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3" r:id="rId5"/>
    <p:sldId id="257" r:id="rId6"/>
    <p:sldId id="264" r:id="rId7"/>
    <p:sldId id="261" r:id="rId8"/>
    <p:sldId id="258" r:id="rId9"/>
    <p:sldId id="262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7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3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timo-lex/Final-Exam.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408" y="2777387"/>
            <a:ext cx="4525184" cy="2387600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Adobe Caslon Pro Bold" panose="0205070206050A020403" pitchFamily="18" charset="0"/>
              </a:rPr>
              <a:t>Proiect</a:t>
            </a:r>
            <a:r>
              <a:rPr lang="en-US" sz="4000" dirty="0">
                <a:latin typeface="Adobe Caslon Pro Bold" panose="0205070206050A020403" pitchFamily="18" charset="0"/>
              </a:rPr>
              <a:t> Final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</a:t>
            </a:r>
            <a:r>
              <a:rPr lang="en-US" sz="2400" dirty="0"/>
              <a:t>Timofte Alexandru Bogdan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Data examen 10.04.2025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553659EF-1180-2A96-EEEE-B45B7660E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-2003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04C27D17-3A69-A03A-7852-83BC5FCA9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-1531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py">
            <a:extLst>
              <a:ext uri="{FF2B5EF4-FFF2-40B4-BE49-F238E27FC236}">
                <a16:creationId xmlns:a16="http://schemas.microsoft.com/office/drawing/2014/main" id="{4B83C639-58A5-ECCF-2C55-387B3700A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-784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Copy">
            <a:extLst>
              <a:ext uri="{FF2B5EF4-FFF2-40B4-BE49-F238E27FC236}">
                <a16:creationId xmlns:a16="http://schemas.microsoft.com/office/drawing/2014/main" id="{82C2CFDE-389B-3014-47C9-AE9484A8A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-312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opy">
            <a:extLst>
              <a:ext uri="{FF2B5EF4-FFF2-40B4-BE49-F238E27FC236}">
                <a16:creationId xmlns:a16="http://schemas.microsoft.com/office/drawing/2014/main" id="{8FE25CF4-90CC-9D1F-8EB6-60009089C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Copy">
            <a:extLst>
              <a:ext uri="{FF2B5EF4-FFF2-40B4-BE49-F238E27FC236}">
                <a16:creationId xmlns:a16="http://schemas.microsoft.com/office/drawing/2014/main" id="{42675F5A-3993-F261-0649-686C7792B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90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Copy">
            <a:extLst>
              <a:ext uri="{FF2B5EF4-FFF2-40B4-BE49-F238E27FC236}">
                <a16:creationId xmlns:a16="http://schemas.microsoft.com/office/drawing/2014/main" id="{D57C0C10-D9E2-A9D1-47E7-47537B866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165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Copy">
            <a:extLst>
              <a:ext uri="{FF2B5EF4-FFF2-40B4-BE49-F238E27FC236}">
                <a16:creationId xmlns:a16="http://schemas.microsoft.com/office/drawing/2014/main" id="{452C038A-DE3C-9C5F-A32D-ED933201A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2125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231F-B040-1E71-3841-1791E3371653}"/>
              </a:ext>
            </a:extLst>
          </p:cNvPr>
          <p:cNvSpPr txBox="1"/>
          <p:nvPr/>
        </p:nvSpPr>
        <p:spPr>
          <a:xfrm>
            <a:off x="2062579" y="1069549"/>
            <a:ext cx="65428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Utilitatea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Matricei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acoperirea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completă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Ușurează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schimbărilor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3.Transparență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părțile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interesate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Verificarea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conformității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business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5.Reducerea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riscurilor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C4BF93-F169-7691-5100-54586B636A18}"/>
              </a:ext>
            </a:extLst>
          </p:cNvPr>
          <p:cNvSpPr txBox="1"/>
          <p:nvPr/>
        </p:nvSpPr>
        <p:spPr>
          <a:xfrm>
            <a:off x="677662" y="4233626"/>
            <a:ext cx="780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Cei doi parametri principali după care se evaluează importanța unui bug sunt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1">
            <a:extLst>
              <a:ext uri="{FF2B5EF4-FFF2-40B4-BE49-F238E27FC236}">
                <a16:creationId xmlns:a16="http://schemas.microsoft.com/office/drawing/2014/main" id="{47B74091-2D9D-D638-0228-F2B62B00C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9" y="4640323"/>
            <a:ext cx="81053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Severitatea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gravitatea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tehnic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Prioritatea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urgenta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rezolvării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perspectiva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business-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62CCE2-B017-B129-C524-787225B5367D}"/>
              </a:ext>
            </a:extLst>
          </p:cNvPr>
          <p:cNvSpPr txBox="1"/>
          <p:nvPr/>
        </p:nvSpPr>
        <p:spPr>
          <a:xfrm>
            <a:off x="683581" y="2779965"/>
            <a:ext cx="81053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Matricea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document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instrument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demonstra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legătura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efectuate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corespunzător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acoperită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adecvat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E61BA-6459-CBE1-2538-F52616BB72CB}"/>
              </a:ext>
            </a:extLst>
          </p:cNvPr>
          <p:cNvSpPr txBox="1"/>
          <p:nvPr/>
        </p:nvSpPr>
        <p:spPr>
          <a:xfrm>
            <a:off x="925497" y="2637484"/>
            <a:ext cx="7293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Jira,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ierarhică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(issues)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Epic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Stories, Tasks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Bugs.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majoră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obiectiv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C603-3615-632C-1BC1-82EE9E80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30" y="4706224"/>
            <a:ext cx="3365695" cy="1763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6A0A19-D081-FC30-3EF1-5C601C3F0119}"/>
              </a:ext>
            </a:extLst>
          </p:cNvPr>
          <p:cNvSpPr txBox="1"/>
          <p:nvPr/>
        </p:nvSpPr>
        <p:spPr>
          <a:xfrm>
            <a:off x="925497" y="3774392"/>
            <a:ext cx="7004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situatie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creat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rezolva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majora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bineinteles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urgenta.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notificarile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like,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prietenie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741244-2200-DEF0-7999-92A6D4C05AA3}"/>
              </a:ext>
            </a:extLst>
          </p:cNvPr>
          <p:cNvSpPr txBox="1"/>
          <p:nvPr/>
        </p:nvSpPr>
        <p:spPr>
          <a:xfrm>
            <a:off x="583706" y="741651"/>
            <a:ext cx="8105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Test Status Report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Test Summary Report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servesc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2D53D6-6EE0-4629-AE0E-18FCFD8F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18" y="1272749"/>
            <a:ext cx="78056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Test Status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intermediar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curentă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progresele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realizate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până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Test Summary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rezumat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întregului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descoperite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recomandări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următoarele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7B784607-A118-C18C-5FD9-9C241017D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7293" y="7606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27E1741B-3484-6F44-FDB2-DE9D3BDEA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8693" y="12321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py">
            <a:extLst>
              <a:ext uri="{FF2B5EF4-FFF2-40B4-BE49-F238E27FC236}">
                <a16:creationId xmlns:a16="http://schemas.microsoft.com/office/drawing/2014/main" id="{DD350B27-6AB9-EDC5-9816-BB350DF60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3293" y="19798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Copy">
            <a:extLst>
              <a:ext uri="{FF2B5EF4-FFF2-40B4-BE49-F238E27FC236}">
                <a16:creationId xmlns:a16="http://schemas.microsoft.com/office/drawing/2014/main" id="{6048717B-61D9-8C3D-1837-C31DC407A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8293" y="24513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opy">
            <a:extLst>
              <a:ext uri="{FF2B5EF4-FFF2-40B4-BE49-F238E27FC236}">
                <a16:creationId xmlns:a16="http://schemas.microsoft.com/office/drawing/2014/main" id="{A5C86AC4-D45E-500B-115A-BE4EF94D98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293" y="3199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B7A17-E644-5ABE-4D9A-9ECFE5E79E7A}"/>
              </a:ext>
            </a:extLst>
          </p:cNvPr>
          <p:cNvSpPr txBox="1"/>
          <p:nvPr/>
        </p:nvSpPr>
        <p:spPr>
          <a:xfrm>
            <a:off x="883327" y="756224"/>
            <a:ext cx="7728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2.Story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caracteristică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Este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Epic.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situatie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din Epic-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“Notification System”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creeaza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doua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subnivele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rezolva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A1512-89FD-59FB-84E6-02757F76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2" y="2024039"/>
            <a:ext cx="3691202" cy="1910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31EEB-E1DD-0C2E-B64F-E86A2DDE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5" y="2014408"/>
            <a:ext cx="3691202" cy="191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6A2BE-3A93-EFC1-7CB1-B570128F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996" y="4689734"/>
            <a:ext cx="3287697" cy="184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73A685-3450-2861-4DCA-59CCBD5AFB3F}"/>
              </a:ext>
            </a:extLst>
          </p:cNvPr>
          <p:cNvSpPr txBox="1"/>
          <p:nvPr/>
        </p:nvSpPr>
        <p:spPr>
          <a:xfrm>
            <a:off x="698373" y="3975256"/>
            <a:ext cx="7912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sarcină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Epic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un element de sine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stătător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0C0D7C0D-7FD4-8D36-54F0-EC48CC52C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0956" y="20595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07C1B671-3D8F-82E2-F7DC-465C33EA3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756" y="25310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46361-F956-7D01-0DD7-02FE43B1A0FD}"/>
              </a:ext>
            </a:extLst>
          </p:cNvPr>
          <p:cNvSpPr txBox="1"/>
          <p:nvPr/>
        </p:nvSpPr>
        <p:spPr>
          <a:xfrm>
            <a:off x="895534" y="4761812"/>
            <a:ext cx="7728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6.Spike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Un task special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cercetare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investigație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adesea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Această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ierarhie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echipele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organizeze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proiectele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urmărească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fiecărei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75081-389F-BDC5-C6F5-9ACAA4154C98}"/>
              </a:ext>
            </a:extLst>
          </p:cNvPr>
          <p:cNvSpPr txBox="1"/>
          <p:nvPr/>
        </p:nvSpPr>
        <p:spPr>
          <a:xfrm>
            <a:off x="895534" y="963294"/>
            <a:ext cx="351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4.Sub-task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subdiviziune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Task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Story,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F8175-D28E-9515-2DA7-FF2C19AC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63" y="619892"/>
            <a:ext cx="3444538" cy="180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28D79-3B67-42A5-B3C0-C1F5D2BD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63" y="2693555"/>
            <a:ext cx="3444538" cy="2034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8F7D7D-87A9-062E-F32A-65AB81459DCE}"/>
              </a:ext>
            </a:extLst>
          </p:cNvPr>
          <p:cNvSpPr txBox="1"/>
          <p:nvPr/>
        </p:nvSpPr>
        <p:spPr>
          <a:xfrm>
            <a:off x="890911" y="3246443"/>
            <a:ext cx="3663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5.Bug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remediată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asociat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un Story, Task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Epic.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71F6F-02F3-BF93-58AC-8A3F00213C29}"/>
              </a:ext>
            </a:extLst>
          </p:cNvPr>
          <p:cNvSpPr/>
          <p:nvPr/>
        </p:nvSpPr>
        <p:spPr>
          <a:xfrm>
            <a:off x="1441874" y="4845635"/>
            <a:ext cx="2021900" cy="129771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E595-EA56-0482-8160-22CBEEDBEAAA}"/>
              </a:ext>
            </a:extLst>
          </p:cNvPr>
          <p:cNvSpPr txBox="1"/>
          <p:nvPr/>
        </p:nvSpPr>
        <p:spPr>
          <a:xfrm>
            <a:off x="985422" y="636441"/>
            <a:ext cx="7510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Traceability Matrix: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Forward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asociat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Backward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evitând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inutilă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Bidirectional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direcții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asigurându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 testate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corespunde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35B4B-AE38-1BC4-2E8F-1C41E0D1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743199"/>
            <a:ext cx="3870022" cy="1963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D061C-F251-BBF7-E6E5-7B98A1D4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84576"/>
            <a:ext cx="4015066" cy="2093630"/>
          </a:xfrm>
          <a:prstGeom prst="rect">
            <a:avLst/>
          </a:prstGeom>
        </p:spPr>
      </p:pic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1F9E685F-89E7-8D11-391A-0D603B6AA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364" y="5350473"/>
            <a:ext cx="676923" cy="6769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13352-EC7A-0093-E09E-FEB40A1CA531}"/>
              </a:ext>
            </a:extLst>
          </p:cNvPr>
          <p:cNvSpPr txBox="1"/>
          <p:nvPr/>
        </p:nvSpPr>
        <p:spPr>
          <a:xfrm>
            <a:off x="1441875" y="4915892"/>
            <a:ext cx="20218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bg1"/>
                </a:solidFill>
              </a:rPr>
              <a:t>Acces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catre</a:t>
            </a:r>
            <a:r>
              <a:rPr lang="en-US" sz="1800" b="1" dirty="0">
                <a:solidFill>
                  <a:schemeClr val="bg1"/>
                </a:solidFill>
              </a:rPr>
              <a:t> GitHub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854" y="2879801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Mulțumesc</a:t>
            </a:r>
            <a:r>
              <a:rPr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atenție</a:t>
            </a:r>
            <a:r>
              <a:rPr sz="3200" b="1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7E4F4E-FCF8-C279-7748-B4EAFFD81BD2}"/>
              </a:ext>
            </a:extLst>
          </p:cNvPr>
          <p:cNvSpPr txBox="1"/>
          <p:nvPr/>
        </p:nvSpPr>
        <p:spPr>
          <a:xfrm>
            <a:off x="758276" y="778970"/>
            <a:ext cx="8048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două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discipline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implicate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software: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manuală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ciuda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faptului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efectiv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aceeași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discipline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distincte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 care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companiile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folosesc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a-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examina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pachetele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software.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934A9-EAAA-D079-A958-7C5D6C9ED929}"/>
              </a:ext>
            </a:extLst>
          </p:cNvPr>
          <p:cNvSpPr txBox="1"/>
          <p:nvPr/>
        </p:nvSpPr>
        <p:spPr>
          <a:xfrm>
            <a:off x="758274" y="1930647"/>
            <a:ext cx="8276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niveluri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scop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distinct.Acestea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8A1C0-7F46-8C17-08AC-2C92178E6B12}"/>
              </a:ext>
            </a:extLst>
          </p:cNvPr>
          <p:cNvSpPr txBox="1"/>
          <p:nvPr/>
        </p:nvSpPr>
        <p:spPr>
          <a:xfrm>
            <a:off x="921088" y="2576978"/>
            <a:ext cx="79511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unității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(Unit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module).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obicei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integrării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(Integration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interacțiunea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module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detecta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comunicarea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API-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serviciilor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externe.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(System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întreg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respectă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specificate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securității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compatibilității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mediu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apropiat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1273D6B-3C3E-F870-074F-81161C710128}"/>
              </a:ext>
            </a:extLst>
          </p:cNvPr>
          <p:cNvSpPr txBox="1"/>
          <p:nvPr/>
        </p:nvSpPr>
        <p:spPr>
          <a:xfrm>
            <a:off x="798991" y="1903750"/>
            <a:ext cx="79011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business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loc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revizuire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Validare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efectivă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ACA92-A3BF-9D7A-FBD3-169B16594DAD}"/>
              </a:ext>
            </a:extLst>
          </p:cNvPr>
          <p:cNvSpPr txBox="1"/>
          <p:nvPr/>
        </p:nvSpPr>
        <p:spPr>
          <a:xfrm>
            <a:off x="798991" y="3113454"/>
            <a:ext cx="7901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Situatia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fata,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aplicatia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HapifyMe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luăm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considerare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aspecte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esențiale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inclusiv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principale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audiența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țintă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obiectivele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afaceri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modelul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monetizare.In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detaliu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urmatoare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56C27-4601-C3F2-8E8F-F33C92044157}"/>
              </a:ext>
            </a:extLst>
          </p:cNvPr>
          <p:cNvSpPr txBox="1"/>
          <p:nvPr/>
        </p:nvSpPr>
        <p:spPr>
          <a:xfrm>
            <a:off x="798991" y="664368"/>
            <a:ext cx="6525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acceptanță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(Acceptance Testing)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Validează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îndeplinește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efectuată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QA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direct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User Acceptance Testing (UAT)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Beta Testing.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5BCFC-24F2-A961-7E9D-D5A183153735}"/>
              </a:ext>
            </a:extLst>
          </p:cNvPr>
          <p:cNvSpPr txBox="1"/>
          <p:nvPr/>
        </p:nvSpPr>
        <p:spPr>
          <a:xfrm>
            <a:off x="798991" y="4042564"/>
            <a:ext cx="747499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Obiectivele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aplicației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sociale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conecteze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partajeze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interacționeze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Creșterea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maximizarea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retenției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acestora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venituri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publicitate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abonamente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premium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experiențe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sigure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intuitive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3EAD6-8551-98AA-ADD3-0622330A1F35}"/>
              </a:ext>
            </a:extLst>
          </p:cNvPr>
          <p:cNvSpPr txBox="1"/>
          <p:nvPr/>
        </p:nvSpPr>
        <p:spPr>
          <a:xfrm>
            <a:off x="1233993" y="2058754"/>
            <a:ext cx="73684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b. News Feed &amp; </a:t>
            </a:r>
            <a:r>
              <a:rPr lang="en-US" b="1" dirty="0" err="1"/>
              <a:t>Postări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partajare</a:t>
            </a:r>
            <a:r>
              <a:rPr lang="en-US" dirty="0"/>
              <a:t> </a:t>
            </a:r>
            <a:r>
              <a:rPr lang="en-US" dirty="0" err="1"/>
              <a:t>postări</a:t>
            </a:r>
            <a:r>
              <a:rPr lang="en-US" dirty="0"/>
              <a:t> (text, </a:t>
            </a:r>
            <a:r>
              <a:rPr lang="en-US" dirty="0" err="1"/>
              <a:t>imagini</a:t>
            </a:r>
            <a:r>
              <a:rPr lang="en-US" dirty="0"/>
              <a:t>, </a:t>
            </a:r>
            <a:r>
              <a:rPr lang="en-US" dirty="0" err="1"/>
              <a:t>videoclipuri</a:t>
            </a:r>
            <a:r>
              <a:rPr lang="en-US" dirty="0"/>
              <a:t>, </a:t>
            </a:r>
            <a:r>
              <a:rPr lang="en-US" dirty="0" err="1"/>
              <a:t>linkuri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Algoritm</a:t>
            </a:r>
            <a:r>
              <a:rPr lang="en-US" dirty="0"/>
              <a:t> de </a:t>
            </a:r>
            <a:r>
              <a:rPr lang="en-US" dirty="0" err="1"/>
              <a:t>recomandare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preferințe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interacțiuni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Reacții</a:t>
            </a:r>
            <a:r>
              <a:rPr lang="en-US" dirty="0"/>
              <a:t> la </a:t>
            </a:r>
            <a:r>
              <a:rPr lang="en-US" dirty="0" err="1"/>
              <a:t>postări</a:t>
            </a:r>
            <a:r>
              <a:rPr lang="en-US" dirty="0"/>
              <a:t> (like, love,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Comentarii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răspunsuri</a:t>
            </a:r>
            <a:r>
              <a:rPr lang="en-US" dirty="0"/>
              <a:t> la </a:t>
            </a:r>
            <a:r>
              <a:rPr lang="en-US" dirty="0" err="1"/>
              <a:t>comentarii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Distribuire</a:t>
            </a:r>
            <a:r>
              <a:rPr lang="en-US" dirty="0"/>
              <a:t> </a:t>
            </a:r>
            <a:r>
              <a:rPr lang="en-US" dirty="0" err="1"/>
              <a:t>postări</a:t>
            </a:r>
            <a:r>
              <a:rPr lang="en-US" dirty="0"/>
              <a:t> pe </a:t>
            </a:r>
            <a:r>
              <a:rPr lang="en-US" dirty="0" err="1"/>
              <a:t>profil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421F-0670-E4F0-551A-528EBAEA2884}"/>
              </a:ext>
            </a:extLst>
          </p:cNvPr>
          <p:cNvSpPr txBox="1"/>
          <p:nvPr/>
        </p:nvSpPr>
        <p:spPr>
          <a:xfrm>
            <a:off x="1233993" y="3732015"/>
            <a:ext cx="5428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c. </a:t>
            </a:r>
            <a:r>
              <a:rPr lang="en-US" b="1" dirty="0" err="1"/>
              <a:t>Prietenii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Conectare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</a:t>
            </a:r>
            <a:r>
              <a:rPr lang="en-US" b="1" dirty="0" err="1"/>
              <a:t>Utilizatori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prietenie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sugestii</a:t>
            </a:r>
            <a:r>
              <a:rPr lang="en-US" dirty="0"/>
              <a:t> de </a:t>
            </a:r>
            <a:r>
              <a:rPr lang="en-US" dirty="0" err="1"/>
              <a:t>prieteni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Urmărirea</a:t>
            </a:r>
            <a:r>
              <a:rPr lang="en-US" dirty="0"/>
              <a:t> </a:t>
            </a:r>
            <a:r>
              <a:rPr lang="en-US" dirty="0" err="1"/>
              <a:t>altor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 public).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raportare</a:t>
            </a:r>
            <a:r>
              <a:rPr lang="en-US" dirty="0"/>
              <a:t> </a:t>
            </a:r>
            <a:r>
              <a:rPr lang="en-US" dirty="0" err="1"/>
              <a:t>conținut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9D760-BEE4-FF52-337D-71BFFA6AF888}"/>
              </a:ext>
            </a:extLst>
          </p:cNvPr>
          <p:cNvSpPr txBox="1"/>
          <p:nvPr/>
        </p:nvSpPr>
        <p:spPr>
          <a:xfrm>
            <a:off x="1233993" y="352086"/>
            <a:ext cx="7847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Funcționalități</a:t>
            </a:r>
            <a:r>
              <a:rPr lang="en-US" b="1" dirty="0"/>
              <a:t> </a:t>
            </a:r>
            <a:r>
              <a:rPr lang="en-US" b="1" dirty="0" err="1"/>
              <a:t>principale</a:t>
            </a:r>
            <a:endParaRPr lang="en-US" b="1" dirty="0"/>
          </a:p>
          <a:p>
            <a:pPr>
              <a:buNone/>
            </a:pPr>
            <a:r>
              <a:rPr lang="en-US" b="1" dirty="0"/>
              <a:t>a. </a:t>
            </a:r>
            <a:r>
              <a:rPr lang="en-US" b="1" dirty="0" err="1"/>
              <a:t>Autentificare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gestionare</a:t>
            </a:r>
            <a:r>
              <a:rPr lang="en-US" b="1" dirty="0"/>
              <a:t> </a:t>
            </a:r>
            <a:r>
              <a:rPr lang="en-US" b="1" dirty="0" err="1"/>
              <a:t>conturi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email,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conturi</a:t>
            </a:r>
            <a:r>
              <a:rPr lang="en-US" dirty="0"/>
              <a:t> externe (Google, Apple, Facebook).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Logare</a:t>
            </a:r>
            <a:r>
              <a:rPr lang="en-US" dirty="0"/>
              <a:t> </a:t>
            </a:r>
            <a:r>
              <a:rPr lang="en-US" dirty="0" err="1"/>
              <a:t>securizată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parolă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resetare</a:t>
            </a:r>
            <a:r>
              <a:rPr lang="en-US" dirty="0"/>
              <a:t> cont.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(</a:t>
            </a:r>
            <a:r>
              <a:rPr lang="en-US" dirty="0" err="1"/>
              <a:t>poză</a:t>
            </a:r>
            <a:r>
              <a:rPr lang="en-US" dirty="0"/>
              <a:t>, </a:t>
            </a:r>
            <a:r>
              <a:rPr lang="en-US" dirty="0" err="1"/>
              <a:t>biografie</a:t>
            </a:r>
            <a:r>
              <a:rPr lang="en-US" dirty="0"/>
              <a:t>, </a:t>
            </a:r>
            <a:r>
              <a:rPr lang="en-US" dirty="0" err="1"/>
              <a:t>preferințe</a:t>
            </a:r>
            <a:r>
              <a:rPr lang="en-US" dirty="0"/>
              <a:t>, </a:t>
            </a:r>
            <a:r>
              <a:rPr lang="en-US" dirty="0" err="1"/>
              <a:t>setări</a:t>
            </a:r>
            <a:r>
              <a:rPr lang="en-US" dirty="0"/>
              <a:t> de </a:t>
            </a:r>
            <a:r>
              <a:rPr lang="en-US" dirty="0" err="1"/>
              <a:t>confidențialitate</a:t>
            </a:r>
            <a:r>
              <a:rPr lang="en-US" dirty="0"/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6FE6F-B3BE-E147-F52D-98046C651966}"/>
              </a:ext>
            </a:extLst>
          </p:cNvPr>
          <p:cNvSpPr txBox="1"/>
          <p:nvPr/>
        </p:nvSpPr>
        <p:spPr>
          <a:xfrm>
            <a:off x="1233993" y="4867548"/>
            <a:ext cx="65517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d. </a:t>
            </a:r>
            <a:r>
              <a:rPr lang="en-US" b="1" dirty="0" err="1"/>
              <a:t>Mesagerie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Comunicare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 (</a:t>
            </a:r>
            <a:r>
              <a:rPr lang="en-US" dirty="0" err="1"/>
              <a:t>mesaje</a:t>
            </a:r>
            <a:r>
              <a:rPr lang="en-US" dirty="0"/>
              <a:t> text, GIF-</a:t>
            </a:r>
            <a:r>
              <a:rPr lang="en-US" dirty="0" err="1"/>
              <a:t>uri</a:t>
            </a:r>
            <a:r>
              <a:rPr lang="en-US" dirty="0"/>
              <a:t>, emoji).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vocale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audio/video.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Grupuri</a:t>
            </a:r>
            <a:r>
              <a:rPr lang="en-US" dirty="0"/>
              <a:t> de chat.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39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0D5D4-0C8E-4BCB-5E60-98AB690DDF91}"/>
              </a:ext>
            </a:extLst>
          </p:cNvPr>
          <p:cNvSpPr txBox="1"/>
          <p:nvPr/>
        </p:nvSpPr>
        <p:spPr>
          <a:xfrm>
            <a:off x="1225117" y="1775558"/>
            <a:ext cx="6933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f. </a:t>
            </a:r>
            <a:r>
              <a:rPr lang="en-US" b="1" dirty="0" err="1"/>
              <a:t>Paginile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Business-</a:t>
            </a:r>
            <a:r>
              <a:rPr lang="en-US" b="1" dirty="0" err="1"/>
              <a:t>uri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de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companii</a:t>
            </a:r>
            <a:r>
              <a:rPr lang="en-US" dirty="0"/>
              <a:t>, </a:t>
            </a:r>
            <a:r>
              <a:rPr lang="en-US" dirty="0" err="1"/>
              <a:t>branduri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personalități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Instrumente</a:t>
            </a:r>
            <a:r>
              <a:rPr lang="en-US" dirty="0"/>
              <a:t> de </a:t>
            </a:r>
            <a:r>
              <a:rPr lang="en-US" dirty="0" err="1"/>
              <a:t>promovare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publicitate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Rapoarte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engagement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audiență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6B5A1-7F3D-3CDC-FE7D-084E502B2DC6}"/>
              </a:ext>
            </a:extLst>
          </p:cNvPr>
          <p:cNvSpPr txBox="1"/>
          <p:nvPr/>
        </p:nvSpPr>
        <p:spPr>
          <a:xfrm>
            <a:off x="1225117" y="2849333"/>
            <a:ext cx="713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g. Story-</a:t>
            </a:r>
            <a:r>
              <a:rPr lang="en-US" b="1" dirty="0" err="1"/>
              <a:t>uri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conținut</a:t>
            </a:r>
            <a:r>
              <a:rPr lang="en-US" b="1" dirty="0"/>
              <a:t> </a:t>
            </a:r>
            <a:r>
              <a:rPr lang="en-US" b="1" dirty="0" err="1"/>
              <a:t>efemer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Postări</a:t>
            </a:r>
            <a:r>
              <a:rPr lang="en-US" dirty="0"/>
              <a:t> </a:t>
            </a:r>
            <a:r>
              <a:rPr lang="en-US" dirty="0" err="1"/>
              <a:t>temporare</a:t>
            </a:r>
            <a:r>
              <a:rPr lang="en-US" dirty="0"/>
              <a:t> care dispar </a:t>
            </a:r>
            <a:r>
              <a:rPr lang="en-US" dirty="0" err="1"/>
              <a:t>după</a:t>
            </a:r>
            <a:r>
              <a:rPr lang="en-US" dirty="0"/>
              <a:t> 24h.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Suport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, video </a:t>
            </a:r>
            <a:r>
              <a:rPr lang="en-US" dirty="0" err="1"/>
              <a:t>și</a:t>
            </a:r>
            <a:r>
              <a:rPr lang="en-US" dirty="0"/>
              <a:t>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Filtre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1280D-8A72-2A66-9785-08C38EEBDA9F}"/>
              </a:ext>
            </a:extLst>
          </p:cNvPr>
          <p:cNvSpPr txBox="1"/>
          <p:nvPr/>
        </p:nvSpPr>
        <p:spPr>
          <a:xfrm>
            <a:off x="1225116" y="4002883"/>
            <a:ext cx="70577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h. </a:t>
            </a:r>
            <a:r>
              <a:rPr lang="en-US" b="1" dirty="0" err="1"/>
              <a:t>Notificări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Interacțiuni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Notificări</a:t>
            </a:r>
            <a:r>
              <a:rPr lang="en-US" dirty="0"/>
              <a:t> push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, </a:t>
            </a:r>
            <a:r>
              <a:rPr lang="en-US" dirty="0" err="1"/>
              <a:t>reacții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solicitări</a:t>
            </a:r>
            <a:r>
              <a:rPr lang="en-US" dirty="0"/>
              <a:t> de </a:t>
            </a:r>
            <a:r>
              <a:rPr lang="en-US" dirty="0" err="1"/>
              <a:t>prietenie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Posibilitatea</a:t>
            </a:r>
            <a:r>
              <a:rPr lang="en-US" dirty="0"/>
              <a:t> de a </a:t>
            </a:r>
            <a:r>
              <a:rPr lang="en-US" dirty="0" err="1"/>
              <a:t>personaliza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</a:t>
            </a:r>
            <a:r>
              <a:rPr lang="en-US" dirty="0" err="1"/>
              <a:t>notificări</a:t>
            </a:r>
            <a:r>
              <a:rPr lang="en-US" dirty="0"/>
              <a:t> </a:t>
            </a:r>
            <a:r>
              <a:rPr lang="en-US" dirty="0" err="1"/>
              <a:t>primite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7578F1-C402-B300-D391-4143FD217D0F}"/>
              </a:ext>
            </a:extLst>
          </p:cNvPr>
          <p:cNvSpPr txBox="1"/>
          <p:nvPr/>
        </p:nvSpPr>
        <p:spPr>
          <a:xfrm>
            <a:off x="1225117" y="4902497"/>
            <a:ext cx="70577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. </a:t>
            </a:r>
            <a:r>
              <a:rPr lang="en-US" b="1" dirty="0" err="1"/>
              <a:t>Setări</a:t>
            </a:r>
            <a:r>
              <a:rPr lang="en-US" b="1" dirty="0"/>
              <a:t> de </a:t>
            </a:r>
            <a:r>
              <a:rPr lang="en-US" b="1" dirty="0" err="1"/>
              <a:t>confidențialitate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securitate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vizibilității</a:t>
            </a:r>
            <a:r>
              <a:rPr lang="en-US" dirty="0"/>
              <a:t> </a:t>
            </a:r>
            <a:r>
              <a:rPr lang="en-US" dirty="0" err="1"/>
              <a:t>postărilor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profilului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modului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sunt </a:t>
            </a:r>
            <a:r>
              <a:rPr lang="en-US" dirty="0" err="1"/>
              <a:t>utilizate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Opțiuni</a:t>
            </a:r>
            <a:r>
              <a:rPr lang="en-US" dirty="0"/>
              <a:t> GDPR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descărcarea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ștergerea</a:t>
            </a:r>
            <a:r>
              <a:rPr lang="en-US" dirty="0"/>
              <a:t> </a:t>
            </a:r>
            <a:r>
              <a:rPr lang="en-US" dirty="0" err="1"/>
              <a:t>contului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74D5D-2A4F-8BEE-E189-CD5BEA0E5272}"/>
              </a:ext>
            </a:extLst>
          </p:cNvPr>
          <p:cNvSpPr txBox="1"/>
          <p:nvPr/>
        </p:nvSpPr>
        <p:spPr>
          <a:xfrm>
            <a:off x="1225117" y="652606"/>
            <a:ext cx="4580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e. </a:t>
            </a:r>
            <a:r>
              <a:rPr lang="en-US" b="1" dirty="0" err="1"/>
              <a:t>Grupuri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Comunități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 </a:t>
            </a:r>
            <a:r>
              <a:rPr lang="en-US" dirty="0" err="1"/>
              <a:t>tematice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Moderare</a:t>
            </a:r>
            <a:r>
              <a:rPr lang="en-US" dirty="0"/>
              <a:t> de </a:t>
            </a:r>
            <a:r>
              <a:rPr lang="en-US" dirty="0" err="1"/>
              <a:t>conținut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membri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Postări</a:t>
            </a:r>
            <a:r>
              <a:rPr lang="en-US" dirty="0"/>
              <a:t> exclusive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grupuri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Copy">
            <a:extLst>
              <a:ext uri="{FF2B5EF4-FFF2-40B4-BE49-F238E27FC236}">
                <a16:creationId xmlns:a16="http://schemas.microsoft.com/office/drawing/2014/main" id="{0158A6FA-AA29-7A29-188A-EB6A2C4142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-29415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3" descr="Copy">
            <a:extLst>
              <a:ext uri="{FF2B5EF4-FFF2-40B4-BE49-F238E27FC236}">
                <a16:creationId xmlns:a16="http://schemas.microsoft.com/office/drawing/2014/main" id="{A151DAB7-115F-D05D-D0CA-86B387B47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7600" y="-24701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Copy">
            <a:extLst>
              <a:ext uri="{FF2B5EF4-FFF2-40B4-BE49-F238E27FC236}">
                <a16:creationId xmlns:a16="http://schemas.microsoft.com/office/drawing/2014/main" id="{74585899-B54C-2755-4252-7D4B4CA376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-17223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Copy">
            <a:extLst>
              <a:ext uri="{FF2B5EF4-FFF2-40B4-BE49-F238E27FC236}">
                <a16:creationId xmlns:a16="http://schemas.microsoft.com/office/drawing/2014/main" id="{2157394B-45C8-23C0-C990-417B92C63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0" y="-12509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Copy">
            <a:extLst>
              <a:ext uri="{FF2B5EF4-FFF2-40B4-BE49-F238E27FC236}">
                <a16:creationId xmlns:a16="http://schemas.microsoft.com/office/drawing/2014/main" id="{62874D30-D8E4-757F-B8FB-EB0EA38ED2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-50319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Copy">
            <a:extLst>
              <a:ext uri="{FF2B5EF4-FFF2-40B4-BE49-F238E27FC236}">
                <a16:creationId xmlns:a16="http://schemas.microsoft.com/office/drawing/2014/main" id="{0E479398-8B4B-C8D7-C2A2-EBCDB4706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-317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8" descr="Copy">
            <a:extLst>
              <a:ext uri="{FF2B5EF4-FFF2-40B4-BE49-F238E27FC236}">
                <a16:creationId xmlns:a16="http://schemas.microsoft.com/office/drawing/2014/main" id="{68929F69-B145-CB0D-8779-C0FD2E86D2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7160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9" descr="Copy">
            <a:extLst>
              <a:ext uri="{FF2B5EF4-FFF2-40B4-BE49-F238E27FC236}">
                <a16:creationId xmlns:a16="http://schemas.microsoft.com/office/drawing/2014/main" id="{AACED778-F5C9-4305-3820-D43550FA4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71800" y="11874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10" descr="Copy">
            <a:extLst>
              <a:ext uri="{FF2B5EF4-FFF2-40B4-BE49-F238E27FC236}">
                <a16:creationId xmlns:a16="http://schemas.microsoft.com/office/drawing/2014/main" id="{147393C4-9472-6F87-802C-CB48562E1F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19352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11" descr="Copy">
            <a:extLst>
              <a:ext uri="{FF2B5EF4-FFF2-40B4-BE49-F238E27FC236}">
                <a16:creationId xmlns:a16="http://schemas.microsoft.com/office/drawing/2014/main" id="{C6D11526-506D-4B51-D934-FD2B09E9E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1400" y="24066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AutoShape 12" descr="Copy">
            <a:extLst>
              <a:ext uri="{FF2B5EF4-FFF2-40B4-BE49-F238E27FC236}">
                <a16:creationId xmlns:a16="http://schemas.microsoft.com/office/drawing/2014/main" id="{26D6DC32-2B37-DAAF-4B5D-4BD3401EE2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1544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13" descr="Copy">
            <a:extLst>
              <a:ext uri="{FF2B5EF4-FFF2-40B4-BE49-F238E27FC236}">
                <a16:creationId xmlns:a16="http://schemas.microsoft.com/office/drawing/2014/main" id="{6D427CC7-0DED-A535-C5CD-40122516B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36258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AutoShape 14" descr="Copy">
            <a:extLst>
              <a:ext uri="{FF2B5EF4-FFF2-40B4-BE49-F238E27FC236}">
                <a16:creationId xmlns:a16="http://schemas.microsoft.com/office/drawing/2014/main" id="{4D13FF3D-C969-6D58-831E-D5F786175D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3736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15" descr="Copy">
            <a:extLst>
              <a:ext uri="{FF2B5EF4-FFF2-40B4-BE49-F238E27FC236}">
                <a16:creationId xmlns:a16="http://schemas.microsoft.com/office/drawing/2014/main" id="{8054F8EA-9769-3F40-84ED-E490376EB1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05000" y="48450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575E46-FD4B-4BFA-262C-7A5E09108993}"/>
              </a:ext>
            </a:extLst>
          </p:cNvPr>
          <p:cNvSpPr txBox="1"/>
          <p:nvPr/>
        </p:nvSpPr>
        <p:spPr>
          <a:xfrm>
            <a:off x="1097872" y="2732135"/>
            <a:ext cx="7253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Model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Monetizare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Publicitate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targetată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anunțuri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sponsorizate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reclame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video).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Abonamente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premium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exclusive.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Marketplace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taxe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tranzacție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pagini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business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promovare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avansate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796253-2D22-C9AC-EA75-7DE18D7B84F6}"/>
              </a:ext>
            </a:extLst>
          </p:cNvPr>
          <p:cNvSpPr txBox="1"/>
          <p:nvPr/>
        </p:nvSpPr>
        <p:spPr>
          <a:xfrm>
            <a:off x="1100832" y="4205123"/>
            <a:ext cx="6892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KPI-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succes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Numărul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zilnic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(DAU)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lunar (MAU).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Timpul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petrecut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Creșterea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bazei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Venitul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generat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reclame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abonamente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EF2CC-803A-C030-69A0-465A58267623}"/>
              </a:ext>
            </a:extLst>
          </p:cNvPr>
          <p:cNvSpPr txBox="1"/>
          <p:nvPr/>
        </p:nvSpPr>
        <p:spPr>
          <a:xfrm>
            <a:off x="1386027" y="5631847"/>
            <a:ext cx="6452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Acestea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esențiale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aplicati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HapifyMe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1BF193-914B-2DDD-4876-EA3BC4E92934}"/>
              </a:ext>
            </a:extLst>
          </p:cNvPr>
          <p:cNvSpPr txBox="1"/>
          <p:nvPr/>
        </p:nvSpPr>
        <p:spPr>
          <a:xfrm>
            <a:off x="1100832" y="738583"/>
            <a:ext cx="71465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Tehnice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Scalabilitate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Capacitate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susține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milioane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Protecție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împotriva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atacurilor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cibernetice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criptarea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Timp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răspuns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rapid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încărcare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optimizată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conținutului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Responsiv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desktop,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mobil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tabletă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Accesibilitate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dizabilități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3583BA3-3AAC-D71F-1277-F536AFF9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40" y="4565611"/>
            <a:ext cx="76791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pregătit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îndeplinit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încheia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7FB3A-E9C3-7348-3FDE-F804C711BAC1}"/>
              </a:ext>
            </a:extLst>
          </p:cNvPr>
          <p:cNvSpPr txBox="1"/>
          <p:nvPr/>
        </p:nvSpPr>
        <p:spPr>
          <a:xfrm>
            <a:off x="794551" y="3950755"/>
            <a:ext cx="7608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determina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considera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8221-CAC6-8ED6-7FF3-EBD94BF28EA3}"/>
              </a:ext>
            </a:extLst>
          </p:cNvPr>
          <p:cNvSpPr txBox="1"/>
          <p:nvPr/>
        </p:nvSpPr>
        <p:spPr>
          <a:xfrm>
            <a:off x="794551" y="905719"/>
            <a:ext cx="724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Un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 case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statusuri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rezultatul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rulării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stadiul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Cele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comune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statusuri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C3916-AE1C-3AD2-ED5D-48E3714822E4}"/>
              </a:ext>
            </a:extLst>
          </p:cNvPr>
          <p:cNvSpPr txBox="1"/>
          <p:nvPr/>
        </p:nvSpPr>
        <p:spPr>
          <a:xfrm>
            <a:off x="794551" y="1621887"/>
            <a:ext cx="7608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Not Executed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Neexecutat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Passed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Trecut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Reușit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Failed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Eșuat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2B88-D12E-8F6B-E362-B39D18E17ED5}"/>
              </a:ext>
            </a:extLst>
          </p:cNvPr>
          <p:cNvSpPr txBox="1"/>
          <p:nvPr/>
        </p:nvSpPr>
        <p:spPr>
          <a:xfrm>
            <a:off x="794551" y="2466085"/>
            <a:ext cx="8167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4. Blocked (</a:t>
            </a:r>
            <a:r>
              <a:rPr lang="en-US" b="1" dirty="0" err="1"/>
              <a:t>Blocat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5. Skipped (</a:t>
            </a:r>
            <a:r>
              <a:rPr lang="en-US" b="1" dirty="0" err="1"/>
              <a:t>Sărit</a:t>
            </a:r>
            <a:r>
              <a:rPr lang="en-US" b="1" dirty="0"/>
              <a:t>/</a:t>
            </a:r>
            <a:r>
              <a:rPr lang="en-US" b="1" dirty="0" err="1"/>
              <a:t>Peste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6. In Progress (</a:t>
            </a:r>
            <a:r>
              <a:rPr lang="en-US" b="1" dirty="0" err="1"/>
              <a:t>În</a:t>
            </a:r>
            <a:r>
              <a:rPr lang="en-US" b="1" dirty="0"/>
              <a:t> Curs de </a:t>
            </a:r>
            <a:r>
              <a:rPr lang="en-US" b="1" dirty="0" err="1"/>
              <a:t>Execuție</a:t>
            </a:r>
            <a:r>
              <a:rPr lang="en-US" b="1" dirty="0"/>
              <a:t>)</a:t>
            </a:r>
          </a:p>
          <a:p>
            <a:pPr>
              <a:buNone/>
            </a:pPr>
            <a:r>
              <a:rPr lang="en-US" b="1" dirty="0"/>
              <a:t>7. Retest (</a:t>
            </a:r>
            <a:r>
              <a:rPr lang="en-US" b="1" dirty="0" err="1"/>
              <a:t>Retestat</a:t>
            </a:r>
            <a:r>
              <a:rPr lang="en-US" b="1" dirty="0"/>
              <a:t>)</a:t>
            </a:r>
          </a:p>
          <a:p>
            <a:r>
              <a:rPr lang="en-US" b="1" dirty="0"/>
              <a:t>8. Deferred (</a:t>
            </a:r>
            <a:r>
              <a:rPr lang="en-US" b="1" dirty="0" err="1"/>
              <a:t>Amânat</a:t>
            </a:r>
            <a:r>
              <a:rPr lang="en-US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925C0-6ACE-3C5F-7AEF-1F732AF9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28" y="1621887"/>
            <a:ext cx="3671402" cy="2345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3EFA8E-DD0A-00C7-8B45-9979EF188592}"/>
              </a:ext>
            </a:extLst>
          </p:cNvPr>
          <p:cNvSpPr txBox="1"/>
          <p:nvPr/>
        </p:nvSpPr>
        <p:spPr>
          <a:xfrm>
            <a:off x="800100" y="3418200"/>
            <a:ext cx="7891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Test Condition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aspect specific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element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derivat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reseta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mesaj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introduce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incorecte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coșul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cumpărături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97D0E-7146-162A-1593-4B6D806E1224}"/>
              </a:ext>
            </a:extLst>
          </p:cNvPr>
          <p:cNvSpPr txBox="1"/>
          <p:nvPr/>
        </p:nvSpPr>
        <p:spPr>
          <a:xfrm>
            <a:off x="800100" y="1740519"/>
            <a:ext cx="77668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schimbare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parolei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Baza de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Serverul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test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71B9C-95E0-3FAB-4220-67262A9EB112}"/>
              </a:ext>
            </a:extLst>
          </p:cNvPr>
          <p:cNvSpPr txBox="1"/>
          <p:nvPr/>
        </p:nvSpPr>
        <p:spPr>
          <a:xfrm>
            <a:off x="800100" y="888111"/>
            <a:ext cx="78145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Precondition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îndeplinită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Practic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necesară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valid.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B7B1C7-9F28-6138-34E8-842A5FDEA0DB}"/>
              </a:ext>
            </a:extLst>
          </p:cNvPr>
          <p:cNvSpPr txBox="1"/>
          <p:nvPr/>
        </p:nvSpPr>
        <p:spPr>
          <a:xfrm>
            <a:off x="771249" y="3584857"/>
            <a:ext cx="7901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Un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versiunea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actualizări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livrată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îmbunătățiri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remedieri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bug-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intern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clienți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beta)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public.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4BDD7-C0BA-186E-AF24-C13E091A87C1}"/>
              </a:ext>
            </a:extLst>
          </p:cNvPr>
          <p:cNvSpPr txBox="1"/>
          <p:nvPr/>
        </p:nvSpPr>
        <p:spPr>
          <a:xfrm>
            <a:off x="771249" y="4723535"/>
            <a:ext cx="710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Cycle Summary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detaliază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ciclu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deciziei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release.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01E7A-4E4B-8D6B-6617-DCA7BEC3A19C}"/>
              </a:ext>
            </a:extLst>
          </p:cNvPr>
          <p:cNvSpPr txBox="1"/>
          <p:nvPr/>
        </p:nvSpPr>
        <p:spPr>
          <a:xfrm>
            <a:off x="771249" y="5295727"/>
            <a:ext cx="742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s-E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este despre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distribuirea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produsului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este despre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reléase.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3001-8424-6ED2-9141-30922FB710D7}"/>
              </a:ext>
            </a:extLst>
          </p:cNvPr>
          <p:cNvSpPr txBox="1"/>
          <p:nvPr/>
        </p:nvSpPr>
        <p:spPr>
          <a:xfrm>
            <a:off x="691111" y="2170656"/>
            <a:ext cx="7582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management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Atlassian,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principal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activităților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Datorită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flexibilității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sale,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domenii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precum IT, marketing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afaceri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199C5B-C687-89BE-6C89-F1060BAE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73" y="917357"/>
            <a:ext cx="76070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Condiția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urmează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2EAA0-F12F-161B-41CA-B356B85A9727}"/>
              </a:ext>
            </a:extLst>
          </p:cNvPr>
          <p:cNvSpPr txBox="1"/>
          <p:nvPr/>
        </p:nvSpPr>
        <p:spPr>
          <a:xfrm>
            <a:off x="768473" y="1247326"/>
            <a:ext cx="7350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tool-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ne face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munca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usoara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simplifica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trecerea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la un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altul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Instrument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Esențial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JIRA.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737</TotalTime>
  <Words>1859</Words>
  <Application>Microsoft Office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Caslon Pro Bold</vt:lpstr>
      <vt:lpstr>Arial</vt:lpstr>
      <vt:lpstr>Calibri</vt:lpstr>
      <vt:lpstr>Tw Cen MT</vt:lpstr>
      <vt:lpstr>Circuit</vt:lpstr>
      <vt:lpstr>Proiect Final         Timofte Alexandru Bogdan        Data examen 10.04.2025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Timofte Alexandru bogdan</dc:creator>
  <cp:keywords/>
  <dc:description>generated using python-pptx</dc:description>
  <cp:lastModifiedBy>Timofte Alexandru bogdan</cp:lastModifiedBy>
  <cp:revision>22</cp:revision>
  <dcterms:created xsi:type="dcterms:W3CDTF">2013-01-27T09:14:16Z</dcterms:created>
  <dcterms:modified xsi:type="dcterms:W3CDTF">2025-04-03T11:01:54Z</dcterms:modified>
  <cp:category/>
</cp:coreProperties>
</file>