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9" r:id="rId4"/>
    <p:sldId id="280" r:id="rId5"/>
    <p:sldId id="281" r:id="rId6"/>
    <p:sldId id="258" r:id="rId7"/>
    <p:sldId id="259" r:id="rId8"/>
    <p:sldId id="261" r:id="rId9"/>
    <p:sldId id="264" r:id="rId10"/>
    <p:sldId id="265" r:id="rId11"/>
    <p:sldId id="262" r:id="rId12"/>
    <p:sldId id="268" r:id="rId13"/>
    <p:sldId id="267" r:id="rId14"/>
    <p:sldId id="263" r:id="rId15"/>
    <p:sldId id="269" r:id="rId16"/>
    <p:sldId id="266" r:id="rId17"/>
    <p:sldId id="272" r:id="rId18"/>
    <p:sldId id="273" r:id="rId19"/>
    <p:sldId id="274" r:id="rId20"/>
    <p:sldId id="275" r:id="rId21"/>
    <p:sldId id="276" r:id="rId22"/>
    <p:sldId id="28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0"/>
    <p:restoredTop sz="94722"/>
  </p:normalViewPr>
  <p:slideViewPr>
    <p:cSldViewPr snapToGrid="0">
      <p:cViewPr varScale="1">
        <p:scale>
          <a:sx n="72" d="100"/>
          <a:sy n="72" d="100"/>
        </p:scale>
        <p:origin x="208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8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1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7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6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8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1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rawford/20-newsgroups#sci.med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3949F-949C-4793-BFED-DC546E012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MSiA</a:t>
            </a:r>
            <a:r>
              <a:rPr lang="en-US" dirty="0"/>
              <a:t> 490_SEC20</a:t>
            </a:r>
            <a:br>
              <a:rPr lang="en-US" dirty="0"/>
            </a:br>
            <a:r>
              <a:rPr lang="en-US" dirty="0"/>
              <a:t>Special Topics: Text Analytics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5E1940-9857-4F78-9658-DCD1CB477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Wang, Timo</a:t>
            </a:r>
          </a:p>
        </p:txBody>
      </p:sp>
    </p:spTree>
    <p:extLst>
      <p:ext uri="{BB962C8B-B14F-4D97-AF65-F5344CB8AC3E}">
        <p14:creationId xmlns:p14="http://schemas.microsoft.com/office/powerpoint/2010/main" val="68532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B2ED1-7447-8442-BECC-C1EDB9C1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AF1E15-17D3-5A49-BDC7-598622C5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nltk.tokenize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word_tokenize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'I am happy.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.'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word_tokenize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['I', 'am', 'happy', '.', 'I', 'am', '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'.', 'I', 'am', '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'.']</a:t>
            </a:r>
          </a:p>
        </p:txBody>
      </p:sp>
    </p:spTree>
    <p:extLst>
      <p:ext uri="{BB962C8B-B14F-4D97-AF65-F5344CB8AC3E}">
        <p14:creationId xmlns:p14="http://schemas.microsoft.com/office/powerpoint/2010/main" val="5072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8A9D0-AEB5-DB4F-A7BE-078E98C5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07E0AC-AC6D-0E47-AAF5-DBD3B195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spacy</a:t>
            </a:r>
          </a:p>
        </p:txBody>
      </p:sp>
    </p:spTree>
    <p:extLst>
      <p:ext uri="{BB962C8B-B14F-4D97-AF65-F5344CB8AC3E}">
        <p14:creationId xmlns:p14="http://schemas.microsoft.com/office/powerpoint/2010/main" val="233296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58902-7506-9548-8BB7-5D68CE81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Tokenizer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A08AF5-0249-2B41-8DFD-5EA371D5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spacy.lang.en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English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'I am happy.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.' 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English() 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nlp.add_pipe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nlp.create_pipe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sentencizer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sent.string.strip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doc.sents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 am happy.', 'I am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.', 'I am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.']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7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B2ED1-7447-8442-BECC-C1EDB9C1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74E2D8-2A0D-0343-92D5-27A3C5D4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spacy.lang.en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English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'I am happy.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.' 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English() 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token.text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['I', 'am', 'happy', '.', 'I', 'am', '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'.', 'I', 'am', '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'.']</a:t>
            </a:r>
          </a:p>
        </p:txBody>
      </p:sp>
    </p:spTree>
    <p:extLst>
      <p:ext uri="{BB962C8B-B14F-4D97-AF65-F5344CB8AC3E}">
        <p14:creationId xmlns:p14="http://schemas.microsoft.com/office/powerpoint/2010/main" val="21054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79EB1-8982-7343-B38A-52256178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StanfordNLP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154A7C-AF92-9948-B8C4-188B9228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pip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stanfordnlp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stanfordnlp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stanfordnlp.download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(‚en‘)</a:t>
            </a:r>
          </a:p>
        </p:txBody>
      </p:sp>
    </p:spTree>
    <p:extLst>
      <p:ext uri="{BB962C8B-B14F-4D97-AF65-F5344CB8AC3E}">
        <p14:creationId xmlns:p14="http://schemas.microsoft.com/office/powerpoint/2010/main" val="31676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58902-7506-9548-8BB7-5D68CE81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Tokenizer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B33F64-754E-E046-88C3-669CDFE1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stanfordnlp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'I am happy.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.'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stanfordnlp.Pipeline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[' '.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token.text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sentence.tokens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sentence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doc.sentences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 am happy .', 'I am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.', 'I am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.']</a:t>
            </a:r>
          </a:p>
        </p:txBody>
      </p:sp>
    </p:spTree>
    <p:extLst>
      <p:ext uri="{BB962C8B-B14F-4D97-AF65-F5344CB8AC3E}">
        <p14:creationId xmlns:p14="http://schemas.microsoft.com/office/powerpoint/2010/main" val="244857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B2ED1-7447-8442-BECC-C1EDB9C1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0ABDB9-3066-1F4A-AFF1-E2632043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stanfordnlp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functools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'I am happy.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.'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stanfordnlp.Pipeline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words_by_sentence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token.text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sentence.tokens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sentence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doc.sentences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lst1,lst2: lst1 + lst2,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words_by_sentence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['I', 'am', 'happy', '.', 'I', 'am', '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'.', 'I', 'am', '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'.']</a:t>
            </a:r>
          </a:p>
        </p:txBody>
      </p:sp>
    </p:spTree>
    <p:extLst>
      <p:ext uri="{BB962C8B-B14F-4D97-AF65-F5344CB8AC3E}">
        <p14:creationId xmlns:p14="http://schemas.microsoft.com/office/powerpoint/2010/main" val="49464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632A-69C6-624E-89C6-FFEBBB84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Things up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0677F-9156-C84A-AE65-1F556523E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4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3DBBC-D8EA-2344-82A6-37CC5E1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into Cluster/Open Terminal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58681C-5BEC-2349-8A30-085314D7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5BECD-3E31-EB43-875F-F859D2F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F884D-2E11-7A4F-85E7-C6DDE8EF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https://docs.conda.io/en/latest/miniconda.html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F1C7F-17FC-774A-BACE-68B9DB01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1 - Tokenization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16C005-9DA5-D146-A7AA-50E395F01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06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ED983-7994-044A-996F-C6EF6871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Environment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26C12-A9AF-7540-93B0-690D6124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py36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3.6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py27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2.7</a:t>
            </a:r>
          </a:p>
        </p:txBody>
      </p:sp>
    </p:spTree>
    <p:extLst>
      <p:ext uri="{BB962C8B-B14F-4D97-AF65-F5344CB8AC3E}">
        <p14:creationId xmlns:p14="http://schemas.microsoft.com/office/powerpoint/2010/main" val="414877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75A3F-4966-B544-BED6-BD6C604F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Libraries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2630C-FB87-3A4C-B405-BB452D8D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44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1D47F-E37E-6E44-809F-88177650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49E1B-412B-834C-8882-4AC54D52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https://www.kaggle.com/crawford/20-newsgroups#sci.med.txt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331C7-4315-F844-BCDA-04F173DB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Fun!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F4172-DF59-2143-99A4-8386F2F7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74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5C31E-1B30-0248-8DCE-BC3BA783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F1AC91-CBF4-3E43-A21E-10792C4B038B}"/>
              </a:ext>
            </a:extLst>
          </p:cNvPr>
          <p:cNvSpPr txBox="1"/>
          <p:nvPr/>
        </p:nvSpPr>
        <p:spPr>
          <a:xfrm>
            <a:off x="6096000" y="2551837"/>
            <a:ext cx="5979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et ea.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285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5C31E-1B30-0248-8DCE-BC3BA783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F1AC91-CBF4-3E43-A21E-10792C4B038B}"/>
              </a:ext>
            </a:extLst>
          </p:cNvPr>
          <p:cNvSpPr txBox="1"/>
          <p:nvPr/>
        </p:nvSpPr>
        <p:spPr>
          <a:xfrm>
            <a:off x="6096000" y="2551837"/>
            <a:ext cx="5979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Lorem ipsum dolor sit </a:t>
            </a:r>
            <a:r>
              <a:rPr lang="en-US" dirty="0" err="1">
                <a:solidFill>
                  <a:srgbClr val="00B0F0"/>
                </a:solidFill>
              </a:rPr>
              <a:t>amet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consetetur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sadipscing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elitr</a:t>
            </a:r>
            <a:r>
              <a:rPr lang="en-US" dirty="0">
                <a:solidFill>
                  <a:srgbClr val="00B0F0"/>
                </a:solidFill>
              </a:rPr>
              <a:t>, sed diam </a:t>
            </a:r>
            <a:r>
              <a:rPr lang="en-US" dirty="0" err="1">
                <a:solidFill>
                  <a:srgbClr val="00B0F0"/>
                </a:solidFill>
              </a:rPr>
              <a:t>nonumy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eirmod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tempor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invidunt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labore</a:t>
            </a:r>
            <a:r>
              <a:rPr lang="en-US" dirty="0">
                <a:solidFill>
                  <a:srgbClr val="00B0F0"/>
                </a:solidFill>
              </a:rPr>
              <a:t> et dolore magna </a:t>
            </a:r>
            <a:r>
              <a:rPr lang="en-US" dirty="0" err="1">
                <a:solidFill>
                  <a:srgbClr val="00B0F0"/>
                </a:solidFill>
              </a:rPr>
              <a:t>aliquyam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erat</a:t>
            </a:r>
            <a:r>
              <a:rPr lang="en-US" dirty="0">
                <a:solidFill>
                  <a:srgbClr val="00B0F0"/>
                </a:solidFill>
              </a:rPr>
              <a:t>, sed diam </a:t>
            </a:r>
            <a:r>
              <a:rPr lang="en-US" dirty="0" err="1">
                <a:solidFill>
                  <a:srgbClr val="00B0F0"/>
                </a:solidFill>
              </a:rPr>
              <a:t>voluptua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At </a:t>
            </a:r>
            <a:r>
              <a:rPr lang="en-US" dirty="0" err="1">
                <a:solidFill>
                  <a:srgbClr val="FFC000"/>
                </a:solidFill>
              </a:rPr>
              <a:t>vero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eos</a:t>
            </a:r>
            <a:r>
              <a:rPr lang="en-US" dirty="0">
                <a:solidFill>
                  <a:srgbClr val="FFC000"/>
                </a:solidFill>
              </a:rPr>
              <a:t> et </a:t>
            </a:r>
            <a:r>
              <a:rPr lang="en-US" dirty="0" err="1">
                <a:solidFill>
                  <a:srgbClr val="FFC000"/>
                </a:solidFill>
              </a:rPr>
              <a:t>accusam</a:t>
            </a:r>
            <a:r>
              <a:rPr lang="en-US" dirty="0">
                <a:solidFill>
                  <a:srgbClr val="FFC000"/>
                </a:solidFill>
              </a:rPr>
              <a:t> et </a:t>
            </a:r>
            <a:r>
              <a:rPr lang="en-US" dirty="0" err="1">
                <a:solidFill>
                  <a:srgbClr val="FFC000"/>
                </a:solidFill>
              </a:rPr>
              <a:t>justo</a:t>
            </a:r>
            <a:r>
              <a:rPr lang="en-US" dirty="0">
                <a:solidFill>
                  <a:srgbClr val="FFC000"/>
                </a:solidFill>
              </a:rPr>
              <a:t> duo </a:t>
            </a:r>
            <a:r>
              <a:rPr lang="en-US" dirty="0" err="1">
                <a:solidFill>
                  <a:srgbClr val="FFC000"/>
                </a:solidFill>
              </a:rPr>
              <a:t>erat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dolores</a:t>
            </a:r>
            <a:r>
              <a:rPr lang="en-US" dirty="0">
                <a:solidFill>
                  <a:srgbClr val="FFC000"/>
                </a:solidFill>
              </a:rPr>
              <a:t> et ea.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Stet </a:t>
            </a:r>
            <a:r>
              <a:rPr lang="en-US" dirty="0" err="1">
                <a:solidFill>
                  <a:srgbClr val="FF0000"/>
                </a:solidFill>
              </a:rPr>
              <a:t>clita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kasd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tempor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gubergren</a:t>
            </a:r>
            <a:r>
              <a:rPr lang="en-US" dirty="0">
                <a:solidFill>
                  <a:srgbClr val="FF0000"/>
                </a:solidFill>
              </a:rPr>
              <a:t>, no sea </a:t>
            </a:r>
            <a:r>
              <a:rPr lang="en-US" dirty="0" err="1">
                <a:solidFill>
                  <a:srgbClr val="FF0000"/>
                </a:solidFill>
              </a:rPr>
              <a:t>takimata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sanctus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</a:t>
            </a:r>
            <a:r>
              <a:rPr lang="en-US" dirty="0">
                <a:solidFill>
                  <a:srgbClr val="FF0000"/>
                </a:solidFill>
              </a:rPr>
              <a:t> 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099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5C31E-1B30-0248-8DCE-BC3BA783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F1AC91-CBF4-3E43-A21E-10792C4B038B}"/>
              </a:ext>
            </a:extLst>
          </p:cNvPr>
          <p:cNvSpPr txBox="1"/>
          <p:nvPr/>
        </p:nvSpPr>
        <p:spPr>
          <a:xfrm>
            <a:off x="6096000" y="2551837"/>
            <a:ext cx="5979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Lorem ipsum dolor sit </a:t>
            </a:r>
            <a:r>
              <a:rPr lang="en-US" dirty="0" err="1">
                <a:solidFill>
                  <a:srgbClr val="00B0F0"/>
                </a:solidFill>
              </a:rPr>
              <a:t>amet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consetetur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sadipscing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elitr</a:t>
            </a:r>
            <a:r>
              <a:rPr lang="en-US" dirty="0">
                <a:solidFill>
                  <a:srgbClr val="00B0F0"/>
                </a:solidFill>
              </a:rPr>
              <a:t>, sed diam </a:t>
            </a:r>
            <a:r>
              <a:rPr lang="en-US" dirty="0" err="1">
                <a:solidFill>
                  <a:srgbClr val="00B0F0"/>
                </a:solidFill>
              </a:rPr>
              <a:t>nonumy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eirmod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tempor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invidunt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labore</a:t>
            </a:r>
            <a:r>
              <a:rPr lang="en-US" dirty="0">
                <a:solidFill>
                  <a:srgbClr val="00B0F0"/>
                </a:solidFill>
              </a:rPr>
              <a:t> et dolore magna </a:t>
            </a:r>
            <a:r>
              <a:rPr lang="en-US" dirty="0" err="1">
                <a:solidFill>
                  <a:srgbClr val="00B0F0"/>
                </a:solidFill>
              </a:rPr>
              <a:t>aliquyam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erat</a:t>
            </a:r>
            <a:r>
              <a:rPr lang="en-US" dirty="0">
                <a:solidFill>
                  <a:srgbClr val="00B0F0"/>
                </a:solidFill>
              </a:rPr>
              <a:t>, sed diam </a:t>
            </a:r>
            <a:r>
              <a:rPr lang="en-US" dirty="0" err="1">
                <a:solidFill>
                  <a:srgbClr val="00B0F0"/>
                </a:solidFill>
              </a:rPr>
              <a:t>voluptua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At </a:t>
            </a:r>
            <a:r>
              <a:rPr lang="en-US" dirty="0" err="1">
                <a:solidFill>
                  <a:srgbClr val="FFC000"/>
                </a:solidFill>
              </a:rPr>
              <a:t>vero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eos</a:t>
            </a:r>
            <a:r>
              <a:rPr lang="en-US" dirty="0">
                <a:solidFill>
                  <a:srgbClr val="FFC000"/>
                </a:solidFill>
              </a:rPr>
              <a:t> et </a:t>
            </a:r>
            <a:r>
              <a:rPr lang="en-US" dirty="0" err="1">
                <a:solidFill>
                  <a:srgbClr val="FFC000"/>
                </a:solidFill>
              </a:rPr>
              <a:t>accusam</a:t>
            </a:r>
            <a:r>
              <a:rPr lang="en-US" dirty="0">
                <a:solidFill>
                  <a:srgbClr val="FFC000"/>
                </a:solidFill>
              </a:rPr>
              <a:t> et </a:t>
            </a:r>
            <a:r>
              <a:rPr lang="en-US" dirty="0" err="1">
                <a:solidFill>
                  <a:srgbClr val="FFC000"/>
                </a:solidFill>
              </a:rPr>
              <a:t>justo</a:t>
            </a:r>
            <a:r>
              <a:rPr lang="en-US" dirty="0">
                <a:solidFill>
                  <a:srgbClr val="FFC000"/>
                </a:solidFill>
              </a:rPr>
              <a:t> duo </a:t>
            </a:r>
            <a:r>
              <a:rPr lang="en-US" dirty="0" err="1">
                <a:solidFill>
                  <a:srgbClr val="FFC000"/>
                </a:solidFill>
              </a:rPr>
              <a:t>erat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dolores</a:t>
            </a:r>
            <a:r>
              <a:rPr lang="en-US" dirty="0">
                <a:solidFill>
                  <a:srgbClr val="FFC000"/>
                </a:solidFill>
              </a:rPr>
              <a:t> et ea.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Stet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008080"/>
                </a:highlight>
              </a:rPr>
              <a:t>clita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808000"/>
                </a:highlight>
              </a:rPr>
              <a:t>kasd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</a:rPr>
              <a:t>tempor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000000"/>
                </a:highlight>
              </a:rPr>
              <a:t>gubergren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</a:rPr>
              <a:t>takimata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0000"/>
                </a:highlight>
              </a:rPr>
              <a:t>sanctus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800000"/>
                </a:highlight>
              </a:rPr>
              <a:t>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</a:rPr>
              <a:t>Lorem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808080"/>
                </a:highlight>
              </a:rPr>
              <a:t>ipsum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dolor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sit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00FFFF"/>
                </a:highlight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577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8FFEC-9F02-BE46-A39D-C9CAC482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1BF7E-1D6B-6041-BD1E-43BCA242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key information</a:t>
            </a:r>
          </a:p>
          <a:p>
            <a:pPr lvl="1"/>
            <a:r>
              <a:rPr lang="en-US" dirty="0"/>
              <a:t>Medical terms within a electronic prescription</a:t>
            </a:r>
          </a:p>
          <a:p>
            <a:r>
              <a:rPr lang="en-US" dirty="0"/>
              <a:t>Embedding of content</a:t>
            </a:r>
          </a:p>
          <a:p>
            <a:pPr lvl="1"/>
            <a:r>
              <a:rPr lang="en-US" dirty="0"/>
              <a:t>Word-level/sentence-level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5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5DE0F-C0ED-9D49-BEAA-22CB044A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0B58A-97F6-754E-B2EF-8B57B002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  <a:p>
            <a:r>
              <a:rPr lang="en-US" dirty="0"/>
              <a:t>spaCy</a:t>
            </a:r>
          </a:p>
          <a:p>
            <a:r>
              <a:rPr lang="en-US" dirty="0"/>
              <a:t>StanfordNLP</a:t>
            </a:r>
          </a:p>
        </p:txBody>
      </p:sp>
    </p:spTree>
    <p:extLst>
      <p:ext uri="{BB962C8B-B14F-4D97-AF65-F5344CB8AC3E}">
        <p14:creationId xmlns:p14="http://schemas.microsoft.com/office/powerpoint/2010/main" val="109689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AB8BC-8A2B-8140-8F9C-BDC4E3BF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79D56-50C4-4348-8F7B-CB521DE0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nltk.download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327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58902-7506-9548-8BB7-5D68CE81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Tokenizer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9FCA22-F7FA-994F-9A77-287859B3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nltk.tokenize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sent_tokenize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'I am happy.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 I am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.'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sent_tokenize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 am happy.', 'I am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.', 'I am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dreamy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.']</a:t>
            </a:r>
          </a:p>
        </p:txBody>
      </p:sp>
    </p:spTree>
    <p:extLst>
      <p:ext uri="{BB962C8B-B14F-4D97-AF65-F5344CB8AC3E}">
        <p14:creationId xmlns:p14="http://schemas.microsoft.com/office/powerpoint/2010/main" val="4250970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Macintosh PowerPoint</Application>
  <PresentationFormat>Breitbild</PresentationFormat>
  <Paragraphs>85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Candara</vt:lpstr>
      <vt:lpstr>Consolas</vt:lpstr>
      <vt:lpstr>Rockwell</vt:lpstr>
      <vt:lpstr>Wingdings</vt:lpstr>
      <vt:lpstr>Atlas</vt:lpstr>
      <vt:lpstr>MSiA 490_SEC20 Special Topics: Text Analytics</vt:lpstr>
      <vt:lpstr>Lab 1 - Tokenization</vt:lpstr>
      <vt:lpstr>What</vt:lpstr>
      <vt:lpstr>What</vt:lpstr>
      <vt:lpstr>What</vt:lpstr>
      <vt:lpstr>Why</vt:lpstr>
      <vt:lpstr>How</vt:lpstr>
      <vt:lpstr>NLTK</vt:lpstr>
      <vt:lpstr>Sentence Tokenizer</vt:lpstr>
      <vt:lpstr>Word Tokenizer</vt:lpstr>
      <vt:lpstr>spaCy</vt:lpstr>
      <vt:lpstr>Sentence Tokenizer</vt:lpstr>
      <vt:lpstr>Word Tokenizer</vt:lpstr>
      <vt:lpstr>StanfordNLP</vt:lpstr>
      <vt:lpstr>Sentence Tokenizer</vt:lpstr>
      <vt:lpstr>Word Tokenizer</vt:lpstr>
      <vt:lpstr>Setting Things up</vt:lpstr>
      <vt:lpstr>Log into Cluster/Open Terminal</vt:lpstr>
      <vt:lpstr>Install Conda</vt:lpstr>
      <vt:lpstr>Create an Environment</vt:lpstr>
      <vt:lpstr>Install Libraries</vt:lpstr>
      <vt:lpstr>Get the Data</vt:lpstr>
      <vt:lpstr>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MSiA 490_SEC20 Special Topics: Text Analytics</dc:title>
  <dc:creator>Ning Wang</dc:creator>
  <cp:lastModifiedBy>Wang, Ning</cp:lastModifiedBy>
  <cp:revision>36</cp:revision>
  <dcterms:created xsi:type="dcterms:W3CDTF">2019-09-28T01:15:22Z</dcterms:created>
  <dcterms:modified xsi:type="dcterms:W3CDTF">2019-10-03T06:42:09Z</dcterms:modified>
</cp:coreProperties>
</file>