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6" r:id="rId9"/>
    <p:sldId id="262" r:id="rId10"/>
    <p:sldId id="264" r:id="rId11"/>
    <p:sldId id="265" r:id="rId12"/>
    <p:sldId id="268" r:id="rId13"/>
    <p:sldId id="267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6A7FD55-2494-48C8-9EB3-D89923DD464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D0D58F-2727-438F-8CA8-619886958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62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FD55-2494-48C8-9EB3-D89923DD464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D58F-2727-438F-8CA8-619886958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72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FD55-2494-48C8-9EB3-D89923DD464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D58F-2727-438F-8CA8-619886958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29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FD55-2494-48C8-9EB3-D89923DD464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D58F-2727-438F-8CA8-619886958331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629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FD55-2494-48C8-9EB3-D89923DD464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D58F-2727-438F-8CA8-619886958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521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FD55-2494-48C8-9EB3-D89923DD464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D58F-2727-438F-8CA8-619886958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762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FD55-2494-48C8-9EB3-D89923DD464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D58F-2727-438F-8CA8-619886958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974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FD55-2494-48C8-9EB3-D89923DD464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D58F-2727-438F-8CA8-619886958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26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FD55-2494-48C8-9EB3-D89923DD464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D58F-2727-438F-8CA8-619886958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83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FD55-2494-48C8-9EB3-D89923DD464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D58F-2727-438F-8CA8-619886958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3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FD55-2494-48C8-9EB3-D89923DD464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D58F-2727-438F-8CA8-619886958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72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FD55-2494-48C8-9EB3-D89923DD464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D58F-2727-438F-8CA8-619886958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FD55-2494-48C8-9EB3-D89923DD464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D58F-2727-438F-8CA8-619886958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6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FD55-2494-48C8-9EB3-D89923DD464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D58F-2727-438F-8CA8-619886958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61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FD55-2494-48C8-9EB3-D89923DD464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D58F-2727-438F-8CA8-619886958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FD55-2494-48C8-9EB3-D89923DD464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D58F-2727-438F-8CA8-619886958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04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FD55-2494-48C8-9EB3-D89923DD464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D58F-2727-438F-8CA8-619886958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43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7FD55-2494-48C8-9EB3-D89923DD464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0D58F-2727-438F-8CA8-619886958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419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C18E7-3F3E-4684-B979-DDCCEDFFD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350963"/>
            <a:ext cx="8791575" cy="2387600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40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Аналіз, класифікація та прогнозування вимірювання параметрів електроенергії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011831-C63C-47B6-9A63-8807E89DB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463" y="4991450"/>
            <a:ext cx="5466608" cy="1718108"/>
          </a:xfrm>
        </p:spPr>
        <p:txBody>
          <a:bodyPr/>
          <a:lstStyle/>
          <a:p>
            <a:pPr algn="l"/>
            <a:r>
              <a:rPr lang="uk-UA" dirty="0"/>
              <a:t>Виконав:</a:t>
            </a:r>
          </a:p>
          <a:p>
            <a:pPr algn="l"/>
            <a:r>
              <a:rPr lang="uk-UA" dirty="0"/>
              <a:t>Студент групи </a:t>
            </a:r>
            <a:r>
              <a:rPr lang="uk-UA" dirty="0" err="1"/>
              <a:t>АнД</a:t>
            </a:r>
            <a:r>
              <a:rPr lang="uk-UA" dirty="0"/>
              <a:t>-</a:t>
            </a:r>
            <a:r>
              <a:rPr lang="en-US" dirty="0"/>
              <a:t>4</a:t>
            </a:r>
            <a:r>
              <a:rPr lang="uk-UA" dirty="0"/>
              <a:t>1</a:t>
            </a:r>
          </a:p>
          <a:p>
            <a:pPr algn="l"/>
            <a:r>
              <a:rPr lang="uk-UA" dirty="0"/>
              <a:t>Кармелюк Тимофій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77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">
            <a:extLst>
              <a:ext uri="{FF2B5EF4-FFF2-40B4-BE49-F238E27FC236}">
                <a16:creationId xmlns:a16="http://schemas.microsoft.com/office/drawing/2014/main" id="{E99A004A-E705-4ADD-99EC-C47A5FE61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9" name="Group 167">
            <a:extLst>
              <a:ext uri="{FF2B5EF4-FFF2-40B4-BE49-F238E27FC236}">
                <a16:creationId xmlns:a16="http://schemas.microsoft.com/office/drawing/2014/main" id="{8C296DD9-4920-4569-A4D3-BFB4C975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9" name="Rectangle 5">
              <a:extLst>
                <a:ext uri="{FF2B5EF4-FFF2-40B4-BE49-F238E27FC236}">
                  <a16:creationId xmlns:a16="http://schemas.microsoft.com/office/drawing/2014/main" id="{616290DB-0B0E-40CC-B718-62D60944A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0" name="Freeform 6">
              <a:extLst>
                <a:ext uri="{FF2B5EF4-FFF2-40B4-BE49-F238E27FC236}">
                  <a16:creationId xmlns:a16="http://schemas.microsoft.com/office/drawing/2014/main" id="{60AFE2A3-7936-482E-B022-F90A13276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7">
              <a:extLst>
                <a:ext uri="{FF2B5EF4-FFF2-40B4-BE49-F238E27FC236}">
                  <a16:creationId xmlns:a16="http://schemas.microsoft.com/office/drawing/2014/main" id="{C4EECE49-D85D-4373-B180-9F4F1635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Rectangle 8">
              <a:extLst>
                <a:ext uri="{FF2B5EF4-FFF2-40B4-BE49-F238E27FC236}">
                  <a16:creationId xmlns:a16="http://schemas.microsoft.com/office/drawing/2014/main" id="{3D0A269C-DD6E-470E-9789-7A5C88C1B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9">
              <a:extLst>
                <a:ext uri="{FF2B5EF4-FFF2-40B4-BE49-F238E27FC236}">
                  <a16:creationId xmlns:a16="http://schemas.microsoft.com/office/drawing/2014/main" id="{9D9EF577-980B-4C3D-AA79-FB1A8FB37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0">
              <a:extLst>
                <a:ext uri="{FF2B5EF4-FFF2-40B4-BE49-F238E27FC236}">
                  <a16:creationId xmlns:a16="http://schemas.microsoft.com/office/drawing/2014/main" id="{F2A6B6D2-9443-4421-91CA-3EF1A6DD4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11">
              <a:extLst>
                <a:ext uri="{FF2B5EF4-FFF2-40B4-BE49-F238E27FC236}">
                  <a16:creationId xmlns:a16="http://schemas.microsoft.com/office/drawing/2014/main" id="{3D9A14BB-7BAE-487D-8843-05CB9B9DF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12">
              <a:extLst>
                <a:ext uri="{FF2B5EF4-FFF2-40B4-BE49-F238E27FC236}">
                  <a16:creationId xmlns:a16="http://schemas.microsoft.com/office/drawing/2014/main" id="{9C16B978-EFFC-4AEC-AE66-80FE210C3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3">
              <a:extLst>
                <a:ext uri="{FF2B5EF4-FFF2-40B4-BE49-F238E27FC236}">
                  <a16:creationId xmlns:a16="http://schemas.microsoft.com/office/drawing/2014/main" id="{1931730E-419A-48BE-97F4-27E6EE59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4">
              <a:extLst>
                <a:ext uri="{FF2B5EF4-FFF2-40B4-BE49-F238E27FC236}">
                  <a16:creationId xmlns:a16="http://schemas.microsoft.com/office/drawing/2014/main" id="{CC364B3A-B9AB-4106-AD76-6E94319B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5">
              <a:extLst>
                <a:ext uri="{FF2B5EF4-FFF2-40B4-BE49-F238E27FC236}">
                  <a16:creationId xmlns:a16="http://schemas.microsoft.com/office/drawing/2014/main" id="{B24328AB-A466-4E19-9885-4196A1EB0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6">
              <a:extLst>
                <a:ext uri="{FF2B5EF4-FFF2-40B4-BE49-F238E27FC236}">
                  <a16:creationId xmlns:a16="http://schemas.microsoft.com/office/drawing/2014/main" id="{00D28C03-0D41-4319-8BA1-C804D0806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7">
              <a:extLst>
                <a:ext uri="{FF2B5EF4-FFF2-40B4-BE49-F238E27FC236}">
                  <a16:creationId xmlns:a16="http://schemas.microsoft.com/office/drawing/2014/main" id="{5469D8E9-8C72-400D-B415-D628A6271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8">
              <a:extLst>
                <a:ext uri="{FF2B5EF4-FFF2-40B4-BE49-F238E27FC236}">
                  <a16:creationId xmlns:a16="http://schemas.microsoft.com/office/drawing/2014/main" id="{2465C93D-2544-415D-9709-B07094E1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19">
              <a:extLst>
                <a:ext uri="{FF2B5EF4-FFF2-40B4-BE49-F238E27FC236}">
                  <a16:creationId xmlns:a16="http://schemas.microsoft.com/office/drawing/2014/main" id="{E1FF1E02-7B4D-4B28-B3DF-F3A1B465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0">
              <a:extLst>
                <a:ext uri="{FF2B5EF4-FFF2-40B4-BE49-F238E27FC236}">
                  <a16:creationId xmlns:a16="http://schemas.microsoft.com/office/drawing/2014/main" id="{335B903E-D719-406D-BDE9-BB8D50D0A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21">
              <a:extLst>
                <a:ext uri="{FF2B5EF4-FFF2-40B4-BE49-F238E27FC236}">
                  <a16:creationId xmlns:a16="http://schemas.microsoft.com/office/drawing/2014/main" id="{E1C1E720-A438-4A6D-91B3-9AA0D5CB3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22">
              <a:extLst>
                <a:ext uri="{FF2B5EF4-FFF2-40B4-BE49-F238E27FC236}">
                  <a16:creationId xmlns:a16="http://schemas.microsoft.com/office/drawing/2014/main" id="{3FF14E1F-9A5F-47ED-B5A5-D0E84A75A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3">
              <a:extLst>
                <a:ext uri="{FF2B5EF4-FFF2-40B4-BE49-F238E27FC236}">
                  <a16:creationId xmlns:a16="http://schemas.microsoft.com/office/drawing/2014/main" id="{58537895-7597-4E34-A82E-DB80E3522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24">
              <a:extLst>
                <a:ext uri="{FF2B5EF4-FFF2-40B4-BE49-F238E27FC236}">
                  <a16:creationId xmlns:a16="http://schemas.microsoft.com/office/drawing/2014/main" id="{40BC1D92-9853-4629-92CF-EB397B773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25">
              <a:extLst>
                <a:ext uri="{FF2B5EF4-FFF2-40B4-BE49-F238E27FC236}">
                  <a16:creationId xmlns:a16="http://schemas.microsoft.com/office/drawing/2014/main" id="{2F46138B-3BB1-433D-9FC5-FFB446DA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6">
              <a:extLst>
                <a:ext uri="{FF2B5EF4-FFF2-40B4-BE49-F238E27FC236}">
                  <a16:creationId xmlns:a16="http://schemas.microsoft.com/office/drawing/2014/main" id="{705F8668-DED9-4E70-B012-F96EA8230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7">
              <a:extLst>
                <a:ext uri="{FF2B5EF4-FFF2-40B4-BE49-F238E27FC236}">
                  <a16:creationId xmlns:a16="http://schemas.microsoft.com/office/drawing/2014/main" id="{E0B76A71-CCB8-48C1-B58D-9F8BCC642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8">
              <a:extLst>
                <a:ext uri="{FF2B5EF4-FFF2-40B4-BE49-F238E27FC236}">
                  <a16:creationId xmlns:a16="http://schemas.microsoft.com/office/drawing/2014/main" id="{840BFA44-4BF2-4009-B96F-25A3174A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9">
              <a:extLst>
                <a:ext uri="{FF2B5EF4-FFF2-40B4-BE49-F238E27FC236}">
                  <a16:creationId xmlns:a16="http://schemas.microsoft.com/office/drawing/2014/main" id="{8E3B9AA2-5D9A-45DB-9EB2-16EF7405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0">
              <a:extLst>
                <a:ext uri="{FF2B5EF4-FFF2-40B4-BE49-F238E27FC236}">
                  <a16:creationId xmlns:a16="http://schemas.microsoft.com/office/drawing/2014/main" id="{24896DDB-3C81-493E-A789-BF769468E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1">
              <a:extLst>
                <a:ext uri="{FF2B5EF4-FFF2-40B4-BE49-F238E27FC236}">
                  <a16:creationId xmlns:a16="http://schemas.microsoft.com/office/drawing/2014/main" id="{4462B258-CAFC-4734-9312-6F569E538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2">
              <a:extLst>
                <a:ext uri="{FF2B5EF4-FFF2-40B4-BE49-F238E27FC236}">
                  <a16:creationId xmlns:a16="http://schemas.microsoft.com/office/drawing/2014/main" id="{BE8B517B-551B-4525-A281-F5F8B85B2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Rectangle 33">
              <a:extLst>
                <a:ext uri="{FF2B5EF4-FFF2-40B4-BE49-F238E27FC236}">
                  <a16:creationId xmlns:a16="http://schemas.microsoft.com/office/drawing/2014/main" id="{AF26DF84-45AD-4F87-9DC7-12E4CEF8A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8" name="Freeform 34">
              <a:extLst>
                <a:ext uri="{FF2B5EF4-FFF2-40B4-BE49-F238E27FC236}">
                  <a16:creationId xmlns:a16="http://schemas.microsoft.com/office/drawing/2014/main" id="{D5ED6F7A-06FF-4699-9524-4AD60D4A0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35">
              <a:extLst>
                <a:ext uri="{FF2B5EF4-FFF2-40B4-BE49-F238E27FC236}">
                  <a16:creationId xmlns:a16="http://schemas.microsoft.com/office/drawing/2014/main" id="{46C063AD-6A18-4523-A63F-E683F88AE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36">
              <a:extLst>
                <a:ext uri="{FF2B5EF4-FFF2-40B4-BE49-F238E27FC236}">
                  <a16:creationId xmlns:a16="http://schemas.microsoft.com/office/drawing/2014/main" id="{77414834-7414-4CCF-8C1E-3D9A10025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37">
              <a:extLst>
                <a:ext uri="{FF2B5EF4-FFF2-40B4-BE49-F238E27FC236}">
                  <a16:creationId xmlns:a16="http://schemas.microsoft.com/office/drawing/2014/main" id="{16AF7EB8-CB66-4BD3-8606-3B72A1C3F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38">
              <a:extLst>
                <a:ext uri="{FF2B5EF4-FFF2-40B4-BE49-F238E27FC236}">
                  <a16:creationId xmlns:a16="http://schemas.microsoft.com/office/drawing/2014/main" id="{0D458FB2-B97D-48B2-B54A-DFB471491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39">
              <a:extLst>
                <a:ext uri="{FF2B5EF4-FFF2-40B4-BE49-F238E27FC236}">
                  <a16:creationId xmlns:a16="http://schemas.microsoft.com/office/drawing/2014/main" id="{81012E75-1279-46A3-BFEF-45390429D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40">
              <a:extLst>
                <a:ext uri="{FF2B5EF4-FFF2-40B4-BE49-F238E27FC236}">
                  <a16:creationId xmlns:a16="http://schemas.microsoft.com/office/drawing/2014/main" id="{2AE95D31-F453-4CA1-B61E-470B516A7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41">
              <a:extLst>
                <a:ext uri="{FF2B5EF4-FFF2-40B4-BE49-F238E27FC236}">
                  <a16:creationId xmlns:a16="http://schemas.microsoft.com/office/drawing/2014/main" id="{8CCD1BC5-D101-4C01-81C1-7FF8742A9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42">
              <a:extLst>
                <a:ext uri="{FF2B5EF4-FFF2-40B4-BE49-F238E27FC236}">
                  <a16:creationId xmlns:a16="http://schemas.microsoft.com/office/drawing/2014/main" id="{A17E8AE7-5402-4272-B835-4D7737FB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43">
              <a:extLst>
                <a:ext uri="{FF2B5EF4-FFF2-40B4-BE49-F238E27FC236}">
                  <a16:creationId xmlns:a16="http://schemas.microsoft.com/office/drawing/2014/main" id="{A70BA0F0-662B-400D-96F0-856775AD8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44">
              <a:extLst>
                <a:ext uri="{FF2B5EF4-FFF2-40B4-BE49-F238E27FC236}">
                  <a16:creationId xmlns:a16="http://schemas.microsoft.com/office/drawing/2014/main" id="{6237128A-850A-48F0-B2BD-75F22AB96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Rectangle 45">
              <a:extLst>
                <a:ext uri="{FF2B5EF4-FFF2-40B4-BE49-F238E27FC236}">
                  <a16:creationId xmlns:a16="http://schemas.microsoft.com/office/drawing/2014/main" id="{2B197E08-8492-4A4E-B361-F87B18AA8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0" name="Freeform 46">
              <a:extLst>
                <a:ext uri="{FF2B5EF4-FFF2-40B4-BE49-F238E27FC236}">
                  <a16:creationId xmlns:a16="http://schemas.microsoft.com/office/drawing/2014/main" id="{4B13D97A-EA45-4023-B87C-42D1A2C2F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47">
              <a:extLst>
                <a:ext uri="{FF2B5EF4-FFF2-40B4-BE49-F238E27FC236}">
                  <a16:creationId xmlns:a16="http://schemas.microsoft.com/office/drawing/2014/main" id="{2F7138EF-D76C-4BF2-8432-A1EABFC15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48">
              <a:extLst>
                <a:ext uri="{FF2B5EF4-FFF2-40B4-BE49-F238E27FC236}">
                  <a16:creationId xmlns:a16="http://schemas.microsoft.com/office/drawing/2014/main" id="{F43FE86F-2580-40CA-9851-CE60402D0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49">
              <a:extLst>
                <a:ext uri="{FF2B5EF4-FFF2-40B4-BE49-F238E27FC236}">
                  <a16:creationId xmlns:a16="http://schemas.microsoft.com/office/drawing/2014/main" id="{76E94030-098A-4B0D-B7BD-D1F73DC9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50">
              <a:extLst>
                <a:ext uri="{FF2B5EF4-FFF2-40B4-BE49-F238E27FC236}">
                  <a16:creationId xmlns:a16="http://schemas.microsoft.com/office/drawing/2014/main" id="{DFCB050E-19EC-4CFF-83D8-FDA88BE8C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51">
              <a:extLst>
                <a:ext uri="{FF2B5EF4-FFF2-40B4-BE49-F238E27FC236}">
                  <a16:creationId xmlns:a16="http://schemas.microsoft.com/office/drawing/2014/main" id="{0892EE70-B2D4-487F-945A-B01FFFCAA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52">
              <a:extLst>
                <a:ext uri="{FF2B5EF4-FFF2-40B4-BE49-F238E27FC236}">
                  <a16:creationId xmlns:a16="http://schemas.microsoft.com/office/drawing/2014/main" id="{964C8FC1-25EC-4D77-816B-89FFB96AF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53">
              <a:extLst>
                <a:ext uri="{FF2B5EF4-FFF2-40B4-BE49-F238E27FC236}">
                  <a16:creationId xmlns:a16="http://schemas.microsoft.com/office/drawing/2014/main" id="{A2B48E43-E761-478E-9E44-78D0B5EBD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54">
              <a:extLst>
                <a:ext uri="{FF2B5EF4-FFF2-40B4-BE49-F238E27FC236}">
                  <a16:creationId xmlns:a16="http://schemas.microsoft.com/office/drawing/2014/main" id="{E8F56C10-368E-446A-9DB9-32DAD9A75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55">
              <a:extLst>
                <a:ext uri="{FF2B5EF4-FFF2-40B4-BE49-F238E27FC236}">
                  <a16:creationId xmlns:a16="http://schemas.microsoft.com/office/drawing/2014/main" id="{0F48D8AD-0D3C-4717-A781-3E158CBF1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56">
              <a:extLst>
                <a:ext uri="{FF2B5EF4-FFF2-40B4-BE49-F238E27FC236}">
                  <a16:creationId xmlns:a16="http://schemas.microsoft.com/office/drawing/2014/main" id="{E8F033A8-FACE-4212-853A-D7325618F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57">
              <a:extLst>
                <a:ext uri="{FF2B5EF4-FFF2-40B4-BE49-F238E27FC236}">
                  <a16:creationId xmlns:a16="http://schemas.microsoft.com/office/drawing/2014/main" id="{C7DDDBB4-AE52-4223-BE94-FA238EAAF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58">
              <a:extLst>
                <a:ext uri="{FF2B5EF4-FFF2-40B4-BE49-F238E27FC236}">
                  <a16:creationId xmlns:a16="http://schemas.microsoft.com/office/drawing/2014/main" id="{C00175D9-DBCB-40AD-B791-5D9DD885E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84F07-030B-46E7-9FE4-088B249A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/>
              <a:t>візуалізація</a:t>
            </a:r>
            <a:r>
              <a:rPr lang="en-US" sz="4800" dirty="0"/>
              <a:t> </a:t>
            </a:r>
            <a:r>
              <a:rPr lang="en-US" sz="4800" dirty="0" err="1"/>
              <a:t>даних</a:t>
            </a:r>
            <a:r>
              <a:rPr lang="en-US" sz="4800" dirty="0"/>
              <a:t> </a:t>
            </a:r>
            <a:r>
              <a:rPr lang="en-US" sz="4800" dirty="0" err="1"/>
              <a:t>про</a:t>
            </a:r>
            <a:r>
              <a:rPr lang="en-US" sz="4800" dirty="0"/>
              <a:t> </a:t>
            </a:r>
            <a:r>
              <a:rPr lang="en-US" sz="4800" dirty="0" err="1"/>
              <a:t>струм</a:t>
            </a:r>
            <a:endParaRPr lang="en-US" sz="4800" dirty="0"/>
          </a:p>
        </p:txBody>
      </p:sp>
      <p:sp>
        <p:nvSpPr>
          <p:cNvPr id="231" name="Round Single Corner Rectangle 4">
            <a:extLst>
              <a:ext uri="{FF2B5EF4-FFF2-40B4-BE49-F238E27FC236}">
                <a16:creationId xmlns:a16="http://schemas.microsoft.com/office/drawing/2014/main" id="{BDFCF0B1-206F-4CCE-9B96-92B54876D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541" y="636678"/>
            <a:ext cx="2596896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D7852D-1273-4049-B694-2742EF47BEF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0" r="21876" b="-5"/>
          <a:stretch/>
        </p:blipFill>
        <p:spPr>
          <a:xfrm>
            <a:off x="891639" y="1128613"/>
            <a:ext cx="2139696" cy="2614677"/>
          </a:xfrm>
          <a:prstGeom prst="rect">
            <a:avLst/>
          </a:prstGeom>
        </p:spPr>
      </p:pic>
      <p:sp>
        <p:nvSpPr>
          <p:cNvPr id="226" name="Round Diagonal Corner Rectangle 33">
            <a:extLst>
              <a:ext uri="{FF2B5EF4-FFF2-40B4-BE49-F238E27FC236}">
                <a16:creationId xmlns:a16="http://schemas.microsoft.com/office/drawing/2014/main" id="{A6C1EA96-D11A-49AF-9AF2-14216C46B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6954" y="636678"/>
            <a:ext cx="2599900" cy="3598548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F895F8-85F6-489A-B0CD-CE019E7F70BD}"/>
              </a:ext>
            </a:extLst>
          </p:cNvPr>
          <p:cNvPicPr/>
          <p:nvPr/>
        </p:nvPicPr>
        <p:blipFill rotWithShape="1">
          <a:blip r:embed="rId5"/>
          <a:srcRect l="13900" r="26976" b="2"/>
          <a:stretch/>
        </p:blipFill>
        <p:spPr>
          <a:xfrm>
            <a:off x="3657056" y="1128616"/>
            <a:ext cx="2139696" cy="2614671"/>
          </a:xfrm>
          <a:prstGeom prst="rect">
            <a:avLst/>
          </a:prstGeom>
        </p:spPr>
      </p:pic>
      <p:sp>
        <p:nvSpPr>
          <p:cNvPr id="228" name="Round Diagonal Corner Rectangle 18">
            <a:extLst>
              <a:ext uri="{FF2B5EF4-FFF2-40B4-BE49-F238E27FC236}">
                <a16:creationId xmlns:a16="http://schemas.microsoft.com/office/drawing/2014/main" id="{D57992ED-F399-4EA6-935C-BC45710B5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2371" y="636678"/>
            <a:ext cx="2599900" cy="3598548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0C78F4-4D6C-4167-85EB-EFA0A4BFB5B2}"/>
              </a:ext>
            </a:extLst>
          </p:cNvPr>
          <p:cNvPicPr/>
          <p:nvPr/>
        </p:nvPicPr>
        <p:blipFill rotWithShape="1">
          <a:blip r:embed="rId6"/>
          <a:srcRect l="15766" r="35373" b="2"/>
          <a:stretch/>
        </p:blipFill>
        <p:spPr>
          <a:xfrm>
            <a:off x="6422473" y="1128633"/>
            <a:ext cx="2139696" cy="2614637"/>
          </a:xfrm>
          <a:prstGeom prst="rect">
            <a:avLst/>
          </a:prstGeom>
        </p:spPr>
      </p:pic>
      <p:sp>
        <p:nvSpPr>
          <p:cNvPr id="230" name="Round Single Corner Rectangle 22">
            <a:extLst>
              <a:ext uri="{FF2B5EF4-FFF2-40B4-BE49-F238E27FC236}">
                <a16:creationId xmlns:a16="http://schemas.microsoft.com/office/drawing/2014/main" id="{69739FBB-338E-45AE-AD93-8B35CE28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957788" y="636678"/>
            <a:ext cx="2596896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F93B25-0DD7-4D4E-BAB8-BD86127F38D2}"/>
              </a:ext>
            </a:extLst>
          </p:cNvPr>
          <p:cNvPicPr/>
          <p:nvPr/>
        </p:nvPicPr>
        <p:blipFill rotWithShape="1">
          <a:blip r:embed="rId7"/>
          <a:srcRect l="25450" r="25449" b="-1"/>
          <a:stretch/>
        </p:blipFill>
        <p:spPr>
          <a:xfrm>
            <a:off x="9186388" y="1137790"/>
            <a:ext cx="213969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3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8" name="Rectangle 66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2AC17-8D11-4255-9ADC-94E56B3A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 err="1">
                <a:solidFill>
                  <a:srgbClr val="FFFFFF"/>
                </a:solidFill>
                <a:effectLst/>
              </a:rPr>
              <a:t>відношення</a:t>
            </a:r>
            <a:r>
              <a:rPr lang="en-US" sz="3700" dirty="0">
                <a:solidFill>
                  <a:srgbClr val="FFFFFF"/>
                </a:solidFill>
                <a:effectLst/>
              </a:rPr>
              <a:t> </a:t>
            </a:r>
            <a:r>
              <a:rPr lang="en-US" sz="3700" dirty="0" err="1">
                <a:solidFill>
                  <a:srgbClr val="FFFFFF"/>
                </a:solidFill>
                <a:effectLst/>
              </a:rPr>
              <a:t>стовпця</a:t>
            </a:r>
            <a:r>
              <a:rPr lang="en-US" sz="3700" dirty="0">
                <a:solidFill>
                  <a:srgbClr val="FFFFFF"/>
                </a:solidFill>
                <a:effectLst/>
              </a:rPr>
              <a:t> voltage </a:t>
            </a:r>
            <a:r>
              <a:rPr lang="en-US" sz="3700" dirty="0" err="1">
                <a:solidFill>
                  <a:srgbClr val="FFFFFF"/>
                </a:solidFill>
                <a:effectLst/>
              </a:rPr>
              <a:t>до</a:t>
            </a:r>
            <a:r>
              <a:rPr lang="en-US" sz="3700" dirty="0">
                <a:solidFill>
                  <a:srgbClr val="FFFFFF"/>
                </a:solidFill>
                <a:effectLst/>
              </a:rPr>
              <a:t> </a:t>
            </a:r>
            <a:r>
              <a:rPr lang="en-US" sz="3700" dirty="0" err="1">
                <a:solidFill>
                  <a:srgbClr val="FFFFFF"/>
                </a:solidFill>
                <a:effectLst/>
              </a:rPr>
              <a:t>інших</a:t>
            </a:r>
            <a:endParaRPr lang="en-US" sz="3700" dirty="0">
              <a:solidFill>
                <a:srgbClr val="FFFFFF"/>
              </a:solidFill>
            </a:endParaRP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51427BF-2E41-42FA-BA8B-FAF2382754C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73635" y="1220073"/>
            <a:ext cx="10266669" cy="243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23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83304-EC15-4949-A533-6A2DB25F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uk-UA" sz="3300"/>
              <a:t>Розділення даних для навчання та тестування</a:t>
            </a:r>
            <a:endParaRPr lang="ru-RU" sz="3300"/>
          </a:p>
        </p:txBody>
      </p:sp>
      <p:sp>
        <p:nvSpPr>
          <p:cNvPr id="17" name="Round Single Corner Rectangle 14">
            <a:extLst>
              <a:ext uri="{FF2B5EF4-FFF2-40B4-BE49-F238E27FC236}">
                <a16:creationId xmlns:a16="http://schemas.microsoft.com/office/drawing/2014/main" id="{905C2250-9F9C-46B0-9B2B-A8A0C7BA3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5280353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D2EE90-F780-4398-8C90-2A88B0266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73" y="1443539"/>
            <a:ext cx="4645152" cy="1265803"/>
          </a:xfrm>
          <a:prstGeom prst="rect">
            <a:avLst/>
          </a:prstGeom>
        </p:spPr>
      </p:pic>
      <p:sp>
        <p:nvSpPr>
          <p:cNvPr id="19" name="Round Diagonal Corner Rectangle 13">
            <a:extLst>
              <a:ext uri="{FF2B5EF4-FFF2-40B4-BE49-F238E27FC236}">
                <a16:creationId xmlns:a16="http://schemas.microsoft.com/office/drawing/2014/main" id="{A1BCB55D-00A6-44C7-ADA5-422438AA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437389-3604-4BA4-8FE4-0E15F8622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634" y="3827664"/>
            <a:ext cx="608402" cy="1892808"/>
          </a:xfrm>
          <a:prstGeom prst="rect">
            <a:avLst/>
          </a:prstGeom>
        </p:spPr>
      </p:pic>
      <p:sp>
        <p:nvSpPr>
          <p:cNvPr id="21" name="Round Single Corner Rectangle 15">
            <a:extLst>
              <a:ext uri="{FF2B5EF4-FFF2-40B4-BE49-F238E27FC236}">
                <a16:creationId xmlns:a16="http://schemas.microsoft.com/office/drawing/2014/main" id="{E007B31B-4CC0-4D45-8865-F0FEE8ABA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E3973DB-0247-41C0-BE2F-C2A232F21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628" y="3827663"/>
            <a:ext cx="1731650" cy="1892808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872BA34-87AF-4F24-9355-F8B28CE1A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427" y="3344822"/>
            <a:ext cx="4747087" cy="3541714"/>
          </a:xfrm>
        </p:spPr>
        <p:txBody>
          <a:bodyPr>
            <a:normAutofit/>
          </a:bodyPr>
          <a:lstStyle/>
          <a:p>
            <a:r>
              <a:rPr lang="uk-UA" sz="1800" b="1" dirty="0"/>
              <a:t>Для аналізу ми беремо показник напруги (</a:t>
            </a:r>
            <a:r>
              <a:rPr lang="en-US" sz="1800" b="1" dirty="0"/>
              <a:t>voltage)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76E14-F868-4AB4-A65F-65CF1F4DF22F}"/>
              </a:ext>
            </a:extLst>
          </p:cNvPr>
          <p:cNvSpPr txBox="1"/>
          <p:nvPr/>
        </p:nvSpPr>
        <p:spPr>
          <a:xfrm>
            <a:off x="1001486" y="2960914"/>
            <a:ext cx="384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421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87A88-0AB2-48F2-A20C-DD5806A1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Застосування методу</a:t>
            </a:r>
            <a:r>
              <a:rPr lang="en-US"/>
              <a:t> </a:t>
            </a:r>
            <a:r>
              <a:rPr lang="en-US">
                <a:effectLst/>
                <a:ea typeface="Arial" panose="020B0604020202020204" pitchFamily="34" charset="0"/>
              </a:rPr>
              <a:t>Random Forest Regressor</a:t>
            </a:r>
            <a:r>
              <a:rPr lang="uk-UA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32066-D7C8-43C4-8730-6AE0A345A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70" y="4468625"/>
            <a:ext cx="9905999" cy="3541714"/>
          </a:xfrm>
        </p:spPr>
        <p:txBody>
          <a:bodyPr/>
          <a:lstStyle/>
          <a:p>
            <a:pPr marL="449580" indent="0" algn="just">
              <a:lnSpc>
                <a:spcPct val="150000"/>
              </a:lnSpc>
              <a:spcAft>
                <a:spcPts val="25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K-Fold cross validation</a:t>
            </a:r>
            <a:endParaRPr lang="ru-RU" sz="1800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Ми зробимо перехресну перевірку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 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Це тому, що ми розділили набір даних на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train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та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test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 Може статися, що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test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та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train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не мають рівномірного розподілу зразків. Таким чином, щоб переконатися, що наша модель не надмірна, тобто для її узагальнення ми зробимо перехресну перевірку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0E7380-C95F-42AD-ACBB-401FA2C99E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8983" y="2380229"/>
            <a:ext cx="4544559" cy="18052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C24ED5-3E9A-4538-8D14-86DA98ED29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13" y="1642116"/>
            <a:ext cx="5517017" cy="31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3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12EA9-0AAF-474F-896A-5355277B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uk-UA" sz="33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Кореляційна матриця</a:t>
            </a:r>
            <a:br>
              <a:rPr lang="ru-RU" sz="33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300" dirty="0">
              <a:solidFill>
                <a:srgbClr val="FFFFFF"/>
              </a:solidFill>
            </a:endParaRPr>
          </a:p>
        </p:txBody>
      </p:sp>
      <p:sp useBgFill="1">
        <p:nvSpPr>
          <p:cNvPr id="10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7905FE-D6C1-461A-9637-03F784D654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8988" y="1246513"/>
            <a:ext cx="4635583" cy="436903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8976C16-690E-430D-BBA9-8C79B2A8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uk-UA" dirty="0">
                <a:solidFill>
                  <a:srgbClr val="FFFFFF"/>
                </a:solidFill>
              </a:rPr>
              <a:t>Найбільш </a:t>
            </a:r>
            <a:r>
              <a:rPr lang="uk-UA">
                <a:solidFill>
                  <a:srgbClr val="FFFFFF"/>
                </a:solidFill>
              </a:rPr>
              <a:t>корелюючими</a:t>
            </a:r>
            <a:r>
              <a:rPr lang="uk-UA" dirty="0">
                <a:solidFill>
                  <a:srgbClr val="FFFFFF"/>
                </a:solidFill>
              </a:rPr>
              <a:t> значеннями є струм</a:t>
            </a:r>
            <a:r>
              <a:rPr lang="ru-RU" dirty="0">
                <a:solidFill>
                  <a:srgbClr val="FFFFFF"/>
                </a:solidFill>
              </a:rPr>
              <a:t> (</a:t>
            </a:r>
            <a:r>
              <a:rPr lang="en-US" dirty="0">
                <a:solidFill>
                  <a:srgbClr val="FFFFFF"/>
                </a:solidFill>
              </a:rPr>
              <a:t>amperage2) </a:t>
            </a:r>
            <a:r>
              <a:rPr lang="uk-UA" dirty="0">
                <a:solidFill>
                  <a:srgbClr val="FFFFFF"/>
                </a:solidFill>
              </a:rPr>
              <a:t>та частота </a:t>
            </a:r>
            <a:r>
              <a:rPr lang="ru-RU" dirty="0">
                <a:solidFill>
                  <a:srgbClr val="FFFFFF"/>
                </a:solidFill>
              </a:rPr>
              <a:t>(</a:t>
            </a:r>
            <a:r>
              <a:rPr lang="en-US">
                <a:solidFill>
                  <a:srgbClr val="FFFFFF"/>
                </a:solidFill>
              </a:rPr>
              <a:t>Hz,min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93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7B6A3-CD4D-434E-B349-38BDCF96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uk-UA" dirty="0"/>
              <a:t>Метод лінійної регресії</a:t>
            </a:r>
            <a:endParaRPr lang="ru-RU" dirty="0"/>
          </a:p>
        </p:txBody>
      </p:sp>
      <p:sp>
        <p:nvSpPr>
          <p:cNvPr id="15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8D2C3B-BE34-44A6-86FD-B5D27443F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378769"/>
            <a:ext cx="4635583" cy="17383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D16B00-1CEF-4B3E-A363-F945442284C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18988" y="4067815"/>
            <a:ext cx="4635583" cy="1092615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F1C1C987-309E-42C4-BEE4-6C6FF57F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Результат точності прогнозу методом лінійної регресії із застосуванням крос </a:t>
            </a:r>
            <a:r>
              <a:rPr lang="uk-UA" dirty="0" err="1"/>
              <a:t>валідаціі</a:t>
            </a:r>
            <a:r>
              <a:rPr lang="uk-UA" dirty="0"/>
              <a:t> - 96%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32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11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6684C-D896-4218-AED4-073BABE3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Візуалізація прогнозу</a:t>
            </a:r>
          </a:p>
        </p:txBody>
      </p:sp>
      <p:sp>
        <p:nvSpPr>
          <p:cNvPr id="72" name="Round Diagonal Corner Rectangle 6">
            <a:extLst>
              <a:ext uri="{FF2B5EF4-FFF2-40B4-BE49-F238E27FC236}">
                <a16:creationId xmlns:a16="http://schemas.microsoft.com/office/drawing/2014/main" id="{9CE97880-B96A-4BF9-BFFB-34DAA44F8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94548C-5B03-4ABF-87E7-0B31028A67B6}"/>
              </a:ext>
            </a:extLst>
          </p:cNvPr>
          <p:cNvPicPr/>
          <p:nvPr/>
        </p:nvPicPr>
        <p:blipFill rotWithShape="1">
          <a:blip r:embed="rId4"/>
          <a:srcRect r="1834" b="-5"/>
          <a:stretch/>
        </p:blipFill>
        <p:spPr>
          <a:xfrm>
            <a:off x="1319686" y="951493"/>
            <a:ext cx="4359368" cy="2975493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966A0F-3232-4937-A9E4-B8881D87CEFB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r="9165" b="1"/>
          <a:stretch/>
        </p:blipFill>
        <p:spPr>
          <a:xfrm>
            <a:off x="6534878" y="951493"/>
            <a:ext cx="4359380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17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7FEAE-6D05-475E-B783-E43B483E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Підсумкове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передбачення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ru-RU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висновок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A6A4DA-0A9C-4077-9084-EB7E2F835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uk-UA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Отже у цій роботі мі застосували методи Лінійну регресію та регресію Випадкових лісів на наборі даних про </a:t>
            </a:r>
            <a:r>
              <a:rPr lang="ru-RU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вимірювання</a:t>
            </a:r>
            <a:r>
              <a:rPr lang="ru-RU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параметрів</a:t>
            </a:r>
            <a:r>
              <a:rPr lang="ru-RU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електроенергії</a:t>
            </a:r>
            <a:r>
              <a:rPr lang="uk-UA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отримали наступні результати щодо точності роботи методів:</a:t>
            </a: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Лінійна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регресія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дає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оцінку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96%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кінцев</a:t>
            </a:r>
            <a:r>
              <a:rPr lang="uk-UA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ому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тес</a:t>
            </a:r>
            <a:r>
              <a:rPr lang="uk-UA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товому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да</a:t>
            </a:r>
            <a:r>
              <a:rPr lang="uk-UA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тасеті</a:t>
            </a:r>
            <a:r>
              <a:rPr lang="uk-U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 Regressor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дає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оцінку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99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% на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кінцев</a:t>
            </a:r>
            <a:r>
              <a:rPr lang="uk-UA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ому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тес</a:t>
            </a:r>
            <a:r>
              <a:rPr lang="uk-UA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товому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да</a:t>
            </a:r>
            <a:r>
              <a:rPr lang="uk-UA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тасеті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18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08258-94DF-425E-8955-7D8551C3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Об’єкт дослідження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79F9A-859B-4353-8C1F-948516996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22" y="2380116"/>
            <a:ext cx="9905999" cy="3541714"/>
          </a:xfrm>
        </p:spPr>
        <p:txBody>
          <a:bodyPr/>
          <a:lstStyle/>
          <a:p>
            <a:pPr marL="449580" indent="0" algn="just">
              <a:lnSpc>
                <a:spcPct val="150000"/>
              </a:lnSpc>
              <a:spcAft>
                <a:spcPts val="25"/>
              </a:spcAft>
              <a:buNone/>
            </a:pPr>
            <a:r>
              <a:rPr lang="uk-UA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Об’єктом аналізу став набір даних про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</a:t>
            </a:r>
            <a:r>
              <a:rPr lang="uk-UA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имірювання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параметрів електроенергії.</a:t>
            </a:r>
            <a:endParaRPr lang="ru-RU" sz="1800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49580" indent="0" algn="just">
              <a:lnSpc>
                <a:spcPct val="150000"/>
              </a:lnSpc>
              <a:spcAft>
                <a:spcPts val="25"/>
              </a:spcAft>
              <a:buNone/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Якість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електричної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енергії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– є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основним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фактором ,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який</a:t>
            </a:r>
            <a:r>
              <a:rPr lang="ru-RU" sz="1800" b="1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впливає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на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надійність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електропостачання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Погіршення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якості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електроенергії</a:t>
            </a:r>
            <a:r>
              <a:rPr lang="ru-RU" sz="1800" b="1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негативним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чином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впливає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на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ефективність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роботи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електрообладнання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Також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погана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якість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електроенергії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може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призвести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до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матеріальних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збитків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до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необхідності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ремонту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електрообладнання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або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в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гіршому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випадку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до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його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повної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заміни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0963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CF233-8EC9-405F-8602-5C933FAF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298" y="202881"/>
            <a:ext cx="9905998" cy="1478570"/>
          </a:xfrm>
        </p:spPr>
        <p:txBody>
          <a:bodyPr/>
          <a:lstStyle/>
          <a:p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Постановка задачі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B56061-7975-49F4-838A-922EFD25D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розвідувальний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(</a:t>
            </a:r>
            <a:r>
              <a:rPr lang="ru-RU" dirty="0" err="1"/>
              <a:t>гістограми</a:t>
            </a:r>
            <a:r>
              <a:rPr lang="ru-RU" dirty="0"/>
              <a:t>, </a:t>
            </a:r>
            <a:r>
              <a:rPr lang="ru-RU" dirty="0" err="1"/>
              <a:t>категоріальні</a:t>
            </a:r>
            <a:r>
              <a:rPr lang="ru-RU" dirty="0"/>
              <a:t> </a:t>
            </a:r>
            <a:r>
              <a:rPr lang="ru-RU" dirty="0" err="1"/>
              <a:t>графіки</a:t>
            </a:r>
            <a:r>
              <a:rPr lang="ru-RU" dirty="0"/>
              <a:t>,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статистичних</a:t>
            </a:r>
            <a:r>
              <a:rPr lang="ru-RU" dirty="0"/>
              <a:t> </a:t>
            </a:r>
            <a:r>
              <a:rPr lang="ru-RU" dirty="0" err="1"/>
              <a:t>показників</a:t>
            </a:r>
            <a:r>
              <a:rPr lang="ru-RU" dirty="0"/>
              <a:t> і </a:t>
            </a:r>
            <a:r>
              <a:rPr lang="ru-RU" dirty="0" err="1"/>
              <a:t>т.д</a:t>
            </a:r>
            <a:r>
              <a:rPr lang="ru-RU" dirty="0"/>
              <a:t>) </a:t>
            </a:r>
            <a:endParaRPr lang="en-US" dirty="0"/>
          </a:p>
          <a:p>
            <a:r>
              <a:rPr lang="ru-RU" dirty="0" err="1"/>
              <a:t>Спеціалізовані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(</a:t>
            </a:r>
            <a:r>
              <a:rPr lang="ru-RU" dirty="0" err="1"/>
              <a:t>обов'язково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, </a:t>
            </a:r>
            <a:r>
              <a:rPr lang="ru-RU" dirty="0" err="1"/>
              <a:t>обов'язково</a:t>
            </a:r>
            <a:r>
              <a:rPr lang="ru-RU" dirty="0"/>
              <a:t> </a:t>
            </a:r>
            <a:r>
              <a:rPr lang="ru-RU" dirty="0" err="1"/>
              <a:t>порівняння</a:t>
            </a:r>
            <a:r>
              <a:rPr lang="ru-RU" dirty="0"/>
              <a:t> </a:t>
            </a:r>
            <a:r>
              <a:rPr lang="ru-RU" dirty="0" err="1"/>
              <a:t>отриманих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8570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A9342-3CD5-46BA-BD75-B9CA8509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uk-UA" sz="2000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моделі та методи, які використовуються в роботі</a:t>
            </a:r>
            <a:endParaRPr lang="ru-RU" sz="2000" b="1"/>
          </a:p>
        </p:txBody>
      </p:sp>
      <p:sp>
        <p:nvSpPr>
          <p:cNvPr id="2060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ED9B6C7-78D3-4826-94C0-C8D34010B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444741"/>
            <a:ext cx="2974328" cy="196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andom Forest Regression. Random Forest Regression is a… | by Chaya Bakshi  | Level Up Coding">
            <a:extLst>
              <a:ext uri="{FF2B5EF4-FFF2-40B4-BE49-F238E27FC236}">
                <a16:creationId xmlns:a16="http://schemas.microsoft.com/office/drawing/2014/main" id="{154706FE-6076-4152-8163-B5330D784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7042" y="2481920"/>
            <a:ext cx="2974328" cy="188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AC864B3-D050-4E0B-AF9D-6A726F1BF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uk-UA" sz="1800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1800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Random Forest Regression</a:t>
            </a:r>
            <a:endParaRPr lang="uk-UA" sz="1800" b="1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800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1800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Linear Regression</a:t>
            </a:r>
            <a:endParaRPr lang="uk-UA" sz="1800" b="1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1800" b="1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1800" b="1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ru-RU" sz="1800" b="1"/>
          </a:p>
        </p:txBody>
      </p:sp>
    </p:spTree>
    <p:extLst>
      <p:ext uri="{BB962C8B-B14F-4D97-AF65-F5344CB8AC3E}">
        <p14:creationId xmlns:p14="http://schemas.microsoft.com/office/powerpoint/2010/main" val="168201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A7AA1-F00F-4206-AA49-99E829CF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uk-UA" sz="3300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3300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Random Forest Regression</a:t>
            </a:r>
            <a:br>
              <a:rPr lang="ru-RU" sz="33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ru-RU" sz="330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FE7A9C-FA83-45D0-9287-4A054F5BC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449580" indent="0">
              <a:lnSpc>
                <a:spcPct val="110000"/>
              </a:lnSpc>
              <a:spcAft>
                <a:spcPts val="25"/>
              </a:spcAft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Random forest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uk-UA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uk-UA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англ</a:t>
            </a:r>
            <a:r>
              <a:rPr lang="uk-UA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uk-UA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випадковий ліс</a:t>
            </a:r>
            <a:r>
              <a:rPr lang="uk-UA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uk-UA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— ансамблевий метод машинного навчання для класифікації ,регресії та інших завдань, які оперують за допомогою побудови численних дерев прийняття рішень під час тренування моделі і продукують моду для класів (класифікацій) або усереднений прогноз (регресія) побудованих дерев. Недоліком є схильність до перенавчання.</a:t>
            </a:r>
            <a:endParaRPr lang="ru-RU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8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C5D0C-993E-4CE8-BD61-15851B8E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uk-UA" sz="3300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3300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Linear Regression</a:t>
            </a:r>
            <a:br>
              <a:rPr lang="ru-RU" sz="33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ru-RU" sz="330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00F38F-9F7C-4136-BF85-D5044C06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Лінійна регресія - широко використовуваний керований алгоритм навчання для різних застосувань. Перевагою використання лінійної регресії є її простота в реалізації. Алгоритм лінійної регресії широко застосовується в тих випадках, коли необхідно передбачити числові значення за допомогою історичних даних.</a:t>
            </a:r>
            <a:endParaRPr lang="ru-RU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19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6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2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CA946-A72E-4B2C-A534-1FBABDF7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uk-UA" b="1" dirty="0">
                <a:solidFill>
                  <a:srgbClr val="FFFFFF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Вхідні Дані</a:t>
            </a:r>
            <a:br>
              <a:rPr lang="ru-RU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FFFFFF"/>
              </a:solidFill>
            </a:endParaRPr>
          </a:p>
        </p:txBody>
      </p:sp>
      <p:sp useBgFill="1">
        <p:nvSpPr>
          <p:cNvPr id="104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EC1DD7-E366-4477-985C-EDB2061B45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5851" y="1137621"/>
            <a:ext cx="2680169" cy="457729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3DF0CCC-E837-4CED-842B-10DB17085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uk-UA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Ці дані були зібрані насамперед для наукових цілей. Дані стосуються вимірювання параметрів електроенергії. Це було вилучено з онлайн системи показників електроенергії</a:t>
            </a:r>
            <a:r>
              <a:rPr lang="uk-UA" sz="15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sz="15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49580" indent="450850">
              <a:lnSpc>
                <a:spcPct val="110000"/>
              </a:lnSpc>
              <a:spcAft>
                <a:spcPts val="25"/>
              </a:spcAft>
            </a:pPr>
            <a:r>
              <a:rPr lang="uk-UA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Обраний </a:t>
            </a:r>
            <a:r>
              <a:rPr lang="uk-UA" sz="15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датасет</a:t>
            </a:r>
            <a:r>
              <a:rPr lang="uk-UA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містить </a:t>
            </a:r>
            <a:r>
              <a:rPr lang="ru-RU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100 </a:t>
            </a:r>
            <a:r>
              <a:rPr lang="uk-UA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строк та 6 стовпців</a:t>
            </a:r>
            <a:endParaRPr lang="ru-RU" sz="15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49580" indent="450850">
              <a:lnSpc>
                <a:spcPct val="110000"/>
              </a:lnSpc>
              <a:spcAft>
                <a:spcPts val="25"/>
              </a:spcAft>
            </a:pPr>
            <a:r>
              <a:rPr lang="ru-RU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1.</a:t>
            </a:r>
            <a:r>
              <a:rPr lang="en-US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min </a:t>
            </a:r>
            <a:r>
              <a:rPr lang="uk-UA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(змінна часу)</a:t>
            </a:r>
            <a:endParaRPr lang="ru-RU" sz="15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49580" indent="450850">
              <a:lnSpc>
                <a:spcPct val="110000"/>
              </a:lnSpc>
              <a:spcAft>
                <a:spcPts val="25"/>
              </a:spcAft>
            </a:pPr>
            <a:r>
              <a:rPr lang="uk-UA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2.</a:t>
            </a:r>
            <a:r>
              <a:rPr lang="en-US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Hz</a:t>
            </a:r>
            <a:r>
              <a:rPr lang="ru-RU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min</a:t>
            </a:r>
            <a:r>
              <a:rPr lang="ru-RU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uk-UA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частота за хвилину)</a:t>
            </a:r>
            <a:endParaRPr lang="ru-RU" sz="15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49580" indent="450850">
              <a:lnSpc>
                <a:spcPct val="110000"/>
              </a:lnSpc>
              <a:spcAft>
                <a:spcPts val="25"/>
              </a:spcAft>
            </a:pPr>
            <a:r>
              <a:rPr lang="uk-UA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3.</a:t>
            </a:r>
            <a:r>
              <a:rPr lang="en-US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amperage (</a:t>
            </a:r>
            <a:r>
              <a:rPr lang="uk-UA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струм)</a:t>
            </a:r>
            <a:endParaRPr lang="ru-RU" sz="15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49580" indent="450850">
              <a:lnSpc>
                <a:spcPct val="110000"/>
              </a:lnSpc>
              <a:spcAft>
                <a:spcPts val="25"/>
              </a:spcAft>
            </a:pPr>
            <a:r>
              <a:rPr lang="uk-UA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4.</a:t>
            </a:r>
            <a:r>
              <a:rPr lang="en-US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voltage (</a:t>
            </a:r>
            <a:r>
              <a:rPr lang="uk-UA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напруга)</a:t>
            </a:r>
            <a:endParaRPr lang="ru-RU" sz="15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49580" indent="450850">
              <a:lnSpc>
                <a:spcPct val="110000"/>
              </a:lnSpc>
              <a:spcAft>
                <a:spcPts val="25"/>
              </a:spcAft>
            </a:pPr>
            <a:r>
              <a:rPr lang="uk-UA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5.</a:t>
            </a:r>
            <a:r>
              <a:rPr lang="en-US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amperage2 (</a:t>
            </a:r>
            <a:r>
              <a:rPr lang="uk-UA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струм2)</a:t>
            </a:r>
            <a:endParaRPr lang="ru-RU" sz="15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49580" indent="450850">
              <a:lnSpc>
                <a:spcPct val="110000"/>
              </a:lnSpc>
              <a:spcAft>
                <a:spcPts val="25"/>
              </a:spcAft>
            </a:pPr>
            <a:r>
              <a:rPr lang="uk-UA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6.</a:t>
            </a:r>
            <a:r>
              <a:rPr lang="en-US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Hz</a:t>
            </a:r>
            <a:r>
              <a:rPr lang="ru-RU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</a:t>
            </a:r>
            <a:r>
              <a:rPr lang="ru-RU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uk-UA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частота за годину)</a:t>
            </a:r>
            <a:endParaRPr lang="ru-RU" sz="15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ru-RU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104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9">
            <a:extLst>
              <a:ext uri="{FF2B5EF4-FFF2-40B4-BE49-F238E27FC236}">
                <a16:creationId xmlns:a16="http://schemas.microsoft.com/office/drawing/2014/main" id="{4CB5CC6F-11C1-4C07-87C0-F043993E8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FADA3C27-4EC6-4DCA-BB85-C75BAAE82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D8216BF-F79F-406D-A3B4-46744068A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C16BE5-8A9A-432D-8A61-230FA0381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81779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2E852AB2-2672-41DF-9CF6-FCDEF180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283F1A-A49E-441D-BDF5-35B8BEE42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0BC41A4-F3F1-4CD4-B266-D9DAA21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6E29DA39-130F-41A1-A21E-4FB453948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9995AD4-F8DE-4CEB-B958-1DBF7EAC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D1F7DCE1-6887-4FE0-A7D7-3652030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4E46B0E1-9543-441D-AD1D-1308AF88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8C112C9-8D48-4612-AE0B-CF59EC743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2D16C38C-4A3B-4060-9A3B-C47DD6DE7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0A9B4CAA-8439-44B3-B738-2123169FA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8C6EF933-69B7-48C8-9337-4E0DEF6E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B428AEFA-3C03-48AA-AEA5-8E3F58904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41D2508-FE53-47C0-887F-38BD1FB73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2C0392BD-D896-4A41-B18B-1389FE1F0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B3272EA3-C600-441C-BFC9-ACFF90CD4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D8731AA3-BC2D-408B-9D72-C804B8B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E934A31-790A-459C-A997-670583ADC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241F679B-BBF0-49DA-A9F3-D623BA75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0BDC4BE0-E1FF-48B5-A064-70F561454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245FC7BA-96DB-41CB-B43A-8EEE482C3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3BBD03A9-646B-40EE-9A27-15297EC93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D738FC2-47B4-4BC9-B109-05C56DC00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148BE0A7-2537-452C-BA13-B78D302CB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F6A9D45-D849-4BF5-BBA0-D7BE29B88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3F44E41-B5E8-472D-80F2-4539AD3D4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CE052494-AAF2-4C3C-A072-317B7F98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90345C3D-13FE-4815-9563-58A52B457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7908D29-2BB3-4D6C-92DB-864F63057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174B5792-73C4-4FBF-BAD9-F9A5BBC59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741BB8-0638-4A06-85A7-69FE81BC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FBDB982D-6E9A-426E-86B1-69031E104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400B8260-9575-48DB-9175-B1C853024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2FB1DD3-BAEC-4974-89F5-36B695945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51161AB-FDC1-4703-9C29-C410366B9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E6123AD-33B5-429C-B8F7-DB1A8FDAB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8C454A1D-B20A-4994-8C14-EE5DD3B99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CFA7BB74-790B-45D7-B94B-DD4D83ED8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19BBC3FC-0052-4BDB-8D6A-421E07EE2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42A3E4B3-707A-4D0A-BEED-61A77E96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089BBE83-D985-45E9-B442-1326F6FB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FE1B194F-F703-4020-92ED-DBDB5C234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D7A22662-B7AF-4857-AD78-716690A26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62C16BE5-0C4B-48FC-ABA4-36A8F2DFE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C2327DB7-B7F2-4829-909E-A03D62252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167918EB-9EB1-413F-8C39-F018CCDCC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B971E245-631A-4364-A177-C1D1B6B4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1D4C1872-66E3-45EB-BDE7-26C02A17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D2BC0771-493C-4FEF-958F-859C53924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E339169B-1EE1-4E4F-BA0C-BD3AD57F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BC80538-8C59-46A3-B187-66C9A6D3F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C5F9090C-11D8-4272-815D-11B1911DA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A361F786-6FA9-4EAD-81EF-BF4734D46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63B2A436-CEC8-477C-ACDD-6E5D2ABB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7FAE92CD-EBFF-4DB4-9F5D-00D33E90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48AA5-DF09-424F-96D5-B5F3BF29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09" y="618518"/>
            <a:ext cx="5877676" cy="1478570"/>
          </a:xfrm>
        </p:spPr>
        <p:txBody>
          <a:bodyPr>
            <a:normAutofit/>
          </a:bodyPr>
          <a:lstStyle/>
          <a:p>
            <a:r>
              <a:rPr lang="uk-UA"/>
              <a:t>Перевірка відсутніх даних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CCF360-630A-4DA3-90D9-B0ACB0D4B90D}"/>
              </a:ext>
            </a:extLst>
          </p:cNvPr>
          <p:cNvPicPr/>
          <p:nvPr/>
        </p:nvPicPr>
        <p:blipFill rotWithShape="1">
          <a:blip r:embed="rId4"/>
          <a:srcRect r="21217"/>
          <a:stretch/>
        </p:blipFill>
        <p:spPr>
          <a:xfrm>
            <a:off x="-5597" y="1"/>
            <a:ext cx="4635583" cy="3427413"/>
          </a:xfrm>
          <a:custGeom>
            <a:avLst/>
            <a:gdLst/>
            <a:ahLst/>
            <a:cxnLst/>
            <a:rect l="l" t="t" r="r" b="b"/>
            <a:pathLst>
              <a:path w="4635583" h="3427413">
                <a:moveTo>
                  <a:pt x="0" y="0"/>
                </a:moveTo>
                <a:lnTo>
                  <a:pt x="4635583" y="0"/>
                </a:lnTo>
                <a:lnTo>
                  <a:pt x="4635583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F4F9F5-505D-4314-B7C5-6BFF5B909AE2}"/>
              </a:ext>
            </a:extLst>
          </p:cNvPr>
          <p:cNvPicPr/>
          <p:nvPr/>
        </p:nvPicPr>
        <p:blipFill rotWithShape="1">
          <a:blip r:embed="rId5"/>
          <a:srcRect r="3973" b="3"/>
          <a:stretch/>
        </p:blipFill>
        <p:spPr>
          <a:xfrm>
            <a:off x="-5597" y="3427414"/>
            <a:ext cx="4635583" cy="3430587"/>
          </a:xfrm>
          <a:custGeom>
            <a:avLst/>
            <a:gdLst/>
            <a:ahLst/>
            <a:cxnLst/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04AA93-67FD-43AC-92F9-5840A89E4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2483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5AE1CAD-A877-4C0B-91F7-CA9C684C9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4635583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21EBF-B1C9-454C-8022-E13B2B20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209" y="2249487"/>
            <a:ext cx="5877677" cy="3541714"/>
          </a:xfrm>
        </p:spPr>
        <p:txBody>
          <a:bodyPr>
            <a:normAutofit/>
          </a:bodyPr>
          <a:lstStyle/>
          <a:p>
            <a:r>
              <a:rPr lang="uk-UA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 нашому наборі </a:t>
            </a:r>
            <a:r>
              <a:rPr lang="ru-RU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нема</a:t>
            </a:r>
            <a:r>
              <a:rPr lang="uk-UA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є відсутніх даних</a:t>
            </a:r>
            <a:endParaRPr lang="ru-RU" b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/>
              <a:t>Майже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тип </a:t>
            </a:r>
            <a:r>
              <a:rPr lang="en-US" dirty="0"/>
              <a:t>float64</a:t>
            </a:r>
            <a:r>
              <a:rPr lang="uk-UA" dirty="0"/>
              <a:t> - </a:t>
            </a:r>
            <a:r>
              <a:rPr lang="ru-RU" dirty="0" err="1"/>
              <a:t>комп'ютерний</a:t>
            </a:r>
            <a:r>
              <a:rPr lang="ru-RU" dirty="0"/>
              <a:t> формат </a:t>
            </a:r>
            <a:r>
              <a:rPr lang="ru-RU" dirty="0" err="1"/>
              <a:t>подання</a:t>
            </a:r>
            <a:r>
              <a:rPr lang="ru-RU" dirty="0"/>
              <a:t> числа з </a:t>
            </a:r>
            <a:r>
              <a:rPr lang="ru-RU" dirty="0" err="1"/>
              <a:t>плаваючою</a:t>
            </a:r>
            <a:r>
              <a:rPr lang="ru-RU" dirty="0"/>
              <a:t> комою,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займає</a:t>
            </a:r>
            <a:r>
              <a:rPr lang="ru-RU" dirty="0"/>
              <a:t> в </a:t>
            </a:r>
            <a:r>
              <a:rPr lang="ru-RU" dirty="0" err="1"/>
              <a:t>пам'яті</a:t>
            </a:r>
            <a:r>
              <a:rPr lang="ru-RU" dirty="0"/>
              <a:t> 64 </a:t>
            </a:r>
            <a:r>
              <a:rPr lang="ru-RU" dirty="0" err="1"/>
              <a:t>біта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8 байт.</a:t>
            </a:r>
          </a:p>
        </p:txBody>
      </p:sp>
    </p:spTree>
    <p:extLst>
      <p:ext uri="{BB962C8B-B14F-4D97-AF65-F5344CB8AC3E}">
        <p14:creationId xmlns:p14="http://schemas.microsoft.com/office/powerpoint/2010/main" val="257513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07525-C979-4F58-A9B7-A724E99C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700" dirty="0" err="1"/>
              <a:t>Загальний</a:t>
            </a:r>
            <a:r>
              <a:rPr lang="en-US" sz="3700" dirty="0"/>
              <a:t> </a:t>
            </a:r>
            <a:r>
              <a:rPr lang="en-US" sz="3700" dirty="0" err="1"/>
              <a:t>розвідувальний</a:t>
            </a:r>
            <a:r>
              <a:rPr lang="en-US" sz="3700" dirty="0"/>
              <a:t> </a:t>
            </a:r>
            <a:r>
              <a:rPr lang="en-US" sz="3700" dirty="0" err="1"/>
              <a:t>аналіз</a:t>
            </a:r>
            <a:r>
              <a:rPr lang="en-US" sz="3700" dirty="0"/>
              <a:t> </a:t>
            </a:r>
            <a:r>
              <a:rPr lang="en-US" sz="3700" dirty="0" err="1"/>
              <a:t>даних</a:t>
            </a:r>
            <a:br>
              <a:rPr lang="uk-UA" sz="3700" dirty="0"/>
            </a:br>
            <a:endParaRPr lang="en-US" sz="3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55B2B-568C-4571-80D0-59C9BE838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275" y="5722411"/>
            <a:ext cx="8369450" cy="4803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400" cap="all" dirty="0" err="1">
                <a:solidFill>
                  <a:schemeClr val="tx2"/>
                </a:solidFill>
              </a:rPr>
              <a:t>Напруга</a:t>
            </a:r>
            <a:r>
              <a:rPr lang="en-US" sz="1400" cap="all" dirty="0">
                <a:solidFill>
                  <a:schemeClr val="tx2"/>
                </a:solidFill>
              </a:rPr>
              <a:t> (voltage) є </a:t>
            </a:r>
            <a:r>
              <a:rPr lang="en-US" sz="1400" cap="all" dirty="0" err="1">
                <a:solidFill>
                  <a:schemeClr val="tx2"/>
                </a:solidFill>
              </a:rPr>
              <a:t>головною</a:t>
            </a:r>
            <a:r>
              <a:rPr lang="en-US" sz="1400" cap="all" dirty="0">
                <a:solidFill>
                  <a:schemeClr val="tx2"/>
                </a:solidFill>
              </a:rPr>
              <a:t> </a:t>
            </a:r>
            <a:r>
              <a:rPr lang="en-US" sz="1400" cap="all" dirty="0" err="1">
                <a:solidFill>
                  <a:schemeClr val="tx2"/>
                </a:solidFill>
              </a:rPr>
              <a:t>змінною</a:t>
            </a:r>
            <a:r>
              <a:rPr lang="en-US" sz="1400" cap="all" dirty="0">
                <a:solidFill>
                  <a:schemeClr val="tx2"/>
                </a:solidFill>
              </a:rPr>
              <a:t> </a:t>
            </a:r>
            <a:r>
              <a:rPr lang="en-US" sz="1400" cap="all" dirty="0" err="1">
                <a:solidFill>
                  <a:schemeClr val="tx2"/>
                </a:solidFill>
              </a:rPr>
              <a:t>яку</a:t>
            </a:r>
            <a:r>
              <a:rPr lang="en-US" sz="1400" cap="all" dirty="0">
                <a:solidFill>
                  <a:schemeClr val="tx2"/>
                </a:solidFill>
              </a:rPr>
              <a:t> </a:t>
            </a:r>
            <a:r>
              <a:rPr lang="en-US" sz="1400" cap="all" dirty="0" err="1">
                <a:solidFill>
                  <a:schemeClr val="tx2"/>
                </a:solidFill>
              </a:rPr>
              <a:t>ми</a:t>
            </a:r>
            <a:r>
              <a:rPr lang="en-US" sz="1400" cap="all" dirty="0">
                <a:solidFill>
                  <a:schemeClr val="tx2"/>
                </a:solidFill>
              </a:rPr>
              <a:t> </a:t>
            </a:r>
            <a:r>
              <a:rPr lang="en-US" sz="1400" cap="all" dirty="0" err="1">
                <a:solidFill>
                  <a:schemeClr val="tx2"/>
                </a:solidFill>
              </a:rPr>
              <a:t>будемо</a:t>
            </a:r>
            <a:r>
              <a:rPr lang="en-US" sz="1400" cap="all" dirty="0">
                <a:solidFill>
                  <a:schemeClr val="tx2"/>
                </a:solidFill>
              </a:rPr>
              <a:t> </a:t>
            </a:r>
            <a:r>
              <a:rPr lang="en-US" sz="1400" cap="all" dirty="0" err="1">
                <a:solidFill>
                  <a:schemeClr val="tx2"/>
                </a:solidFill>
              </a:rPr>
              <a:t>аналізувати</a:t>
            </a:r>
            <a:r>
              <a:rPr lang="en-US" sz="1400" cap="all" dirty="0">
                <a:solidFill>
                  <a:schemeClr val="tx2"/>
                </a:solidFill>
              </a:rPr>
              <a:t> </a:t>
            </a:r>
            <a:r>
              <a:rPr lang="en-US" sz="1400" cap="all" dirty="0" err="1">
                <a:solidFill>
                  <a:schemeClr val="tx2"/>
                </a:solidFill>
              </a:rPr>
              <a:t>та</a:t>
            </a:r>
            <a:r>
              <a:rPr lang="en-US" sz="1400" cap="all" dirty="0">
                <a:solidFill>
                  <a:schemeClr val="tx2"/>
                </a:solidFill>
              </a:rPr>
              <a:t> </a:t>
            </a:r>
            <a:r>
              <a:rPr lang="en-US" sz="1400" cap="all" dirty="0" err="1">
                <a:solidFill>
                  <a:schemeClr val="tx2"/>
                </a:solidFill>
              </a:rPr>
              <a:t>прогнозувати</a:t>
            </a:r>
            <a:r>
              <a:rPr lang="en-US" sz="1400" cap="all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35" name="Round Diagonal Corner Rectangle 6">
            <a:extLst>
              <a:ext uri="{FF2B5EF4-FFF2-40B4-BE49-F238E27FC236}">
                <a16:creationId xmlns:a16="http://schemas.microsoft.com/office/drawing/2014/main" id="{00EE1E06-4129-476A-B137-789B2E541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6D7991-F704-45AC-83CD-E1FED266CE6C}"/>
              </a:ext>
            </a:extLst>
          </p:cNvPr>
          <p:cNvPicPr/>
          <p:nvPr/>
        </p:nvPicPr>
        <p:blipFill rotWithShape="1">
          <a:blip r:embed="rId4"/>
          <a:srcRect r="7318" b="1"/>
          <a:stretch/>
        </p:blipFill>
        <p:spPr>
          <a:xfrm>
            <a:off x="987014" y="951493"/>
            <a:ext cx="3925642" cy="29754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A808B0-51A0-4C5B-AAD2-7D796B1CDA27}"/>
              </a:ext>
            </a:extLst>
          </p:cNvPr>
          <p:cNvPicPr/>
          <p:nvPr/>
        </p:nvPicPr>
        <p:blipFill rotWithShape="1">
          <a:blip r:embed="rId5"/>
          <a:srcRect r="1" b="28220"/>
          <a:stretch/>
        </p:blipFill>
        <p:spPr>
          <a:xfrm>
            <a:off x="5076382" y="951493"/>
            <a:ext cx="6163922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16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65</TotalTime>
  <Words>553</Words>
  <Application>Microsoft Office PowerPoint</Application>
  <PresentationFormat>Широкоэкранный</PresentationFormat>
  <Paragraphs>49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Tw Cen MT</vt:lpstr>
      <vt:lpstr>Контур</vt:lpstr>
      <vt:lpstr>  Аналіз, класифікація та прогнозування вимірювання параметрів електроенергії</vt:lpstr>
      <vt:lpstr>Об’єкт дослідження</vt:lpstr>
      <vt:lpstr>Постановка задачі</vt:lpstr>
      <vt:lpstr>моделі та методи, які використовуються в роботі</vt:lpstr>
      <vt:lpstr>Метод Random Forest Regression </vt:lpstr>
      <vt:lpstr>Метод Linear Regression </vt:lpstr>
      <vt:lpstr>Вхідні Дані </vt:lpstr>
      <vt:lpstr>Перевірка відсутніх даних</vt:lpstr>
      <vt:lpstr>Загальний розвідувальний аналіз даних </vt:lpstr>
      <vt:lpstr>візуалізація даних про струм</vt:lpstr>
      <vt:lpstr>відношення стовпця voltage до інших</vt:lpstr>
      <vt:lpstr>Розділення даних для навчання та тестування</vt:lpstr>
      <vt:lpstr>Застосування методу Random Forest Regressor </vt:lpstr>
      <vt:lpstr>Кореляційна матриця </vt:lpstr>
      <vt:lpstr>Метод лінійної регресії</vt:lpstr>
      <vt:lpstr>Візуалізація прогнозу</vt:lpstr>
      <vt:lpstr>Підсумкове передбачення та 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КУРСОВИЙ ПРОЕКТ  З АНАЛІЗУ ДАНИХ  Аналіз, класифікація та прогнозування вимірювання параметрів електроенергії</dc:title>
  <dc:creator>Тима Кармелюк</dc:creator>
  <cp:lastModifiedBy>Тима Кармелюк</cp:lastModifiedBy>
  <cp:revision>8</cp:revision>
  <dcterms:created xsi:type="dcterms:W3CDTF">2021-06-25T10:55:34Z</dcterms:created>
  <dcterms:modified xsi:type="dcterms:W3CDTF">2021-12-14T12:33:45Z</dcterms:modified>
</cp:coreProperties>
</file>