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7" r:id="rId2"/>
    <p:sldId id="259" r:id="rId3"/>
    <p:sldId id="275" r:id="rId4"/>
    <p:sldId id="265" r:id="rId5"/>
    <p:sldId id="258" r:id="rId6"/>
    <p:sldId id="276" r:id="rId7"/>
    <p:sldId id="269" r:id="rId8"/>
    <p:sldId id="271" r:id="rId9"/>
    <p:sldId id="277" r:id="rId10"/>
    <p:sldId id="273" r:id="rId11"/>
    <p:sldId id="272" r:id="rId12"/>
    <p:sldId id="270" r:id="rId13"/>
    <p:sldId id="274" r:id="rId14"/>
    <p:sldId id="278" r:id="rId15"/>
    <p:sldId id="267" r:id="rId16"/>
    <p:sldId id="268" r:id="rId17"/>
    <p:sldId id="264" r:id="rId18"/>
  </p:sldIdLst>
  <p:sldSz cx="9144000" cy="5143500" type="screen16x9"/>
  <p:notesSz cx="6858000" cy="9144000"/>
  <p:embeddedFontLst>
    <p:embeddedFont>
      <p:font typeface="Josefin Slab" pitchFamily="2" charset="77"/>
      <p:regular r:id="rId20"/>
      <p:bold r:id="rId21"/>
      <p:italic r:id="rId22"/>
      <p:boldItalic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  <p:embeddedFont>
      <p:font typeface="Ubuntu" panose="020B0504030602030204" pitchFamily="34" charset="0"/>
      <p:regular r:id="rId28"/>
      <p:bold r:id="rId29"/>
      <p:italic r:id="rId30"/>
      <p:boldItalic r:id="rId31"/>
    </p:embeddedFont>
    <p:embeddedFont>
      <p:font typeface="Ubuntu Light" panose="020B0304030602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6441FF"/>
    <a:srgbClr val="00E0BC"/>
    <a:srgbClr val="494949"/>
    <a:srgbClr val="7A81FF"/>
    <a:srgbClr val="1B554B"/>
    <a:srgbClr val="D7D7D7"/>
    <a:srgbClr val="00D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de44de27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de44de27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554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341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0606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101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440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e44de2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de44de2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2478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de44de27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de44de27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057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95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3608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379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e44de2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de44de2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e44de2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de44de2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599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57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617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e44de27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g13de44de27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88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1167450" y="1183650"/>
            <a:ext cx="79767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EBA"/>
              </a:buClr>
              <a:buSzPts val="5500"/>
              <a:buFont typeface="Ubuntu"/>
              <a:buNone/>
              <a:defRPr sz="5500" b="1">
                <a:solidFill>
                  <a:srgbClr val="00DEB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665921" y="2434025"/>
            <a:ext cx="34461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728147" y="2495825"/>
            <a:ext cx="93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/>
          </p:nvPr>
        </p:nvSpPr>
        <p:spPr>
          <a:xfrm>
            <a:off x="728147" y="3004523"/>
            <a:ext cx="93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728147" y="3484369"/>
            <a:ext cx="93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728147" y="3986452"/>
            <a:ext cx="93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1665921" y="2942722"/>
            <a:ext cx="34461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1665921" y="3422568"/>
            <a:ext cx="34461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1665921" y="3924651"/>
            <a:ext cx="34461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5934075" y="1995175"/>
            <a:ext cx="2166600" cy="274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488700" y="1995175"/>
            <a:ext cx="2166600" cy="2743800"/>
          </a:xfrm>
          <a:prstGeom prst="rect">
            <a:avLst/>
          </a:prstGeom>
          <a:solidFill>
            <a:srgbClr val="00DE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DE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043325" y="1995175"/>
            <a:ext cx="2166600" cy="274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780900" y="1164175"/>
            <a:ext cx="34212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1199925" y="2897374"/>
            <a:ext cx="18534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2"/>
          </p:nvPr>
        </p:nvSpPr>
        <p:spPr>
          <a:xfrm>
            <a:off x="1199927" y="2239800"/>
            <a:ext cx="18534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3"/>
          </p:nvPr>
        </p:nvSpPr>
        <p:spPr>
          <a:xfrm>
            <a:off x="3645300" y="2897374"/>
            <a:ext cx="18534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4"/>
          </p:nvPr>
        </p:nvSpPr>
        <p:spPr>
          <a:xfrm>
            <a:off x="3645302" y="2239800"/>
            <a:ext cx="18534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5"/>
          </p:nvPr>
        </p:nvSpPr>
        <p:spPr>
          <a:xfrm>
            <a:off x="6090675" y="2897374"/>
            <a:ext cx="18534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6"/>
          </p:nvPr>
        </p:nvSpPr>
        <p:spPr>
          <a:xfrm>
            <a:off x="6090677" y="2239800"/>
            <a:ext cx="18534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00DEBA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twitter.com/nbballou" TargetMode="External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nickballou.com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5.wdp"/><Relationship Id="rId5" Type="http://schemas.openxmlformats.org/officeDocument/2006/relationships/image" Target="../media/image28.png"/><Relationship Id="rId10" Type="http://schemas.openxmlformats.org/officeDocument/2006/relationships/image" Target="../media/image19.svg"/><Relationship Id="rId4" Type="http://schemas.microsoft.com/office/2007/relationships/hdphoto" Target="../media/hdphoto4.wdp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9.png"/><Relationship Id="rId7" Type="http://schemas.openxmlformats.org/officeDocument/2006/relationships/hyperlink" Target="https://nickballou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witter.com/nbballou" TargetMode="External"/><Relationship Id="rId5" Type="http://schemas.openxmlformats.org/officeDocument/2006/relationships/image" Target="../media/image3.jpeg"/><Relationship Id="rId4" Type="http://schemas.microsoft.com/office/2007/relationships/hdphoto" Target="../media/hdphoto6.wdp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0AC78F-46EC-D361-9741-AE7084ADFED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82DFA-932E-D5E5-2A50-165EE2CC9108}"/>
              </a:ext>
            </a:extLst>
          </p:cNvPr>
          <p:cNvSpPr/>
          <p:nvPr/>
        </p:nvSpPr>
        <p:spPr>
          <a:xfrm rot="10800000">
            <a:off x="-298876" y="26851"/>
            <a:ext cx="9442876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187991" y="403801"/>
            <a:ext cx="6123002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800" dirty="0"/>
              <a:t>Tedium, Stagnation, and Disconnection: Need Frustration in Games</a:t>
            </a:r>
            <a:endParaRPr sz="6000" dirty="0"/>
          </a:p>
        </p:txBody>
      </p:sp>
      <p:sp>
        <p:nvSpPr>
          <p:cNvPr id="82" name="Google Shape;82;p16"/>
          <p:cNvSpPr txBox="1"/>
          <p:nvPr/>
        </p:nvSpPr>
        <p:spPr>
          <a:xfrm>
            <a:off x="6463602" y="4765444"/>
            <a:ext cx="2856600" cy="26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i="0" u="sng" strike="noStrike" cap="none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@nbballou</a:t>
            </a:r>
            <a:r>
              <a:rPr lang="en-GB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</a:t>
            </a:r>
            <a:r>
              <a:rPr lang="en-GB" sz="1400" i="0" u="sng" strike="noStrike" cap="none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nickballou.com</a:t>
            </a:r>
            <a:endParaRPr sz="1400" i="0" u="none" strike="noStrike" cap="none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5" name="Google Shape;85;p16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2167" y="4770951"/>
            <a:ext cx="261435" cy="26143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10175" y="3862875"/>
            <a:ext cx="45537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Nick Ballou</a:t>
            </a:r>
            <a:endParaRPr lang="en-US" sz="1400" i="0" u="none" strike="noStrike" cap="none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Queen Mary University of London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CDT in Intelligent Games and Game Intelligence (IGGI)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26" name="Picture 2" descr="Spotlight: Queen Mary University of London - TechSkills">
            <a:extLst>
              <a:ext uri="{FF2B5EF4-FFF2-40B4-BE49-F238E27FC236}">
                <a16:creationId xmlns:a16="http://schemas.microsoft.com/office/drawing/2014/main" id="{80036660-9CD0-D107-61CA-A6513E7F6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479" b="66006" l="5500" r="95167">
                        <a14:foregroundMark x1="27500" y1="46176" x2="28000" y2="43343"/>
                        <a14:foregroundMark x1="35000" y1="38810" x2="37333" y2="38810"/>
                        <a14:foregroundMark x1="42333" y1="50992" x2="43000" y2="51275"/>
                        <a14:foregroundMark x1="48667" y1="46176" x2="48667" y2="46176"/>
                        <a14:foregroundMark x1="57000" y1="46459" x2="57000" y2="46459"/>
                        <a14:foregroundMark x1="65333" y1="43343" x2="65667" y2="44759"/>
                        <a14:foregroundMark x1="72000" y1="39660" x2="72000" y2="39660"/>
                        <a14:foregroundMark x1="72000" y1="39943" x2="72000" y2="39943"/>
                        <a14:foregroundMark x1="85000" y1="46176" x2="85000" y2="46176"/>
                        <a14:foregroundMark x1="88000" y1="45042" x2="88000" y2="45042"/>
                        <a14:foregroundMark x1="92000" y1="46176" x2="92000" y2="46176"/>
                        <a14:foregroundMark x1="95167" y1="43909" x2="95167" y2="43909"/>
                        <a14:foregroundMark x1="19333" y1="66006" x2="19333" y2="66006"/>
                        <a14:foregroundMark x1="5667" y1="59207" x2="6333" y2="61756"/>
                        <a14:foregroundMark x1="5500" y1="50992" x2="7000" y2="51275"/>
                        <a14:foregroundMark x1="8167" y1="57224" x2="8167" y2="57224"/>
                        <a14:foregroundMark x1="16333" y1="31728" x2="16333" y2="31728"/>
                        <a14:foregroundMark x1="24667" y1="54958" x2="25333" y2="55241"/>
                        <a14:foregroundMark x1="33667" y1="64023" x2="33667" y2="64023"/>
                        <a14:foregroundMark x1="36833" y1="61473" x2="36833" y2="61473"/>
                        <a14:foregroundMark x1="39667" y1="61473" x2="39667" y2="61473"/>
                        <a14:foregroundMark x1="39667" y1="59490" x2="39667" y2="59490"/>
                        <a14:foregroundMark x1="41500" y1="63456" x2="41500" y2="63456"/>
                        <a14:foregroundMark x1="45500" y1="62323" x2="45500" y2="62323"/>
                        <a14:foregroundMark x1="46667" y1="61756" x2="46667" y2="61756"/>
                        <a14:foregroundMark x1="49833" y1="60907" x2="49833" y2="60907"/>
                        <a14:foregroundMark x1="51333" y1="61473" x2="51333" y2="61473"/>
                        <a14:foregroundMark x1="52833" y1="62040" x2="52833" y2="62040"/>
                        <a14:foregroundMark x1="58833" y1="62040" x2="58833" y2="62040"/>
                        <a14:foregroundMark x1="62500" y1="61756" x2="62500" y2="61756"/>
                        <a14:foregroundMark x1="65000" y1="62040" x2="65000" y2="62040"/>
                        <a14:foregroundMark x1="69500" y1="61473" x2="69500" y2="61473"/>
                        <a14:foregroundMark x1="71500" y1="61190" x2="71500" y2="61190"/>
                        <a14:foregroundMark x1="76000" y1="60907" x2="76000" y2="60907"/>
                        <a14:foregroundMark x1="77500" y1="60907" x2="77500" y2="60907"/>
                        <a14:foregroundMark x1="80167" y1="61190" x2="80167" y2="61190"/>
                        <a14:foregroundMark x1="51500" y1="59207" x2="51500" y2="59207"/>
                        <a14:foregroundMark x1="38333" y1="61190" x2="38333" y2="61190"/>
                        <a14:foregroundMark x1="38333" y1="64306" x2="38333" y2="63739"/>
                        <a14:backgroundMark x1="25000" y1="27195" x2="64500" y2="27195"/>
                        <a14:backgroundMark x1="64500" y1="27195" x2="81000" y2="27195"/>
                        <a14:backgroundMark x1="81000" y1="27195" x2="81333" y2="26912"/>
                        <a14:backgroundMark x1="69167" y1="28612" x2="31167" y2="28612"/>
                        <a14:backgroundMark x1="39000" y1="60057" x2="39000" y2="60057"/>
                        <a14:backgroundMark x1="39000" y1="62040" x2="39000" y2="62040"/>
                        <a14:backgroundMark x1="59500" y1="62890" x2="59500" y2="62890"/>
                        <a14:backgroundMark x1="68833" y1="62890" x2="68833" y2="62890"/>
                        <a14:backgroundMark x1="78167" y1="62890" x2="78167" y2="62890"/>
                        <a14:backgroundMark x1="75000" y1="62890" x2="75000" y2="62890"/>
                        <a14:backgroundMark x1="79667" y1="61473" x2="79667" y2="61473"/>
                        <a14:backgroundMark x1="52333" y1="62323" x2="52333" y2="62323"/>
                      </a14:backgroundRemoval>
                    </a14:imgEffect>
                    <a14:imgEffect>
                      <a14:brightnessContrast bright="4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633" b="30675"/>
          <a:stretch/>
        </p:blipFill>
        <p:spPr bwMode="auto">
          <a:xfrm>
            <a:off x="187991" y="112393"/>
            <a:ext cx="2168012" cy="5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GGi PhD (@iggiphd) / Twitter">
            <a:extLst>
              <a:ext uri="{FF2B5EF4-FFF2-40B4-BE49-F238E27FC236}">
                <a16:creationId xmlns:a16="http://schemas.microsoft.com/office/drawing/2014/main" id="{580C2244-BCD9-7BD6-74B3-3B64E0A13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26851"/>
            <a:ext cx="1035050" cy="10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6874EF-9CD2-4FB2-8E4B-85A84006D91D}"/>
              </a:ext>
            </a:extLst>
          </p:cNvPr>
          <p:cNvSpPr/>
          <p:nvPr/>
        </p:nvSpPr>
        <p:spPr>
          <a:xfrm rot="5400000">
            <a:off x="750319" y="2344232"/>
            <a:ext cx="80070" cy="979611"/>
          </a:xfrm>
          <a:prstGeom prst="rect">
            <a:avLst/>
          </a:prstGeom>
          <a:solidFill>
            <a:srgbClr val="7A81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43B70ED6-6B1D-4C6D-23E8-C7BA5482E5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0993" y="1344547"/>
            <a:ext cx="2454405" cy="24544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D94-221C-A9E7-3F6D-4B80CE3B9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E2FE2-769B-C716-6217-DF57A1A21081}"/>
              </a:ext>
            </a:extLst>
          </p:cNvPr>
          <p:cNvSpPr/>
          <p:nvPr/>
        </p:nvSpPr>
        <p:spPr>
          <a:xfrm rot="10800000">
            <a:off x="-2" y="-14877"/>
            <a:ext cx="9144002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449BF0-812D-D5F9-96DD-E9B8BA58482C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;p17">
            <a:extLst>
              <a:ext uri="{FF2B5EF4-FFF2-40B4-BE49-F238E27FC236}">
                <a16:creationId xmlns:a16="http://schemas.microsoft.com/office/drawing/2014/main" id="{8DFD278A-56FC-FEEB-51D2-C1EFC4B7DA3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2500" dirty="0">
                <a:solidFill>
                  <a:srgbClr val="7A81FF"/>
                </a:solidFill>
                <a:latin typeface="Ubuntu"/>
                <a:ea typeface="Ubuntu"/>
                <a:cs typeface="Ubuntu"/>
                <a:sym typeface="Ubuntu"/>
              </a:rPr>
              <a:t>Competence Frustration</a:t>
            </a:r>
          </a:p>
        </p:txBody>
      </p:sp>
      <p:sp>
        <p:nvSpPr>
          <p:cNvPr id="21" name="Google Shape;97;p17">
            <a:extLst>
              <a:ext uri="{FF2B5EF4-FFF2-40B4-BE49-F238E27FC236}">
                <a16:creationId xmlns:a16="http://schemas.microsoft.com/office/drawing/2014/main" id="{A48FCC4E-27C0-37BA-E2AD-546AB2CA4C9F}"/>
              </a:ext>
            </a:extLst>
          </p:cNvPr>
          <p:cNvSpPr/>
          <p:nvPr/>
        </p:nvSpPr>
        <p:spPr>
          <a:xfrm>
            <a:off x="3350716" y="1584253"/>
            <a:ext cx="2452400" cy="1707942"/>
          </a:xfrm>
          <a:prstGeom prst="rect">
            <a:avLst/>
          </a:prstGeom>
          <a:solidFill>
            <a:schemeClr val="bg1">
              <a:alpha val="2865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4"/>
          </p:nvPr>
        </p:nvSpPr>
        <p:spPr>
          <a:xfrm>
            <a:off x="3517864" y="2302715"/>
            <a:ext cx="2098439" cy="27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buSzPts val="1100"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Unfair situations</a:t>
            </a:r>
          </a:p>
        </p:txBody>
      </p:sp>
      <p:sp>
        <p:nvSpPr>
          <p:cNvPr id="22" name="Google Shape;97;p17">
            <a:extLst>
              <a:ext uri="{FF2B5EF4-FFF2-40B4-BE49-F238E27FC236}">
                <a16:creationId xmlns:a16="http://schemas.microsoft.com/office/drawing/2014/main" id="{A4D39F66-B85E-4815-5067-B3C93F02374B}"/>
              </a:ext>
            </a:extLst>
          </p:cNvPr>
          <p:cNvSpPr/>
          <p:nvPr/>
        </p:nvSpPr>
        <p:spPr>
          <a:xfrm>
            <a:off x="412955" y="1590425"/>
            <a:ext cx="2452400" cy="1707944"/>
          </a:xfrm>
          <a:prstGeom prst="rect">
            <a:avLst/>
          </a:prstGeom>
          <a:solidFill>
            <a:srgbClr val="7A81FF">
              <a:alpha val="2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657D27CD-5E70-192B-BD2A-A2268AF0D88F}"/>
              </a:ext>
            </a:extLst>
          </p:cNvPr>
          <p:cNvSpPr/>
          <p:nvPr/>
        </p:nvSpPr>
        <p:spPr>
          <a:xfrm>
            <a:off x="6288477" y="1584253"/>
            <a:ext cx="2452400" cy="1707936"/>
          </a:xfrm>
          <a:prstGeom prst="rect">
            <a:avLst/>
          </a:prstGeom>
          <a:solidFill>
            <a:srgbClr val="6441FF">
              <a:alpha val="5805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6538713" y="2292832"/>
            <a:ext cx="1930951" cy="1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Aft>
                <a:spcPts val="1200"/>
              </a:spcAft>
              <a:buSzPts val="1100"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Meaningless actions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"/>
          </p:nvPr>
        </p:nvSpPr>
        <p:spPr>
          <a:xfrm>
            <a:off x="534797" y="2295016"/>
            <a:ext cx="2189052" cy="1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Stagnation </a:t>
            </a:r>
            <a:endParaRPr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D4364-B51C-7479-3B77-B3325595A9A5}"/>
              </a:ext>
            </a:extLst>
          </p:cNvPr>
          <p:cNvSpPr txBox="1"/>
          <p:nvPr/>
        </p:nvSpPr>
        <p:spPr>
          <a:xfrm>
            <a:off x="1419070" y="3481329"/>
            <a:ext cx="66145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7A81FF"/>
                </a:solidFill>
                <a:latin typeface="Source Sans Pro" panose="020B0503030403020204" pitchFamily="34" charset="0"/>
              </a:rPr>
              <a:t>I’m like ‘I can play this game, I know how to play it’ but, for whatever reason, every game I go into I just- I can barely get a kill. And I’m just constantly, you know, lowest on the leaderboard and in those moments I do, I feel frustrated at myself. And a little frustrated at the game, because I’m just like ‘I can do this, why can’t I do it now.’</a:t>
            </a:r>
            <a:endParaRPr lang="en-US" sz="1800" i="1" dirty="0">
              <a:solidFill>
                <a:srgbClr val="7A81FF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5AC927-B8F4-03F1-B542-ACA83CE32CC7}"/>
              </a:ext>
            </a:extLst>
          </p:cNvPr>
          <p:cNvCxnSpPr/>
          <p:nvPr/>
        </p:nvCxnSpPr>
        <p:spPr>
          <a:xfrm>
            <a:off x="2065564" y="3126921"/>
            <a:ext cx="432707" cy="3544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0A00E55-72B0-E04F-CEF1-85019FFAD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4161" y="1687472"/>
            <a:ext cx="630324" cy="630324"/>
          </a:xfrm>
          <a:prstGeom prst="rect">
            <a:avLst/>
          </a:prstGeom>
        </p:spPr>
      </p:pic>
      <p:pic>
        <p:nvPicPr>
          <p:cNvPr id="5" name="Graphic 4" descr="Weights Uneven outline">
            <a:extLst>
              <a:ext uri="{FF2B5EF4-FFF2-40B4-BE49-F238E27FC236}">
                <a16:creationId xmlns:a16="http://schemas.microsoft.com/office/drawing/2014/main" id="{24376637-0909-4F14-5539-EF8F5F130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5485" y="1651203"/>
            <a:ext cx="702861" cy="702861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837661B-82BF-CC51-4C29-293ACBB2F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4741" y="1651202"/>
            <a:ext cx="699871" cy="70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2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D94-221C-A9E7-3F6D-4B80CE3B9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E2FE2-769B-C716-6217-DF57A1A21081}"/>
              </a:ext>
            </a:extLst>
          </p:cNvPr>
          <p:cNvSpPr/>
          <p:nvPr/>
        </p:nvSpPr>
        <p:spPr>
          <a:xfrm rot="10800000">
            <a:off x="-2" y="-14877"/>
            <a:ext cx="9144002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449BF0-812D-D5F9-96DD-E9B8BA58482C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;p17">
            <a:extLst>
              <a:ext uri="{FF2B5EF4-FFF2-40B4-BE49-F238E27FC236}">
                <a16:creationId xmlns:a16="http://schemas.microsoft.com/office/drawing/2014/main" id="{8DFD278A-56FC-FEEB-51D2-C1EFC4B7DA3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2500" dirty="0">
                <a:solidFill>
                  <a:srgbClr val="FF7E79"/>
                </a:solidFill>
                <a:latin typeface="Ubuntu"/>
                <a:ea typeface="Ubuntu"/>
                <a:cs typeface="Ubuntu"/>
                <a:sym typeface="Ubuntu"/>
              </a:rPr>
              <a:t>Relatedness Frustration</a:t>
            </a:r>
          </a:p>
        </p:txBody>
      </p:sp>
      <p:sp>
        <p:nvSpPr>
          <p:cNvPr id="21" name="Google Shape;97;p17">
            <a:extLst>
              <a:ext uri="{FF2B5EF4-FFF2-40B4-BE49-F238E27FC236}">
                <a16:creationId xmlns:a16="http://schemas.microsoft.com/office/drawing/2014/main" id="{A48FCC4E-27C0-37BA-E2AD-546AB2CA4C9F}"/>
              </a:ext>
            </a:extLst>
          </p:cNvPr>
          <p:cNvSpPr/>
          <p:nvPr/>
        </p:nvSpPr>
        <p:spPr>
          <a:xfrm>
            <a:off x="3350716" y="1584253"/>
            <a:ext cx="2452400" cy="1707942"/>
          </a:xfrm>
          <a:prstGeom prst="rect">
            <a:avLst/>
          </a:prstGeom>
          <a:solidFill>
            <a:schemeClr val="bg1">
              <a:alpha val="2865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4"/>
          </p:nvPr>
        </p:nvSpPr>
        <p:spPr>
          <a:xfrm>
            <a:off x="3454688" y="2326089"/>
            <a:ext cx="2244453" cy="27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buSzPts val="1100"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Disconnected from community at large</a:t>
            </a:r>
          </a:p>
        </p:txBody>
      </p:sp>
      <p:sp>
        <p:nvSpPr>
          <p:cNvPr id="22" name="Google Shape;97;p17">
            <a:extLst>
              <a:ext uri="{FF2B5EF4-FFF2-40B4-BE49-F238E27FC236}">
                <a16:creationId xmlns:a16="http://schemas.microsoft.com/office/drawing/2014/main" id="{A4D39F66-B85E-4815-5067-B3C93F02374B}"/>
              </a:ext>
            </a:extLst>
          </p:cNvPr>
          <p:cNvSpPr/>
          <p:nvPr/>
        </p:nvSpPr>
        <p:spPr>
          <a:xfrm>
            <a:off x="412955" y="1590425"/>
            <a:ext cx="2452400" cy="1707944"/>
          </a:xfrm>
          <a:prstGeom prst="rect">
            <a:avLst/>
          </a:prstGeom>
          <a:solidFill>
            <a:srgbClr val="FF7E79">
              <a:alpha val="2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657D27CD-5E70-192B-BD2A-A2268AF0D88F}"/>
              </a:ext>
            </a:extLst>
          </p:cNvPr>
          <p:cNvSpPr/>
          <p:nvPr/>
        </p:nvSpPr>
        <p:spPr>
          <a:xfrm>
            <a:off x="6288477" y="1584253"/>
            <a:ext cx="2452400" cy="1707936"/>
          </a:xfrm>
          <a:prstGeom prst="rect">
            <a:avLst/>
          </a:prstGeom>
          <a:solidFill>
            <a:srgbClr val="FF7E79">
              <a:alpha val="5805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6418838" y="2331129"/>
            <a:ext cx="2191676" cy="1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Aft>
                <a:spcPts val="1200"/>
              </a:spcAft>
              <a:buSzPts val="1100"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Disconnected from characters or world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"/>
          </p:nvPr>
        </p:nvSpPr>
        <p:spPr>
          <a:xfrm>
            <a:off x="534797" y="2295016"/>
            <a:ext cx="2189052" cy="1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Disconnected from other players</a:t>
            </a:r>
            <a:endParaRPr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D4364-B51C-7479-3B77-B3325595A9A5}"/>
              </a:ext>
            </a:extLst>
          </p:cNvPr>
          <p:cNvSpPr txBox="1"/>
          <p:nvPr/>
        </p:nvSpPr>
        <p:spPr>
          <a:xfrm>
            <a:off x="1419070" y="3481329"/>
            <a:ext cx="6296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FF7E7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 soon as anybody finds out you’re a female gamer [in Call of Duty], it’s sort of immediately like, you know, just preconceived jokes. […] So it kind of makes it hard to feel included, even on your own team in those scenarios.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5AC927-B8F4-03F1-B542-ACA83CE32CC7}"/>
              </a:ext>
            </a:extLst>
          </p:cNvPr>
          <p:cNvCxnSpPr/>
          <p:nvPr/>
        </p:nvCxnSpPr>
        <p:spPr>
          <a:xfrm>
            <a:off x="2065564" y="3126921"/>
            <a:ext cx="432707" cy="3544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8776C028-03A6-DB54-F4F9-53D76BAFE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2378" y="1621285"/>
            <a:ext cx="685384" cy="685384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62AE2BD-3967-B8E5-507B-DA743E063B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b="16332"/>
          <a:stretch/>
        </p:blipFill>
        <p:spPr>
          <a:xfrm>
            <a:off x="4159086" y="1672085"/>
            <a:ext cx="815991" cy="682725"/>
          </a:xfrm>
          <a:prstGeom prst="rect">
            <a:avLst/>
          </a:prstGeom>
        </p:spPr>
      </p:pic>
      <p:pic>
        <p:nvPicPr>
          <p:cNvPr id="10" name="Graphic 9" descr="Angry face outline with solid fill">
            <a:extLst>
              <a:ext uri="{FF2B5EF4-FFF2-40B4-BE49-F238E27FC236}">
                <a16:creationId xmlns:a16="http://schemas.microsoft.com/office/drawing/2014/main" id="{18E95EA6-0F73-A478-A346-4C58E277AD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2114" y="1934638"/>
            <a:ext cx="536460" cy="536460"/>
          </a:xfrm>
          <a:prstGeom prst="rect">
            <a:avLst/>
          </a:prstGeom>
        </p:spPr>
      </p:pic>
      <p:pic>
        <p:nvPicPr>
          <p:cNvPr id="12" name="Graphic 11" descr="Pointed Hat outline">
            <a:extLst>
              <a:ext uri="{FF2B5EF4-FFF2-40B4-BE49-F238E27FC236}">
                <a16:creationId xmlns:a16="http://schemas.microsoft.com/office/drawing/2014/main" id="{BCD51B0D-891F-A9CC-5F33-9516457744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5160" y="1621285"/>
            <a:ext cx="485361" cy="48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9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D94-221C-A9E7-3F6D-4B80CE3B9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E2FE2-769B-C716-6217-DF57A1A21081}"/>
              </a:ext>
            </a:extLst>
          </p:cNvPr>
          <p:cNvSpPr/>
          <p:nvPr/>
        </p:nvSpPr>
        <p:spPr>
          <a:xfrm rot="10800000">
            <a:off x="-2" y="-75837"/>
            <a:ext cx="9144002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449BF0-812D-D5F9-96DD-E9B8BA58482C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;p17">
            <a:extLst>
              <a:ext uri="{FF2B5EF4-FFF2-40B4-BE49-F238E27FC236}">
                <a16:creationId xmlns:a16="http://schemas.microsoft.com/office/drawing/2014/main" id="{8DFD278A-56FC-FEEB-51D2-C1EFC4B7DA3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2500" dirty="0">
                <a:solidFill>
                  <a:schemeClr val="accent4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Expectations drive experience and behavior </a:t>
            </a:r>
          </a:p>
        </p:txBody>
      </p:sp>
      <p:sp>
        <p:nvSpPr>
          <p:cNvPr id="5" name="Google Shape;97;p17">
            <a:extLst>
              <a:ext uri="{FF2B5EF4-FFF2-40B4-BE49-F238E27FC236}">
                <a16:creationId xmlns:a16="http://schemas.microsoft.com/office/drawing/2014/main" id="{58969F11-6A57-EAA1-A80C-9521FF8B2E05}"/>
              </a:ext>
            </a:extLst>
          </p:cNvPr>
          <p:cNvSpPr/>
          <p:nvPr/>
        </p:nvSpPr>
        <p:spPr>
          <a:xfrm>
            <a:off x="5073445" y="1233377"/>
            <a:ext cx="3066917" cy="3636333"/>
          </a:xfrm>
          <a:prstGeom prst="rect">
            <a:avLst/>
          </a:prstGeom>
          <a:solidFill>
            <a:schemeClr val="accent4">
              <a:lumMod val="75000"/>
              <a:alpha val="2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" name="Google Shape;103;p18">
            <a:extLst>
              <a:ext uri="{FF2B5EF4-FFF2-40B4-BE49-F238E27FC236}">
                <a16:creationId xmlns:a16="http://schemas.microsoft.com/office/drawing/2014/main" id="{583F9442-F585-420D-9CD0-3F87FAB02AE5}"/>
              </a:ext>
            </a:extLst>
          </p:cNvPr>
          <p:cNvSpPr txBox="1">
            <a:spLocks/>
          </p:cNvSpPr>
          <p:nvPr/>
        </p:nvSpPr>
        <p:spPr>
          <a:xfrm>
            <a:off x="5174194" y="1341625"/>
            <a:ext cx="2865418" cy="341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lnSpc>
                <a:spcPct val="115000"/>
              </a:lnSpc>
            </a:pPr>
            <a:r>
              <a:rPr lang="en-GB" i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So if I found that, like, two hour process of beating a boss in Elden Ring frustrating, and I really didn't enjoy it, then I'll be thinking “well I've played this one, so I don't have to feel like I was beaten by it, but do I want more of that?”</a:t>
            </a:r>
          </a:p>
        </p:txBody>
      </p:sp>
      <p:sp>
        <p:nvSpPr>
          <p:cNvPr id="12" name="Google Shape;97;p17">
            <a:extLst>
              <a:ext uri="{FF2B5EF4-FFF2-40B4-BE49-F238E27FC236}">
                <a16:creationId xmlns:a16="http://schemas.microsoft.com/office/drawing/2014/main" id="{93D82DB7-D75A-5BD6-6482-7D7BE8BECBC2}"/>
              </a:ext>
            </a:extLst>
          </p:cNvPr>
          <p:cNvSpPr/>
          <p:nvPr/>
        </p:nvSpPr>
        <p:spPr>
          <a:xfrm>
            <a:off x="1003639" y="1233377"/>
            <a:ext cx="3066917" cy="3636333"/>
          </a:xfrm>
          <a:prstGeom prst="rect">
            <a:avLst/>
          </a:prstGeom>
          <a:solidFill>
            <a:schemeClr val="accent4">
              <a:lumMod val="75000"/>
              <a:alpha val="2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" name="Google Shape;103;p18">
            <a:extLst>
              <a:ext uri="{FF2B5EF4-FFF2-40B4-BE49-F238E27FC236}">
                <a16:creationId xmlns:a16="http://schemas.microsoft.com/office/drawing/2014/main" id="{1740BBC7-655B-99AC-997B-42ADCD9A423D}"/>
              </a:ext>
            </a:extLst>
          </p:cNvPr>
          <p:cNvSpPr txBox="1">
            <a:spLocks/>
          </p:cNvSpPr>
          <p:nvPr/>
        </p:nvSpPr>
        <p:spPr>
          <a:xfrm>
            <a:off x="1002890" y="1278640"/>
            <a:ext cx="3066917" cy="341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lnSpc>
                <a:spcPct val="115000"/>
              </a:lnSpc>
            </a:pPr>
            <a:r>
              <a:rPr lang="en-GB" i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[A character in Cyberpunk 2077] felt like he only died to advance the plot, and not even in a very meaningful way. [Whereas in RDR2] there isn't that false promise of “okay, yes, supposedly I decide the story, but really we're just going to do whatever the developer wants me to.”</a:t>
            </a:r>
          </a:p>
        </p:txBody>
      </p:sp>
    </p:spTree>
    <p:extLst>
      <p:ext uri="{BB962C8B-B14F-4D97-AF65-F5344CB8AC3E}">
        <p14:creationId xmlns:p14="http://schemas.microsoft.com/office/powerpoint/2010/main" val="17199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D94-221C-A9E7-3F6D-4B80CE3B9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E2FE2-769B-C716-6217-DF57A1A21081}"/>
              </a:ext>
            </a:extLst>
          </p:cNvPr>
          <p:cNvSpPr/>
          <p:nvPr/>
        </p:nvSpPr>
        <p:spPr>
          <a:xfrm rot="10800000">
            <a:off x="54185" y="4117"/>
            <a:ext cx="9144002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449BF0-812D-D5F9-96DD-E9B8BA58482C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rgbClr val="00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;p17">
            <a:extLst>
              <a:ext uri="{FF2B5EF4-FFF2-40B4-BE49-F238E27FC236}">
                <a16:creationId xmlns:a16="http://schemas.microsoft.com/office/drawing/2014/main" id="{8DFD278A-56FC-FEEB-51D2-C1EFC4B7DA3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25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So what?</a:t>
            </a:r>
          </a:p>
        </p:txBody>
      </p:sp>
      <p:sp>
        <p:nvSpPr>
          <p:cNvPr id="21" name="Google Shape;97;p17">
            <a:extLst>
              <a:ext uri="{FF2B5EF4-FFF2-40B4-BE49-F238E27FC236}">
                <a16:creationId xmlns:a16="http://schemas.microsoft.com/office/drawing/2014/main" id="{A48FCC4E-27C0-37BA-E2AD-546AB2CA4C9F}"/>
              </a:ext>
            </a:extLst>
          </p:cNvPr>
          <p:cNvSpPr/>
          <p:nvPr/>
        </p:nvSpPr>
        <p:spPr>
          <a:xfrm>
            <a:off x="412949" y="2577858"/>
            <a:ext cx="8327921" cy="802637"/>
          </a:xfrm>
          <a:prstGeom prst="homePlate">
            <a:avLst/>
          </a:prstGeom>
          <a:solidFill>
            <a:schemeClr val="bg1">
              <a:alpha val="2865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76313" lvl="0">
              <a:buSzPts val="1100"/>
            </a:pPr>
            <a:r>
              <a:rPr lang="en-GB" sz="16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Current measures overlook need frustration or measure it poorly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2" name="Google Shape;97;p17">
            <a:extLst>
              <a:ext uri="{FF2B5EF4-FFF2-40B4-BE49-F238E27FC236}">
                <a16:creationId xmlns:a16="http://schemas.microsoft.com/office/drawing/2014/main" id="{A4D39F66-B85E-4815-5067-B3C93F02374B}"/>
              </a:ext>
            </a:extLst>
          </p:cNvPr>
          <p:cNvSpPr/>
          <p:nvPr/>
        </p:nvSpPr>
        <p:spPr>
          <a:xfrm>
            <a:off x="412949" y="3667438"/>
            <a:ext cx="8327929" cy="802638"/>
          </a:xfrm>
          <a:prstGeom prst="homePlate">
            <a:avLst/>
          </a:prstGeom>
          <a:solidFill>
            <a:srgbClr val="00DFBB">
              <a:alpha val="2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76313" lvl="0">
              <a:buSzPts val="1100"/>
            </a:pPr>
            <a:r>
              <a:rPr lang="en-GB" sz="16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Expectations better account for behavior than stimulus-reaction (cf. predictive processing)</a:t>
            </a: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657D27CD-5E70-192B-BD2A-A2268AF0D88F}"/>
              </a:ext>
            </a:extLst>
          </p:cNvPr>
          <p:cNvSpPr/>
          <p:nvPr/>
        </p:nvSpPr>
        <p:spPr>
          <a:xfrm>
            <a:off x="412953" y="1488279"/>
            <a:ext cx="8327921" cy="802636"/>
          </a:xfrm>
          <a:prstGeom prst="homePlate">
            <a:avLst/>
          </a:prstGeom>
          <a:solidFill>
            <a:srgbClr val="00DFBB">
              <a:alpha val="5805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76313" lvl="1">
              <a:buSzPts val="1100"/>
            </a:pPr>
            <a:r>
              <a:rPr lang="en-GB" sz="1600" dirty="0">
                <a:solidFill>
                  <a:schemeClr val="bg1"/>
                </a:solidFill>
                <a:latin typeface="Ubuntu"/>
                <a:sym typeface="Ubuntu"/>
              </a:rPr>
              <a:t>Need frustration is common, impacting both player experience and behavior</a:t>
            </a:r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3" name="Graphic 2" descr="Artificial Intelligence outline">
            <a:extLst>
              <a:ext uri="{FF2B5EF4-FFF2-40B4-BE49-F238E27FC236}">
                <a16:creationId xmlns:a16="http://schemas.microsoft.com/office/drawing/2014/main" id="{328D6959-B127-0B4D-C21D-7DC15D82B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046" y="3765628"/>
            <a:ext cx="606258" cy="606258"/>
          </a:xfrm>
          <a:prstGeom prst="rect">
            <a:avLst/>
          </a:prstGeom>
        </p:spPr>
      </p:pic>
      <p:pic>
        <p:nvPicPr>
          <p:cNvPr id="5" name="Graphic 4" descr="Eye Scan outline">
            <a:extLst>
              <a:ext uri="{FF2B5EF4-FFF2-40B4-BE49-F238E27FC236}">
                <a16:creationId xmlns:a16="http://schemas.microsoft.com/office/drawing/2014/main" id="{6C85E791-C908-AE28-DEAE-AD82C0E06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509" y="2635509"/>
            <a:ext cx="687333" cy="687333"/>
          </a:xfrm>
          <a:prstGeom prst="rect">
            <a:avLst/>
          </a:prstGeom>
        </p:spPr>
      </p:pic>
      <p:pic>
        <p:nvPicPr>
          <p:cNvPr id="11" name="Graphic 10" descr="Neutral face outline outline">
            <a:extLst>
              <a:ext uri="{FF2B5EF4-FFF2-40B4-BE49-F238E27FC236}">
                <a16:creationId xmlns:a16="http://schemas.microsoft.com/office/drawing/2014/main" id="{A21B6D98-4E8E-E37C-E59A-31EEA8556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5267" y="1555689"/>
            <a:ext cx="667816" cy="66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2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D94-221C-A9E7-3F6D-4B80CE3B9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E2FE2-769B-C716-6217-DF57A1A21081}"/>
              </a:ext>
            </a:extLst>
          </p:cNvPr>
          <p:cNvSpPr/>
          <p:nvPr/>
        </p:nvSpPr>
        <p:spPr>
          <a:xfrm rot="10800000">
            <a:off x="54185" y="4117"/>
            <a:ext cx="9144002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449BF0-812D-D5F9-96DD-E9B8BA58482C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rgbClr val="00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;p17">
            <a:extLst>
              <a:ext uri="{FF2B5EF4-FFF2-40B4-BE49-F238E27FC236}">
                <a16:creationId xmlns:a16="http://schemas.microsoft.com/office/drawing/2014/main" id="{8DFD278A-56FC-FEEB-51D2-C1EFC4B7DA3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25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So what?</a:t>
            </a:r>
          </a:p>
        </p:txBody>
      </p:sp>
      <p:sp>
        <p:nvSpPr>
          <p:cNvPr id="21" name="Google Shape;97;p17">
            <a:extLst>
              <a:ext uri="{FF2B5EF4-FFF2-40B4-BE49-F238E27FC236}">
                <a16:creationId xmlns:a16="http://schemas.microsoft.com/office/drawing/2014/main" id="{A48FCC4E-27C0-37BA-E2AD-546AB2CA4C9F}"/>
              </a:ext>
            </a:extLst>
          </p:cNvPr>
          <p:cNvSpPr/>
          <p:nvPr/>
        </p:nvSpPr>
        <p:spPr>
          <a:xfrm>
            <a:off x="412949" y="2577858"/>
            <a:ext cx="8327921" cy="802637"/>
          </a:xfrm>
          <a:prstGeom prst="homePlate">
            <a:avLst/>
          </a:prstGeom>
          <a:solidFill>
            <a:schemeClr val="bg1">
              <a:alpha val="2865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76313" lvl="0">
              <a:buSzPts val="1100"/>
            </a:pPr>
            <a:r>
              <a:rPr lang="en-GB" sz="16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Current measures overlook need frustration or measure it poorly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2" name="Google Shape;97;p17">
            <a:extLst>
              <a:ext uri="{FF2B5EF4-FFF2-40B4-BE49-F238E27FC236}">
                <a16:creationId xmlns:a16="http://schemas.microsoft.com/office/drawing/2014/main" id="{A4D39F66-B85E-4815-5067-B3C93F02374B}"/>
              </a:ext>
            </a:extLst>
          </p:cNvPr>
          <p:cNvSpPr/>
          <p:nvPr/>
        </p:nvSpPr>
        <p:spPr>
          <a:xfrm>
            <a:off x="412949" y="3667438"/>
            <a:ext cx="8327929" cy="802638"/>
          </a:xfrm>
          <a:prstGeom prst="homePlate">
            <a:avLst/>
          </a:prstGeom>
          <a:solidFill>
            <a:srgbClr val="00DFBB">
              <a:alpha val="2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76313" lvl="0">
              <a:buSzPts val="1100"/>
            </a:pPr>
            <a:r>
              <a:rPr lang="en-GB" sz="16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Expectations better account for behavior than stimulus-reaction (cf. predictive processing)</a:t>
            </a: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657D27CD-5E70-192B-BD2A-A2268AF0D88F}"/>
              </a:ext>
            </a:extLst>
          </p:cNvPr>
          <p:cNvSpPr/>
          <p:nvPr/>
        </p:nvSpPr>
        <p:spPr>
          <a:xfrm>
            <a:off x="412953" y="1488279"/>
            <a:ext cx="8327921" cy="802636"/>
          </a:xfrm>
          <a:prstGeom prst="homePlate">
            <a:avLst/>
          </a:prstGeom>
          <a:solidFill>
            <a:srgbClr val="00DFBB">
              <a:alpha val="5805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76313" lvl="1">
              <a:buSzPts val="1100"/>
            </a:pPr>
            <a:r>
              <a:rPr lang="en-GB" sz="1600" dirty="0">
                <a:solidFill>
                  <a:schemeClr val="bg1"/>
                </a:solidFill>
                <a:latin typeface="Ubuntu"/>
                <a:sym typeface="Ubuntu"/>
              </a:rPr>
              <a:t>Need frustration is common, impacting both player experience and behavior</a:t>
            </a:r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3" name="Graphic 2" descr="Artificial Intelligence outline">
            <a:extLst>
              <a:ext uri="{FF2B5EF4-FFF2-40B4-BE49-F238E27FC236}">
                <a16:creationId xmlns:a16="http://schemas.microsoft.com/office/drawing/2014/main" id="{328D6959-B127-0B4D-C21D-7DC15D82B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046" y="3765628"/>
            <a:ext cx="606258" cy="606258"/>
          </a:xfrm>
          <a:prstGeom prst="rect">
            <a:avLst/>
          </a:prstGeom>
        </p:spPr>
      </p:pic>
      <p:pic>
        <p:nvPicPr>
          <p:cNvPr id="5" name="Graphic 4" descr="Eye Scan outline">
            <a:extLst>
              <a:ext uri="{FF2B5EF4-FFF2-40B4-BE49-F238E27FC236}">
                <a16:creationId xmlns:a16="http://schemas.microsoft.com/office/drawing/2014/main" id="{6C85E791-C908-AE28-DEAE-AD82C0E06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509" y="2635509"/>
            <a:ext cx="687333" cy="687333"/>
          </a:xfrm>
          <a:prstGeom prst="rect">
            <a:avLst/>
          </a:prstGeom>
        </p:spPr>
      </p:pic>
      <p:pic>
        <p:nvPicPr>
          <p:cNvPr id="11" name="Graphic 10" descr="Neutral face outline outline">
            <a:extLst>
              <a:ext uri="{FF2B5EF4-FFF2-40B4-BE49-F238E27FC236}">
                <a16:creationId xmlns:a16="http://schemas.microsoft.com/office/drawing/2014/main" id="{A21B6D98-4E8E-E37C-E59A-31EEA8556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5267" y="1555689"/>
            <a:ext cx="667816" cy="66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3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52A4DF-216B-FDFB-650D-34EE43A1FF2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B14B78-46AF-6087-8A42-FA2C8B1F3DE3}"/>
              </a:ext>
            </a:extLst>
          </p:cNvPr>
          <p:cNvSpPr/>
          <p:nvPr/>
        </p:nvSpPr>
        <p:spPr>
          <a:xfrm rot="10800000">
            <a:off x="-2" y="-2"/>
            <a:ext cx="9144002" cy="5143501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Next Steps</a:t>
            </a:r>
            <a:endParaRPr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B2B9EB-6DD8-5840-4A60-F4CB01A854A4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rgbClr val="00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97;p17">
            <a:extLst>
              <a:ext uri="{FF2B5EF4-FFF2-40B4-BE49-F238E27FC236}">
                <a16:creationId xmlns:a16="http://schemas.microsoft.com/office/drawing/2014/main" id="{C26CCD0A-6F6F-8E2E-1950-51DADF3682CC}"/>
              </a:ext>
            </a:extLst>
          </p:cNvPr>
          <p:cNvSpPr/>
          <p:nvPr/>
        </p:nvSpPr>
        <p:spPr>
          <a:xfrm>
            <a:off x="1012267" y="1580668"/>
            <a:ext cx="7119466" cy="3392247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36C5BB-AC18-B1BB-48D1-0C1FB1E0EBD2}"/>
              </a:ext>
            </a:extLst>
          </p:cNvPr>
          <p:cNvSpPr/>
          <p:nvPr/>
        </p:nvSpPr>
        <p:spPr>
          <a:xfrm>
            <a:off x="4190812" y="1217028"/>
            <a:ext cx="762375" cy="762375"/>
          </a:xfrm>
          <a:prstGeom prst="ellipse">
            <a:avLst/>
          </a:prstGeom>
          <a:solidFill>
            <a:srgbClr val="00DFB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latin typeface="Ubuntu" panose="020B0504030602030204" pitchFamily="34" charset="0"/>
            </a:endParaRPr>
          </a:p>
        </p:txBody>
      </p:sp>
      <p:sp>
        <p:nvSpPr>
          <p:cNvPr id="15" name="Google Shape;97;p17">
            <a:extLst>
              <a:ext uri="{FF2B5EF4-FFF2-40B4-BE49-F238E27FC236}">
                <a16:creationId xmlns:a16="http://schemas.microsoft.com/office/drawing/2014/main" id="{5C4C6929-DC46-05F4-4ADC-25E0F5C24008}"/>
              </a:ext>
            </a:extLst>
          </p:cNvPr>
          <p:cNvSpPr/>
          <p:nvPr/>
        </p:nvSpPr>
        <p:spPr>
          <a:xfrm>
            <a:off x="784261" y="2975812"/>
            <a:ext cx="7835105" cy="633197"/>
          </a:xfrm>
          <a:prstGeom prst="homePlate">
            <a:avLst>
              <a:gd name="adj" fmla="val 4238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3362" lvl="0">
              <a:lnSpc>
                <a:spcPct val="115000"/>
              </a:lnSpc>
              <a:buClr>
                <a:srgbClr val="00DFBB"/>
              </a:buClr>
              <a:buSzPts val="1800"/>
            </a:pPr>
            <a:r>
              <a:rPr lang="en-GB" sz="1800" b="1" dirty="0">
                <a:solidFill>
                  <a:srgbClr val="00DFBB"/>
                </a:solidFill>
                <a:latin typeface="Ubuntu"/>
                <a:ea typeface="Ubuntu"/>
                <a:cs typeface="Ubuntu"/>
                <a:sym typeface="Ubuntu"/>
              </a:rPr>
              <a:t>Relate need frustration to </a:t>
            </a:r>
            <a:r>
              <a:rPr lang="en-GB" sz="1800" b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behavioral outcomes </a:t>
            </a:r>
            <a:r>
              <a:rPr lang="en-GB" sz="1800" b="1" dirty="0">
                <a:solidFill>
                  <a:srgbClr val="00DFBB"/>
                </a:solidFill>
                <a:latin typeface="Ubuntu"/>
                <a:ea typeface="Ubuntu"/>
                <a:cs typeface="Ubuntu"/>
                <a:sym typeface="Ubuntu"/>
              </a:rPr>
              <a:t>quantitatively</a:t>
            </a:r>
            <a:endParaRPr lang="en-GB" sz="18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" name="Google Shape;97;p17">
            <a:extLst>
              <a:ext uri="{FF2B5EF4-FFF2-40B4-BE49-F238E27FC236}">
                <a16:creationId xmlns:a16="http://schemas.microsoft.com/office/drawing/2014/main" id="{EBD2A1FC-89E1-3710-C27F-A111CAE17226}"/>
              </a:ext>
            </a:extLst>
          </p:cNvPr>
          <p:cNvSpPr/>
          <p:nvPr/>
        </p:nvSpPr>
        <p:spPr>
          <a:xfrm>
            <a:off x="784261" y="2082308"/>
            <a:ext cx="7835105" cy="713711"/>
          </a:xfrm>
          <a:prstGeom prst="homePlate">
            <a:avLst>
              <a:gd name="adj" fmla="val 4246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3362" lvl="0">
              <a:buClr>
                <a:srgbClr val="00DFBB"/>
              </a:buClr>
              <a:buSzPts val="1800"/>
            </a:pPr>
            <a:r>
              <a:rPr lang="en-GB" sz="1800" b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Develop</a:t>
            </a:r>
            <a:r>
              <a:rPr lang="en-GB" sz="1800" b="1" dirty="0">
                <a:solidFill>
                  <a:srgbClr val="00DFBB"/>
                </a:solidFill>
                <a:latin typeface="Ubuntu"/>
                <a:ea typeface="Ubuntu"/>
                <a:cs typeface="Ubuntu"/>
                <a:sym typeface="Ubuntu"/>
              </a:rPr>
              <a:t> Basic Needs in Games (BANG)  </a:t>
            </a:r>
            <a:r>
              <a:rPr lang="en-GB" sz="1800" b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questionnaire</a:t>
            </a:r>
            <a:endParaRPr lang="en-GB" sz="18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" name="Graphic 6" descr="End with solid fill">
            <a:extLst>
              <a:ext uri="{FF2B5EF4-FFF2-40B4-BE49-F238E27FC236}">
                <a16:creationId xmlns:a16="http://schemas.microsoft.com/office/drawing/2014/main" id="{35022529-949F-B4AA-C003-6DF066129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9636" y="1321984"/>
            <a:ext cx="544725" cy="544725"/>
          </a:xfrm>
          <a:prstGeom prst="rect">
            <a:avLst/>
          </a:prstGeom>
        </p:spPr>
      </p:pic>
      <p:sp>
        <p:nvSpPr>
          <p:cNvPr id="8" name="Google Shape;97;p17">
            <a:extLst>
              <a:ext uri="{FF2B5EF4-FFF2-40B4-BE49-F238E27FC236}">
                <a16:creationId xmlns:a16="http://schemas.microsoft.com/office/drawing/2014/main" id="{6E6BE64C-2E38-76F0-EF57-A772729240DD}"/>
              </a:ext>
            </a:extLst>
          </p:cNvPr>
          <p:cNvSpPr/>
          <p:nvPr/>
        </p:nvSpPr>
        <p:spPr>
          <a:xfrm>
            <a:off x="784261" y="3788802"/>
            <a:ext cx="7835105" cy="455679"/>
          </a:xfrm>
          <a:prstGeom prst="homePlate">
            <a:avLst>
              <a:gd name="adj" fmla="val 6782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3362" lvl="0">
              <a:lnSpc>
                <a:spcPct val="115000"/>
              </a:lnSpc>
              <a:buClr>
                <a:srgbClr val="00DFBB"/>
              </a:buClr>
              <a:buSzPts val="1800"/>
            </a:pPr>
            <a:r>
              <a:rPr lang="en-GB" sz="1800" b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Explore other</a:t>
            </a:r>
            <a:r>
              <a:rPr lang="en-GB" sz="1800" b="1" dirty="0">
                <a:solidFill>
                  <a:srgbClr val="00DFBB"/>
                </a:solidFill>
                <a:latin typeface="Ubuntu"/>
                <a:ea typeface="Ubuntu"/>
                <a:cs typeface="Ubuntu"/>
                <a:sym typeface="Ubuntu"/>
              </a:rPr>
              <a:t> game genres</a:t>
            </a:r>
            <a:endParaRPr lang="en-GB" sz="18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" name="Google Shape;97;p17">
            <a:extLst>
              <a:ext uri="{FF2B5EF4-FFF2-40B4-BE49-F238E27FC236}">
                <a16:creationId xmlns:a16="http://schemas.microsoft.com/office/drawing/2014/main" id="{30D725F4-6FD0-A2C5-A505-C5646C7E474A}"/>
              </a:ext>
            </a:extLst>
          </p:cNvPr>
          <p:cNvSpPr/>
          <p:nvPr/>
        </p:nvSpPr>
        <p:spPr>
          <a:xfrm>
            <a:off x="784261" y="4424273"/>
            <a:ext cx="7835105" cy="455679"/>
          </a:xfrm>
          <a:prstGeom prst="homePlate">
            <a:avLst>
              <a:gd name="adj" fmla="val 6499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3362" lvl="0">
              <a:lnSpc>
                <a:spcPct val="115000"/>
              </a:lnSpc>
              <a:buClr>
                <a:srgbClr val="00DFBB"/>
              </a:buClr>
              <a:buSzPts val="1800"/>
            </a:pPr>
            <a:r>
              <a:rPr lang="en-GB" sz="1800" b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Translate into </a:t>
            </a:r>
            <a:r>
              <a:rPr lang="en-GB" sz="1800" b="1" dirty="0">
                <a:solidFill>
                  <a:srgbClr val="00DFBB"/>
                </a:solidFill>
                <a:latin typeface="Ubuntu"/>
                <a:ea typeface="Ubuntu"/>
                <a:cs typeface="Ubuntu"/>
                <a:sym typeface="Ubuntu"/>
              </a:rPr>
              <a:t>design insights</a:t>
            </a:r>
            <a:endParaRPr lang="en-GB" sz="18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0142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0AC78F-46EC-D361-9741-AE7084ADFED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82DFA-932E-D5E5-2A50-165EE2CC9108}"/>
              </a:ext>
            </a:extLst>
          </p:cNvPr>
          <p:cNvSpPr/>
          <p:nvPr/>
        </p:nvSpPr>
        <p:spPr>
          <a:xfrm rot="10800000">
            <a:off x="-298876" y="-29210"/>
            <a:ext cx="9442876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169535" y="657801"/>
            <a:ext cx="5610522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3200" dirty="0"/>
              <a:t>Thank you!</a:t>
            </a:r>
            <a:endParaRPr sz="6600" dirty="0"/>
          </a:p>
        </p:txBody>
      </p:sp>
      <p:pic>
        <p:nvPicPr>
          <p:cNvPr id="1026" name="Picture 2" descr="Spotlight: Queen Mary University of London - TechSkills">
            <a:extLst>
              <a:ext uri="{FF2B5EF4-FFF2-40B4-BE49-F238E27FC236}">
                <a16:creationId xmlns:a16="http://schemas.microsoft.com/office/drawing/2014/main" id="{80036660-9CD0-D107-61CA-A6513E7F6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479" b="66006" l="5500" r="95167">
                        <a14:foregroundMark x1="27500" y1="46176" x2="28000" y2="43343"/>
                        <a14:foregroundMark x1="35000" y1="38810" x2="37333" y2="38810"/>
                        <a14:foregroundMark x1="42333" y1="50992" x2="43000" y2="51275"/>
                        <a14:foregroundMark x1="48667" y1="46176" x2="48667" y2="46176"/>
                        <a14:foregroundMark x1="57000" y1="46459" x2="57000" y2="46459"/>
                        <a14:foregroundMark x1="65333" y1="43343" x2="65667" y2="44759"/>
                        <a14:foregroundMark x1="72000" y1="39660" x2="72000" y2="39660"/>
                        <a14:foregroundMark x1="72000" y1="39943" x2="72000" y2="39943"/>
                        <a14:foregroundMark x1="85000" y1="46176" x2="85000" y2="46176"/>
                        <a14:foregroundMark x1="88000" y1="45042" x2="88000" y2="45042"/>
                        <a14:foregroundMark x1="92000" y1="46176" x2="92000" y2="46176"/>
                        <a14:foregroundMark x1="95167" y1="43909" x2="95167" y2="43909"/>
                        <a14:foregroundMark x1="19333" y1="66006" x2="19333" y2="66006"/>
                        <a14:foregroundMark x1="5667" y1="59207" x2="6333" y2="61756"/>
                        <a14:foregroundMark x1="5500" y1="50992" x2="7000" y2="51275"/>
                        <a14:foregroundMark x1="8167" y1="57224" x2="8167" y2="57224"/>
                        <a14:foregroundMark x1="16333" y1="31728" x2="16333" y2="31728"/>
                        <a14:foregroundMark x1="24667" y1="54958" x2="25333" y2="55241"/>
                        <a14:foregroundMark x1="33667" y1="64023" x2="33667" y2="64023"/>
                        <a14:foregroundMark x1="36833" y1="61473" x2="36833" y2="61473"/>
                        <a14:foregroundMark x1="39667" y1="61473" x2="39667" y2="61473"/>
                        <a14:foregroundMark x1="39667" y1="59490" x2="39667" y2="59490"/>
                        <a14:foregroundMark x1="41500" y1="63456" x2="41500" y2="63456"/>
                        <a14:foregroundMark x1="45500" y1="62323" x2="45500" y2="62323"/>
                        <a14:foregroundMark x1="46667" y1="61756" x2="46667" y2="61756"/>
                        <a14:foregroundMark x1="49833" y1="60907" x2="49833" y2="60907"/>
                        <a14:foregroundMark x1="51333" y1="61473" x2="51333" y2="61473"/>
                        <a14:foregroundMark x1="52833" y1="62040" x2="52833" y2="62040"/>
                        <a14:foregroundMark x1="58833" y1="62040" x2="58833" y2="62040"/>
                        <a14:foregroundMark x1="62500" y1="61756" x2="62500" y2="61756"/>
                        <a14:foregroundMark x1="65000" y1="62040" x2="65000" y2="62040"/>
                        <a14:foregroundMark x1="69500" y1="61473" x2="69500" y2="61473"/>
                        <a14:foregroundMark x1="71500" y1="61190" x2="71500" y2="61190"/>
                        <a14:foregroundMark x1="76000" y1="60907" x2="76000" y2="60907"/>
                        <a14:foregroundMark x1="77500" y1="60907" x2="77500" y2="60907"/>
                        <a14:foregroundMark x1="80167" y1="61190" x2="80167" y2="61190"/>
                        <a14:foregroundMark x1="51500" y1="59207" x2="51500" y2="59207"/>
                        <a14:foregroundMark x1="38333" y1="61190" x2="38333" y2="61190"/>
                        <a14:foregroundMark x1="38333" y1="64306" x2="38333" y2="63739"/>
                        <a14:backgroundMark x1="25000" y1="27195" x2="64500" y2="27195"/>
                        <a14:backgroundMark x1="64500" y1="27195" x2="81000" y2="27195"/>
                        <a14:backgroundMark x1="81000" y1="27195" x2="81333" y2="26912"/>
                        <a14:backgroundMark x1="69167" y1="28612" x2="31167" y2="28612"/>
                        <a14:backgroundMark x1="39000" y1="60057" x2="39000" y2="60057"/>
                        <a14:backgroundMark x1="39000" y1="62040" x2="39000" y2="62040"/>
                        <a14:backgroundMark x1="59500" y1="62890" x2="59500" y2="62890"/>
                        <a14:backgroundMark x1="68833" y1="62890" x2="68833" y2="62890"/>
                        <a14:backgroundMark x1="78167" y1="62890" x2="78167" y2="62890"/>
                        <a14:backgroundMark x1="75000" y1="62890" x2="75000" y2="62890"/>
                        <a14:backgroundMark x1="79667" y1="61473" x2="79667" y2="61473"/>
                        <a14:backgroundMark x1="52333" y1="62323" x2="52333" y2="623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633" b="30675"/>
          <a:stretch/>
        </p:blipFill>
        <p:spPr bwMode="auto">
          <a:xfrm>
            <a:off x="6810725" y="236645"/>
            <a:ext cx="2168012" cy="5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GGi PhD (@iggiphd) / Twitter">
            <a:extLst>
              <a:ext uri="{FF2B5EF4-FFF2-40B4-BE49-F238E27FC236}">
                <a16:creationId xmlns:a16="http://schemas.microsoft.com/office/drawing/2014/main" id="{580C2244-BCD9-7BD6-74B3-3B64E0A13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371" y="748232"/>
            <a:ext cx="1035050" cy="10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6874EF-9CD2-4FB2-8E4B-85A84006D91D}"/>
              </a:ext>
            </a:extLst>
          </p:cNvPr>
          <p:cNvSpPr/>
          <p:nvPr/>
        </p:nvSpPr>
        <p:spPr>
          <a:xfrm rot="5400000">
            <a:off x="750319" y="2344232"/>
            <a:ext cx="80070" cy="979611"/>
          </a:xfrm>
          <a:prstGeom prst="rect">
            <a:avLst/>
          </a:prstGeom>
          <a:solidFill>
            <a:srgbClr val="7A81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86;p16">
            <a:extLst>
              <a:ext uri="{FF2B5EF4-FFF2-40B4-BE49-F238E27FC236}">
                <a16:creationId xmlns:a16="http://schemas.microsoft.com/office/drawing/2014/main" id="{B94EE410-F420-BBF8-719F-C2E765447D79}"/>
              </a:ext>
            </a:extLst>
          </p:cNvPr>
          <p:cNvSpPr txBox="1"/>
          <p:nvPr/>
        </p:nvSpPr>
        <p:spPr>
          <a:xfrm>
            <a:off x="210175" y="3862875"/>
            <a:ext cx="45537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Nick Ballou</a:t>
            </a:r>
            <a:endParaRPr lang="en-US" sz="1400" i="0" u="none" strike="noStrike" cap="none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Queen Mary University of London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CDT in Intelligent Games and Game Intelligence (IGGI)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" name="Google Shape;82;p16">
            <a:extLst>
              <a:ext uri="{FF2B5EF4-FFF2-40B4-BE49-F238E27FC236}">
                <a16:creationId xmlns:a16="http://schemas.microsoft.com/office/drawing/2014/main" id="{1C14DD1F-5721-5ED1-5B1C-F27AB2B4A249}"/>
              </a:ext>
            </a:extLst>
          </p:cNvPr>
          <p:cNvSpPr txBox="1"/>
          <p:nvPr/>
        </p:nvSpPr>
        <p:spPr>
          <a:xfrm>
            <a:off x="6463602" y="4765444"/>
            <a:ext cx="2856600" cy="26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i="0" u="sng" strike="noStrike" cap="none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@nbballou</a:t>
            </a:r>
            <a:r>
              <a:rPr lang="en-GB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</a:t>
            </a:r>
            <a:r>
              <a:rPr lang="en-GB" sz="1400" i="0" u="sng" strike="noStrike" cap="none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nickballou.com</a:t>
            </a:r>
            <a:endParaRPr sz="1400" i="0" u="none" strike="noStrike" cap="none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" name="Google Shape;85;p16" descr="Logo&#10;&#10;Description automatically generated">
            <a:extLst>
              <a:ext uri="{FF2B5EF4-FFF2-40B4-BE49-F238E27FC236}">
                <a16:creationId xmlns:a16="http://schemas.microsoft.com/office/drawing/2014/main" id="{9E269FE8-2940-5829-45D6-52E2595A3AD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02167" y="4770951"/>
            <a:ext cx="261435" cy="261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476B5EFF-716F-1150-EA7A-389F93A422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3867" y="1347217"/>
            <a:ext cx="2454405" cy="245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5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D94-221C-A9E7-3F6D-4B80CE3B9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E2FE2-769B-C716-6217-DF57A1A21081}"/>
              </a:ext>
            </a:extLst>
          </p:cNvPr>
          <p:cNvSpPr/>
          <p:nvPr/>
        </p:nvSpPr>
        <p:spPr>
          <a:xfrm rot="10800000">
            <a:off x="-2" y="0"/>
            <a:ext cx="9144002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449BF0-812D-D5F9-96DD-E9B8BA58482C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rgbClr val="00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;p17">
            <a:extLst>
              <a:ext uri="{FF2B5EF4-FFF2-40B4-BE49-F238E27FC236}">
                <a16:creationId xmlns:a16="http://schemas.microsoft.com/office/drawing/2014/main" id="{8DFD278A-56FC-FEEB-51D2-C1EFC4B7DA3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25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What we found</a:t>
            </a:r>
          </a:p>
        </p:txBody>
      </p:sp>
      <p:sp>
        <p:nvSpPr>
          <p:cNvPr id="22" name="Google Shape;97;p17">
            <a:extLst>
              <a:ext uri="{FF2B5EF4-FFF2-40B4-BE49-F238E27FC236}">
                <a16:creationId xmlns:a16="http://schemas.microsoft.com/office/drawing/2014/main" id="{A4D39F66-B85E-4815-5067-B3C93F02374B}"/>
              </a:ext>
            </a:extLst>
          </p:cNvPr>
          <p:cNvSpPr/>
          <p:nvPr/>
        </p:nvSpPr>
        <p:spPr>
          <a:xfrm>
            <a:off x="1003265" y="2011217"/>
            <a:ext cx="3066916" cy="2197299"/>
          </a:xfrm>
          <a:prstGeom prst="rect">
            <a:avLst/>
          </a:prstGeom>
          <a:solidFill>
            <a:schemeClr val="bg1">
              <a:alpha val="8315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6539369" y="2513675"/>
            <a:ext cx="1930951" cy="1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</a:pPr>
            <a:r>
              <a:rPr lang="en-GB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 whom, and under what circumstances do video games cause X?</a:t>
            </a:r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"/>
          </p:nvPr>
        </p:nvSpPr>
        <p:spPr>
          <a:xfrm>
            <a:off x="1122804" y="2773592"/>
            <a:ext cx="2827836" cy="83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</a:pPr>
            <a:r>
              <a:rPr lang="en-GB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Do video games </a:t>
            </a:r>
            <a:br>
              <a:rPr lang="en-GB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-GB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cause X?</a:t>
            </a:r>
          </a:p>
        </p:txBody>
      </p:sp>
      <p:sp>
        <p:nvSpPr>
          <p:cNvPr id="5" name="Google Shape;97;p17">
            <a:extLst>
              <a:ext uri="{FF2B5EF4-FFF2-40B4-BE49-F238E27FC236}">
                <a16:creationId xmlns:a16="http://schemas.microsoft.com/office/drawing/2014/main" id="{58969F11-6A57-EAA1-A80C-9521FF8B2E05}"/>
              </a:ext>
            </a:extLst>
          </p:cNvPr>
          <p:cNvSpPr/>
          <p:nvPr/>
        </p:nvSpPr>
        <p:spPr>
          <a:xfrm>
            <a:off x="5073445" y="2011216"/>
            <a:ext cx="3066917" cy="2197300"/>
          </a:xfrm>
          <a:prstGeom prst="rect">
            <a:avLst/>
          </a:prstGeom>
          <a:solidFill>
            <a:srgbClr val="00DFBB">
              <a:alpha val="2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" name="Google Shape;103;p18">
            <a:extLst>
              <a:ext uri="{FF2B5EF4-FFF2-40B4-BE49-F238E27FC236}">
                <a16:creationId xmlns:a16="http://schemas.microsoft.com/office/drawing/2014/main" id="{583F9442-F585-420D-9CD0-3F87FAB02AE5}"/>
              </a:ext>
            </a:extLst>
          </p:cNvPr>
          <p:cNvSpPr txBox="1">
            <a:spLocks/>
          </p:cNvSpPr>
          <p:nvPr/>
        </p:nvSpPr>
        <p:spPr>
          <a:xfrm>
            <a:off x="5239293" y="2601448"/>
            <a:ext cx="2737580" cy="117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lnSpc>
                <a:spcPct val="115000"/>
              </a:lnSpc>
            </a:pPr>
            <a:r>
              <a:rPr lang="en-GB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For whom, and under what circumstances do video games cause X?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3B9048-1C79-AD35-60E3-2982B5BD4D1F}"/>
              </a:ext>
            </a:extLst>
          </p:cNvPr>
          <p:cNvSpPr/>
          <p:nvPr/>
        </p:nvSpPr>
        <p:spPr>
          <a:xfrm>
            <a:off x="2155535" y="1630028"/>
            <a:ext cx="762375" cy="762375"/>
          </a:xfrm>
          <a:prstGeom prst="ellipse">
            <a:avLst/>
          </a:prstGeom>
          <a:solidFill>
            <a:srgbClr val="00DFB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Ubuntu" panose="020B0504030602030204" pitchFamily="34" charset="0"/>
              </a:rPr>
              <a:t>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065E53-00B5-BF8A-639E-29F800223D5C}"/>
              </a:ext>
            </a:extLst>
          </p:cNvPr>
          <p:cNvSpPr/>
          <p:nvPr/>
        </p:nvSpPr>
        <p:spPr>
          <a:xfrm>
            <a:off x="6225715" y="1628065"/>
            <a:ext cx="762375" cy="762375"/>
          </a:xfrm>
          <a:prstGeom prst="ellipse">
            <a:avLst/>
          </a:prstGeom>
          <a:solidFill>
            <a:srgbClr val="00DFB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Ubuntu" panose="020B0504030602030204" pitchFamily="34" charset="0"/>
              </a:rPr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268FF0-F3D5-6A26-3BFE-969447818635}"/>
              </a:ext>
            </a:extLst>
          </p:cNvPr>
          <p:cNvSpPr/>
          <p:nvPr/>
        </p:nvSpPr>
        <p:spPr>
          <a:xfrm rot="4233854">
            <a:off x="2433000" y="934653"/>
            <a:ext cx="207443" cy="4350425"/>
          </a:xfrm>
          <a:prstGeom prst="rect">
            <a:avLst/>
          </a:prstGeom>
          <a:solidFill>
            <a:srgbClr val="7A81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2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D94-221C-A9E7-3F6D-4B80CE3B9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E2FE2-769B-C716-6217-DF57A1A21081}"/>
              </a:ext>
            </a:extLst>
          </p:cNvPr>
          <p:cNvSpPr/>
          <p:nvPr/>
        </p:nvSpPr>
        <p:spPr>
          <a:xfrm rot="10800000">
            <a:off x="-2" y="-14877"/>
            <a:ext cx="9144002" cy="517325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449BF0-812D-D5F9-96DD-E9B8BA58482C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rgbClr val="00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;p17">
            <a:extLst>
              <a:ext uri="{FF2B5EF4-FFF2-40B4-BE49-F238E27FC236}">
                <a16:creationId xmlns:a16="http://schemas.microsoft.com/office/drawing/2014/main" id="{8DFD278A-56FC-FEEB-51D2-C1EFC4B7DA3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25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What is need frustration?</a:t>
            </a:r>
          </a:p>
        </p:txBody>
      </p:sp>
      <p:sp>
        <p:nvSpPr>
          <p:cNvPr id="21" name="Google Shape;97;p17">
            <a:extLst>
              <a:ext uri="{FF2B5EF4-FFF2-40B4-BE49-F238E27FC236}">
                <a16:creationId xmlns:a16="http://schemas.microsoft.com/office/drawing/2014/main" id="{A48FCC4E-27C0-37BA-E2AD-546AB2CA4C9F}"/>
              </a:ext>
            </a:extLst>
          </p:cNvPr>
          <p:cNvSpPr/>
          <p:nvPr/>
        </p:nvSpPr>
        <p:spPr>
          <a:xfrm>
            <a:off x="3240675" y="2343271"/>
            <a:ext cx="2662647" cy="2659859"/>
          </a:xfrm>
          <a:prstGeom prst="ellipse">
            <a:avLst/>
          </a:prstGeom>
          <a:solidFill>
            <a:srgbClr val="7A81FF">
              <a:alpha val="2865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4"/>
          </p:nvPr>
        </p:nvSpPr>
        <p:spPr>
          <a:xfrm>
            <a:off x="3522778" y="2551600"/>
            <a:ext cx="2098439" cy="202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Competence frustration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>
              <a:lnSpc>
                <a:spcPct val="115000"/>
              </a:lnSpc>
              <a:buSzPts val="1100"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Feelings of failure and self-doubt</a:t>
            </a:r>
            <a:endParaRPr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" name="Google Shape;97;p17">
            <a:extLst>
              <a:ext uri="{FF2B5EF4-FFF2-40B4-BE49-F238E27FC236}">
                <a16:creationId xmlns:a16="http://schemas.microsoft.com/office/drawing/2014/main" id="{A4D39F66-B85E-4815-5067-B3C93F02374B}"/>
              </a:ext>
            </a:extLst>
          </p:cNvPr>
          <p:cNvSpPr/>
          <p:nvPr/>
        </p:nvSpPr>
        <p:spPr>
          <a:xfrm>
            <a:off x="378587" y="1664303"/>
            <a:ext cx="2662647" cy="2659858"/>
          </a:xfrm>
          <a:prstGeom prst="ellipse">
            <a:avLst/>
          </a:prstGeom>
          <a:solidFill>
            <a:srgbClr val="00DFBB">
              <a:alpha val="2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657D27CD-5E70-192B-BD2A-A2268AF0D88F}"/>
              </a:ext>
            </a:extLst>
          </p:cNvPr>
          <p:cNvSpPr/>
          <p:nvPr/>
        </p:nvSpPr>
        <p:spPr>
          <a:xfrm>
            <a:off x="5974925" y="1664303"/>
            <a:ext cx="2662647" cy="2659860"/>
          </a:xfrm>
          <a:prstGeom prst="ellipse">
            <a:avLst/>
          </a:prstGeom>
          <a:solidFill>
            <a:srgbClr val="FF7E79">
              <a:alpha val="5805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6236254" y="1805789"/>
            <a:ext cx="2139990" cy="241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Relatedness frustration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endParaRPr lang="en-GB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Feelings of loneliness and exclusion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"/>
          </p:nvPr>
        </p:nvSpPr>
        <p:spPr>
          <a:xfrm>
            <a:off x="615384" y="1848763"/>
            <a:ext cx="2189052" cy="201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Autonomy frustration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>
              <a:lnSpc>
                <a:spcPct val="115000"/>
              </a:lnSpc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Feelings of being controlled or coerced</a:t>
            </a:r>
            <a:endParaRPr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" name="Graphic 2" descr="Lost outline">
            <a:extLst>
              <a:ext uri="{FF2B5EF4-FFF2-40B4-BE49-F238E27FC236}">
                <a16:creationId xmlns:a16="http://schemas.microsoft.com/office/drawing/2014/main" id="{B86C8DFF-108B-9E2C-0A5A-BDB9B6DDB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6935" y="2597684"/>
            <a:ext cx="585949" cy="585949"/>
          </a:xfrm>
          <a:prstGeom prst="rect">
            <a:avLst/>
          </a:prstGeom>
        </p:spPr>
      </p:pic>
      <p:pic>
        <p:nvPicPr>
          <p:cNvPr id="8" name="Graphic 7" descr="Disconnected outline">
            <a:extLst>
              <a:ext uri="{FF2B5EF4-FFF2-40B4-BE49-F238E27FC236}">
                <a16:creationId xmlns:a16="http://schemas.microsoft.com/office/drawing/2014/main" id="{1AAA079B-8632-98C6-816C-4757E0F34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3932" y="2439001"/>
            <a:ext cx="744632" cy="744632"/>
          </a:xfrm>
          <a:prstGeom prst="rect">
            <a:avLst/>
          </a:prstGeom>
        </p:spPr>
      </p:pic>
      <p:pic>
        <p:nvPicPr>
          <p:cNvPr id="10" name="Graphic 9" descr="Empty battery outline">
            <a:extLst>
              <a:ext uri="{FF2B5EF4-FFF2-40B4-BE49-F238E27FC236}">
                <a16:creationId xmlns:a16="http://schemas.microsoft.com/office/drawing/2014/main" id="{C9F254B1-E72B-AD4C-2D43-FF170E947B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4797" y="312245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BE43D7-AE02-D64E-5860-A7BB79393D4F}"/>
              </a:ext>
            </a:extLst>
          </p:cNvPr>
          <p:cNvSpPr/>
          <p:nvPr/>
        </p:nvSpPr>
        <p:spPr>
          <a:xfrm>
            <a:off x="3370518" y="1256366"/>
            <a:ext cx="2402958" cy="686432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Basic Psychological </a:t>
            </a:r>
            <a:b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Needs Theory (SDT)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5AB422-CADA-5A78-09A9-79CE8FF4CE49}"/>
              </a:ext>
            </a:extLst>
          </p:cNvPr>
          <p:cNvCxnSpPr>
            <a:cxnSpLocks/>
          </p:cNvCxnSpPr>
          <p:nvPr/>
        </p:nvCxnSpPr>
        <p:spPr>
          <a:xfrm flipH="1">
            <a:off x="2804436" y="1707747"/>
            <a:ext cx="462259" cy="2350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4A844B-71B4-7FEA-1E56-71685EFBA90C}"/>
              </a:ext>
            </a:extLst>
          </p:cNvPr>
          <p:cNvCxnSpPr>
            <a:cxnSpLocks/>
          </p:cNvCxnSpPr>
          <p:nvPr/>
        </p:nvCxnSpPr>
        <p:spPr>
          <a:xfrm>
            <a:off x="4551653" y="1983088"/>
            <a:ext cx="0" cy="2655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3B5729-5D35-31A0-E51C-93569D875FCF}"/>
              </a:ext>
            </a:extLst>
          </p:cNvPr>
          <p:cNvCxnSpPr>
            <a:cxnSpLocks/>
          </p:cNvCxnSpPr>
          <p:nvPr/>
        </p:nvCxnSpPr>
        <p:spPr>
          <a:xfrm>
            <a:off x="5862397" y="1664302"/>
            <a:ext cx="464924" cy="2784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D94-221C-A9E7-3F6D-4B80CE3B9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E2FE2-769B-C716-6217-DF57A1A21081}"/>
              </a:ext>
            </a:extLst>
          </p:cNvPr>
          <p:cNvSpPr/>
          <p:nvPr/>
        </p:nvSpPr>
        <p:spPr>
          <a:xfrm rot="10800000">
            <a:off x="-2" y="-14877"/>
            <a:ext cx="9144002" cy="517325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449BF0-812D-D5F9-96DD-E9B8BA58482C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rgbClr val="00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;p17">
            <a:extLst>
              <a:ext uri="{FF2B5EF4-FFF2-40B4-BE49-F238E27FC236}">
                <a16:creationId xmlns:a16="http://schemas.microsoft.com/office/drawing/2014/main" id="{8DFD278A-56FC-FEEB-51D2-C1EFC4B7DA3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25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What is need frustration?</a:t>
            </a:r>
          </a:p>
        </p:txBody>
      </p:sp>
      <p:sp>
        <p:nvSpPr>
          <p:cNvPr id="21" name="Google Shape;97;p17">
            <a:extLst>
              <a:ext uri="{FF2B5EF4-FFF2-40B4-BE49-F238E27FC236}">
                <a16:creationId xmlns:a16="http://schemas.microsoft.com/office/drawing/2014/main" id="{A48FCC4E-27C0-37BA-E2AD-546AB2CA4C9F}"/>
              </a:ext>
            </a:extLst>
          </p:cNvPr>
          <p:cNvSpPr/>
          <p:nvPr/>
        </p:nvSpPr>
        <p:spPr>
          <a:xfrm>
            <a:off x="3240675" y="2343271"/>
            <a:ext cx="2662647" cy="2659859"/>
          </a:xfrm>
          <a:prstGeom prst="ellipse">
            <a:avLst/>
          </a:prstGeom>
          <a:solidFill>
            <a:srgbClr val="7A81FF">
              <a:alpha val="2865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4"/>
          </p:nvPr>
        </p:nvSpPr>
        <p:spPr>
          <a:xfrm>
            <a:off x="3522778" y="2551600"/>
            <a:ext cx="2098439" cy="202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Competence frustration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>
              <a:lnSpc>
                <a:spcPct val="115000"/>
              </a:lnSpc>
              <a:buSzPts val="1100"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Feelings of failure and self-doubt</a:t>
            </a:r>
            <a:endParaRPr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" name="Google Shape;97;p17">
            <a:extLst>
              <a:ext uri="{FF2B5EF4-FFF2-40B4-BE49-F238E27FC236}">
                <a16:creationId xmlns:a16="http://schemas.microsoft.com/office/drawing/2014/main" id="{A4D39F66-B85E-4815-5067-B3C93F02374B}"/>
              </a:ext>
            </a:extLst>
          </p:cNvPr>
          <p:cNvSpPr/>
          <p:nvPr/>
        </p:nvSpPr>
        <p:spPr>
          <a:xfrm>
            <a:off x="378587" y="1664303"/>
            <a:ext cx="2662647" cy="2659858"/>
          </a:xfrm>
          <a:prstGeom prst="ellipse">
            <a:avLst/>
          </a:prstGeom>
          <a:solidFill>
            <a:srgbClr val="00DFBB">
              <a:alpha val="2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657D27CD-5E70-192B-BD2A-A2268AF0D88F}"/>
              </a:ext>
            </a:extLst>
          </p:cNvPr>
          <p:cNvSpPr/>
          <p:nvPr/>
        </p:nvSpPr>
        <p:spPr>
          <a:xfrm>
            <a:off x="5974925" y="1664303"/>
            <a:ext cx="2662647" cy="2659860"/>
          </a:xfrm>
          <a:prstGeom prst="ellipse">
            <a:avLst/>
          </a:prstGeom>
          <a:solidFill>
            <a:srgbClr val="FF7E79">
              <a:alpha val="5805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6236254" y="1805789"/>
            <a:ext cx="2139990" cy="241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Relatedness frustration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endParaRPr lang="en-GB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Feelings of loneliness and exclusion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"/>
          </p:nvPr>
        </p:nvSpPr>
        <p:spPr>
          <a:xfrm>
            <a:off x="615384" y="1848763"/>
            <a:ext cx="2189052" cy="201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Autonomy frustration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>
              <a:lnSpc>
                <a:spcPct val="115000"/>
              </a:lnSpc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Feelings of being controlled or coerced</a:t>
            </a:r>
            <a:endParaRPr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" name="Graphic 2" descr="Lost outline">
            <a:extLst>
              <a:ext uri="{FF2B5EF4-FFF2-40B4-BE49-F238E27FC236}">
                <a16:creationId xmlns:a16="http://schemas.microsoft.com/office/drawing/2014/main" id="{B86C8DFF-108B-9E2C-0A5A-BDB9B6DDB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6935" y="2597684"/>
            <a:ext cx="585949" cy="585949"/>
          </a:xfrm>
          <a:prstGeom prst="rect">
            <a:avLst/>
          </a:prstGeom>
        </p:spPr>
      </p:pic>
      <p:pic>
        <p:nvPicPr>
          <p:cNvPr id="8" name="Graphic 7" descr="Disconnected outline">
            <a:extLst>
              <a:ext uri="{FF2B5EF4-FFF2-40B4-BE49-F238E27FC236}">
                <a16:creationId xmlns:a16="http://schemas.microsoft.com/office/drawing/2014/main" id="{1AAA079B-8632-98C6-816C-4757E0F34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3932" y="2439001"/>
            <a:ext cx="744632" cy="744632"/>
          </a:xfrm>
          <a:prstGeom prst="rect">
            <a:avLst/>
          </a:prstGeom>
        </p:spPr>
      </p:pic>
      <p:pic>
        <p:nvPicPr>
          <p:cNvPr id="10" name="Graphic 9" descr="Empty battery outline">
            <a:extLst>
              <a:ext uri="{FF2B5EF4-FFF2-40B4-BE49-F238E27FC236}">
                <a16:creationId xmlns:a16="http://schemas.microsoft.com/office/drawing/2014/main" id="{C9F254B1-E72B-AD4C-2D43-FF170E947B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4797" y="312245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BE43D7-AE02-D64E-5860-A7BB79393D4F}"/>
              </a:ext>
            </a:extLst>
          </p:cNvPr>
          <p:cNvSpPr/>
          <p:nvPr/>
        </p:nvSpPr>
        <p:spPr>
          <a:xfrm>
            <a:off x="3370518" y="1256366"/>
            <a:ext cx="2402958" cy="686432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Basic Psychological </a:t>
            </a:r>
            <a:b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Needs Theory (SDT)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5AB422-CADA-5A78-09A9-79CE8FF4CE49}"/>
              </a:ext>
            </a:extLst>
          </p:cNvPr>
          <p:cNvCxnSpPr>
            <a:cxnSpLocks/>
          </p:cNvCxnSpPr>
          <p:nvPr/>
        </p:nvCxnSpPr>
        <p:spPr>
          <a:xfrm flipH="1">
            <a:off x="2804436" y="1707747"/>
            <a:ext cx="462259" cy="2350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4A844B-71B4-7FEA-1E56-71685EFBA90C}"/>
              </a:ext>
            </a:extLst>
          </p:cNvPr>
          <p:cNvCxnSpPr>
            <a:cxnSpLocks/>
          </p:cNvCxnSpPr>
          <p:nvPr/>
        </p:nvCxnSpPr>
        <p:spPr>
          <a:xfrm>
            <a:off x="4551653" y="1983088"/>
            <a:ext cx="0" cy="2655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3B5729-5D35-31A0-E51C-93569D875FCF}"/>
              </a:ext>
            </a:extLst>
          </p:cNvPr>
          <p:cNvCxnSpPr>
            <a:cxnSpLocks/>
          </p:cNvCxnSpPr>
          <p:nvPr/>
        </p:nvCxnSpPr>
        <p:spPr>
          <a:xfrm>
            <a:off x="5862397" y="1664302"/>
            <a:ext cx="464924" cy="2784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02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D94-221C-A9E7-3F6D-4B80CE3B9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E2FE2-769B-C716-6217-DF57A1A21081}"/>
              </a:ext>
            </a:extLst>
          </p:cNvPr>
          <p:cNvSpPr/>
          <p:nvPr/>
        </p:nvSpPr>
        <p:spPr>
          <a:xfrm rot="10800000">
            <a:off x="-2" y="-2"/>
            <a:ext cx="9144002" cy="5143501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449BF0-812D-D5F9-96DD-E9B8BA58482C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rgbClr val="00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;p17">
            <a:extLst>
              <a:ext uri="{FF2B5EF4-FFF2-40B4-BE49-F238E27FC236}">
                <a16:creationId xmlns:a16="http://schemas.microsoft.com/office/drawing/2014/main" id="{8DFD278A-56FC-FEEB-51D2-C1EFC4B7DA3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25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Why is need frustration important?</a:t>
            </a:r>
          </a:p>
        </p:txBody>
      </p:sp>
      <p:sp>
        <p:nvSpPr>
          <p:cNvPr id="21" name="Google Shape;97;p17">
            <a:extLst>
              <a:ext uri="{FF2B5EF4-FFF2-40B4-BE49-F238E27FC236}">
                <a16:creationId xmlns:a16="http://schemas.microsoft.com/office/drawing/2014/main" id="{A48FCC4E-27C0-37BA-E2AD-546AB2CA4C9F}"/>
              </a:ext>
            </a:extLst>
          </p:cNvPr>
          <p:cNvSpPr/>
          <p:nvPr/>
        </p:nvSpPr>
        <p:spPr>
          <a:xfrm>
            <a:off x="412949" y="2577858"/>
            <a:ext cx="8327921" cy="802637"/>
          </a:xfrm>
          <a:prstGeom prst="homePlate">
            <a:avLst/>
          </a:prstGeom>
          <a:solidFill>
            <a:schemeClr val="bg1">
              <a:alpha val="2865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76313" lvl="0">
              <a:buSzPts val="1100"/>
            </a:pPr>
            <a:r>
              <a:rPr lang="en-GB" sz="16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Might help explain negative experiences, disengagement, and adverse impacts of media use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2" name="Google Shape;97;p17">
            <a:extLst>
              <a:ext uri="{FF2B5EF4-FFF2-40B4-BE49-F238E27FC236}">
                <a16:creationId xmlns:a16="http://schemas.microsoft.com/office/drawing/2014/main" id="{A4D39F66-B85E-4815-5067-B3C93F02374B}"/>
              </a:ext>
            </a:extLst>
          </p:cNvPr>
          <p:cNvSpPr/>
          <p:nvPr/>
        </p:nvSpPr>
        <p:spPr>
          <a:xfrm>
            <a:off x="412949" y="3667438"/>
            <a:ext cx="8327929" cy="802638"/>
          </a:xfrm>
          <a:prstGeom prst="homePlate">
            <a:avLst/>
          </a:prstGeom>
          <a:solidFill>
            <a:srgbClr val="00DFBB">
              <a:alpha val="2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76313" lvl="0">
              <a:buSzPts val="1100"/>
            </a:pPr>
            <a:r>
              <a:rPr lang="en-GB" sz="16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Is ‘empirically empty’ – it’s relevant to gaming, but lacks naturalistic description of how it occurs and operates</a:t>
            </a: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657D27CD-5E70-192B-BD2A-A2268AF0D88F}"/>
              </a:ext>
            </a:extLst>
          </p:cNvPr>
          <p:cNvSpPr/>
          <p:nvPr/>
        </p:nvSpPr>
        <p:spPr>
          <a:xfrm>
            <a:off x="412953" y="1488279"/>
            <a:ext cx="8327921" cy="802636"/>
          </a:xfrm>
          <a:prstGeom prst="homePlate">
            <a:avLst/>
          </a:prstGeom>
          <a:solidFill>
            <a:srgbClr val="00DFBB">
              <a:alpha val="5805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76313" lvl="1">
              <a:buSzPts val="1100"/>
            </a:pPr>
            <a:r>
              <a:rPr lang="en-GB" sz="1600" dirty="0">
                <a:solidFill>
                  <a:schemeClr val="bg1"/>
                </a:solidFill>
                <a:latin typeface="Ubuntu"/>
                <a:sym typeface="Ubuntu"/>
              </a:rPr>
              <a:t>Linked to various forms of ill-being, such as depression, burnout, </a:t>
            </a:r>
            <a:br>
              <a:rPr lang="en-GB" sz="1600" dirty="0">
                <a:solidFill>
                  <a:schemeClr val="bg1"/>
                </a:solidFill>
                <a:latin typeface="Ubuntu"/>
                <a:sym typeface="Ubuntu"/>
              </a:rPr>
            </a:br>
            <a:r>
              <a:rPr lang="en-GB" sz="1600" dirty="0">
                <a:solidFill>
                  <a:schemeClr val="bg1"/>
                </a:solidFill>
                <a:latin typeface="Ubuntu"/>
                <a:sym typeface="Ubuntu"/>
              </a:rPr>
              <a:t>and poor physical health</a:t>
            </a:r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3" name="Graphic 2" descr="Wilting Pot Plant outline">
            <a:extLst>
              <a:ext uri="{FF2B5EF4-FFF2-40B4-BE49-F238E27FC236}">
                <a16:creationId xmlns:a16="http://schemas.microsoft.com/office/drawing/2014/main" id="{8AF50840-7A6F-4AA9-5192-6F4FAFB78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887" y="1534163"/>
            <a:ext cx="710868" cy="710868"/>
          </a:xfrm>
          <a:prstGeom prst="rect">
            <a:avLst/>
          </a:prstGeom>
        </p:spPr>
      </p:pic>
      <p:pic>
        <p:nvPicPr>
          <p:cNvPr id="5" name="Graphic 4" descr="Exit outline">
            <a:extLst>
              <a:ext uri="{FF2B5EF4-FFF2-40B4-BE49-F238E27FC236}">
                <a16:creationId xmlns:a16="http://schemas.microsoft.com/office/drawing/2014/main" id="{3E5BE679-B089-A880-DAFC-B241A8CEC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062" y="2642916"/>
            <a:ext cx="672519" cy="672519"/>
          </a:xfrm>
          <a:prstGeom prst="rect">
            <a:avLst/>
          </a:prstGeom>
        </p:spPr>
      </p:pic>
      <p:pic>
        <p:nvPicPr>
          <p:cNvPr id="7" name="Graphic 6" descr="Cube outline">
            <a:extLst>
              <a:ext uri="{FF2B5EF4-FFF2-40B4-BE49-F238E27FC236}">
                <a16:creationId xmlns:a16="http://schemas.microsoft.com/office/drawing/2014/main" id="{FD46BFA1-41E2-5699-E78E-6C05C79E62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003" y="3667437"/>
            <a:ext cx="802638" cy="80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52A4DF-216B-FDFB-650D-34EE43A1FF2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B14B78-46AF-6087-8A42-FA2C8B1F3DE3}"/>
              </a:ext>
            </a:extLst>
          </p:cNvPr>
          <p:cNvSpPr/>
          <p:nvPr/>
        </p:nvSpPr>
        <p:spPr>
          <a:xfrm rot="10800000">
            <a:off x="-2" y="-14587"/>
            <a:ext cx="9144002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What we did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699" y="1513489"/>
            <a:ext cx="7238632" cy="483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DFBB"/>
              </a:buClr>
              <a:buSzPts val="1800"/>
              <a:buFont typeface="Ubuntu"/>
              <a:buChar char="●"/>
            </a:pPr>
            <a:r>
              <a:rPr lang="en-GB" sz="2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Semi-structured interviews (n = 12)</a:t>
            </a:r>
            <a:endParaRPr sz="2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11699" y="2184841"/>
            <a:ext cx="7873834" cy="21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DFBB"/>
              </a:buClr>
              <a:buSzPts val="1800"/>
              <a:buFont typeface="Ubuntu"/>
              <a:buChar char="●"/>
            </a:pPr>
            <a:r>
              <a:rPr lang="en-GB" sz="2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Constructivist grounded theory analysis</a:t>
            </a:r>
          </a:p>
          <a:p>
            <a:pPr marL="914400" lvl="8" indent="-342900">
              <a:lnSpc>
                <a:spcPct val="115000"/>
              </a:lnSpc>
              <a:buClr>
                <a:srgbClr val="00DFBB"/>
              </a:buClr>
              <a:buSzPts val="1800"/>
              <a:buFont typeface="Ubuntu"/>
              <a:buChar char="●"/>
            </a:pPr>
            <a:r>
              <a:rPr lang="en-GB" sz="2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Initial categories taken from self-determination theory but constantly challenged, acknowledging abductive process</a:t>
            </a:r>
          </a:p>
          <a:p>
            <a:pPr marL="457200" lvl="1" indent="-342900">
              <a:lnSpc>
                <a:spcPct val="115000"/>
              </a:lnSpc>
              <a:buClr>
                <a:srgbClr val="00DFBB"/>
              </a:buClr>
              <a:buSzPts val="1800"/>
              <a:buFont typeface="Ubuntu"/>
              <a:buChar char="●"/>
            </a:pPr>
            <a:endParaRPr sz="2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B2B9EB-6DD8-5840-4A60-F4CB01A854A4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rgbClr val="00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52A4DF-216B-FDFB-650D-34EE43A1FF2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B14B78-46AF-6087-8A42-FA2C8B1F3DE3}"/>
              </a:ext>
            </a:extLst>
          </p:cNvPr>
          <p:cNvSpPr/>
          <p:nvPr/>
        </p:nvSpPr>
        <p:spPr>
          <a:xfrm rot="10800000">
            <a:off x="-2" y="-14587"/>
            <a:ext cx="9144002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What we did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699" y="1513489"/>
            <a:ext cx="7238632" cy="483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DFBB"/>
              </a:buClr>
              <a:buSzPts val="1800"/>
              <a:buFont typeface="Ubuntu"/>
              <a:buChar char="●"/>
            </a:pPr>
            <a:r>
              <a:rPr lang="en-GB" sz="2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Semi-structured interviews (n = 12)</a:t>
            </a:r>
            <a:endParaRPr sz="2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11699" y="2184841"/>
            <a:ext cx="7873834" cy="21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DFBB"/>
              </a:buClr>
              <a:buSzPts val="1800"/>
              <a:buFont typeface="Ubuntu"/>
              <a:buChar char="●"/>
            </a:pPr>
            <a:r>
              <a:rPr lang="en-GB" sz="2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Constructivist grounded theory analysis</a:t>
            </a:r>
          </a:p>
          <a:p>
            <a:pPr marL="914400" lvl="8" indent="-342900">
              <a:lnSpc>
                <a:spcPct val="115000"/>
              </a:lnSpc>
              <a:buClr>
                <a:srgbClr val="00DFBB"/>
              </a:buClr>
              <a:buSzPts val="1800"/>
              <a:buFont typeface="Ubuntu"/>
              <a:buChar char="●"/>
            </a:pPr>
            <a:r>
              <a:rPr lang="en-GB" sz="2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Initial categories taken from self-determination theory but constantly challenged, acknowledging abductive process</a:t>
            </a:r>
          </a:p>
          <a:p>
            <a:pPr marL="457200" lvl="1" indent="-342900">
              <a:lnSpc>
                <a:spcPct val="115000"/>
              </a:lnSpc>
              <a:buClr>
                <a:srgbClr val="00DFBB"/>
              </a:buClr>
              <a:buSzPts val="1800"/>
              <a:buFont typeface="Ubuntu"/>
              <a:buChar char="●"/>
            </a:pPr>
            <a:endParaRPr sz="2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B2B9EB-6DD8-5840-4A60-F4CB01A854A4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rgbClr val="00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05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97;p17">
            <a:extLst>
              <a:ext uri="{FF2B5EF4-FFF2-40B4-BE49-F238E27FC236}">
                <a16:creationId xmlns:a16="http://schemas.microsoft.com/office/drawing/2014/main" id="{535403C9-6FB7-21A1-8E74-FA357668A0D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75000"/>
              <a:lumOff val="25000"/>
              <a:alpha val="8315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00F1389-3156-BA38-0643-DED2E7A9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995"/>
            <a:ext cx="8954941" cy="45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8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D94-221C-A9E7-3F6D-4B80CE3B9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E2FE2-769B-C716-6217-DF57A1A21081}"/>
              </a:ext>
            </a:extLst>
          </p:cNvPr>
          <p:cNvSpPr/>
          <p:nvPr/>
        </p:nvSpPr>
        <p:spPr>
          <a:xfrm rot="10800000">
            <a:off x="-2" y="-14877"/>
            <a:ext cx="9144002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449BF0-812D-D5F9-96DD-E9B8BA58482C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;p17">
            <a:extLst>
              <a:ext uri="{FF2B5EF4-FFF2-40B4-BE49-F238E27FC236}">
                <a16:creationId xmlns:a16="http://schemas.microsoft.com/office/drawing/2014/main" id="{8DFD278A-56FC-FEEB-51D2-C1EFC4B7DA3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2500" dirty="0">
                <a:solidFill>
                  <a:srgbClr val="00E0BC"/>
                </a:solidFill>
                <a:latin typeface="Ubuntu"/>
                <a:ea typeface="Ubuntu"/>
                <a:cs typeface="Ubuntu"/>
                <a:sym typeface="Ubuntu"/>
              </a:rPr>
              <a:t>Autonomy Frustration</a:t>
            </a:r>
          </a:p>
        </p:txBody>
      </p:sp>
      <p:sp>
        <p:nvSpPr>
          <p:cNvPr id="21" name="Google Shape;97;p17">
            <a:extLst>
              <a:ext uri="{FF2B5EF4-FFF2-40B4-BE49-F238E27FC236}">
                <a16:creationId xmlns:a16="http://schemas.microsoft.com/office/drawing/2014/main" id="{A48FCC4E-27C0-37BA-E2AD-546AB2CA4C9F}"/>
              </a:ext>
            </a:extLst>
          </p:cNvPr>
          <p:cNvSpPr/>
          <p:nvPr/>
        </p:nvSpPr>
        <p:spPr>
          <a:xfrm>
            <a:off x="3350716" y="1584253"/>
            <a:ext cx="2452400" cy="1707942"/>
          </a:xfrm>
          <a:prstGeom prst="rect">
            <a:avLst/>
          </a:prstGeom>
          <a:solidFill>
            <a:schemeClr val="bg1">
              <a:alpha val="2865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4"/>
          </p:nvPr>
        </p:nvSpPr>
        <p:spPr>
          <a:xfrm>
            <a:off x="3517864" y="2302715"/>
            <a:ext cx="2098439" cy="27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buSzPts val="1100"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Ability to play is constrained</a:t>
            </a:r>
          </a:p>
        </p:txBody>
      </p:sp>
      <p:sp>
        <p:nvSpPr>
          <p:cNvPr id="22" name="Google Shape;97;p17">
            <a:extLst>
              <a:ext uri="{FF2B5EF4-FFF2-40B4-BE49-F238E27FC236}">
                <a16:creationId xmlns:a16="http://schemas.microsoft.com/office/drawing/2014/main" id="{A4D39F66-B85E-4815-5067-B3C93F02374B}"/>
              </a:ext>
            </a:extLst>
          </p:cNvPr>
          <p:cNvSpPr/>
          <p:nvPr/>
        </p:nvSpPr>
        <p:spPr>
          <a:xfrm>
            <a:off x="412955" y="1590425"/>
            <a:ext cx="2452400" cy="1707944"/>
          </a:xfrm>
          <a:prstGeom prst="rect">
            <a:avLst/>
          </a:prstGeom>
          <a:solidFill>
            <a:srgbClr val="00DFBB">
              <a:alpha val="2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657D27CD-5E70-192B-BD2A-A2268AF0D88F}"/>
              </a:ext>
            </a:extLst>
          </p:cNvPr>
          <p:cNvSpPr/>
          <p:nvPr/>
        </p:nvSpPr>
        <p:spPr>
          <a:xfrm>
            <a:off x="6288477" y="1584253"/>
            <a:ext cx="2452400" cy="1707936"/>
          </a:xfrm>
          <a:prstGeom prst="rect">
            <a:avLst/>
          </a:prstGeom>
          <a:solidFill>
            <a:srgbClr val="00DFBB">
              <a:alpha val="5805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6539369" y="2358553"/>
            <a:ext cx="1930951" cy="1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Aft>
                <a:spcPts val="1200"/>
              </a:spcAft>
              <a:buSzPts val="1100"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Compelled to play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"/>
          </p:nvPr>
        </p:nvSpPr>
        <p:spPr>
          <a:xfrm>
            <a:off x="534797" y="2295016"/>
            <a:ext cx="2189052" cy="1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Desired playstyle is constrained</a:t>
            </a:r>
            <a:endParaRPr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D4364-B51C-7479-3B77-B3325595A9A5}"/>
              </a:ext>
            </a:extLst>
          </p:cNvPr>
          <p:cNvSpPr txBox="1"/>
          <p:nvPr/>
        </p:nvSpPr>
        <p:spPr>
          <a:xfrm>
            <a:off x="1419070" y="3481329"/>
            <a:ext cx="62960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dirty="0">
                <a:solidFill>
                  <a:srgbClr val="00E0BC"/>
                </a:solidFill>
                <a:effectLst/>
                <a:latin typeface="Source Sans Pro" panose="020B0503030403020204" pitchFamily="34" charset="0"/>
              </a:rPr>
              <a:t>Nowadays in [Assassin’s Creed games], when you are pulled out the Animus, it’s by force. And they then sort of force you to just do a few sort of mundane actions in the real world […] And I’m just like ‘why are you making me do this? I don’t want to do this, just can I go back in the Animus, please? That’s why I’m interested.’</a:t>
            </a:r>
            <a:endParaRPr lang="en-US" sz="1800" i="1" dirty="0">
              <a:solidFill>
                <a:srgbClr val="00E0BC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5AC927-B8F4-03F1-B542-ACA83CE32CC7}"/>
              </a:ext>
            </a:extLst>
          </p:cNvPr>
          <p:cNvCxnSpPr/>
          <p:nvPr/>
        </p:nvCxnSpPr>
        <p:spPr>
          <a:xfrm>
            <a:off x="2065564" y="3126921"/>
            <a:ext cx="432707" cy="3544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Pointed Hat outline">
            <a:extLst>
              <a:ext uri="{FF2B5EF4-FFF2-40B4-BE49-F238E27FC236}">
                <a16:creationId xmlns:a16="http://schemas.microsoft.com/office/drawing/2014/main" id="{7A4A52B7-1CF5-2849-3C23-867801647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1938" y="1656093"/>
            <a:ext cx="574434" cy="574434"/>
          </a:xfrm>
          <a:prstGeom prst="rect">
            <a:avLst/>
          </a:prstGeom>
        </p:spPr>
      </p:pic>
      <p:pic>
        <p:nvPicPr>
          <p:cNvPr id="5" name="Graphic 4" descr="Clock outline">
            <a:extLst>
              <a:ext uri="{FF2B5EF4-FFF2-40B4-BE49-F238E27FC236}">
                <a16:creationId xmlns:a16="http://schemas.microsoft.com/office/drawing/2014/main" id="{DF63A148-77AB-74DB-E5D5-26F957442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6712" y="1603106"/>
            <a:ext cx="680408" cy="68040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E08BB77-526C-7747-4678-721FEA342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747" y="1629380"/>
            <a:ext cx="627860" cy="6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B63D94-221C-A9E7-3F6D-4B80CE3B9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E2FE2-769B-C716-6217-DF57A1A21081}"/>
              </a:ext>
            </a:extLst>
          </p:cNvPr>
          <p:cNvSpPr/>
          <p:nvPr/>
        </p:nvSpPr>
        <p:spPr>
          <a:xfrm rot="10800000">
            <a:off x="-2" y="-14877"/>
            <a:ext cx="9144002" cy="5295174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449BF0-812D-D5F9-96DD-E9B8BA58482C}"/>
              </a:ext>
            </a:extLst>
          </p:cNvPr>
          <p:cNvCxnSpPr>
            <a:cxnSpLocks/>
          </p:cNvCxnSpPr>
          <p:nvPr/>
        </p:nvCxnSpPr>
        <p:spPr>
          <a:xfrm>
            <a:off x="412955" y="1017725"/>
            <a:ext cx="83279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1;p17">
            <a:extLst>
              <a:ext uri="{FF2B5EF4-FFF2-40B4-BE49-F238E27FC236}">
                <a16:creationId xmlns:a16="http://schemas.microsoft.com/office/drawing/2014/main" id="{8DFD278A-56FC-FEEB-51D2-C1EFC4B7DA39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2500" dirty="0">
                <a:solidFill>
                  <a:srgbClr val="00E0BC"/>
                </a:solidFill>
                <a:latin typeface="Ubuntu"/>
                <a:ea typeface="Ubuntu"/>
                <a:cs typeface="Ubuntu"/>
                <a:sym typeface="Ubuntu"/>
              </a:rPr>
              <a:t>Autonomy Frustration</a:t>
            </a:r>
          </a:p>
        </p:txBody>
      </p:sp>
      <p:sp>
        <p:nvSpPr>
          <p:cNvPr id="21" name="Google Shape;97;p17">
            <a:extLst>
              <a:ext uri="{FF2B5EF4-FFF2-40B4-BE49-F238E27FC236}">
                <a16:creationId xmlns:a16="http://schemas.microsoft.com/office/drawing/2014/main" id="{A48FCC4E-27C0-37BA-E2AD-546AB2CA4C9F}"/>
              </a:ext>
            </a:extLst>
          </p:cNvPr>
          <p:cNvSpPr/>
          <p:nvPr/>
        </p:nvSpPr>
        <p:spPr>
          <a:xfrm>
            <a:off x="3350716" y="1584253"/>
            <a:ext cx="2452400" cy="1707942"/>
          </a:xfrm>
          <a:prstGeom prst="rect">
            <a:avLst/>
          </a:prstGeom>
          <a:solidFill>
            <a:schemeClr val="bg1">
              <a:alpha val="2865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4"/>
          </p:nvPr>
        </p:nvSpPr>
        <p:spPr>
          <a:xfrm>
            <a:off x="3517864" y="2302715"/>
            <a:ext cx="2098439" cy="27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buSzPts val="1100"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Ability to play is constrained</a:t>
            </a:r>
          </a:p>
        </p:txBody>
      </p:sp>
      <p:sp>
        <p:nvSpPr>
          <p:cNvPr id="22" name="Google Shape;97;p17">
            <a:extLst>
              <a:ext uri="{FF2B5EF4-FFF2-40B4-BE49-F238E27FC236}">
                <a16:creationId xmlns:a16="http://schemas.microsoft.com/office/drawing/2014/main" id="{A4D39F66-B85E-4815-5067-B3C93F02374B}"/>
              </a:ext>
            </a:extLst>
          </p:cNvPr>
          <p:cNvSpPr/>
          <p:nvPr/>
        </p:nvSpPr>
        <p:spPr>
          <a:xfrm>
            <a:off x="412955" y="1590425"/>
            <a:ext cx="2452400" cy="1707944"/>
          </a:xfrm>
          <a:prstGeom prst="rect">
            <a:avLst/>
          </a:prstGeom>
          <a:solidFill>
            <a:srgbClr val="00DFBB">
              <a:alpha val="2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657D27CD-5E70-192B-BD2A-A2268AF0D88F}"/>
              </a:ext>
            </a:extLst>
          </p:cNvPr>
          <p:cNvSpPr/>
          <p:nvPr/>
        </p:nvSpPr>
        <p:spPr>
          <a:xfrm>
            <a:off x="6288477" y="1584253"/>
            <a:ext cx="2452400" cy="1707936"/>
          </a:xfrm>
          <a:prstGeom prst="rect">
            <a:avLst/>
          </a:prstGeom>
          <a:solidFill>
            <a:srgbClr val="00DFBB">
              <a:alpha val="5805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6539369" y="2358553"/>
            <a:ext cx="1930951" cy="1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Aft>
                <a:spcPts val="1200"/>
              </a:spcAft>
              <a:buSzPts val="1100"/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Compelled to play</a:t>
            </a:r>
            <a:endParaRPr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"/>
          </p:nvPr>
        </p:nvSpPr>
        <p:spPr>
          <a:xfrm>
            <a:off x="534797" y="2295016"/>
            <a:ext cx="2189052" cy="19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</a:pPr>
            <a:r>
              <a:rPr lang="en-US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Desired playstyle is constrained</a:t>
            </a:r>
            <a:endParaRPr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D4364-B51C-7479-3B77-B3325595A9A5}"/>
              </a:ext>
            </a:extLst>
          </p:cNvPr>
          <p:cNvSpPr txBox="1"/>
          <p:nvPr/>
        </p:nvSpPr>
        <p:spPr>
          <a:xfrm>
            <a:off x="1419070" y="3481329"/>
            <a:ext cx="62960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dirty="0">
                <a:solidFill>
                  <a:srgbClr val="00E0BC"/>
                </a:solidFill>
                <a:effectLst/>
                <a:latin typeface="Source Sans Pro" panose="020B0503030403020204" pitchFamily="34" charset="0"/>
              </a:rPr>
              <a:t>Nowadays in [Assassin’s Creed games], when you are pulled out the Animus, it’s by force. And they then sort of force you to just do a few sort of mundane actions in the real world […] And I’m just like ‘why are you making me do this? I don’t want to do this, just can I go back in the Animus, please? That’s why I’m interested.’</a:t>
            </a:r>
            <a:endParaRPr lang="en-US" sz="1800" i="1" dirty="0">
              <a:solidFill>
                <a:srgbClr val="00E0BC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5AC927-B8F4-03F1-B542-ACA83CE32CC7}"/>
              </a:ext>
            </a:extLst>
          </p:cNvPr>
          <p:cNvCxnSpPr/>
          <p:nvPr/>
        </p:nvCxnSpPr>
        <p:spPr>
          <a:xfrm>
            <a:off x="2065564" y="3126921"/>
            <a:ext cx="432707" cy="3544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Pointed Hat outline">
            <a:extLst>
              <a:ext uri="{FF2B5EF4-FFF2-40B4-BE49-F238E27FC236}">
                <a16:creationId xmlns:a16="http://schemas.microsoft.com/office/drawing/2014/main" id="{7A4A52B7-1CF5-2849-3C23-867801647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1938" y="1656093"/>
            <a:ext cx="574434" cy="574434"/>
          </a:xfrm>
          <a:prstGeom prst="rect">
            <a:avLst/>
          </a:prstGeom>
        </p:spPr>
      </p:pic>
      <p:pic>
        <p:nvPicPr>
          <p:cNvPr id="5" name="Graphic 4" descr="Clock outline">
            <a:extLst>
              <a:ext uri="{FF2B5EF4-FFF2-40B4-BE49-F238E27FC236}">
                <a16:creationId xmlns:a16="http://schemas.microsoft.com/office/drawing/2014/main" id="{DF63A148-77AB-74DB-E5D5-26F957442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6712" y="1603106"/>
            <a:ext cx="680408" cy="68040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E08BB77-526C-7747-4678-721FEA342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747" y="1629380"/>
            <a:ext cx="627860" cy="6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2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5089</TotalTime>
  <Words>842</Words>
  <Application>Microsoft Macintosh PowerPoint</Application>
  <PresentationFormat>On-screen Show (16:9)</PresentationFormat>
  <Paragraphs>94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Source Sans Pro</vt:lpstr>
      <vt:lpstr>Ubuntu Light</vt:lpstr>
      <vt:lpstr>Ubuntu</vt:lpstr>
      <vt:lpstr>Josefin Slab</vt:lpstr>
      <vt:lpstr>Simple Light</vt:lpstr>
      <vt:lpstr>Tedium, Stagnation, and Disconnection: Need Frustration in Games</vt:lpstr>
      <vt:lpstr>PowerPoint Presentation</vt:lpstr>
      <vt:lpstr>PowerPoint Presentation</vt:lpstr>
      <vt:lpstr>PowerPoint Presentation</vt:lpstr>
      <vt:lpstr>What we did</vt:lpstr>
      <vt:lpstr>What we did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are work in progress, please reserve judgement :)</dc:title>
  <cp:lastModifiedBy>Nick Ballou</cp:lastModifiedBy>
  <cp:revision>7</cp:revision>
  <dcterms:modified xsi:type="dcterms:W3CDTF">2023-05-09T10:04:45Z</dcterms:modified>
</cp:coreProperties>
</file>