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67" r:id="rId5"/>
    <p:sldId id="264" r:id="rId6"/>
    <p:sldId id="268" r:id="rId7"/>
    <p:sldId id="270" r:id="rId8"/>
    <p:sldId id="266" r:id="rId9"/>
    <p:sldId id="271" r:id="rId10"/>
    <p:sldId id="260" r:id="rId11"/>
    <p:sldId id="272" r:id="rId12"/>
    <p:sldId id="259" r:id="rId13"/>
    <p:sldId id="265" r:id="rId14"/>
    <p:sldId id="273" r:id="rId15"/>
    <p:sldId id="261" r:id="rId16"/>
    <p:sldId id="262" r:id="rId17"/>
    <p:sldId id="263" r:id="rId18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A2F2B"/>
    <a:srgbClr val="CDD30F"/>
    <a:srgbClr val="ECBC00"/>
    <a:srgbClr val="AEA700"/>
    <a:srgbClr val="0087B2"/>
    <a:srgbClr val="3D4100"/>
    <a:srgbClr val="1D3F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05" autoAdjust="0"/>
    <p:restoredTop sz="97864" autoAdjust="0"/>
  </p:normalViewPr>
  <p:slideViewPr>
    <p:cSldViewPr>
      <p:cViewPr>
        <p:scale>
          <a:sx n="171" d="100"/>
          <a:sy n="171" d="100"/>
        </p:scale>
        <p:origin x="6600" y="13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12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B7780-B50B-474C-85C6-0B4009B6F014}" type="datetimeFigureOut">
              <a:rPr lang="de-DE" smtClean="0"/>
              <a:pPr/>
              <a:t>25.01.25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3DEED9-C1BB-4DBE-A071-13CC6F6B90F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FB102-D3AF-431C-A902-ADE5B2A48608}" type="datetimeFigureOut">
              <a:rPr lang="de-DE" smtClean="0"/>
              <a:pPr/>
              <a:t>25.01.25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1E745-E753-4EB9-8485-6560CD204B37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9122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9182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2702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Mithilfe von </a:t>
            </a:r>
            <a:r>
              <a:rPr lang="de-DE" dirty="0" err="1"/>
              <a:t>ProSA</a:t>
            </a:r>
            <a:r>
              <a:rPr lang="de-DE" dirty="0"/>
              <a:t> können dann auch </a:t>
            </a:r>
            <a:r>
              <a:rPr lang="de-DE" dirty="0" err="1"/>
              <a:t>änderungen</a:t>
            </a:r>
            <a:r>
              <a:rPr lang="de-DE" dirty="0"/>
              <a:t> von GDB rückverfolgbar gemacht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77794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151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61221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Paper gefunden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630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Keine Ansätze zum Mapping mit </a:t>
            </a:r>
            <a:r>
              <a:rPr lang="de-DE" dirty="0" err="1"/>
              <a:t>Multilabling</a:t>
            </a:r>
            <a:r>
              <a:rPr lang="de-DE" dirty="0"/>
              <a:t> die ich gefunden hab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0339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ICH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4680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Fragen:</a:t>
            </a:r>
            <a:br>
              <a:rPr lang="de-DE" dirty="0"/>
            </a:br>
            <a:r>
              <a:rPr lang="de-DE" dirty="0"/>
              <a:t>Wie wird das </a:t>
            </a:r>
            <a:r>
              <a:rPr lang="de-DE" dirty="0" err="1"/>
              <a:t>Multilabeling</a:t>
            </a:r>
            <a:r>
              <a:rPr lang="de-DE" dirty="0"/>
              <a:t> korrekt gehandhabt</a:t>
            </a:r>
          </a:p>
          <a:p>
            <a:r>
              <a:rPr lang="de-DE" dirty="0"/>
              <a:t>Schema Evolution: Wie kann ich Schema Änderungen in </a:t>
            </a:r>
            <a:r>
              <a:rPr lang="de-DE" dirty="0" err="1"/>
              <a:t>Graphdatenbanken</a:t>
            </a:r>
            <a:r>
              <a:rPr lang="de-DE" dirty="0"/>
              <a:t> dokumentieren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1E745-E753-4EB9-8485-6560CD204B37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974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FCEE3B-27BF-4B2D-ECFA-AE12873C9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C74DF-075E-594E-BD16-2413189D7880}" type="datetime1">
              <a:rPr lang="de-DE" smtClean="0"/>
              <a:t>25.01.25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2DABC7-6176-632D-CEF9-525B334DD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411CCDD-2E4D-3B67-FA70-B511CBB3E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43CB1D3-FE47-F21E-675B-156411FA155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8" name="Group 27">
            <a:extLst>
              <a:ext uri="{FF2B5EF4-FFF2-40B4-BE49-F238E27FC236}">
                <a16:creationId xmlns:a16="http://schemas.microsoft.com/office/drawing/2014/main" id="{80C21365-1C14-2CAE-51B6-BD6CB823F46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9" name="Picture 25">
              <a:extLst>
                <a:ext uri="{FF2B5EF4-FFF2-40B4-BE49-F238E27FC236}">
                  <a16:creationId xmlns:a16="http://schemas.microsoft.com/office/drawing/2014/main" id="{C79A2B32-C734-3F7D-06B6-A6DA38DA5802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0" name="Rectangle 15">
              <a:extLst>
                <a:ext uri="{FF2B5EF4-FFF2-40B4-BE49-F238E27FC236}">
                  <a16:creationId xmlns:a16="http://schemas.microsoft.com/office/drawing/2014/main" id="{C09C6C79-09CD-D421-7B6A-ED901F1E09F2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1" name="Rechteck 10">
            <a:extLst>
              <a:ext uri="{FF2B5EF4-FFF2-40B4-BE49-F238E27FC236}">
                <a16:creationId xmlns:a16="http://schemas.microsoft.com/office/drawing/2014/main" id="{5C3A5D02-C77F-6F31-506D-936053854AB6}"/>
              </a:ext>
            </a:extLst>
          </p:cNvPr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DA2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platzhalter 22">
            <a:extLst>
              <a:ext uri="{FF2B5EF4-FFF2-40B4-BE49-F238E27FC236}">
                <a16:creationId xmlns:a16="http://schemas.microsoft.com/office/drawing/2014/main" id="{715D9ADD-38CE-C3FE-27BF-B87BC1C2D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71842" y="2357430"/>
            <a:ext cx="5786438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1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13" name="Textplatzhalter 22">
            <a:extLst>
              <a:ext uri="{FF2B5EF4-FFF2-40B4-BE49-F238E27FC236}">
                <a16:creationId xmlns:a16="http://schemas.microsoft.com/office/drawing/2014/main" id="{29255FC1-3CDC-D2CF-45EF-EF03220C4C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71802" y="2857496"/>
            <a:ext cx="6072198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800" b="1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6223452-C41C-C97B-EC07-AB2EB6230401}"/>
              </a:ext>
            </a:extLst>
          </p:cNvPr>
          <p:cNvSpPr txBox="1"/>
          <p:nvPr userDrawn="1"/>
        </p:nvSpPr>
        <p:spPr>
          <a:xfrm>
            <a:off x="3071802" y="3565098"/>
            <a:ext cx="60721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>
                <a:latin typeface="Verdana" pitchFamily="34" charset="0"/>
              </a:rPr>
              <a:t>Timo </a:t>
            </a:r>
            <a:r>
              <a:rPr lang="de-DE" err="1">
                <a:latin typeface="Verdana" pitchFamily="34" charset="0"/>
              </a:rPr>
              <a:t>Hanöffner</a:t>
            </a:r>
            <a:endParaRPr lang="de-DE">
              <a:latin typeface="Verdana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>
                <a:latin typeface="Verdana" pitchFamily="34" charset="0"/>
              </a:rPr>
              <a:t>Lehrstuhl für Medieninformatik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>
                <a:latin typeface="Verdana" pitchFamily="34" charset="0"/>
              </a:rPr>
              <a:t>FAKULTÄT FÜR INFORMATIK UND DATA SCIENCE</a:t>
            </a:r>
          </a:p>
          <a:p>
            <a:pPr>
              <a:defRPr/>
            </a:pPr>
            <a:endParaRPr lang="de-DE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09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BF0291-9D9E-819B-5159-44EA07F2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E2999-E51B-9341-BD6E-185F7160D15B}" type="datetime1">
              <a:rPr lang="de-DE" smtClean="0"/>
              <a:t>25.01.25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8689DB-6F6E-332F-F74C-D9F97114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071E6F-61A5-B4FC-9122-898366F9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600" y="44624"/>
            <a:ext cx="2057400" cy="365125"/>
          </a:xfrm>
        </p:spPr>
        <p:txBody>
          <a:bodyPr/>
          <a:lstStyle/>
          <a:p>
            <a:fld id="{572615AF-6143-C742-B204-8A6617E9EC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01759D9B-C64A-2FAF-E6F8-9F10BCDE16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7200800" cy="396044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 b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/>
              <a:t>Textmasterformate durch Klicken bearbeiten</a:t>
            </a:r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4AA43E79-A162-791F-E45F-09A8263BA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07930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5A5A09-B649-1F5D-8C1D-75195C090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A0A14-930D-2A42-9396-4B9DF72A6655}" type="datetime1">
              <a:rPr lang="de-DE" smtClean="0"/>
              <a:t>25.01.25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683442-2970-FFFF-8A4E-52ADBAF46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7C371D-769F-DFFB-7297-04505F50E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Titel 1">
            <a:extLst>
              <a:ext uri="{FF2B5EF4-FFF2-40B4-BE49-F238E27FC236}">
                <a16:creationId xmlns:a16="http://schemas.microsoft.com/office/drawing/2014/main" id="{5137B594-661E-8EC2-74B1-7AD4C7FEA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22F3B88E-0DE3-ABD8-1F98-B9A0D38843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340000"/>
            <a:ext cx="3600400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9" name="Inhaltsplatzhalter 3">
            <a:extLst>
              <a:ext uri="{FF2B5EF4-FFF2-40B4-BE49-F238E27FC236}">
                <a16:creationId xmlns:a16="http://schemas.microsoft.com/office/drawing/2014/main" id="{F297892C-02A3-4C01-6297-8747D3195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76056" y="2340000"/>
            <a:ext cx="3610744" cy="4032448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000" b="0" baseline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26017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8040BB-1AB4-9F9C-F39E-ECE53B4F2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F896C-7985-7E47-AFFA-91A71C698676}" type="datetime1">
              <a:rPr lang="de-DE" smtClean="0"/>
              <a:t>25.01.25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161819F-ACD6-E46B-F900-41839B2DB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6DC53CA-F655-6004-DBB7-4E1C76525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CF8EC64C-3A4D-369D-D832-74E2D8DBD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872" y="2130425"/>
            <a:ext cx="7198568" cy="1470025"/>
          </a:xfrm>
          <a:prstGeom prst="rect">
            <a:avLst/>
          </a:prstGeom>
        </p:spPr>
        <p:txBody>
          <a:bodyPr/>
          <a:lstStyle>
            <a:lvl1pPr>
              <a:defRPr sz="24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Untertitel 2">
            <a:extLst>
              <a:ext uri="{FF2B5EF4-FFF2-40B4-BE49-F238E27FC236}">
                <a16:creationId xmlns:a16="http://schemas.microsoft.com/office/drawing/2014/main" id="{9AC387E8-57C1-9524-0FBE-862825ED0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1640" y="3933056"/>
            <a:ext cx="7272808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92424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DFF47E-9BFA-C992-0196-3F1D026A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2F66F-E69B-A143-807E-5477D334B791}" type="datetime1">
              <a:rPr lang="de-DE" smtClean="0"/>
              <a:t>25.01.25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D0CB3D7-A095-734E-5CA9-067918B0A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B7EE7E0-E2BD-91D6-01C7-83E46B907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‹Nr.›</a:t>
            </a:fld>
            <a:endParaRPr lang="de-DE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6973C618-44E5-936A-9389-849433BF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501200"/>
            <a:ext cx="3008313" cy="958427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973B198C-B516-DDFA-83BF-726DB83A63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31640" y="2731244"/>
            <a:ext cx="3008313" cy="336205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2E4D71C5-ACA5-5F06-A123-0C5774C58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99992" y="1501200"/>
            <a:ext cx="3744416" cy="4592096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defRPr sz="2400" b="1">
                <a:latin typeface="Verdana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 sz="1600" b="0"/>
            </a:lvl2pPr>
            <a:lvl3pPr>
              <a:defRPr sz="1600" b="0"/>
            </a:lvl3pPr>
            <a:lvl4pPr>
              <a:defRPr sz="1600" b="0"/>
            </a:lvl4pPr>
            <a:lvl5pPr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3801111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AA960B22-6BF8-CB45-8E11-5BCFFE16C8F2}" type="datetime1">
              <a:rPr lang="de-DE" smtClean="0"/>
              <a:t>25.01.25</a:t>
            </a:fld>
            <a:endParaRPr lang="de-DE"/>
          </a:p>
        </p:txBody>
      </p:sp>
      <p:sp>
        <p:nvSpPr>
          <p:cNvPr id="12" name="Rectangle 16"/>
          <p:cNvSpPr txBox="1">
            <a:spLocks noChangeArrowheads="1"/>
          </p:cNvSpPr>
          <p:nvPr userDrawn="1"/>
        </p:nvSpPr>
        <p:spPr bwMode="auto">
          <a:xfrm>
            <a:off x="5273702" y="692150"/>
            <a:ext cx="3227388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Dr. Max Mustermann</a:t>
            </a:r>
            <a:br>
              <a:rPr kumimoji="0" lang="de-DE" sz="1200" b="1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Referat Kommunikation &amp; Marketing 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Verwaltung</a:t>
            </a:r>
          </a:p>
        </p:txBody>
      </p:sp>
      <p:grpSp>
        <p:nvGrpSpPr>
          <p:cNvPr id="13" name="Group 27"/>
          <p:cNvGrpSpPr>
            <a:grpSpLocks/>
          </p:cNvGrpSpPr>
          <p:nvPr userDrawn="1"/>
        </p:nvGrpSpPr>
        <p:grpSpPr bwMode="auto">
          <a:xfrm>
            <a:off x="0" y="1"/>
            <a:ext cx="9144000" cy="6858000"/>
            <a:chOff x="0" y="0"/>
            <a:chExt cx="5760" cy="4320"/>
          </a:xfrm>
        </p:grpSpPr>
        <p:pic>
          <p:nvPicPr>
            <p:cNvPr id="14" name="Picture 25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3007"/>
              <a:ext cx="3065" cy="1313"/>
            </a:xfrm>
            <a:prstGeom prst="rect">
              <a:avLst/>
            </a:prstGeom>
            <a:noFill/>
          </p:spPr>
        </p:pic>
        <p:sp>
          <p:nvSpPr>
            <p:cNvPr id="15" name="Rectangle 15"/>
            <p:cNvSpPr>
              <a:spLocks noChangeArrowheads="1"/>
            </p:cNvSpPr>
            <p:nvPr userDrawn="1"/>
          </p:nvSpPr>
          <p:spPr bwMode="auto">
            <a:xfrm>
              <a:off x="2" y="0"/>
              <a:ext cx="5758" cy="288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/>
              <a:endParaRPr lang="de-DE"/>
            </a:p>
          </p:txBody>
        </p:sp>
      </p:grpSp>
      <p:sp>
        <p:nvSpPr>
          <p:cNvPr id="16" name="Rechteck 15"/>
          <p:cNvSpPr/>
          <p:nvPr userDrawn="1"/>
        </p:nvSpPr>
        <p:spPr>
          <a:xfrm>
            <a:off x="3143240" y="4572008"/>
            <a:ext cx="6000760" cy="928694"/>
          </a:xfrm>
          <a:prstGeom prst="rect">
            <a:avLst/>
          </a:prstGeom>
          <a:solidFill>
            <a:srgbClr val="DA2F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071842" y="2357430"/>
            <a:ext cx="5786438" cy="50006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defRPr sz="2800" baseline="0"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2" hasCustomPrompt="1"/>
          </p:nvPr>
        </p:nvSpPr>
        <p:spPr>
          <a:xfrm>
            <a:off x="3071802" y="2857496"/>
            <a:ext cx="6072198" cy="500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800" baseline="0">
                <a:solidFill>
                  <a:schemeClr val="bg1"/>
                </a:solidFill>
                <a:latin typeface="Verdana" pitchFamily="34" charset="0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3071802" y="3565098"/>
            <a:ext cx="607219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>
                <a:latin typeface="Verdana" pitchFamily="34" charset="0"/>
              </a:rPr>
              <a:t>Timo </a:t>
            </a:r>
            <a:r>
              <a:rPr lang="de-DE" err="1">
                <a:latin typeface="Verdana" pitchFamily="34" charset="0"/>
              </a:rPr>
              <a:t>Hanöffner</a:t>
            </a:r>
            <a:endParaRPr lang="de-DE">
              <a:latin typeface="Verdana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>
                <a:latin typeface="Verdana" pitchFamily="34" charset="0"/>
              </a:rPr>
              <a:t>Lehrstuhl für Medieninformatik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>
                <a:latin typeface="Verdana" pitchFamily="34" charset="0"/>
              </a:rPr>
              <a:t>FAKULTÄT FÜR INFORMATIK UND DATA SCIENCE</a:t>
            </a:r>
          </a:p>
          <a:p>
            <a:pPr>
              <a:defRPr/>
            </a:pPr>
            <a:endParaRPr lang="de-DE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32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AA5252-0561-74DF-B99A-EA61EF0CB2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0226DE-0D2A-F744-A248-87EB6F148CC7}" type="datetime1">
              <a:rPr lang="de-DE" smtClean="0"/>
              <a:t>25.01.25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EAA556-C0B7-4843-D6A3-A31743B7B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pic>
        <p:nvPicPr>
          <p:cNvPr id="7" name="Picture 18" descr="Bild3_">
            <a:extLst>
              <a:ext uri="{FF2B5EF4-FFF2-40B4-BE49-F238E27FC236}">
                <a16:creationId xmlns:a16="http://schemas.microsoft.com/office/drawing/2014/main" id="{5672654A-3C40-50E1-E088-914A23BFF8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7950" y="115888"/>
            <a:ext cx="2444750" cy="1158875"/>
          </a:xfrm>
          <a:prstGeom prst="rect">
            <a:avLst/>
          </a:prstGeom>
          <a:noFill/>
        </p:spPr>
      </p:pic>
      <p:sp>
        <p:nvSpPr>
          <p:cNvPr id="8" name="Rectangle 10">
            <a:extLst>
              <a:ext uri="{FF2B5EF4-FFF2-40B4-BE49-F238E27FC236}">
                <a16:creationId xmlns:a16="http://schemas.microsoft.com/office/drawing/2014/main" id="{2EF14411-1359-60DA-908F-C51B9C76CA4D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1331913" y="0"/>
            <a:ext cx="3906044" cy="461963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357190B5-DF7A-950D-2C29-CA96F6790268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237956" y="0"/>
            <a:ext cx="3906044" cy="461963"/>
          </a:xfrm>
          <a:prstGeom prst="rect">
            <a:avLst/>
          </a:prstGeom>
          <a:solidFill>
            <a:srgbClr val="DA2F2B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06012D1B-5903-80F1-2367-2BA032F8DA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273702" y="548680"/>
            <a:ext cx="3690786" cy="86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>
            <a:lvl1pPr>
              <a:lnSpc>
                <a:spcPts val="1200"/>
              </a:lnSpc>
              <a:defRPr sz="1200" b="1">
                <a:latin typeface="+mn-lt"/>
              </a:defRPr>
            </a:lvl1pPr>
          </a:lstStyle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b="1">
                <a:latin typeface="Verdana" pitchFamily="34" charset="0"/>
              </a:rPr>
              <a:t>Timo </a:t>
            </a:r>
            <a:r>
              <a:rPr lang="de-DE" b="1" err="1">
                <a:latin typeface="Verdana" pitchFamily="34" charset="0"/>
              </a:rPr>
              <a:t>Hanöffner</a:t>
            </a:r>
            <a:br>
              <a:rPr lang="de-DE" b="0">
                <a:latin typeface="Verdana" pitchFamily="34" charset="0"/>
              </a:rPr>
            </a:br>
            <a:r>
              <a:rPr lang="de-DE" b="0">
                <a:latin typeface="Verdana" pitchFamily="34" charset="0"/>
              </a:rPr>
              <a:t>Lehrstuhl für Medieninformatik  </a:t>
            </a:r>
          </a:p>
          <a:p>
            <a:pPr>
              <a:lnSpc>
                <a:spcPct val="100000"/>
              </a:lnSpc>
              <a:spcAft>
                <a:spcPts val="300"/>
              </a:spcAft>
              <a:defRPr/>
            </a:pPr>
            <a:r>
              <a:rPr lang="de-DE" sz="1000" b="1">
                <a:latin typeface="Verdana" pitchFamily="34" charset="0"/>
              </a:rPr>
              <a:t>FAKULTÄT FÜR INFORMATIK UND DATA SCIENCE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110295-9AC8-BFFA-1BCF-A989609C6D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5278" y="4841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572615AF-6143-C742-B204-8A6617E9EC03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269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>
          <a:xfrm>
            <a:off x="3071842" y="1916832"/>
            <a:ext cx="5786438" cy="940664"/>
          </a:xfrm>
        </p:spPr>
        <p:txBody>
          <a:bodyPr/>
          <a:lstStyle/>
          <a:p>
            <a:pPr>
              <a:buNone/>
            </a:pPr>
            <a:r>
              <a:rPr lang="de-DE" sz="2800" b="1" dirty="0">
                <a:latin typeface="Frutiger Next LT W1G" pitchFamily="34" charset="0"/>
              </a:rPr>
              <a:t>Schema-Evolution von </a:t>
            </a:r>
            <a:r>
              <a:rPr lang="de-DE" sz="2800" b="1" dirty="0" err="1">
                <a:latin typeface="Frutiger Next LT W1G" pitchFamily="34" charset="0"/>
              </a:rPr>
              <a:t>Graphdatenbanken</a:t>
            </a:r>
            <a:r>
              <a:rPr lang="de-DE" sz="2800" b="1">
                <a:latin typeface="Frutiger Next LT W1G" pitchFamily="34" charset="0"/>
              </a:rPr>
              <a:t> in </a:t>
            </a:r>
            <a:r>
              <a:rPr lang="de-DE" sz="2800" b="1" err="1">
                <a:latin typeface="Frutiger Next LT W1G" pitchFamily="34" charset="0"/>
              </a:rPr>
              <a:t>ProSA</a:t>
            </a:r>
            <a:endParaRPr lang="de-DE" sz="2800" b="1">
              <a:latin typeface="Frutiger Next LT W1G" pitchFamily="34" charset="0"/>
            </a:endParaRP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2800" b="1">
                <a:latin typeface="Frutiger Next LT W1G" pitchFamily="34" charset="0"/>
              </a:rPr>
              <a:t>Antrittsvortrag Bachelorarbeit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A4C955-9D36-3DD3-DA63-1B6FC61FC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276872"/>
            <a:ext cx="7200800" cy="4329360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</a:pPr>
            <a:r>
              <a:rPr lang="de-DE" sz="1600" b="1" dirty="0"/>
              <a:t>Schema-Evolution in </a:t>
            </a:r>
            <a:r>
              <a:rPr lang="de-DE" sz="1600" b="1" dirty="0" err="1"/>
              <a:t>ProSA</a:t>
            </a:r>
            <a:endParaRPr lang="de-DE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Änderungen am Schema, ohne die Funktionalität der Datenbank zu beeinträchtigen</a:t>
            </a:r>
          </a:p>
          <a:p>
            <a:pPr indent="0">
              <a:lnSpc>
                <a:spcPct val="150000"/>
              </a:lnSpc>
            </a:pPr>
            <a:r>
              <a:rPr lang="de-DE" sz="1600" b="1" dirty="0">
                <a:solidFill>
                  <a:srgbClr val="7F7F7F"/>
                </a:solidFill>
              </a:rPr>
              <a:t>Rücktransformation auf </a:t>
            </a:r>
            <a:r>
              <a:rPr lang="de-DE" sz="1600" b="1" dirty="0" err="1">
                <a:solidFill>
                  <a:srgbClr val="7F7F7F"/>
                </a:solidFill>
              </a:rPr>
              <a:t>Graphdatenbank</a:t>
            </a:r>
            <a:endParaRPr lang="de-DE" sz="1600" b="1" dirty="0">
              <a:solidFill>
                <a:srgbClr val="7F7F7F"/>
              </a:solidFill>
            </a:endParaRPr>
          </a:p>
          <a:p>
            <a:pPr indent="0">
              <a:lnSpc>
                <a:spcPct val="150000"/>
              </a:lnSpc>
            </a:pPr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FAB30E-2AFB-C3BE-0D40-324595E74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484784"/>
            <a:ext cx="7188200" cy="69691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Eigener Ansatz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707A75E-2D1E-0B9E-E418-A786B3AB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10</a:t>
            </a:fld>
            <a:endParaRPr lang="de-DE" dirty="0"/>
          </a:p>
        </p:txBody>
      </p:sp>
      <p:pic>
        <p:nvPicPr>
          <p:cNvPr id="7" name="Grafik 6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39CDEE61-8028-C833-3B61-535C9D1A8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872941"/>
            <a:ext cx="5328592" cy="282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87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3CE35-088A-D43A-8B2F-300AE2EBB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8CBCD5-FA49-2784-BD50-CBAD66567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276872"/>
            <a:ext cx="7200800" cy="4329360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</a:pPr>
            <a:r>
              <a:rPr lang="de-DE" sz="1600" b="1" dirty="0">
                <a:solidFill>
                  <a:srgbClr val="7F7F7F"/>
                </a:solidFill>
              </a:rPr>
              <a:t>Schema-Evolution in </a:t>
            </a:r>
            <a:r>
              <a:rPr lang="de-DE" sz="1600" b="1" dirty="0" err="1">
                <a:solidFill>
                  <a:srgbClr val="7F7F7F"/>
                </a:solidFill>
              </a:rPr>
              <a:t>ProSA</a:t>
            </a:r>
            <a:endParaRPr lang="de-DE" sz="1600" b="1" dirty="0">
              <a:solidFill>
                <a:srgbClr val="7F7F7F"/>
              </a:solidFill>
            </a:endParaRPr>
          </a:p>
          <a:p>
            <a:pPr indent="0">
              <a:lnSpc>
                <a:spcPct val="150000"/>
              </a:lnSpc>
            </a:pPr>
            <a:r>
              <a:rPr lang="de-DE" sz="1600" b="1" dirty="0"/>
              <a:t>Rücktransformation auf </a:t>
            </a:r>
            <a:r>
              <a:rPr lang="de-DE" sz="1600" b="1" dirty="0" err="1"/>
              <a:t>Graphdatenbank</a:t>
            </a:r>
            <a:endParaRPr lang="de-DE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Zurückübertragung der relationalen Datenbank auf die </a:t>
            </a:r>
            <a:r>
              <a:rPr lang="de-DE" sz="1600" dirty="0" err="1"/>
              <a:t>Graphdatenbank</a:t>
            </a:r>
            <a:endParaRPr lang="de-DE" sz="1600" dirty="0"/>
          </a:p>
          <a:p>
            <a:pPr indent="0">
              <a:lnSpc>
                <a:spcPct val="150000"/>
              </a:lnSpc>
            </a:pPr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A85ABA-AA9C-CDBC-B204-71CBF42C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240" y="1484784"/>
            <a:ext cx="7188200" cy="69691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Eigener Ansatz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08784F8-78EA-0B14-255E-FA48EA48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11</a:t>
            </a:fld>
            <a:endParaRPr lang="de-DE" dirty="0"/>
          </a:p>
        </p:txBody>
      </p:sp>
      <p:pic>
        <p:nvPicPr>
          <p:cNvPr id="7" name="Grafik 6" descr="Ein Bild, das Text, Screenshot, Schrift, Diagramm enthält.&#10;&#10;Automatisch generierte Beschreibung">
            <a:extLst>
              <a:ext uri="{FF2B5EF4-FFF2-40B4-BE49-F238E27FC236}">
                <a16:creationId xmlns:a16="http://schemas.microsoft.com/office/drawing/2014/main" id="{DCF71593-832D-FC2B-C843-8C7C3C689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149080"/>
            <a:ext cx="6609904" cy="2028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339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9866267-1DCF-C8F1-A430-CFF49B1A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55278" y="48418"/>
            <a:ext cx="20574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2615AF-6143-C742-B204-8A6617E9EC03}" type="slidenum">
              <a:rPr lang="de-DE" smtClean="0"/>
              <a:pPr>
                <a:spcAft>
                  <a:spcPts val="600"/>
                </a:spcAft>
              </a:pPr>
              <a:t>12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43438D4-36F2-C95D-9D50-EEF5BCB0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500173"/>
            <a:ext cx="7355160" cy="506449"/>
          </a:xfrm>
        </p:spPr>
        <p:txBody>
          <a:bodyPr>
            <a:normAutofit/>
          </a:bodyPr>
          <a:lstStyle/>
          <a:p>
            <a:r>
              <a:rPr lang="de-DE" dirty="0"/>
              <a:t>Verwandte Arbeiten</a:t>
            </a:r>
          </a:p>
        </p:txBody>
      </p:sp>
      <p:pic>
        <p:nvPicPr>
          <p:cNvPr id="6" name="Inhaltsplatzhalter 5" descr="Ein Bild, das Text, Schrift, Papier, Brief enthält.&#10;&#10;Automatisch generierte Beschreibung">
            <a:extLst>
              <a:ext uri="{FF2B5EF4-FFF2-40B4-BE49-F238E27FC236}">
                <a16:creationId xmlns:a16="http://schemas.microsoft.com/office/drawing/2014/main" id="{CD0D415B-E8A4-6965-885F-378719B7CC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8240"/>
            <a:ext cx="2170585" cy="2425235"/>
          </a:xfrm>
          <a:noFill/>
        </p:spPr>
      </p:pic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893C1480-B6EC-B61A-956D-9A45F166F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20072" y="2031916"/>
            <a:ext cx="3610744" cy="40324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de-DE" sz="1600" dirty="0"/>
              <a:t>Ansätze zur Schema Extraktion von </a:t>
            </a:r>
            <a:r>
              <a:rPr lang="de-DE" sz="1600" dirty="0" err="1"/>
              <a:t>Graphdatenbanken</a:t>
            </a:r>
            <a:r>
              <a:rPr lang="de-DE" sz="1600" dirty="0">
                <a:solidFill>
                  <a:srgbClr val="7F7F7F"/>
                </a:solidFill>
              </a:rPr>
              <a:t> </a:t>
            </a:r>
            <a:r>
              <a:rPr lang="de-DE" sz="1050" dirty="0">
                <a:solidFill>
                  <a:srgbClr val="7F7F7F"/>
                </a:solidFill>
              </a:rPr>
              <a:t>[2][3][4]</a:t>
            </a:r>
            <a:endParaRPr lang="de-DE" sz="1600" dirty="0"/>
          </a:p>
          <a:p>
            <a:pPr>
              <a:lnSpc>
                <a:spcPct val="100000"/>
              </a:lnSpc>
            </a:pPr>
            <a:r>
              <a:rPr lang="de-DE" sz="1600" u="sng" dirty="0"/>
              <a:t>Wichtig</a:t>
            </a:r>
            <a:r>
              <a:rPr lang="de-DE" sz="1600" dirty="0"/>
              <a:t>: Berücksichtigung von </a:t>
            </a:r>
            <a:r>
              <a:rPr lang="de-DE" sz="1600" dirty="0" err="1"/>
              <a:t>Multilabeling</a:t>
            </a:r>
            <a:r>
              <a:rPr lang="de-DE" sz="1600" dirty="0"/>
              <a:t> (Knoten mit mehr als einem Label) </a:t>
            </a:r>
            <a:r>
              <a:rPr lang="de-DE" sz="1050" dirty="0">
                <a:solidFill>
                  <a:srgbClr val="7F7F7F"/>
                </a:solidFill>
              </a:rPr>
              <a:t>[2]</a:t>
            </a:r>
            <a:endParaRPr lang="de-DE" sz="1600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559567C-8E7D-A3ED-6964-AA30CAF9CE0F}"/>
              </a:ext>
            </a:extLst>
          </p:cNvPr>
          <p:cNvSpPr txBox="1"/>
          <p:nvPr/>
        </p:nvSpPr>
        <p:spPr>
          <a:xfrm>
            <a:off x="899592" y="6036177"/>
            <a:ext cx="7669736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[2]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Frozza,A.A.,Jacinto,S.&amp;Mello,R. (2020,08). An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approach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extraction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nosql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databases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In(S. 271-278).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10.1109/IRI49571.2020.00046</a:t>
            </a:r>
          </a:p>
          <a:p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[3]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Comyn-Wattiau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I. &amp;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Akoka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J. (2017). Model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driven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reverse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engineering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nosql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property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databases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  <a:p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case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neo4j. In 2017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ieee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international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conferenceon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)(S. 453-458). </a:t>
            </a:r>
          </a:p>
          <a:p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10.1109/BigData.2017.8257957</a:t>
            </a:r>
          </a:p>
          <a:p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[4] Angela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Bonifati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Stefania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Dumbrava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Emile Martinez, Fatemeh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Ghasemi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Malo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Jaffré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Pacôme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Luton, and Thomas Pickles. 2022.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DiscoPG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property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discovery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exploration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VLDB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Endow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15, 12 (August 2022), 3654–3657. https://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doi.org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/10.14778/3554821.3554867</a:t>
            </a:r>
            <a:endParaRPr lang="de-DE" sz="700" dirty="0">
              <a:solidFill>
                <a:srgbClr val="7F7F7F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DE" sz="700" dirty="0">
              <a:solidFill>
                <a:srgbClr val="7F7F7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Grafik 4" descr="Ein Bild, das Text, Veröffentlichung, Schrift, Papier enthält.&#10;&#10;Automatisch generierte Beschreibung">
            <a:extLst>
              <a:ext uri="{FF2B5EF4-FFF2-40B4-BE49-F238E27FC236}">
                <a16:creationId xmlns:a16="http://schemas.microsoft.com/office/drawing/2014/main" id="{2BA7438F-CBE2-0CF6-654E-97CDCE84FA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5" y="2063505"/>
            <a:ext cx="1944215" cy="2730989"/>
          </a:xfrm>
          <a:prstGeom prst="rect">
            <a:avLst/>
          </a:prstGeom>
        </p:spPr>
      </p:pic>
      <p:pic>
        <p:nvPicPr>
          <p:cNvPr id="9" name="Grafik 8" descr="Ein Bild, das Text, Screenshot, Dokument, Schrift enthält.&#10;&#10;Automatisch generierte Beschreibung">
            <a:extLst>
              <a:ext uri="{FF2B5EF4-FFF2-40B4-BE49-F238E27FC236}">
                <a16:creationId xmlns:a16="http://schemas.microsoft.com/office/drawing/2014/main" id="{0BF9C616-248D-E1C4-FA28-B9AEAF61D2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"/>
          <a:stretch/>
        </p:blipFill>
        <p:spPr>
          <a:xfrm>
            <a:off x="1581036" y="2980684"/>
            <a:ext cx="2093498" cy="290558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23854490-7FCB-3325-7D30-474C4806C049}"/>
              </a:ext>
            </a:extLst>
          </p:cNvPr>
          <p:cNvSpPr txBox="1"/>
          <p:nvPr/>
        </p:nvSpPr>
        <p:spPr>
          <a:xfrm>
            <a:off x="4101314" y="2233762"/>
            <a:ext cx="470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7F7F7F"/>
                </a:solidFill>
              </a:rPr>
              <a:t>[3]</a:t>
            </a:r>
            <a:endParaRPr lang="de-DE" sz="2400" dirty="0"/>
          </a:p>
          <a:p>
            <a:endParaRPr lang="de-DE" sz="14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3B54351-1EB8-0ACB-252E-9278526212A2}"/>
              </a:ext>
            </a:extLst>
          </p:cNvPr>
          <p:cNvSpPr txBox="1"/>
          <p:nvPr/>
        </p:nvSpPr>
        <p:spPr>
          <a:xfrm>
            <a:off x="1979713" y="2125130"/>
            <a:ext cx="45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7F7F7F"/>
                </a:solidFill>
              </a:rPr>
              <a:t>[2]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00904CF-2122-480E-77E6-FE2F6669A0F9}"/>
              </a:ext>
            </a:extLst>
          </p:cNvPr>
          <p:cNvSpPr txBox="1"/>
          <p:nvPr/>
        </p:nvSpPr>
        <p:spPr>
          <a:xfrm>
            <a:off x="2851212" y="2951132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7F7F7F"/>
                </a:solidFill>
              </a:rPr>
              <a:t>[4]</a:t>
            </a:r>
            <a:endParaRPr lang="de-DE" sz="2400" dirty="0"/>
          </a:p>
          <a:p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674536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0.01511 0.00926 L 0.13455 0.10393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83" y="472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5B2B2-B351-531A-8BAA-029A5EBC8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9F4FA2A-31C5-44E0-3736-193CD294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72615AF-6143-C742-B204-8A6617E9EC03}" type="slidenum">
              <a:rPr lang="de-DE" smtClean="0"/>
              <a:pPr>
                <a:spcAft>
                  <a:spcPts val="600"/>
                </a:spcAft>
              </a:pPr>
              <a:t>13</a:t>
            </a:fld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58842C-BA03-4757-4D2B-6DD538435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Verwandte Arbeiten</a:t>
            </a:r>
          </a:p>
        </p:txBody>
      </p:sp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B0786CC6-05B3-B3BD-3938-5BDF4802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3168" y="2204864"/>
            <a:ext cx="3600400" cy="2016224"/>
          </a:xfrm>
        </p:spPr>
        <p:txBody>
          <a:bodyPr>
            <a:normAutofit/>
          </a:bodyPr>
          <a:lstStyle/>
          <a:p>
            <a:r>
              <a:rPr lang="de-DE" sz="1600" dirty="0"/>
              <a:t>Ansätze zum Mapping von </a:t>
            </a:r>
            <a:r>
              <a:rPr lang="de-DE" sz="1600" dirty="0" err="1"/>
              <a:t>Graphdatenbanken</a:t>
            </a:r>
            <a:r>
              <a:rPr lang="de-DE" sz="1600" dirty="0"/>
              <a:t> auf Relationalen Datenbanken  </a:t>
            </a:r>
            <a:r>
              <a:rPr lang="de-DE" sz="1050" dirty="0">
                <a:solidFill>
                  <a:srgbClr val="7F7F7F"/>
                </a:solidFill>
              </a:rPr>
              <a:t>[5][6][7][8]</a:t>
            </a:r>
            <a:endParaRPr lang="de-DE" sz="1050" baseline="30000" dirty="0"/>
          </a:p>
          <a:p>
            <a:r>
              <a:rPr lang="de-DE" sz="1600" dirty="0"/>
              <a:t>Keine Berücksichtigung von Multilabels</a:t>
            </a:r>
          </a:p>
          <a:p>
            <a:endParaRPr lang="de-DE" sz="1600" baseline="30000" dirty="0"/>
          </a:p>
          <a:p>
            <a:endParaRPr lang="de-DE" sz="1600" dirty="0"/>
          </a:p>
        </p:txBody>
      </p:sp>
      <p:pic>
        <p:nvPicPr>
          <p:cNvPr id="9" name="Inhaltsplatzhalter 8" descr="Ein Bild, das Text, Schrift, Veröffentlichung, Papier enthält.&#10;&#10;Automatisch generierte Beschreibung">
            <a:extLst>
              <a:ext uri="{FF2B5EF4-FFF2-40B4-BE49-F238E27FC236}">
                <a16:creationId xmlns:a16="http://schemas.microsoft.com/office/drawing/2014/main" id="{33DBF121-682E-6676-739B-B68E59922A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16832"/>
            <a:ext cx="2023418" cy="2592288"/>
          </a:xfr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149A2D2-591E-4336-FF4C-4FEA65A621FD}"/>
              </a:ext>
            </a:extLst>
          </p:cNvPr>
          <p:cNvSpPr txBox="1"/>
          <p:nvPr/>
        </p:nvSpPr>
        <p:spPr>
          <a:xfrm>
            <a:off x="4716016" y="5335671"/>
            <a:ext cx="450057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[5]</a:t>
            </a:r>
            <a:r>
              <a:rPr lang="de-DE" sz="7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 M. </a:t>
            </a:r>
            <a:r>
              <a:rPr lang="de-DE" sz="700" b="0" i="0" u="none" strike="noStrike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Palagashvili</a:t>
            </a:r>
            <a:r>
              <a:rPr lang="de-DE" sz="7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S. A. </a:t>
            </a:r>
            <a:r>
              <a:rPr lang="de-DE" sz="700" b="0" i="0" u="none" strike="noStrike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Stupnikov</a:t>
            </a:r>
            <a:r>
              <a:rPr lang="de-DE" sz="7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2023. Reversible Mapping </a:t>
            </a:r>
            <a:r>
              <a:rPr lang="de-DE" sz="700" b="0" i="0" u="none" strike="noStrike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7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Relational and Graph Databases. Pattern </a:t>
            </a:r>
            <a:r>
              <a:rPr lang="de-DE" sz="700" b="0" i="0" u="none" strike="noStrike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Recognit</a:t>
            </a:r>
            <a:r>
              <a:rPr lang="de-DE" sz="7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Image Anal. 33, 2 (Jun 2023), 113–121. 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https://doi.org/10.1134/S1054661823020098</a:t>
            </a:r>
            <a:endParaRPr lang="de-DE" sz="700" b="0" i="0" u="none" strike="noStrike" dirty="0">
              <a:solidFill>
                <a:srgbClr val="7F7F7F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[6] Mueller, W.,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Idziaszek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P., Kujawa, S.,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Łukomski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M., &amp; Nowak, P. (2018). Mapping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relational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structures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Neo4j. Journal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Research and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Agricultural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Engineering, 63(4), 121-124</a:t>
            </a:r>
          </a:p>
          <a:p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[7] Roberto De Virgilio, Antonio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Maccioni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Riccardo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Torlone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2013.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Converting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relational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databases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In First International Workshop on Graph Data Management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Experiences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Systems (GRADES '13).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Association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Computing Machinery, New York, NY, USA,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Article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1, 1–6. https://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doi.org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/10.1145/2484425.2484426</a:t>
            </a:r>
          </a:p>
          <a:p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[8] D. W.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Wardani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J.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Kiing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"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Semantic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relational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," 2014 International Conference on Computer, Control,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Informatics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(IC3INA), Bandung, Indonesia, 2014, pp. 160-165, </a:t>
            </a:r>
            <a:r>
              <a:rPr lang="de-DE" sz="7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</a:t>
            </a:r>
            <a:r>
              <a:rPr lang="de-DE" sz="7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10.1109/IC3INA.2014.7042620.</a:t>
            </a:r>
          </a:p>
          <a:p>
            <a:endParaRPr lang="de-DE" sz="700" dirty="0">
              <a:solidFill>
                <a:srgbClr val="7F7F7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Grafik 6" descr="Ein Bild, das Text, Papier, Veröffentlichung, Schrift enthält.&#10;&#10;Automatisch generierte Beschreibung">
            <a:extLst>
              <a:ext uri="{FF2B5EF4-FFF2-40B4-BE49-F238E27FC236}">
                <a16:creationId xmlns:a16="http://schemas.microsoft.com/office/drawing/2014/main" id="{549AC86D-9C0D-9D05-02F5-4E5EA62A2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88" y="3212976"/>
            <a:ext cx="2091113" cy="2934761"/>
          </a:xfrm>
          <a:prstGeom prst="rect">
            <a:avLst/>
          </a:prstGeom>
        </p:spPr>
      </p:pic>
      <p:pic>
        <p:nvPicPr>
          <p:cNvPr id="10" name="Grafik 9" descr="Ein Bild, das Text, Veröffentlichung, Papier, Schrift enthält.&#10;&#10;Automatisch generierte Beschreibung">
            <a:extLst>
              <a:ext uri="{FF2B5EF4-FFF2-40B4-BE49-F238E27FC236}">
                <a16:creationId xmlns:a16="http://schemas.microsoft.com/office/drawing/2014/main" id="{E5E7CBCA-0AA7-8872-D6CA-0B3ED6820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504" y="2006622"/>
            <a:ext cx="2091113" cy="2592288"/>
          </a:xfrm>
          <a:prstGeom prst="rect">
            <a:avLst/>
          </a:prstGeom>
        </p:spPr>
      </p:pic>
      <p:pic>
        <p:nvPicPr>
          <p:cNvPr id="5" name="Grafik 4" descr="Ein Bild, das Text, Papier, Veröffentlichung, Schrift enthält.&#10;&#10;Automatisch generierte Beschreibung">
            <a:extLst>
              <a:ext uri="{FF2B5EF4-FFF2-40B4-BE49-F238E27FC236}">
                <a16:creationId xmlns:a16="http://schemas.microsoft.com/office/drawing/2014/main" id="{BCDB1B10-2C72-5951-48AB-4D0CD7084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73" t="2179" r="3916" b="4373"/>
          <a:stretch/>
        </p:blipFill>
        <p:spPr>
          <a:xfrm>
            <a:off x="2645940" y="3266317"/>
            <a:ext cx="2160240" cy="2869573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46529D1-1460-E93F-E5B8-E3D18869BB9F}"/>
              </a:ext>
            </a:extLst>
          </p:cNvPr>
          <p:cNvSpPr txBox="1"/>
          <p:nvPr/>
        </p:nvSpPr>
        <p:spPr>
          <a:xfrm>
            <a:off x="2061851" y="2006622"/>
            <a:ext cx="45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7F7F7F"/>
                </a:solidFill>
              </a:rPr>
              <a:t>[5]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24849F1-FCB8-116F-A487-9F18CF60EA00}"/>
              </a:ext>
            </a:extLst>
          </p:cNvPr>
          <p:cNvSpPr txBox="1"/>
          <p:nvPr/>
        </p:nvSpPr>
        <p:spPr>
          <a:xfrm>
            <a:off x="2127412" y="3364771"/>
            <a:ext cx="45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7F7F7F"/>
                </a:solidFill>
              </a:rPr>
              <a:t>[6]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3A81E5E-524D-4E42-764F-36FA9660B61C}"/>
              </a:ext>
            </a:extLst>
          </p:cNvPr>
          <p:cNvSpPr txBox="1"/>
          <p:nvPr/>
        </p:nvSpPr>
        <p:spPr>
          <a:xfrm>
            <a:off x="4315453" y="3363369"/>
            <a:ext cx="45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7F7F7F"/>
                </a:solidFill>
              </a:rPr>
              <a:t>[8]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DF44D2FE-B912-CEA5-D86F-CAA626F3A3E6}"/>
              </a:ext>
            </a:extLst>
          </p:cNvPr>
          <p:cNvSpPr txBox="1"/>
          <p:nvPr/>
        </p:nvSpPr>
        <p:spPr>
          <a:xfrm>
            <a:off x="4350016" y="1999613"/>
            <a:ext cx="4561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rgbClr val="7F7F7F"/>
                </a:solidFill>
              </a:rPr>
              <a:t>[7]</a:t>
            </a:r>
          </a:p>
        </p:txBody>
      </p:sp>
    </p:spTree>
    <p:extLst>
      <p:ext uri="{BB962C8B-B14F-4D97-AF65-F5344CB8AC3E}">
        <p14:creationId xmlns:p14="http://schemas.microsoft.com/office/powerpoint/2010/main" val="1944416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8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EA67FF6-5EA3-E327-BA9E-1E66D2511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14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9BCAC7B-6324-39FA-527D-9DBC88494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Eigener Ansatz</a:t>
            </a:r>
          </a:p>
        </p:txBody>
      </p:sp>
      <p:pic>
        <p:nvPicPr>
          <p:cNvPr id="11" name="Grafik 10" descr="Ein Bild, das Text, Screenshot, Diagramm, Plan enthält.&#10;&#10;Automatisch generierte Beschreibung">
            <a:extLst>
              <a:ext uri="{FF2B5EF4-FFF2-40B4-BE49-F238E27FC236}">
                <a16:creationId xmlns:a16="http://schemas.microsoft.com/office/drawing/2014/main" id="{44726691-A371-6453-43CD-CFC8989A6F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40" y="1916832"/>
            <a:ext cx="7772400" cy="44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807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69CC6B-60FB-DDF2-B57B-0A724AF78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7918" y="1484784"/>
            <a:ext cx="7188200" cy="69691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Zeitplan u. Fragen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25C1FE6-CAF6-9810-C5DF-E89A94149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15</a:t>
            </a:fld>
            <a:endParaRPr lang="de-DE" dirty="0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CE56A91-AD79-A4D8-1B4C-2FCC690A301F}"/>
              </a:ext>
            </a:extLst>
          </p:cNvPr>
          <p:cNvCxnSpPr/>
          <p:nvPr/>
        </p:nvCxnSpPr>
        <p:spPr>
          <a:xfrm>
            <a:off x="827584" y="5805264"/>
            <a:ext cx="7488832" cy="0"/>
          </a:xfrm>
          <a:prstGeom prst="straightConnector1">
            <a:avLst/>
          </a:prstGeom>
          <a:ln>
            <a:solidFill>
              <a:srgbClr val="7F7F7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iagonal liegende Ecken des Rechtecks abrunden 7">
            <a:extLst>
              <a:ext uri="{FF2B5EF4-FFF2-40B4-BE49-F238E27FC236}">
                <a16:creationId xmlns:a16="http://schemas.microsoft.com/office/drawing/2014/main" id="{8344DCBD-59FD-A9E2-66FB-52F1D1B72F24}"/>
              </a:ext>
            </a:extLst>
          </p:cNvPr>
          <p:cNvSpPr/>
          <p:nvPr/>
        </p:nvSpPr>
        <p:spPr>
          <a:xfrm>
            <a:off x="863588" y="5301214"/>
            <a:ext cx="1764192" cy="404618"/>
          </a:xfrm>
          <a:prstGeom prst="round2Diag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Themafindung, Literaturrecherche, Einarbeitung</a:t>
            </a:r>
          </a:p>
        </p:txBody>
      </p:sp>
      <p:cxnSp>
        <p:nvCxnSpPr>
          <p:cNvPr id="11" name="Gerade Verbindung 10">
            <a:extLst>
              <a:ext uri="{FF2B5EF4-FFF2-40B4-BE49-F238E27FC236}">
                <a16:creationId xmlns:a16="http://schemas.microsoft.com/office/drawing/2014/main" id="{4E43A958-521F-7A34-7EEC-45EA5A22B4F5}"/>
              </a:ext>
            </a:extLst>
          </p:cNvPr>
          <p:cNvCxnSpPr/>
          <p:nvPr/>
        </p:nvCxnSpPr>
        <p:spPr>
          <a:xfrm>
            <a:off x="4139952" y="4653136"/>
            <a:ext cx="0" cy="1152128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1">
            <a:extLst>
              <a:ext uri="{FF2B5EF4-FFF2-40B4-BE49-F238E27FC236}">
                <a16:creationId xmlns:a16="http://schemas.microsoft.com/office/drawing/2014/main" id="{004FEC5A-6C5F-61B3-C123-3AEEC2CEE777}"/>
              </a:ext>
            </a:extLst>
          </p:cNvPr>
          <p:cNvSpPr/>
          <p:nvPr/>
        </p:nvSpPr>
        <p:spPr>
          <a:xfrm>
            <a:off x="3649278" y="4293099"/>
            <a:ext cx="1008112" cy="360036"/>
          </a:xfrm>
          <a:prstGeom prst="rect">
            <a:avLst/>
          </a:prstGeom>
          <a:noFill/>
          <a:ln>
            <a:solidFill>
              <a:srgbClr val="7F7F7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A93D770-B53C-E6B9-1C2C-1F6BCD31FAD9}"/>
              </a:ext>
            </a:extLst>
          </p:cNvPr>
          <p:cNvSpPr txBox="1"/>
          <p:nvPr/>
        </p:nvSpPr>
        <p:spPr>
          <a:xfrm>
            <a:off x="3583804" y="4293098"/>
            <a:ext cx="1112295" cy="3052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27.01.2025</a:t>
            </a:r>
          </a:p>
          <a:p>
            <a:pPr algn="ctr"/>
            <a:r>
              <a:rPr lang="de-DE" sz="90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Antrittsvortrag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8C82911-E71E-9DA1-26C0-135FE1073661}"/>
              </a:ext>
            </a:extLst>
          </p:cNvPr>
          <p:cNvSpPr txBox="1"/>
          <p:nvPr/>
        </p:nvSpPr>
        <p:spPr>
          <a:xfrm>
            <a:off x="7524107" y="5805264"/>
            <a:ext cx="824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04/2025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66CC68C1-9A32-140B-F4AE-57A31A1207DD}"/>
              </a:ext>
            </a:extLst>
          </p:cNvPr>
          <p:cNvSpPr txBox="1"/>
          <p:nvPr/>
        </p:nvSpPr>
        <p:spPr>
          <a:xfrm>
            <a:off x="4341249" y="5804071"/>
            <a:ext cx="824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02/2025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3D12058-F533-E0F3-BBA8-69B5083F8ECF}"/>
              </a:ext>
            </a:extLst>
          </p:cNvPr>
          <p:cNvSpPr txBox="1"/>
          <p:nvPr/>
        </p:nvSpPr>
        <p:spPr>
          <a:xfrm>
            <a:off x="867417" y="5805264"/>
            <a:ext cx="82426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10/2024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0A46372A-7A8E-6E51-7802-5B201FAD5DAE}"/>
              </a:ext>
            </a:extLst>
          </p:cNvPr>
          <p:cNvCxnSpPr>
            <a:cxnSpLocks/>
          </p:cNvCxnSpPr>
          <p:nvPr/>
        </p:nvCxnSpPr>
        <p:spPr>
          <a:xfrm flipH="1">
            <a:off x="4851597" y="3959549"/>
            <a:ext cx="8435" cy="1845715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4D82E4AC-9F12-EBA2-99EA-FCF31E04090D}"/>
              </a:ext>
            </a:extLst>
          </p:cNvPr>
          <p:cNvSpPr/>
          <p:nvPr/>
        </p:nvSpPr>
        <p:spPr>
          <a:xfrm>
            <a:off x="4619490" y="3573016"/>
            <a:ext cx="1008109" cy="360036"/>
          </a:xfrm>
          <a:prstGeom prst="rect">
            <a:avLst/>
          </a:prstGeom>
          <a:noFill/>
          <a:ln>
            <a:solidFill>
              <a:srgbClr val="7F7F7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9D176A8C-46C4-D4C0-CB9A-5C63EBF133CF}"/>
              </a:ext>
            </a:extLst>
          </p:cNvPr>
          <p:cNvSpPr txBox="1"/>
          <p:nvPr/>
        </p:nvSpPr>
        <p:spPr>
          <a:xfrm>
            <a:off x="4539825" y="3590217"/>
            <a:ext cx="111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15.02.2025</a:t>
            </a:r>
          </a:p>
          <a:p>
            <a:pPr algn="ctr"/>
            <a:r>
              <a:rPr lang="de-DE" sz="9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Anmeldung</a:t>
            </a:r>
          </a:p>
        </p:txBody>
      </p:sp>
      <p:cxnSp>
        <p:nvCxnSpPr>
          <p:cNvPr id="29" name="Gerade Verbindung 28">
            <a:extLst>
              <a:ext uri="{FF2B5EF4-FFF2-40B4-BE49-F238E27FC236}">
                <a16:creationId xmlns:a16="http://schemas.microsoft.com/office/drawing/2014/main" id="{C733AEF0-DDC2-32BD-9A73-E6062CEA19FA}"/>
              </a:ext>
            </a:extLst>
          </p:cNvPr>
          <p:cNvCxnSpPr/>
          <p:nvPr/>
        </p:nvCxnSpPr>
        <p:spPr>
          <a:xfrm>
            <a:off x="7677329" y="4651943"/>
            <a:ext cx="0" cy="1152128"/>
          </a:xfrm>
          <a:prstGeom prst="line">
            <a:avLst/>
          </a:prstGeom>
          <a:ln>
            <a:solidFill>
              <a:srgbClr val="7F7F7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5C80ABDF-F7C6-50FA-C1F7-DA6769B7B165}"/>
              </a:ext>
            </a:extLst>
          </p:cNvPr>
          <p:cNvSpPr/>
          <p:nvPr/>
        </p:nvSpPr>
        <p:spPr>
          <a:xfrm>
            <a:off x="7186655" y="4291906"/>
            <a:ext cx="1008112" cy="360036"/>
          </a:xfrm>
          <a:prstGeom prst="rect">
            <a:avLst/>
          </a:prstGeom>
          <a:noFill/>
          <a:ln>
            <a:solidFill>
              <a:srgbClr val="7F7F7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16530B06-6929-D3CD-BEA7-D99A01B0C8EA}"/>
              </a:ext>
            </a:extLst>
          </p:cNvPr>
          <p:cNvSpPr txBox="1"/>
          <p:nvPr/>
        </p:nvSpPr>
        <p:spPr>
          <a:xfrm>
            <a:off x="7121181" y="4291905"/>
            <a:ext cx="111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15.04.2025</a:t>
            </a:r>
          </a:p>
          <a:p>
            <a:pPr algn="ctr"/>
            <a:r>
              <a:rPr lang="de-DE" sz="900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Abgabe</a:t>
            </a:r>
          </a:p>
        </p:txBody>
      </p:sp>
      <p:sp>
        <p:nvSpPr>
          <p:cNvPr id="32" name="Diagonal liegende Ecken des Rechtecks abrunden 31">
            <a:extLst>
              <a:ext uri="{FF2B5EF4-FFF2-40B4-BE49-F238E27FC236}">
                <a16:creationId xmlns:a16="http://schemas.microsoft.com/office/drawing/2014/main" id="{EE580932-F493-ACBA-C64E-036BE4A913E8}"/>
              </a:ext>
            </a:extLst>
          </p:cNvPr>
          <p:cNvSpPr/>
          <p:nvPr/>
        </p:nvSpPr>
        <p:spPr>
          <a:xfrm>
            <a:off x="5479481" y="4787791"/>
            <a:ext cx="1440160" cy="208094"/>
          </a:xfrm>
          <a:prstGeom prst="round2DiagRect">
            <a:avLst/>
          </a:prstGeom>
          <a:solidFill>
            <a:srgbClr val="C00000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Schema-Evolution</a:t>
            </a:r>
          </a:p>
        </p:txBody>
      </p:sp>
      <p:sp>
        <p:nvSpPr>
          <p:cNvPr id="18" name="Diagonal liegende Ecken des Rechtecks abrunden 17">
            <a:extLst>
              <a:ext uri="{FF2B5EF4-FFF2-40B4-BE49-F238E27FC236}">
                <a16:creationId xmlns:a16="http://schemas.microsoft.com/office/drawing/2014/main" id="{680FA88D-685E-C394-73AA-2504F71850A3}"/>
              </a:ext>
            </a:extLst>
          </p:cNvPr>
          <p:cNvSpPr/>
          <p:nvPr/>
        </p:nvSpPr>
        <p:spPr>
          <a:xfrm>
            <a:off x="2647808" y="5487188"/>
            <a:ext cx="4896327" cy="210858"/>
          </a:xfrm>
          <a:prstGeom prst="round2DiagRect">
            <a:avLst/>
          </a:prstGeom>
          <a:solidFill>
            <a:srgbClr val="C00000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Schriftliche Ausarbeitung</a:t>
            </a:r>
          </a:p>
        </p:txBody>
      </p:sp>
      <p:sp>
        <p:nvSpPr>
          <p:cNvPr id="17" name="Diagonal liegende Ecken des Rechtecks abrunden 16">
            <a:extLst>
              <a:ext uri="{FF2B5EF4-FFF2-40B4-BE49-F238E27FC236}">
                <a16:creationId xmlns:a16="http://schemas.microsoft.com/office/drawing/2014/main" id="{8280E445-ED76-033C-13E4-2CBB06E58B32}"/>
              </a:ext>
            </a:extLst>
          </p:cNvPr>
          <p:cNvSpPr/>
          <p:nvPr/>
        </p:nvSpPr>
        <p:spPr>
          <a:xfrm>
            <a:off x="2647808" y="5024291"/>
            <a:ext cx="2788283" cy="208097"/>
          </a:xfrm>
          <a:prstGeom prst="round2Diag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 Extraktion &amp; Mapping</a:t>
            </a:r>
          </a:p>
        </p:txBody>
      </p:sp>
      <p:sp>
        <p:nvSpPr>
          <p:cNvPr id="3" name="Diagonal liegende Ecken des Rechtecks abrunden 2">
            <a:extLst>
              <a:ext uri="{FF2B5EF4-FFF2-40B4-BE49-F238E27FC236}">
                <a16:creationId xmlns:a16="http://schemas.microsoft.com/office/drawing/2014/main" id="{B1EC1D2C-184A-1465-F8E3-C34E77B0D3A0}"/>
              </a:ext>
            </a:extLst>
          </p:cNvPr>
          <p:cNvSpPr/>
          <p:nvPr/>
        </p:nvSpPr>
        <p:spPr>
          <a:xfrm>
            <a:off x="1764014" y="4674312"/>
            <a:ext cx="1440160" cy="208094"/>
          </a:xfrm>
          <a:prstGeom prst="round2Diag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Beispieldatenbanken</a:t>
            </a:r>
          </a:p>
        </p:txBody>
      </p:sp>
      <p:sp>
        <p:nvSpPr>
          <p:cNvPr id="5" name="Diagonal liegende Ecken des Rechtecks abrunden 4">
            <a:extLst>
              <a:ext uri="{FF2B5EF4-FFF2-40B4-BE49-F238E27FC236}">
                <a16:creationId xmlns:a16="http://schemas.microsoft.com/office/drawing/2014/main" id="{4F055065-C4EB-CDE4-7DDA-369A73BDB2F9}"/>
              </a:ext>
            </a:extLst>
          </p:cNvPr>
          <p:cNvSpPr/>
          <p:nvPr/>
        </p:nvSpPr>
        <p:spPr>
          <a:xfrm>
            <a:off x="5473466" y="5015696"/>
            <a:ext cx="1440160" cy="208094"/>
          </a:xfrm>
          <a:prstGeom prst="round2DiagRect">
            <a:avLst/>
          </a:prstGeom>
          <a:solidFill>
            <a:srgbClr val="C00000">
              <a:tint val="66000"/>
              <a:satMod val="1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Rücktransformation</a:t>
            </a:r>
          </a:p>
        </p:txBody>
      </p:sp>
    </p:spTree>
    <p:extLst>
      <p:ext uri="{BB962C8B-B14F-4D97-AF65-F5344CB8AC3E}">
        <p14:creationId xmlns:p14="http://schemas.microsoft.com/office/powerpoint/2010/main" val="20860982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AB4302-9ED8-A530-997A-2B126293AF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31640" y="2132856"/>
            <a:ext cx="7704856" cy="45365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de-DE" sz="1800" b="1" u="sng" dirty="0"/>
              <a:t>Thema: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Benutzung von </a:t>
            </a:r>
            <a:r>
              <a:rPr lang="de-DE" sz="1800" dirty="0" err="1"/>
              <a:t>ProSA</a:t>
            </a:r>
            <a:r>
              <a:rPr lang="de-DE" sz="1800" dirty="0"/>
              <a:t> für </a:t>
            </a:r>
            <a:r>
              <a:rPr lang="de-DE" sz="1800" dirty="0" err="1"/>
              <a:t>Graphdatenbanken</a:t>
            </a:r>
            <a:endParaRPr lang="de-DE" sz="1800" dirty="0"/>
          </a:p>
          <a:p>
            <a:pPr>
              <a:lnSpc>
                <a:spcPct val="150000"/>
              </a:lnSpc>
            </a:pPr>
            <a:r>
              <a:rPr lang="de-DE" sz="1800" b="1" u="sng" dirty="0"/>
              <a:t>Methode:</a:t>
            </a:r>
            <a:br>
              <a:rPr lang="de-DE" sz="1800" b="1" u="sng" dirty="0"/>
            </a:br>
            <a:r>
              <a:rPr lang="de-DE" sz="1800" dirty="0"/>
              <a:t>1. Extrahieren des Schemas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2. Mapping auf eine relationale Datenbank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3. Schema-Evolution in </a:t>
            </a:r>
            <a:r>
              <a:rPr lang="de-DE" sz="1800" dirty="0" err="1"/>
              <a:t>ProSA</a:t>
            </a:r>
            <a:r>
              <a:rPr lang="de-DE" sz="1800" dirty="0"/>
              <a:t> + Rücktransformation</a:t>
            </a:r>
          </a:p>
          <a:p>
            <a:pPr>
              <a:lnSpc>
                <a:spcPct val="150000"/>
              </a:lnSpc>
            </a:pPr>
            <a:r>
              <a:rPr lang="de-DE" sz="1800" b="1" u="sng" dirty="0"/>
              <a:t>Nächsten Schritte: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Anmeldung der Arbeit</a:t>
            </a:r>
          </a:p>
          <a:p>
            <a:pPr>
              <a:lnSpc>
                <a:spcPct val="150000"/>
              </a:lnSpc>
            </a:pPr>
            <a:r>
              <a:rPr lang="de-DE" sz="1800" b="0" i="0" u="none" strike="noStrike" dirty="0">
                <a:solidFill>
                  <a:srgbClr val="000000"/>
                </a:solidFill>
                <a:effectLst/>
              </a:rPr>
              <a:t>Fine-Tuning und Testen von Extraktions- und Mapping-Algorithmen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Schema-Evolution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Rücktransformation</a:t>
            </a:r>
          </a:p>
          <a:p>
            <a:pPr>
              <a:lnSpc>
                <a:spcPct val="150000"/>
              </a:lnSpc>
            </a:pPr>
            <a:r>
              <a:rPr lang="de-DE" sz="1800" dirty="0"/>
              <a:t>Schreiben der Arbeit</a:t>
            </a:r>
          </a:p>
          <a:p>
            <a:pPr>
              <a:lnSpc>
                <a:spcPct val="150000"/>
              </a:lnSpc>
            </a:pPr>
            <a:endParaRPr lang="de-DE" sz="18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7B5C16-BBE2-DF56-847B-A8596DF8D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640" y="1484784"/>
            <a:ext cx="7188200" cy="69691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C99882-C97C-EAD0-3AEF-1C5EC473C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4596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770047-B91A-DE03-8833-98ED59FE5A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de-DE" sz="900" baseline="300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Auge, T. (2023). Prosa: A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provenance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reproducing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query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In Companion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proceedings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acm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webconference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2023 (S.1555–1558). </a:t>
            </a:r>
          </a:p>
          <a:p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NewYork,NY,USA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Association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Computing Machinery. Zugriff auf https://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doi.org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/10.1145/3543873.3587563 doi:10.1145/3543873.3587563</a:t>
            </a:r>
          </a:p>
          <a:p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[2]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Frozza,A.A.,Jacinto,S.&amp;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Mello,R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(2020,08). An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approach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extraction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nosql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databases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In(S. 271-278). </a:t>
            </a:r>
            <a:r>
              <a:rPr lang="de-DE" sz="9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</a:t>
            </a:r>
            <a:r>
              <a:rPr lang="de-DE" sz="9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10.1109/IRI49571.2020.00046</a:t>
            </a:r>
          </a:p>
          <a:p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[3]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Comyn-Wattiau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I. &amp;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Akoka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J. (2017). Model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driven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reverse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engineering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nosql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property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databases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</a:p>
          <a:p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case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neo4j. In 2017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ieee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international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conferenceon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big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)(S. 453-458). </a:t>
            </a:r>
          </a:p>
          <a:p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10.1109/BigData.2017.8257957</a:t>
            </a:r>
          </a:p>
          <a:p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[4] Angela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Bonifati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Stefania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Dumbrava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Emile Martinez, Fatemeh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Ghasemi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Malo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Jaffré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Pacôme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Luton, and Thomas Pickles. 2022.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DiscoPG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property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schema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discovery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exploration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VLDB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Endow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15, 12 (August 2022), 3654–3657. https://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doi.org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/10.14778/3554821.3554867</a:t>
            </a:r>
          </a:p>
          <a:p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[5]</a:t>
            </a:r>
            <a:r>
              <a:rPr lang="de-DE" sz="9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A. M. </a:t>
            </a:r>
            <a:r>
              <a:rPr lang="de-DE" sz="900" b="0" i="0" u="none" strike="noStrike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Palagashvili</a:t>
            </a:r>
            <a:r>
              <a:rPr lang="de-DE" sz="9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S. A. </a:t>
            </a:r>
            <a:r>
              <a:rPr lang="de-DE" sz="900" b="0" i="0" u="none" strike="noStrike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Stupnikov</a:t>
            </a:r>
            <a:r>
              <a:rPr lang="de-DE" sz="9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2023. Reversible Mapping </a:t>
            </a:r>
            <a:r>
              <a:rPr lang="de-DE" sz="900" b="0" i="0" u="none" strike="noStrike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9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Relational and Graph Databases. Pattern </a:t>
            </a:r>
            <a:r>
              <a:rPr lang="de-DE" sz="900" b="0" i="0" u="none" strike="noStrike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Recognit</a:t>
            </a:r>
            <a:r>
              <a:rPr lang="de-DE" sz="900" b="0" i="0" u="none" strike="noStrike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Image Anal. 33, 2 (Jun 2023), 113–121. </a:t>
            </a:r>
            <a:r>
              <a:rPr lang="de-DE" sz="900" dirty="0">
                <a:solidFill>
                  <a:srgbClr val="46788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https://</a:t>
            </a:r>
            <a:r>
              <a:rPr lang="de-DE" sz="900" dirty="0" err="1">
                <a:solidFill>
                  <a:srgbClr val="46788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doi.org</a:t>
            </a:r>
            <a:r>
              <a:rPr lang="de-DE" sz="900" dirty="0">
                <a:solidFill>
                  <a:srgbClr val="467886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/10.1134/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S1054661823020098</a:t>
            </a:r>
            <a:endParaRPr lang="de-DE" sz="900" b="0" i="0" u="none" strike="noStrike" dirty="0">
              <a:solidFill>
                <a:srgbClr val="7F7F7F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[6] Mueller, W.,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Idziaszek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P., Kujawa, S.,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Łukomski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M., &amp; Nowak, P. (2018). Mapping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relational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structures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Neo4j. Journal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Research and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Agricultural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Engineering, 63(4), 121-124</a:t>
            </a:r>
          </a:p>
          <a:p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[7] Roberto De Virgilio, Antonio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Maccioni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and Riccardo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Torlone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2013.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Converting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relational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databases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In First International Workshop on Graph Data Management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Experiences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Systems (GRADES '13).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Association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Computing Machinery, New York, NY, USA,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Article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1, 1–6. https://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doi.org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/10.1145/2484425.2484426</a:t>
            </a:r>
          </a:p>
          <a:p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[8] D. W.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Wardani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J.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Kiing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"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Semantic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mapping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relational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graph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model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," 2014 International Conference on Computer, Control,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Informatics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and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Its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Applications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(IC3INA), Bandung, Indonesia, 2014, pp. 160-165, </a:t>
            </a:r>
            <a:r>
              <a:rPr lang="de-DE" sz="900" dirty="0" err="1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</a:t>
            </a:r>
            <a:r>
              <a:rPr lang="de-DE" sz="900" dirty="0">
                <a:solidFill>
                  <a:srgbClr val="7F7F7F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10.1109/IC3INA.2014.7042620.</a:t>
            </a:r>
          </a:p>
          <a:p>
            <a:endParaRPr lang="de-DE" sz="900" dirty="0">
              <a:solidFill>
                <a:srgbClr val="7F7F7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DE" sz="900" dirty="0">
              <a:solidFill>
                <a:srgbClr val="7F7F7F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DE" sz="900" dirty="0">
              <a:solidFill>
                <a:srgbClr val="7F7F7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DE" sz="2400" dirty="0">
              <a:solidFill>
                <a:srgbClr val="7F7F7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8B4E20F-6403-A4CC-8E8C-0E3A99DE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8011" y="1484784"/>
            <a:ext cx="7188200" cy="69691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87D4E1-BF62-A40C-74CB-55B8CB93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67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8E1EBB-EAA1-7979-6DAA-E6F7FADCA2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Timo </a:t>
            </a:r>
            <a:r>
              <a:rPr lang="de-DE" sz="1600" dirty="0" err="1"/>
              <a:t>Hanöffner</a:t>
            </a:r>
            <a:endParaRPr lang="de-DE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7. Semester Medieninformatik B.A., Medienwissenschaft (2. HF)</a:t>
            </a:r>
          </a:p>
          <a:p>
            <a:pPr indent="0">
              <a:lnSpc>
                <a:spcPct val="150000"/>
              </a:lnSpc>
            </a:pPr>
            <a:r>
              <a:rPr lang="de-DE" sz="1600" b="1" dirty="0"/>
              <a:t>Betreuer &amp; Gutachter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Dr.-Ing. Tanja Auge; Dominique Hausler (Betreuerin)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Prof. Dr. Niels Henze (Erstgutachter)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Prof. Dr.-Ing. habil. Meike </a:t>
            </a:r>
            <a:r>
              <a:rPr lang="de-DE" sz="1600" dirty="0" err="1"/>
              <a:t>Klettke</a:t>
            </a:r>
            <a:r>
              <a:rPr lang="de-DE" sz="1600" dirty="0"/>
              <a:t> (Zweitgutachterin)</a:t>
            </a:r>
          </a:p>
          <a:p>
            <a:pPr indent="0">
              <a:lnSpc>
                <a:spcPct val="150000"/>
              </a:lnSpc>
            </a:pPr>
            <a:endParaRPr lang="de-DE" sz="16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2F2E384-4989-7925-AF97-AF53EFF97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940" y="1484784"/>
            <a:ext cx="7188200" cy="696913"/>
          </a:xfrm>
          <a:prstGeom prst="rect">
            <a:avLst/>
          </a:prstGeom>
        </p:spPr>
        <p:txBody>
          <a:bodyPr/>
          <a:lstStyle/>
          <a:p>
            <a:r>
              <a:rPr lang="de-DE"/>
              <a:t>Vorstellung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AC19D02-FD63-BD49-99B5-4F8881362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816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3BDA5C-2E53-F132-E515-BD8C773DB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4240" y="1484784"/>
            <a:ext cx="7188200" cy="696913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Thema und Hintergrund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478CA4-45AE-2B6A-93BF-E6ECA2A2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3</a:t>
            </a:fld>
            <a:endParaRPr lang="de-DE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716BABC-FF34-DC33-6415-588B92E2A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6377" y="2150487"/>
            <a:ext cx="4320480" cy="1385297"/>
          </a:xfrm>
          <a:prstGeom prst="rect">
            <a:avLst/>
          </a:prstGeom>
        </p:spPr>
      </p:pic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AA38EBC5-CBD0-8C9A-63D8-45E7AFDC0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40514"/>
              </p:ext>
            </p:extLst>
          </p:nvPr>
        </p:nvGraphicFramePr>
        <p:xfrm>
          <a:off x="755576" y="3828138"/>
          <a:ext cx="3543618" cy="1224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6018">
                  <a:extLst>
                    <a:ext uri="{9D8B030D-6E8A-4147-A177-3AD203B41FA5}">
                      <a16:colId xmlns:a16="http://schemas.microsoft.com/office/drawing/2014/main" val="87687628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1782249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922442172"/>
                    </a:ext>
                  </a:extLst>
                </a:gridCol>
              </a:tblGrid>
              <a:tr h="30610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CustomerID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16640"/>
                  </a:ext>
                </a:extLst>
              </a:tr>
              <a:tr h="30610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Munich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494473"/>
                  </a:ext>
                </a:extLst>
              </a:tr>
              <a:tr h="30610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Munich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98174"/>
                  </a:ext>
                </a:extLst>
              </a:tr>
              <a:tr h="30610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Berlin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3055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E2F5A33B-A900-C277-1F21-B98DCF05C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50179"/>
              </p:ext>
            </p:extLst>
          </p:nvPr>
        </p:nvGraphicFramePr>
        <p:xfrm>
          <a:off x="4951040" y="3828138"/>
          <a:ext cx="3581400" cy="1224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87687628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1782249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922442172"/>
                    </a:ext>
                  </a:extLst>
                </a:gridCol>
              </a:tblGrid>
              <a:tr h="30610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OrderID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CustomerID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16640"/>
                  </a:ext>
                </a:extLst>
              </a:tr>
              <a:tr h="30610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494473"/>
                  </a:ext>
                </a:extLst>
              </a:tr>
              <a:tr h="30610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98174"/>
                  </a:ext>
                </a:extLst>
              </a:tr>
              <a:tr h="30610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3055"/>
                  </a:ext>
                </a:extLst>
              </a:tr>
            </a:tbl>
          </a:graphicData>
        </a:graphic>
      </p:graphicFrame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3A4BABF9-BD8C-7692-1CDD-BA06CA45D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89185"/>
              </p:ext>
            </p:extLst>
          </p:nvPr>
        </p:nvGraphicFramePr>
        <p:xfrm>
          <a:off x="1423262" y="3946064"/>
          <a:ext cx="2208246" cy="988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4123">
                  <a:extLst>
                    <a:ext uri="{9D8B030D-6E8A-4147-A177-3AD203B41FA5}">
                      <a16:colId xmlns:a16="http://schemas.microsoft.com/office/drawing/2014/main" val="3989632368"/>
                    </a:ext>
                  </a:extLst>
                </a:gridCol>
                <a:gridCol w="1104123">
                  <a:extLst>
                    <a:ext uri="{9D8B030D-6E8A-4147-A177-3AD203B41FA5}">
                      <a16:colId xmlns:a16="http://schemas.microsoft.com/office/drawing/2014/main" val="2819173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643260"/>
                  </a:ext>
                </a:extLst>
              </a:tr>
              <a:tr h="357124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Munich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96875"/>
                  </a:ext>
                </a:extLst>
              </a:tr>
              <a:tr h="357124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Berlin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96217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B666DAA-3BB8-EC3D-B19A-52C986460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022301"/>
              </p:ext>
            </p:extLst>
          </p:nvPr>
        </p:nvGraphicFramePr>
        <p:xfrm>
          <a:off x="4951039" y="3814748"/>
          <a:ext cx="3581400" cy="12283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3800">
                  <a:extLst>
                    <a:ext uri="{9D8B030D-6E8A-4147-A177-3AD203B41FA5}">
                      <a16:colId xmlns:a16="http://schemas.microsoft.com/office/drawing/2014/main" val="876876284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4017822491"/>
                    </a:ext>
                  </a:extLst>
                </a:gridCol>
                <a:gridCol w="1193800">
                  <a:extLst>
                    <a:ext uri="{9D8B030D-6E8A-4147-A177-3AD203B41FA5}">
                      <a16:colId xmlns:a16="http://schemas.microsoft.com/office/drawing/2014/main" val="2922442172"/>
                    </a:ext>
                  </a:extLst>
                </a:gridCol>
              </a:tblGrid>
              <a:tr h="310047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OrderID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CustomerID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16640"/>
                  </a:ext>
                </a:extLst>
              </a:tr>
              <a:tr h="30610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494473"/>
                  </a:ext>
                </a:extLst>
              </a:tr>
              <a:tr h="30610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102</a:t>
                      </a:r>
                    </a:p>
                  </a:txBody>
                  <a:tcPr>
                    <a:solidFill>
                      <a:srgbClr val="DA2F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DA2F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Mouse</a:t>
                      </a:r>
                    </a:p>
                  </a:txBody>
                  <a:tcPr>
                    <a:solidFill>
                      <a:srgbClr val="DA2F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98174"/>
                  </a:ext>
                </a:extLst>
              </a:tr>
              <a:tr h="30610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3055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65D58F99-83B4-527A-4460-1C94884E0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291937"/>
              </p:ext>
            </p:extLst>
          </p:nvPr>
        </p:nvGraphicFramePr>
        <p:xfrm>
          <a:off x="1333813" y="3934645"/>
          <a:ext cx="2613681" cy="9885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227">
                  <a:extLst>
                    <a:ext uri="{9D8B030D-6E8A-4147-A177-3AD203B41FA5}">
                      <a16:colId xmlns:a16="http://schemas.microsoft.com/office/drawing/2014/main" val="3989632368"/>
                    </a:ext>
                  </a:extLst>
                </a:gridCol>
                <a:gridCol w="871227">
                  <a:extLst>
                    <a:ext uri="{9D8B030D-6E8A-4147-A177-3AD203B41FA5}">
                      <a16:colId xmlns:a16="http://schemas.microsoft.com/office/drawing/2014/main" val="281917363"/>
                    </a:ext>
                  </a:extLst>
                </a:gridCol>
                <a:gridCol w="871227">
                  <a:extLst>
                    <a:ext uri="{9D8B030D-6E8A-4147-A177-3AD203B41FA5}">
                      <a16:colId xmlns:a16="http://schemas.microsoft.com/office/drawing/2014/main" val="40763344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 err="1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Product</a:t>
                      </a:r>
                      <a:endParaRPr lang="de-DE" sz="12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643260"/>
                  </a:ext>
                </a:extLst>
              </a:tr>
              <a:tr h="357124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Munich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Laptop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296875"/>
                  </a:ext>
                </a:extLst>
              </a:tr>
              <a:tr h="357124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Berlin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Tablet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196217"/>
                  </a:ext>
                </a:extLst>
              </a:tr>
            </a:tbl>
          </a:graphicData>
        </a:graphic>
      </p:graphicFrame>
      <p:graphicFrame>
        <p:nvGraphicFramePr>
          <p:cNvPr id="15" name="Tabelle 14">
            <a:extLst>
              <a:ext uri="{FF2B5EF4-FFF2-40B4-BE49-F238E27FC236}">
                <a16:creationId xmlns:a16="http://schemas.microsoft.com/office/drawing/2014/main" id="{6BCA7DE8-0581-8075-3A74-C95AB584E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718754"/>
              </p:ext>
            </p:extLst>
          </p:nvPr>
        </p:nvGraphicFramePr>
        <p:xfrm>
          <a:off x="4951040" y="5492617"/>
          <a:ext cx="3581399" cy="12244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343">
                  <a:extLst>
                    <a:ext uri="{9D8B030D-6E8A-4147-A177-3AD203B41FA5}">
                      <a16:colId xmlns:a16="http://schemas.microsoft.com/office/drawing/2014/main" val="876876284"/>
                    </a:ext>
                  </a:extLst>
                </a:gridCol>
                <a:gridCol w="1206528">
                  <a:extLst>
                    <a:ext uri="{9D8B030D-6E8A-4147-A177-3AD203B41FA5}">
                      <a16:colId xmlns:a16="http://schemas.microsoft.com/office/drawing/2014/main" val="4017822491"/>
                    </a:ext>
                  </a:extLst>
                </a:gridCol>
                <a:gridCol w="1206528">
                  <a:extLst>
                    <a:ext uri="{9D8B030D-6E8A-4147-A177-3AD203B41FA5}">
                      <a16:colId xmlns:a16="http://schemas.microsoft.com/office/drawing/2014/main" val="2922442172"/>
                    </a:ext>
                  </a:extLst>
                </a:gridCol>
              </a:tblGrid>
              <a:tr h="30610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CustomerID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City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716640"/>
                  </a:ext>
                </a:extLst>
              </a:tr>
              <a:tr h="30610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Munich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494473"/>
                  </a:ext>
                </a:extLst>
              </a:tr>
              <a:tr h="30610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</a:t>
                      </a:r>
                    </a:p>
                  </a:txBody>
                  <a:tcPr>
                    <a:solidFill>
                      <a:srgbClr val="DA2F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Bob</a:t>
                      </a:r>
                    </a:p>
                  </a:txBody>
                  <a:tcPr>
                    <a:solidFill>
                      <a:srgbClr val="DA2F2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Munich</a:t>
                      </a:r>
                    </a:p>
                  </a:txBody>
                  <a:tcPr>
                    <a:solidFill>
                      <a:srgbClr val="DA2F2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5098174"/>
                  </a:ext>
                </a:extLst>
              </a:tr>
              <a:tr h="306105"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Berlin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63055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B9528F77-20FD-AB10-4333-3F1AC128408B}"/>
              </a:ext>
            </a:extLst>
          </p:cNvPr>
          <p:cNvSpPr txBox="1"/>
          <p:nvPr/>
        </p:nvSpPr>
        <p:spPr>
          <a:xfrm>
            <a:off x="290893" y="5170006"/>
            <a:ext cx="469951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c.Name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c.City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o.Product</a:t>
            </a:r>
            <a:endParaRPr lang="de-DE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Customer c</a:t>
            </a:r>
          </a:p>
          <a:p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JOIN Orders o ON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c.CustomerID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= </a:t>
            </a:r>
            <a:r>
              <a:rPr lang="de-DE" sz="14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o.CustomerID</a:t>
            </a:r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E356FF5-DA47-189B-B98E-A4F62B54B45B}"/>
              </a:ext>
            </a:extLst>
          </p:cNvPr>
          <p:cNvSpPr/>
          <p:nvPr/>
        </p:nvSpPr>
        <p:spPr>
          <a:xfrm>
            <a:off x="1292230" y="3665130"/>
            <a:ext cx="7456234" cy="1475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9BA313-378E-D46E-A5D5-0539B1E58F99}"/>
              </a:ext>
            </a:extLst>
          </p:cNvPr>
          <p:cNvSpPr txBox="1"/>
          <p:nvPr/>
        </p:nvSpPr>
        <p:spPr>
          <a:xfrm>
            <a:off x="761440" y="5277728"/>
            <a:ext cx="4699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SELECT DISTINCT Name, City</a:t>
            </a:r>
          </a:p>
          <a:p>
            <a:r>
              <a:rPr lang="de-DE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Customer;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AA05D81-2CCE-C40B-61A5-AA7603A42469}"/>
              </a:ext>
            </a:extLst>
          </p:cNvPr>
          <p:cNvSpPr/>
          <p:nvPr/>
        </p:nvSpPr>
        <p:spPr>
          <a:xfrm>
            <a:off x="611560" y="3673342"/>
            <a:ext cx="3888432" cy="1475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930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3" grpId="1" animBg="1"/>
      <p:bldP spid="11" grpId="1"/>
      <p:bldP spid="11" grpId="2"/>
      <p:bldP spid="12" grpId="1" animBg="1"/>
      <p:bldP spid="12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5E50FE2-ED1D-B4FB-6A93-4E3D14085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4</a:t>
            </a:fld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004F0EF-5374-D54F-7DEA-F9FE5F41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Graphdatenbank</a:t>
            </a:r>
            <a:endParaRPr lang="de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01FC70F-F9DC-A3C2-3937-A8694075AF7F}"/>
              </a:ext>
            </a:extLst>
          </p:cNvPr>
          <p:cNvSpPr/>
          <p:nvPr/>
        </p:nvSpPr>
        <p:spPr>
          <a:xfrm>
            <a:off x="3394413" y="2665320"/>
            <a:ext cx="864096" cy="79328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Bob</a:t>
            </a:r>
            <a:endParaRPr lang="de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BC401A-FAD8-F487-60A3-8DD0F48357B0}"/>
              </a:ext>
            </a:extLst>
          </p:cNvPr>
          <p:cNvSpPr/>
          <p:nvPr/>
        </p:nvSpPr>
        <p:spPr>
          <a:xfrm>
            <a:off x="3487298" y="4475997"/>
            <a:ext cx="864096" cy="84870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Tom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86EC382-D8C4-FB92-7696-A25387FA98C9}"/>
              </a:ext>
            </a:extLst>
          </p:cNvPr>
          <p:cNvSpPr/>
          <p:nvPr/>
        </p:nvSpPr>
        <p:spPr>
          <a:xfrm>
            <a:off x="1043608" y="3432900"/>
            <a:ext cx="864096" cy="793286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Alice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327409A-F318-B220-D8A1-B8ACBD8FE67E}"/>
              </a:ext>
            </a:extLst>
          </p:cNvPr>
          <p:cNvSpPr/>
          <p:nvPr/>
        </p:nvSpPr>
        <p:spPr>
          <a:xfrm>
            <a:off x="5508104" y="1956942"/>
            <a:ext cx="864096" cy="79328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Laptop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E676ADA-5434-3E20-3821-81B1E926791F}"/>
              </a:ext>
            </a:extLst>
          </p:cNvPr>
          <p:cNvSpPr/>
          <p:nvPr/>
        </p:nvSpPr>
        <p:spPr>
          <a:xfrm>
            <a:off x="5579900" y="4503707"/>
            <a:ext cx="864096" cy="79328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Tablet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D52156AE-1892-AF54-1ACE-834713CBC33B}"/>
              </a:ext>
            </a:extLst>
          </p:cNvPr>
          <p:cNvCxnSpPr>
            <a:stCxn id="5" idx="6"/>
            <a:endCxn id="3" idx="2"/>
          </p:cNvCxnSpPr>
          <p:nvPr/>
        </p:nvCxnSpPr>
        <p:spPr>
          <a:xfrm flipV="1">
            <a:off x="4258509" y="2353585"/>
            <a:ext cx="1249595" cy="708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3024F05-FAF7-1BC3-0A5E-1AA377958C96}"/>
              </a:ext>
            </a:extLst>
          </p:cNvPr>
          <p:cNvSpPr/>
          <p:nvPr/>
        </p:nvSpPr>
        <p:spPr>
          <a:xfrm>
            <a:off x="5580112" y="3152847"/>
            <a:ext cx="864096" cy="79328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Laptop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96935A1-CCC9-7372-9F02-004547FDE457}"/>
              </a:ext>
            </a:extLst>
          </p:cNvPr>
          <p:cNvCxnSpPr>
            <a:stCxn id="5" idx="6"/>
            <a:endCxn id="11" idx="2"/>
          </p:cNvCxnSpPr>
          <p:nvPr/>
        </p:nvCxnSpPr>
        <p:spPr>
          <a:xfrm>
            <a:off x="4258509" y="3061963"/>
            <a:ext cx="1321603" cy="487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71B6A5C-62C6-5FE5-511C-F60359DB545C}"/>
              </a:ext>
            </a:extLst>
          </p:cNvPr>
          <p:cNvCxnSpPr>
            <a:stCxn id="6" idx="6"/>
            <a:endCxn id="8" idx="2"/>
          </p:cNvCxnSpPr>
          <p:nvPr/>
        </p:nvCxnSpPr>
        <p:spPr>
          <a:xfrm flipV="1">
            <a:off x="4351394" y="4900350"/>
            <a:ext cx="122850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DBBDAE79-0933-0065-8650-6FFF73EC72B3}"/>
              </a:ext>
            </a:extLst>
          </p:cNvPr>
          <p:cNvSpPr/>
          <p:nvPr/>
        </p:nvSpPr>
        <p:spPr>
          <a:xfrm>
            <a:off x="4246902" y="4941168"/>
            <a:ext cx="1494267" cy="424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orders</a:t>
            </a:r>
            <a:r>
              <a:rPr lang="de-DE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(OrderID:103)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3368744-C9D1-B079-F4C5-69F997E82AAC}"/>
              </a:ext>
            </a:extLst>
          </p:cNvPr>
          <p:cNvSpPr/>
          <p:nvPr/>
        </p:nvSpPr>
        <p:spPr>
          <a:xfrm rot="1265624">
            <a:off x="4104305" y="3295704"/>
            <a:ext cx="1494267" cy="424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orders</a:t>
            </a:r>
            <a:r>
              <a:rPr lang="de-DE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(OrderID:102)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D192819-1625-F96E-B19F-240E54E4C71A}"/>
              </a:ext>
            </a:extLst>
          </p:cNvPr>
          <p:cNvSpPr/>
          <p:nvPr/>
        </p:nvSpPr>
        <p:spPr>
          <a:xfrm rot="19696928">
            <a:off x="3987441" y="2297849"/>
            <a:ext cx="1494267" cy="4248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orders</a:t>
            </a:r>
            <a:r>
              <a:rPr lang="de-DE" sz="12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(OrderID:101)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9248868-77F3-1511-A64A-7F79A42069B0}"/>
              </a:ext>
            </a:extLst>
          </p:cNvPr>
          <p:cNvSpPr txBox="1"/>
          <p:nvPr/>
        </p:nvSpPr>
        <p:spPr>
          <a:xfrm>
            <a:off x="1501051" y="5652464"/>
            <a:ext cx="6899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MATCH (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p:Person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)-[:ORDERS]-&gt;(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pr:Product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RETURN DISTINCT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p.name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Name,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pr.name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AS </a:t>
            </a:r>
            <a:r>
              <a:rPr lang="de-DE" sz="12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Product</a:t>
            </a:r>
            <a:r>
              <a:rPr lang="de-DE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4C5A32-158B-0610-A761-7E17BC08ACC4}"/>
              </a:ext>
            </a:extLst>
          </p:cNvPr>
          <p:cNvSpPr/>
          <p:nvPr/>
        </p:nvSpPr>
        <p:spPr>
          <a:xfrm>
            <a:off x="8118525" y="2610792"/>
            <a:ext cx="936620" cy="365126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 err="1"/>
              <a:t>Product</a:t>
            </a:r>
            <a:endParaRPr lang="de-DE" sz="9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3CDBE9-CA73-D13B-D070-A41559F90E00}"/>
              </a:ext>
            </a:extLst>
          </p:cNvPr>
          <p:cNvSpPr/>
          <p:nvPr/>
        </p:nvSpPr>
        <p:spPr>
          <a:xfrm>
            <a:off x="8064550" y="2145154"/>
            <a:ext cx="986945" cy="365127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Customer</a:t>
            </a:r>
          </a:p>
        </p:txBody>
      </p:sp>
    </p:spTree>
    <p:extLst>
      <p:ext uri="{BB962C8B-B14F-4D97-AF65-F5344CB8AC3E}">
        <p14:creationId xmlns:p14="http://schemas.microsoft.com/office/powerpoint/2010/main" val="2652945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43AE74DE-556A-26B6-99EF-26D7ECAB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5</a:t>
            </a:fld>
            <a:endParaRPr lang="de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6450B-A267-1A24-4325-AFFD5163338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System zur Unterstützung der Reproduzierbarkeit von Datenbankauswertungen</a:t>
            </a:r>
            <a:r>
              <a:rPr lang="de-DE" sz="1050" dirty="0">
                <a:solidFill>
                  <a:srgbClr val="7F7F7F"/>
                </a:solidFill>
              </a:rPr>
              <a:t>[1]</a:t>
            </a:r>
            <a:endParaRPr lang="de-DE" sz="105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Rekonstruierung von verlorengegangenen Duplikaten oder </a:t>
            </a:r>
            <a:r>
              <a:rPr lang="de-DE" sz="1600" dirty="0" err="1"/>
              <a:t>Dangling</a:t>
            </a:r>
            <a:r>
              <a:rPr lang="de-DE" sz="1600" dirty="0"/>
              <a:t> </a:t>
            </a:r>
            <a:r>
              <a:rPr lang="de-DE" sz="1600" dirty="0" err="1"/>
              <a:t>Tuples</a:t>
            </a:r>
            <a:r>
              <a:rPr lang="de-DE" sz="1600" dirty="0"/>
              <a:t> mit Hilfe von </a:t>
            </a:r>
            <a:r>
              <a:rPr lang="de-DE" sz="1600" dirty="0" err="1"/>
              <a:t>Provenance</a:t>
            </a:r>
            <a:r>
              <a:rPr lang="de-DE" sz="1600" dirty="0"/>
              <a:t> </a:t>
            </a:r>
            <a:r>
              <a:rPr lang="de-DE" sz="1050" dirty="0">
                <a:solidFill>
                  <a:srgbClr val="7F7F7F"/>
                </a:solidFill>
              </a:rPr>
              <a:t>[1]</a:t>
            </a:r>
            <a:endParaRPr lang="de-DE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Anfragen aktuell nur auf relationale Datenbanken</a:t>
            </a:r>
          </a:p>
          <a:p>
            <a:pPr indent="0">
              <a:lnSpc>
                <a:spcPct val="150000"/>
              </a:lnSpc>
            </a:pPr>
            <a:r>
              <a:rPr lang="de-DE" sz="1600" dirty="0"/>
              <a:t>→ </a:t>
            </a:r>
            <a:r>
              <a:rPr lang="de-DE" sz="1600" b="1" dirty="0"/>
              <a:t>Ziel: Benutzung von </a:t>
            </a:r>
            <a:r>
              <a:rPr lang="de-DE" sz="1600" b="1" dirty="0" err="1"/>
              <a:t>Graphdatenbanken</a:t>
            </a:r>
            <a:r>
              <a:rPr lang="de-DE" sz="1600" b="1" dirty="0"/>
              <a:t> in </a:t>
            </a:r>
            <a:r>
              <a:rPr lang="de-DE" sz="1600" b="1" dirty="0" err="1"/>
              <a:t>ProSA</a:t>
            </a:r>
            <a:endParaRPr lang="de-DE" sz="1600" b="1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E488DB8F-263C-6FAE-D6A4-EDBFAAF2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ProSA</a:t>
            </a:r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3E1F742-DA42-9B62-42D7-924BDB16B299}"/>
              </a:ext>
            </a:extLst>
          </p:cNvPr>
          <p:cNvSpPr txBox="1"/>
          <p:nvPr/>
        </p:nvSpPr>
        <p:spPr>
          <a:xfrm>
            <a:off x="1187624" y="6453336"/>
            <a:ext cx="7956376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baseline="300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Auge, T. (2023). Prosa: A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provenance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reproducing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query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In Companion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proceedings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acm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webconference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2023 (S.1555–1558). </a:t>
            </a:r>
          </a:p>
          <a:p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NewYork,NY,USA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Association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Computing Machinery. Zugriff auf https://</a:t>
            </a:r>
            <a:r>
              <a:rPr lang="de-DE" sz="700" dirty="0" err="1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doi.org</a:t>
            </a:r>
            <a:r>
              <a:rPr lang="de-DE" sz="700" dirty="0">
                <a:solidFill>
                  <a:srgbClr val="7F7F7F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/10.1145/3543873.3587563 doi:10.1145/3543873.3587563</a:t>
            </a:r>
          </a:p>
          <a:p>
            <a:endParaRPr lang="de-DE" sz="800" dirty="0">
              <a:solidFill>
                <a:srgbClr val="7F7F7F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91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87855-FF45-1E96-41B2-9EC378BB3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9B4A5D1-7409-6C98-2E6E-E1CB4C4A9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6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BB3D8AA-CF62-07CD-B391-CE1EB0B88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345" y="2204864"/>
            <a:ext cx="7200800" cy="3960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/>
              <a:t>Anlegen von Beispieldatenbanken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Erstellung einer </a:t>
            </a:r>
            <a:r>
              <a:rPr lang="de-DE" sz="1600" dirty="0" err="1"/>
              <a:t>Graphdatenbank</a:t>
            </a:r>
            <a:r>
              <a:rPr lang="de-DE" sz="1600" dirty="0"/>
              <a:t> in Neo4j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Erstellung einer relationalen Datenbank in PostgreSQL</a:t>
            </a:r>
          </a:p>
          <a:p>
            <a:pPr indent="0">
              <a:lnSpc>
                <a:spcPct val="150000"/>
              </a:lnSpc>
            </a:pPr>
            <a:r>
              <a:rPr lang="de-DE" sz="1600" b="1" dirty="0">
                <a:solidFill>
                  <a:srgbClr val="7F7F7F"/>
                </a:solidFill>
              </a:rPr>
              <a:t>Schema-Extraktion</a:t>
            </a:r>
          </a:p>
          <a:p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9587107F-7B65-E623-891C-7BC2E73AD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Eigener Ansatz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22B9F2FC-6F92-B9B6-263D-A065B2771BFB}"/>
              </a:ext>
            </a:extLst>
          </p:cNvPr>
          <p:cNvSpPr/>
          <p:nvPr/>
        </p:nvSpPr>
        <p:spPr>
          <a:xfrm>
            <a:off x="5025650" y="5428850"/>
            <a:ext cx="554462" cy="320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 descr="Ein Bild, das Text, Schrift, Screenshot, Design enthält.&#10;&#10;Automatisch generierte Beschreibung">
            <a:extLst>
              <a:ext uri="{FF2B5EF4-FFF2-40B4-BE49-F238E27FC236}">
                <a16:creationId xmlns:a16="http://schemas.microsoft.com/office/drawing/2014/main" id="{6659A9EA-3869-01F3-AFD2-E75FBCAE36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4432212"/>
            <a:ext cx="395172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693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F3C82-244E-3A5B-4947-45B41EE6B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8F768E6C-41B5-BF33-2416-B1542203E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7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5F205FB-E380-0362-B783-84C554D586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345" y="2204864"/>
            <a:ext cx="7200800" cy="396044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de-DE" sz="1600" b="1" dirty="0">
                <a:solidFill>
                  <a:srgbClr val="7F7F7F"/>
                </a:solidFill>
              </a:rPr>
              <a:t>Anlegen von Beispieldatenbanken</a:t>
            </a:r>
          </a:p>
          <a:p>
            <a:pPr>
              <a:lnSpc>
                <a:spcPct val="150000"/>
              </a:lnSpc>
            </a:pPr>
            <a:r>
              <a:rPr lang="de-DE" sz="1600" b="1" dirty="0"/>
              <a:t>Schema-Extraktion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Extraktion des Schemas aus der </a:t>
            </a:r>
            <a:r>
              <a:rPr lang="de-DE" sz="1600" dirty="0" err="1"/>
              <a:t>Graphdatenbank</a:t>
            </a:r>
            <a:r>
              <a:rPr lang="de-DE" sz="1600" dirty="0"/>
              <a:t> mit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Analyse der extrahierten Struktur für das Mapping</a:t>
            </a:r>
          </a:p>
          <a:p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B2FCEE6-656C-748B-21DB-D415757F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Eigener Ansatz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D2ECEE1-1A14-6BCC-6857-7DEE6053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545" y="4258376"/>
            <a:ext cx="7772400" cy="205094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E20848AC-7A01-142F-07F0-7C26001B1925}"/>
              </a:ext>
            </a:extLst>
          </p:cNvPr>
          <p:cNvSpPr/>
          <p:nvPr/>
        </p:nvSpPr>
        <p:spPr>
          <a:xfrm>
            <a:off x="5364088" y="4690424"/>
            <a:ext cx="3168352" cy="1296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CA44971-9EF1-E32F-8148-385C5932DCB6}"/>
              </a:ext>
            </a:extLst>
          </p:cNvPr>
          <p:cNvSpPr/>
          <p:nvPr/>
        </p:nvSpPr>
        <p:spPr>
          <a:xfrm>
            <a:off x="5025650" y="5428850"/>
            <a:ext cx="554462" cy="320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0202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65B3BB2-97B9-7047-9D03-CCE3301A5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8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EA66AA4-F316-DDD3-949A-78017EB22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345" y="2204864"/>
            <a:ext cx="7200800" cy="3960440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</a:pPr>
            <a:r>
              <a:rPr lang="de-DE" sz="1600" b="1" dirty="0"/>
              <a:t>Mapping zwischen Datenbanken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Überführung des extrahierten Schemas von der </a:t>
            </a:r>
            <a:r>
              <a:rPr lang="de-DE" sz="1600" dirty="0" err="1"/>
              <a:t>Graphdatenbank</a:t>
            </a:r>
            <a:r>
              <a:rPr lang="de-DE" sz="1600" dirty="0"/>
              <a:t> auf die relationale Datenbank</a:t>
            </a:r>
          </a:p>
          <a:p>
            <a:pPr indent="0">
              <a:lnSpc>
                <a:spcPct val="150000"/>
              </a:lnSpc>
            </a:pPr>
            <a:r>
              <a:rPr lang="de-DE" sz="1600" b="1" dirty="0">
                <a:solidFill>
                  <a:srgbClr val="7F7F7F"/>
                </a:solidFill>
              </a:rPr>
              <a:t>Evaluation und Vergleich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D19F8D6-AD26-1786-0603-07BE70D26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Eigener Ansatz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C7CD4445-13F3-057F-51B1-F2FB66BEB139}"/>
              </a:ext>
            </a:extLst>
          </p:cNvPr>
          <p:cNvSpPr/>
          <p:nvPr/>
        </p:nvSpPr>
        <p:spPr>
          <a:xfrm>
            <a:off x="4762821" y="5357827"/>
            <a:ext cx="554462" cy="320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A1AEEC6-F448-DD1F-A9E8-11F6864F4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437112"/>
            <a:ext cx="7772400" cy="2050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551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E8541-EF5C-A62C-5E5D-841DD2553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51FFD84-5049-5BFF-9EA0-94256557E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615AF-6143-C742-B204-8A6617E9EC03}" type="slidenum">
              <a:rPr lang="de-DE" smtClean="0"/>
              <a:t>9</a:t>
            </a:fld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620F399-4023-237B-B710-7559D5A9C9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3345" y="2204864"/>
            <a:ext cx="7200800" cy="3960440"/>
          </a:xfrm>
        </p:spPr>
        <p:txBody>
          <a:bodyPr>
            <a:normAutofit/>
          </a:bodyPr>
          <a:lstStyle/>
          <a:p>
            <a:pPr indent="0">
              <a:lnSpc>
                <a:spcPct val="150000"/>
              </a:lnSpc>
            </a:pPr>
            <a:r>
              <a:rPr lang="de-DE" sz="1600" b="1" dirty="0">
                <a:solidFill>
                  <a:srgbClr val="7F7F7F"/>
                </a:solidFill>
              </a:rPr>
              <a:t>Mapping zwischen Datenbanken</a:t>
            </a:r>
          </a:p>
          <a:p>
            <a:pPr indent="0">
              <a:lnSpc>
                <a:spcPct val="150000"/>
              </a:lnSpc>
            </a:pPr>
            <a:r>
              <a:rPr lang="de-DE" sz="1600" b="1" dirty="0"/>
              <a:t>Evaluation und Vergleich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sz="1600" dirty="0"/>
              <a:t>Abgleich der gemappten Datenbank mit der Beispieldatenbank</a:t>
            </a:r>
          </a:p>
          <a:p>
            <a:endParaRPr lang="de-DE" sz="160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4DFD460-EA3C-5922-817A-98015B9BB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Eigener Ansatz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FFBB6C5-DD34-7726-D6AA-B7FCB5D65CA9}"/>
              </a:ext>
            </a:extLst>
          </p:cNvPr>
          <p:cNvSpPr/>
          <p:nvPr/>
        </p:nvSpPr>
        <p:spPr>
          <a:xfrm>
            <a:off x="4762821" y="5357827"/>
            <a:ext cx="554462" cy="3207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74B0FEF0-18BD-5DFC-9824-91A6DB251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4" y="4185084"/>
            <a:ext cx="8588791" cy="158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1377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1421</Words>
  <Application>Microsoft Macintosh PowerPoint</Application>
  <PresentationFormat>Bildschirmpräsentation (4:3)</PresentationFormat>
  <Paragraphs>223</Paragraphs>
  <Slides>17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Frutiger Next LT W1G</vt:lpstr>
      <vt:lpstr>Verdana</vt:lpstr>
      <vt:lpstr>Benutzerdefiniertes Design</vt:lpstr>
      <vt:lpstr>PowerPoint-Präsentation</vt:lpstr>
      <vt:lpstr>Vorstellung</vt:lpstr>
      <vt:lpstr>Thema und Hintergrund</vt:lpstr>
      <vt:lpstr>Graphdatenbank</vt:lpstr>
      <vt:lpstr>ProSA</vt:lpstr>
      <vt:lpstr>Eigener Ansatz</vt:lpstr>
      <vt:lpstr>Eigener Ansatz</vt:lpstr>
      <vt:lpstr>Eigener Ansatz</vt:lpstr>
      <vt:lpstr>Eigener Ansatz</vt:lpstr>
      <vt:lpstr>Eigener Ansatz</vt:lpstr>
      <vt:lpstr>Eigener Ansatz</vt:lpstr>
      <vt:lpstr>Verwandte Arbeiten</vt:lpstr>
      <vt:lpstr>Verwandte Arbeiten</vt:lpstr>
      <vt:lpstr>Eigener Ansatz</vt:lpstr>
      <vt:lpstr>Zeitplan u. Fragen</vt:lpstr>
      <vt:lpstr>Zusammenfassung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Timo Hanoeffner</cp:lastModifiedBy>
  <cp:revision>122</cp:revision>
  <dcterms:modified xsi:type="dcterms:W3CDTF">2025-01-27T09:22:02Z</dcterms:modified>
</cp:coreProperties>
</file>