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7" r:id="rId5"/>
    <p:sldId id="264" r:id="rId6"/>
    <p:sldId id="259" r:id="rId7"/>
    <p:sldId id="265" r:id="rId8"/>
    <p:sldId id="268" r:id="rId9"/>
    <p:sldId id="266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A2F2B"/>
    <a:srgbClr val="CDD30F"/>
    <a:srgbClr val="ECBC00"/>
    <a:srgbClr val="AEA700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0625D-B9D8-2043-A9E2-B8976B0F893E}" v="2" dt="2025-01-08T10:24:28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75" autoAdjust="0"/>
  </p:normalViewPr>
  <p:slideViewPr>
    <p:cSldViewPr>
      <p:cViewPr varScale="1">
        <p:scale>
          <a:sx n="127" d="100"/>
          <a:sy n="127" d="100"/>
        </p:scale>
        <p:origin x="24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10.01.25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10.01.25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FCEE3B-27BF-4B2D-ECFA-AE12873C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74DF-075E-594E-BD16-2413189D7880}" type="datetime1">
              <a:rPr lang="de-DE" smtClean="0"/>
              <a:t>10.01.25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DABC7-6176-632D-CEF9-525B334D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11CCDD-2E4D-3B67-FA70-B511CBB3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43CB1D3-FE47-F21E-675B-156411FA15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8" name="Group 27">
            <a:extLst>
              <a:ext uri="{FF2B5EF4-FFF2-40B4-BE49-F238E27FC236}">
                <a16:creationId xmlns:a16="http://schemas.microsoft.com/office/drawing/2014/main" id="{80C21365-1C14-2CAE-51B6-BD6CB823F46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9" name="Picture 25">
              <a:extLst>
                <a:ext uri="{FF2B5EF4-FFF2-40B4-BE49-F238E27FC236}">
                  <a16:creationId xmlns:a16="http://schemas.microsoft.com/office/drawing/2014/main" id="{C79A2B32-C734-3F7D-06B6-A6DA38DA580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C09C6C79-09CD-D421-7B6A-ED901F1E09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5C3A5D02-C77F-6F31-506D-936053854AB6}"/>
              </a:ext>
            </a:extLst>
          </p:cNvPr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DA2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22">
            <a:extLst>
              <a:ext uri="{FF2B5EF4-FFF2-40B4-BE49-F238E27FC236}">
                <a16:creationId xmlns:a16="http://schemas.microsoft.com/office/drawing/2014/main" id="{715D9ADD-38CE-C3FE-27BF-B87BC1C2D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71842" y="2357430"/>
            <a:ext cx="5786438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13" name="Textplatzhalter 22">
            <a:extLst>
              <a:ext uri="{FF2B5EF4-FFF2-40B4-BE49-F238E27FC236}">
                <a16:creationId xmlns:a16="http://schemas.microsoft.com/office/drawing/2014/main" id="{29255FC1-3CDC-D2CF-45EF-EF03220C4C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71802" y="2857496"/>
            <a:ext cx="6072198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6223452-C41C-C97B-EC07-AB2EB6230401}"/>
              </a:ext>
            </a:extLst>
          </p:cNvPr>
          <p:cNvSpPr txBox="1"/>
          <p:nvPr userDrawn="1"/>
        </p:nvSpPr>
        <p:spPr>
          <a:xfrm>
            <a:off x="3071802" y="3565098"/>
            <a:ext cx="60721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>
                <a:latin typeface="Verdana" pitchFamily="34" charset="0"/>
              </a:rPr>
              <a:t>Timo </a:t>
            </a:r>
            <a:r>
              <a:rPr lang="de-DE" err="1">
                <a:latin typeface="Verdana" pitchFamily="34" charset="0"/>
              </a:rPr>
              <a:t>Hanöffner</a:t>
            </a:r>
            <a:endParaRPr lang="de-DE">
              <a:latin typeface="Verdan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>
                <a:latin typeface="Verdana" pitchFamily="34" charset="0"/>
              </a:rPr>
              <a:t>Lehrstuhl für Medieninformatik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>
                <a:latin typeface="Verdana" pitchFamily="34" charset="0"/>
              </a:rPr>
              <a:t>FAKULTÄT FÜR INFORMATIK UND DATA SCIENCE</a:t>
            </a:r>
          </a:p>
          <a:p>
            <a:pPr>
              <a:defRPr/>
            </a:pPr>
            <a:endParaRPr lang="de-DE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9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BF0291-9D9E-819B-5159-44EA07F2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2999-E51B-9341-BD6E-185F7160D15B}" type="datetime1">
              <a:rPr lang="de-DE" smtClean="0"/>
              <a:t>10.01.25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9DB-6F6E-332F-F74C-D9F97114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071E6F-61A5-B4FC-9122-898366F9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44624"/>
            <a:ext cx="2057400" cy="365125"/>
          </a:xfrm>
        </p:spPr>
        <p:txBody>
          <a:bodyPr/>
          <a:lstStyle/>
          <a:p>
            <a:fld id="{572615AF-6143-C742-B204-8A6617E9EC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1759D9B-C64A-2FAF-E6F8-9F10BCDE1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AA43E79-A162-791F-E45F-09A8263B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930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5A5A09-B649-1F5D-8C1D-75195C09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0A14-930D-2A42-9396-4B9DF72A6655}" type="datetime1">
              <a:rPr lang="de-DE" smtClean="0"/>
              <a:t>10.01.25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683442-2970-FFFF-8A4E-52ADBAF4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7C371D-769F-DFFB-7297-04505F50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137B594-661E-8EC2-74B1-7AD4C7FE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2F3B88E-0DE3-ABD8-1F98-B9A0D3884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F297892C-02A3-4C01-6297-8747D3195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17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8040BB-1AB4-9F9C-F39E-ECE53B4F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896C-7985-7E47-AFFA-91A71C698676}" type="datetime1">
              <a:rPr lang="de-DE" smtClean="0"/>
              <a:t>10.01.25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61819F-ACD6-E46B-F900-41839B2D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DC53CA-F655-6004-DBB7-4E1C7652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F8EC64C-3A4D-369D-D832-74E2D8DBD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AC387E8-57C1-9524-0FBE-862825ED0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424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DFF47E-9BFA-C992-0196-3F1D026A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66F-E69B-A143-807E-5477D334B791}" type="datetime1">
              <a:rPr lang="de-DE" smtClean="0"/>
              <a:t>10.01.25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CB3D7-A095-734E-5CA9-067918B0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7EE7E0-E2BD-91D6-01C7-83E46B90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973C618-44E5-936A-9389-849433BF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973B198C-B516-DDFA-83BF-726DB83A6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2E4D71C5-ACA5-5F06-A123-0C5774C58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0111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960B22-6BF8-CB45-8E11-5BCFFE16C8F2}" type="datetime1">
              <a:rPr lang="de-DE" smtClean="0"/>
              <a:t>10.01.25</a:t>
            </a:fld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DA2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357430"/>
            <a:ext cx="5786438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800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857496"/>
            <a:ext cx="6072198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3071802" y="3565098"/>
            <a:ext cx="60721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>
                <a:latin typeface="Verdana" pitchFamily="34" charset="0"/>
              </a:rPr>
              <a:t>Timo </a:t>
            </a:r>
            <a:r>
              <a:rPr lang="de-DE" err="1">
                <a:latin typeface="Verdana" pitchFamily="34" charset="0"/>
              </a:rPr>
              <a:t>Hanöffner</a:t>
            </a:r>
            <a:endParaRPr lang="de-DE">
              <a:latin typeface="Verdan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>
                <a:latin typeface="Verdana" pitchFamily="34" charset="0"/>
              </a:rPr>
              <a:t>Lehrstuhl für Medieninformatik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>
                <a:latin typeface="Verdana" pitchFamily="34" charset="0"/>
              </a:rPr>
              <a:t>FAKULTÄT FÜR INFORMATIK UND DATA SCIENCE</a:t>
            </a:r>
          </a:p>
          <a:p>
            <a:pPr>
              <a:defRPr/>
            </a:pPr>
            <a:endParaRPr lang="de-DE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2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A5252-0561-74DF-B99A-EA61EF0CB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0226DE-0D2A-F744-A248-87EB6F148CC7}" type="datetime1">
              <a:rPr lang="de-DE" smtClean="0"/>
              <a:t>10.01.25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AA556-C0B7-4843-D6A3-A31743B7B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Picture 18" descr="Bild3_">
            <a:extLst>
              <a:ext uri="{FF2B5EF4-FFF2-40B4-BE49-F238E27FC236}">
                <a16:creationId xmlns:a16="http://schemas.microsoft.com/office/drawing/2014/main" id="{5672654A-3C40-50E1-E088-914A23BFF8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2EF14411-1359-60DA-908F-C51B9C76CA4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357190B5-DF7A-950D-2C29-CA96F6790268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237956" y="0"/>
            <a:ext cx="3906044" cy="461963"/>
          </a:xfrm>
          <a:prstGeom prst="rect">
            <a:avLst/>
          </a:prstGeom>
          <a:solidFill>
            <a:srgbClr val="DA2F2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06012D1B-5903-80F1-2367-2BA032F8DA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73702" y="548680"/>
            <a:ext cx="369078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="1">
                <a:latin typeface="Verdana" pitchFamily="34" charset="0"/>
              </a:rPr>
              <a:t>Timo </a:t>
            </a:r>
            <a:r>
              <a:rPr lang="de-DE" b="1" err="1">
                <a:latin typeface="Verdana" pitchFamily="34" charset="0"/>
              </a:rPr>
              <a:t>Hanöffner</a:t>
            </a:r>
            <a:br>
              <a:rPr lang="de-DE" b="0">
                <a:latin typeface="Verdana" pitchFamily="34" charset="0"/>
              </a:rPr>
            </a:br>
            <a:r>
              <a:rPr lang="de-DE" b="0">
                <a:latin typeface="Verdana" pitchFamily="34" charset="0"/>
              </a:rPr>
              <a:t>Lehrstuhl für Medieninformatik  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b="1">
                <a:latin typeface="Verdana" pitchFamily="34" charset="0"/>
              </a:rPr>
              <a:t>FAKULTÄT FÜR INFORMATIK UND DATA SCIENCE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110295-9AC8-BFFA-1BCF-A989609C6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5278" y="4841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72615AF-6143-C742-B204-8A6617E9EC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26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071842" y="1916832"/>
            <a:ext cx="5786438" cy="940664"/>
          </a:xfrm>
        </p:spPr>
        <p:txBody>
          <a:bodyPr/>
          <a:lstStyle/>
          <a:p>
            <a:pPr>
              <a:buNone/>
            </a:pPr>
            <a:r>
              <a:rPr lang="de-DE" sz="2800" b="1" dirty="0">
                <a:latin typeface="Frutiger Next LT W1G" pitchFamily="34" charset="0"/>
              </a:rPr>
              <a:t>Schema-Evolution von </a:t>
            </a:r>
            <a:r>
              <a:rPr lang="de-DE" sz="2800" b="1" dirty="0" err="1">
                <a:latin typeface="Frutiger Next LT W1G" pitchFamily="34" charset="0"/>
              </a:rPr>
              <a:t>Graphdatenbanken</a:t>
            </a:r>
            <a:r>
              <a:rPr lang="de-DE" sz="2800" b="1">
                <a:latin typeface="Frutiger Next LT W1G" pitchFamily="34" charset="0"/>
              </a:rPr>
              <a:t> in </a:t>
            </a:r>
            <a:r>
              <a:rPr lang="de-DE" sz="2800" b="1" err="1">
                <a:latin typeface="Frutiger Next LT W1G" pitchFamily="34" charset="0"/>
              </a:rPr>
              <a:t>ProSA</a:t>
            </a:r>
            <a:endParaRPr lang="de-DE" sz="2800" b="1">
              <a:latin typeface="Frutiger Next LT W1G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>
                <a:latin typeface="Frutiger Next LT W1G" pitchFamily="34" charset="0"/>
              </a:rPr>
              <a:t>Antrittsvortrag Bachelorarbeit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A4C955-9D36-3DD3-DA63-1B6FC61FC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276872"/>
            <a:ext cx="7200800" cy="4329360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</a:pPr>
            <a:r>
              <a:rPr lang="de-DE" sz="1600" b="1" dirty="0"/>
              <a:t>Schema-Evolution in </a:t>
            </a:r>
            <a:r>
              <a:rPr lang="de-DE" sz="1600" b="1" dirty="0" err="1"/>
              <a:t>ProSA</a:t>
            </a:r>
            <a:endParaRPr lang="de-DE" sz="1600" b="1" dirty="0"/>
          </a:p>
          <a:p>
            <a:pPr indent="0">
              <a:lnSpc>
                <a:spcPct val="150000"/>
              </a:lnSpc>
            </a:pPr>
            <a:r>
              <a:rPr lang="de-DE" sz="1600" b="1" dirty="0"/>
              <a:t>Rückübertragung auf </a:t>
            </a:r>
            <a:r>
              <a:rPr lang="de-DE" sz="1600" b="1" dirty="0" err="1"/>
              <a:t>Graphdatenbank</a:t>
            </a:r>
            <a:endParaRPr lang="de-DE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Zurückübertragung der relationalen Datenbank auf die </a:t>
            </a:r>
            <a:r>
              <a:rPr lang="de-DE" sz="1600" dirty="0" err="1"/>
              <a:t>Graphdatenbank</a:t>
            </a:r>
            <a:endParaRPr lang="de-DE" sz="1600" dirty="0"/>
          </a:p>
          <a:p>
            <a:pPr indent="0">
              <a:lnSpc>
                <a:spcPct val="150000"/>
              </a:lnSpc>
            </a:pPr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FAB30E-2AFB-C3BE-0D40-324595E7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240" y="1484784"/>
            <a:ext cx="7188200" cy="69691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Eigener Ansatz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07A75E-2D1E-0B9E-E418-A786B3AB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10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CBE1F6-894D-E771-E57C-DE9082B6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55288"/>
            <a:ext cx="7772400" cy="20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7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9CC6B-60FB-DDF2-B57B-0A724AF7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918" y="1484784"/>
            <a:ext cx="7188200" cy="69691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Zeitplan u. Fragen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5C1FE6-CAF6-9810-C5DF-E89A9414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11</a:t>
            </a:fld>
            <a:endParaRPr lang="de-D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CE56A91-AD79-A4D8-1B4C-2FCC690A301F}"/>
              </a:ext>
            </a:extLst>
          </p:cNvPr>
          <p:cNvCxnSpPr/>
          <p:nvPr/>
        </p:nvCxnSpPr>
        <p:spPr>
          <a:xfrm>
            <a:off x="827584" y="5805264"/>
            <a:ext cx="7488832" cy="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iagonal liegende Ecken des Rechtecks abrunden 7">
            <a:extLst>
              <a:ext uri="{FF2B5EF4-FFF2-40B4-BE49-F238E27FC236}">
                <a16:creationId xmlns:a16="http://schemas.microsoft.com/office/drawing/2014/main" id="{8344DCBD-59FD-A9E2-66FB-52F1D1B72F24}"/>
              </a:ext>
            </a:extLst>
          </p:cNvPr>
          <p:cNvSpPr/>
          <p:nvPr/>
        </p:nvSpPr>
        <p:spPr>
          <a:xfrm>
            <a:off x="863588" y="5301214"/>
            <a:ext cx="1764192" cy="404618"/>
          </a:xfrm>
          <a:prstGeom prst="round2Diag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Themafindung, Literaturrecherche, Einarbeitung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4E43A958-521F-7A34-7EEC-45EA5A22B4F5}"/>
              </a:ext>
            </a:extLst>
          </p:cNvPr>
          <p:cNvCxnSpPr/>
          <p:nvPr/>
        </p:nvCxnSpPr>
        <p:spPr>
          <a:xfrm>
            <a:off x="4139952" y="4653136"/>
            <a:ext cx="0" cy="1152128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004FEC5A-6C5F-61B3-C123-3AEEC2CEE777}"/>
              </a:ext>
            </a:extLst>
          </p:cNvPr>
          <p:cNvSpPr/>
          <p:nvPr/>
        </p:nvSpPr>
        <p:spPr>
          <a:xfrm>
            <a:off x="3649278" y="4293099"/>
            <a:ext cx="1008112" cy="360036"/>
          </a:xfrm>
          <a:prstGeom prst="rect">
            <a:avLst/>
          </a:prstGeom>
          <a:noFill/>
          <a:ln>
            <a:solidFill>
              <a:srgbClr val="7F7F7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A93D770-B53C-E6B9-1C2C-1F6BCD31FAD9}"/>
              </a:ext>
            </a:extLst>
          </p:cNvPr>
          <p:cNvSpPr txBox="1"/>
          <p:nvPr/>
        </p:nvSpPr>
        <p:spPr>
          <a:xfrm>
            <a:off x="3583804" y="4293098"/>
            <a:ext cx="1112295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27.01.2025</a:t>
            </a:r>
          </a:p>
          <a:p>
            <a:pPr algn="ctr"/>
            <a:r>
              <a:rPr lang="de-DE" sz="90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Antrittsvortrag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8C82911-E71E-9DA1-26C0-135FE1073661}"/>
              </a:ext>
            </a:extLst>
          </p:cNvPr>
          <p:cNvSpPr txBox="1"/>
          <p:nvPr/>
        </p:nvSpPr>
        <p:spPr>
          <a:xfrm>
            <a:off x="7524107" y="5805264"/>
            <a:ext cx="824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04/2025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6CC68C1-9A32-140B-F4AE-57A31A1207DD}"/>
              </a:ext>
            </a:extLst>
          </p:cNvPr>
          <p:cNvSpPr txBox="1"/>
          <p:nvPr/>
        </p:nvSpPr>
        <p:spPr>
          <a:xfrm>
            <a:off x="4341249" y="5804071"/>
            <a:ext cx="824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02/2025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3D12058-F533-E0F3-BBA8-69B5083F8ECF}"/>
              </a:ext>
            </a:extLst>
          </p:cNvPr>
          <p:cNvSpPr txBox="1"/>
          <p:nvPr/>
        </p:nvSpPr>
        <p:spPr>
          <a:xfrm>
            <a:off x="867417" y="5805264"/>
            <a:ext cx="824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10/2024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0A46372A-7A8E-6E51-7802-5B201FAD5DAE}"/>
              </a:ext>
            </a:extLst>
          </p:cNvPr>
          <p:cNvCxnSpPr>
            <a:cxnSpLocks/>
          </p:cNvCxnSpPr>
          <p:nvPr/>
        </p:nvCxnSpPr>
        <p:spPr>
          <a:xfrm flipH="1">
            <a:off x="4851597" y="3959549"/>
            <a:ext cx="8435" cy="1845715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4D82E4AC-9F12-EBA2-99EA-FCF31E04090D}"/>
              </a:ext>
            </a:extLst>
          </p:cNvPr>
          <p:cNvSpPr/>
          <p:nvPr/>
        </p:nvSpPr>
        <p:spPr>
          <a:xfrm>
            <a:off x="4619490" y="3573016"/>
            <a:ext cx="1008109" cy="360036"/>
          </a:xfrm>
          <a:prstGeom prst="rect">
            <a:avLst/>
          </a:prstGeom>
          <a:noFill/>
          <a:ln>
            <a:solidFill>
              <a:srgbClr val="7F7F7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D176A8C-46C4-D4C0-CB9A-5C63EBF133CF}"/>
              </a:ext>
            </a:extLst>
          </p:cNvPr>
          <p:cNvSpPr txBox="1"/>
          <p:nvPr/>
        </p:nvSpPr>
        <p:spPr>
          <a:xfrm>
            <a:off x="4539825" y="3590217"/>
            <a:ext cx="111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15.02.2025</a:t>
            </a:r>
          </a:p>
          <a:p>
            <a:pPr algn="ctr"/>
            <a:r>
              <a:rPr lang="de-DE" sz="9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Anmeldung</a:t>
            </a:r>
          </a:p>
        </p:txBody>
      </p: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C733AEF0-DDC2-32BD-9A73-E6062CEA19FA}"/>
              </a:ext>
            </a:extLst>
          </p:cNvPr>
          <p:cNvCxnSpPr/>
          <p:nvPr/>
        </p:nvCxnSpPr>
        <p:spPr>
          <a:xfrm>
            <a:off x="7677329" y="4651943"/>
            <a:ext cx="0" cy="1152128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5C80ABDF-F7C6-50FA-C1F7-DA6769B7B165}"/>
              </a:ext>
            </a:extLst>
          </p:cNvPr>
          <p:cNvSpPr/>
          <p:nvPr/>
        </p:nvSpPr>
        <p:spPr>
          <a:xfrm>
            <a:off x="7186655" y="4291906"/>
            <a:ext cx="1008112" cy="360036"/>
          </a:xfrm>
          <a:prstGeom prst="rect">
            <a:avLst/>
          </a:prstGeom>
          <a:noFill/>
          <a:ln>
            <a:solidFill>
              <a:srgbClr val="7F7F7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6530B06-6929-D3CD-BEA7-D99A01B0C8EA}"/>
              </a:ext>
            </a:extLst>
          </p:cNvPr>
          <p:cNvSpPr txBox="1"/>
          <p:nvPr/>
        </p:nvSpPr>
        <p:spPr>
          <a:xfrm>
            <a:off x="7121181" y="4291905"/>
            <a:ext cx="111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15.04.2025</a:t>
            </a:r>
          </a:p>
          <a:p>
            <a:pPr algn="ctr"/>
            <a:r>
              <a:rPr lang="de-DE" sz="9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Abgabe</a:t>
            </a:r>
          </a:p>
        </p:txBody>
      </p:sp>
      <p:sp>
        <p:nvSpPr>
          <p:cNvPr id="32" name="Diagonal liegende Ecken des Rechtecks abrunden 31">
            <a:extLst>
              <a:ext uri="{FF2B5EF4-FFF2-40B4-BE49-F238E27FC236}">
                <a16:creationId xmlns:a16="http://schemas.microsoft.com/office/drawing/2014/main" id="{EE580932-F493-ACBA-C64E-036BE4A913E8}"/>
              </a:ext>
            </a:extLst>
          </p:cNvPr>
          <p:cNvSpPr/>
          <p:nvPr/>
        </p:nvSpPr>
        <p:spPr>
          <a:xfrm>
            <a:off x="5479481" y="4787791"/>
            <a:ext cx="1440160" cy="208094"/>
          </a:xfrm>
          <a:prstGeom prst="round2Diag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Schema-Evolution</a:t>
            </a:r>
          </a:p>
        </p:txBody>
      </p:sp>
      <p:sp>
        <p:nvSpPr>
          <p:cNvPr id="18" name="Diagonal liegende Ecken des Rechtecks abrunden 17">
            <a:extLst>
              <a:ext uri="{FF2B5EF4-FFF2-40B4-BE49-F238E27FC236}">
                <a16:creationId xmlns:a16="http://schemas.microsoft.com/office/drawing/2014/main" id="{680FA88D-685E-C394-73AA-2504F71850A3}"/>
              </a:ext>
            </a:extLst>
          </p:cNvPr>
          <p:cNvSpPr/>
          <p:nvPr/>
        </p:nvSpPr>
        <p:spPr>
          <a:xfrm>
            <a:off x="2647808" y="5487188"/>
            <a:ext cx="4896327" cy="210858"/>
          </a:xfrm>
          <a:prstGeom prst="round2Diag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Schriftliche Ausarbeitung</a:t>
            </a:r>
          </a:p>
        </p:txBody>
      </p:sp>
      <p:sp>
        <p:nvSpPr>
          <p:cNvPr id="17" name="Diagonal liegende Ecken des Rechtecks abrunden 16">
            <a:extLst>
              <a:ext uri="{FF2B5EF4-FFF2-40B4-BE49-F238E27FC236}">
                <a16:creationId xmlns:a16="http://schemas.microsoft.com/office/drawing/2014/main" id="{8280E445-ED76-033C-13E4-2CBB06E58B32}"/>
              </a:ext>
            </a:extLst>
          </p:cNvPr>
          <p:cNvSpPr/>
          <p:nvPr/>
        </p:nvSpPr>
        <p:spPr>
          <a:xfrm>
            <a:off x="2647808" y="5024291"/>
            <a:ext cx="3148320" cy="208097"/>
          </a:xfrm>
          <a:prstGeom prst="round2Diag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 Extraktion &amp; Mapping</a:t>
            </a:r>
          </a:p>
        </p:txBody>
      </p:sp>
      <p:sp>
        <p:nvSpPr>
          <p:cNvPr id="3" name="Diagonal liegende Ecken des Rechtecks abrunden 2">
            <a:extLst>
              <a:ext uri="{FF2B5EF4-FFF2-40B4-BE49-F238E27FC236}">
                <a16:creationId xmlns:a16="http://schemas.microsoft.com/office/drawing/2014/main" id="{B1EC1D2C-184A-1465-F8E3-C34E77B0D3A0}"/>
              </a:ext>
            </a:extLst>
          </p:cNvPr>
          <p:cNvSpPr/>
          <p:nvPr/>
        </p:nvSpPr>
        <p:spPr>
          <a:xfrm>
            <a:off x="1764014" y="4674312"/>
            <a:ext cx="1440160" cy="208094"/>
          </a:xfrm>
          <a:prstGeom prst="round2Diag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Beispieldatenbanken</a:t>
            </a:r>
          </a:p>
        </p:txBody>
      </p:sp>
    </p:spTree>
    <p:extLst>
      <p:ext uri="{BB962C8B-B14F-4D97-AF65-F5344CB8AC3E}">
        <p14:creationId xmlns:p14="http://schemas.microsoft.com/office/powerpoint/2010/main" val="208609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B4302-9ED8-A530-997A-2B126293AF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7B5C16-BBE2-DF56-847B-A8596DF8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484784"/>
            <a:ext cx="7188200" cy="6969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C99882-C97C-EAD0-3AEF-1C5EC473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59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770047-B91A-DE03-8833-98ED59FE5A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B4E20F-6403-A4CC-8E8C-0E3A99DE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011" y="1484784"/>
            <a:ext cx="7188200" cy="6969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87D4E1-BF62-A40C-74CB-55B8CB93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7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8E1EBB-EAA1-7979-6DAA-E6F7FADCA2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Timo </a:t>
            </a:r>
            <a:r>
              <a:rPr lang="de-DE" sz="1600" dirty="0" err="1"/>
              <a:t>Hanöffner</a:t>
            </a:r>
            <a:endParaRPr lang="de-DE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7. Semester Medieninformatik B.A., Medienwissenschaft (2. HF)</a:t>
            </a:r>
          </a:p>
          <a:p>
            <a:pPr indent="0">
              <a:lnSpc>
                <a:spcPct val="150000"/>
              </a:lnSpc>
            </a:pPr>
            <a:r>
              <a:rPr lang="de-DE" sz="1600" b="1" dirty="0"/>
              <a:t>Betreuer &amp; Gutachter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Dr.-Ing. Tanja Auge; Dominique Hausler (Betreuerin)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Prof. Dr. Niels Henze (Erstgutachter)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Prof. Dr.-Ing. habil. Meike </a:t>
            </a:r>
            <a:r>
              <a:rPr lang="de-DE" sz="1600" dirty="0" err="1"/>
              <a:t>Klettke</a:t>
            </a:r>
            <a:r>
              <a:rPr lang="de-DE" sz="1600" dirty="0"/>
              <a:t> (Zweitgutachterin)</a:t>
            </a:r>
          </a:p>
          <a:p>
            <a:pPr indent="0">
              <a:lnSpc>
                <a:spcPct val="150000"/>
              </a:lnSpc>
            </a:pPr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F2E384-4989-7925-AF97-AF53EFF9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940" y="1484784"/>
            <a:ext cx="7188200" cy="6969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Vorstellung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C19D02-FD63-BD49-99B5-4F888136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16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BDA5C-2E53-F132-E515-BD8C773D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240" y="1484784"/>
            <a:ext cx="7188200" cy="69691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Thema und Hintergrund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478CA4-45AE-2B6A-93BF-E6ECA2A2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3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716BABC-FF34-DC33-6415-588B92E2A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98968"/>
            <a:ext cx="4320480" cy="1385297"/>
          </a:xfrm>
          <a:prstGeom prst="rect">
            <a:avLst/>
          </a:prstGeo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AA38EBC5-CBD0-8C9A-63D8-45E7AFDC0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12973"/>
              </p:ext>
            </p:extLst>
          </p:nvPr>
        </p:nvGraphicFramePr>
        <p:xfrm>
          <a:off x="683568" y="3828138"/>
          <a:ext cx="3543618" cy="1224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6018">
                  <a:extLst>
                    <a:ext uri="{9D8B030D-6E8A-4147-A177-3AD203B41FA5}">
                      <a16:colId xmlns:a16="http://schemas.microsoft.com/office/drawing/2014/main" val="87687628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1782249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922442172"/>
                    </a:ext>
                  </a:extLst>
                </a:gridCol>
              </a:tblGrid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CustomerID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16640"/>
                  </a:ext>
                </a:extLst>
              </a:tr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Munich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94473"/>
                  </a:ext>
                </a:extLst>
              </a:tr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Hamburg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98174"/>
                  </a:ext>
                </a:extLst>
              </a:tr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Sabrina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Berlin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305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2F5A33B-A900-C277-1F21-B98DCF05C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353914"/>
              </p:ext>
            </p:extLst>
          </p:nvPr>
        </p:nvGraphicFramePr>
        <p:xfrm>
          <a:off x="5076056" y="2708920"/>
          <a:ext cx="3581400" cy="1224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87687628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1782249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922442172"/>
                    </a:ext>
                  </a:extLst>
                </a:gridCol>
              </a:tblGrid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OrderID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CustomerID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16640"/>
                  </a:ext>
                </a:extLst>
              </a:tr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94473"/>
                  </a:ext>
                </a:extLst>
              </a:tr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98174"/>
                  </a:ext>
                </a:extLst>
              </a:tr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3055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ACA32665-A373-BE04-4C43-101F4F452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0407"/>
              </p:ext>
            </p:extLst>
          </p:nvPr>
        </p:nvGraphicFramePr>
        <p:xfrm>
          <a:off x="3165011" y="5445224"/>
          <a:ext cx="2813978" cy="988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989">
                  <a:extLst>
                    <a:ext uri="{9D8B030D-6E8A-4147-A177-3AD203B41FA5}">
                      <a16:colId xmlns:a16="http://schemas.microsoft.com/office/drawing/2014/main" val="3697221928"/>
                    </a:ext>
                  </a:extLst>
                </a:gridCol>
                <a:gridCol w="1406989">
                  <a:extLst>
                    <a:ext uri="{9D8B030D-6E8A-4147-A177-3AD203B41FA5}">
                      <a16:colId xmlns:a16="http://schemas.microsoft.com/office/drawing/2014/main" val="3989632368"/>
                    </a:ext>
                  </a:extLst>
                </a:gridCol>
              </a:tblGrid>
              <a:tr h="136322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CustomerID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643260"/>
                  </a:ext>
                </a:extLst>
              </a:tr>
              <a:tr h="357124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96875"/>
                  </a:ext>
                </a:extLst>
              </a:tr>
              <a:tr h="357124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Sabrina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96217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9A1F2C3E-C6A8-B7A1-4596-D54BCF7DFD03}"/>
              </a:ext>
            </a:extLst>
          </p:cNvPr>
          <p:cNvSpPr txBox="1"/>
          <p:nvPr/>
        </p:nvSpPr>
        <p:spPr>
          <a:xfrm>
            <a:off x="1058514" y="1897732"/>
            <a:ext cx="705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 DISTINCT </a:t>
            </a:r>
            <a:r>
              <a:rPr lang="de-DE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c.Name</a:t>
            </a:r>
            <a:r>
              <a:rPr lang="de-DE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de-DE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c.CustomerID</a:t>
            </a:r>
            <a:endParaRPr lang="de-DE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Customer c</a:t>
            </a:r>
          </a:p>
          <a:p>
            <a:r>
              <a:rPr lang="de-DE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RIGHT JOIN Orders o ON </a:t>
            </a:r>
            <a:r>
              <a:rPr lang="de-DE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c.CustomerID</a:t>
            </a:r>
            <a:r>
              <a:rPr lang="de-DE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de-DE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o.CustomerID</a:t>
            </a:r>
            <a:endParaRPr lang="de-DE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3A4BABF9-BD8C-7692-1CDD-BA06CA45D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67404"/>
              </p:ext>
            </p:extLst>
          </p:nvPr>
        </p:nvGraphicFramePr>
        <p:xfrm>
          <a:off x="6228184" y="5445224"/>
          <a:ext cx="2813978" cy="988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989">
                  <a:extLst>
                    <a:ext uri="{9D8B030D-6E8A-4147-A177-3AD203B41FA5}">
                      <a16:colId xmlns:a16="http://schemas.microsoft.com/office/drawing/2014/main" val="3697221928"/>
                    </a:ext>
                  </a:extLst>
                </a:gridCol>
                <a:gridCol w="1406989">
                  <a:extLst>
                    <a:ext uri="{9D8B030D-6E8A-4147-A177-3AD203B41FA5}">
                      <a16:colId xmlns:a16="http://schemas.microsoft.com/office/drawing/2014/main" val="3989632368"/>
                    </a:ext>
                  </a:extLst>
                </a:gridCol>
              </a:tblGrid>
              <a:tr h="136322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CustomerID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643260"/>
                  </a:ext>
                </a:extLst>
              </a:tr>
              <a:tr h="357124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96875"/>
                  </a:ext>
                </a:extLst>
              </a:tr>
              <a:tr h="357124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Sabrina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96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30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5E50FE2-ED1D-B4FB-6A93-4E3D1408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4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69162-4A81-7120-68D2-66B0397FA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004F0EF-5374-D54F-7DEA-F9FE5F41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Graphdatenbank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94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3AE74DE-556A-26B6-99EF-26D7ECAB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5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6450B-A267-1A24-4325-AFFD516333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System zur Unterstützung der Reproduzierbarkeit von Datenbankauswertungen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Rekonstruierung von verlorengegangenen Duplikaten oder </a:t>
            </a:r>
            <a:r>
              <a:rPr lang="de-DE" sz="1600" dirty="0" err="1"/>
              <a:t>Dangling</a:t>
            </a:r>
            <a:r>
              <a:rPr lang="de-DE" sz="1600" dirty="0"/>
              <a:t> </a:t>
            </a:r>
            <a:r>
              <a:rPr lang="de-DE" sz="1600" dirty="0" err="1"/>
              <a:t>Tuples</a:t>
            </a:r>
            <a:endParaRPr lang="de-DE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Anfragen aktuell nur auf relationale Datenbanken</a:t>
            </a:r>
          </a:p>
          <a:p>
            <a:pPr indent="0">
              <a:lnSpc>
                <a:spcPct val="150000"/>
              </a:lnSpc>
            </a:pPr>
            <a:r>
              <a:rPr lang="de-DE" sz="1600" dirty="0"/>
              <a:t>→ </a:t>
            </a:r>
            <a:r>
              <a:rPr lang="de-DE" sz="1600" b="1" dirty="0"/>
              <a:t>Ziel: Benutzung von </a:t>
            </a:r>
            <a:r>
              <a:rPr lang="de-DE" sz="1600" b="1" dirty="0" err="1"/>
              <a:t>Graphdatenbanken</a:t>
            </a:r>
            <a:r>
              <a:rPr lang="de-DE" sz="1600" b="1" dirty="0"/>
              <a:t> in </a:t>
            </a:r>
            <a:r>
              <a:rPr lang="de-DE" sz="1600" b="1" dirty="0" err="1"/>
              <a:t>ProSA</a:t>
            </a:r>
            <a:endParaRPr lang="de-DE" sz="1600" b="1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488DB8F-263C-6FAE-D6A4-EDBFAAF2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ProSA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391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866267-1DCF-C8F1-A430-CFF49B1A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5278" y="48418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2615AF-6143-C742-B204-8A6617E9EC03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3438D4-36F2-C95D-9D50-EEF5BCB0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</p:spPr>
        <p:txBody>
          <a:bodyPr>
            <a:normAutofit/>
          </a:bodyPr>
          <a:lstStyle/>
          <a:p>
            <a:r>
              <a:rPr lang="de-DE" dirty="0"/>
              <a:t>Verwandte Arbeiten</a:t>
            </a:r>
          </a:p>
        </p:txBody>
      </p:sp>
      <p:pic>
        <p:nvPicPr>
          <p:cNvPr id="6" name="Inhaltsplatzhalter 5" descr="Ein Bild, das Text, Schrift, Papier, Brief enthält.&#10;&#10;Automatisch generierte Beschreibung">
            <a:extLst>
              <a:ext uri="{FF2B5EF4-FFF2-40B4-BE49-F238E27FC236}">
                <a16:creationId xmlns:a16="http://schemas.microsoft.com/office/drawing/2014/main" id="{CD0D415B-E8A4-6965-885F-378719B7CC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8240"/>
            <a:ext cx="2170585" cy="2425235"/>
          </a:xfrm>
          <a:noFill/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893C1480-B6EC-B61A-956D-9A45F166F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0072" y="2031916"/>
            <a:ext cx="3610744" cy="4032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600" dirty="0"/>
              <a:t>Ansätze zur Schema </a:t>
            </a:r>
            <a:r>
              <a:rPr lang="de-DE" sz="1600" dirty="0" err="1"/>
              <a:t>Extraction</a:t>
            </a:r>
            <a:r>
              <a:rPr lang="de-DE" sz="1600" dirty="0"/>
              <a:t> von </a:t>
            </a:r>
            <a:r>
              <a:rPr lang="de-DE" sz="1600" dirty="0" err="1"/>
              <a:t>Graphdatenbanken</a:t>
            </a:r>
            <a:endParaRPr lang="de-DE" sz="1600" dirty="0"/>
          </a:p>
          <a:p>
            <a:pPr>
              <a:lnSpc>
                <a:spcPct val="100000"/>
              </a:lnSpc>
            </a:pPr>
            <a:r>
              <a:rPr lang="de-DE" sz="1600" dirty="0"/>
              <a:t>Berücksichtigung von </a:t>
            </a:r>
            <a:r>
              <a:rPr lang="de-DE" sz="1600" dirty="0" err="1"/>
              <a:t>Multilabeling</a:t>
            </a:r>
            <a:r>
              <a:rPr lang="de-DE" sz="1600" dirty="0"/>
              <a:t> (Knoten mit mehr als einem Label)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559567C-8E7D-A3ED-6964-AA30CAF9CE0F}"/>
              </a:ext>
            </a:extLst>
          </p:cNvPr>
          <p:cNvSpPr txBox="1"/>
          <p:nvPr/>
        </p:nvSpPr>
        <p:spPr>
          <a:xfrm>
            <a:off x="899592" y="6474993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aseline="300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de-DE" sz="8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Frozza,A.A.,Jacinto,S.&amp;Mello,R. (2020,08). An </a:t>
            </a:r>
            <a:r>
              <a:rPr lang="de-DE" sz="8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approach</a:t>
            </a:r>
            <a:r>
              <a:rPr lang="de-DE" sz="8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8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de-DE" sz="8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8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r>
              <a:rPr lang="de-DE" sz="8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8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extraction</a:t>
            </a:r>
            <a:r>
              <a:rPr lang="de-DE" sz="8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8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8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8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nosql</a:t>
            </a:r>
            <a:r>
              <a:rPr lang="de-DE" sz="8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8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8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8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databases</a:t>
            </a:r>
            <a:r>
              <a:rPr lang="de-DE" sz="8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In(S. 271-278). </a:t>
            </a:r>
            <a:r>
              <a:rPr lang="de-DE" sz="8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</a:t>
            </a:r>
            <a:r>
              <a:rPr lang="de-DE" sz="8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10.1109/IRI49571.2020.00046</a:t>
            </a:r>
          </a:p>
          <a:p>
            <a:endParaRPr lang="de-DE" sz="800" dirty="0">
              <a:solidFill>
                <a:srgbClr val="7F7F7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Grafik 4" descr="Ein Bild, das Text, Veröffentlichung, Schrift, Papier enthält.&#10;&#10;Automatisch generierte Beschreibung">
            <a:extLst>
              <a:ext uri="{FF2B5EF4-FFF2-40B4-BE49-F238E27FC236}">
                <a16:creationId xmlns:a16="http://schemas.microsoft.com/office/drawing/2014/main" id="{2BA7438F-CBE2-0CF6-654E-97CDCE84F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5" y="2063505"/>
            <a:ext cx="1944215" cy="2730989"/>
          </a:xfrm>
          <a:prstGeom prst="rect">
            <a:avLst/>
          </a:prstGeom>
        </p:spPr>
      </p:pic>
      <p:pic>
        <p:nvPicPr>
          <p:cNvPr id="9" name="Grafik 8" descr="Ein Bild, das Text, Screenshot, Dokument, Schrift enthält.&#10;&#10;Automatisch generierte Beschreibung">
            <a:extLst>
              <a:ext uri="{FF2B5EF4-FFF2-40B4-BE49-F238E27FC236}">
                <a16:creationId xmlns:a16="http://schemas.microsoft.com/office/drawing/2014/main" id="{0BF9C616-248D-E1C4-FA28-B9AEAF61D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"/>
          <a:stretch/>
        </p:blipFill>
        <p:spPr>
          <a:xfrm>
            <a:off x="1614406" y="3093252"/>
            <a:ext cx="2093498" cy="29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3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5B2B2-B351-531A-8BAA-029A5EBC8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F4FA2A-31C5-44E0-3736-193CD294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2615AF-6143-C742-B204-8A6617E9EC03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58842C-BA03-4757-4D2B-6DD5384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Verwandte Arbeiten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0786CC6-05B3-B3BD-3938-5BDF4802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3168" y="2204864"/>
            <a:ext cx="3600400" cy="4032448"/>
          </a:xfrm>
        </p:spPr>
        <p:txBody>
          <a:bodyPr>
            <a:normAutofit/>
          </a:bodyPr>
          <a:lstStyle/>
          <a:p>
            <a:r>
              <a:rPr lang="de-DE" sz="1600" dirty="0"/>
              <a:t>Ansatz zum Reversiblen Mapping von Relationalen und Graphdatenbanken</a:t>
            </a:r>
            <a:r>
              <a:rPr lang="de-DE" sz="1600" baseline="30000" dirty="0"/>
              <a:t>2</a:t>
            </a:r>
          </a:p>
          <a:p>
            <a:r>
              <a:rPr lang="de-DE" sz="1600" dirty="0"/>
              <a:t>Keine Berücksichtigung von Multilabels</a:t>
            </a:r>
          </a:p>
          <a:p>
            <a:endParaRPr lang="de-DE" sz="1600" baseline="30000" dirty="0"/>
          </a:p>
          <a:p>
            <a:endParaRPr lang="de-DE" sz="1600" dirty="0"/>
          </a:p>
        </p:txBody>
      </p:sp>
      <p:pic>
        <p:nvPicPr>
          <p:cNvPr id="9" name="Inhaltsplatzhalter 8" descr="Ein Bild, das Text, Schrift, Veröffentlichung, Papier enthält.&#10;&#10;Automatisch generierte Beschreibung">
            <a:extLst>
              <a:ext uri="{FF2B5EF4-FFF2-40B4-BE49-F238E27FC236}">
                <a16:creationId xmlns:a16="http://schemas.microsoft.com/office/drawing/2014/main" id="{33DBF121-682E-6676-739B-B68E59922A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2023418" cy="2592288"/>
          </a:xfr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149A2D2-591E-4336-FF4C-4FEA65A621FD}"/>
              </a:ext>
            </a:extLst>
          </p:cNvPr>
          <p:cNvSpPr txBox="1"/>
          <p:nvPr/>
        </p:nvSpPr>
        <p:spPr>
          <a:xfrm>
            <a:off x="899592" y="6474993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aseline="300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de-DE" sz="8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 M. </a:t>
            </a:r>
            <a:r>
              <a:rPr lang="de-DE" sz="800" b="0" i="0" u="none" strike="noStrike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Palagashvili</a:t>
            </a:r>
            <a:r>
              <a:rPr lang="de-DE" sz="8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S. A. </a:t>
            </a:r>
            <a:r>
              <a:rPr lang="de-DE" sz="800" b="0" i="0" u="none" strike="noStrike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Stupnikov</a:t>
            </a:r>
            <a:r>
              <a:rPr lang="de-DE" sz="8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2023. Reversible Mapping </a:t>
            </a:r>
            <a:r>
              <a:rPr lang="de-DE" sz="800" b="0" i="0" u="none" strike="noStrike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8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Relational and Graph Databases. Pattern </a:t>
            </a:r>
            <a:r>
              <a:rPr lang="de-DE" sz="800" b="0" i="0" u="none" strike="noStrike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Recognit</a:t>
            </a:r>
            <a:r>
              <a:rPr lang="de-DE" sz="8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Image Anal. 33, 2 (Jun 2023), 113–121. https://</a:t>
            </a:r>
            <a:r>
              <a:rPr lang="de-DE" sz="800" b="0" i="0" u="none" strike="noStrike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doi.org</a:t>
            </a:r>
            <a:r>
              <a:rPr lang="de-DE" sz="8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/10.1134/S1054661823020098</a:t>
            </a:r>
            <a:endParaRPr lang="de-DE" sz="800" dirty="0">
              <a:solidFill>
                <a:srgbClr val="7F7F7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Grafik 6" descr="Ein Bild, das Text, Papier, Veröffentlichung, Schrift enthält.&#10;&#10;Automatisch generierte Beschreibung">
            <a:extLst>
              <a:ext uri="{FF2B5EF4-FFF2-40B4-BE49-F238E27FC236}">
                <a16:creationId xmlns:a16="http://schemas.microsoft.com/office/drawing/2014/main" id="{549AC86D-9C0D-9D05-02F5-4E5EA62A2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3" y="3201129"/>
            <a:ext cx="2091113" cy="2934761"/>
          </a:xfrm>
          <a:prstGeom prst="rect">
            <a:avLst/>
          </a:prstGeom>
        </p:spPr>
      </p:pic>
      <p:pic>
        <p:nvPicPr>
          <p:cNvPr id="10" name="Grafik 9" descr="Ein Bild, das Text, Veröffentlichung, Papier, Schrift enthält.&#10;&#10;Automatisch generierte Beschreibung">
            <a:extLst>
              <a:ext uri="{FF2B5EF4-FFF2-40B4-BE49-F238E27FC236}">
                <a16:creationId xmlns:a16="http://schemas.microsoft.com/office/drawing/2014/main" id="{E5E7CBCA-0AA7-8872-D6CA-0B3ED6820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04" y="2006622"/>
            <a:ext cx="2091113" cy="2592288"/>
          </a:xfrm>
          <a:prstGeom prst="rect">
            <a:avLst/>
          </a:prstGeom>
        </p:spPr>
      </p:pic>
      <p:pic>
        <p:nvPicPr>
          <p:cNvPr id="5" name="Grafik 4" descr="Ein Bild, das Text, Papier, Veröffentlichung, Schrift enthält.&#10;&#10;Automatisch generierte Beschreibung">
            <a:extLst>
              <a:ext uri="{FF2B5EF4-FFF2-40B4-BE49-F238E27FC236}">
                <a16:creationId xmlns:a16="http://schemas.microsoft.com/office/drawing/2014/main" id="{BCDB1B10-2C72-5951-48AB-4D0CD7084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3" t="2179" r="3916" b="4373"/>
          <a:stretch/>
        </p:blipFill>
        <p:spPr>
          <a:xfrm>
            <a:off x="2645940" y="3266317"/>
            <a:ext cx="2160240" cy="286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1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87855-FF45-1E96-41B2-9EC378BB3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9B4A5D1-7409-6C98-2E6E-E1CB4C4A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8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B3D8AA-CF62-07CD-B391-CE1EB0B88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345" y="2204864"/>
            <a:ext cx="7200800" cy="3960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/>
              <a:t>Anlegen von Beispieldatenbanken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Erstellung einer </a:t>
            </a:r>
            <a:r>
              <a:rPr lang="de-DE" sz="1600" dirty="0" err="1"/>
              <a:t>Graphdatenbank</a:t>
            </a:r>
            <a:r>
              <a:rPr lang="de-DE" sz="1600" dirty="0"/>
              <a:t> in Neo4j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Erstellung einer relationalen Datenbank in PostgreSQL</a:t>
            </a:r>
          </a:p>
          <a:p>
            <a:pPr indent="0">
              <a:lnSpc>
                <a:spcPct val="150000"/>
              </a:lnSpc>
            </a:pPr>
            <a:r>
              <a:rPr lang="de-DE" sz="1600" b="1" dirty="0"/>
              <a:t>Schema-Extraktion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Extraktion des Schemas aus der </a:t>
            </a:r>
            <a:r>
              <a:rPr lang="de-DE" sz="1600" dirty="0" err="1"/>
              <a:t>Graphdatenbank</a:t>
            </a:r>
            <a:r>
              <a:rPr lang="de-DE" sz="1600" dirty="0"/>
              <a:t> mit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Analyse der extrahierten Struktur für das Mapping</a:t>
            </a:r>
          </a:p>
          <a:p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87107F-7B65-E623-891C-7BC2E73A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BF32BBC-D456-90D7-B6E0-516C8440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45" y="4509120"/>
            <a:ext cx="7772400" cy="205094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0D8D4A0-F9CE-B3E0-0C37-D99C683AAD3E}"/>
              </a:ext>
            </a:extLst>
          </p:cNvPr>
          <p:cNvSpPr/>
          <p:nvPr/>
        </p:nvSpPr>
        <p:spPr>
          <a:xfrm>
            <a:off x="5364088" y="4941168"/>
            <a:ext cx="3168352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2B9F2FC-6F92-B9B6-263D-A065B2771BFB}"/>
              </a:ext>
            </a:extLst>
          </p:cNvPr>
          <p:cNvSpPr/>
          <p:nvPr/>
        </p:nvSpPr>
        <p:spPr>
          <a:xfrm>
            <a:off x="5025650" y="5428850"/>
            <a:ext cx="554462" cy="320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69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65B3BB2-97B9-7047-9D03-CCE3301A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9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A66AA4-F316-DDD3-949A-78017EB22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345" y="2204864"/>
            <a:ext cx="7200800" cy="3960440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</a:pPr>
            <a:r>
              <a:rPr lang="de-DE" sz="1600" b="1" dirty="0"/>
              <a:t>Mapping zwischen Datenbanken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Überführung des extrahierten Schemas von der </a:t>
            </a:r>
            <a:r>
              <a:rPr lang="de-DE" sz="1600" dirty="0" err="1"/>
              <a:t>Graphdatenbank</a:t>
            </a:r>
            <a:r>
              <a:rPr lang="de-DE" sz="1600" dirty="0"/>
              <a:t> auf die relationale Datenbank</a:t>
            </a:r>
          </a:p>
          <a:p>
            <a:pPr indent="0">
              <a:lnSpc>
                <a:spcPct val="150000"/>
              </a:lnSpc>
            </a:pPr>
            <a:r>
              <a:rPr lang="de-DE" sz="1600" b="1" dirty="0"/>
              <a:t>Evaluation und Vergleich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Abgleich der gemappten Datenbank mit der Beispieldatenbank</a:t>
            </a:r>
          </a:p>
          <a:p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D19F8D6-AD26-1786-0603-07BE70D2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7CD4445-13F3-057F-51B1-F2FB66BEB139}"/>
              </a:ext>
            </a:extLst>
          </p:cNvPr>
          <p:cNvSpPr/>
          <p:nvPr/>
        </p:nvSpPr>
        <p:spPr>
          <a:xfrm>
            <a:off x="4762821" y="5357827"/>
            <a:ext cx="554462" cy="320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A1AEEC6-F448-DD1F-A9E8-11F6864F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437112"/>
            <a:ext cx="7772400" cy="20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5180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380</Words>
  <Application>Microsoft Macintosh PowerPoint</Application>
  <PresentationFormat>Bildschirmpräsentation (4:3)</PresentationFormat>
  <Paragraphs>106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Frutiger Next LT W1G</vt:lpstr>
      <vt:lpstr>Verdana</vt:lpstr>
      <vt:lpstr>Benutzerdefiniertes Design</vt:lpstr>
      <vt:lpstr>PowerPoint-Präsentation</vt:lpstr>
      <vt:lpstr>Vorstellung</vt:lpstr>
      <vt:lpstr>Thema und Hintergrund</vt:lpstr>
      <vt:lpstr>Graphdatenbank</vt:lpstr>
      <vt:lpstr>ProSA</vt:lpstr>
      <vt:lpstr>Verwandte Arbeiten</vt:lpstr>
      <vt:lpstr>Verwandte Arbeiten</vt:lpstr>
      <vt:lpstr>PowerPoint-Präsentation</vt:lpstr>
      <vt:lpstr>PowerPoint-Präsentation</vt:lpstr>
      <vt:lpstr>Eigener Ansatz</vt:lpstr>
      <vt:lpstr>Zeitplan u. Fragen</vt:lpstr>
      <vt:lpstr>Zusammenfassung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Timo Hanoeffner</cp:lastModifiedBy>
  <cp:revision>90</cp:revision>
  <dcterms:modified xsi:type="dcterms:W3CDTF">2025-01-10T14:24:17Z</dcterms:modified>
</cp:coreProperties>
</file>