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7" r:id="rId4"/>
    <p:sldId id="264" r:id="rId5"/>
    <p:sldId id="268" r:id="rId6"/>
    <p:sldId id="270" r:id="rId7"/>
    <p:sldId id="266" r:id="rId8"/>
    <p:sldId id="271" r:id="rId9"/>
    <p:sldId id="260" r:id="rId10"/>
    <p:sldId id="272" r:id="rId11"/>
    <p:sldId id="259" r:id="rId12"/>
    <p:sldId id="265" r:id="rId13"/>
    <p:sldId id="273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A2F2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6" autoAdjust="0"/>
    <p:restoredTop sz="97864" autoAdjust="0"/>
  </p:normalViewPr>
  <p:slideViewPr>
    <p:cSldViewPr>
      <p:cViewPr varScale="1">
        <p:scale>
          <a:sx n="227" d="100"/>
          <a:sy n="227" d="100"/>
        </p:scale>
        <p:origin x="6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19.04.25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19.04.25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12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Mithilfe von </a:t>
            </a:r>
            <a:r>
              <a:rPr lang="de-DE" dirty="0" err="1"/>
              <a:t>ProSA</a:t>
            </a:r>
            <a:r>
              <a:rPr lang="de-DE" dirty="0"/>
              <a:t> können dann auch </a:t>
            </a:r>
            <a:r>
              <a:rPr lang="de-DE" dirty="0" err="1"/>
              <a:t>änderungen</a:t>
            </a:r>
            <a:r>
              <a:rPr lang="de-DE" dirty="0"/>
              <a:t> von GDB rückverfolgbar gemacht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779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5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12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Paper gefunden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3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Ansätze zum Mapping mit </a:t>
            </a:r>
            <a:r>
              <a:rPr lang="de-DE" dirty="0" err="1"/>
              <a:t>Multilabling</a:t>
            </a:r>
            <a:r>
              <a:rPr lang="de-DE" dirty="0"/>
              <a:t> die ich gefunden hab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33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8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</a:t>
            </a:r>
            <a:br>
              <a:rPr lang="de-DE" dirty="0"/>
            </a:br>
            <a:r>
              <a:rPr lang="de-DE" dirty="0"/>
              <a:t>Wie wird das </a:t>
            </a:r>
            <a:r>
              <a:rPr lang="de-DE" dirty="0" err="1"/>
              <a:t>Multilabeling</a:t>
            </a:r>
            <a:r>
              <a:rPr lang="de-DE" dirty="0"/>
              <a:t> korrekt gehandhabt</a:t>
            </a:r>
          </a:p>
          <a:p>
            <a:r>
              <a:rPr lang="de-DE" dirty="0"/>
              <a:t>Schema Evolution: Wie kann ich Schema Änderungen in </a:t>
            </a:r>
            <a:r>
              <a:rPr lang="de-DE" dirty="0" err="1"/>
              <a:t>Graphdatenbanken</a:t>
            </a:r>
            <a:r>
              <a:rPr lang="de-DE" dirty="0"/>
              <a:t> dokumentieren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743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18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CEE3B-27BF-4B2D-ECFA-AE12873C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74DF-075E-594E-BD16-2413189D7880}" type="datetime1">
              <a:rPr lang="de-DE" smtClean="0"/>
              <a:t>19.04.25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DABC7-6176-632D-CEF9-525B334D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1CCDD-2E4D-3B67-FA70-B511CBB3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3CB1D3-FE47-F21E-675B-156411FA15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8" name="Group 27">
            <a:extLst>
              <a:ext uri="{FF2B5EF4-FFF2-40B4-BE49-F238E27FC236}">
                <a16:creationId xmlns:a16="http://schemas.microsoft.com/office/drawing/2014/main" id="{80C21365-1C14-2CAE-51B6-BD6CB823F46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9" name="Picture 25">
              <a:extLst>
                <a:ext uri="{FF2B5EF4-FFF2-40B4-BE49-F238E27FC236}">
                  <a16:creationId xmlns:a16="http://schemas.microsoft.com/office/drawing/2014/main" id="{C79A2B32-C734-3F7D-06B6-A6DA38DA58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C09C6C79-09CD-D421-7B6A-ED901F1E0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5C3A5D02-C77F-6F31-506D-936053854AB6}"/>
              </a:ext>
            </a:extLst>
          </p:cNvPr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DA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715D9ADD-38CE-C3FE-27BF-B87BC1C2D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29255FC1-3CDC-D2CF-45EF-EF03220C4C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23452-C41C-C97B-EC07-AB2EB6230401}"/>
              </a:ext>
            </a:extLst>
          </p:cNvPr>
          <p:cNvSpPr txBox="1"/>
          <p:nvPr userDrawn="1"/>
        </p:nvSpPr>
        <p:spPr>
          <a:xfrm>
            <a:off x="3071802" y="3565098"/>
            <a:ext cx="60721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Timo </a:t>
            </a:r>
            <a:r>
              <a:rPr lang="de-DE" err="1">
                <a:latin typeface="Verdana" pitchFamily="34" charset="0"/>
              </a:rPr>
              <a:t>Hanöffner</a:t>
            </a:r>
            <a:endParaRPr lang="de-DE">
              <a:latin typeface="Verda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Lehrstuhl für Medieninformatik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>
                <a:latin typeface="Verdana" pitchFamily="34" charset="0"/>
              </a:rPr>
              <a:t>FAKULTÄT FÜR INFORMATIK UND DATA SCIENCE</a:t>
            </a:r>
          </a:p>
          <a:p>
            <a:pPr>
              <a:defRPr/>
            </a:pPr>
            <a:endParaRPr lang="de-DE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9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F0291-9D9E-819B-5159-44EA07F2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2999-E51B-9341-BD6E-185F7160D15B}" type="datetime1">
              <a:rPr lang="de-DE" smtClean="0"/>
              <a:t>19.04.25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9DB-6F6E-332F-F74C-D9F97114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71E6F-61A5-B4FC-9122-898366F9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4624"/>
            <a:ext cx="2057400" cy="365125"/>
          </a:xfrm>
        </p:spPr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1759D9B-C64A-2FAF-E6F8-9F10BCDE1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A43E79-A162-791F-E45F-09A8263B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93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5A5A09-B649-1F5D-8C1D-75195C09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0A14-930D-2A42-9396-4B9DF72A6655}" type="datetime1">
              <a:rPr lang="de-DE" smtClean="0"/>
              <a:t>19.04.25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683442-2970-FFFF-8A4E-52ADBA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7C371D-769F-DFFB-7297-04505F5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137B594-661E-8EC2-74B1-7AD4C7FE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2F3B88E-0DE3-ABD8-1F98-B9A0D388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F297892C-02A3-4C01-6297-8747D319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17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040BB-1AB4-9F9C-F39E-ECE53B4F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96C-7985-7E47-AFFA-91A71C698676}" type="datetime1">
              <a:rPr lang="de-DE" smtClean="0"/>
              <a:t>19.04.25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1819F-ACD6-E46B-F900-41839B2D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C53CA-F655-6004-DBB7-4E1C7652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F8EC64C-3A4D-369D-D832-74E2D8DB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AC387E8-57C1-9524-0FBE-862825ED0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424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DFF47E-9BFA-C992-0196-3F1D026A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66F-E69B-A143-807E-5477D334B791}" type="datetime1">
              <a:rPr lang="de-DE" smtClean="0"/>
              <a:t>19.04.25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B3D7-A095-734E-5CA9-067918B0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7EE7E0-E2BD-91D6-01C7-83E46B90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973C618-44E5-936A-9389-849433BF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973B198C-B516-DDFA-83BF-726DB83A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E4D71C5-ACA5-5F06-A123-0C5774C58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01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60B22-6BF8-CB45-8E11-5BCFFE16C8F2}" type="datetime1">
              <a:rPr lang="de-DE" smtClean="0"/>
              <a:t>19.04.25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DA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3071802" y="3565098"/>
            <a:ext cx="60721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Timo </a:t>
            </a:r>
            <a:r>
              <a:rPr lang="de-DE" err="1">
                <a:latin typeface="Verdana" pitchFamily="34" charset="0"/>
              </a:rPr>
              <a:t>Hanöffner</a:t>
            </a:r>
            <a:endParaRPr lang="de-DE">
              <a:latin typeface="Verda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Lehrstuhl für Medieninformatik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>
                <a:latin typeface="Verdana" pitchFamily="34" charset="0"/>
              </a:rPr>
              <a:t>FAKULTÄT FÜR INFORMATIK UND DATA SCIENCE</a:t>
            </a:r>
          </a:p>
          <a:p>
            <a:pPr>
              <a:defRPr/>
            </a:pPr>
            <a:endParaRPr lang="de-DE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A5252-0561-74DF-B99A-EA61EF0CB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226DE-0D2A-F744-A248-87EB6F148CC7}" type="datetime1">
              <a:rPr lang="de-DE" smtClean="0"/>
              <a:t>19.04.25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AA556-C0B7-4843-D6A3-A31743B7B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Picture 18" descr="Bild3_">
            <a:extLst>
              <a:ext uri="{FF2B5EF4-FFF2-40B4-BE49-F238E27FC236}">
                <a16:creationId xmlns:a16="http://schemas.microsoft.com/office/drawing/2014/main" id="{5672654A-3C40-50E1-E088-914A23BFF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2EF14411-1359-60DA-908F-C51B9C76CA4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57190B5-DF7A-950D-2C29-CA96F679026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461963"/>
          </a:xfrm>
          <a:prstGeom prst="rect">
            <a:avLst/>
          </a:prstGeom>
          <a:solidFill>
            <a:srgbClr val="DA2F2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06012D1B-5903-80F1-2367-2BA032F8D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3702" y="548680"/>
            <a:ext cx="369078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1">
                <a:latin typeface="Verdana" pitchFamily="34" charset="0"/>
              </a:rPr>
              <a:t>Timo </a:t>
            </a:r>
            <a:r>
              <a:rPr lang="de-DE" b="1" err="1">
                <a:latin typeface="Verdana" pitchFamily="34" charset="0"/>
              </a:rPr>
              <a:t>Hanöffner</a:t>
            </a:r>
            <a:br>
              <a:rPr lang="de-DE" b="0">
                <a:latin typeface="Verdana" pitchFamily="34" charset="0"/>
              </a:rPr>
            </a:br>
            <a:r>
              <a:rPr lang="de-DE" b="0">
                <a:latin typeface="Verdana" pitchFamily="34" charset="0"/>
              </a:rPr>
              <a:t>Lehrstuhl für Medieninformatik  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b="1">
                <a:latin typeface="Verdana" pitchFamily="34" charset="0"/>
              </a:rPr>
              <a:t>FAKULTÄT FÜR INFORMATIK UND DATA SCIENCE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10295-9AC8-BFFA-1BCF-A989609C6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5278" y="484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72615AF-6143-C742-B204-8A6617E9EC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6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071842" y="1916832"/>
            <a:ext cx="5786438" cy="940664"/>
          </a:xfrm>
        </p:spPr>
        <p:txBody>
          <a:bodyPr/>
          <a:lstStyle/>
          <a:p>
            <a:pPr>
              <a:buNone/>
            </a:pPr>
            <a:r>
              <a:rPr lang="de-DE" sz="2800" b="1" dirty="0">
                <a:latin typeface="Frutiger Next LT W1G" pitchFamily="34" charset="0"/>
              </a:rPr>
              <a:t>Schema-Evolution von </a:t>
            </a:r>
            <a:r>
              <a:rPr lang="de-DE" sz="2800" b="1" dirty="0" err="1">
                <a:latin typeface="Frutiger Next LT W1G" pitchFamily="34" charset="0"/>
              </a:rPr>
              <a:t>Graphdatenbanken</a:t>
            </a:r>
            <a:r>
              <a:rPr lang="de-DE" sz="2800" b="1">
                <a:latin typeface="Frutiger Next LT W1G" pitchFamily="34" charset="0"/>
              </a:rPr>
              <a:t> in </a:t>
            </a:r>
            <a:r>
              <a:rPr lang="de-DE" sz="2800" b="1" err="1">
                <a:latin typeface="Frutiger Next LT W1G" pitchFamily="34" charset="0"/>
              </a:rPr>
              <a:t>ProSA</a:t>
            </a:r>
            <a:endParaRPr lang="de-DE" sz="2800" b="1">
              <a:latin typeface="Frutiger Next LT W1G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>
                <a:latin typeface="Frutiger Next LT W1G" pitchFamily="34" charset="0"/>
              </a:rPr>
              <a:t>Antrittsvortrag Bachelorarbeit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3CE35-088A-D43A-8B2F-300AE2EB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CBCD5-FA49-2784-BD50-CBAD66567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276872"/>
            <a:ext cx="7200800" cy="432936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Schema-Evolution in </a:t>
            </a:r>
            <a:r>
              <a:rPr lang="de-DE" sz="1600" b="1" dirty="0" err="1">
                <a:solidFill>
                  <a:srgbClr val="7F7F7F"/>
                </a:solidFill>
              </a:rPr>
              <a:t>ProSA</a:t>
            </a:r>
            <a:endParaRPr lang="de-DE" sz="1600" b="1" dirty="0">
              <a:solidFill>
                <a:srgbClr val="7F7F7F"/>
              </a:solidFill>
            </a:endParaRPr>
          </a:p>
          <a:p>
            <a:pPr indent="0">
              <a:lnSpc>
                <a:spcPct val="150000"/>
              </a:lnSpc>
            </a:pPr>
            <a:r>
              <a:rPr lang="de-DE" sz="1600" b="1" dirty="0"/>
              <a:t>Rücktransformation auf </a:t>
            </a:r>
            <a:r>
              <a:rPr lang="de-DE" sz="1600" b="1" dirty="0" err="1"/>
              <a:t>Graphdatenbank</a:t>
            </a:r>
            <a:endParaRPr lang="de-DE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Zurückübertragung der relationalen Datenbank auf die </a:t>
            </a:r>
            <a:r>
              <a:rPr lang="de-DE" sz="1600" dirty="0" err="1"/>
              <a:t>Graphdatenbank</a:t>
            </a:r>
            <a:endParaRPr lang="de-DE" sz="1600" dirty="0"/>
          </a:p>
          <a:p>
            <a:pPr indent="0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85ABA-AA9C-CDBC-B204-71CBF42C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8784F8-78EA-0B14-255E-FA48EA48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10</a:t>
            </a:fld>
            <a:endParaRPr lang="de-DE" dirty="0"/>
          </a:p>
        </p:txBody>
      </p:sp>
      <p:pic>
        <p:nvPicPr>
          <p:cNvPr id="7" name="Grafik 6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DCF71593-832D-FC2B-C843-8C7C3C68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49080"/>
            <a:ext cx="6609904" cy="20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66267-1DCF-C8F1-A430-CFF49B1A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5278" y="48418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2615AF-6143-C742-B204-8A6617E9EC03}" type="slidenum">
              <a:rPr lang="de-DE" smtClean="0"/>
              <a:pPr>
                <a:spcAft>
                  <a:spcPts val="600"/>
                </a:spcAft>
              </a:pPr>
              <a:t>11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3438D4-36F2-C95D-9D50-EEF5BCB0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</p:spPr>
        <p:txBody>
          <a:bodyPr>
            <a:normAutofit/>
          </a:bodyPr>
          <a:lstStyle/>
          <a:p>
            <a:r>
              <a:rPr lang="de-DE" dirty="0"/>
              <a:t>Verwandte Arbeiten</a:t>
            </a:r>
          </a:p>
        </p:txBody>
      </p:sp>
      <p:pic>
        <p:nvPicPr>
          <p:cNvPr id="6" name="Inhaltsplatzhalter 5" descr="Ein Bild, das Text, Schrift, Papier, Brief enthält.&#10;&#10;Automatisch generierte Beschreibung">
            <a:extLst>
              <a:ext uri="{FF2B5EF4-FFF2-40B4-BE49-F238E27FC236}">
                <a16:creationId xmlns:a16="http://schemas.microsoft.com/office/drawing/2014/main" id="{CD0D415B-E8A4-6965-885F-378719B7CC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8240"/>
            <a:ext cx="2170585" cy="2425235"/>
          </a:xfrm>
          <a:noFill/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93C1480-B6EC-B61A-956D-9A45F166F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0072" y="2031916"/>
            <a:ext cx="3610744" cy="4032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600" dirty="0"/>
              <a:t>Ansätze zur Schema Extraktion von </a:t>
            </a:r>
            <a:r>
              <a:rPr lang="de-DE" sz="1600" dirty="0" err="1"/>
              <a:t>Graphdatenbanken</a:t>
            </a:r>
            <a:r>
              <a:rPr lang="de-DE" sz="1600" dirty="0">
                <a:solidFill>
                  <a:srgbClr val="7F7F7F"/>
                </a:solidFill>
              </a:rPr>
              <a:t> </a:t>
            </a:r>
            <a:r>
              <a:rPr lang="de-DE" sz="1050" dirty="0">
                <a:solidFill>
                  <a:srgbClr val="7F7F7F"/>
                </a:solidFill>
              </a:rPr>
              <a:t>[2][3][4]</a:t>
            </a:r>
            <a:endParaRPr lang="de-DE" sz="1600" dirty="0"/>
          </a:p>
          <a:p>
            <a:pPr>
              <a:lnSpc>
                <a:spcPct val="100000"/>
              </a:lnSpc>
            </a:pPr>
            <a:r>
              <a:rPr lang="de-DE" sz="1600" u="sng" dirty="0"/>
              <a:t>Wichtig</a:t>
            </a:r>
            <a:r>
              <a:rPr lang="de-DE" sz="1600" dirty="0"/>
              <a:t>: Berücksichtigung von </a:t>
            </a:r>
            <a:r>
              <a:rPr lang="de-DE" sz="1600" dirty="0" err="1"/>
              <a:t>Multilabeling</a:t>
            </a:r>
            <a:r>
              <a:rPr lang="de-DE" sz="1600" dirty="0"/>
              <a:t> (Knoten mit mehr als einem Label) </a:t>
            </a:r>
            <a:r>
              <a:rPr lang="de-DE" sz="1050" dirty="0">
                <a:solidFill>
                  <a:srgbClr val="7F7F7F"/>
                </a:solidFill>
              </a:rPr>
              <a:t>[2]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59567C-8E7D-A3ED-6964-AA30CAF9CE0F}"/>
              </a:ext>
            </a:extLst>
          </p:cNvPr>
          <p:cNvSpPr txBox="1"/>
          <p:nvPr/>
        </p:nvSpPr>
        <p:spPr>
          <a:xfrm>
            <a:off x="899592" y="6036177"/>
            <a:ext cx="766973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Frozza,A.A.,Jacinto,S.&amp;Mello,R. (2020,08). An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extraction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In(S. 271-278).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10.1109/IRI49571.2020.00046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Comyn-Wattiau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I. &amp;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Akoka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 (2017). Model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reverse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engineering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neo4j. In 2017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ieee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international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conferenceon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)(S. 453-458). </a:t>
            </a:r>
          </a:p>
          <a:p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10.1109/BigData.2017.8257957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Angela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Bonifati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Stefania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Dumbrava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Emile Martinez, Fatemeh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Ghasemi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Malo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Jaffré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Pacôme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Luton, and Thomas Pickles. 2022.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DiscoPG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discovery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exploration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VLDB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Endow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15, 12 (August 2022), 3654–3657. https://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/10.14778/3554821.3554867</a:t>
            </a:r>
            <a:endParaRPr lang="de-DE" sz="700" dirty="0">
              <a:solidFill>
                <a:srgbClr val="7F7F7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7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Grafik 4" descr="Ein Bild, das Text, Veröffentlichung, Schrift, Papier enthält.&#10;&#10;Automatisch generierte Beschreibung">
            <a:extLst>
              <a:ext uri="{FF2B5EF4-FFF2-40B4-BE49-F238E27FC236}">
                <a16:creationId xmlns:a16="http://schemas.microsoft.com/office/drawing/2014/main" id="{2BA7438F-CBE2-0CF6-654E-97CDCE84F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2063505"/>
            <a:ext cx="1944215" cy="2730989"/>
          </a:xfrm>
          <a:prstGeom prst="rect">
            <a:avLst/>
          </a:prstGeom>
        </p:spPr>
      </p:pic>
      <p:pic>
        <p:nvPicPr>
          <p:cNvPr id="9" name="Grafik 8" descr="Ein Bild, das Text, Screenshot, Dokument, Schrift enthält.&#10;&#10;Automatisch generierte Beschreibung">
            <a:extLst>
              <a:ext uri="{FF2B5EF4-FFF2-40B4-BE49-F238E27FC236}">
                <a16:creationId xmlns:a16="http://schemas.microsoft.com/office/drawing/2014/main" id="{0BF9C616-248D-E1C4-FA28-B9AEAF61D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"/>
          <a:stretch/>
        </p:blipFill>
        <p:spPr>
          <a:xfrm>
            <a:off x="1581036" y="2980684"/>
            <a:ext cx="2093498" cy="290558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3854490-7FCB-3325-7D30-474C4806C049}"/>
              </a:ext>
            </a:extLst>
          </p:cNvPr>
          <p:cNvSpPr txBox="1"/>
          <p:nvPr/>
        </p:nvSpPr>
        <p:spPr>
          <a:xfrm>
            <a:off x="4101314" y="2233762"/>
            <a:ext cx="47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[3]</a:t>
            </a:r>
            <a:endParaRPr lang="de-DE" sz="2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B54351-1EB8-0ACB-252E-9278526212A2}"/>
              </a:ext>
            </a:extLst>
          </p:cNvPr>
          <p:cNvSpPr txBox="1"/>
          <p:nvPr/>
        </p:nvSpPr>
        <p:spPr>
          <a:xfrm>
            <a:off x="1979713" y="2125130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[2]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0904CF-2122-480E-77E6-FE2F6669A0F9}"/>
              </a:ext>
            </a:extLst>
          </p:cNvPr>
          <p:cNvSpPr txBox="1"/>
          <p:nvPr/>
        </p:nvSpPr>
        <p:spPr>
          <a:xfrm>
            <a:off x="2851212" y="295113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[4]</a:t>
            </a:r>
            <a:endParaRPr lang="de-DE" sz="2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745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511 0.00926 L 0.13455 0.10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47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B2B2-B351-531A-8BAA-029A5EBC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4FA2A-31C5-44E0-3736-193CD294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2615AF-6143-C742-B204-8A6617E9EC03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58842C-BA03-4757-4D2B-6DD5384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Verwandte 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786CC6-05B3-B3BD-3938-5BDF4802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3168" y="2204864"/>
            <a:ext cx="3600400" cy="2016224"/>
          </a:xfrm>
        </p:spPr>
        <p:txBody>
          <a:bodyPr>
            <a:normAutofit/>
          </a:bodyPr>
          <a:lstStyle/>
          <a:p>
            <a:r>
              <a:rPr lang="de-DE" sz="1600" dirty="0"/>
              <a:t>Ansätze zum Mapping von </a:t>
            </a:r>
            <a:r>
              <a:rPr lang="de-DE" sz="1600" dirty="0" err="1"/>
              <a:t>Graphdatenbanken</a:t>
            </a:r>
            <a:r>
              <a:rPr lang="de-DE" sz="1600" dirty="0"/>
              <a:t> auf Relationalen Datenbanken  </a:t>
            </a:r>
            <a:r>
              <a:rPr lang="de-DE" sz="1050" dirty="0">
                <a:solidFill>
                  <a:srgbClr val="7F7F7F"/>
                </a:solidFill>
              </a:rPr>
              <a:t>[5][6][7][8]</a:t>
            </a:r>
            <a:endParaRPr lang="de-DE" sz="1050" baseline="30000" dirty="0"/>
          </a:p>
          <a:p>
            <a:r>
              <a:rPr lang="de-DE" sz="1600" dirty="0"/>
              <a:t>Keine Berücksichtigung von Multilabels</a:t>
            </a:r>
          </a:p>
          <a:p>
            <a:endParaRPr lang="de-DE" sz="1600" baseline="30000" dirty="0"/>
          </a:p>
          <a:p>
            <a:endParaRPr lang="de-DE" sz="1600" dirty="0"/>
          </a:p>
        </p:txBody>
      </p:sp>
      <p:pic>
        <p:nvPicPr>
          <p:cNvPr id="9" name="Inhaltsplatzhalter 8" descr="Ein Bild, das Text, Schrift, Veröffentlichung, Papier enthält.&#10;&#10;Automatisch generierte Beschreibung">
            <a:extLst>
              <a:ext uri="{FF2B5EF4-FFF2-40B4-BE49-F238E27FC236}">
                <a16:creationId xmlns:a16="http://schemas.microsoft.com/office/drawing/2014/main" id="{33DBF121-682E-6676-739B-B68E59922A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2023418" cy="2592288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149A2D2-591E-4336-FF4C-4FEA65A621FD}"/>
              </a:ext>
            </a:extLst>
          </p:cNvPr>
          <p:cNvSpPr txBox="1"/>
          <p:nvPr/>
        </p:nvSpPr>
        <p:spPr>
          <a:xfrm>
            <a:off x="4716016" y="5335671"/>
            <a:ext cx="45005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M. </a:t>
            </a:r>
            <a:r>
              <a:rPr lang="de-DE" sz="7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Palagashvili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S. A. </a:t>
            </a:r>
            <a:r>
              <a:rPr lang="de-DE" sz="7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Stupnikov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2023. Reversible Mapping </a:t>
            </a:r>
            <a:r>
              <a:rPr lang="de-DE" sz="7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and Graph Databases. Pattern </a:t>
            </a:r>
            <a:r>
              <a:rPr lang="de-DE" sz="7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Recognit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Image Anal. 33, 2 (Jun 2023), 113–121. 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https://doi.org/10.1134/S1054661823020098</a:t>
            </a:r>
            <a:endParaRPr lang="de-DE" sz="700" b="0" i="0" u="none" strike="noStrike" dirty="0">
              <a:solidFill>
                <a:srgbClr val="7F7F7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[6] Mueller, W.,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Idziaszek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P., Kujawa, S.,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Łukomski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M., &amp; Nowak, P. (2018). Mapping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Neo4j. Journal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Research and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Agricultural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Engineering, 63(4), 121-124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[7] Roberto De Virgilio, Antonio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Maccioni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Riccardo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Torlone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2013.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Converting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First International Workshop on Graph Data Management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Experiences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Systems (GRADES '13).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Computing Machinery, New York, NY, USA,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Article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1, 1–6. https://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/10.1145/2484425.2484426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[8] D. W.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Wardani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J.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Kiing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"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Semantic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," 2014 International Conference on Computer, Control,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Informatics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(IC3INA), Bandung, Indonesia, 2014, pp. 160-165,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10.1109/IC3INA.2014.7042620.</a:t>
            </a:r>
          </a:p>
          <a:p>
            <a:endParaRPr lang="de-DE" sz="7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Grafik 6" descr="Ein Bild, das Text, Papier, Veröffentlichung, Schrift enthält.&#10;&#10;Automatisch generierte Beschreibung">
            <a:extLst>
              <a:ext uri="{FF2B5EF4-FFF2-40B4-BE49-F238E27FC236}">
                <a16:creationId xmlns:a16="http://schemas.microsoft.com/office/drawing/2014/main" id="{549AC86D-9C0D-9D05-02F5-4E5EA62A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8" y="3212976"/>
            <a:ext cx="2091113" cy="2934761"/>
          </a:xfrm>
          <a:prstGeom prst="rect">
            <a:avLst/>
          </a:prstGeom>
        </p:spPr>
      </p:pic>
      <p:pic>
        <p:nvPicPr>
          <p:cNvPr id="10" name="Grafik 9" descr="Ein Bild, das Text, Veröffentlichung, Papier, Schrift enthält.&#10;&#10;Automatisch generierte Beschreibung">
            <a:extLst>
              <a:ext uri="{FF2B5EF4-FFF2-40B4-BE49-F238E27FC236}">
                <a16:creationId xmlns:a16="http://schemas.microsoft.com/office/drawing/2014/main" id="{E5E7CBCA-0AA7-8872-D6CA-0B3ED6820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04" y="2006622"/>
            <a:ext cx="2091113" cy="2592288"/>
          </a:xfrm>
          <a:prstGeom prst="rect">
            <a:avLst/>
          </a:prstGeom>
        </p:spPr>
      </p:pic>
      <p:pic>
        <p:nvPicPr>
          <p:cNvPr id="5" name="Grafik 4" descr="Ein Bild, das Text, Papier, Veröffentlichung, Schrift enthält.&#10;&#10;Automatisch generierte Beschreibung">
            <a:extLst>
              <a:ext uri="{FF2B5EF4-FFF2-40B4-BE49-F238E27FC236}">
                <a16:creationId xmlns:a16="http://schemas.microsoft.com/office/drawing/2014/main" id="{BCDB1B10-2C72-5951-48AB-4D0CD7084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t="2179" r="3916" b="4373"/>
          <a:stretch/>
        </p:blipFill>
        <p:spPr>
          <a:xfrm>
            <a:off x="2645940" y="3266317"/>
            <a:ext cx="2160240" cy="286957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46529D1-1460-E93F-E5B8-E3D18869BB9F}"/>
              </a:ext>
            </a:extLst>
          </p:cNvPr>
          <p:cNvSpPr txBox="1"/>
          <p:nvPr/>
        </p:nvSpPr>
        <p:spPr>
          <a:xfrm>
            <a:off x="2061851" y="2006622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[5]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4849F1-FCB8-116F-A487-9F18CF60EA00}"/>
              </a:ext>
            </a:extLst>
          </p:cNvPr>
          <p:cNvSpPr txBox="1"/>
          <p:nvPr/>
        </p:nvSpPr>
        <p:spPr>
          <a:xfrm>
            <a:off x="2127412" y="3364771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[6]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A81E5E-524D-4E42-764F-36FA9660B61C}"/>
              </a:ext>
            </a:extLst>
          </p:cNvPr>
          <p:cNvSpPr txBox="1"/>
          <p:nvPr/>
        </p:nvSpPr>
        <p:spPr>
          <a:xfrm>
            <a:off x="4315453" y="3363369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[8]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44D2FE-B912-CEA5-D86F-CAA626F3A3E6}"/>
              </a:ext>
            </a:extLst>
          </p:cNvPr>
          <p:cNvSpPr txBox="1"/>
          <p:nvPr/>
        </p:nvSpPr>
        <p:spPr>
          <a:xfrm>
            <a:off x="4350016" y="1999613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9444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A67FF6-5EA3-E327-BA9E-1E66D251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9BCAC7B-6324-39FA-527D-9DBC8849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pic>
        <p:nvPicPr>
          <p:cNvPr id="11" name="Grafik 10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44726691-A371-6453-43CD-CFC8989A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0" y="1916832"/>
            <a:ext cx="7772400" cy="44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0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9CC6B-60FB-DDF2-B57B-0A724AF7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18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Zeitplan u.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5C1FE6-CAF6-9810-C5DF-E89A9414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14</a:t>
            </a:fld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E56A91-AD79-A4D8-1B4C-2FCC690A301F}"/>
              </a:ext>
            </a:extLst>
          </p:cNvPr>
          <p:cNvCxnSpPr/>
          <p:nvPr/>
        </p:nvCxnSpPr>
        <p:spPr>
          <a:xfrm>
            <a:off x="827584" y="5805264"/>
            <a:ext cx="7488832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iagonal liegende Ecken des Rechtecks abrunden 7">
            <a:extLst>
              <a:ext uri="{FF2B5EF4-FFF2-40B4-BE49-F238E27FC236}">
                <a16:creationId xmlns:a16="http://schemas.microsoft.com/office/drawing/2014/main" id="{8344DCBD-59FD-A9E2-66FB-52F1D1B72F24}"/>
              </a:ext>
            </a:extLst>
          </p:cNvPr>
          <p:cNvSpPr/>
          <p:nvPr/>
        </p:nvSpPr>
        <p:spPr>
          <a:xfrm>
            <a:off x="863588" y="5301214"/>
            <a:ext cx="1764192" cy="404618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Themafindung, Literaturrecherche, Einarbeitung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E43A958-521F-7A34-7EEC-45EA5A22B4F5}"/>
              </a:ext>
            </a:extLst>
          </p:cNvPr>
          <p:cNvCxnSpPr/>
          <p:nvPr/>
        </p:nvCxnSpPr>
        <p:spPr>
          <a:xfrm>
            <a:off x="4139952" y="4653136"/>
            <a:ext cx="0" cy="1152128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004FEC5A-6C5F-61B3-C123-3AEEC2CEE777}"/>
              </a:ext>
            </a:extLst>
          </p:cNvPr>
          <p:cNvSpPr/>
          <p:nvPr/>
        </p:nvSpPr>
        <p:spPr>
          <a:xfrm>
            <a:off x="3649278" y="4293099"/>
            <a:ext cx="1008112" cy="36003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93D770-B53C-E6B9-1C2C-1F6BCD31FAD9}"/>
              </a:ext>
            </a:extLst>
          </p:cNvPr>
          <p:cNvSpPr txBox="1"/>
          <p:nvPr/>
        </p:nvSpPr>
        <p:spPr>
          <a:xfrm>
            <a:off x="3583804" y="4293098"/>
            <a:ext cx="1112295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27.01.2025</a:t>
            </a:r>
          </a:p>
          <a:p>
            <a:pPr algn="ctr"/>
            <a:r>
              <a:rPr lang="de-DE" sz="9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Antrittsvortrag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8C82911-E71E-9DA1-26C0-135FE1073661}"/>
              </a:ext>
            </a:extLst>
          </p:cNvPr>
          <p:cNvSpPr txBox="1"/>
          <p:nvPr/>
        </p:nvSpPr>
        <p:spPr>
          <a:xfrm>
            <a:off x="7524107" y="5805264"/>
            <a:ext cx="824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04/2025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CC68C1-9A32-140B-F4AE-57A31A1207DD}"/>
              </a:ext>
            </a:extLst>
          </p:cNvPr>
          <p:cNvSpPr txBox="1"/>
          <p:nvPr/>
        </p:nvSpPr>
        <p:spPr>
          <a:xfrm>
            <a:off x="4341249" y="5804071"/>
            <a:ext cx="824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02/2025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D12058-F533-E0F3-BBA8-69B5083F8ECF}"/>
              </a:ext>
            </a:extLst>
          </p:cNvPr>
          <p:cNvSpPr txBox="1"/>
          <p:nvPr/>
        </p:nvSpPr>
        <p:spPr>
          <a:xfrm>
            <a:off x="867417" y="5805264"/>
            <a:ext cx="824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10/2024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A46372A-7A8E-6E51-7802-5B201FAD5DAE}"/>
              </a:ext>
            </a:extLst>
          </p:cNvPr>
          <p:cNvCxnSpPr>
            <a:cxnSpLocks/>
          </p:cNvCxnSpPr>
          <p:nvPr/>
        </p:nvCxnSpPr>
        <p:spPr>
          <a:xfrm flipH="1">
            <a:off x="4851597" y="3959549"/>
            <a:ext cx="8435" cy="1845715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D82E4AC-9F12-EBA2-99EA-FCF31E04090D}"/>
              </a:ext>
            </a:extLst>
          </p:cNvPr>
          <p:cNvSpPr/>
          <p:nvPr/>
        </p:nvSpPr>
        <p:spPr>
          <a:xfrm>
            <a:off x="4619490" y="3573016"/>
            <a:ext cx="1008109" cy="36003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D176A8C-46C4-D4C0-CB9A-5C63EBF133CF}"/>
              </a:ext>
            </a:extLst>
          </p:cNvPr>
          <p:cNvSpPr txBox="1"/>
          <p:nvPr/>
        </p:nvSpPr>
        <p:spPr>
          <a:xfrm>
            <a:off x="4539825" y="3590217"/>
            <a:ext cx="111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15.02.2025</a:t>
            </a:r>
          </a:p>
          <a:p>
            <a:pPr algn="ctr"/>
            <a:r>
              <a:rPr lang="de-DE" sz="9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Anmeldung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C733AEF0-DDC2-32BD-9A73-E6062CEA19FA}"/>
              </a:ext>
            </a:extLst>
          </p:cNvPr>
          <p:cNvCxnSpPr/>
          <p:nvPr/>
        </p:nvCxnSpPr>
        <p:spPr>
          <a:xfrm>
            <a:off x="7677329" y="4651943"/>
            <a:ext cx="0" cy="1152128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5C80ABDF-F7C6-50FA-C1F7-DA6769B7B165}"/>
              </a:ext>
            </a:extLst>
          </p:cNvPr>
          <p:cNvSpPr/>
          <p:nvPr/>
        </p:nvSpPr>
        <p:spPr>
          <a:xfrm>
            <a:off x="7186655" y="4291906"/>
            <a:ext cx="1008112" cy="36003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6530B06-6929-D3CD-BEA7-D99A01B0C8EA}"/>
              </a:ext>
            </a:extLst>
          </p:cNvPr>
          <p:cNvSpPr txBox="1"/>
          <p:nvPr/>
        </p:nvSpPr>
        <p:spPr>
          <a:xfrm>
            <a:off x="7121181" y="4291905"/>
            <a:ext cx="111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15.04.2025</a:t>
            </a:r>
          </a:p>
          <a:p>
            <a:pPr algn="ctr"/>
            <a:r>
              <a:rPr lang="de-DE" sz="9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Abgabe</a:t>
            </a:r>
          </a:p>
        </p:txBody>
      </p:sp>
      <p:sp>
        <p:nvSpPr>
          <p:cNvPr id="32" name="Diagonal liegende Ecken des Rechtecks abrunden 31">
            <a:extLst>
              <a:ext uri="{FF2B5EF4-FFF2-40B4-BE49-F238E27FC236}">
                <a16:creationId xmlns:a16="http://schemas.microsoft.com/office/drawing/2014/main" id="{EE580932-F493-ACBA-C64E-036BE4A913E8}"/>
              </a:ext>
            </a:extLst>
          </p:cNvPr>
          <p:cNvSpPr/>
          <p:nvPr/>
        </p:nvSpPr>
        <p:spPr>
          <a:xfrm>
            <a:off x="5479481" y="4787791"/>
            <a:ext cx="1440160" cy="208094"/>
          </a:xfrm>
          <a:prstGeom prst="round2DiagRect">
            <a:avLst/>
          </a:prstGeom>
          <a:solidFill>
            <a:srgbClr val="C0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Schema-Evolution</a:t>
            </a:r>
          </a:p>
        </p:txBody>
      </p:sp>
      <p:sp>
        <p:nvSpPr>
          <p:cNvPr id="18" name="Diagonal liegende Ecken des Rechtecks abrunden 17">
            <a:extLst>
              <a:ext uri="{FF2B5EF4-FFF2-40B4-BE49-F238E27FC236}">
                <a16:creationId xmlns:a16="http://schemas.microsoft.com/office/drawing/2014/main" id="{680FA88D-685E-C394-73AA-2504F71850A3}"/>
              </a:ext>
            </a:extLst>
          </p:cNvPr>
          <p:cNvSpPr/>
          <p:nvPr/>
        </p:nvSpPr>
        <p:spPr>
          <a:xfrm>
            <a:off x="2647808" y="5487188"/>
            <a:ext cx="4896327" cy="210858"/>
          </a:xfrm>
          <a:prstGeom prst="round2DiagRect">
            <a:avLst/>
          </a:prstGeom>
          <a:solidFill>
            <a:srgbClr val="C0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Schriftliche Ausarbeitung</a:t>
            </a:r>
          </a:p>
        </p:txBody>
      </p:sp>
      <p:sp>
        <p:nvSpPr>
          <p:cNvPr id="17" name="Diagonal liegende Ecken des Rechtecks abrunden 16">
            <a:extLst>
              <a:ext uri="{FF2B5EF4-FFF2-40B4-BE49-F238E27FC236}">
                <a16:creationId xmlns:a16="http://schemas.microsoft.com/office/drawing/2014/main" id="{8280E445-ED76-033C-13E4-2CBB06E58B32}"/>
              </a:ext>
            </a:extLst>
          </p:cNvPr>
          <p:cNvSpPr/>
          <p:nvPr/>
        </p:nvSpPr>
        <p:spPr>
          <a:xfrm>
            <a:off x="2647808" y="5024291"/>
            <a:ext cx="2788283" cy="20809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 Extraktion &amp; Mapping</a:t>
            </a:r>
          </a:p>
        </p:txBody>
      </p:sp>
      <p:sp>
        <p:nvSpPr>
          <p:cNvPr id="3" name="Diagonal liegende Ecken des Rechtecks abrunden 2">
            <a:extLst>
              <a:ext uri="{FF2B5EF4-FFF2-40B4-BE49-F238E27FC236}">
                <a16:creationId xmlns:a16="http://schemas.microsoft.com/office/drawing/2014/main" id="{B1EC1D2C-184A-1465-F8E3-C34E77B0D3A0}"/>
              </a:ext>
            </a:extLst>
          </p:cNvPr>
          <p:cNvSpPr/>
          <p:nvPr/>
        </p:nvSpPr>
        <p:spPr>
          <a:xfrm>
            <a:off x="1764014" y="4674312"/>
            <a:ext cx="1440160" cy="208094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Beispieldatenbanken</a:t>
            </a:r>
          </a:p>
        </p:txBody>
      </p:sp>
      <p:sp>
        <p:nvSpPr>
          <p:cNvPr id="5" name="Diagonal liegende Ecken des Rechtecks abrunden 4">
            <a:extLst>
              <a:ext uri="{FF2B5EF4-FFF2-40B4-BE49-F238E27FC236}">
                <a16:creationId xmlns:a16="http://schemas.microsoft.com/office/drawing/2014/main" id="{4F055065-C4EB-CDE4-7DDA-369A73BDB2F9}"/>
              </a:ext>
            </a:extLst>
          </p:cNvPr>
          <p:cNvSpPr/>
          <p:nvPr/>
        </p:nvSpPr>
        <p:spPr>
          <a:xfrm>
            <a:off x="5473466" y="5015696"/>
            <a:ext cx="1440160" cy="208094"/>
          </a:xfrm>
          <a:prstGeom prst="round2DiagRect">
            <a:avLst/>
          </a:prstGeom>
          <a:solidFill>
            <a:srgbClr val="C0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Rücktransformation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86098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B4302-9ED8-A530-997A-2B126293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132856"/>
            <a:ext cx="7704856" cy="4536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b="1" u="sng" dirty="0"/>
              <a:t>Thema: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Benutzung von </a:t>
            </a:r>
            <a:r>
              <a:rPr lang="de-DE" sz="1800" dirty="0" err="1"/>
              <a:t>ProSA</a:t>
            </a:r>
            <a:r>
              <a:rPr lang="de-DE" sz="1800" dirty="0"/>
              <a:t> für </a:t>
            </a:r>
            <a:r>
              <a:rPr lang="de-DE" sz="1800" dirty="0" err="1"/>
              <a:t>Graphdatenbanken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u="sng" dirty="0"/>
              <a:t>Methode:</a:t>
            </a:r>
            <a:br>
              <a:rPr lang="de-DE" sz="1800" b="1" u="sng" dirty="0"/>
            </a:br>
            <a:r>
              <a:rPr lang="de-DE" sz="1800" dirty="0"/>
              <a:t>1. Extrahieren des Schemas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2. Mapping auf eine relationale Datenbank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3. Schema-Evolution in </a:t>
            </a:r>
            <a:r>
              <a:rPr lang="de-DE" sz="1800" dirty="0" err="1"/>
              <a:t>ProSA</a:t>
            </a:r>
            <a:r>
              <a:rPr lang="de-DE" sz="1800" dirty="0"/>
              <a:t> + Rücktransformation</a:t>
            </a:r>
          </a:p>
          <a:p>
            <a:pPr>
              <a:lnSpc>
                <a:spcPct val="150000"/>
              </a:lnSpc>
            </a:pPr>
            <a:r>
              <a:rPr lang="de-DE" sz="1800" b="1" u="sng" dirty="0"/>
              <a:t>Nächsten Schritte: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Anmeldung der Arbeit</a:t>
            </a:r>
          </a:p>
          <a:p>
            <a:pPr>
              <a:lnSpc>
                <a:spcPct val="150000"/>
              </a:lnSpc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</a:rPr>
              <a:t>Fine-Tuning und Testen von Extraktions- und Mapping-Algorithmen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Schema-Evolution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Rücktransformation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Schreiben der Arbeit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B5C16-BBE2-DF56-847B-A8596DF8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C99882-C97C-EAD0-3AEF-1C5EC473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596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70047-B91A-DE03-8833-98ED59FE5A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900" baseline="300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Auge, T. (2023). Prosa: A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provenance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reproducing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Companion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proceedings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acm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webconference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2023 (S.1555–1558). </a:t>
            </a:r>
          </a:p>
          <a:p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NewYork,NY,USA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Computing Machinery. Zugriff auf https://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/10.1145/3543873.3587563 doi:10.1145/3543873.3587563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Frozza,A.A.,Jacinto,S.&amp;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Mello,R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(2020,08). An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extraction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In(S. 271-278).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10.1109/IRI49571.2020.00046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Comyn-Wattiau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I. &amp;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Akoka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 (2017). Model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reverse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engineering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neo4j. In 2017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ieee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international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conferenceon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)(S. 453-458). </a:t>
            </a:r>
          </a:p>
          <a:p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10.1109/BigData.2017.8257957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Angela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Bonifati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Stefania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Dumbrava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Emile Martinez, Fatemeh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Ghasemi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Malo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Jaffré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Pacôme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Luton, and Thomas Pickles. 2022.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DiscoPG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discovery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exploration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VLDB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Endow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15, 12 (August 2022), 3654–3657. https://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/10.14778/3554821.3554867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M. </a:t>
            </a:r>
            <a:r>
              <a:rPr lang="de-DE" sz="9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Palagashvili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S. A. </a:t>
            </a:r>
            <a:r>
              <a:rPr lang="de-DE" sz="9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Stupnikov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2023. Reversible Mapping </a:t>
            </a:r>
            <a:r>
              <a:rPr lang="de-DE" sz="9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and Graph Databases. Pattern </a:t>
            </a:r>
            <a:r>
              <a:rPr lang="de-DE" sz="9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Recognit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Image Anal. 33, 2 (Jun 2023), 113–121. </a:t>
            </a:r>
            <a:r>
              <a:rPr lang="de-DE" sz="900" dirty="0">
                <a:solidFill>
                  <a:srgbClr val="46788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de-DE" sz="900" dirty="0" err="1">
                <a:solidFill>
                  <a:srgbClr val="46788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900" dirty="0">
                <a:solidFill>
                  <a:srgbClr val="46788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/10.1134/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S1054661823020098</a:t>
            </a:r>
            <a:endParaRPr lang="de-DE" sz="900" b="0" i="0" u="none" strike="noStrike" dirty="0">
              <a:solidFill>
                <a:srgbClr val="7F7F7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[6] Mueller, W.,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Idziaszek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P., Kujawa, S.,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Łukomski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M., &amp; Nowak, P. (2018). Mapping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Neo4j. Journal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Research and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Agricultural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Engineering, 63(4), 121-124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[7] Roberto De Virgilio, Antonio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Maccioni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Riccardo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Torlone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2013.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Converting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First International Workshop on Graph Data Management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Experiences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Systems (GRADES '13).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Computing Machinery, New York, NY, USA,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Article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1, 1–6. https://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/10.1145/2484425.2484426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[8] D. W.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Wardani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J.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Kiing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"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Semantic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," 2014 International Conference on Computer, Control,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Informatics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(IC3INA), Bandung, Indonesia, 2014, pp. 160-165,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10.1109/IC3INA.2014.7042620.</a:t>
            </a:r>
          </a:p>
          <a:p>
            <a:endParaRPr lang="de-DE" sz="9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900" dirty="0">
              <a:solidFill>
                <a:srgbClr val="7F7F7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9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24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B4E20F-6403-A4CC-8E8C-0E3A99DE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11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7D4E1-BF62-A40C-74CB-55B8CB9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E1EBB-EAA1-7979-6DAA-E6F7FADCA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Timo </a:t>
            </a:r>
            <a:r>
              <a:rPr lang="de-DE" sz="1600" dirty="0" err="1"/>
              <a:t>Hanöffner</a:t>
            </a:r>
            <a:endParaRPr lang="de-DE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7. Semester Medieninformatik B.A., Medienwissenschaft (2. HF)</a:t>
            </a:r>
          </a:p>
          <a:p>
            <a:pPr indent="0">
              <a:lnSpc>
                <a:spcPct val="150000"/>
              </a:lnSpc>
            </a:pPr>
            <a:r>
              <a:rPr lang="de-DE" sz="1600" b="1" dirty="0"/>
              <a:t>Betreuer &amp; Gutachter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Dr.-Ing. Tanja Auge; Dominique Hausler (Betreuerin)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Prof. Dr. Niels Henze (Erstgutachter)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Prof. Dr.-Ing. habil. Meike </a:t>
            </a:r>
            <a:r>
              <a:rPr lang="de-DE" sz="1600" dirty="0" err="1"/>
              <a:t>Klettke</a:t>
            </a:r>
            <a:r>
              <a:rPr lang="de-DE" sz="1600" dirty="0"/>
              <a:t> (Zweitgutachterin)</a:t>
            </a:r>
          </a:p>
          <a:p>
            <a:pPr indent="0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F2E384-4989-7925-AF97-AF53EFF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Vorstellung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19D02-FD63-BD49-99B5-4F888136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E50FE2-ED1D-B4FB-6A93-4E3D1408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3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004F0EF-5374-D54F-7DEA-F9FE5F41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Graphdatenbank</a:t>
            </a:r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1FC70F-F9DC-A3C2-3937-A8694075AF7F}"/>
              </a:ext>
            </a:extLst>
          </p:cNvPr>
          <p:cNvSpPr/>
          <p:nvPr/>
        </p:nvSpPr>
        <p:spPr>
          <a:xfrm>
            <a:off x="3394413" y="2665320"/>
            <a:ext cx="864096" cy="79328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Bob</a:t>
            </a:r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BC401A-FAD8-F487-60A3-8DD0F48357B0}"/>
              </a:ext>
            </a:extLst>
          </p:cNvPr>
          <p:cNvSpPr/>
          <p:nvPr/>
        </p:nvSpPr>
        <p:spPr>
          <a:xfrm>
            <a:off x="3487298" y="4475997"/>
            <a:ext cx="864096" cy="84870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6EC382-D8C4-FB92-7696-A25387FA98C9}"/>
              </a:ext>
            </a:extLst>
          </p:cNvPr>
          <p:cNvSpPr/>
          <p:nvPr/>
        </p:nvSpPr>
        <p:spPr>
          <a:xfrm>
            <a:off x="1043608" y="3432900"/>
            <a:ext cx="864096" cy="79328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Alice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27409A-F318-B220-D8A1-B8ACBD8FE67E}"/>
              </a:ext>
            </a:extLst>
          </p:cNvPr>
          <p:cNvSpPr/>
          <p:nvPr/>
        </p:nvSpPr>
        <p:spPr>
          <a:xfrm>
            <a:off x="5508104" y="1956942"/>
            <a:ext cx="864096" cy="79328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Laptop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76ADA-5434-3E20-3821-81B1E926791F}"/>
              </a:ext>
            </a:extLst>
          </p:cNvPr>
          <p:cNvSpPr/>
          <p:nvPr/>
        </p:nvSpPr>
        <p:spPr>
          <a:xfrm>
            <a:off x="5579900" y="4503707"/>
            <a:ext cx="864096" cy="79328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Tablet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2156AE-1892-AF54-1ACE-834713CBC33B}"/>
              </a:ext>
            </a:extLst>
          </p:cNvPr>
          <p:cNvCxnSpPr>
            <a:stCxn id="5" idx="6"/>
            <a:endCxn id="3" idx="2"/>
          </p:cNvCxnSpPr>
          <p:nvPr/>
        </p:nvCxnSpPr>
        <p:spPr>
          <a:xfrm flipV="1">
            <a:off x="4258509" y="2353585"/>
            <a:ext cx="1249595" cy="70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024F05-FAF7-1BC3-0A5E-1AA377958C96}"/>
              </a:ext>
            </a:extLst>
          </p:cNvPr>
          <p:cNvSpPr/>
          <p:nvPr/>
        </p:nvSpPr>
        <p:spPr>
          <a:xfrm>
            <a:off x="5580112" y="3152847"/>
            <a:ext cx="864096" cy="79328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Laptop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96935A1-CCC9-7372-9F02-004547FDE457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4258509" y="3061963"/>
            <a:ext cx="1321603" cy="48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71B6A5C-62C6-5FE5-511C-F60359DB545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351394" y="4900350"/>
            <a:ext cx="12285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DBBDAE79-0933-0065-8650-6FFF73EC72B3}"/>
              </a:ext>
            </a:extLst>
          </p:cNvPr>
          <p:cNvSpPr/>
          <p:nvPr/>
        </p:nvSpPr>
        <p:spPr>
          <a:xfrm>
            <a:off x="4246902" y="4941168"/>
            <a:ext cx="1494267" cy="42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</a:t>
            </a:r>
            <a:r>
              <a:rPr lang="de-DE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(OrderID:103)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3368744-C9D1-B079-F4C5-69F997E82AAC}"/>
              </a:ext>
            </a:extLst>
          </p:cNvPr>
          <p:cNvSpPr/>
          <p:nvPr/>
        </p:nvSpPr>
        <p:spPr>
          <a:xfrm rot="1265624">
            <a:off x="4104305" y="3295704"/>
            <a:ext cx="1494267" cy="42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</a:t>
            </a:r>
            <a:r>
              <a:rPr lang="de-DE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(OrderID:102)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D192819-1625-F96E-B19F-240E54E4C71A}"/>
              </a:ext>
            </a:extLst>
          </p:cNvPr>
          <p:cNvSpPr/>
          <p:nvPr/>
        </p:nvSpPr>
        <p:spPr>
          <a:xfrm rot="19696928">
            <a:off x="3987441" y="2297849"/>
            <a:ext cx="1494267" cy="42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</a:t>
            </a:r>
            <a:r>
              <a:rPr lang="de-DE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(OrderID:101)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9248868-77F3-1511-A64A-7F79A42069B0}"/>
              </a:ext>
            </a:extLst>
          </p:cNvPr>
          <p:cNvSpPr txBox="1"/>
          <p:nvPr/>
        </p:nvSpPr>
        <p:spPr>
          <a:xfrm>
            <a:off x="1501051" y="5652464"/>
            <a:ext cx="6899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 (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p:Person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)-[:ORDERS]-&gt;(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pr:Product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DISTINCT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p.name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Name,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pr.name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C5A32-158B-0610-A761-7E17BC08ACC4}"/>
              </a:ext>
            </a:extLst>
          </p:cNvPr>
          <p:cNvSpPr/>
          <p:nvPr/>
        </p:nvSpPr>
        <p:spPr>
          <a:xfrm>
            <a:off x="8118525" y="2610792"/>
            <a:ext cx="936620" cy="36512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Product</a:t>
            </a:r>
            <a:endParaRPr lang="de-DE" sz="9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3CDBE9-CA73-D13B-D070-A41559F90E00}"/>
              </a:ext>
            </a:extLst>
          </p:cNvPr>
          <p:cNvSpPr/>
          <p:nvPr/>
        </p:nvSpPr>
        <p:spPr>
          <a:xfrm>
            <a:off x="8064550" y="2145154"/>
            <a:ext cx="986945" cy="3651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65294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3AE74DE-556A-26B6-99EF-26D7ECA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6450B-A267-1A24-4325-AFFD51633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System zur Unterstützung der Reproduzierbarkeit von Datenbankauswertungen</a:t>
            </a:r>
            <a:r>
              <a:rPr lang="de-DE" sz="1050" dirty="0">
                <a:solidFill>
                  <a:srgbClr val="7F7F7F"/>
                </a:solidFill>
              </a:rPr>
              <a:t>[1]</a:t>
            </a:r>
            <a:endParaRPr lang="de-DE" sz="105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Rekonstruierung von verlorengegangenen Duplikaten oder </a:t>
            </a:r>
            <a:r>
              <a:rPr lang="de-DE" sz="1600" dirty="0" err="1"/>
              <a:t>Dangling</a:t>
            </a:r>
            <a:r>
              <a:rPr lang="de-DE" sz="1600" dirty="0"/>
              <a:t> </a:t>
            </a:r>
            <a:r>
              <a:rPr lang="de-DE" sz="1600" dirty="0" err="1"/>
              <a:t>Tuples</a:t>
            </a:r>
            <a:r>
              <a:rPr lang="de-DE" sz="1600" dirty="0"/>
              <a:t> mit Hilfe von </a:t>
            </a:r>
            <a:r>
              <a:rPr lang="de-DE" sz="1600" dirty="0" err="1"/>
              <a:t>Provenance</a:t>
            </a:r>
            <a:r>
              <a:rPr lang="de-DE" sz="1600" dirty="0"/>
              <a:t> </a:t>
            </a:r>
            <a:r>
              <a:rPr lang="de-DE" sz="1050" dirty="0">
                <a:solidFill>
                  <a:srgbClr val="7F7F7F"/>
                </a:solidFill>
              </a:rPr>
              <a:t>[1]</a:t>
            </a:r>
            <a:endParaRPr lang="de-DE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Anfragen aktuell nur auf relationale Datenbanken</a:t>
            </a:r>
          </a:p>
          <a:p>
            <a:pPr indent="0">
              <a:lnSpc>
                <a:spcPct val="150000"/>
              </a:lnSpc>
            </a:pPr>
            <a:r>
              <a:rPr lang="de-DE" sz="1600" dirty="0"/>
              <a:t>→ </a:t>
            </a:r>
            <a:r>
              <a:rPr lang="de-DE" sz="1600" b="1" dirty="0"/>
              <a:t>Ziel: Benutzung von </a:t>
            </a:r>
            <a:r>
              <a:rPr lang="de-DE" sz="1600" b="1" dirty="0" err="1"/>
              <a:t>Graphdatenbanken</a:t>
            </a:r>
            <a:r>
              <a:rPr lang="de-DE" sz="1600" b="1" dirty="0"/>
              <a:t> in </a:t>
            </a:r>
            <a:r>
              <a:rPr lang="de-DE" sz="1600" b="1" dirty="0" err="1"/>
              <a:t>ProSA</a:t>
            </a:r>
            <a:endParaRPr lang="de-DE" sz="1600" b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488DB8F-263C-6FAE-D6A4-EDBFAAF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ProSA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E1F742-DA42-9B62-42D7-924BDB16B299}"/>
              </a:ext>
            </a:extLst>
          </p:cNvPr>
          <p:cNvSpPr txBox="1"/>
          <p:nvPr/>
        </p:nvSpPr>
        <p:spPr>
          <a:xfrm>
            <a:off x="1187624" y="6453336"/>
            <a:ext cx="79563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aseline="300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Auge, T. (2023). Prosa: A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provenance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reproducing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Companion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proceedings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acm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webconference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2023 (S.1555–1558). </a:t>
            </a:r>
          </a:p>
          <a:p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NewYork,NY,USA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Computing Machinery. Zugriff auf https://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/10.1145/3543873.3587563 doi:10.1145/3543873.3587563</a:t>
            </a:r>
          </a:p>
          <a:p>
            <a:endParaRPr lang="de-DE" sz="8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87855-FF45-1E96-41B2-9EC378BB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9B4A5D1-7409-6C98-2E6E-E1CB4C4A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5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B3D8AA-CF62-07CD-B391-CE1EB0B8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/>
              <a:t>Anlegen von Beispieldatenbanken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Erstellung einer </a:t>
            </a:r>
            <a:r>
              <a:rPr lang="de-DE" sz="1600" dirty="0" err="1"/>
              <a:t>Graphdatenbank</a:t>
            </a:r>
            <a:r>
              <a:rPr lang="de-DE" sz="1600" dirty="0"/>
              <a:t> in Neo4j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Erstellung einer relationalen Datenbank in PostgreSQL</a:t>
            </a:r>
          </a:p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Schema-Extraktion</a:t>
            </a: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87107F-7B65-E623-891C-7BC2E73A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B9F2FC-6F92-B9B6-263D-A065B2771BFB}"/>
              </a:ext>
            </a:extLst>
          </p:cNvPr>
          <p:cNvSpPr/>
          <p:nvPr/>
        </p:nvSpPr>
        <p:spPr>
          <a:xfrm>
            <a:off x="5025650" y="5428850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6659A9EA-3869-01F3-AFD2-E75FBCAE3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432212"/>
            <a:ext cx="395172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F3C82-244E-3A5B-4947-45B41EE6B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768E6C-41B5-BF33-2416-B1542203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6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F205FB-E380-0362-B783-84C554D5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Anlegen von Beispieldatenbanken</a:t>
            </a:r>
          </a:p>
          <a:p>
            <a:pPr>
              <a:lnSpc>
                <a:spcPct val="150000"/>
              </a:lnSpc>
            </a:pPr>
            <a:r>
              <a:rPr lang="de-DE" sz="1600" b="1" dirty="0"/>
              <a:t>Schema-Extraktion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Extraktion des Schemas aus der </a:t>
            </a:r>
            <a:r>
              <a:rPr lang="de-DE" sz="1600" dirty="0" err="1"/>
              <a:t>Graphdatenbank</a:t>
            </a:r>
            <a:r>
              <a:rPr lang="de-DE" sz="1600" dirty="0"/>
              <a:t> mit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Analyse der extrahierten Struktur für das Mapping</a:t>
            </a: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2FCEE6-656C-748B-21DB-D415757F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2ECEE1-1A14-6BCC-6857-7DEE6053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45" y="4258376"/>
            <a:ext cx="7772400" cy="205094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20848AC-7A01-142F-07F0-7C26001B1925}"/>
              </a:ext>
            </a:extLst>
          </p:cNvPr>
          <p:cNvSpPr/>
          <p:nvPr/>
        </p:nvSpPr>
        <p:spPr>
          <a:xfrm>
            <a:off x="5364088" y="4690424"/>
            <a:ext cx="316835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CA44971-9EF1-E32F-8148-385C5932DCB6}"/>
              </a:ext>
            </a:extLst>
          </p:cNvPr>
          <p:cNvSpPr/>
          <p:nvPr/>
        </p:nvSpPr>
        <p:spPr>
          <a:xfrm>
            <a:off x="5025650" y="5428850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0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65B3BB2-97B9-7047-9D03-CCE3301A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7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A66AA4-F316-DDD3-949A-78017EB22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/>
              <a:t>Mapping zwischen Datenbanken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Überführung des extrahierten Schemas von der </a:t>
            </a:r>
            <a:r>
              <a:rPr lang="de-DE" sz="1600" dirty="0" err="1"/>
              <a:t>Graphdatenbank</a:t>
            </a:r>
            <a:r>
              <a:rPr lang="de-DE" sz="1600" dirty="0"/>
              <a:t> auf die relationale Datenbank</a:t>
            </a:r>
          </a:p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Evaluation und Vergleich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19F8D6-AD26-1786-0603-07BE70D2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7CD4445-13F3-057F-51B1-F2FB66BEB139}"/>
              </a:ext>
            </a:extLst>
          </p:cNvPr>
          <p:cNvSpPr/>
          <p:nvPr/>
        </p:nvSpPr>
        <p:spPr>
          <a:xfrm>
            <a:off x="4762821" y="5357827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A1AEEC6-F448-DD1F-A9E8-11F6864F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37112"/>
            <a:ext cx="7772400" cy="20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5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E8541-EF5C-A62C-5E5D-841DD255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1FFD84-5049-5BFF-9EA0-94256557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8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20F399-4023-237B-B710-7559D5A9C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Mapping zwischen Datenbanken</a:t>
            </a:r>
          </a:p>
          <a:p>
            <a:pPr indent="0">
              <a:lnSpc>
                <a:spcPct val="150000"/>
              </a:lnSpc>
            </a:pPr>
            <a:r>
              <a:rPr lang="de-DE" sz="1600" b="1" dirty="0"/>
              <a:t>Evaluation und Vergleich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Abgleich der gemappten Datenbank mit der Beispieldatenbank</a:t>
            </a: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DFD460-EA3C-5922-817A-98015B9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FFBB6C5-DD34-7726-D6AA-B7FCB5D65CA9}"/>
              </a:ext>
            </a:extLst>
          </p:cNvPr>
          <p:cNvSpPr/>
          <p:nvPr/>
        </p:nvSpPr>
        <p:spPr>
          <a:xfrm>
            <a:off x="4762821" y="5357827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B0FEF0-18BD-5DFC-9824-91A6DB25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4" y="4185084"/>
            <a:ext cx="8588791" cy="1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1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4C955-9D36-3DD3-DA63-1B6FC61FC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276872"/>
            <a:ext cx="7200800" cy="432936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/>
              <a:t>Schema-Evolution in </a:t>
            </a:r>
            <a:r>
              <a:rPr lang="de-DE" sz="1600" b="1" dirty="0" err="1"/>
              <a:t>ProSA</a:t>
            </a:r>
            <a:endParaRPr lang="de-DE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Änderungen am Schema, ohne die Funktionalität der Datenbank zu beeinträchtigen</a:t>
            </a:r>
          </a:p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Rücktransformation auf </a:t>
            </a:r>
            <a:r>
              <a:rPr lang="de-DE" sz="1600" b="1" dirty="0" err="1">
                <a:solidFill>
                  <a:srgbClr val="7F7F7F"/>
                </a:solidFill>
              </a:rPr>
              <a:t>Graphdatenbank</a:t>
            </a:r>
            <a:endParaRPr lang="de-DE" sz="1600" b="1" dirty="0">
              <a:solidFill>
                <a:srgbClr val="7F7F7F"/>
              </a:solidFill>
            </a:endParaRPr>
          </a:p>
          <a:p>
            <a:pPr indent="0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FAB30E-2AFB-C3BE-0D40-324595E7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07A75E-2D1E-0B9E-E418-A786B3A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9</a:t>
            </a:fld>
            <a:endParaRPr lang="de-DE" dirty="0"/>
          </a:p>
        </p:txBody>
      </p: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9CDEE61-8028-C833-3B61-535C9D1A8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72941"/>
            <a:ext cx="5328592" cy="28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159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1318</Words>
  <Application>Microsoft Macintosh PowerPoint</Application>
  <PresentationFormat>Bildschirmpräsentation (4:3)</PresentationFormat>
  <Paragraphs>152</Paragraphs>
  <Slides>16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Frutiger Next LT W1G</vt:lpstr>
      <vt:lpstr>Verdana</vt:lpstr>
      <vt:lpstr>Benutzerdefiniertes Design</vt:lpstr>
      <vt:lpstr>PowerPoint-Präsentation</vt:lpstr>
      <vt:lpstr>Vorstellung</vt:lpstr>
      <vt:lpstr>Graphdatenbank</vt:lpstr>
      <vt:lpstr>ProSA</vt:lpstr>
      <vt:lpstr>Eigener Ansatz</vt:lpstr>
      <vt:lpstr>Eigener Ansatz</vt:lpstr>
      <vt:lpstr>Eigener Ansatz</vt:lpstr>
      <vt:lpstr>Eigener Ansatz</vt:lpstr>
      <vt:lpstr>Eigener Ansatz</vt:lpstr>
      <vt:lpstr>Eigener Ansatz</vt:lpstr>
      <vt:lpstr>Verwandte Arbeiten</vt:lpstr>
      <vt:lpstr>Verwandte Arbeiten</vt:lpstr>
      <vt:lpstr>Eigener Ansatz</vt:lpstr>
      <vt:lpstr>Zeitplan u. Fragen</vt:lpstr>
      <vt:lpstr>Zusammenfassung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Timo Hanoeffner</cp:lastModifiedBy>
  <cp:revision>124</cp:revision>
  <cp:lastPrinted>2025-04-19T21:47:37Z</cp:lastPrinted>
  <dcterms:modified xsi:type="dcterms:W3CDTF">2025-04-19T21:47:41Z</dcterms:modified>
</cp:coreProperties>
</file>