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6"/>
    <a:srgbClr val="F1F2F2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15" autoAdjust="0"/>
  </p:normalViewPr>
  <p:slideViewPr>
    <p:cSldViewPr snapToGrid="0">
      <p:cViewPr varScale="1">
        <p:scale>
          <a:sx n="57" d="100"/>
          <a:sy n="57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5A0A2-7041-420D-A485-7B5FF65A69BF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B4D3-1E24-4F1C-B6B9-75E4938C1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9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La recherche par harmonies (HS: Harmony Search) est une très récente </a:t>
            </a:r>
            <a:r>
              <a:rPr lang="fr-FR" dirty="0" err="1" smtClean="0"/>
              <a:t>métaheuristique</a:t>
            </a:r>
            <a:r>
              <a:rPr lang="fr-FR" dirty="0" smtClean="0"/>
              <a:t>. Elle a été proposée par Geem et ses collègues [Geem et al, 2001; Geem et Choi, 2007], la recherche par harmonies s’inspire du processus de recherche de la meilleure harmonie musicale.</a:t>
            </a:r>
            <a:endParaRPr lang="en-US" altLang="fr-FR" dirty="0" smtClean="0"/>
          </a:p>
          <a:p>
            <a:pPr algn="just">
              <a:lnSpc>
                <a:spcPct val="150000"/>
              </a:lnSpc>
            </a:pPr>
            <a:r>
              <a:rPr lang="en-US" altLang="fr-FR" dirty="0" smtClean="0"/>
              <a:t>Harmony search consiste à trouver le vector le plus optimisé possible ( minimization </a:t>
            </a:r>
            <a:r>
              <a:rPr lang="en-US" altLang="fr-FR" dirty="0" err="1" smtClean="0"/>
              <a:t>ou</a:t>
            </a:r>
            <a:r>
              <a:rPr lang="en-US" altLang="fr-FR" dirty="0" smtClean="0"/>
              <a:t> maximization)  de </a:t>
            </a:r>
            <a:r>
              <a:rPr lang="en-US" altLang="fr-FR" dirty="0" err="1" smtClean="0"/>
              <a:t>certaines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fonctions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mathemetique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dans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notre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cas</a:t>
            </a:r>
            <a:r>
              <a:rPr lang="en-US" altLang="fr-FR" dirty="0" smtClean="0"/>
              <a:t> la </a:t>
            </a:r>
            <a:r>
              <a:rPr lang="en-US" altLang="fr-FR" dirty="0" err="1" smtClean="0"/>
              <a:t>minimisation</a:t>
            </a:r>
            <a:r>
              <a:rPr lang="en-US" altLang="fr-FR" dirty="0" smtClean="0"/>
              <a:t>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B4D3-1E24-4F1C-B6B9-75E4938C1F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1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L’algorithme HS commence par une étape d’initialisation des paramètres nécessaires et de la mémoire d’harmonies (population de solution) composée d’un ensemble de 1 à HMS harmonies (solutions) aléatoires, et des paramètres nécessaires pour le fonctionnement du HS qui sont: 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taille de la mémoire d’harmonies (la population), notée par HMS (de l’anglais: Harmony Memory Size).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Le taux de considération de la mémoire harmonique, noté par HMCR (de l’anglais: Harmony Memory </a:t>
            </a:r>
            <a:r>
              <a:rPr lang="fr-FR" dirty="0" err="1" smtClean="0"/>
              <a:t>Considering</a:t>
            </a:r>
            <a:r>
              <a:rPr lang="fr-FR" dirty="0" smtClean="0"/>
              <a:t> Rate), dont le rôle est de décider si la mémoire HM sera utilisée ou non.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Le paramètre PAR (de l’anglais: Pitch </a:t>
            </a:r>
            <a:r>
              <a:rPr lang="fr-FR" dirty="0" err="1" smtClean="0"/>
              <a:t>Adjusting</a:t>
            </a:r>
            <a:r>
              <a:rPr lang="fr-FR" dirty="0" smtClean="0"/>
              <a:t> Rate), représentant la probabilité d’apporter quelques modifications à un élément de la HM.  Le critère d’arrêt (généralement un nombre maximum d’itérations).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B4D3-1E24-4F1C-B6B9-75E4938C1F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fr-FR" dirty="0" err="1" smtClean="0"/>
              <a:t>L’algorithme</a:t>
            </a:r>
            <a:r>
              <a:rPr lang="en-US" altLang="fr-FR" dirty="0" smtClean="0"/>
              <a:t> de </a:t>
            </a:r>
            <a:r>
              <a:rPr lang="fr-FR" dirty="0" smtClean="0"/>
              <a:t>Harmony Search </a:t>
            </a:r>
            <a:r>
              <a:rPr lang="en-US" altLang="fr-FR" dirty="0" smtClean="0"/>
              <a:t>suit les </a:t>
            </a:r>
            <a:r>
              <a:rPr lang="en-US" altLang="fr-FR" dirty="0" err="1" smtClean="0"/>
              <a:t>etapes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suivantes</a:t>
            </a:r>
            <a:r>
              <a:rPr lang="en-US" altLang="fr-FR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dirty="0" err="1" smtClean="0"/>
              <a:t>Créer</a:t>
            </a:r>
            <a:r>
              <a:rPr lang="en-US" altLang="fr-FR" dirty="0" smtClean="0"/>
              <a:t> un vector (solution) </a:t>
            </a:r>
            <a:r>
              <a:rPr lang="en-US" altLang="fr-FR" dirty="0" err="1" smtClean="0"/>
              <a:t>remplit</a:t>
            </a:r>
            <a:r>
              <a:rPr lang="en-US" altLang="fr-FR" dirty="0" smtClean="0"/>
              <a:t> avec des </a:t>
            </a:r>
            <a:r>
              <a:rPr lang="en-US" altLang="fr-FR" dirty="0" err="1" smtClean="0"/>
              <a:t>valeurs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aleatoires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dans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l’intervalle</a:t>
            </a:r>
            <a:r>
              <a:rPr lang="en-US" altLang="fr-FR" dirty="0" smtClean="0"/>
              <a:t> [min – max]., et les stocker </a:t>
            </a:r>
            <a:r>
              <a:rPr lang="en-US" altLang="fr-FR" dirty="0" err="1" smtClean="0"/>
              <a:t>dans</a:t>
            </a:r>
            <a:r>
              <a:rPr lang="en-US" altLang="fr-FR" dirty="0" smtClean="0"/>
              <a:t> harmony memory ( _solutions).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dirty="0" smtClean="0"/>
              <a:t>pour </a:t>
            </a:r>
            <a:r>
              <a:rPr lang="en-US" altLang="fr-FR" dirty="0" err="1" smtClean="0"/>
              <a:t>chaque</a:t>
            </a:r>
            <a:r>
              <a:rPr lang="en-US" altLang="fr-FR" dirty="0" smtClean="0"/>
              <a:t> solution on </a:t>
            </a:r>
            <a:r>
              <a:rPr lang="en-US" altLang="fr-FR" dirty="0" err="1" smtClean="0"/>
              <a:t>crée</a:t>
            </a:r>
            <a:r>
              <a:rPr lang="en-US" altLang="fr-FR" dirty="0" smtClean="0"/>
              <a:t> un nouveau vector </a:t>
            </a:r>
            <a:r>
              <a:rPr lang="en-US" altLang="fr-FR" dirty="0" err="1" smtClean="0"/>
              <a:t>tel</a:t>
            </a:r>
            <a:r>
              <a:rPr lang="en-US" altLang="fr-FR" dirty="0" smtClean="0"/>
              <a:t> que: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sz="1200" i="1" dirty="0" smtClean="0"/>
              <a:t>Avec la </a:t>
            </a:r>
            <a:r>
              <a:rPr lang="en-US" altLang="fr-FR" sz="1200" i="1" dirty="0" err="1" smtClean="0"/>
              <a:t>probabilité</a:t>
            </a:r>
            <a:r>
              <a:rPr lang="en-US" altLang="fr-FR" sz="1200" i="1" dirty="0" smtClean="0"/>
              <a:t> de </a:t>
            </a:r>
            <a:r>
              <a:rPr lang="en-US" altLang="fr-FR" sz="1200" i="1" dirty="0" err="1" smtClean="0"/>
              <a:t>hmcr</a:t>
            </a:r>
            <a:r>
              <a:rPr lang="en-US" altLang="fr-FR" sz="1200" dirty="0" smtClean="0"/>
              <a:t> (harmony memory considering rate), on </a:t>
            </a:r>
            <a:r>
              <a:rPr lang="en-US" altLang="fr-FR" sz="1200" dirty="0" err="1" smtClean="0"/>
              <a:t>prend</a:t>
            </a:r>
            <a:r>
              <a:rPr lang="en-US" altLang="fr-FR" sz="1200" dirty="0" smtClean="0"/>
              <a:t> la </a:t>
            </a:r>
            <a:r>
              <a:rPr lang="en-US" altLang="fr-FR" sz="1200" dirty="0" err="1" smtClean="0"/>
              <a:t>valeure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deja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stoké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dans</a:t>
            </a:r>
            <a:r>
              <a:rPr lang="en-US" altLang="fr-FR" sz="1200" dirty="0" smtClean="0"/>
              <a:t> HM</a:t>
            </a:r>
            <a:r>
              <a:rPr lang="en-US" altLang="fr-FR" sz="900" dirty="0" smtClean="0"/>
              <a:t>,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sz="1200" i="1" dirty="0" smtClean="0"/>
              <a:t>Avec la </a:t>
            </a:r>
            <a:r>
              <a:rPr lang="en-US" altLang="fr-FR" sz="1200" i="1" dirty="0" err="1" smtClean="0"/>
              <a:t>probabilité</a:t>
            </a:r>
            <a:r>
              <a:rPr lang="en-US" altLang="fr-FR" sz="1200" i="1" dirty="0" smtClean="0"/>
              <a:t> de (</a:t>
            </a:r>
            <a:r>
              <a:rPr lang="en-US" altLang="fr-FR" sz="1200" dirty="0" smtClean="0"/>
              <a:t>1 − </a:t>
            </a:r>
            <a:r>
              <a:rPr lang="en-US" altLang="fr-FR" sz="1200" i="1" dirty="0" err="1" smtClean="0"/>
              <a:t>hmcr</a:t>
            </a:r>
            <a:r>
              <a:rPr lang="en-US" altLang="fr-FR" sz="1200" i="1" dirty="0" smtClean="0"/>
              <a:t>)</a:t>
            </a:r>
            <a:r>
              <a:rPr lang="en-US" altLang="fr-FR" sz="1200" dirty="0" smtClean="0"/>
              <a:t>, on </a:t>
            </a:r>
            <a:r>
              <a:rPr lang="en-US" altLang="fr-FR" sz="1200" dirty="0" err="1" smtClean="0"/>
              <a:t>genere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une</a:t>
            </a:r>
            <a:r>
              <a:rPr lang="en-US" altLang="fr-FR" sz="1200" dirty="0" smtClean="0"/>
              <a:t> nouvelle </a:t>
            </a:r>
            <a:r>
              <a:rPr lang="en-US" altLang="fr-FR" sz="1200" dirty="0" err="1" smtClean="0"/>
              <a:t>valeure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dans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l’intervalle</a:t>
            </a:r>
            <a:r>
              <a:rPr lang="en-US" altLang="fr-FR" sz="1200" dirty="0" smtClean="0"/>
              <a:t> [min – max].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dirty="0" smtClean="0"/>
              <a:t>Si la </a:t>
            </a:r>
            <a:r>
              <a:rPr lang="en-US" altLang="fr-FR" dirty="0" err="1" smtClean="0"/>
              <a:t>valeur</a:t>
            </a:r>
            <a:r>
              <a:rPr lang="en-US" altLang="fr-FR" dirty="0" smtClean="0"/>
              <a:t> à </a:t>
            </a:r>
            <a:r>
              <a:rPr lang="en-US" altLang="fr-FR" dirty="0" err="1" smtClean="0"/>
              <a:t>l’etape</a:t>
            </a:r>
            <a:r>
              <a:rPr lang="en-US" altLang="fr-FR" dirty="0" smtClean="0"/>
              <a:t> 2 </a:t>
            </a:r>
            <a:r>
              <a:rPr lang="en-US" altLang="fr-FR" dirty="0" err="1" smtClean="0"/>
              <a:t>viens</a:t>
            </a:r>
            <a:r>
              <a:rPr lang="en-US" altLang="fr-FR" dirty="0" smtClean="0"/>
              <a:t> du tableau HM 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sz="1200" i="1" dirty="0" smtClean="0"/>
              <a:t>Avec la </a:t>
            </a:r>
            <a:r>
              <a:rPr lang="en-US" altLang="fr-FR" sz="1200" i="1" dirty="0" err="1" smtClean="0"/>
              <a:t>probabilité</a:t>
            </a:r>
            <a:r>
              <a:rPr lang="en-US" altLang="fr-FR" sz="1200" i="1" dirty="0" smtClean="0"/>
              <a:t> de par</a:t>
            </a:r>
            <a:r>
              <a:rPr lang="en-US" altLang="fr-FR" sz="1200" dirty="0" smtClean="0"/>
              <a:t> (pitch adjusting rate), on </a:t>
            </a:r>
            <a:r>
              <a:rPr lang="en-US" altLang="fr-FR" sz="1200" dirty="0" err="1" smtClean="0"/>
              <a:t>modifie</a:t>
            </a:r>
            <a:r>
              <a:rPr lang="en-US" altLang="fr-FR" sz="1200" dirty="0" smtClean="0"/>
              <a:t> la </a:t>
            </a:r>
            <a:r>
              <a:rPr lang="en-US" altLang="fr-FR" sz="1200" dirty="0" err="1" smtClean="0"/>
              <a:t>valeur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poichée</a:t>
            </a:r>
            <a:r>
              <a:rPr lang="en-US" altLang="fr-FR" sz="1200" dirty="0" smtClean="0"/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sz="1200" i="1" dirty="0" smtClean="0"/>
              <a:t>Avec la </a:t>
            </a:r>
            <a:r>
              <a:rPr lang="en-US" altLang="fr-FR" sz="1200" i="1" dirty="0" err="1" smtClean="0"/>
              <a:t>probabilité</a:t>
            </a:r>
            <a:r>
              <a:rPr lang="en-US" altLang="fr-FR" sz="1200" i="1" dirty="0" smtClean="0"/>
              <a:t> de </a:t>
            </a:r>
            <a:r>
              <a:rPr lang="en-US" altLang="fr-FR" sz="1200" dirty="0" smtClean="0"/>
              <a:t>1 − </a:t>
            </a:r>
            <a:r>
              <a:rPr lang="en-US" altLang="fr-FR" sz="1200" i="1" dirty="0" smtClean="0"/>
              <a:t>par</a:t>
            </a:r>
            <a:r>
              <a:rPr lang="en-US" altLang="fr-FR" sz="1200" dirty="0" smtClean="0"/>
              <a:t>, on  ne </a:t>
            </a:r>
            <a:r>
              <a:rPr lang="en-US" altLang="fr-FR" sz="1200" dirty="0" err="1" smtClean="0"/>
              <a:t>rien</a:t>
            </a:r>
            <a:r>
              <a:rPr lang="en-US" altLang="fr-FR" sz="1200" dirty="0" smtClean="0"/>
              <a:t> faire.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r-FR" dirty="0" smtClean="0"/>
              <a:t>Si la fitness de la nouvelle solution </a:t>
            </a:r>
            <a:r>
              <a:rPr lang="en-US" altLang="fr-FR" dirty="0" err="1" smtClean="0"/>
              <a:t>est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meilleure</a:t>
            </a:r>
            <a:r>
              <a:rPr lang="en-US" altLang="fr-FR" dirty="0" smtClean="0"/>
              <a:t> que </a:t>
            </a:r>
            <a:r>
              <a:rPr lang="en-US" altLang="fr-FR" dirty="0" err="1" smtClean="0"/>
              <a:t>celle</a:t>
            </a:r>
            <a:r>
              <a:rPr lang="en-US" altLang="fr-FR" dirty="0" smtClean="0"/>
              <a:t> de la </a:t>
            </a:r>
            <a:r>
              <a:rPr lang="en-US" altLang="fr-FR" dirty="0" err="1" smtClean="0"/>
              <a:t>pire</a:t>
            </a:r>
            <a:r>
              <a:rPr lang="en-US" altLang="fr-FR" dirty="0" smtClean="0"/>
              <a:t> solution de HM </a:t>
            </a:r>
            <a:r>
              <a:rPr lang="en-US" altLang="fr-FR" dirty="0" err="1" smtClean="0"/>
              <a:t>alors</a:t>
            </a:r>
            <a:r>
              <a:rPr lang="en-US" altLang="fr-FR" dirty="0" smtClean="0"/>
              <a:t> on insert </a:t>
            </a:r>
            <a:r>
              <a:rPr lang="en-US" altLang="fr-FR" dirty="0" err="1" smtClean="0"/>
              <a:t>cette</a:t>
            </a:r>
            <a:r>
              <a:rPr lang="en-US" altLang="fr-FR" dirty="0" smtClean="0"/>
              <a:t> nouvelle solution a </a:t>
            </a:r>
            <a:r>
              <a:rPr lang="en-US" altLang="fr-FR" dirty="0" err="1" smtClean="0"/>
              <a:t>sa</a:t>
            </a:r>
            <a:r>
              <a:rPr lang="en-US" altLang="fr-FR" dirty="0" smtClean="0"/>
              <a:t> place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Relancer Les </a:t>
            </a:r>
            <a:r>
              <a:rPr lang="fr-FR" dirty="0" err="1" smtClean="0"/>
              <a:t>etapes</a:t>
            </a:r>
            <a:r>
              <a:rPr lang="fr-FR" dirty="0" smtClean="0"/>
              <a:t> 2-3-4 jusqu’à satisfaire le nombre d’itération.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B4D3-1E24-4F1C-B6B9-75E4938C1FE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43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7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2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61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5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33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16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4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7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6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1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15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85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2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D2B301-16B4-458A-BD3F-F7C598109AB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97A87-E1D0-45B4-805B-5A6DB733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6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7396" y="212170"/>
            <a:ext cx="9185336" cy="261619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Projet intelligence artificielle ‘ Harmony Search’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3957" y="3819296"/>
            <a:ext cx="3019924" cy="2549389"/>
          </a:xfrm>
        </p:spPr>
        <p:txBody>
          <a:bodyPr/>
          <a:lstStyle/>
          <a:p>
            <a:pPr algn="l"/>
            <a:r>
              <a:rPr lang="fr-FR" dirty="0" smtClean="0"/>
              <a:t>Présenté par :</a:t>
            </a:r>
          </a:p>
          <a:p>
            <a:pPr algn="l"/>
            <a:r>
              <a:rPr lang="fr-FR" dirty="0" smtClean="0"/>
              <a:t>ASBAGUI Youssef</a:t>
            </a:r>
          </a:p>
          <a:p>
            <a:pPr algn="l"/>
            <a:r>
              <a:rPr lang="fr-FR" dirty="0" smtClean="0"/>
              <a:t>KOUMTOSSA </a:t>
            </a:r>
            <a:r>
              <a:rPr lang="fr-FR" dirty="0" smtClean="0"/>
              <a:t>Desplaces</a:t>
            </a:r>
            <a:endParaRPr lang="fr-FR" dirty="0" smtClean="0"/>
          </a:p>
          <a:p>
            <a:pPr algn="l"/>
            <a:r>
              <a:rPr lang="fr-FR" dirty="0" smtClean="0"/>
              <a:t>LAHLOU Mohammed</a:t>
            </a:r>
          </a:p>
          <a:p>
            <a:pPr algn="l"/>
            <a:r>
              <a:rPr lang="fr-FR" dirty="0" smtClean="0"/>
              <a:t>SAKHI </a:t>
            </a:r>
            <a:r>
              <a:rPr lang="fr-FR" dirty="0"/>
              <a:t>M</a:t>
            </a:r>
            <a:r>
              <a:rPr lang="fr-FR" dirty="0" smtClean="0"/>
              <a:t>ehdi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91516" y="5522611"/>
            <a:ext cx="280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Encadré par:</a:t>
            </a:r>
          </a:p>
          <a:p>
            <a:r>
              <a:rPr lang="fr-FR" dirty="0" smtClean="0"/>
              <a:t>Mr. IDOUMGHAR </a:t>
            </a:r>
            <a:r>
              <a:rPr lang="fr-FR" dirty="0" err="1" smtClean="0"/>
              <a:t>Lhassane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04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4456" y="408710"/>
            <a:ext cx="4556271" cy="1004453"/>
          </a:xfrm>
        </p:spPr>
        <p:txBody>
          <a:bodyPr>
            <a:normAutofit/>
          </a:bodyPr>
          <a:lstStyle/>
          <a:p>
            <a:r>
              <a:rPr lang="fr-FR" sz="4400" dirty="0" smtClean="0"/>
              <a:t>SOMMAIRE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00" y="1308100"/>
            <a:ext cx="10018713" cy="55499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200" dirty="0" smtClean="0"/>
              <a:t>Introduction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Présentation générale.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Définition du problème.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La répartition des classes</a:t>
            </a:r>
            <a:r>
              <a:rPr lang="fr-FR" sz="32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dirty="0" smtClean="0"/>
              <a:t>Démonstration</a:t>
            </a:r>
            <a:endParaRPr lang="fr-FR" sz="32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200" dirty="0"/>
              <a:t>C</a:t>
            </a:r>
            <a:r>
              <a:rPr lang="fr-FR" sz="3200" dirty="0" smtClean="0"/>
              <a:t>onclusion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8305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1883" y="323661"/>
            <a:ext cx="10018713" cy="1327727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I - Présentation </a:t>
            </a:r>
            <a:r>
              <a:rPr lang="fr-FR" dirty="0"/>
              <a:t>générale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07082" y="2627558"/>
            <a:ext cx="94235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La recherche par harmonies (HS: Harmony Search) est une très récente </a:t>
            </a:r>
            <a:r>
              <a:rPr lang="fr-FR" dirty="0" err="1"/>
              <a:t>métaheuristique</a:t>
            </a:r>
            <a:r>
              <a:rPr lang="fr-FR" dirty="0"/>
              <a:t>. Elle a été proposée par Geem et ses collègues [Geem et al, 2001; Geem et Choi, 2007</a:t>
            </a:r>
            <a:r>
              <a:rPr lang="fr-FR" dirty="0" smtClean="0"/>
              <a:t>], </a:t>
            </a:r>
            <a:r>
              <a:rPr lang="fr-FR" dirty="0"/>
              <a:t>la recherche par harmonies s’inspire du processus de recherche de la meilleure harmonie </a:t>
            </a:r>
            <a:r>
              <a:rPr lang="fr-FR" dirty="0" smtClean="0"/>
              <a:t>musicale.</a:t>
            </a:r>
            <a:endParaRPr lang="en-US" altLang="fr-FR" dirty="0" smtClean="0"/>
          </a:p>
          <a:p>
            <a:pPr algn="just">
              <a:lnSpc>
                <a:spcPct val="150000"/>
              </a:lnSpc>
            </a:pPr>
            <a:r>
              <a:rPr lang="en-US" altLang="fr-FR" dirty="0" smtClean="0"/>
              <a:t>Harmony </a:t>
            </a:r>
            <a:r>
              <a:rPr lang="en-US" altLang="fr-FR" dirty="0"/>
              <a:t>search consiste à trouver le vector le plus optimisé possible ( minimization </a:t>
            </a:r>
            <a:r>
              <a:rPr lang="en-US" altLang="fr-FR" dirty="0" err="1"/>
              <a:t>ou</a:t>
            </a:r>
            <a:r>
              <a:rPr lang="en-US" altLang="fr-FR" dirty="0"/>
              <a:t> maximization)  de </a:t>
            </a:r>
            <a:r>
              <a:rPr lang="en-US" altLang="fr-FR" dirty="0" err="1"/>
              <a:t>certaines</a:t>
            </a:r>
            <a:r>
              <a:rPr lang="en-US" altLang="fr-FR" dirty="0"/>
              <a:t> </a:t>
            </a:r>
            <a:r>
              <a:rPr lang="en-US" altLang="fr-FR" dirty="0" err="1"/>
              <a:t>fonctions</a:t>
            </a:r>
            <a:r>
              <a:rPr lang="en-US" altLang="fr-FR" dirty="0"/>
              <a:t> </a:t>
            </a:r>
            <a:r>
              <a:rPr lang="en-US" altLang="fr-FR" dirty="0" err="1"/>
              <a:t>mathemetique</a:t>
            </a:r>
            <a:r>
              <a:rPr lang="en-US" altLang="fr-FR" dirty="0"/>
              <a:t> </a:t>
            </a:r>
            <a:r>
              <a:rPr lang="en-US" altLang="fr-FR" dirty="0" err="1"/>
              <a:t>dans</a:t>
            </a:r>
            <a:r>
              <a:rPr lang="en-US" altLang="fr-FR" dirty="0"/>
              <a:t> </a:t>
            </a:r>
            <a:r>
              <a:rPr lang="en-US" altLang="fr-FR" dirty="0" err="1"/>
              <a:t>notre</a:t>
            </a:r>
            <a:r>
              <a:rPr lang="en-US" altLang="fr-FR" dirty="0"/>
              <a:t> </a:t>
            </a:r>
            <a:r>
              <a:rPr lang="en-US" altLang="fr-FR" dirty="0" err="1"/>
              <a:t>cas</a:t>
            </a:r>
            <a:r>
              <a:rPr lang="en-US" altLang="fr-FR" dirty="0"/>
              <a:t> la </a:t>
            </a:r>
            <a:r>
              <a:rPr lang="en-US" altLang="fr-FR" dirty="0" err="1"/>
              <a:t>minimisation</a:t>
            </a:r>
            <a:r>
              <a:rPr lang="en-US" alt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596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02829" y="205966"/>
            <a:ext cx="10018713" cy="1327727"/>
          </a:xfrm>
        </p:spPr>
        <p:txBody>
          <a:bodyPr/>
          <a:lstStyle/>
          <a:p>
            <a:r>
              <a:rPr lang="fr-FR" dirty="0" smtClean="0"/>
              <a:t>I - Présentation </a:t>
            </a:r>
            <a:r>
              <a:rPr lang="fr-FR" dirty="0"/>
              <a:t>générale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36755" y="1533693"/>
            <a:ext cx="9039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L’algorithme HS commence par une étape d’initialisation des paramètres nécessaires et de la mémoire d’harmonies (population de solution) composée d’un ensemble de 1 à HMS harmonies </a:t>
            </a:r>
            <a:r>
              <a:rPr lang="fr-FR" dirty="0" smtClean="0"/>
              <a:t>(solutions</a:t>
            </a:r>
            <a:r>
              <a:rPr lang="fr-FR" dirty="0"/>
              <a:t>) </a:t>
            </a:r>
            <a:r>
              <a:rPr lang="fr-FR" dirty="0" smtClean="0"/>
              <a:t>aléatoires, et </a:t>
            </a:r>
            <a:r>
              <a:rPr lang="fr-FR" dirty="0"/>
              <a:t>des paramètres nécessaires pour le fonctionnement du HS qui sont: </a:t>
            </a:r>
            <a:endParaRPr lang="fr-F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taille de la mémoire d’harmonies </a:t>
            </a:r>
            <a:r>
              <a:rPr lang="fr-FR" dirty="0" smtClean="0"/>
              <a:t>(la </a:t>
            </a:r>
            <a:r>
              <a:rPr lang="fr-FR" dirty="0"/>
              <a:t>population), notée par HMS (de l’anglais: Harmony Memory Size). </a:t>
            </a:r>
            <a:endParaRPr lang="fr-F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Le taux de considération de la mémoire harmonique, noté par HMCR (de l’anglais: Harmony Memory </a:t>
            </a:r>
            <a:r>
              <a:rPr lang="fr-FR" dirty="0" err="1"/>
              <a:t>Considering</a:t>
            </a:r>
            <a:r>
              <a:rPr lang="fr-FR" dirty="0"/>
              <a:t> Rate), dont le rôle est de décider si la mémoire HM sera utilisée ou non. </a:t>
            </a:r>
            <a:endParaRPr lang="fr-FR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Le paramètre PAR (de l’anglais: Pitch </a:t>
            </a:r>
            <a:r>
              <a:rPr lang="fr-FR" dirty="0" err="1"/>
              <a:t>Adjusting</a:t>
            </a:r>
            <a:r>
              <a:rPr lang="fr-FR" dirty="0"/>
              <a:t> Rate), représentant la probabilité d’apporter quelques modifications à un élément de la HM.  Le critère d’arrêt (généralement un nombre maximum d’itérations).</a:t>
            </a:r>
          </a:p>
        </p:txBody>
      </p:sp>
    </p:spTree>
    <p:extLst>
      <p:ext uri="{BB962C8B-B14F-4D97-AF65-F5344CB8AC3E}">
        <p14:creationId xmlns:p14="http://schemas.microsoft.com/office/powerpoint/2010/main" val="211498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02829" y="205966"/>
            <a:ext cx="10018713" cy="1327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II -Définition </a:t>
            </a:r>
            <a:r>
              <a:rPr lang="fr-FR" dirty="0"/>
              <a:t>du problème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27" y="1855403"/>
            <a:ext cx="673511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7912" y="-76200"/>
            <a:ext cx="8150224" cy="711200"/>
          </a:xfrm>
        </p:spPr>
        <p:txBody>
          <a:bodyPr/>
          <a:lstStyle/>
          <a:p>
            <a:r>
              <a:rPr lang="fr-FR" dirty="0" smtClean="0"/>
              <a:t>III- répartition des classes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1" y="635000"/>
            <a:ext cx="92678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5041" y="2448339"/>
            <a:ext cx="10018713" cy="1752599"/>
          </a:xfrm>
        </p:spPr>
        <p:txBody>
          <a:bodyPr>
            <a:normAutofit/>
          </a:bodyPr>
          <a:lstStyle/>
          <a:p>
            <a:r>
              <a:rPr lang="fr-FR" sz="8800" dirty="0" smtClean="0"/>
              <a:t>Démonstration  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406766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5041" y="2448339"/>
            <a:ext cx="10018713" cy="1752599"/>
          </a:xfrm>
        </p:spPr>
        <p:txBody>
          <a:bodyPr>
            <a:normAutofit/>
          </a:bodyPr>
          <a:lstStyle/>
          <a:p>
            <a:r>
              <a:rPr lang="fr-FR" sz="8800" dirty="0" smtClean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474496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6900" y="2295939"/>
            <a:ext cx="8640554" cy="2644361"/>
          </a:xfrm>
        </p:spPr>
        <p:txBody>
          <a:bodyPr>
            <a:normAutofit fontScale="90000"/>
          </a:bodyPr>
          <a:lstStyle/>
          <a:p>
            <a:r>
              <a:rPr lang="fr-FR" sz="8800" dirty="0" smtClean="0"/>
              <a:t>Merci </a:t>
            </a:r>
            <a:r>
              <a:rPr lang="fr-FR" sz="8800" dirty="0"/>
              <a:t>pour votre attention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886357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160</TotalTime>
  <Words>672</Words>
  <Application>Microsoft Office PowerPoint</Application>
  <PresentationFormat>Grand écran</PresentationFormat>
  <Paragraphs>48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Parallaxe</vt:lpstr>
      <vt:lpstr>Projet intelligence artificielle ‘ Harmony Search’</vt:lpstr>
      <vt:lpstr>SOMMAIRE</vt:lpstr>
      <vt:lpstr> I - Présentation générale.</vt:lpstr>
      <vt:lpstr>I - Présentation générale.</vt:lpstr>
      <vt:lpstr>Présentation PowerPoint</vt:lpstr>
      <vt:lpstr>III- répartition des classes</vt:lpstr>
      <vt:lpstr>Démonstration  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intelligence artificielle ‘ Harmony Search’</dc:title>
  <dc:creator>Mohammed Lahlou</dc:creator>
  <cp:lastModifiedBy>Timo LAHLOU</cp:lastModifiedBy>
  <cp:revision>28</cp:revision>
  <dcterms:created xsi:type="dcterms:W3CDTF">2016-12-13T09:41:48Z</dcterms:created>
  <dcterms:modified xsi:type="dcterms:W3CDTF">2017-01-02T21:17:50Z</dcterms:modified>
</cp:coreProperties>
</file>