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imon pal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21T17:07:20.523">
    <p:pos x="6000" y="0"/>
    <p:text>Truncation weg eventuell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1-29T08:38:50.746">
    <p:pos x="196" y="1983"/>
    <p:text>maybe delete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Chaos -&gt; System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33d957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33d957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denumerator already defined by construction of polynomials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are always many such functions f -&gt; only differ in mode strength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numerator requires to evaluate an integral: for a simple f, this might be still possible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same holds for the output function g: usually not simple, thus integral infeasible to compute analytically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-&gt; numerical integration (new uncertainty)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fcb3b335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fcb3b33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call xj now yj as this most often applies to output models (but they mean the same)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 start with the non-intrusive methods as they try to solve the </a:t>
            </a:r>
            <a:r>
              <a:rPr lang="de"/>
              <a:t>integral</a:t>
            </a:r>
            <a:r>
              <a:rPr lang="de"/>
              <a:t> we’ve seen before directly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consider the computational model as a blackbox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MonteCarlo to evaluate the integral or Gaussian Quadrature Rule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introduces more uncertainty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Downsides: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which points to choose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error does not necessarily decrease with more samples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58e7b41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58e7b41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Also sample from germ distribution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f5f10645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f5f10645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</a:t>
            </a:r>
            <a:r>
              <a:rPr lang="de"/>
              <a:t>Truncation is where it matters what PC representation we use for a given X. A good representation f in practice is one for which the truncated representation fp with small p will be a good approximation.</a:t>
            </a:r>
            <a:r>
              <a:rPr lang="de"/>
              <a:t>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270786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270786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only possible if germs are </a:t>
            </a:r>
            <a:r>
              <a:rPr lang="de"/>
              <a:t>independent -&gt; if not, a Rosenblatt transform is usually applied to make them independent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can extend to random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tensorproduct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 = # uncertainties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3cec9fd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3cec9fd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the </a:t>
            </a:r>
            <a:r>
              <a:rPr lang="de"/>
              <a:t>multivariate</a:t>
            </a:r>
            <a:r>
              <a:rPr lang="de"/>
              <a:t> case the number of equations grows rapidly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fcb3b335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fcb3b335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We’ve seen what a PCE </a:t>
            </a:r>
            <a:r>
              <a:rPr lang="de"/>
              <a:t>expansion</a:t>
            </a:r>
            <a:r>
              <a:rPr lang="de"/>
              <a:t> is and how to construct one. But how does it help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Variance = E[Y^2] - E[Y]^2 if orthonormal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fcb3b33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fcb3b33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They have used Bayesian </a:t>
            </a:r>
            <a:r>
              <a:rPr lang="de">
                <a:solidFill>
                  <a:schemeClr val="dk1"/>
                </a:solidFill>
              </a:rPr>
              <a:t>Probability</a:t>
            </a:r>
            <a:r>
              <a:rPr lang="de">
                <a:solidFill>
                  <a:schemeClr val="dk1"/>
                </a:solidFill>
              </a:rPr>
              <a:t> Theory for surrogate models and came up with a </a:t>
            </a:r>
            <a:r>
              <a:rPr lang="de">
                <a:solidFill>
                  <a:schemeClr val="dk1"/>
                </a:solidFill>
              </a:rPr>
              <a:t>natural</a:t>
            </a:r>
            <a:r>
              <a:rPr lang="de">
                <a:solidFill>
                  <a:schemeClr val="dk1"/>
                </a:solidFill>
              </a:rPr>
              <a:t> measurement of surrogate </a:t>
            </a:r>
            <a:r>
              <a:rPr lang="de">
                <a:solidFill>
                  <a:schemeClr val="dk1"/>
                </a:solidFill>
              </a:rPr>
              <a:t>trustworthiness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The surrogate uncertainty was usually neglected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“suggesting a measure of trustworthiness of the surrogate by quantifying the ratio of the surrogate uncertainty to the total uncertainty.”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3cec9fd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3cec9fd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we’ve seen that the number of equation grows dramatically with higher p and 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58e7b41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58e7b41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exploit the orthogonality constraint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iteratively substitute the lower polynomials into higher order ploys -&gt; definition of degree k uses definition of all lower degree polys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rewrite to only use the moments -&gt; arrive at a big matrix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easier for dists with dependent uncertainties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f5f1064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f5f1064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one of the key tools in applied </a:t>
            </a:r>
            <a:r>
              <a:rPr lang="de"/>
              <a:t>mathematics</a:t>
            </a:r>
            <a:r>
              <a:rPr lang="de"/>
              <a:t> and engineering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mechanistic simulations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key </a:t>
            </a:r>
            <a:r>
              <a:rPr lang="de"/>
              <a:t>characteristic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</a:t>
            </a:r>
            <a:r>
              <a:rPr lang="de"/>
              <a:t>right model or simulator is known (physical processes)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only measuring uncertainties of parameters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fcb3b33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fcb3b33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not yet established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some facts make it not directly adaptive for many ML problems: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rapid parameter growth is </a:t>
            </a:r>
            <a:r>
              <a:rPr lang="de"/>
              <a:t>especially</a:t>
            </a:r>
            <a:r>
              <a:rPr lang="de"/>
              <a:t> in ml a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-&gt; not practical for most ml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-&gt; rely on non-intrusive method also because we don’t know the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-&gt; PCENet a cool project that tries to solve this problem with reasonably good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gains momentum: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regression tasks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fcb3b33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fcb3b33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At the end, I want to summarize the key ”take aways”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Construction: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Now, you </a:t>
            </a:r>
            <a:r>
              <a:rPr lang="de"/>
              <a:t>should know how a PCE is set up. That the choice of polynomial is not arbitrary but dependant on the germ distr.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Properties: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fcb3b33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fcb3b33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Chaos -&gt; System or Process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fcb3b33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fcb3b33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glad to receive and answer your questions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c33d957f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c33d957f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well established in engineering community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Problem: have a function with input x and output 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want to characterize the output distribution with respect to the input distribution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X is a random variable with uncertainties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&gt; dist and uncertainties might be unknown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most applications are about calculating fluid dynamic systems (more general Differential Equations)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well established approach in the field of Uncertainty Quantification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Microelectronic devices, fluid dynamics, so in physics, chemistry or biology -&gt; described by complex nonlinear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Monte-Carlo Sampling: 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sampling from X might be hard or impossible as the the dist. might be high dim and/or unknown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Eta might be very expensive to evaluate (days or weeks)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Surrogate: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sampling from X still a problem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surrogate is itself just an approximation of eta (additional uncertainty)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Polynomial Chaos: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is a method to represent a random variable/ multiple variables / or random fields in terms of a remedy variable with a simpler dist.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a33d8e8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a33d8e8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 by defining a random variable by a different random variable and a function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This is always possible and there are always many such solutions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5f1064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5f1064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“A PCE is a way of representing an arbitrary random variable of interest as a function of another random variable with a given distribution and of representing that function as a polynomial expansion.”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Defining the input X as a polynomials expansion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germ distribution: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simpler variable is psi and is called the germ distribution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usually a simple and easy to sample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 strength: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summation factor that has some very handy properties -&gt; we see that later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Notation can be confusing for MLers (not the jths input)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output they are called y’s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orthogonal polynomials of j order: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set of specific polynomials that are orthogonal to each other -&gt; define that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truncation: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need to make the sum finite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are always many such expansions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less or more optimal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5f1064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f5f1064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f5f1064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f5f1064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orthogonal with </a:t>
            </a:r>
            <a:r>
              <a:rPr lang="de"/>
              <a:t>respect</a:t>
            </a:r>
            <a:r>
              <a:rPr lang="de"/>
              <a:t> to the germ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could use any polys for germ but there are certain families for certain germs that </a:t>
            </a:r>
            <a:r>
              <a:rPr lang="de"/>
              <a:t>guarantee</a:t>
            </a:r>
            <a:r>
              <a:rPr lang="de"/>
              <a:t> exponential convergence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wiener-askey scheme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fcb3b33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fcb3b33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choice of the germ dist. dictates the </a:t>
            </a:r>
            <a:r>
              <a:rPr lang="de"/>
              <a:t>polynomial</a:t>
            </a:r>
            <a:r>
              <a:rPr lang="de"/>
              <a:t> basis functions -&gt; set to be the </a:t>
            </a:r>
            <a:r>
              <a:rPr lang="de"/>
              <a:t>optimal</a:t>
            </a:r>
            <a:r>
              <a:rPr lang="de"/>
              <a:t> choice for an exponential error decay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make assumption on the prior distribution of the inputs (</a:t>
            </a:r>
            <a:r>
              <a:rPr lang="de"/>
              <a:t>uncertainties</a:t>
            </a:r>
            <a:r>
              <a:rPr lang="de"/>
              <a:t>) -&gt; new approx. error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5f1064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f5f1064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denumerator already defined by construction of polynomials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are always many such functions f -&gt; only differ in mode strength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numerator requires to evaluate an </a:t>
            </a:r>
            <a:r>
              <a:rPr lang="de"/>
              <a:t>integral: for a simple f, this might be still possible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same holds for the output function g: usually not simple, thus integral infeasible to compute analytically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-&gt; </a:t>
            </a:r>
            <a:r>
              <a:rPr lang="de">
                <a:solidFill>
                  <a:schemeClr val="dk1"/>
                </a:solidFill>
              </a:rPr>
              <a:t>numerical integration (new uncertainty)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is tailored to the particular simulator. Need to recalculate if germ changes or simulator changes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4571" y="4484121"/>
            <a:ext cx="758184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475" y="4484124"/>
            <a:ext cx="243723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Relationship Id="rId5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11.png"/><Relationship Id="rId13" Type="http://schemas.openxmlformats.org/officeDocument/2006/relationships/image" Target="../media/image41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5" Type="http://schemas.openxmlformats.org/officeDocument/2006/relationships/image" Target="../media/image44.png"/><Relationship Id="rId14" Type="http://schemas.openxmlformats.org/officeDocument/2006/relationships/image" Target="../media/image42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7.png"/><Relationship Id="rId8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67.png"/><Relationship Id="rId13" Type="http://schemas.openxmlformats.org/officeDocument/2006/relationships/image" Target="../media/image64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Relationship Id="rId15" Type="http://schemas.openxmlformats.org/officeDocument/2006/relationships/image" Target="../media/image71.png"/><Relationship Id="rId14" Type="http://schemas.openxmlformats.org/officeDocument/2006/relationships/image" Target="../media/image70.png"/><Relationship Id="rId16" Type="http://schemas.openxmlformats.org/officeDocument/2006/relationships/image" Target="../media/image69.png"/><Relationship Id="rId5" Type="http://schemas.openxmlformats.org/officeDocument/2006/relationships/image" Target="../media/image65.png"/><Relationship Id="rId6" Type="http://schemas.openxmlformats.org/officeDocument/2006/relationships/image" Target="../media/image61.png"/><Relationship Id="rId7" Type="http://schemas.openxmlformats.org/officeDocument/2006/relationships/image" Target="../media/image66.png"/><Relationship Id="rId8" Type="http://schemas.openxmlformats.org/officeDocument/2006/relationships/image" Target="../media/image6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arxiv.org/abs/2202.0506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06725"/>
            <a:ext cx="8520600" cy="792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Uncertainty in Machine Learning Seminar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(WiSe 23/24)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974" y="396679"/>
            <a:ext cx="4677375" cy="3533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6300000" dist="38100">
              <a:srgbClr val="000000">
                <a:alpha val="48000"/>
              </a:srgbClr>
            </a:outerShdw>
          </a:effectLst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475" y="4484124"/>
            <a:ext cx="243723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0500" y="1778775"/>
            <a:ext cx="4795200" cy="18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Polynomial Chaos Expansion (PCE)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4"/>
                </a:solidFill>
              </a:rPr>
              <a:t>Mode strengths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71913" y="3803150"/>
            <a:ext cx="35298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0000"/>
                </a:solidFill>
              </a:rPr>
              <a:t>Problem:</a:t>
            </a:r>
            <a:r>
              <a:rPr lang="de" sz="1800">
                <a:solidFill>
                  <a:schemeClr val="dk2"/>
                </a:solidFill>
              </a:rPr>
              <a:t> Analytic solution might not derivable!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4382250" y="3482550"/>
            <a:ext cx="409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2"/>
                </a:solidFill>
              </a:rPr>
              <a:t>Non-intrusive Methods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89" name="Google Shape;189;p22"/>
          <p:cNvCxnSpPr/>
          <p:nvPr/>
        </p:nvCxnSpPr>
        <p:spPr>
          <a:xfrm flipH="1" rot="10800000">
            <a:off x="3901713" y="3865400"/>
            <a:ext cx="923700" cy="22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311700" y="768475"/>
            <a:ext cx="112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Intrusive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298875" y="768475"/>
            <a:ext cx="23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(Galerkin Projection)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2" name="Google Shape;192;p22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8147075" y="661525"/>
            <a:ext cx="214500" cy="220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 title="[89,89,89,&quot;https://www.codecogs.com/eqnedit.php?latex=%5Clangle%20f%20%5C%3B%20%2C%20%5C%3B%20%5Cpsi_j%20%5Crangle%20%3D%20%5Cint%20f(%5Cxi)%5Cpsi_j(%5Cxi)p_%7B%5Cxi%7D(%5Cxi)%20d%5Cx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13" y="3016000"/>
            <a:ext cx="3315421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2"/>
          <p:cNvGrpSpPr/>
          <p:nvPr/>
        </p:nvGrpSpPr>
        <p:grpSpPr>
          <a:xfrm>
            <a:off x="311700" y="1172875"/>
            <a:ext cx="7931700" cy="1782300"/>
            <a:chOff x="311700" y="1172875"/>
            <a:chExt cx="7931700" cy="1782300"/>
          </a:xfrm>
        </p:grpSpPr>
        <p:sp>
          <p:nvSpPr>
            <p:cNvPr id="196" name="Google Shape;196;p22"/>
            <p:cNvSpPr/>
            <p:nvPr/>
          </p:nvSpPr>
          <p:spPr>
            <a:xfrm>
              <a:off x="311700" y="1172875"/>
              <a:ext cx="7931700" cy="17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For a given     and       ‘s, there is a unique solution given by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Same for  </a:t>
              </a:r>
              <a:endParaRPr/>
            </a:p>
          </p:txBody>
        </p:sp>
        <p:pic>
          <p:nvPicPr>
            <p:cNvPr id="197" name="Google Shape;197;p22" title="[89,89,89,&quot;https://www.codecogs.com/eqnedit.php?latex=%5Cpsi_j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25600" y="1356200"/>
              <a:ext cx="214500" cy="208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2" title="[89,89,89,&quot;https://www.codecogs.com/eqnedit.php?latex=f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8425" y="1358834"/>
              <a:ext cx="122689" cy="2034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" name="Google Shape;199;p22"/>
            <p:cNvGrpSpPr/>
            <p:nvPr/>
          </p:nvGrpSpPr>
          <p:grpSpPr>
            <a:xfrm>
              <a:off x="3582725" y="1864755"/>
              <a:ext cx="3383400" cy="425918"/>
              <a:chOff x="2983025" y="2490500"/>
              <a:chExt cx="3383400" cy="461700"/>
            </a:xfrm>
          </p:grpSpPr>
          <p:sp>
            <p:nvSpPr>
              <p:cNvPr id="200" name="Google Shape;200;p22"/>
              <p:cNvSpPr txBox="1"/>
              <p:nvPr/>
            </p:nvSpPr>
            <p:spPr>
              <a:xfrm>
                <a:off x="2983025" y="2490500"/>
                <a:ext cx="3383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800">
                    <a:solidFill>
                      <a:schemeClr val="dk2"/>
                    </a:solidFill>
                  </a:rPr>
                  <a:t>for given    and 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pic>
            <p:nvPicPr>
              <p:cNvPr id="201" name="Google Shape;201;p22" title="[89,89,89,&quot;https://www.codecogs.com/eqnedit.php?latex=f#0&quot;]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005825" y="2625707"/>
                <a:ext cx="122689" cy="220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22" title="[89,89,89,&quot;https://www.codecogs.com/eqnedit.php?latex=%5Cpsi_j#0&quot;]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691375" y="2620025"/>
                <a:ext cx="214500" cy="2261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3" name="Google Shape;203;p22" title="[89,89,89,&quot;https://www.codecogs.com/eqnedit.php?latex=c_j%3D%20%5Cfrac%7B%5Clangle%20f%20%5C%3B%20%2C%20%5C%3B%20%5Cpsi_j%20%5Crangle%7D%7B%5Clangle%20%5Cpsi_j%20%5C%3B%20%2C%20%5C%3B%20%5Cpsi_j%20%5Crangle%7D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82300" y="1708849"/>
              <a:ext cx="1854703" cy="74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2" title="[89,89,89,&quot;https://www.codecogs.com/eqnedit.php?latex=g%20%3D%20%5Ceta%20%5Ccirc%20f_p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98875" y="2599725"/>
              <a:ext cx="1175274" cy="279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4"/>
                </a:solidFill>
              </a:rPr>
              <a:t>Mode strengths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311700" y="768475"/>
            <a:ext cx="19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Non-</a:t>
            </a:r>
            <a:r>
              <a:rPr lang="de" sz="1800">
                <a:solidFill>
                  <a:schemeClr val="dk2"/>
                </a:solidFill>
              </a:rPr>
              <a:t>Intrusive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311700" y="1241438"/>
            <a:ext cx="652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de" sz="1800">
                <a:solidFill>
                  <a:schemeClr val="dk2"/>
                </a:solidFill>
              </a:rPr>
              <a:t>Treat simulator as a black box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de" sz="1800">
                <a:solidFill>
                  <a:schemeClr val="dk2"/>
                </a:solidFill>
              </a:rPr>
              <a:t>solved numerically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74550" y="3101425"/>
            <a:ext cx="8097900" cy="738300"/>
            <a:chOff x="374550" y="3101425"/>
            <a:chExt cx="8097900" cy="738300"/>
          </a:xfrm>
        </p:grpSpPr>
        <p:sp>
          <p:nvSpPr>
            <p:cNvPr id="214" name="Google Shape;214;p23"/>
            <p:cNvSpPr txBox="1"/>
            <p:nvPr/>
          </p:nvSpPr>
          <p:spPr>
            <a:xfrm>
              <a:off x="374550" y="3101425"/>
              <a:ext cx="8097900" cy="7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AutoNum type="arabicPeriod"/>
              </a:pPr>
              <a:r>
                <a:rPr lang="de" sz="1800">
                  <a:solidFill>
                    <a:schemeClr val="dk2"/>
                  </a:solidFill>
                </a:rPr>
                <a:t>Solve by sampling from            and using Monte-Carlo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AutoNum type="arabicPeriod"/>
              </a:pPr>
              <a:r>
                <a:rPr lang="de" sz="1800">
                  <a:solidFill>
                    <a:schemeClr val="dk2"/>
                  </a:solidFill>
                </a:rPr>
                <a:t>Gaussian Quadrature Rule 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215" name="Google Shape;215;p23" title="[89,89,89,&quot;https://www.codecogs.com/eqnedit.php?latex=p_%7B%5Cxi%7D(%5Cxi)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2675" y="3185475"/>
              <a:ext cx="612350" cy="308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" name="Google Shape;216;p23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8147075" y="661525"/>
            <a:ext cx="214500" cy="220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3" title="[89,89,89,&quot;https://www.codecogs.com/eqnedit.php?latex=c_j%3D%20%5Cfrac%7B%5Clangle%20%5Ceta%20%5Ccirc%20f_p%20%5C%3B%20%2C%20%5C%3B%20%5Cpsi_j%20%5Crangle%7D%7B%5Clangle%20%5Cpsi_j%20%5C%3B%20%2C%20%5C%3B%20%5Cpsi_j%20%5Crangle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75" y="1969300"/>
            <a:ext cx="2245807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 title="[89,89,89,&quot;https://www.codecogs.com/eqnedit.php?latex=%5Clangle%20%5Ceta%20%5Ccirc%20f_p%20%5C%3B%20%2C%20%5C%3B%20%5Cpsi_j%20%5Crangle%20%3D%20%5Cint%20%5Ceta%20(f_p(%5Cxi))%5Cpsi_j(%5Cxi)p_%7B%5Cxi%7D(%5Cxi)%20d%5Cx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1400" y="2052100"/>
            <a:ext cx="4484076" cy="6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4"/>
                </a:solidFill>
              </a:rPr>
              <a:t>Mode strengths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311700" y="768475"/>
            <a:ext cx="19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Non-Intrusive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311700" y="1241438"/>
            <a:ext cx="652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de" sz="1800">
                <a:solidFill>
                  <a:schemeClr val="dk2"/>
                </a:solidFill>
              </a:rPr>
              <a:t>T</a:t>
            </a:r>
            <a:r>
              <a:rPr lang="de" sz="1800">
                <a:solidFill>
                  <a:schemeClr val="dk2"/>
                </a:solidFill>
              </a:rPr>
              <a:t>reat simulator as a black box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de" sz="1800">
                <a:solidFill>
                  <a:schemeClr val="dk2"/>
                </a:solidFill>
              </a:rPr>
              <a:t>Use simulator samples as observations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de" sz="1800">
                <a:solidFill>
                  <a:schemeClr val="dk2"/>
                </a:solidFill>
              </a:rPr>
              <a:t>Regression Problem (optimize by Least Squares)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8" name="Google Shape;228;p24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/>
          <p:nvPr/>
        </p:nvSpPr>
        <p:spPr>
          <a:xfrm>
            <a:off x="8147075" y="661525"/>
            <a:ext cx="214500" cy="220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4" title="[89,89,89,&quot;https://www.codecogs.com/eqnedit.php?latex=z_s%20%3D%20%5Ceta(f_p(%5Cxi%5E%7B(s)%7D))%20%3D%20%5Csum_%7Bj%3D0%7D%5E%7Bp%7Dc_j%5Cpsi_j(%5Cxi%5E%7B(s)%7D)%20%2B%20%5Cepsilon_s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475" y="2380175"/>
            <a:ext cx="5814225" cy="11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5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FF"/>
                </a:solidFill>
              </a:rPr>
              <a:t>Truncation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exponential decay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only when optimal </a:t>
            </a:r>
            <a:r>
              <a:rPr lang="de"/>
              <a:t>polynomial</a:t>
            </a:r>
            <a:r>
              <a:rPr lang="de"/>
              <a:t> system for specific germ</a:t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7929550" y="445025"/>
            <a:ext cx="159900" cy="1569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25"/>
          <p:cNvGrpSpPr/>
          <p:nvPr/>
        </p:nvGrpSpPr>
        <p:grpSpPr>
          <a:xfrm>
            <a:off x="548475" y="2143750"/>
            <a:ext cx="2464650" cy="2579375"/>
            <a:chOff x="548475" y="2143750"/>
            <a:chExt cx="2464650" cy="2579375"/>
          </a:xfrm>
        </p:grpSpPr>
        <p:pic>
          <p:nvPicPr>
            <p:cNvPr id="241" name="Google Shape;24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475" y="2143750"/>
              <a:ext cx="2464650" cy="2210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42" name="Google Shape;242;p25"/>
            <p:cNvSpPr txBox="1"/>
            <p:nvPr/>
          </p:nvSpPr>
          <p:spPr>
            <a:xfrm>
              <a:off x="548475" y="4353825"/>
              <a:ext cx="126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2"/>
                  </a:solidFill>
                </a:rPr>
                <a:t>[3] Xiu et.al</a:t>
              </a:r>
              <a:endParaRPr sz="12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Multivariate</a:t>
            </a:r>
            <a:r>
              <a:rPr lang="de"/>
              <a:t> Case</a:t>
            </a:r>
            <a:endParaRPr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49" name="Google Shape;249;p26" title="[89,89,89,&quot;https://www.codecogs.com/eqnedit.php?latex=%5CPsi_j(%5Cxi)%20%3D%20%5Cprod_%7Bi%3D1%7D%5E%7Bm%7D%20%5Cpsi_%7Bj_i%7D(%5Cxi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25" y="1923725"/>
            <a:ext cx="2939626" cy="103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6"/>
          <p:cNvGrpSpPr/>
          <p:nvPr/>
        </p:nvGrpSpPr>
        <p:grpSpPr>
          <a:xfrm>
            <a:off x="311600" y="1141400"/>
            <a:ext cx="8493300" cy="833400"/>
            <a:chOff x="311700" y="1141400"/>
            <a:chExt cx="8493300" cy="833400"/>
          </a:xfrm>
        </p:grpSpPr>
        <p:sp>
          <p:nvSpPr>
            <p:cNvPr id="251" name="Google Shape;251;p26"/>
            <p:cNvSpPr txBox="1"/>
            <p:nvPr/>
          </p:nvSpPr>
          <p:spPr>
            <a:xfrm>
              <a:off x="311700" y="1141400"/>
              <a:ext cx="84933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AutoNum type="arabicPeriod"/>
              </a:pPr>
              <a:r>
                <a:rPr lang="de" sz="1800">
                  <a:solidFill>
                    <a:schemeClr val="dk2"/>
                  </a:solidFill>
                </a:rPr>
                <a:t>If       is a vector then       is a vector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AutoNum type="arabicPeriod"/>
              </a:pPr>
              <a:r>
                <a:rPr lang="de" sz="1800">
                  <a:solidFill>
                    <a:schemeClr val="dk2"/>
                  </a:solidFill>
                </a:rPr>
                <a:t>If     is a vector, then the polynomial            is multivariate and we write 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252" name="Google Shape;252;p26" title="[89,89,89,&quot;https://www.codecogs.com/eqnedit.php?latex=c_j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88450" y="1332500"/>
              <a:ext cx="176389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6" title="[89,89,89,&quot;https://www.codecogs.com/eqnedit.php?latex=X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72575" y="1282475"/>
              <a:ext cx="229731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6" title="[89,89,89,&quot;https://www.codecogs.com/eqnedit.php?latex=%5CXi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52888" y="1585625"/>
              <a:ext cx="160618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6" title="[89,89,89,&quot;https://www.codecogs.com/eqnedit.php?latex=%5CPsi_j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05950" y="1562898"/>
              <a:ext cx="310850" cy="302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6" title="[89,89,89,&quot;https://www.codecogs.com/eqnedit.php?latex=%5Cpsi_j(%5CXi)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3075" y="1542150"/>
              <a:ext cx="619744" cy="277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7" name="Google Shape;257;p26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 title="[89,89,89,&quot;https://www.codecogs.com/eqnedit.php?latex=X%20%3D%20%5Csum_%7Bj%3D0%7D%5E%7Bp%7D%20c_j%20%5CPsi_j%20(%5CXi)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150" y="1923700"/>
            <a:ext cx="2334898" cy="95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6"/>
          <p:cNvGrpSpPr/>
          <p:nvPr/>
        </p:nvGrpSpPr>
        <p:grpSpPr>
          <a:xfrm>
            <a:off x="311698" y="3148400"/>
            <a:ext cx="4705320" cy="1260600"/>
            <a:chOff x="311700" y="3148400"/>
            <a:chExt cx="4374600" cy="1260600"/>
          </a:xfrm>
        </p:grpSpPr>
        <p:sp>
          <p:nvSpPr>
            <p:cNvPr id="260" name="Google Shape;260;p26"/>
            <p:cNvSpPr/>
            <p:nvPr/>
          </p:nvSpPr>
          <p:spPr>
            <a:xfrm>
              <a:off x="311700" y="3148400"/>
              <a:ext cx="4374600" cy="126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/>
                <a:t>Example:</a:t>
              </a:r>
              <a:r>
                <a:rPr lang="de"/>
                <a:t> </a:t>
              </a:r>
              <a:endParaRPr/>
            </a:p>
          </p:txBody>
        </p:sp>
        <p:pic>
          <p:nvPicPr>
            <p:cNvPr id="261" name="Google Shape;261;p26" title="[89,89,89,&quot;https://www.codecogs.com/eqnedit.php?latex=%5CPsi_j(%5Cxi_1%2C%20%5Cxi_2)%20%3D%20He_%7Bj_1%7D(%5Cxi_1)%20%5Ccdot%20P_%7Bj_2%7D(%5Cxi_2)#0&quot;]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6125" y="3708475"/>
              <a:ext cx="3939152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6" title="[89,89,89,&quot;https://www.codecogs.com/eqnedit.php?latex=%5Cxi_1%20%5Csim%20%5Cmathcal%7BN%7D(%5Cmu%2C%5Csigma)#0&quot;]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292125" y="3305438"/>
              <a:ext cx="1444451" cy="275975"/>
            </a:xfrm>
            <a:prstGeom prst="rect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63" name="Google Shape;263;p26" title="[89,89,89,&quot;https://www.codecogs.com/eqnedit.php?latex=%5Cxi_2%20%5Csim%20%5Cmathcal%7BU%7D(a%2Cb)#0&quot;]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942050" y="3305444"/>
              <a:ext cx="1346772" cy="275975"/>
            </a:xfrm>
            <a:prstGeom prst="rect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64" name="Google Shape;264;p26"/>
            <p:cNvSpPr/>
            <p:nvPr/>
          </p:nvSpPr>
          <p:spPr>
            <a:xfrm>
              <a:off x="2128997" y="3680275"/>
              <a:ext cx="1205400" cy="450000"/>
            </a:xfrm>
            <a:prstGeom prst="rect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487696" y="3680275"/>
              <a:ext cx="1008300" cy="450000"/>
            </a:xfrm>
            <a:prstGeom prst="rect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5495375" y="3148400"/>
            <a:ext cx="3309600" cy="1260600"/>
            <a:chOff x="5495375" y="3148400"/>
            <a:chExt cx="3309600" cy="1260600"/>
          </a:xfrm>
        </p:grpSpPr>
        <p:sp>
          <p:nvSpPr>
            <p:cNvPr id="267" name="Google Shape;267;p26"/>
            <p:cNvSpPr/>
            <p:nvPr/>
          </p:nvSpPr>
          <p:spPr>
            <a:xfrm>
              <a:off x="5495375" y="3148400"/>
              <a:ext cx="3309600" cy="126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/>
                <a:t>Note</a:t>
              </a:r>
              <a:r>
                <a:rPr b="1" lang="de"/>
                <a:t>:</a:t>
              </a:r>
              <a:r>
                <a:rPr lang="de"/>
                <a:t> 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usually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leads to better representations </a:t>
              </a:r>
              <a:endParaRPr/>
            </a:p>
          </p:txBody>
        </p:sp>
        <p:pic>
          <p:nvPicPr>
            <p:cNvPr id="268" name="Google Shape;268;p26" title="[89,89,89,&quot;https://www.codecogs.com/eqnedit.php?latex=dim(%5CXi)%20%5Cgeq%20dim(X)#0&quot;]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6309150" y="3601387"/>
              <a:ext cx="2108419" cy="275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Multivariate Case</a:t>
            </a:r>
            <a:endParaRPr/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400" y="1772850"/>
            <a:ext cx="6698950" cy="2504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400" y="1108937"/>
            <a:ext cx="25771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1197925" y="4215475"/>
            <a:ext cx="164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[6] </a:t>
            </a:r>
            <a:r>
              <a:rPr lang="de" sz="1300">
                <a:solidFill>
                  <a:schemeClr val="dk2"/>
                </a:solidFill>
              </a:rPr>
              <a:t>Sudret, Bruno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do we get from a PCE?</a:t>
            </a:r>
            <a:endParaRPr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579875" y="2828325"/>
            <a:ext cx="55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+"/>
            </a:pPr>
            <a:r>
              <a:rPr lang="de" sz="1800">
                <a:solidFill>
                  <a:srgbClr val="595959"/>
                </a:solidFill>
              </a:rPr>
              <a:t>higher statistical moments (skewness etc.)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79875" y="1122525"/>
            <a:ext cx="8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mean: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579875" y="1906000"/>
            <a:ext cx="126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variance: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7" name="Google Shape;287;p28" title="[89,89,89,&quot;https://www.codecogs.com/eqnedit.php?latex=%20%5Cmu_Y%20%3D%20c_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75" y="1273700"/>
            <a:ext cx="1260600" cy="25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 title="[89,89,89,&quot;https://www.codecogs.com/eqnedit.php?latex=%5Csigma_Y%5E2%20%3D%20%5Csum_%7Bj%3D0%7D%5E%7Bp%7Dc_j%5E2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475" y="1754712"/>
            <a:ext cx="1415900" cy="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Adds additional Uncertainties</a:t>
            </a:r>
            <a:endParaRPr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296" name="Google Shape;296;p29"/>
          <p:cNvGrpSpPr/>
          <p:nvPr/>
        </p:nvGrpSpPr>
        <p:grpSpPr>
          <a:xfrm>
            <a:off x="4344916" y="2253930"/>
            <a:ext cx="3717965" cy="2244081"/>
            <a:chOff x="4623125" y="956725"/>
            <a:chExt cx="4209175" cy="2969539"/>
          </a:xfrm>
        </p:grpSpPr>
        <p:pic>
          <p:nvPicPr>
            <p:cNvPr id="297" name="Google Shape;29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3125" y="956725"/>
              <a:ext cx="4209175" cy="2537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98" name="Google Shape;298;p29"/>
            <p:cNvSpPr txBox="1"/>
            <p:nvPr/>
          </p:nvSpPr>
          <p:spPr>
            <a:xfrm>
              <a:off x="4623135" y="3494564"/>
              <a:ext cx="3568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chemeClr val="dk2"/>
                  </a:solidFill>
                </a:rPr>
                <a:t>[2]: Ranftl, Sascha and Wolfgang von der Linden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299" name="Google Shape;299;p29"/>
          <p:cNvGrpSpPr/>
          <p:nvPr/>
        </p:nvGrpSpPr>
        <p:grpSpPr>
          <a:xfrm>
            <a:off x="462750" y="2253915"/>
            <a:ext cx="3677796" cy="2103777"/>
            <a:chOff x="207400" y="1115250"/>
            <a:chExt cx="4163700" cy="2379300"/>
          </a:xfrm>
        </p:grpSpPr>
        <p:sp>
          <p:nvSpPr>
            <p:cNvPr id="300" name="Google Shape;300;p29"/>
            <p:cNvSpPr/>
            <p:nvPr/>
          </p:nvSpPr>
          <p:spPr>
            <a:xfrm>
              <a:off x="207400" y="1115250"/>
              <a:ext cx="4163700" cy="2379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Variance is composed of the uncertainty of the observables     and the uncertainty of the surrogate itself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Trustworthy if ratio     is sufficiently small</a:t>
              </a:r>
              <a:endParaRPr/>
            </a:p>
          </p:txBody>
        </p:sp>
        <p:pic>
          <p:nvPicPr>
            <p:cNvPr id="301" name="Google Shape;301;p29" title="[89,89,89,&quot;https://www.codecogs.com/eqnedit.php?latex=%5Clangle%20Y%5E2%20%5Crangle%20%3D%20I_1%20%2B%20I_2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2535" y="2117711"/>
              <a:ext cx="2007244" cy="37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9" title="[89,89,89,&quot;https://www.codecogs.com/eqnedit.php?latex=%5Cfrac%7BI_1%7D%7BI_2%7D%20%3C%20%5Cepsilon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57653" y="2822998"/>
              <a:ext cx="680925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9" title="[89,89,89,&quot;https://www.codecogs.com/eqnedit.php?latex=I_2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72066" y="1855940"/>
              <a:ext cx="164383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9" title="[89,89,89,&quot;https://www.codecogs.com/eqnedit.php?latex=I_1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14747" y="1610699"/>
              <a:ext cx="159774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29" title="[89,89,89,&quot;https://www.codecogs.com/eqnedit.php?latex=%5Cepsilon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24202" y="2593984"/>
              <a:ext cx="102325" cy="135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Adds</a:t>
            </a:r>
            <a:r>
              <a:rPr lang="de"/>
              <a:t> additional Uncertainties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Change of simulator function or dist. of input </a:t>
            </a:r>
            <a:r>
              <a:rPr b="1" lang="de"/>
              <a:t>requires recomputing</a:t>
            </a:r>
            <a:r>
              <a:rPr lang="de"/>
              <a:t> every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Exponential growth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Need to know the input distribution explicitly</a:t>
            </a:r>
            <a:endParaRPr/>
          </a:p>
        </p:txBody>
      </p:sp>
      <p:sp>
        <p:nvSpPr>
          <p:cNvPr id="312" name="Google Shape;3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Arbitrary</a:t>
            </a:r>
            <a:r>
              <a:rPr lang="de"/>
              <a:t> Polynomial Chaos (arbitrary PCE)</a:t>
            </a:r>
            <a:endParaRPr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construct Polynomial Basis for arbitrary germ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Germ distribution doesn’t have to be known explicitly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moments are sufficient</a:t>
            </a:r>
            <a:endParaRPr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20" name="Google Shape;320;p31" title="[89,89,89,&quot;https://www.codecogs.com/eqnedit.php?latex=P%5E%7B(k)%7D(%5Cxi)%20%3D%20%5Csum_%7Bi%3D0%7D%5Ek%20p_i%5E%7B(k)%7D%5Cxi%5E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625" y="2336350"/>
            <a:ext cx="2539974" cy="91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 title="[89,89,89,&quot;https://www.codecogs.com/eqnedit.php?latex=Y(%5Cxi)%20%3D%20%5Csum_%7Bj%3D0%7D%5Epc_jP%5E%7B(j)%7D(%5Cx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75" y="2359125"/>
            <a:ext cx="2539974" cy="85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75" y="833200"/>
            <a:ext cx="1970400" cy="13131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800" y="833050"/>
            <a:ext cx="1970400" cy="1313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029" y="786346"/>
            <a:ext cx="1970400" cy="1313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618375"/>
            <a:ext cx="85206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measuring uncertainties of </a:t>
            </a:r>
            <a:r>
              <a:rPr b="1" lang="de"/>
              <a:t>mechanistic simulations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applied to problems where the </a:t>
            </a:r>
            <a:r>
              <a:rPr b="1" lang="de"/>
              <a:t>simulator</a:t>
            </a:r>
            <a:r>
              <a:rPr b="1" lang="de"/>
              <a:t> function</a:t>
            </a:r>
            <a:r>
              <a:rPr lang="de"/>
              <a:t> is known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Is PCE for Uncertainty in ML practical?</a:t>
            </a:r>
            <a:endParaRPr/>
          </a:p>
        </p:txBody>
      </p:sp>
      <p:sp>
        <p:nvSpPr>
          <p:cNvPr id="327" name="Google Shape;3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328" name="Google Shape;328;p32"/>
          <p:cNvGrpSpPr/>
          <p:nvPr/>
        </p:nvGrpSpPr>
        <p:grpSpPr>
          <a:xfrm>
            <a:off x="408200" y="2363825"/>
            <a:ext cx="5825425" cy="1932525"/>
            <a:chOff x="408200" y="2363825"/>
            <a:chExt cx="5825425" cy="1932525"/>
          </a:xfrm>
        </p:grpSpPr>
        <p:grpSp>
          <p:nvGrpSpPr>
            <p:cNvPr id="329" name="Google Shape;329;p32"/>
            <p:cNvGrpSpPr/>
            <p:nvPr/>
          </p:nvGrpSpPr>
          <p:grpSpPr>
            <a:xfrm>
              <a:off x="408200" y="2363825"/>
              <a:ext cx="5825425" cy="1932525"/>
              <a:chOff x="1450175" y="2117550"/>
              <a:chExt cx="5825425" cy="1932525"/>
            </a:xfrm>
          </p:grpSpPr>
          <p:grpSp>
            <p:nvGrpSpPr>
              <p:cNvPr id="330" name="Google Shape;330;p32"/>
              <p:cNvGrpSpPr/>
              <p:nvPr/>
            </p:nvGrpSpPr>
            <p:grpSpPr>
              <a:xfrm>
                <a:off x="1450175" y="2117550"/>
                <a:ext cx="3751200" cy="1430400"/>
                <a:chOff x="531375" y="2060725"/>
                <a:chExt cx="3751200" cy="1430400"/>
              </a:xfrm>
            </p:grpSpPr>
            <p:sp>
              <p:nvSpPr>
                <p:cNvPr id="331" name="Google Shape;331;p32"/>
                <p:cNvSpPr/>
                <p:nvPr/>
              </p:nvSpPr>
              <p:spPr>
                <a:xfrm>
                  <a:off x="531375" y="2060725"/>
                  <a:ext cx="3751200" cy="1430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32"/>
                <p:cNvSpPr/>
                <p:nvPr/>
              </p:nvSpPr>
              <p:spPr>
                <a:xfrm>
                  <a:off x="2246200" y="2579125"/>
                  <a:ext cx="378900" cy="393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"/>
                    <a:t>L</a:t>
                  </a:r>
                  <a:endParaRPr/>
                </a:p>
              </p:txBody>
            </p:sp>
            <p:grpSp>
              <p:nvGrpSpPr>
                <p:cNvPr id="333" name="Google Shape;333;p32"/>
                <p:cNvGrpSpPr/>
                <p:nvPr/>
              </p:nvGrpSpPr>
              <p:grpSpPr>
                <a:xfrm>
                  <a:off x="744475" y="2209975"/>
                  <a:ext cx="1359300" cy="1131900"/>
                  <a:chOff x="744475" y="2209975"/>
                  <a:chExt cx="1359300" cy="1131900"/>
                </a:xfrm>
              </p:grpSpPr>
              <p:sp>
                <p:nvSpPr>
                  <p:cNvPr id="334" name="Google Shape;334;p32"/>
                  <p:cNvSpPr/>
                  <p:nvPr/>
                </p:nvSpPr>
                <p:spPr>
                  <a:xfrm rot="5400000">
                    <a:off x="858175" y="2096275"/>
                    <a:ext cx="1131900" cy="1359300"/>
                  </a:xfrm>
                  <a:prstGeom prst="trapezoid">
                    <a:avLst>
                      <a:gd fmla="val 25000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p32"/>
                  <p:cNvSpPr txBox="1"/>
                  <p:nvPr/>
                </p:nvSpPr>
                <p:spPr>
                  <a:xfrm>
                    <a:off x="974125" y="2614875"/>
                    <a:ext cx="900000" cy="45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de" sz="1300">
                        <a:solidFill>
                          <a:schemeClr val="dk2"/>
                        </a:solidFill>
                      </a:rPr>
                      <a:t>Encoder</a:t>
                    </a:r>
                    <a:endParaRPr sz="1300">
                      <a:solidFill>
                        <a:schemeClr val="dk2"/>
                      </a:solidFill>
                    </a:endParaRPr>
                  </a:p>
                </p:txBody>
              </p:sp>
            </p:grpSp>
            <p:grpSp>
              <p:nvGrpSpPr>
                <p:cNvPr id="336" name="Google Shape;336;p32"/>
                <p:cNvGrpSpPr/>
                <p:nvPr/>
              </p:nvGrpSpPr>
              <p:grpSpPr>
                <a:xfrm>
                  <a:off x="2767525" y="2209975"/>
                  <a:ext cx="1359300" cy="1131900"/>
                  <a:chOff x="2767525" y="2209975"/>
                  <a:chExt cx="1359300" cy="1131900"/>
                </a:xfrm>
              </p:grpSpPr>
              <p:sp>
                <p:nvSpPr>
                  <p:cNvPr id="337" name="Google Shape;337;p32"/>
                  <p:cNvSpPr/>
                  <p:nvPr/>
                </p:nvSpPr>
                <p:spPr>
                  <a:xfrm rot="-5400000">
                    <a:off x="2881225" y="2096275"/>
                    <a:ext cx="1131900" cy="1359300"/>
                  </a:xfrm>
                  <a:prstGeom prst="trapezoid">
                    <a:avLst>
                      <a:gd fmla="val 25000" name="adj"/>
                    </a:avLst>
                  </a:prstGeom>
                  <a:solidFill>
                    <a:srgbClr val="F9CB9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32"/>
                  <p:cNvSpPr txBox="1"/>
                  <p:nvPr/>
                </p:nvSpPr>
                <p:spPr>
                  <a:xfrm>
                    <a:off x="2997175" y="2614875"/>
                    <a:ext cx="900000" cy="45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de" sz="1300">
                        <a:solidFill>
                          <a:schemeClr val="dk2"/>
                        </a:solidFill>
                      </a:rPr>
                      <a:t>De</a:t>
                    </a:r>
                    <a:r>
                      <a:rPr lang="de" sz="1300">
                        <a:solidFill>
                          <a:schemeClr val="dk2"/>
                        </a:solidFill>
                      </a:rPr>
                      <a:t>coder</a:t>
                    </a:r>
                    <a:endParaRPr sz="1300">
                      <a:solidFill>
                        <a:schemeClr val="dk2"/>
                      </a:solidFill>
                    </a:endParaRPr>
                  </a:p>
                </p:txBody>
              </p:sp>
            </p:grpSp>
            <p:sp>
              <p:nvSpPr>
                <p:cNvPr id="339" name="Google Shape;339;p32"/>
                <p:cNvSpPr txBox="1"/>
                <p:nvPr/>
              </p:nvSpPr>
              <p:spPr>
                <a:xfrm>
                  <a:off x="2132500" y="2060725"/>
                  <a:ext cx="6063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" sz="1500">
                      <a:solidFill>
                        <a:schemeClr val="dk2"/>
                      </a:solidFill>
                    </a:rPr>
                    <a:t>VAE</a:t>
                  </a:r>
                  <a:endParaRPr sz="100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340" name="Google Shape;340;p32"/>
              <p:cNvSpPr/>
              <p:nvPr/>
            </p:nvSpPr>
            <p:spPr>
              <a:xfrm>
                <a:off x="3704625" y="3604875"/>
                <a:ext cx="1468200" cy="445200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/>
                  <a:t>PCE</a:t>
                </a:r>
                <a:endParaRPr/>
              </a:p>
            </p:txBody>
          </p:sp>
          <p:cxnSp>
            <p:nvCxnSpPr>
              <p:cNvPr id="341" name="Google Shape;341;p32"/>
              <p:cNvCxnSpPr>
                <a:stCxn id="332" idx="2"/>
                <a:endCxn id="340" idx="1"/>
              </p:cNvCxnSpPr>
              <p:nvPr/>
            </p:nvCxnSpPr>
            <p:spPr>
              <a:xfrm flipH="1" rot="-5400000">
                <a:off x="3130500" y="3253500"/>
                <a:ext cx="798000" cy="3501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42" name="Google Shape;342;p32"/>
              <p:cNvSpPr/>
              <p:nvPr/>
            </p:nvSpPr>
            <p:spPr>
              <a:xfrm>
                <a:off x="5902200" y="3630675"/>
                <a:ext cx="1373400" cy="39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/>
                  <a:t>Output dist.</a:t>
                </a:r>
                <a:endParaRPr/>
              </a:p>
            </p:txBody>
          </p:sp>
          <p:cxnSp>
            <p:nvCxnSpPr>
              <p:cNvPr id="343" name="Google Shape;343;p32"/>
              <p:cNvCxnSpPr>
                <a:stCxn id="340" idx="3"/>
                <a:endCxn id="342" idx="1"/>
              </p:cNvCxnSpPr>
              <p:nvPr/>
            </p:nvCxnSpPr>
            <p:spPr>
              <a:xfrm>
                <a:off x="5172825" y="3827475"/>
                <a:ext cx="72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4" name="Google Shape;344;p32"/>
            <p:cNvSpPr txBox="1"/>
            <p:nvPr/>
          </p:nvSpPr>
          <p:spPr>
            <a:xfrm>
              <a:off x="4415025" y="2701625"/>
              <a:ext cx="1686000" cy="511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000">
                  <a:solidFill>
                    <a:srgbClr val="595959"/>
                  </a:solidFill>
                </a:rPr>
                <a:t>PCENet [5]</a:t>
              </a:r>
              <a:r>
                <a:rPr lang="de" sz="1800">
                  <a:solidFill>
                    <a:schemeClr val="dk2"/>
                  </a:solidFill>
                </a:rPr>
                <a:t> 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Not an established method in the field of 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PCEs </a:t>
            </a:r>
            <a:r>
              <a:rPr i="1" lang="de"/>
              <a:t>curse of dimensionality</a:t>
            </a:r>
            <a:r>
              <a:rPr lang="de"/>
              <a:t> is a big limitation for most of ML applications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Take Away</a:t>
            </a:r>
            <a:endParaRPr/>
          </a:p>
        </p:txBody>
      </p:sp>
      <p:sp>
        <p:nvSpPr>
          <p:cNvPr id="351" name="Google Shape;3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346950" y="1017725"/>
            <a:ext cx="8450100" cy="82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Construction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de">
                <a:solidFill>
                  <a:schemeClr val="dk2"/>
                </a:solidFill>
              </a:rPr>
              <a:t>Specific Orthogonal Polynomials Basis for given germ</a:t>
            </a:r>
            <a:endParaRPr b="1"/>
          </a:p>
        </p:txBody>
      </p:sp>
      <p:sp>
        <p:nvSpPr>
          <p:cNvPr id="353" name="Google Shape;353;p33"/>
          <p:cNvSpPr/>
          <p:nvPr/>
        </p:nvSpPr>
        <p:spPr>
          <a:xfrm>
            <a:off x="346950" y="3429799"/>
            <a:ext cx="8450100" cy="8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Limitations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de">
                <a:solidFill>
                  <a:schemeClr val="dk2"/>
                </a:solidFill>
              </a:rPr>
              <a:t>Exponential growth of number of parameter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de">
                <a:solidFill>
                  <a:schemeClr val="dk2"/>
                </a:solidFill>
              </a:rPr>
              <a:t>Introduces additional Uncertainty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46950" y="1842125"/>
            <a:ext cx="8450100" cy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Properties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de">
                <a:solidFill>
                  <a:srgbClr val="595959"/>
                </a:solidFill>
              </a:rPr>
              <a:t>A surrogate method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de">
                <a:solidFill>
                  <a:schemeClr val="dk2"/>
                </a:solidFill>
              </a:rPr>
              <a:t>Easy to sample from (generate inputs for simulation)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de">
                <a:solidFill>
                  <a:schemeClr val="dk2"/>
                </a:solidFill>
              </a:rPr>
              <a:t>Measure Input/Output Uncertainties and Sensitivity Analysis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de">
                <a:solidFill>
                  <a:schemeClr val="dk2"/>
                </a:solidFill>
              </a:rPr>
              <a:t>Mean and Variance available in closed form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de">
                <a:solidFill>
                  <a:schemeClr val="dk2"/>
                </a:solidFill>
              </a:rPr>
              <a:t>Input distribution can be unknown and of any type (aPCE)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55" name="Google Shape;355;p33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472" y="1134391"/>
            <a:ext cx="2228243" cy="5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00" y="798513"/>
            <a:ext cx="490537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362" name="Google Shape;362;p34"/>
          <p:cNvGrpSpPr/>
          <p:nvPr/>
        </p:nvGrpSpPr>
        <p:grpSpPr>
          <a:xfrm>
            <a:off x="5669445" y="282008"/>
            <a:ext cx="1843430" cy="4156295"/>
            <a:chOff x="5747995" y="362108"/>
            <a:chExt cx="1843430" cy="4156295"/>
          </a:xfrm>
        </p:grpSpPr>
        <p:pic>
          <p:nvPicPr>
            <p:cNvPr id="363" name="Google Shape;363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6600" y="362108"/>
              <a:ext cx="962825" cy="761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34" title="[89,89,89,&quot;https://www.codecogs.com/eqnedit.php?latex=(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7995" y="625103"/>
              <a:ext cx="414154" cy="3893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4" title="[89,89,89,&quot;https://www.codecogs.com/eqnedit.php?latex=)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33876" y="625101"/>
              <a:ext cx="357550" cy="3893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98650" y="1228062"/>
              <a:ext cx="962814" cy="76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38862" y="2093996"/>
              <a:ext cx="870425" cy="688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12536" y="2886856"/>
              <a:ext cx="870425" cy="68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206549" y="3679700"/>
              <a:ext cx="870426" cy="688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Google Shape;370;p34"/>
          <p:cNvGrpSpPr/>
          <p:nvPr/>
        </p:nvGrpSpPr>
        <p:grpSpPr>
          <a:xfrm>
            <a:off x="1066575" y="2093990"/>
            <a:ext cx="2996825" cy="532318"/>
            <a:chOff x="1773575" y="252415"/>
            <a:chExt cx="2996825" cy="532318"/>
          </a:xfrm>
        </p:grpSpPr>
        <p:grpSp>
          <p:nvGrpSpPr>
            <p:cNvPr id="371" name="Google Shape;371;p34"/>
            <p:cNvGrpSpPr/>
            <p:nvPr/>
          </p:nvGrpSpPr>
          <p:grpSpPr>
            <a:xfrm>
              <a:off x="1979450" y="340225"/>
              <a:ext cx="2585075" cy="356707"/>
              <a:chOff x="1979450" y="340225"/>
              <a:chExt cx="2585075" cy="356707"/>
            </a:xfrm>
          </p:grpSpPr>
          <p:pic>
            <p:nvPicPr>
              <p:cNvPr id="372" name="Google Shape;372;p34" title="[89,89,89,&quot;https://www.codecogs.com/eqnedit.php?latex=c_0#0&quot;]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979450" y="362100"/>
                <a:ext cx="372050" cy="312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4" title="[89,89,89,&quot;https://www.codecogs.com/eqnedit.php?latex=c_1#0&quot;]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2489525" y="340225"/>
                <a:ext cx="417563" cy="3567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4" title="[89,89,89,&quot;https://www.codecogs.com/eqnedit.php?latex=c_2#0&quot;]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045125" y="346058"/>
                <a:ext cx="415637" cy="3450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34" title="[89,89,89,&quot;https://www.codecogs.com/eqnedit.php?latex=c_3#0&quot;]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3598784" y="346770"/>
                <a:ext cx="408487" cy="34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Google Shape;376;p34" title="[89,89,89,&quot;https://www.codecogs.com/eqnedit.php?latex=c_4#0&quot;]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4145300" y="347788"/>
                <a:ext cx="419225" cy="3415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7" name="Google Shape;377;p34" title="[89,89,89,&quot;https://www.codecogs.com/eqnedit.php?latex=(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73575" y="252415"/>
              <a:ext cx="124200" cy="532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34" title="[89,89,89,&quot;https://www.codecogs.com/eqnedit.php?latex=)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6200" y="252438"/>
              <a:ext cx="124200" cy="532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9" name="Google Shape;379;p34" title="[89,89,89,&quot;https://www.codecogs.com/eqnedit.php?latex=*#0&quot;]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50900" y="2206088"/>
            <a:ext cx="269600" cy="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Literature</a:t>
            </a:r>
            <a:endParaRPr/>
          </a:p>
        </p:txBody>
      </p:sp>
      <p:sp>
        <p:nvSpPr>
          <p:cNvPr id="385" name="Google Shape;3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O’Hagan, Anthony et al. (2013). “Polynomial chaos: A tutorial and critique from a statistician’s perspective”. In: SIAM/ASA J. Uncertainty Quantification 20, pp. 1–20.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Ranftl, Sascha and Wolfgang von der Linden (2021). “Bayesian Surrogate Analysis and Uncertainty Propagation”. In: Physical Sciences Forum 3.1. issn: 2673-9984. doi: 10.3390/psf2021003006. url: https://www.mdpi.com/2673-9984/3/1/6.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Xiu, Dongbin and George Em Karniadakis (2002). “The Wiener–Askey polynomial chaos for stochastic differential equations”. In: SIAM journal on scientific computing 24.2, pp. 619–644.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Oladyshkin, Sergey and Wolfgang Nowak (2012). “Data-driven uncertainty quantification using the arbitrary polynomial chaos expansion”. In: Reliability Engineering &amp; System Safety 106, pp. 179–190.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Shustin, Paz Fink, Shashanka Ubaru, Vasileios Kalantzis, Lior Horesh, and Haim Avron. “PCENet: High Dimensional Surrogate Modeling for Learning Uncertainty.” arXiv, February 11, 2022.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http://arxiv.org/abs/2202.05063</a:t>
            </a:r>
            <a:r>
              <a:rPr lang="de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Sudret, Bruno. “Polynomial Chaos Expansions in 90 Minutes.” Application/pdf, October 7, 2021, 101 p. https://doi.org/10.3929/ETHZ-B-000508852.</a:t>
            </a:r>
            <a:endParaRPr/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title="[89,89,89,&quot;https://www.codecogs.com/eqnedit.php?latex=y%3D%5Ceta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813" y="1244575"/>
            <a:ext cx="2688775" cy="7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1587325" y="3052200"/>
            <a:ext cx="25719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Monte-Carlo Sampling</a:t>
            </a:r>
            <a:endParaRPr sz="1700"/>
          </a:p>
        </p:txBody>
      </p:sp>
      <p:sp>
        <p:nvSpPr>
          <p:cNvPr id="75" name="Google Shape;75;p15"/>
          <p:cNvSpPr/>
          <p:nvPr/>
        </p:nvSpPr>
        <p:spPr>
          <a:xfrm>
            <a:off x="4984775" y="3052200"/>
            <a:ext cx="25719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Surrogate</a:t>
            </a:r>
            <a:endParaRPr sz="1700"/>
          </a:p>
        </p:txBody>
      </p:sp>
      <p:cxnSp>
        <p:nvCxnSpPr>
          <p:cNvPr id="76" name="Google Shape;76;p15"/>
          <p:cNvCxnSpPr/>
          <p:nvPr/>
        </p:nvCxnSpPr>
        <p:spPr>
          <a:xfrm flipH="1">
            <a:off x="3298825" y="2061675"/>
            <a:ext cx="860400" cy="65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5127175" y="2061675"/>
            <a:ext cx="860400" cy="65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R</a:t>
            </a:r>
            <a:r>
              <a:rPr lang="de"/>
              <a:t>epresenting an arbitrary random variable of interest as a </a:t>
            </a:r>
            <a:r>
              <a:rPr b="1" lang="de"/>
              <a:t>function of another random variable</a:t>
            </a:r>
            <a:r>
              <a:rPr lang="de"/>
              <a:t> with a distribution of choice.</a:t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Construction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86" name="Google Shape;86;p16" title="[89,89,89,&quot;https://www.codecogs.com/eqnedit.php?latex=X%3Df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75" y="2282212"/>
            <a:ext cx="160850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[89,89,89,&quot;https://www.codecogs.com/eqnedit.php?latex=Y%20%3D%20g(%5CXi)%20%3D%20%5Ceta(f(%5CXi)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000" y="2246993"/>
            <a:ext cx="3932366" cy="4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2982350"/>
            <a:ext cx="49464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Representing the function as a </a:t>
            </a:r>
            <a:r>
              <a:rPr b="1" lang="de"/>
              <a:t>Polynomial Expansion</a:t>
            </a:r>
            <a:endParaRPr b="1"/>
          </a:p>
        </p:txBody>
      </p:sp>
      <p:sp>
        <p:nvSpPr>
          <p:cNvPr id="89" name="Google Shape;89;p16"/>
          <p:cNvSpPr/>
          <p:nvPr/>
        </p:nvSpPr>
        <p:spPr>
          <a:xfrm>
            <a:off x="5523750" y="3018575"/>
            <a:ext cx="2948700" cy="133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Note: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It’s always possible and there are always many solutions.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 title="[89,89,89,&quot;https://www.codecogs.com/eqnedit.php?latex=X%3Df(%5CXi)%3D%5Csum_%7Bj%3D0%7D%5E%7B%5Cinfty%7Dc_j%5Cpsi_j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887" y="1003025"/>
            <a:ext cx="4280225" cy="11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450" y="987213"/>
            <a:ext cx="4280230" cy="11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Construction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712475" y="1273800"/>
            <a:ext cx="417900" cy="44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237300" y="1273800"/>
            <a:ext cx="355500" cy="44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618825" y="2452125"/>
            <a:ext cx="6162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0000"/>
                </a:solidFill>
              </a:rPr>
              <a:t>germ (germ distribution)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349225" y="1346325"/>
            <a:ext cx="355500" cy="4488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618825" y="3362625"/>
            <a:ext cx="53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9900"/>
                </a:solidFill>
              </a:rPr>
              <a:t>mode strength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704725" y="1294225"/>
            <a:ext cx="417900" cy="5214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618825" y="2900913"/>
            <a:ext cx="53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FF"/>
                </a:solidFill>
              </a:rPr>
              <a:t>orthogonal polynomials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965250" y="956200"/>
            <a:ext cx="180600" cy="2517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635150" y="1517875"/>
            <a:ext cx="180600" cy="2517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483650" y="1519375"/>
            <a:ext cx="207900" cy="2487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618825" y="3824325"/>
            <a:ext cx="53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00FF"/>
                </a:solidFill>
              </a:rPr>
              <a:t>truncation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Germ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can be chosen arbitrarily (usually with a simple to sample dist.)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e.g. Gaussian or Uniform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new input to function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362075" y="631300"/>
            <a:ext cx="198900" cy="229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8579950" y="631300"/>
            <a:ext cx="198900" cy="229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FF"/>
                </a:solidFill>
              </a:rPr>
              <a:t>Orthogonal Polynomials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8327825" y="637075"/>
            <a:ext cx="203700" cy="2694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Polynomials are orthogonal wrt. the germ dist.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Germ dictates the polynomial basis functions</a:t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625925" y="2129375"/>
            <a:ext cx="7521900" cy="2111100"/>
            <a:chOff x="311700" y="1972250"/>
            <a:chExt cx="7521900" cy="2111100"/>
          </a:xfrm>
        </p:grpSpPr>
        <p:sp>
          <p:nvSpPr>
            <p:cNvPr id="129" name="Google Shape;129;p19"/>
            <p:cNvSpPr/>
            <p:nvPr/>
          </p:nvSpPr>
          <p:spPr>
            <a:xfrm>
              <a:off x="311700" y="1972250"/>
              <a:ext cx="7521900" cy="211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9"/>
            <p:cNvGrpSpPr/>
            <p:nvPr/>
          </p:nvGrpSpPr>
          <p:grpSpPr>
            <a:xfrm>
              <a:off x="488475" y="2070050"/>
              <a:ext cx="6974183" cy="2013300"/>
              <a:chOff x="311700" y="1172475"/>
              <a:chExt cx="6974183" cy="2013300"/>
            </a:xfrm>
          </p:grpSpPr>
          <p:sp>
            <p:nvSpPr>
              <p:cNvPr id="131" name="Google Shape;131;p19"/>
              <p:cNvSpPr txBox="1"/>
              <p:nvPr/>
            </p:nvSpPr>
            <p:spPr>
              <a:xfrm>
                <a:off x="311700" y="1172475"/>
                <a:ext cx="6736200" cy="20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800">
                    <a:solidFill>
                      <a:srgbClr val="595959"/>
                    </a:solidFill>
                  </a:rPr>
                  <a:t>        		  … where     is a polynomial of order </a:t>
                </a:r>
                <a:endParaRPr sz="1800">
                  <a:solidFill>
                    <a:srgbClr val="595959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800">
                    <a:solidFill>
                      <a:srgbClr val="595959"/>
                    </a:solidFill>
                  </a:rPr>
                  <a:t> 												for </a:t>
                </a:r>
                <a:endParaRPr sz="1800">
                  <a:solidFill>
                    <a:srgbClr val="595959"/>
                  </a:solidFill>
                </a:endParaRPr>
              </a:p>
            </p:txBody>
          </p:sp>
          <p:pic>
            <p:nvPicPr>
              <p:cNvPr id="132" name="Google Shape;132;p19" title="[0,0,0,&quot;https://www.codecogs.com/eqnedit.php?latex=%5Cpsi_0%20%3D%201%2C%20%5Cpsi_1%2C%20%5Cpsi_2#0&quot;]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1700" y="1294450"/>
                <a:ext cx="1489542" cy="235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19" title="[89,89,89,&quot;https://www.codecogs.com/eqnedit.php?latex=%5Cpsi_i#0&quot;]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872125" y="1294454"/>
                <a:ext cx="216050" cy="235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19" title="[89,89,89,&quot;https://www.codecogs.com/eqnedit.php?latex=i#0&quot;]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579800" y="1316888"/>
                <a:ext cx="74295" cy="190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19" title="[89,89,89,&quot;https://www.codecogs.com/eqnedit.php?latex=i%20%5Cneq%20j#0&quot;]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619208" y="1836720"/>
                <a:ext cx="666675" cy="309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19" title="[89,89,89,&quot;https://www.codecogs.com/eqnedit.php?latex=%5Clangle%20%5Cpsi_i%20%5C%3B%20%2C%20%5C%3B%20%5Cpsi_i%20%5Crangle%20%3D%201#0&quot;]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11700" y="2512175"/>
                <a:ext cx="2051990" cy="39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Google Shape;137;p19" title="[89,89,89,&quot;https://www.codecogs.com/eqnedit.php?latex=%5Clangle%20%5Cpsi_i%20%5C%3B%20%2C%20%5C%3B%20%5Cpsi_j%20%5Crangle%20%3D%20%5Cint%20%5Cpsi_i(%5Cxi)%20%5Cpsi_j(%5Cxi)%20p_%7B%5Cxi%7D(%5Cxi)%20%3D%200#0&quot;]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11700" y="1633775"/>
                <a:ext cx="4985802" cy="7724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Askey-Scheme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defines polynomial families for different germ distribution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2652300" y="445025"/>
            <a:ext cx="4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(generalized PCE)</a:t>
            </a: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56725" y="1655775"/>
            <a:ext cx="8362950" cy="2731500"/>
            <a:chOff x="556725" y="1567375"/>
            <a:chExt cx="8362950" cy="2731500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6725" y="1567375"/>
              <a:ext cx="8362950" cy="2362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8" name="Google Shape;148;p20"/>
            <p:cNvSpPr txBox="1"/>
            <p:nvPr/>
          </p:nvSpPr>
          <p:spPr>
            <a:xfrm>
              <a:off x="556725" y="3929575"/>
              <a:ext cx="126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2"/>
                  </a:solidFill>
                </a:rPr>
                <a:t>[3] </a:t>
              </a:r>
              <a:r>
                <a:rPr lang="de" sz="1200">
                  <a:solidFill>
                    <a:schemeClr val="dk2"/>
                  </a:solidFill>
                </a:rPr>
                <a:t>Xiu et.al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pic>
        <p:nvPicPr>
          <p:cNvPr id="149" name="Google Shape;149;p20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8327825" y="637075"/>
            <a:ext cx="203700" cy="2694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936850" y="1692650"/>
            <a:ext cx="203700" cy="2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614325" y="1698600"/>
            <a:ext cx="445800" cy="2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 title="[89,89,89,&quot;https://www.codecogs.com/eqnedit.php?latex=%5CXi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588" y="1699625"/>
            <a:ext cx="1606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 title="[89,89,89,&quot;https://www.codecogs.com/eqnedit.php?latex=%5Cpsi(%5CXi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675" y="1706300"/>
            <a:ext cx="37338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 title="[89,89,89,&quot;https://www.codecogs.com/eqnedit.php?latex=X_p%3Df_p(%5CXi)%3D%5Csum_%7Bj%3D0%7D%5E%7Bp%7Dc_j%5Cpsi_j(%5CX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950" y="485431"/>
            <a:ext cx="215896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4"/>
                </a:solidFill>
              </a:rPr>
              <a:t>Mode strengths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147075" y="661525"/>
            <a:ext cx="214500" cy="220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11700" y="768475"/>
            <a:ext cx="112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Intrusive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298875" y="768475"/>
            <a:ext cx="23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(</a:t>
            </a:r>
            <a:r>
              <a:rPr lang="de" sz="1800">
                <a:solidFill>
                  <a:schemeClr val="dk2"/>
                </a:solidFill>
              </a:rPr>
              <a:t>Galerkin Projection)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11700" y="2955163"/>
            <a:ext cx="652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de" sz="1800">
                <a:solidFill>
                  <a:schemeClr val="dk2"/>
                </a:solidFill>
              </a:rPr>
              <a:t>appr. error </a:t>
            </a:r>
            <a:r>
              <a:rPr lang="de" sz="1800">
                <a:solidFill>
                  <a:schemeClr val="dk2"/>
                </a:solidFill>
              </a:rPr>
              <a:t>is orthogonal to each basis term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de" sz="1800">
                <a:solidFill>
                  <a:schemeClr val="dk2"/>
                </a:solidFill>
              </a:rPr>
              <a:t>solved analytically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311700" y="1172875"/>
            <a:ext cx="7931700" cy="1782300"/>
            <a:chOff x="311700" y="1172875"/>
            <a:chExt cx="7931700" cy="1782300"/>
          </a:xfrm>
        </p:grpSpPr>
        <p:sp>
          <p:nvSpPr>
            <p:cNvPr id="167" name="Google Shape;167;p21"/>
            <p:cNvSpPr/>
            <p:nvPr/>
          </p:nvSpPr>
          <p:spPr>
            <a:xfrm>
              <a:off x="311700" y="1172875"/>
              <a:ext cx="7931700" cy="17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For a given     and       ‘s, there is a unique solution given by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Same for  </a:t>
              </a:r>
              <a:endParaRPr/>
            </a:p>
          </p:txBody>
        </p:sp>
        <p:pic>
          <p:nvPicPr>
            <p:cNvPr id="168" name="Google Shape;168;p21" title="[89,89,89,&quot;https://www.codecogs.com/eqnedit.php?latex=%5Cpsi_j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5600" y="1356200"/>
              <a:ext cx="214500" cy="208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1" title="[89,89,89,&quot;https://www.codecogs.com/eqnedit.php?latex=f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28425" y="1358834"/>
              <a:ext cx="122689" cy="2034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" name="Google Shape;170;p21"/>
            <p:cNvGrpSpPr/>
            <p:nvPr/>
          </p:nvGrpSpPr>
          <p:grpSpPr>
            <a:xfrm>
              <a:off x="3582725" y="1864755"/>
              <a:ext cx="3383400" cy="425918"/>
              <a:chOff x="2983025" y="2490500"/>
              <a:chExt cx="3383400" cy="461700"/>
            </a:xfrm>
          </p:grpSpPr>
          <p:sp>
            <p:nvSpPr>
              <p:cNvPr id="171" name="Google Shape;171;p21"/>
              <p:cNvSpPr txBox="1"/>
              <p:nvPr/>
            </p:nvSpPr>
            <p:spPr>
              <a:xfrm>
                <a:off x="2983025" y="2490500"/>
                <a:ext cx="3383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800">
                    <a:solidFill>
                      <a:schemeClr val="dk2"/>
                    </a:solidFill>
                  </a:rPr>
                  <a:t>for given    and 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72" name="Google Shape;172;p21" title="[89,89,89,&quot;https://www.codecogs.com/eqnedit.php?latex=f#0&quot;]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005825" y="2625707"/>
                <a:ext cx="122689" cy="220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21" title="[89,89,89,&quot;https://www.codecogs.com/eqnedit.php?latex=%5Cpsi_j#0&quot;]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691375" y="2620025"/>
                <a:ext cx="214500" cy="2261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4" name="Google Shape;174;p21" title="[89,89,89,&quot;https://www.codecogs.com/eqnedit.php?latex=c_j%3D%20%5Cfrac%7B%5Clangle%20f%20%5C%3B%20%2C%20%5C%3B%20%5Cpsi_j%20%5Crangle%7D%7B%5Clangle%20%5Cpsi_j%20%5C%3B%20%2C%20%5C%3B%20%5Cpsi_j%20%5Crangle%7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82300" y="1708849"/>
              <a:ext cx="1854703" cy="74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1" title="[89,89,89,&quot;https://www.codecogs.com/eqnedit.php?latex=g%20%3D%20%5Ceta%20%5Ccirc%20f_p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98875" y="2599725"/>
              <a:ext cx="1175274" cy="279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" name="Google Shape;176;p21" title="[0,0,0,&quot;https://www.codecogs.com/eqnedit.php?latex=%5Clangle%20%5Csum_%7Bj%3D0%7D%5E%7Bp%7Dc_j%5Cpsi_j%20-%20f%20%5C%3B%20%2C%20%5C%3B%20%5Cpsi_k%20%5Crangle%20%3D%20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875" y="3653675"/>
            <a:ext cx="2491633" cy="73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1"/>
          <p:cNvGrpSpPr/>
          <p:nvPr/>
        </p:nvGrpSpPr>
        <p:grpSpPr>
          <a:xfrm>
            <a:off x="6587325" y="3775475"/>
            <a:ext cx="1727187" cy="495300"/>
            <a:chOff x="7077725" y="3729675"/>
            <a:chExt cx="1727187" cy="495300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7077725" y="3729675"/>
              <a:ext cx="12954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" sz="1800">
                  <a:solidFill>
                    <a:schemeClr val="dk1"/>
                  </a:solidFill>
                </a:rPr>
                <a:t> for all 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179" name="Google Shape;179;p21" title="[0,0,0,&quot;https://www.codecogs.com/eqnedit.php?latex=k%20%3D%200%20%5Cdotsc%20p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893950" y="3882075"/>
              <a:ext cx="910962" cy="190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21" title="[0,0,0,&quot;https://www.codecogs.com/eqnedit.php?latex=%5Clangle%20%5Csum_%7Bj%3D0%7D%5E%7Bp%7Dc_j%5Cpsi_j%20-%20g%20%5C%3B%20%2C%20%5C%3B%20%5Cpsi_k%20%5Crangle%20%3D%200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2401" y="3653675"/>
            <a:ext cx="2471027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