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272" r:id="rId4"/>
    <p:sldId id="273" r:id="rId5"/>
    <p:sldId id="274" r:id="rId6"/>
    <p:sldId id="275" r:id="rId7"/>
    <p:sldId id="277" r:id="rId8"/>
    <p:sldId id="279" r:id="rId9"/>
    <p:sldId id="260" r:id="rId10"/>
    <p:sldId id="266" r:id="rId11"/>
    <p:sldId id="264" r:id="rId12"/>
    <p:sldId id="267" r:id="rId13"/>
    <p:sldId id="268" r:id="rId14"/>
    <p:sldId id="269" r:id="rId15"/>
    <p:sldId id="270" r:id="rId16"/>
    <p:sldId id="262" r:id="rId17"/>
    <p:sldId id="271" r:id="rId18"/>
    <p:sldId id="265" r:id="rId1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19" autoAdjust="0"/>
    <p:restoredTop sz="90164"/>
  </p:normalViewPr>
  <p:slideViewPr>
    <p:cSldViewPr>
      <p:cViewPr varScale="1">
        <p:scale>
          <a:sx n="132" d="100"/>
          <a:sy n="132" d="100"/>
        </p:scale>
        <p:origin x="176" y="184"/>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826C7FF-12A9-4763-9657-1C9C35352C1C}" type="datetimeFigureOut">
              <a:rPr lang="en-AU" smtClean="0"/>
              <a:t>17/1/2023</a:t>
            </a:fld>
            <a:endParaRPr lang="en-AU"/>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218123B-D959-4832-8E02-3B88859AFBD8}" type="slidenum">
              <a:rPr lang="en-AU" smtClean="0"/>
              <a:t>‹#›</a:t>
            </a:fld>
            <a:endParaRPr lang="en-AU"/>
          </a:p>
        </p:txBody>
      </p:sp>
    </p:spTree>
    <p:extLst>
      <p:ext uri="{BB962C8B-B14F-4D97-AF65-F5344CB8AC3E}">
        <p14:creationId xmlns:p14="http://schemas.microsoft.com/office/powerpoint/2010/main" val="236979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Forbes b/g: </a:t>
            </a:r>
            <a:r>
              <a:rPr lang="en-US" b="0" dirty="0"/>
              <a:t>The initial research was undertaken </a:t>
            </a:r>
            <a:r>
              <a:rPr lang="en-AU" b="0" i="0" dirty="0">
                <a:solidFill>
                  <a:srgbClr val="181716"/>
                </a:solidFill>
                <a:effectLst/>
                <a:latin typeface="MillerText-Roman"/>
              </a:rPr>
              <a:t>Statista, who surveyed 150,000 full-time and part-time workers from 57 countries working for multinational companies and institutions to measure their performance on tenants such as: corporate impact and image, talent development, gender equality and social responsibility.</a:t>
            </a:r>
            <a:endParaRPr lang="en-US" b="1" dirty="0"/>
          </a:p>
          <a:p>
            <a:r>
              <a:rPr lang="en-US" b="1" dirty="0"/>
              <a:t>Context (why): </a:t>
            </a:r>
            <a:r>
              <a:rPr lang="en-US" b="0" dirty="0"/>
              <a:t>Since covid, a) employee priorities have shifted</a:t>
            </a:r>
          </a:p>
          <a:p>
            <a:r>
              <a:rPr lang="en-US" b="1" dirty="0"/>
              <a:t>		</a:t>
            </a:r>
            <a:r>
              <a:rPr lang="en-US" b="0" dirty="0"/>
              <a:t>b) employers: have had the talent pool depleted, have had to offer more flexibility to attract, retain.</a:t>
            </a:r>
          </a:p>
          <a:p>
            <a:r>
              <a:rPr lang="en-US" b="0" dirty="0"/>
              <a:t>		c) 2022 list: those frictions have played out and had time to feed into the 2022 list.</a:t>
            </a:r>
          </a:p>
          <a:p>
            <a:r>
              <a:rPr lang="en-US" b="1" dirty="0"/>
              <a:t>Questions: </a:t>
            </a:r>
            <a:r>
              <a:rPr lang="en-US" b="0" dirty="0"/>
              <a:t>State as above.</a:t>
            </a:r>
            <a:endParaRPr lang="en-US" b="1" dirty="0"/>
          </a:p>
          <a:p>
            <a:endParaRPr lang="en-US" b="1" dirty="0"/>
          </a:p>
          <a:p>
            <a:endParaRPr lang="en-US" b="1" dirty="0"/>
          </a:p>
          <a:p>
            <a:endParaRPr lang="en-US" b="1" dirty="0"/>
          </a:p>
        </p:txBody>
      </p:sp>
      <p:sp>
        <p:nvSpPr>
          <p:cNvPr id="4" name="Slide Number Placeholder 3"/>
          <p:cNvSpPr>
            <a:spLocks noGrp="1"/>
          </p:cNvSpPr>
          <p:nvPr>
            <p:ph type="sldNum" sz="quarter" idx="5"/>
          </p:nvPr>
        </p:nvSpPr>
        <p:spPr/>
        <p:txBody>
          <a:bodyPr/>
          <a:lstStyle/>
          <a:p>
            <a:fld id="{79665B4F-CFD9-9646-8FE1-0E4B54158734}" type="slidenum">
              <a:rPr lang="en-US" smtClean="0"/>
              <a:t>2</a:t>
            </a:fld>
            <a:endParaRPr lang="en-US"/>
          </a:p>
        </p:txBody>
      </p:sp>
    </p:spTree>
    <p:extLst>
      <p:ext uri="{BB962C8B-B14F-4D97-AF65-F5344CB8AC3E}">
        <p14:creationId xmlns:p14="http://schemas.microsoft.com/office/powerpoint/2010/main" val="3593698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Pharmaceuticals &amp; Biotech: 4 preferred employers against sector of 230 companies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 Acclaimed employers in the </a:t>
            </a:r>
            <a:r>
              <a:rPr lang="en-US" b="1" dirty="0"/>
              <a:t>Pharmaceuticals &amp; Biotech sector </a:t>
            </a:r>
            <a:r>
              <a:rPr lang="en-US" dirty="0"/>
              <a:t>have </a:t>
            </a:r>
            <a:r>
              <a:rPr lang="en-US" b="1" dirty="0"/>
              <a:t>superior ROE</a:t>
            </a:r>
            <a:r>
              <a:rPr lang="en-US" dirty="0"/>
              <a:t> relative to peers, with median ROE 35% - and lower quartile ROE 25% - v median ROE -50% for peers.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sectors with 3 or more employers represented in the Forbes ranking (4 sectors) the performance of preferred employers as measured by ROE is significantly above that of the sector peers. Preliminary statistical independent t-test analysis confirms this. More work required.</a:t>
            </a:r>
          </a:p>
        </p:txBody>
      </p:sp>
      <p:sp>
        <p:nvSpPr>
          <p:cNvPr id="4" name="Slide Number Placeholder 3"/>
          <p:cNvSpPr>
            <a:spLocks noGrp="1"/>
          </p:cNvSpPr>
          <p:nvPr>
            <p:ph type="sldNum" sz="quarter" idx="5"/>
          </p:nvPr>
        </p:nvSpPr>
        <p:spPr/>
        <p:txBody>
          <a:bodyPr/>
          <a:lstStyle/>
          <a:p>
            <a:fld id="{79665B4F-CFD9-9646-8FE1-0E4B54158734}" type="slidenum">
              <a:rPr lang="en-US" smtClean="0"/>
              <a:t>15</a:t>
            </a:fld>
            <a:endParaRPr lang="en-US"/>
          </a:p>
        </p:txBody>
      </p:sp>
    </p:spTree>
    <p:extLst>
      <p:ext uri="{BB962C8B-B14F-4D97-AF65-F5344CB8AC3E}">
        <p14:creationId xmlns:p14="http://schemas.microsoft.com/office/powerpoint/2010/main" val="1043767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3: </a:t>
            </a:r>
            <a:r>
              <a:rPr lang="en-US" b="0" dirty="0"/>
              <a:t>Many countries represented in the top 100 (though mostly US and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Geographic/Demographic factors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Is there something about employees from these countries that predisposed them to feel a certain way about their employers</a:t>
            </a:r>
          </a:p>
        </p:txBody>
      </p:sp>
      <p:sp>
        <p:nvSpPr>
          <p:cNvPr id="4" name="Slide Number Placeholder 3"/>
          <p:cNvSpPr>
            <a:spLocks noGrp="1"/>
          </p:cNvSpPr>
          <p:nvPr>
            <p:ph type="sldNum" sz="quarter" idx="5"/>
          </p:nvPr>
        </p:nvSpPr>
        <p:spPr/>
        <p:txBody>
          <a:bodyPr/>
          <a:lstStyle/>
          <a:p>
            <a:fld id="{79665B4F-CFD9-9646-8FE1-0E4B54158734}" type="slidenum">
              <a:rPr lang="en-US" smtClean="0"/>
              <a:t>16</a:t>
            </a:fld>
            <a:endParaRPr lang="en-US"/>
          </a:p>
        </p:txBody>
      </p:sp>
    </p:spTree>
    <p:extLst>
      <p:ext uri="{BB962C8B-B14F-4D97-AF65-F5344CB8AC3E}">
        <p14:creationId xmlns:p14="http://schemas.microsoft.com/office/powerpoint/2010/main" val="3908953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3: </a:t>
            </a:r>
            <a:r>
              <a:rPr lang="en-US" b="0" dirty="0"/>
              <a:t>Many countries represented in the top 100 (though mostly US and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Geographic/Demographic factors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Is there something about employees from these countries that predisposed them to feel a certain way about their employers</a:t>
            </a:r>
          </a:p>
        </p:txBody>
      </p:sp>
      <p:sp>
        <p:nvSpPr>
          <p:cNvPr id="4" name="Slide Number Placeholder 3"/>
          <p:cNvSpPr>
            <a:spLocks noGrp="1"/>
          </p:cNvSpPr>
          <p:nvPr>
            <p:ph type="sldNum" sz="quarter" idx="5"/>
          </p:nvPr>
        </p:nvSpPr>
        <p:spPr/>
        <p:txBody>
          <a:bodyPr/>
          <a:lstStyle/>
          <a:p>
            <a:fld id="{79665B4F-CFD9-9646-8FE1-0E4B54158734}" type="slidenum">
              <a:rPr lang="en-US" smtClean="0"/>
              <a:t>17</a:t>
            </a:fld>
            <a:endParaRPr lang="en-US"/>
          </a:p>
        </p:txBody>
      </p:sp>
    </p:spTree>
    <p:extLst>
      <p:ext uri="{BB962C8B-B14F-4D97-AF65-F5344CB8AC3E}">
        <p14:creationId xmlns:p14="http://schemas.microsoft.com/office/powerpoint/2010/main" val="974907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effectLst/>
                <a:latin typeface="Helvetica Neue" panose="02000503000000020004" pitchFamily="2" charset="0"/>
              </a:rPr>
              <a:t>- Acclaimed employers in the ranking tend to be established, longstanding companies. Not much dispersion in the performance of those employers amongst themselves. The employers highlighted by Forbes also score well with Glassdoor</a:t>
            </a:r>
          </a:p>
          <a:p>
            <a:r>
              <a:rPr lang="en-AU" dirty="0">
                <a:effectLst/>
                <a:latin typeface="Helvetica Neue" panose="02000503000000020004" pitchFamily="2" charset="0"/>
              </a:rPr>
              <a:t>- Acclaimed employers tend to have superior return to sector peers as observed by return on equity in the year of the survey for sector with 3 or more peers</a:t>
            </a:r>
          </a:p>
          <a:p>
            <a:pPr marL="171450" indent="-171450">
              <a:buFontTx/>
              <a:buChar char="-"/>
            </a:pPr>
            <a:r>
              <a:rPr lang="en-AU" dirty="0">
                <a:effectLst/>
                <a:latin typeface="Helvetica Neue" panose="02000503000000020004" pitchFamily="2" charset="0"/>
              </a:rPr>
              <a:t>Did not observe any strong correlation between level in the ranking and the unionisation in the country of origin of the company</a:t>
            </a:r>
            <a:endParaRPr lang="en-AU" b="0" dirty="0">
              <a:effectLst/>
              <a:latin typeface="Helvetica Neue" panose="02000503000000020004" pitchFamily="2" charset="0"/>
            </a:endParaRPr>
          </a:p>
          <a:p>
            <a:pPr marL="171450" indent="-171450">
              <a:buFontTx/>
              <a:buChar char="-"/>
            </a:pPr>
            <a:endParaRPr lang="en-AU" b="0" dirty="0">
              <a:effectLst/>
              <a:latin typeface="Helvetica Neue" panose="02000503000000020004" pitchFamily="2" charset="0"/>
            </a:endParaRPr>
          </a:p>
          <a:p>
            <a:pPr marL="171450" indent="-171450">
              <a:buFontTx/>
              <a:buChar char="-"/>
            </a:pPr>
            <a:r>
              <a:rPr lang="en-AU" b="0" dirty="0">
                <a:effectLst/>
                <a:latin typeface="Helvetica Neue" panose="02000503000000020004" pitchFamily="2" charset="0"/>
              </a:rPr>
              <a:t>We focused on understanding whether being a preferred employer translated into good financial performance, ought to investigate if financial performance in itself influences rankings and scores</a:t>
            </a:r>
          </a:p>
          <a:p>
            <a:pPr marL="171450" indent="-171450">
              <a:buFontTx/>
              <a:buChar char="-"/>
            </a:pPr>
            <a:r>
              <a:rPr lang="en-AU" b="0" dirty="0">
                <a:effectLst/>
                <a:latin typeface="Helvetica Neue" panose="02000503000000020004" pitchFamily="2" charset="0"/>
              </a:rPr>
              <a:t>There could be common root cause explaining both results, management leadership, strategy of the company, and brand value market, and customers</a:t>
            </a:r>
          </a:p>
          <a:p>
            <a:pPr marL="171450" indent="-171450">
              <a:buFontTx/>
              <a:buChar char="-"/>
            </a:pPr>
            <a:r>
              <a:rPr lang="en-AU" b="0" dirty="0">
                <a:effectLst/>
                <a:latin typeface="Helvetica Neue" panose="02000503000000020004" pitchFamily="2" charset="0"/>
              </a:rPr>
              <a:t>Need to apply statistical tests to confirm the ROE performance of ranked companies is significantly different to that or peers</a:t>
            </a:r>
          </a:p>
          <a:p>
            <a:pPr marL="171450" indent="-171450">
              <a:buFontTx/>
              <a:buChar char="-"/>
            </a:pPr>
            <a:r>
              <a:rPr lang="en-AU" b="0" dirty="0">
                <a:effectLst/>
                <a:latin typeface="Helvetica Neue" panose="02000503000000020004" pitchFamily="2" charset="0"/>
              </a:rPr>
              <a:t>And finally, ought to expand our analysis to more demographic factors associated to scores of companies at country level</a:t>
            </a:r>
            <a:endParaRPr lang="en-AU" dirty="0">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B218123B-D959-4832-8E02-3B88859AFBD8}" type="slidenum">
              <a:rPr lang="en-AU" smtClean="0"/>
              <a:t>18</a:t>
            </a:fld>
            <a:endParaRPr lang="en-AU"/>
          </a:p>
        </p:txBody>
      </p:sp>
    </p:spTree>
    <p:extLst>
      <p:ext uri="{BB962C8B-B14F-4D97-AF65-F5344CB8AC3E}">
        <p14:creationId xmlns:p14="http://schemas.microsoft.com/office/powerpoint/2010/main" val="1089215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exploration of the source research to look at the features/attributes of the ‘Top 100’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kind of companies made up the top 100?</a:t>
            </a:r>
          </a:p>
          <a:p>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3</a:t>
            </a:fld>
            <a:endParaRPr lang="en-US"/>
          </a:p>
        </p:txBody>
      </p:sp>
    </p:spTree>
    <p:extLst>
      <p:ext uri="{BB962C8B-B14F-4D97-AF65-F5344CB8AC3E}">
        <p14:creationId xmlns:p14="http://schemas.microsoft.com/office/powerpoint/2010/main" val="258556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18123B-D959-4832-8E02-3B88859AFBD8}" type="slidenum">
              <a:rPr lang="en-AU" smtClean="0"/>
              <a:t>5</a:t>
            </a:fld>
            <a:endParaRPr lang="en-AU"/>
          </a:p>
        </p:txBody>
      </p:sp>
    </p:spTree>
    <p:extLst>
      <p:ext uri="{BB962C8B-B14F-4D97-AF65-F5344CB8AC3E}">
        <p14:creationId xmlns:p14="http://schemas.microsoft.com/office/powerpoint/2010/main" val="424868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bringing in finance data via the ticker code so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Yahoo Finance library wrapper.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Financial metrics: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12-month stock performance, ROE (shareholder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average of analyst recommendations (1 strong buy, 5 strong sell), operating income per all available in the </a:t>
            </a:r>
            <a:r>
              <a:rPr lang="en-US" b="0" dirty="0" err="1"/>
              <a:t>yf.ticker.info</a:t>
            </a:r>
            <a:r>
              <a:rPr lang="en-US" b="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(raw)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Appears to be no correlation between ranking in the top 100, and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Already 100 high performing companies, multinationals, likely got in that position by being financially sound.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(standardized):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Cluster around mean, particularly ROE.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Stock price contained more variation, this may have to do with broader sector performance	</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9</a:t>
            </a:fld>
            <a:endParaRPr lang="en-US"/>
          </a:p>
        </p:txBody>
      </p:sp>
    </p:spTree>
    <p:extLst>
      <p:ext uri="{BB962C8B-B14F-4D97-AF65-F5344CB8AC3E}">
        <p14:creationId xmlns:p14="http://schemas.microsoft.com/office/powerpoint/2010/main" val="3701858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bringing in finance data via the ticker code so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Yahoo Finance library wrapper.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Financial metrics: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12-month stock performance, ROE (shareholder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average of analyst recommendations (1 strong buy, 5 strong sell), operating income per all available in the </a:t>
            </a:r>
            <a:r>
              <a:rPr lang="en-US" b="0" dirty="0" err="1"/>
              <a:t>yf.ticker.info</a:t>
            </a:r>
            <a:r>
              <a:rPr lang="en-US" b="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(raw)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Appears to be no correlation between ranking in the top 100, and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Already 100 high performing companies, multinationals, likely got in that position by being financially sound.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(standardized):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Cluster around mean, particularly ROE.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Stock price contained more variation, this may have to do with broader sector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10</a:t>
            </a:fld>
            <a:endParaRPr lang="en-US"/>
          </a:p>
        </p:txBody>
      </p:sp>
    </p:spTree>
    <p:extLst>
      <p:ext uri="{BB962C8B-B14F-4D97-AF65-F5344CB8AC3E}">
        <p14:creationId xmlns:p14="http://schemas.microsoft.com/office/powerpoint/2010/main" val="3281730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r>
              <a:rPr lang="en-US" b="0" dirty="0"/>
              <a:t>Financial information for Top 100 relative to their industry peers.</a:t>
            </a:r>
          </a:p>
        </p:txBody>
      </p:sp>
      <p:sp>
        <p:nvSpPr>
          <p:cNvPr id="4" name="Slide Number Placeholder 3"/>
          <p:cNvSpPr>
            <a:spLocks noGrp="1"/>
          </p:cNvSpPr>
          <p:nvPr>
            <p:ph type="sldNum" sz="quarter" idx="5"/>
          </p:nvPr>
        </p:nvSpPr>
        <p:spPr/>
        <p:txBody>
          <a:bodyPr/>
          <a:lstStyle/>
          <a:p>
            <a:fld id="{79665B4F-CFD9-9646-8FE1-0E4B54158734}" type="slidenum">
              <a:rPr lang="en-US" smtClean="0"/>
              <a:t>11</a:t>
            </a:fld>
            <a:endParaRPr lang="en-US"/>
          </a:p>
        </p:txBody>
      </p:sp>
    </p:spTree>
    <p:extLst>
      <p:ext uri="{BB962C8B-B14F-4D97-AF65-F5344CB8AC3E}">
        <p14:creationId xmlns:p14="http://schemas.microsoft.com/office/powerpoint/2010/main" val="3339561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r>
              <a:rPr lang="en-US" b="0" dirty="0"/>
              <a:t>Financial information for Top 100 relative to their industry peers.</a:t>
            </a:r>
          </a:p>
        </p:txBody>
      </p:sp>
      <p:sp>
        <p:nvSpPr>
          <p:cNvPr id="4" name="Slide Number Placeholder 3"/>
          <p:cNvSpPr>
            <a:spLocks noGrp="1"/>
          </p:cNvSpPr>
          <p:nvPr>
            <p:ph type="sldNum" sz="quarter" idx="5"/>
          </p:nvPr>
        </p:nvSpPr>
        <p:spPr/>
        <p:txBody>
          <a:bodyPr/>
          <a:lstStyle/>
          <a:p>
            <a:fld id="{79665B4F-CFD9-9646-8FE1-0E4B54158734}" type="slidenum">
              <a:rPr lang="en-US" smtClean="0"/>
              <a:t>12</a:t>
            </a:fld>
            <a:endParaRPr lang="en-US"/>
          </a:p>
        </p:txBody>
      </p:sp>
    </p:spTree>
    <p:extLst>
      <p:ext uri="{BB962C8B-B14F-4D97-AF65-F5344CB8AC3E}">
        <p14:creationId xmlns:p14="http://schemas.microsoft.com/office/powerpoint/2010/main" val="4120532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ROE for acclaimed employers relative heir sector peers.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Selected 3 sectors with most employers : Automobile / Aerospace and Defense / Pharmaceuticals and Biotech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ROE of acclaimed companies on the left. ROE of sector peers on the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Auto &amp; Auto parts : 8 preferred employers against sector of 67 companies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Observation: </a:t>
            </a:r>
            <a:r>
              <a:rPr lang="en-US" dirty="0"/>
              <a:t>Acclaimed employers in the </a:t>
            </a:r>
            <a:r>
              <a:rPr lang="en-US" b="1" dirty="0"/>
              <a:t>Auto &amp; Auto parts sector </a:t>
            </a:r>
            <a:r>
              <a:rPr lang="en-US" dirty="0"/>
              <a:t>have </a:t>
            </a:r>
            <a:r>
              <a:rPr lang="en-US" b="1" dirty="0"/>
              <a:t>superior ROE</a:t>
            </a:r>
            <a:r>
              <a:rPr lang="en-US" dirty="0"/>
              <a:t> relative to peers, with median ROE 21% - and lower quartile ROE 13% - v median ROE 11% for peers.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79665B4F-CFD9-9646-8FE1-0E4B54158734}" type="slidenum">
              <a:rPr lang="en-US" smtClean="0"/>
              <a:t>13</a:t>
            </a:fld>
            <a:endParaRPr lang="en-US"/>
          </a:p>
        </p:txBody>
      </p:sp>
    </p:spTree>
    <p:extLst>
      <p:ext uri="{BB962C8B-B14F-4D97-AF65-F5344CB8AC3E}">
        <p14:creationId xmlns:p14="http://schemas.microsoft.com/office/powerpoint/2010/main" val="1273020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Aerospace &amp; Defense : 6 preferred employers against sector of 23 companies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 Acclaimed employers in the </a:t>
            </a:r>
            <a:r>
              <a:rPr lang="en-US" b="1" dirty="0"/>
              <a:t>Aerospace &amp; Defense sector </a:t>
            </a:r>
            <a:r>
              <a:rPr lang="en-US" dirty="0"/>
              <a:t>have </a:t>
            </a:r>
            <a:r>
              <a:rPr lang="en-US" b="1" dirty="0"/>
              <a:t>superior ROE</a:t>
            </a:r>
            <a:r>
              <a:rPr lang="en-US" dirty="0"/>
              <a:t> relative to peers, with median ROE 36% - and lower quartile ROE 20% - v median ROE 9% for peers.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79665B4F-CFD9-9646-8FE1-0E4B54158734}" type="slidenum">
              <a:rPr lang="en-US" smtClean="0"/>
              <a:t>14</a:t>
            </a:fld>
            <a:endParaRPr lang="en-US"/>
          </a:p>
        </p:txBody>
      </p:sp>
    </p:spTree>
    <p:extLst>
      <p:ext uri="{BB962C8B-B14F-4D97-AF65-F5344CB8AC3E}">
        <p14:creationId xmlns:p14="http://schemas.microsoft.com/office/powerpoint/2010/main" val="2122129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pSp>
        <p:nvGrpSpPr>
          <p:cNvPr id="8" name="object 3">
            <a:extLst>
              <a:ext uri="{FF2B5EF4-FFF2-40B4-BE49-F238E27FC236}">
                <a16:creationId xmlns:a16="http://schemas.microsoft.com/office/drawing/2014/main" id="{98A3319F-9C52-42E8-8060-67FBA1F6761A}"/>
              </a:ext>
            </a:extLst>
          </p:cNvPr>
          <p:cNvGrpSpPr/>
          <p:nvPr userDrawn="1"/>
        </p:nvGrpSpPr>
        <p:grpSpPr>
          <a:xfrm>
            <a:off x="269265" y="133350"/>
            <a:ext cx="8605470" cy="4636487"/>
            <a:chOff x="269265" y="113300"/>
            <a:chExt cx="8605470" cy="4769837"/>
          </a:xfrm>
        </p:grpSpPr>
        <p:pic>
          <p:nvPicPr>
            <p:cNvPr id="9" name="object 4">
              <a:extLst>
                <a:ext uri="{FF2B5EF4-FFF2-40B4-BE49-F238E27FC236}">
                  <a16:creationId xmlns:a16="http://schemas.microsoft.com/office/drawing/2014/main" id="{9F49C4EE-FE06-4922-A609-441541D90C5A}"/>
                </a:ext>
              </a:extLst>
            </p:cNvPr>
            <p:cNvPicPr/>
            <p:nvPr userDrawn="1"/>
          </p:nvPicPr>
          <p:blipFill>
            <a:blip r:embed="rId2" cstate="print"/>
            <a:stretch>
              <a:fillRect/>
            </a:stretch>
          </p:blipFill>
          <p:spPr>
            <a:xfrm>
              <a:off x="269265" y="113300"/>
              <a:ext cx="8595359" cy="4593742"/>
            </a:xfrm>
            <a:prstGeom prst="rect">
              <a:avLst/>
            </a:prstGeom>
          </p:spPr>
        </p:pic>
        <p:sp>
          <p:nvSpPr>
            <p:cNvPr id="10" name="object 5">
              <a:extLst>
                <a:ext uri="{FF2B5EF4-FFF2-40B4-BE49-F238E27FC236}">
                  <a16:creationId xmlns:a16="http://schemas.microsoft.com/office/drawing/2014/main" id="{4BE361E8-4BDC-4BC2-BB91-B7AB2D180D5D}"/>
                </a:ext>
              </a:extLst>
            </p:cNvPr>
            <p:cNvSpPr/>
            <p:nvPr/>
          </p:nvSpPr>
          <p:spPr>
            <a:xfrm>
              <a:off x="269850" y="3467087"/>
              <a:ext cx="8604885" cy="1416050"/>
            </a:xfrm>
            <a:custGeom>
              <a:avLst/>
              <a:gdLst/>
              <a:ahLst/>
              <a:cxnLst/>
              <a:rect l="l" t="t" r="r" b="b"/>
              <a:pathLst>
                <a:path w="8604885" h="1416050">
                  <a:moveTo>
                    <a:pt x="8604299" y="1415999"/>
                  </a:moveTo>
                  <a:lnTo>
                    <a:pt x="0" y="1415999"/>
                  </a:lnTo>
                  <a:lnTo>
                    <a:pt x="0" y="0"/>
                  </a:lnTo>
                  <a:lnTo>
                    <a:pt x="8604299" y="0"/>
                  </a:lnTo>
                  <a:lnTo>
                    <a:pt x="8604299" y="1415999"/>
                  </a:lnTo>
                  <a:close/>
                </a:path>
              </a:pathLst>
            </a:custGeom>
            <a:solidFill>
              <a:srgbClr val="000000"/>
            </a:solidFill>
          </p:spPr>
          <p:txBody>
            <a:bodyPr wrap="square" lIns="0" tIns="0" rIns="0" bIns="0" rtlCol="0"/>
            <a:lstStyle/>
            <a:p>
              <a:endParaRPr>
                <a:solidFill>
                  <a:schemeClr val="tx1"/>
                </a:solidFill>
              </a:endParaRPr>
            </a:p>
          </p:txBody>
        </p:sp>
        <p:pic>
          <p:nvPicPr>
            <p:cNvPr id="11" name="object 6">
              <a:extLst>
                <a:ext uri="{FF2B5EF4-FFF2-40B4-BE49-F238E27FC236}">
                  <a16:creationId xmlns:a16="http://schemas.microsoft.com/office/drawing/2014/main" id="{F9A42DF6-ED74-4CD9-8F39-9C047461256D}"/>
                </a:ext>
              </a:extLst>
            </p:cNvPr>
            <p:cNvPicPr/>
            <p:nvPr/>
          </p:nvPicPr>
          <p:blipFill>
            <a:blip r:embed="rId3" cstate="print"/>
            <a:stretch>
              <a:fillRect/>
            </a:stretch>
          </p:blipFill>
          <p:spPr>
            <a:xfrm>
              <a:off x="7716347" y="3735462"/>
              <a:ext cx="937259" cy="825500"/>
            </a:xfrm>
            <a:prstGeom prst="rect">
              <a:avLst/>
            </a:prstGeom>
          </p:spPr>
        </p:pic>
        <p:pic>
          <p:nvPicPr>
            <p:cNvPr id="12" name="object 7">
              <a:extLst>
                <a:ext uri="{FF2B5EF4-FFF2-40B4-BE49-F238E27FC236}">
                  <a16:creationId xmlns:a16="http://schemas.microsoft.com/office/drawing/2014/main" id="{411E1380-34F4-4EE3-BC02-EFA3731F4578}"/>
                </a:ext>
              </a:extLst>
            </p:cNvPr>
            <p:cNvPicPr/>
            <p:nvPr/>
          </p:nvPicPr>
          <p:blipFill>
            <a:blip r:embed="rId4" cstate="print"/>
            <a:stretch>
              <a:fillRect/>
            </a:stretch>
          </p:blipFill>
          <p:spPr>
            <a:xfrm>
              <a:off x="7773497" y="3773562"/>
              <a:ext cx="822958" cy="711200"/>
            </a:xfrm>
            <a:prstGeom prst="rect">
              <a:avLst/>
            </a:prstGeom>
          </p:spPr>
        </p:pic>
        <p:sp>
          <p:nvSpPr>
            <p:cNvPr id="14" name="object 9">
              <a:extLst>
                <a:ext uri="{FF2B5EF4-FFF2-40B4-BE49-F238E27FC236}">
                  <a16:creationId xmlns:a16="http://schemas.microsoft.com/office/drawing/2014/main" id="{635A70E4-25EB-43AD-9E9C-272E49A8712F}"/>
                </a:ext>
              </a:extLst>
            </p:cNvPr>
            <p:cNvSpPr/>
            <p:nvPr/>
          </p:nvSpPr>
          <p:spPr>
            <a:xfrm>
              <a:off x="605150" y="4157225"/>
              <a:ext cx="6971665" cy="0"/>
            </a:xfrm>
            <a:custGeom>
              <a:avLst/>
              <a:gdLst/>
              <a:ahLst/>
              <a:cxnLst/>
              <a:rect l="l" t="t" r="r" b="b"/>
              <a:pathLst>
                <a:path w="6971665">
                  <a:moveTo>
                    <a:pt x="0" y="0"/>
                  </a:moveTo>
                  <a:lnTo>
                    <a:pt x="6971099" y="0"/>
                  </a:lnTo>
                </a:path>
              </a:pathLst>
            </a:custGeom>
            <a:ln w="9524">
              <a:solidFill>
                <a:srgbClr val="FFFFFF"/>
              </a:solidFill>
            </a:ln>
          </p:spPr>
          <p:txBody>
            <a:bodyPr wrap="square" lIns="0" tIns="0" rIns="0" bIns="0" rtlCol="0"/>
            <a:lstStyle/>
            <a:p>
              <a:endParaRPr>
                <a:solidFill>
                  <a:schemeClr val="tx1"/>
                </a:solidFill>
              </a:endParaRPr>
            </a:p>
          </p:txBody>
        </p:sp>
      </p:grpSp>
      <p:sp>
        <p:nvSpPr>
          <p:cNvPr id="2" name="Holder 2"/>
          <p:cNvSpPr>
            <a:spLocks noGrp="1"/>
          </p:cNvSpPr>
          <p:nvPr>
            <p:ph type="ctrTitle"/>
          </p:nvPr>
        </p:nvSpPr>
        <p:spPr>
          <a:xfrm>
            <a:off x="605150" y="1440393"/>
            <a:ext cx="4204098" cy="430887"/>
          </a:xfrm>
          <a:prstGeom prst="rect">
            <a:avLst/>
          </a:prstGeom>
        </p:spPr>
        <p:txBody>
          <a:bodyPr wrap="square" lIns="0" tIns="0" rIns="0" bIns="0">
            <a:spAutoFit/>
          </a:bodyPr>
          <a:lstStyle>
            <a:lvl1pPr algn="l">
              <a:defRPr sz="2800" b="0" i="0">
                <a:solidFill>
                  <a:schemeClr val="tx1"/>
                </a:solidFill>
                <a:latin typeface="Trebuchet MS" panose="020B0603020202020204" pitchFamily="34" charset="0"/>
                <a:cs typeface="Trebuchet MS" panose="020B0603020202020204" pitchFamily="34" charset="0"/>
              </a:defRPr>
            </a:lvl1pPr>
          </a:lstStyle>
          <a:p>
            <a:endParaRPr dirty="0"/>
          </a:p>
        </p:txBody>
      </p:sp>
      <p:sp>
        <p:nvSpPr>
          <p:cNvPr id="3" name="Holder 3"/>
          <p:cNvSpPr>
            <a:spLocks noGrp="1"/>
          </p:cNvSpPr>
          <p:nvPr>
            <p:ph type="subTitle" idx="4"/>
          </p:nvPr>
        </p:nvSpPr>
        <p:spPr>
          <a:xfrm>
            <a:off x="3709035" y="3711773"/>
            <a:ext cx="3834765" cy="307777"/>
          </a:xfrm>
          <a:prstGeom prst="rect">
            <a:avLst/>
          </a:prstGeom>
        </p:spPr>
        <p:txBody>
          <a:bodyPr wrap="square" lIns="0" tIns="0" rIns="0" bIns="0">
            <a:spAutoFit/>
          </a:bodyPr>
          <a:lstStyle>
            <a:lvl1pPr algn="r">
              <a:defRPr sz="2000" b="0" i="0">
                <a:solidFill>
                  <a:schemeClr val="bg1"/>
                </a:solidFill>
                <a:latin typeface="Arial Narrow"/>
                <a:cs typeface="Arial Narrow"/>
              </a:defRPr>
            </a:lvl1pPr>
          </a:lstStyle>
          <a:p>
            <a:endParaRPr dirty="0"/>
          </a:p>
        </p:txBody>
      </p:sp>
      <p:sp>
        <p:nvSpPr>
          <p:cNvPr id="18" name="Holder 3">
            <a:extLst>
              <a:ext uri="{FF2B5EF4-FFF2-40B4-BE49-F238E27FC236}">
                <a16:creationId xmlns:a16="http://schemas.microsoft.com/office/drawing/2014/main" id="{2209F32A-D918-417D-AF73-965DFE5264C6}"/>
              </a:ext>
            </a:extLst>
          </p:cNvPr>
          <p:cNvSpPr>
            <a:spLocks noGrp="1"/>
          </p:cNvSpPr>
          <p:nvPr>
            <p:ph type="body" idx="1"/>
          </p:nvPr>
        </p:nvSpPr>
        <p:spPr>
          <a:xfrm>
            <a:off x="3709035" y="4110418"/>
            <a:ext cx="3834765" cy="290132"/>
          </a:xfrm>
          <a:prstGeom prst="rect">
            <a:avLst/>
          </a:prstGeom>
        </p:spPr>
        <p:txBody>
          <a:bodyPr lIns="0" tIns="0" rIns="0" bIns="0"/>
          <a:lstStyle>
            <a:lvl1pPr algn="r">
              <a:defRPr sz="2000" b="0" i="0">
                <a:solidFill>
                  <a:schemeClr val="bg1"/>
                </a:solidFill>
                <a:latin typeface="Arial Narrow" panose="020B0606020202030204" pitchFamily="34" charset="0"/>
              </a:defRPr>
            </a:lvl1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74374" y="640080"/>
            <a:ext cx="8595995" cy="10795"/>
          </a:xfrm>
          <a:custGeom>
            <a:avLst/>
            <a:gdLst/>
            <a:ahLst/>
            <a:cxnLst/>
            <a:rect l="l" t="t" r="r" b="b"/>
            <a:pathLst>
              <a:path w="8595995" h="10795">
                <a:moveTo>
                  <a:pt x="0" y="0"/>
                </a:moveTo>
                <a:lnTo>
                  <a:pt x="8595599" y="10199"/>
                </a:lnTo>
              </a:path>
            </a:pathLst>
          </a:custGeom>
          <a:ln w="9524">
            <a:solidFill>
              <a:srgbClr val="595959"/>
            </a:solidFill>
          </a:ln>
        </p:spPr>
        <p:txBody>
          <a:bodyPr wrap="square" lIns="0" tIns="0" rIns="0" bIns="0" rtlCol="0"/>
          <a:lstStyle/>
          <a:p>
            <a:endParaRPr/>
          </a:p>
        </p:txBody>
      </p:sp>
      <p:sp>
        <p:nvSpPr>
          <p:cNvPr id="17" name="bg object 17"/>
          <p:cNvSpPr/>
          <p:nvPr userDrawn="1"/>
        </p:nvSpPr>
        <p:spPr>
          <a:xfrm>
            <a:off x="274320" y="4906455"/>
            <a:ext cx="8316000" cy="10795"/>
          </a:xfrm>
          <a:custGeom>
            <a:avLst/>
            <a:gdLst/>
            <a:ahLst/>
            <a:cxnLst/>
            <a:rect l="l" t="t" r="r" b="b"/>
            <a:pathLst>
              <a:path w="8595995" h="10795">
                <a:moveTo>
                  <a:pt x="0" y="0"/>
                </a:moveTo>
                <a:lnTo>
                  <a:pt x="8595599" y="10199"/>
                </a:lnTo>
              </a:path>
            </a:pathLst>
          </a:custGeom>
          <a:ln w="9524">
            <a:solidFill>
              <a:srgbClr val="A9B7C0"/>
            </a:solidFill>
          </a:ln>
        </p:spPr>
        <p:txBody>
          <a:bodyPr wrap="square" lIns="0" tIns="0" rIns="0" bIns="0" rtlCol="0"/>
          <a:lstStyle/>
          <a:p>
            <a:endParaRPr/>
          </a:p>
        </p:txBody>
      </p:sp>
      <p:sp>
        <p:nvSpPr>
          <p:cNvPr id="7" name="Holder 2">
            <a:extLst>
              <a:ext uri="{FF2B5EF4-FFF2-40B4-BE49-F238E27FC236}">
                <a16:creationId xmlns:a16="http://schemas.microsoft.com/office/drawing/2014/main" id="{2A95057C-1753-4853-BCC2-FEF420093391}"/>
              </a:ext>
            </a:extLst>
          </p:cNvPr>
          <p:cNvSpPr>
            <a:spLocks noGrp="1"/>
          </p:cNvSpPr>
          <p:nvPr>
            <p:ph type="title"/>
          </p:nvPr>
        </p:nvSpPr>
        <p:spPr>
          <a:xfrm>
            <a:off x="304800" y="224261"/>
            <a:ext cx="8285520" cy="351056"/>
          </a:xfrm>
          <a:prstGeom prst="rect">
            <a:avLst/>
          </a:prstGeom>
        </p:spPr>
        <p:txBody>
          <a:bodyPr lIns="0" tIns="0" rIns="0" bIns="0"/>
          <a:lstStyle>
            <a:lvl1pPr>
              <a:defRPr sz="2400" b="0" i="0">
                <a:solidFill>
                  <a:schemeClr val="tx1"/>
                </a:solidFill>
                <a:latin typeface="Trebuchet MS" panose="020B0603020202020204" pitchFamily="34" charset="0"/>
                <a:cs typeface="Trebuchet MS" panose="020B0603020202020204" pitchFamily="34" charset="0"/>
              </a:defRPr>
            </a:lvl1pPr>
          </a:lstStyle>
          <a:p>
            <a:endParaRPr dirty="0"/>
          </a:p>
        </p:txBody>
      </p:sp>
      <p:sp>
        <p:nvSpPr>
          <p:cNvPr id="11" name="Slide Number Placeholder 5">
            <a:extLst>
              <a:ext uri="{FF2B5EF4-FFF2-40B4-BE49-F238E27FC236}">
                <a16:creationId xmlns:a16="http://schemas.microsoft.com/office/drawing/2014/main" id="{80BA7227-F22E-4E59-BF72-3E1CF10E8ADF}"/>
              </a:ext>
            </a:extLst>
          </p:cNvPr>
          <p:cNvSpPr>
            <a:spLocks noGrp="1"/>
          </p:cNvSpPr>
          <p:nvPr>
            <p:ph type="sldNum" sz="quarter" idx="4"/>
          </p:nvPr>
        </p:nvSpPr>
        <p:spPr>
          <a:xfrm>
            <a:off x="8153400" y="4797425"/>
            <a:ext cx="787504" cy="288925"/>
          </a:xfrm>
          <a:prstGeom prst="rect">
            <a:avLst/>
          </a:prstGeom>
        </p:spPr>
        <p:txBody>
          <a:bodyPr/>
          <a:lstStyle>
            <a:lvl1pPr algn="r">
              <a:defRPr sz="1000"/>
            </a:lvl1pPr>
          </a:lstStyle>
          <a:p>
            <a:fld id="{454586D2-FC10-4911-B5CA-CBCADE2DC1FC}" type="slidenum">
              <a:rPr lang="en-AU" smtClean="0"/>
              <a:pPr/>
              <a:t>‹#›</a:t>
            </a:fld>
            <a:endParaRPr lang="en-AU" dirty="0"/>
          </a:p>
        </p:txBody>
      </p:sp>
      <p:sp>
        <p:nvSpPr>
          <p:cNvPr id="2" name="Content Placeholder 14">
            <a:extLst>
              <a:ext uri="{FF2B5EF4-FFF2-40B4-BE49-F238E27FC236}">
                <a16:creationId xmlns:a16="http://schemas.microsoft.com/office/drawing/2014/main" id="{D359E208-8AAD-FFA0-3654-2FEDE2452065}"/>
              </a:ext>
            </a:extLst>
          </p:cNvPr>
          <p:cNvSpPr>
            <a:spLocks noGrp="1"/>
          </p:cNvSpPr>
          <p:nvPr>
            <p:ph sz="quarter" idx="15" hasCustomPrompt="1"/>
          </p:nvPr>
        </p:nvSpPr>
        <p:spPr>
          <a:xfrm>
            <a:off x="274320" y="819150"/>
            <a:ext cx="8316000" cy="3891922"/>
          </a:xfrm>
          <a:prstGeom prst="rect">
            <a:avLst/>
          </a:prstGeom>
        </p:spPr>
        <p:txBody>
          <a:bodyPr/>
          <a:lstStyle>
            <a:lvl1pPr>
              <a:lnSpc>
                <a:spcPct val="98000"/>
              </a:lnSpc>
              <a:spcBef>
                <a:spcPts val="300"/>
              </a:spcBef>
              <a:spcAft>
                <a:spcPts val="300"/>
              </a:spcAft>
              <a:defRPr sz="1400" baseline="0">
                <a:latin typeface="Calibri" panose="020F0502020204030204" pitchFamily="34" charset="0"/>
                <a:cs typeface="Calibri" panose="020F0502020204030204" pitchFamily="34" charset="0"/>
              </a:defRPr>
            </a:lvl1pPr>
            <a:lvl2pPr marL="0" indent="0">
              <a:lnSpc>
                <a:spcPct val="98000"/>
              </a:lnSpc>
              <a:spcBef>
                <a:spcPts val="300"/>
              </a:spcBef>
              <a:spcAft>
                <a:spcPts val="300"/>
              </a:spcAft>
              <a:buNone/>
              <a:defRPr sz="1400" b="1">
                <a:latin typeface="Calibri" panose="020F0502020204030204" pitchFamily="34" charset="0"/>
                <a:cs typeface="Calibri" panose="020F0502020204030204" pitchFamily="34" charset="0"/>
              </a:defRPr>
            </a:lvl2pPr>
            <a:lvl3pPr marL="180975" indent="-180975">
              <a:lnSpc>
                <a:spcPct val="98000"/>
              </a:lnSpc>
              <a:spcBef>
                <a:spcPts val="300"/>
              </a:spcBef>
              <a:spcAft>
                <a:spcPts val="300"/>
              </a:spcAft>
              <a:buFont typeface="Arial" panose="020B0604020202020204" pitchFamily="34" charset="0"/>
              <a:buChar char="•"/>
              <a:defRPr sz="1400">
                <a:latin typeface="Calibri" panose="020F0502020204030204" pitchFamily="34" charset="0"/>
                <a:cs typeface="Calibri" panose="020F0502020204030204" pitchFamily="34" charset="0"/>
              </a:defRPr>
            </a:lvl3pPr>
            <a:lvl4pPr marL="552450" indent="-285750">
              <a:lnSpc>
                <a:spcPct val="98000"/>
              </a:lnSpc>
              <a:spcBef>
                <a:spcPts val="300"/>
              </a:spcBef>
              <a:spcAft>
                <a:spcPts val="300"/>
              </a:spcAft>
              <a:buClr>
                <a:schemeClr val="tx1"/>
              </a:buClr>
              <a:buFont typeface="Arial" panose="020B0604020202020204" pitchFamily="34" charset="0"/>
              <a:buChar char="–"/>
              <a:defRPr sz="1400">
                <a:latin typeface="Calibri" panose="020F0502020204030204" pitchFamily="34" charset="0"/>
                <a:cs typeface="Calibri" panose="020F0502020204030204" pitchFamily="34" charset="0"/>
              </a:defRPr>
            </a:lvl4pPr>
            <a:lvl5pPr marL="801688" indent="-266700">
              <a:lnSpc>
                <a:spcPct val="98000"/>
              </a:lnSpc>
              <a:spcBef>
                <a:spcPts val="300"/>
              </a:spcBef>
              <a:spcAft>
                <a:spcPts val="300"/>
              </a:spcAft>
              <a:buClr>
                <a:schemeClr val="bg2"/>
              </a:buClr>
              <a:tabLst/>
              <a:defRPr sz="1400">
                <a:latin typeface="Calibri" panose="020F0502020204030204" pitchFamily="34" charset="0"/>
                <a:cs typeface="Calibri" panose="020F0502020204030204" pitchFamily="34" charset="0"/>
              </a:defRPr>
            </a:lvl5pPr>
          </a:lstStyle>
          <a:p>
            <a:pPr lvl="0"/>
            <a:r>
              <a:rPr lang="en-AU" dirty="0"/>
              <a:t>Click here to insert text. Click the Increase Indent Button (on the Home tab) to move through styles, for example press once for a bolded subheading, twice for bullet 1 (round) and three times for bullet 2 (dash). Click the Decrease Indent button to move backwards through the </a:t>
            </a:r>
            <a:r>
              <a:rPr lang="en-US" dirty="0"/>
              <a:t>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74320" y="274881"/>
            <a:ext cx="8595359" cy="4593742"/>
          </a:xfrm>
          <a:prstGeom prst="rect">
            <a:avLst/>
          </a:prstGeom>
        </p:spPr>
      </p:pic>
      <p:sp>
        <p:nvSpPr>
          <p:cNvPr id="2" name="Holder 2"/>
          <p:cNvSpPr>
            <a:spLocks noGrp="1"/>
          </p:cNvSpPr>
          <p:nvPr>
            <p:ph type="title"/>
          </p:nvPr>
        </p:nvSpPr>
        <p:spPr>
          <a:xfrm>
            <a:off x="2514601" y="1733550"/>
            <a:ext cx="3660048" cy="1016000"/>
          </a:xfrm>
          <a:prstGeom prst="rect">
            <a:avLst/>
          </a:prstGeom>
        </p:spPr>
        <p:txBody>
          <a:bodyPr lIns="0" tIns="0" rIns="0" bIns="0"/>
          <a:lstStyle>
            <a:lvl1pPr algn="ctr">
              <a:defRPr sz="2800" b="0" i="0">
                <a:solidFill>
                  <a:schemeClr val="bg1"/>
                </a:solidFill>
                <a:latin typeface="Trebuchet MS" panose="020B0603020202020204" pitchFamily="34" charset="0"/>
                <a:cs typeface="Trebuchet MS" panose="020B0603020202020204" pitchFamily="34" charset="0"/>
              </a:defRPr>
            </a:lvl1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1E714957-B29C-4517-824B-32C7F92DE2C5}"/>
              </a:ext>
            </a:extLst>
          </p:cNvPr>
          <p:cNvSpPr>
            <a:spLocks noGrp="1"/>
          </p:cNvSpPr>
          <p:nvPr>
            <p:ph type="sldNum" sz="quarter" idx="4"/>
          </p:nvPr>
        </p:nvSpPr>
        <p:spPr>
          <a:xfrm>
            <a:off x="8153400" y="4797425"/>
            <a:ext cx="787504" cy="288925"/>
          </a:xfrm>
          <a:prstGeom prst="rect">
            <a:avLst/>
          </a:prstGeom>
        </p:spPr>
        <p:txBody>
          <a:bodyPr/>
          <a:lstStyle>
            <a:lvl1pPr algn="r">
              <a:defRPr sz="1000"/>
            </a:lvl1pPr>
          </a:lstStyle>
          <a:p>
            <a:fld id="{454586D2-FC10-4911-B5CA-CBCADE2DC1FC}"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devrimtuner/worlds-best-employers-top-10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glassdoor.com.au/member/home/index.ht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73EC-1E85-4C1C-BCDE-269CD0FA4973}"/>
              </a:ext>
            </a:extLst>
          </p:cNvPr>
          <p:cNvSpPr>
            <a:spLocks noGrp="1"/>
          </p:cNvSpPr>
          <p:nvPr>
            <p:ph type="ctrTitle"/>
          </p:nvPr>
        </p:nvSpPr>
        <p:spPr>
          <a:xfrm>
            <a:off x="605150" y="1440393"/>
            <a:ext cx="6938650" cy="1292662"/>
          </a:xfrm>
        </p:spPr>
        <p:txBody>
          <a:bodyPr/>
          <a:lstStyle/>
          <a:p>
            <a:r>
              <a:rPr lang="en-AU" dirty="0"/>
              <a:t>Exploration of attributes of best employers globally and contributing factors</a:t>
            </a:r>
          </a:p>
        </p:txBody>
      </p:sp>
      <p:sp>
        <p:nvSpPr>
          <p:cNvPr id="3" name="Subtitle 2">
            <a:extLst>
              <a:ext uri="{FF2B5EF4-FFF2-40B4-BE49-F238E27FC236}">
                <a16:creationId xmlns:a16="http://schemas.microsoft.com/office/drawing/2014/main" id="{9DCF5DF5-BAB6-492A-BC69-ECE3A764AC46}"/>
              </a:ext>
            </a:extLst>
          </p:cNvPr>
          <p:cNvSpPr>
            <a:spLocks noGrp="1"/>
          </p:cNvSpPr>
          <p:nvPr>
            <p:ph type="subTitle" idx="4"/>
          </p:nvPr>
        </p:nvSpPr>
        <p:spPr/>
        <p:txBody>
          <a:bodyPr/>
          <a:lstStyle/>
          <a:p>
            <a:r>
              <a:rPr lang="en-AU" dirty="0"/>
              <a:t>Project 1 | Group 6</a:t>
            </a:r>
          </a:p>
        </p:txBody>
      </p:sp>
      <p:sp>
        <p:nvSpPr>
          <p:cNvPr id="4" name="Text Placeholder 3">
            <a:extLst>
              <a:ext uri="{FF2B5EF4-FFF2-40B4-BE49-F238E27FC236}">
                <a16:creationId xmlns:a16="http://schemas.microsoft.com/office/drawing/2014/main" id="{DCE1CB89-FDFC-460F-BE8F-5DFB89E0AC98}"/>
              </a:ext>
            </a:extLst>
          </p:cNvPr>
          <p:cNvSpPr>
            <a:spLocks noGrp="1"/>
          </p:cNvSpPr>
          <p:nvPr>
            <p:ph type="body" idx="1"/>
          </p:nvPr>
        </p:nvSpPr>
        <p:spPr>
          <a:xfrm>
            <a:off x="838201" y="4110418"/>
            <a:ext cx="6705600" cy="290132"/>
          </a:xfrm>
        </p:spPr>
        <p:txBody>
          <a:bodyPr/>
          <a:lstStyle/>
          <a:p>
            <a:r>
              <a:rPr lang="en-AU" dirty="0"/>
              <a:t>Gavin Payne; Rohan Liyanage; Timo Nugraha; Javier Gausachs</a:t>
            </a:r>
          </a:p>
        </p:txBody>
      </p:sp>
    </p:spTree>
    <p:extLst>
      <p:ext uri="{BB962C8B-B14F-4D97-AF65-F5344CB8AC3E}">
        <p14:creationId xmlns:p14="http://schemas.microsoft.com/office/powerpoint/2010/main" val="2308282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within Top 100</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a:xfrm>
            <a:off x="235753" y="674803"/>
            <a:ext cx="8260080" cy="35105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 Plot the employer rankings/ratings against chosen financial metrics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10</a:t>
            </a:fld>
            <a:endParaRPr lang="en-AU" dirty="0"/>
          </a:p>
        </p:txBody>
      </p:sp>
      <p:pic>
        <p:nvPicPr>
          <p:cNvPr id="11" name="Picture 10">
            <a:extLst>
              <a:ext uri="{FF2B5EF4-FFF2-40B4-BE49-F238E27FC236}">
                <a16:creationId xmlns:a16="http://schemas.microsoft.com/office/drawing/2014/main" id="{329C1BBD-F345-7D41-C7DC-F9312132C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58" y="997313"/>
            <a:ext cx="4768542" cy="4000838"/>
          </a:xfrm>
          <a:prstGeom prst="rect">
            <a:avLst/>
          </a:prstGeom>
        </p:spPr>
      </p:pic>
      <p:pic>
        <p:nvPicPr>
          <p:cNvPr id="13" name="Picture 12">
            <a:extLst>
              <a:ext uri="{FF2B5EF4-FFF2-40B4-BE49-F238E27FC236}">
                <a16:creationId xmlns:a16="http://schemas.microsoft.com/office/drawing/2014/main" id="{5E342BA6-E8E7-1478-31F1-48BE621049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1829657"/>
            <a:ext cx="3237301" cy="2364695"/>
          </a:xfrm>
          <a:prstGeom prst="rect">
            <a:avLst/>
          </a:prstGeom>
        </p:spPr>
      </p:pic>
    </p:spTree>
    <p:extLst>
      <p:ext uri="{BB962C8B-B14F-4D97-AF65-F5344CB8AC3E}">
        <p14:creationId xmlns:p14="http://schemas.microsoft.com/office/powerpoint/2010/main" val="249852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Source : Nasdaq API and </a:t>
            </a:r>
            <a:r>
              <a:rPr kumimoji="0" lang="en-AU" sz="14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Calibri" panose="020F0502020204030204" pitchFamily="34" charset="0"/>
              </a:rPr>
              <a:t>’</a:t>
            </a:r>
            <a:r>
              <a:rPr kumimoji="0" lang="en-AU" sz="1400" b="0" i="0" u="none" strike="noStrike" kern="0" cap="none" spc="0" normalizeH="0" baseline="0" noProof="0" dirty="0" err="1">
                <a:ln>
                  <a:noFill/>
                </a:ln>
                <a:solidFill>
                  <a:sysClr val="windowText" lastClr="000000"/>
                </a:solidFill>
                <a:effectLst/>
                <a:uLnTx/>
                <a:uFillTx/>
                <a:latin typeface="Calibri" panose="020F0502020204030204" pitchFamily="34" charset="0"/>
                <a:ea typeface="+mn-ea"/>
                <a:cs typeface="Calibri" panose="020F0502020204030204" pitchFamily="34" charset="0"/>
              </a:rPr>
              <a:t>Mergent</a:t>
            </a:r>
            <a:r>
              <a:rPr kumimoji="0" lang="en-AU" sz="14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Calibri" panose="020F0502020204030204" pitchFamily="34" charset="0"/>
              </a:rPr>
              <a:t> Global Finance’ </a:t>
            </a:r>
            <a:r>
              <a:rPr lang="en-AU" b="0" dirty="0"/>
              <a:t>data feed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Approach: Analyse Return on </a:t>
            </a:r>
            <a:r>
              <a:rPr lang="en-AU" dirty="0"/>
              <a:t>Equity (ROE) - as the chosen performance metric for comparing acclaimed employers to sector </a:t>
            </a:r>
            <a:r>
              <a:rPr lang="en-AU" b="0" dirty="0"/>
              <a:t>peers. Bring in ROE for 2022 for sector companies and compare against ranked companies.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algn="l" rtl="0">
              <a:lnSpc>
                <a:spcPct val="100000"/>
              </a:lnSpc>
              <a:spcBef>
                <a:spcPts val="0"/>
              </a:spcBef>
              <a:spcAft>
                <a:spcPts val="0"/>
              </a:spcAft>
              <a:defRPr/>
            </a:pPr>
            <a:endParaRPr lang="en-AU"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11</a:t>
            </a:fld>
            <a:endParaRPr lang="en-AU" dirty="0"/>
          </a:p>
        </p:txBody>
      </p:sp>
      <p:pic>
        <p:nvPicPr>
          <p:cNvPr id="5" name="Picture 4">
            <a:extLst>
              <a:ext uri="{FF2B5EF4-FFF2-40B4-BE49-F238E27FC236}">
                <a16:creationId xmlns:a16="http://schemas.microsoft.com/office/drawing/2014/main" id="{98C5991E-A438-DF46-653E-A95C14594843}"/>
              </a:ext>
            </a:extLst>
          </p:cNvPr>
          <p:cNvPicPr>
            <a:picLocks noChangeAspect="1"/>
          </p:cNvPicPr>
          <p:nvPr/>
        </p:nvPicPr>
        <p:blipFill>
          <a:blip r:embed="rId3"/>
          <a:stretch>
            <a:fillRect/>
          </a:stretch>
        </p:blipFill>
        <p:spPr>
          <a:xfrm>
            <a:off x="1114440" y="1824971"/>
            <a:ext cx="6635760" cy="2991173"/>
          </a:xfrm>
          <a:prstGeom prst="rect">
            <a:avLst/>
          </a:prstGeom>
        </p:spPr>
      </p:pic>
    </p:spTree>
    <p:extLst>
      <p:ext uri="{BB962C8B-B14F-4D97-AF65-F5344CB8AC3E}">
        <p14:creationId xmlns:p14="http://schemas.microsoft.com/office/powerpoint/2010/main" val="101132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 Bring in ROE for CY 2022 from each relevant sector. Trim outliers i.e., ROEs above/below ± 300%. </a:t>
            </a: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r>
              <a:rPr lang="en-US" b="0" dirty="0"/>
              <a:t>ROE</a:t>
            </a:r>
            <a:endParaRPr lang="en-US" dirty="0"/>
          </a:p>
          <a:p>
            <a:pPr marR="0" lvl="0" algn="l" defTabSz="914400" rtl="0" eaLnBrk="1" fontAlgn="auto" latinLnBrk="0" hangingPunct="1">
              <a:lnSpc>
                <a:spcPct val="100000"/>
              </a:lnSpc>
              <a:spcBef>
                <a:spcPts val="0"/>
              </a:spcBef>
              <a:spcAft>
                <a:spcPts val="0"/>
              </a:spcAft>
              <a:buClrTx/>
              <a:buSzTx/>
              <a:tabLst/>
              <a:defRPr/>
            </a:pPr>
            <a:r>
              <a:rPr lang="en-US" dirty="0"/>
              <a:t>of companies </a:t>
            </a:r>
          </a:p>
          <a:p>
            <a:pPr marR="0" lvl="0" algn="l" defTabSz="914400" rtl="0" eaLnBrk="1" fontAlgn="auto" latinLnBrk="0" hangingPunct="1">
              <a:lnSpc>
                <a:spcPct val="100000"/>
              </a:lnSpc>
              <a:spcBef>
                <a:spcPts val="0"/>
              </a:spcBef>
              <a:spcAft>
                <a:spcPts val="0"/>
              </a:spcAft>
              <a:buClrTx/>
              <a:buSzTx/>
              <a:tabLst/>
              <a:defRPr/>
            </a:pPr>
            <a:r>
              <a:rPr lang="en-US" dirty="0"/>
              <a:t>In sector :</a:t>
            </a:r>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12</a:t>
            </a:fld>
            <a:endParaRPr lang="en-AU" dirty="0"/>
          </a:p>
        </p:txBody>
      </p:sp>
      <p:pic>
        <p:nvPicPr>
          <p:cNvPr id="5" name="Picture 4">
            <a:extLst>
              <a:ext uri="{FF2B5EF4-FFF2-40B4-BE49-F238E27FC236}">
                <a16:creationId xmlns:a16="http://schemas.microsoft.com/office/drawing/2014/main" id="{A287AA6B-93B6-AE8F-9E5B-D8FCDBB3BD29}"/>
              </a:ext>
            </a:extLst>
          </p:cNvPr>
          <p:cNvPicPr>
            <a:picLocks noChangeAspect="1"/>
          </p:cNvPicPr>
          <p:nvPr/>
        </p:nvPicPr>
        <p:blipFill>
          <a:blip r:embed="rId3"/>
          <a:stretch>
            <a:fillRect/>
          </a:stretch>
        </p:blipFill>
        <p:spPr>
          <a:xfrm>
            <a:off x="1371600" y="1216263"/>
            <a:ext cx="7245890" cy="3537985"/>
          </a:xfrm>
          <a:prstGeom prst="rect">
            <a:avLst/>
          </a:prstGeom>
        </p:spPr>
      </p:pic>
    </p:spTree>
    <p:extLst>
      <p:ext uri="{BB962C8B-B14F-4D97-AF65-F5344CB8AC3E}">
        <p14:creationId xmlns:p14="http://schemas.microsoft.com/office/powerpoint/2010/main" val="35892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Illustrative sector: ROE in </a:t>
            </a:r>
            <a:r>
              <a:rPr lang="en-US" b="1" dirty="0"/>
              <a:t>Auto &amp; Auto Parts </a:t>
            </a:r>
            <a:r>
              <a:rPr lang="en-US" dirty="0"/>
              <a:t>industry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13</a:t>
            </a:fld>
            <a:endParaRPr lang="en-AU" dirty="0"/>
          </a:p>
        </p:txBody>
      </p:sp>
      <p:pic>
        <p:nvPicPr>
          <p:cNvPr id="6" name="Picture 5">
            <a:extLst>
              <a:ext uri="{FF2B5EF4-FFF2-40B4-BE49-F238E27FC236}">
                <a16:creationId xmlns:a16="http://schemas.microsoft.com/office/drawing/2014/main" id="{FC71A851-E891-8A3C-387C-EFA5B87B9B49}"/>
              </a:ext>
            </a:extLst>
          </p:cNvPr>
          <p:cNvPicPr>
            <a:picLocks noChangeAspect="1"/>
          </p:cNvPicPr>
          <p:nvPr/>
        </p:nvPicPr>
        <p:blipFill>
          <a:blip r:embed="rId3"/>
          <a:stretch>
            <a:fillRect/>
          </a:stretch>
        </p:blipFill>
        <p:spPr>
          <a:xfrm>
            <a:off x="457200" y="1504950"/>
            <a:ext cx="2931007" cy="2133600"/>
          </a:xfrm>
          <a:prstGeom prst="rect">
            <a:avLst/>
          </a:prstGeom>
        </p:spPr>
      </p:pic>
      <p:pic>
        <p:nvPicPr>
          <p:cNvPr id="8" name="Picture 7">
            <a:extLst>
              <a:ext uri="{FF2B5EF4-FFF2-40B4-BE49-F238E27FC236}">
                <a16:creationId xmlns:a16="http://schemas.microsoft.com/office/drawing/2014/main" id="{F700ED0C-24FA-03CA-4F28-4AD0FD653662}"/>
              </a:ext>
            </a:extLst>
          </p:cNvPr>
          <p:cNvPicPr>
            <a:picLocks noChangeAspect="1"/>
          </p:cNvPicPr>
          <p:nvPr/>
        </p:nvPicPr>
        <p:blipFill>
          <a:blip r:embed="rId4"/>
          <a:stretch>
            <a:fillRect/>
          </a:stretch>
        </p:blipFill>
        <p:spPr>
          <a:xfrm>
            <a:off x="3498733" y="1625996"/>
            <a:ext cx="5279547" cy="1891508"/>
          </a:xfrm>
          <a:prstGeom prst="rect">
            <a:avLst/>
          </a:prstGeom>
        </p:spPr>
      </p:pic>
      <p:pic>
        <p:nvPicPr>
          <p:cNvPr id="7" name="Picture 6">
            <a:extLst>
              <a:ext uri="{FF2B5EF4-FFF2-40B4-BE49-F238E27FC236}">
                <a16:creationId xmlns:a16="http://schemas.microsoft.com/office/drawing/2014/main" id="{7E322308-A13B-ACE1-343B-6AA073F97691}"/>
              </a:ext>
            </a:extLst>
          </p:cNvPr>
          <p:cNvPicPr>
            <a:picLocks noChangeAspect="1"/>
          </p:cNvPicPr>
          <p:nvPr/>
        </p:nvPicPr>
        <p:blipFill rotWithShape="1">
          <a:blip r:embed="rId5"/>
          <a:srcRect t="46137" r="95194" b="39346"/>
          <a:stretch/>
        </p:blipFill>
        <p:spPr>
          <a:xfrm>
            <a:off x="385593" y="2523489"/>
            <a:ext cx="152399" cy="325763"/>
          </a:xfrm>
          <a:prstGeom prst="rect">
            <a:avLst/>
          </a:prstGeom>
        </p:spPr>
      </p:pic>
      <p:sp>
        <p:nvSpPr>
          <p:cNvPr id="9" name="TextBox 8">
            <a:extLst>
              <a:ext uri="{FF2B5EF4-FFF2-40B4-BE49-F238E27FC236}">
                <a16:creationId xmlns:a16="http://schemas.microsoft.com/office/drawing/2014/main" id="{FF729D8A-DE93-150A-B1CC-93415B626F63}"/>
              </a:ext>
            </a:extLst>
          </p:cNvPr>
          <p:cNvSpPr txBox="1"/>
          <p:nvPr/>
        </p:nvSpPr>
        <p:spPr>
          <a:xfrm>
            <a:off x="68580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Acclaimed employers</a:t>
            </a:r>
          </a:p>
        </p:txBody>
      </p:sp>
      <p:sp>
        <p:nvSpPr>
          <p:cNvPr id="10" name="TextBox 9">
            <a:extLst>
              <a:ext uri="{FF2B5EF4-FFF2-40B4-BE49-F238E27FC236}">
                <a16:creationId xmlns:a16="http://schemas.microsoft.com/office/drawing/2014/main" id="{F60CA0E1-71D8-D778-8BC4-CA0E7BB953F9}"/>
              </a:ext>
            </a:extLst>
          </p:cNvPr>
          <p:cNvSpPr txBox="1"/>
          <p:nvPr/>
        </p:nvSpPr>
        <p:spPr>
          <a:xfrm>
            <a:off x="224028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Sector peers</a:t>
            </a:r>
          </a:p>
        </p:txBody>
      </p:sp>
    </p:spTree>
    <p:extLst>
      <p:ext uri="{BB962C8B-B14F-4D97-AF65-F5344CB8AC3E}">
        <p14:creationId xmlns:p14="http://schemas.microsoft.com/office/powerpoint/2010/main" val="96205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Illustrative sector: ROE </a:t>
            </a:r>
            <a:r>
              <a:rPr lang="en-US" dirty="0"/>
              <a:t>in </a:t>
            </a:r>
            <a:r>
              <a:rPr lang="en-US" b="1" dirty="0"/>
              <a:t>Aerospace &amp; Defense </a:t>
            </a:r>
            <a:r>
              <a:rPr lang="en-US" dirty="0"/>
              <a:t>industry</a:t>
            </a: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14</a:t>
            </a:fld>
            <a:endParaRPr lang="en-AU" dirty="0"/>
          </a:p>
        </p:txBody>
      </p:sp>
      <p:pic>
        <p:nvPicPr>
          <p:cNvPr id="5" name="Picture 4">
            <a:extLst>
              <a:ext uri="{FF2B5EF4-FFF2-40B4-BE49-F238E27FC236}">
                <a16:creationId xmlns:a16="http://schemas.microsoft.com/office/drawing/2014/main" id="{969DE0EF-FF82-0A58-F73F-6E34A6202FA5}"/>
              </a:ext>
            </a:extLst>
          </p:cNvPr>
          <p:cNvPicPr>
            <a:picLocks noChangeAspect="1"/>
          </p:cNvPicPr>
          <p:nvPr/>
        </p:nvPicPr>
        <p:blipFill>
          <a:blip r:embed="rId3"/>
          <a:stretch>
            <a:fillRect/>
          </a:stretch>
        </p:blipFill>
        <p:spPr>
          <a:xfrm>
            <a:off x="381000" y="1394474"/>
            <a:ext cx="3170865" cy="2244076"/>
          </a:xfrm>
          <a:prstGeom prst="rect">
            <a:avLst/>
          </a:prstGeom>
        </p:spPr>
      </p:pic>
      <p:pic>
        <p:nvPicPr>
          <p:cNvPr id="7" name="Picture 6">
            <a:extLst>
              <a:ext uri="{FF2B5EF4-FFF2-40B4-BE49-F238E27FC236}">
                <a16:creationId xmlns:a16="http://schemas.microsoft.com/office/drawing/2014/main" id="{9ACDC16D-A7AC-5B58-D702-6E9E2B7455B9}"/>
              </a:ext>
            </a:extLst>
          </p:cNvPr>
          <p:cNvPicPr>
            <a:picLocks noChangeAspect="1"/>
          </p:cNvPicPr>
          <p:nvPr/>
        </p:nvPicPr>
        <p:blipFill>
          <a:blip r:embed="rId4"/>
          <a:stretch>
            <a:fillRect/>
          </a:stretch>
        </p:blipFill>
        <p:spPr>
          <a:xfrm>
            <a:off x="3516730" y="1567836"/>
            <a:ext cx="4568562" cy="1897352"/>
          </a:xfrm>
          <a:prstGeom prst="rect">
            <a:avLst/>
          </a:prstGeom>
        </p:spPr>
      </p:pic>
      <p:sp>
        <p:nvSpPr>
          <p:cNvPr id="8" name="TextBox 7">
            <a:extLst>
              <a:ext uri="{FF2B5EF4-FFF2-40B4-BE49-F238E27FC236}">
                <a16:creationId xmlns:a16="http://schemas.microsoft.com/office/drawing/2014/main" id="{77E93545-D134-F76A-BB36-5D0608D91D52}"/>
              </a:ext>
            </a:extLst>
          </p:cNvPr>
          <p:cNvSpPr txBox="1"/>
          <p:nvPr/>
        </p:nvSpPr>
        <p:spPr>
          <a:xfrm>
            <a:off x="68580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Acclaimed employers</a:t>
            </a:r>
          </a:p>
        </p:txBody>
      </p:sp>
      <p:sp>
        <p:nvSpPr>
          <p:cNvPr id="9" name="TextBox 8">
            <a:extLst>
              <a:ext uri="{FF2B5EF4-FFF2-40B4-BE49-F238E27FC236}">
                <a16:creationId xmlns:a16="http://schemas.microsoft.com/office/drawing/2014/main" id="{99F64471-56E1-0F64-79B2-E613FC4A3CB4}"/>
              </a:ext>
            </a:extLst>
          </p:cNvPr>
          <p:cNvSpPr txBox="1"/>
          <p:nvPr/>
        </p:nvSpPr>
        <p:spPr>
          <a:xfrm>
            <a:off x="224028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Sector peers</a:t>
            </a:r>
          </a:p>
        </p:txBody>
      </p:sp>
    </p:spTree>
    <p:extLst>
      <p:ext uri="{BB962C8B-B14F-4D97-AF65-F5344CB8AC3E}">
        <p14:creationId xmlns:p14="http://schemas.microsoft.com/office/powerpoint/2010/main" val="2910976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Illustrative sector: ROE </a:t>
            </a:r>
            <a:r>
              <a:rPr lang="en-US" dirty="0"/>
              <a:t>in </a:t>
            </a:r>
            <a:r>
              <a:rPr lang="en-US" b="1" dirty="0"/>
              <a:t>Pharmaceuticals &amp; Biotechnology </a:t>
            </a:r>
            <a:r>
              <a:rPr lang="en-US" b="0" dirty="0"/>
              <a:t>industry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15</a:t>
            </a:fld>
            <a:endParaRPr lang="en-AU" dirty="0"/>
          </a:p>
        </p:txBody>
      </p:sp>
      <p:pic>
        <p:nvPicPr>
          <p:cNvPr id="6" name="Picture 5">
            <a:extLst>
              <a:ext uri="{FF2B5EF4-FFF2-40B4-BE49-F238E27FC236}">
                <a16:creationId xmlns:a16="http://schemas.microsoft.com/office/drawing/2014/main" id="{A8BAEEA0-DAD4-9892-92A3-0E6A79130FD6}"/>
              </a:ext>
            </a:extLst>
          </p:cNvPr>
          <p:cNvPicPr>
            <a:picLocks noChangeAspect="1"/>
          </p:cNvPicPr>
          <p:nvPr/>
        </p:nvPicPr>
        <p:blipFill>
          <a:blip r:embed="rId3"/>
          <a:stretch>
            <a:fillRect/>
          </a:stretch>
        </p:blipFill>
        <p:spPr>
          <a:xfrm>
            <a:off x="330464" y="1401505"/>
            <a:ext cx="3098536" cy="2268000"/>
          </a:xfrm>
          <a:prstGeom prst="rect">
            <a:avLst/>
          </a:prstGeom>
        </p:spPr>
      </p:pic>
      <p:pic>
        <p:nvPicPr>
          <p:cNvPr id="8" name="Picture 7">
            <a:extLst>
              <a:ext uri="{FF2B5EF4-FFF2-40B4-BE49-F238E27FC236}">
                <a16:creationId xmlns:a16="http://schemas.microsoft.com/office/drawing/2014/main" id="{F4D84519-2140-C673-A4A4-19139630C7A6}"/>
              </a:ext>
            </a:extLst>
          </p:cNvPr>
          <p:cNvPicPr>
            <a:picLocks noChangeAspect="1"/>
          </p:cNvPicPr>
          <p:nvPr/>
        </p:nvPicPr>
        <p:blipFill>
          <a:blip r:embed="rId4"/>
          <a:stretch>
            <a:fillRect/>
          </a:stretch>
        </p:blipFill>
        <p:spPr>
          <a:xfrm>
            <a:off x="3510544" y="1583809"/>
            <a:ext cx="4572264" cy="2283341"/>
          </a:xfrm>
          <a:prstGeom prst="rect">
            <a:avLst/>
          </a:prstGeom>
        </p:spPr>
      </p:pic>
      <p:sp>
        <p:nvSpPr>
          <p:cNvPr id="5" name="TextBox 4">
            <a:extLst>
              <a:ext uri="{FF2B5EF4-FFF2-40B4-BE49-F238E27FC236}">
                <a16:creationId xmlns:a16="http://schemas.microsoft.com/office/drawing/2014/main" id="{353097BE-A50F-8191-EE70-DB294D82D02D}"/>
              </a:ext>
            </a:extLst>
          </p:cNvPr>
          <p:cNvSpPr txBox="1"/>
          <p:nvPr/>
        </p:nvSpPr>
        <p:spPr>
          <a:xfrm>
            <a:off x="68580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Acclaimed employers</a:t>
            </a:r>
          </a:p>
        </p:txBody>
      </p:sp>
      <p:sp>
        <p:nvSpPr>
          <p:cNvPr id="7" name="TextBox 6">
            <a:extLst>
              <a:ext uri="{FF2B5EF4-FFF2-40B4-BE49-F238E27FC236}">
                <a16:creationId xmlns:a16="http://schemas.microsoft.com/office/drawing/2014/main" id="{7BCCD003-E986-FE9B-B69D-94460B5A89F7}"/>
              </a:ext>
            </a:extLst>
          </p:cNvPr>
          <p:cNvSpPr txBox="1"/>
          <p:nvPr/>
        </p:nvSpPr>
        <p:spPr>
          <a:xfrm>
            <a:off x="224028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Sector peers</a:t>
            </a:r>
          </a:p>
        </p:txBody>
      </p:sp>
    </p:spTree>
    <p:extLst>
      <p:ext uri="{BB962C8B-B14F-4D97-AF65-F5344CB8AC3E}">
        <p14:creationId xmlns:p14="http://schemas.microsoft.com/office/powerpoint/2010/main" val="2394798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6E93-FFD4-862D-8372-D965E3154947}"/>
              </a:ext>
            </a:extLst>
          </p:cNvPr>
          <p:cNvSpPr>
            <a:spLocks noGrp="1"/>
          </p:cNvSpPr>
          <p:nvPr>
            <p:ph type="title"/>
          </p:nvPr>
        </p:nvSpPr>
        <p:spPr/>
        <p:txBody>
          <a:bodyPr/>
          <a:lstStyle/>
          <a:p>
            <a:r>
              <a:rPr lang="en-AU" dirty="0"/>
              <a:t>Other factors contributing to being good employer</a:t>
            </a:r>
          </a:p>
        </p:txBody>
      </p:sp>
      <p:sp>
        <p:nvSpPr>
          <p:cNvPr id="3" name="Content Placeholder 2">
            <a:extLst>
              <a:ext uri="{FF2B5EF4-FFF2-40B4-BE49-F238E27FC236}">
                <a16:creationId xmlns:a16="http://schemas.microsoft.com/office/drawing/2014/main" id="{3DEF607B-8E14-862E-0DFE-14BF68696A13}"/>
              </a:ext>
            </a:extLst>
          </p:cNvPr>
          <p:cNvSpPr>
            <a:spLocks noGrp="1"/>
          </p:cNvSpPr>
          <p:nvPr>
            <p:ph sz="quarter" idx="15"/>
          </p:nvPr>
        </p:nvSpPr>
        <p:spPr>
          <a:xfrm>
            <a:off x="274320" y="819149"/>
            <a:ext cx="8316000" cy="3978275"/>
          </a:xfrm>
        </p:spPr>
        <p:txBody>
          <a:bodyPr/>
          <a:lstStyle/>
          <a:p>
            <a:r>
              <a:rPr lang="en-AU" dirty="0"/>
              <a:t>Measure of union density^ for Forbes Top 100 employers</a:t>
            </a:r>
          </a:p>
          <a:p>
            <a:endParaRPr lang="en-AU" dirty="0"/>
          </a:p>
          <a:p>
            <a:endParaRPr lang="en-AU" dirty="0"/>
          </a:p>
          <a:p>
            <a:r>
              <a:rPr lang="en-AU" dirty="0"/>
              <a:t>Investigate whether the best ranked</a:t>
            </a:r>
          </a:p>
          <a:p>
            <a:r>
              <a:rPr lang="en-AU" dirty="0"/>
              <a:t>employers have the best union </a:t>
            </a:r>
          </a:p>
          <a:p>
            <a:r>
              <a:rPr lang="en-AU" dirty="0"/>
              <a:t>Representation</a:t>
            </a:r>
          </a:p>
          <a:p>
            <a:endParaRPr lang="en-AU" dirty="0"/>
          </a:p>
          <a:p>
            <a:endParaRPr lang="en-AU" dirty="0"/>
          </a:p>
          <a:p>
            <a:endParaRPr lang="en-AU" dirty="0"/>
          </a:p>
          <a:p>
            <a:endParaRPr lang="en-AU" dirty="0"/>
          </a:p>
          <a:p>
            <a:endParaRPr lang="en-AU" dirty="0"/>
          </a:p>
          <a:p>
            <a:endParaRPr lang="en-AU" dirty="0"/>
          </a:p>
          <a:p>
            <a:endParaRPr lang="en-AU" dirty="0"/>
          </a:p>
          <a:p>
            <a:r>
              <a:rPr lang="en-AU" sz="1100" dirty="0"/>
              <a:t>^ Union density : number of trade union members who are employees as a percentage of the total number of employees. Source : ILO Stats</a:t>
            </a:r>
          </a:p>
          <a:p>
            <a:endParaRPr lang="en-AU" dirty="0"/>
          </a:p>
          <a:p>
            <a:endParaRPr lang="en-AU" dirty="0"/>
          </a:p>
          <a:p>
            <a:endParaRPr lang="en-AU" dirty="0"/>
          </a:p>
          <a:p>
            <a:endParaRPr lang="en-AU" dirty="0"/>
          </a:p>
          <a:p>
            <a:endParaRPr lang="en-AU" dirty="0"/>
          </a:p>
          <a:p>
            <a:endParaRPr lang="en-AU" dirty="0"/>
          </a:p>
          <a:p>
            <a:endParaRPr lang="en-AU" dirty="0"/>
          </a:p>
        </p:txBody>
      </p:sp>
      <p:sp>
        <p:nvSpPr>
          <p:cNvPr id="4" name="Slide Number Placeholder 3">
            <a:extLst>
              <a:ext uri="{FF2B5EF4-FFF2-40B4-BE49-F238E27FC236}">
                <a16:creationId xmlns:a16="http://schemas.microsoft.com/office/drawing/2014/main" id="{1FE8C455-97BF-6B95-5335-911BD4DB4D5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16</a:t>
            </a:fld>
            <a:endParaRPr lang="en-AU" dirty="0"/>
          </a:p>
        </p:txBody>
      </p:sp>
      <p:pic>
        <p:nvPicPr>
          <p:cNvPr id="5" name="Picture 4">
            <a:extLst>
              <a:ext uri="{FF2B5EF4-FFF2-40B4-BE49-F238E27FC236}">
                <a16:creationId xmlns:a16="http://schemas.microsoft.com/office/drawing/2014/main" id="{6CC0116C-BB83-6741-B475-524CA69B75E8}"/>
              </a:ext>
            </a:extLst>
          </p:cNvPr>
          <p:cNvPicPr>
            <a:picLocks noChangeAspect="1"/>
          </p:cNvPicPr>
          <p:nvPr/>
        </p:nvPicPr>
        <p:blipFill>
          <a:blip r:embed="rId3"/>
          <a:stretch>
            <a:fillRect/>
          </a:stretch>
        </p:blipFill>
        <p:spPr>
          <a:xfrm>
            <a:off x="3535578" y="1123950"/>
            <a:ext cx="4115884" cy="3312000"/>
          </a:xfrm>
          <a:prstGeom prst="rect">
            <a:avLst/>
          </a:prstGeom>
        </p:spPr>
      </p:pic>
    </p:spTree>
    <p:extLst>
      <p:ext uri="{BB962C8B-B14F-4D97-AF65-F5344CB8AC3E}">
        <p14:creationId xmlns:p14="http://schemas.microsoft.com/office/powerpoint/2010/main" val="684092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6E93-FFD4-862D-8372-D965E3154947}"/>
              </a:ext>
            </a:extLst>
          </p:cNvPr>
          <p:cNvSpPr>
            <a:spLocks noGrp="1"/>
          </p:cNvSpPr>
          <p:nvPr>
            <p:ph type="title"/>
          </p:nvPr>
        </p:nvSpPr>
        <p:spPr/>
        <p:txBody>
          <a:bodyPr/>
          <a:lstStyle/>
          <a:p>
            <a:r>
              <a:rPr lang="en-AU" dirty="0"/>
              <a:t>Other factors contributing to being good employer</a:t>
            </a:r>
          </a:p>
        </p:txBody>
      </p:sp>
      <p:sp>
        <p:nvSpPr>
          <p:cNvPr id="3" name="Content Placeholder 2">
            <a:extLst>
              <a:ext uri="{FF2B5EF4-FFF2-40B4-BE49-F238E27FC236}">
                <a16:creationId xmlns:a16="http://schemas.microsoft.com/office/drawing/2014/main" id="{3DEF607B-8E14-862E-0DFE-14BF68696A13}"/>
              </a:ext>
            </a:extLst>
          </p:cNvPr>
          <p:cNvSpPr>
            <a:spLocks noGrp="1"/>
          </p:cNvSpPr>
          <p:nvPr>
            <p:ph sz="quarter" idx="15"/>
          </p:nvPr>
        </p:nvSpPr>
        <p:spPr>
          <a:xfrm>
            <a:off x="274320" y="819149"/>
            <a:ext cx="8316000" cy="4100089"/>
          </a:xfrm>
        </p:spPr>
        <p:txBody>
          <a:bodyPr/>
          <a:lstStyle/>
          <a:p>
            <a:r>
              <a:rPr lang="en-AU" dirty="0"/>
              <a:t>Measure of union density^ for Forbes Top 100 employers</a:t>
            </a:r>
          </a:p>
          <a:p>
            <a:endParaRPr lang="en-AU" dirty="0"/>
          </a:p>
          <a:p>
            <a:endParaRPr lang="en-AU" dirty="0"/>
          </a:p>
          <a:p>
            <a:r>
              <a:rPr lang="en-AU" dirty="0"/>
              <a:t>Investigate the relationship between </a:t>
            </a:r>
          </a:p>
          <a:p>
            <a:r>
              <a:rPr lang="en-AU" dirty="0"/>
              <a:t>best ranked employer and union</a:t>
            </a:r>
          </a:p>
          <a:p>
            <a:r>
              <a:rPr lang="en-AU" dirty="0"/>
              <a:t>Representation</a:t>
            </a:r>
          </a:p>
          <a:p>
            <a:endParaRPr lang="en-AU" dirty="0"/>
          </a:p>
          <a:p>
            <a:endParaRPr lang="en-AU" dirty="0"/>
          </a:p>
          <a:p>
            <a:pPr marL="285750" indent="-285750">
              <a:buFont typeface="Arial" panose="020B0604020202020204" pitchFamily="34" charset="0"/>
              <a:buChar char="•"/>
            </a:pPr>
            <a:r>
              <a:rPr lang="en-AU" dirty="0"/>
              <a:t>Correlation between</a:t>
            </a:r>
          </a:p>
          <a:p>
            <a:pPr marL="266700" indent="-266700"/>
            <a:r>
              <a:rPr lang="en-AU" dirty="0"/>
              <a:t>	Union Density and </a:t>
            </a:r>
          </a:p>
          <a:p>
            <a:pPr marL="266700" indent="-266700"/>
            <a:r>
              <a:rPr lang="en-AU" dirty="0"/>
              <a:t>	Best Employer Rank is 0.14</a:t>
            </a:r>
          </a:p>
          <a:p>
            <a:endParaRPr lang="en-AU" dirty="0"/>
          </a:p>
          <a:p>
            <a:endParaRPr lang="en-AU" dirty="0"/>
          </a:p>
          <a:p>
            <a:r>
              <a:rPr lang="en-AU" sz="1100" dirty="0"/>
              <a:t>^ Union density : number of trade union members who are employees as a percentage of the total number of employees</a:t>
            </a:r>
            <a:r>
              <a:rPr lang="en-AU" dirty="0"/>
              <a:t>. </a:t>
            </a:r>
            <a:r>
              <a:rPr lang="en-AU" sz="1100" dirty="0"/>
              <a:t>Source : ILO Stats</a:t>
            </a:r>
            <a:endParaRPr lang="en-AU" dirty="0"/>
          </a:p>
        </p:txBody>
      </p:sp>
      <p:sp>
        <p:nvSpPr>
          <p:cNvPr id="4" name="Slide Number Placeholder 3">
            <a:extLst>
              <a:ext uri="{FF2B5EF4-FFF2-40B4-BE49-F238E27FC236}">
                <a16:creationId xmlns:a16="http://schemas.microsoft.com/office/drawing/2014/main" id="{1FE8C455-97BF-6B95-5335-911BD4DB4D5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17</a:t>
            </a:fld>
            <a:endParaRPr lang="en-AU" dirty="0"/>
          </a:p>
        </p:txBody>
      </p:sp>
      <p:pic>
        <p:nvPicPr>
          <p:cNvPr id="6" name="Picture 5">
            <a:extLst>
              <a:ext uri="{FF2B5EF4-FFF2-40B4-BE49-F238E27FC236}">
                <a16:creationId xmlns:a16="http://schemas.microsoft.com/office/drawing/2014/main" id="{BFBC02F8-C5BA-6F8F-3AE2-076C1E732DA4}"/>
              </a:ext>
            </a:extLst>
          </p:cNvPr>
          <p:cNvPicPr>
            <a:picLocks noChangeAspect="1"/>
          </p:cNvPicPr>
          <p:nvPr/>
        </p:nvPicPr>
        <p:blipFill rotWithShape="1">
          <a:blip r:embed="rId3"/>
          <a:srcRect b="5122"/>
          <a:stretch/>
        </p:blipFill>
        <p:spPr>
          <a:xfrm>
            <a:off x="3581400" y="1123950"/>
            <a:ext cx="4051097" cy="3210665"/>
          </a:xfrm>
          <a:prstGeom prst="rect">
            <a:avLst/>
          </a:prstGeom>
        </p:spPr>
      </p:pic>
    </p:spTree>
    <p:extLst>
      <p:ext uri="{BB962C8B-B14F-4D97-AF65-F5344CB8AC3E}">
        <p14:creationId xmlns:p14="http://schemas.microsoft.com/office/powerpoint/2010/main" val="1252781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03FE-07FA-7C03-D6E5-555C2B2EE4E7}"/>
              </a:ext>
            </a:extLst>
          </p:cNvPr>
          <p:cNvSpPr>
            <a:spLocks noGrp="1"/>
          </p:cNvSpPr>
          <p:nvPr>
            <p:ph type="title"/>
          </p:nvPr>
        </p:nvSpPr>
        <p:spPr/>
        <p:txBody>
          <a:bodyPr/>
          <a:lstStyle/>
          <a:p>
            <a:r>
              <a:rPr lang="en-AU" dirty="0"/>
              <a:t>Conclusions</a:t>
            </a:r>
          </a:p>
        </p:txBody>
      </p:sp>
      <p:sp>
        <p:nvSpPr>
          <p:cNvPr id="3" name="Slide Number Placeholder 2">
            <a:extLst>
              <a:ext uri="{FF2B5EF4-FFF2-40B4-BE49-F238E27FC236}">
                <a16:creationId xmlns:a16="http://schemas.microsoft.com/office/drawing/2014/main" id="{85EAAE81-F38C-3A23-CAF5-7C71EE9F84CA}"/>
              </a:ext>
            </a:extLst>
          </p:cNvPr>
          <p:cNvSpPr>
            <a:spLocks noGrp="1"/>
          </p:cNvSpPr>
          <p:nvPr>
            <p:ph type="sldNum" sz="quarter" idx="4"/>
          </p:nvPr>
        </p:nvSpPr>
        <p:spPr/>
        <p:txBody>
          <a:bodyPr/>
          <a:lstStyle/>
          <a:p>
            <a:fld id="{454586D2-FC10-4911-B5CA-CBCADE2DC1FC}" type="slidenum">
              <a:rPr lang="en-AU" smtClean="0"/>
              <a:pPr/>
              <a:t>18</a:t>
            </a:fld>
            <a:endParaRPr lang="en-AU" dirty="0"/>
          </a:p>
        </p:txBody>
      </p:sp>
      <p:sp>
        <p:nvSpPr>
          <p:cNvPr id="4" name="Content Placeholder 3">
            <a:extLst>
              <a:ext uri="{FF2B5EF4-FFF2-40B4-BE49-F238E27FC236}">
                <a16:creationId xmlns:a16="http://schemas.microsoft.com/office/drawing/2014/main" id="{270D31DA-01D2-223C-A945-57B5F8B5C09D}"/>
              </a:ext>
            </a:extLst>
          </p:cNvPr>
          <p:cNvSpPr>
            <a:spLocks noGrp="1"/>
          </p:cNvSpPr>
          <p:nvPr>
            <p:ph sz="quarter" idx="15"/>
          </p:nvPr>
        </p:nvSpPr>
        <p:spPr>
          <a:xfrm>
            <a:off x="274320" y="819150"/>
            <a:ext cx="8412480" cy="3891922"/>
          </a:xfrm>
        </p:spPr>
        <p:txBody>
          <a:bodyPr/>
          <a:lstStyle/>
          <a:p>
            <a:r>
              <a:rPr lang="en-US" dirty="0"/>
              <a:t>Did the data uncover any answers to our initial research questions?</a:t>
            </a:r>
            <a:endParaRPr lang="en-AU" dirty="0"/>
          </a:p>
          <a:p>
            <a:endParaRPr lang="en-AU" dirty="0"/>
          </a:p>
          <a:p>
            <a:r>
              <a:rPr lang="en-AU" dirty="0"/>
              <a:t>We conclude:</a:t>
            </a:r>
          </a:p>
          <a:p>
            <a:pPr marL="285750" indent="-285750">
              <a:buFont typeface="Arial" panose="020B0604020202020204" pitchFamily="34" charset="0"/>
              <a:buChar char="•"/>
            </a:pPr>
            <a:r>
              <a:rPr lang="en-AU" dirty="0"/>
              <a:t>Acclaimed employers are established, longstanding companies, scoring well on multiple surveys</a:t>
            </a:r>
          </a:p>
          <a:p>
            <a:pPr marL="285750" indent="-285750">
              <a:buFont typeface="Arial" panose="020B0604020202020204" pitchFamily="34" charset="0"/>
              <a:buChar char="•"/>
            </a:pPr>
            <a:r>
              <a:rPr lang="en-AU" dirty="0"/>
              <a:t>Tend to have superior returns to sector peers</a:t>
            </a:r>
          </a:p>
          <a:p>
            <a:pPr marL="285750" indent="-285750">
              <a:buFont typeface="Arial" panose="020B0604020202020204" pitchFamily="34" charset="0"/>
              <a:buChar char="•"/>
            </a:pPr>
            <a:r>
              <a:rPr lang="en-AU" dirty="0"/>
              <a:t>No strong correlation with unionisation at country level</a:t>
            </a:r>
          </a:p>
          <a:p>
            <a:pPr marL="285750" indent="-285750">
              <a:buFont typeface="Arial" panose="020B0604020202020204" pitchFamily="34" charset="0"/>
              <a:buChar char="•"/>
            </a:pPr>
            <a:endParaRPr lang="en-AU" dirty="0"/>
          </a:p>
          <a:p>
            <a:r>
              <a:rPr lang="en-US" dirty="0"/>
              <a:t>Further work:</a:t>
            </a:r>
          </a:p>
          <a:p>
            <a:pPr marL="285750" indent="-285750">
              <a:buFont typeface="Arial" panose="020B0604020202020204" pitchFamily="34" charset="0"/>
              <a:buChar char="•"/>
            </a:pPr>
            <a:r>
              <a:rPr lang="en-AU" dirty="0"/>
              <a:t>Cause and effect of performance v preferred employer status</a:t>
            </a:r>
          </a:p>
          <a:p>
            <a:pPr marL="285750" indent="-285750">
              <a:buFont typeface="Arial" panose="020B0604020202020204" pitchFamily="34" charset="0"/>
              <a:buChar char="•"/>
            </a:pPr>
            <a:r>
              <a:rPr lang="en-AU" dirty="0"/>
              <a:t>Investigate common root causes – superior leadership, strategic direction, high brand recognition/value </a:t>
            </a:r>
          </a:p>
          <a:p>
            <a:pPr marL="285750" indent="-285750">
              <a:buFont typeface="Arial" panose="020B0604020202020204" pitchFamily="34" charset="0"/>
              <a:buChar char="•"/>
            </a:pPr>
            <a:r>
              <a:rPr lang="en-AU" dirty="0"/>
              <a:t>Statistical analysis – significant differences</a:t>
            </a:r>
          </a:p>
          <a:p>
            <a:pPr marL="285750" indent="-285750">
              <a:buFont typeface="Arial" panose="020B0604020202020204" pitchFamily="34" charset="0"/>
              <a:buChar char="•"/>
            </a:pPr>
            <a:r>
              <a:rPr lang="en-AU" dirty="0"/>
              <a:t>More demographic factors and response breakdown at country level </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54918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D9B2-9DA0-9B23-514E-440C3F4FA60B}"/>
              </a:ext>
            </a:extLst>
          </p:cNvPr>
          <p:cNvSpPr>
            <a:spLocks noGrp="1"/>
          </p:cNvSpPr>
          <p:nvPr>
            <p:ph type="title"/>
          </p:nvPr>
        </p:nvSpPr>
        <p:spPr/>
        <p:txBody>
          <a:bodyPr/>
          <a:lstStyle/>
          <a:p>
            <a:r>
              <a:rPr lang="en-AU" dirty="0"/>
              <a:t>Research Questions</a:t>
            </a:r>
          </a:p>
        </p:txBody>
      </p:sp>
      <p:sp>
        <p:nvSpPr>
          <p:cNvPr id="3" name="Text Placeholder 2">
            <a:extLst>
              <a:ext uri="{FF2B5EF4-FFF2-40B4-BE49-F238E27FC236}">
                <a16:creationId xmlns:a16="http://schemas.microsoft.com/office/drawing/2014/main" id="{4D7B1C4D-6ADC-B84C-4F47-FAC0AE4AD1A6}"/>
              </a:ext>
            </a:extLst>
          </p:cNvPr>
          <p:cNvSpPr>
            <a:spLocks noGrp="1"/>
          </p:cNvSpPr>
          <p:nvPr>
            <p:ph sz="quarter" idx="15"/>
          </p:nvPr>
        </p:nvSpPr>
        <p:spPr>
          <a:xfrm>
            <a:off x="274320" y="819150"/>
            <a:ext cx="5059680" cy="2058228"/>
          </a:xfrm>
          <a:prstGeom prst="rect">
            <a:avLst/>
          </a:prstGeom>
        </p:spPr>
        <p:txBody>
          <a:bodyPr/>
          <a:lstStyle/>
          <a:p>
            <a:pPr marL="285750" indent="-285750">
              <a:buFont typeface="Arial" panose="020B0604020202020204" pitchFamily="34" charset="0"/>
              <a:buChar char="•"/>
            </a:pPr>
            <a:r>
              <a:rPr lang="en-US" dirty="0"/>
              <a:t>Starting point: Forbes 2022 Ranking of 100 Best Employers</a:t>
            </a:r>
          </a:p>
          <a:p>
            <a:pPr marL="838200" lvl="3"/>
            <a:r>
              <a:rPr lang="en-US" dirty="0"/>
              <a:t>What is it? </a:t>
            </a:r>
          </a:p>
          <a:p>
            <a:pPr marL="838200" lvl="3"/>
            <a:r>
              <a:rPr lang="en-US" dirty="0"/>
              <a:t>How is it formulated? </a:t>
            </a:r>
          </a:p>
          <a:p>
            <a:pPr marL="838200" lvl="3"/>
            <a:r>
              <a:rPr lang="en-US" dirty="0"/>
              <a:t>Why are we interested?</a:t>
            </a:r>
          </a:p>
          <a:p>
            <a:pPr marL="838200" lvl="3"/>
            <a:endParaRPr lang="en-US" dirty="0"/>
          </a:p>
          <a:p>
            <a:pPr marL="295275" lvl="3">
              <a:buFont typeface="Arial" panose="020B0604020202020204" pitchFamily="34" charset="0"/>
              <a:buChar char="•"/>
            </a:pPr>
            <a:r>
              <a:rPr lang="en-US" dirty="0"/>
              <a:t>Complemented with: Glassdoor Preferred Employer Scores</a:t>
            </a:r>
          </a:p>
          <a:p>
            <a:endParaRPr lang="en-US" dirty="0"/>
          </a:p>
          <a:p>
            <a:pPr marL="285750" indent="-285750">
              <a:buFont typeface="Arial" panose="020B0604020202020204" pitchFamily="34" charset="0"/>
              <a:buChar char="•"/>
            </a:pPr>
            <a:r>
              <a:rPr lang="en-US" dirty="0"/>
              <a:t>Our research questions:</a:t>
            </a:r>
          </a:p>
          <a:p>
            <a:pPr marL="838200" lvl="3"/>
            <a:r>
              <a:rPr lang="en-US" dirty="0"/>
              <a:t>What are the attributes of good employers?</a:t>
            </a:r>
          </a:p>
          <a:p>
            <a:pPr marL="838200" lvl="3"/>
            <a:r>
              <a:rPr lang="en-US" dirty="0"/>
              <a:t>Are good employers good companies? </a:t>
            </a:r>
          </a:p>
          <a:p>
            <a:pPr marL="838200" lvl="3"/>
            <a:r>
              <a:rPr lang="en-US" dirty="0"/>
              <a:t>Are there any other factors that may contribute to being good employer? </a:t>
            </a:r>
          </a:p>
          <a:p>
            <a:pPr lvl="1"/>
            <a:endParaRPr lang="en-US" dirty="0"/>
          </a:p>
        </p:txBody>
      </p:sp>
      <p:sp>
        <p:nvSpPr>
          <p:cNvPr id="4" name="Slide Number Placeholder 3">
            <a:extLst>
              <a:ext uri="{FF2B5EF4-FFF2-40B4-BE49-F238E27FC236}">
                <a16:creationId xmlns:a16="http://schemas.microsoft.com/office/drawing/2014/main" id="{B4C131E0-F040-8B3B-5709-E1AF55FB3588}"/>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2</a:t>
            </a:fld>
            <a:endParaRPr lang="en-AU" dirty="0"/>
          </a:p>
        </p:txBody>
      </p:sp>
      <p:pic>
        <p:nvPicPr>
          <p:cNvPr id="6" name="Picture 5">
            <a:extLst>
              <a:ext uri="{FF2B5EF4-FFF2-40B4-BE49-F238E27FC236}">
                <a16:creationId xmlns:a16="http://schemas.microsoft.com/office/drawing/2014/main" id="{30E164F4-FB55-5009-27AA-FC03E1774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075" y="2890985"/>
            <a:ext cx="1686825" cy="1546256"/>
          </a:xfrm>
          <a:prstGeom prst="rect">
            <a:avLst/>
          </a:prstGeom>
        </p:spPr>
      </p:pic>
      <p:pic>
        <p:nvPicPr>
          <p:cNvPr id="1028" name="Picture 4" descr="SMIC">
            <a:extLst>
              <a:ext uri="{FF2B5EF4-FFF2-40B4-BE49-F238E27FC236}">
                <a16:creationId xmlns:a16="http://schemas.microsoft.com/office/drawing/2014/main" id="{05876FAD-8179-62B7-182F-64D75F8BD4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005779"/>
            <a:ext cx="3314700" cy="1166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526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0E95-E1CD-7BF8-16DC-217CCFCECF6A}"/>
              </a:ext>
            </a:extLst>
          </p:cNvPr>
          <p:cNvSpPr>
            <a:spLocks noGrp="1"/>
          </p:cNvSpPr>
          <p:nvPr>
            <p:ph type="title"/>
          </p:nvPr>
        </p:nvSpPr>
        <p:spPr/>
        <p:txBody>
          <a:bodyPr/>
          <a:lstStyle/>
          <a:p>
            <a:r>
              <a:rPr lang="en-AU" dirty="0"/>
              <a:t>Preliminary Analysis – Look into Forbes / Glassdoor</a:t>
            </a:r>
          </a:p>
        </p:txBody>
      </p:sp>
      <p:sp>
        <p:nvSpPr>
          <p:cNvPr id="3" name="Content Placeholder 2">
            <a:extLst>
              <a:ext uri="{FF2B5EF4-FFF2-40B4-BE49-F238E27FC236}">
                <a16:creationId xmlns:a16="http://schemas.microsoft.com/office/drawing/2014/main" id="{6C332B5E-123E-D41B-5537-50F40DB171E9}"/>
              </a:ext>
            </a:extLst>
          </p:cNvPr>
          <p:cNvSpPr>
            <a:spLocks noGrp="1"/>
          </p:cNvSpPr>
          <p:nvPr>
            <p:ph sz="quarter" idx="15"/>
          </p:nvPr>
        </p:nvSpPr>
        <p:spPr/>
        <p:txBody>
          <a:bodyPr/>
          <a:lstStyle/>
          <a:p>
            <a:r>
              <a:rPr lang="en-AU" dirty="0"/>
              <a:t>Source: </a:t>
            </a:r>
          </a:p>
          <a:p>
            <a:pPr marL="404813" lvl="3" indent="-180975"/>
            <a:r>
              <a:rPr lang="en-AU" dirty="0"/>
              <a:t>Kaggle / Forbes dataset: </a:t>
            </a:r>
            <a:r>
              <a:rPr lang="en-AU" dirty="0">
                <a:hlinkClick r:id="rId3"/>
              </a:rPr>
              <a:t>https://www.kaggle.com/datasets/devrimtuner/worlds-best-employers-top-100</a:t>
            </a:r>
            <a:endParaRPr lang="en-AU" dirty="0"/>
          </a:p>
          <a:p>
            <a:pPr marL="404813" lvl="3" indent="-180975"/>
            <a:r>
              <a:rPr lang="en-AU" dirty="0"/>
              <a:t>Glassdoor Rating site: </a:t>
            </a:r>
            <a:r>
              <a:rPr lang="en-US" dirty="0">
                <a:hlinkClick r:id="rId4"/>
              </a:rPr>
              <a:t>https://www.glassdoor.com.au/member/home/index.htm</a:t>
            </a:r>
            <a:endParaRPr lang="en-AU" dirty="0"/>
          </a:p>
          <a:p>
            <a:endParaRPr lang="en-US" dirty="0"/>
          </a:p>
        </p:txBody>
      </p:sp>
      <p:sp>
        <p:nvSpPr>
          <p:cNvPr id="4" name="Slide Number Placeholder 3">
            <a:extLst>
              <a:ext uri="{FF2B5EF4-FFF2-40B4-BE49-F238E27FC236}">
                <a16:creationId xmlns:a16="http://schemas.microsoft.com/office/drawing/2014/main" id="{29FA95F4-CD0A-E0ED-7ADE-2191D9D0898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3</a:t>
            </a:fld>
            <a:endParaRPr lang="en-AU" dirty="0"/>
          </a:p>
        </p:txBody>
      </p:sp>
      <p:pic>
        <p:nvPicPr>
          <p:cNvPr id="6" name="Picture 5">
            <a:extLst>
              <a:ext uri="{FF2B5EF4-FFF2-40B4-BE49-F238E27FC236}">
                <a16:creationId xmlns:a16="http://schemas.microsoft.com/office/drawing/2014/main" id="{C4771C0E-387A-D19B-6129-9598B6811AAD}"/>
              </a:ext>
            </a:extLst>
          </p:cNvPr>
          <p:cNvPicPr>
            <a:picLocks noChangeAspect="1"/>
          </p:cNvPicPr>
          <p:nvPr/>
        </p:nvPicPr>
        <p:blipFill>
          <a:blip r:embed="rId5"/>
          <a:stretch>
            <a:fillRect/>
          </a:stretch>
        </p:blipFill>
        <p:spPr>
          <a:xfrm>
            <a:off x="2514600" y="1782475"/>
            <a:ext cx="4246258" cy="2971774"/>
          </a:xfrm>
          <a:prstGeom prst="rect">
            <a:avLst/>
          </a:prstGeom>
        </p:spPr>
      </p:pic>
    </p:spTree>
    <p:extLst>
      <p:ext uri="{BB962C8B-B14F-4D97-AF65-F5344CB8AC3E}">
        <p14:creationId xmlns:p14="http://schemas.microsoft.com/office/powerpoint/2010/main" val="398413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4F4B-639C-A99A-D3A2-308261FE90B9}"/>
              </a:ext>
            </a:extLst>
          </p:cNvPr>
          <p:cNvSpPr>
            <a:spLocks noGrp="1"/>
          </p:cNvSpPr>
          <p:nvPr>
            <p:ph type="title"/>
          </p:nvPr>
        </p:nvSpPr>
        <p:spPr/>
        <p:txBody>
          <a:bodyPr/>
          <a:lstStyle/>
          <a:p>
            <a:r>
              <a:rPr lang="en-AU" dirty="0"/>
              <a:t>Preliminary Analysis – Sector Analysis</a:t>
            </a:r>
            <a:br>
              <a:rPr lang="en-US" sz="2400" dirty="0"/>
            </a:br>
            <a:endParaRPr lang="en-AU" dirty="0"/>
          </a:p>
        </p:txBody>
      </p:sp>
      <p:sp>
        <p:nvSpPr>
          <p:cNvPr id="3" name="Slide Number Placeholder 2">
            <a:extLst>
              <a:ext uri="{FF2B5EF4-FFF2-40B4-BE49-F238E27FC236}">
                <a16:creationId xmlns:a16="http://schemas.microsoft.com/office/drawing/2014/main" id="{60E7B092-0133-759F-6A5F-69F96600EBA0}"/>
              </a:ext>
            </a:extLst>
          </p:cNvPr>
          <p:cNvSpPr>
            <a:spLocks noGrp="1"/>
          </p:cNvSpPr>
          <p:nvPr>
            <p:ph type="sldNum" sz="quarter" idx="4"/>
          </p:nvPr>
        </p:nvSpPr>
        <p:spPr/>
        <p:txBody>
          <a:bodyPr/>
          <a:lstStyle/>
          <a:p>
            <a:fld id="{454586D2-FC10-4911-B5CA-CBCADE2DC1FC}" type="slidenum">
              <a:rPr lang="en-AU" smtClean="0"/>
              <a:pPr/>
              <a:t>4</a:t>
            </a:fld>
            <a:endParaRPr lang="en-AU" dirty="0"/>
          </a:p>
        </p:txBody>
      </p:sp>
      <p:sp>
        <p:nvSpPr>
          <p:cNvPr id="4" name="Content Placeholder 3">
            <a:extLst>
              <a:ext uri="{FF2B5EF4-FFF2-40B4-BE49-F238E27FC236}">
                <a16:creationId xmlns:a16="http://schemas.microsoft.com/office/drawing/2014/main" id="{9BCB96DB-9115-2958-A83B-6AC4F9D538FC}"/>
              </a:ext>
            </a:extLst>
          </p:cNvPr>
          <p:cNvSpPr>
            <a:spLocks noGrp="1"/>
          </p:cNvSpPr>
          <p:nvPr>
            <p:ph sz="quarter" idx="15"/>
          </p:nvPr>
        </p:nvSpPr>
        <p:spPr/>
        <p:txBody>
          <a:bodyPr/>
          <a:lstStyle/>
          <a:p>
            <a:r>
              <a:rPr lang="en-US" sz="1400" dirty="0"/>
              <a:t>20 sectors made it into top 100 employers in 2022</a:t>
            </a:r>
          </a:p>
          <a:p>
            <a:r>
              <a:rPr lang="en-AU" dirty="0"/>
              <a:t>[Timo’s graph here]</a:t>
            </a:r>
          </a:p>
          <a:p>
            <a:endParaRPr lang="en-AU" dirty="0"/>
          </a:p>
          <a:p>
            <a:endParaRPr lang="en-AU" dirty="0"/>
          </a:p>
        </p:txBody>
      </p:sp>
      <p:pic>
        <p:nvPicPr>
          <p:cNvPr id="11" name="Picture 10" descr="Chart, bar chart&#10;&#10;Description automatically generated">
            <a:extLst>
              <a:ext uri="{FF2B5EF4-FFF2-40B4-BE49-F238E27FC236}">
                <a16:creationId xmlns:a16="http://schemas.microsoft.com/office/drawing/2014/main" id="{9A8A5E36-70FD-2052-6A8D-1888A649C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78" y="1154835"/>
            <a:ext cx="4490445" cy="3720157"/>
          </a:xfrm>
          <a:prstGeom prst="rect">
            <a:avLst/>
          </a:prstGeom>
        </p:spPr>
      </p:pic>
      <p:grpSp>
        <p:nvGrpSpPr>
          <p:cNvPr id="22" name="Group 21">
            <a:extLst>
              <a:ext uri="{FF2B5EF4-FFF2-40B4-BE49-F238E27FC236}">
                <a16:creationId xmlns:a16="http://schemas.microsoft.com/office/drawing/2014/main" id="{6F65C25C-137D-86EB-4103-3D9C1D54B3B5}"/>
              </a:ext>
            </a:extLst>
          </p:cNvPr>
          <p:cNvGrpSpPr/>
          <p:nvPr/>
        </p:nvGrpSpPr>
        <p:grpSpPr>
          <a:xfrm>
            <a:off x="4572000" y="1501455"/>
            <a:ext cx="4521733" cy="2822895"/>
            <a:chOff x="4596334" y="1577655"/>
            <a:chExt cx="4521733" cy="2822895"/>
          </a:xfrm>
        </p:grpSpPr>
        <p:pic>
          <p:nvPicPr>
            <p:cNvPr id="13" name="Picture 12">
              <a:extLst>
                <a:ext uri="{FF2B5EF4-FFF2-40B4-BE49-F238E27FC236}">
                  <a16:creationId xmlns:a16="http://schemas.microsoft.com/office/drawing/2014/main" id="{6C51D7B0-A036-85EA-03F7-657172CEAB10}"/>
                </a:ext>
              </a:extLst>
            </p:cNvPr>
            <p:cNvPicPr>
              <a:picLocks noChangeAspect="1"/>
            </p:cNvPicPr>
            <p:nvPr/>
          </p:nvPicPr>
          <p:blipFill>
            <a:blip r:embed="rId3"/>
            <a:stretch>
              <a:fillRect/>
            </a:stretch>
          </p:blipFill>
          <p:spPr>
            <a:xfrm>
              <a:off x="4596334" y="1577655"/>
              <a:ext cx="4521733" cy="514153"/>
            </a:xfrm>
            <a:prstGeom prst="rect">
              <a:avLst/>
            </a:prstGeom>
          </p:spPr>
        </p:pic>
        <p:pic>
          <p:nvPicPr>
            <p:cNvPr id="15" name="Picture 14">
              <a:extLst>
                <a:ext uri="{FF2B5EF4-FFF2-40B4-BE49-F238E27FC236}">
                  <a16:creationId xmlns:a16="http://schemas.microsoft.com/office/drawing/2014/main" id="{D4439907-844B-8C77-FA9E-3EB2327489E3}"/>
                </a:ext>
              </a:extLst>
            </p:cNvPr>
            <p:cNvPicPr>
              <a:picLocks noChangeAspect="1"/>
            </p:cNvPicPr>
            <p:nvPr/>
          </p:nvPicPr>
          <p:blipFill>
            <a:blip r:embed="rId4"/>
            <a:stretch>
              <a:fillRect/>
            </a:stretch>
          </p:blipFill>
          <p:spPr>
            <a:xfrm>
              <a:off x="4617537" y="2116368"/>
              <a:ext cx="4399370" cy="601116"/>
            </a:xfrm>
            <a:prstGeom prst="rect">
              <a:avLst/>
            </a:prstGeom>
          </p:spPr>
        </p:pic>
        <p:pic>
          <p:nvPicPr>
            <p:cNvPr id="17" name="Picture 16">
              <a:extLst>
                <a:ext uri="{FF2B5EF4-FFF2-40B4-BE49-F238E27FC236}">
                  <a16:creationId xmlns:a16="http://schemas.microsoft.com/office/drawing/2014/main" id="{FC9CA7B8-5FB9-01B4-FF7B-8FB34B12DFAB}"/>
                </a:ext>
              </a:extLst>
            </p:cNvPr>
            <p:cNvPicPr>
              <a:picLocks noChangeAspect="1"/>
            </p:cNvPicPr>
            <p:nvPr/>
          </p:nvPicPr>
          <p:blipFill>
            <a:blip r:embed="rId5"/>
            <a:stretch>
              <a:fillRect/>
            </a:stretch>
          </p:blipFill>
          <p:spPr>
            <a:xfrm>
              <a:off x="4596334" y="2732592"/>
              <a:ext cx="4490445" cy="601116"/>
            </a:xfrm>
            <a:prstGeom prst="rect">
              <a:avLst/>
            </a:prstGeom>
          </p:spPr>
        </p:pic>
        <p:pic>
          <p:nvPicPr>
            <p:cNvPr id="19" name="Picture 18">
              <a:extLst>
                <a:ext uri="{FF2B5EF4-FFF2-40B4-BE49-F238E27FC236}">
                  <a16:creationId xmlns:a16="http://schemas.microsoft.com/office/drawing/2014/main" id="{C910BCF1-BF71-4A3C-1458-9A54A50CC899}"/>
                </a:ext>
              </a:extLst>
            </p:cNvPr>
            <p:cNvPicPr>
              <a:picLocks noChangeAspect="1"/>
            </p:cNvPicPr>
            <p:nvPr/>
          </p:nvPicPr>
          <p:blipFill>
            <a:blip r:embed="rId6"/>
            <a:stretch>
              <a:fillRect/>
            </a:stretch>
          </p:blipFill>
          <p:spPr>
            <a:xfrm>
              <a:off x="4639308" y="3348816"/>
              <a:ext cx="4471467" cy="636354"/>
            </a:xfrm>
            <a:prstGeom prst="rect">
              <a:avLst/>
            </a:prstGeom>
          </p:spPr>
        </p:pic>
        <p:pic>
          <p:nvPicPr>
            <p:cNvPr id="21" name="Picture 20">
              <a:extLst>
                <a:ext uri="{FF2B5EF4-FFF2-40B4-BE49-F238E27FC236}">
                  <a16:creationId xmlns:a16="http://schemas.microsoft.com/office/drawing/2014/main" id="{A0FD8F6C-693E-60B1-9E69-36A426B400DC}"/>
                </a:ext>
              </a:extLst>
            </p:cNvPr>
            <p:cNvPicPr>
              <a:picLocks noChangeAspect="1"/>
            </p:cNvPicPr>
            <p:nvPr/>
          </p:nvPicPr>
          <p:blipFill>
            <a:blip r:embed="rId7"/>
            <a:stretch>
              <a:fillRect/>
            </a:stretch>
          </p:blipFill>
          <p:spPr>
            <a:xfrm>
              <a:off x="4639308" y="4022065"/>
              <a:ext cx="3861866" cy="378485"/>
            </a:xfrm>
            <a:prstGeom prst="rect">
              <a:avLst/>
            </a:prstGeom>
          </p:spPr>
        </p:pic>
      </p:grpSp>
    </p:spTree>
    <p:extLst>
      <p:ext uri="{BB962C8B-B14F-4D97-AF65-F5344CB8AC3E}">
        <p14:creationId xmlns:p14="http://schemas.microsoft.com/office/powerpoint/2010/main" val="116682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6DCA-36F2-785D-34D5-BBF651A84B0E}"/>
              </a:ext>
            </a:extLst>
          </p:cNvPr>
          <p:cNvSpPr>
            <a:spLocks noGrp="1"/>
          </p:cNvSpPr>
          <p:nvPr>
            <p:ph type="title"/>
          </p:nvPr>
        </p:nvSpPr>
        <p:spPr/>
        <p:txBody>
          <a:bodyPr/>
          <a:lstStyle/>
          <a:p>
            <a:r>
              <a:rPr lang="en-AU" dirty="0"/>
              <a:t>Preliminary Analysis – Company Analysis</a:t>
            </a:r>
            <a:br>
              <a:rPr lang="en-US" sz="2400" dirty="0"/>
            </a:br>
            <a:endParaRPr lang="en-AU" sz="1400" dirty="0">
              <a:latin typeface="Calibri" panose="020F0502020204030204" pitchFamily="34" charset="0"/>
              <a:ea typeface="+mn-ea"/>
              <a:cs typeface="Calibri" panose="020F0502020204030204" pitchFamily="34" charset="0"/>
            </a:endParaRPr>
          </a:p>
        </p:txBody>
      </p:sp>
      <p:sp>
        <p:nvSpPr>
          <p:cNvPr id="3" name="Slide Number Placeholder 2">
            <a:extLst>
              <a:ext uri="{FF2B5EF4-FFF2-40B4-BE49-F238E27FC236}">
                <a16:creationId xmlns:a16="http://schemas.microsoft.com/office/drawing/2014/main" id="{F32566F6-F4A6-07BF-4CD7-07FE768C4F7B}"/>
              </a:ext>
            </a:extLst>
          </p:cNvPr>
          <p:cNvSpPr>
            <a:spLocks noGrp="1"/>
          </p:cNvSpPr>
          <p:nvPr>
            <p:ph type="sldNum" sz="quarter" idx="4"/>
          </p:nvPr>
        </p:nvSpPr>
        <p:spPr/>
        <p:txBody>
          <a:bodyPr/>
          <a:lstStyle/>
          <a:p>
            <a:fld id="{454586D2-FC10-4911-B5CA-CBCADE2DC1FC}" type="slidenum">
              <a:rPr lang="en-AU" smtClean="0"/>
              <a:pPr/>
              <a:t>5</a:t>
            </a:fld>
            <a:endParaRPr lang="en-AU" dirty="0"/>
          </a:p>
        </p:txBody>
      </p:sp>
      <p:pic>
        <p:nvPicPr>
          <p:cNvPr id="16" name="Content Placeholder 15" descr="Chart, bar chart&#10;&#10;Description automatically generated">
            <a:extLst>
              <a:ext uri="{FF2B5EF4-FFF2-40B4-BE49-F238E27FC236}">
                <a16:creationId xmlns:a16="http://schemas.microsoft.com/office/drawing/2014/main" id="{B2CFC3B7-E16F-CE5B-FF9B-BE680DDBE7F1}"/>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227882" y="1200150"/>
            <a:ext cx="3926939" cy="3352800"/>
          </a:xfrm>
        </p:spPr>
      </p:pic>
      <p:sp>
        <p:nvSpPr>
          <p:cNvPr id="17" name="TextBox 16">
            <a:extLst>
              <a:ext uri="{FF2B5EF4-FFF2-40B4-BE49-F238E27FC236}">
                <a16:creationId xmlns:a16="http://schemas.microsoft.com/office/drawing/2014/main" id="{0E6E1E5A-6CD3-5367-51D6-779297303F12}"/>
              </a:ext>
            </a:extLst>
          </p:cNvPr>
          <p:cNvSpPr txBox="1"/>
          <p:nvPr/>
        </p:nvSpPr>
        <p:spPr>
          <a:xfrm>
            <a:off x="227882" y="819150"/>
            <a:ext cx="3810000" cy="307777"/>
          </a:xfrm>
          <a:prstGeom prst="rect">
            <a:avLst/>
          </a:prstGeom>
          <a:noFill/>
        </p:spPr>
        <p:txBody>
          <a:bodyPr wrap="square" rtlCol="0">
            <a:spAutoFit/>
          </a:bodyPr>
          <a:lstStyle/>
          <a:p>
            <a:r>
              <a:rPr lang="en-US" sz="1400" dirty="0">
                <a:latin typeface="Calibri" panose="020F0502020204030204" pitchFamily="34" charset="0"/>
                <a:ea typeface="+mn-ea"/>
                <a:cs typeface="Calibri" panose="020F0502020204030204" pitchFamily="34" charset="0"/>
              </a:rPr>
              <a:t>Number of companies in each country in top 100</a:t>
            </a:r>
            <a:endParaRPr lang="en-AU" sz="1400" dirty="0"/>
          </a:p>
        </p:txBody>
      </p:sp>
      <p:pic>
        <p:nvPicPr>
          <p:cNvPr id="21" name="Picture 20">
            <a:extLst>
              <a:ext uri="{FF2B5EF4-FFF2-40B4-BE49-F238E27FC236}">
                <a16:creationId xmlns:a16="http://schemas.microsoft.com/office/drawing/2014/main" id="{9873F513-74BB-1247-B580-4EB077902B79}"/>
              </a:ext>
            </a:extLst>
          </p:cNvPr>
          <p:cNvPicPr>
            <a:picLocks noChangeAspect="1"/>
          </p:cNvPicPr>
          <p:nvPr/>
        </p:nvPicPr>
        <p:blipFill>
          <a:blip r:embed="rId4"/>
          <a:stretch>
            <a:fillRect/>
          </a:stretch>
        </p:blipFill>
        <p:spPr>
          <a:xfrm>
            <a:off x="4269322" y="2698606"/>
            <a:ext cx="4658132" cy="1886416"/>
          </a:xfrm>
          <a:prstGeom prst="rect">
            <a:avLst/>
          </a:prstGeom>
        </p:spPr>
      </p:pic>
      <p:pic>
        <p:nvPicPr>
          <p:cNvPr id="23" name="Picture 22">
            <a:extLst>
              <a:ext uri="{FF2B5EF4-FFF2-40B4-BE49-F238E27FC236}">
                <a16:creationId xmlns:a16="http://schemas.microsoft.com/office/drawing/2014/main" id="{D3F74B13-4CDA-20D7-AB15-1B3242EC5A2B}"/>
              </a:ext>
            </a:extLst>
          </p:cNvPr>
          <p:cNvPicPr>
            <a:picLocks noChangeAspect="1"/>
          </p:cNvPicPr>
          <p:nvPr/>
        </p:nvPicPr>
        <p:blipFill>
          <a:blip r:embed="rId5"/>
          <a:stretch>
            <a:fillRect/>
          </a:stretch>
        </p:blipFill>
        <p:spPr>
          <a:xfrm>
            <a:off x="5123123" y="738384"/>
            <a:ext cx="2671156" cy="1828800"/>
          </a:xfrm>
          <a:prstGeom prst="rect">
            <a:avLst/>
          </a:prstGeom>
        </p:spPr>
      </p:pic>
    </p:spTree>
    <p:extLst>
      <p:ext uri="{BB962C8B-B14F-4D97-AF65-F5344CB8AC3E}">
        <p14:creationId xmlns:p14="http://schemas.microsoft.com/office/powerpoint/2010/main" val="18224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B2082-0872-3D1C-CD4B-943120946F03}"/>
              </a:ext>
            </a:extLst>
          </p:cNvPr>
          <p:cNvSpPr>
            <a:spLocks noGrp="1"/>
          </p:cNvSpPr>
          <p:nvPr>
            <p:ph type="title"/>
          </p:nvPr>
        </p:nvSpPr>
        <p:spPr/>
        <p:txBody>
          <a:bodyPr/>
          <a:lstStyle/>
          <a:p>
            <a:r>
              <a:rPr lang="en-AU" dirty="0"/>
              <a:t>Preliminary Analysis – Company Analysis</a:t>
            </a:r>
          </a:p>
        </p:txBody>
      </p:sp>
      <p:sp>
        <p:nvSpPr>
          <p:cNvPr id="3" name="Slide Number Placeholder 2">
            <a:extLst>
              <a:ext uri="{FF2B5EF4-FFF2-40B4-BE49-F238E27FC236}">
                <a16:creationId xmlns:a16="http://schemas.microsoft.com/office/drawing/2014/main" id="{D8D1AD60-6AFE-BCFA-9963-C1289861DB75}"/>
              </a:ext>
            </a:extLst>
          </p:cNvPr>
          <p:cNvSpPr>
            <a:spLocks noGrp="1"/>
          </p:cNvSpPr>
          <p:nvPr>
            <p:ph type="sldNum" sz="quarter" idx="4"/>
          </p:nvPr>
        </p:nvSpPr>
        <p:spPr/>
        <p:txBody>
          <a:bodyPr/>
          <a:lstStyle/>
          <a:p>
            <a:fld id="{454586D2-FC10-4911-B5CA-CBCADE2DC1FC}" type="slidenum">
              <a:rPr lang="en-AU" smtClean="0"/>
              <a:pPr/>
              <a:t>6</a:t>
            </a:fld>
            <a:endParaRPr lang="en-AU" dirty="0"/>
          </a:p>
        </p:txBody>
      </p:sp>
      <p:pic>
        <p:nvPicPr>
          <p:cNvPr id="10" name="Content Placeholder 9">
            <a:extLst>
              <a:ext uri="{FF2B5EF4-FFF2-40B4-BE49-F238E27FC236}">
                <a16:creationId xmlns:a16="http://schemas.microsoft.com/office/drawing/2014/main" id="{819877F7-DEA6-3A07-2999-FC3E0499D83F}"/>
              </a:ext>
            </a:extLst>
          </p:cNvPr>
          <p:cNvPicPr>
            <a:picLocks noGrp="1" noChangeAspect="1"/>
          </p:cNvPicPr>
          <p:nvPr>
            <p:ph sz="quarter" idx="15"/>
          </p:nvPr>
        </p:nvPicPr>
        <p:blipFill>
          <a:blip r:embed="rId2"/>
          <a:stretch>
            <a:fillRect/>
          </a:stretch>
        </p:blipFill>
        <p:spPr>
          <a:xfrm>
            <a:off x="5284209" y="2814316"/>
            <a:ext cx="3471659" cy="1799904"/>
          </a:xfrm>
        </p:spPr>
      </p:pic>
      <p:pic>
        <p:nvPicPr>
          <p:cNvPr id="12" name="Picture 11">
            <a:extLst>
              <a:ext uri="{FF2B5EF4-FFF2-40B4-BE49-F238E27FC236}">
                <a16:creationId xmlns:a16="http://schemas.microsoft.com/office/drawing/2014/main" id="{B4D6E13D-2777-E63B-4390-1DCF6F4BA8F5}"/>
              </a:ext>
            </a:extLst>
          </p:cNvPr>
          <p:cNvPicPr>
            <a:picLocks noChangeAspect="1"/>
          </p:cNvPicPr>
          <p:nvPr/>
        </p:nvPicPr>
        <p:blipFill>
          <a:blip r:embed="rId3"/>
          <a:stretch>
            <a:fillRect/>
          </a:stretch>
        </p:blipFill>
        <p:spPr>
          <a:xfrm>
            <a:off x="533400" y="1296292"/>
            <a:ext cx="1828800" cy="3011685"/>
          </a:xfrm>
          <a:prstGeom prst="rect">
            <a:avLst/>
          </a:prstGeom>
        </p:spPr>
      </p:pic>
      <p:pic>
        <p:nvPicPr>
          <p:cNvPr id="14" name="Picture 13">
            <a:extLst>
              <a:ext uri="{FF2B5EF4-FFF2-40B4-BE49-F238E27FC236}">
                <a16:creationId xmlns:a16="http://schemas.microsoft.com/office/drawing/2014/main" id="{9598F322-9B3A-C414-F62B-A21A468905C0}"/>
              </a:ext>
            </a:extLst>
          </p:cNvPr>
          <p:cNvPicPr>
            <a:picLocks noChangeAspect="1"/>
          </p:cNvPicPr>
          <p:nvPr/>
        </p:nvPicPr>
        <p:blipFill>
          <a:blip r:embed="rId4"/>
          <a:stretch>
            <a:fillRect/>
          </a:stretch>
        </p:blipFill>
        <p:spPr>
          <a:xfrm>
            <a:off x="5261349" y="742950"/>
            <a:ext cx="3480815" cy="1828800"/>
          </a:xfrm>
          <a:prstGeom prst="rect">
            <a:avLst/>
          </a:prstGeom>
        </p:spPr>
      </p:pic>
      <p:pic>
        <p:nvPicPr>
          <p:cNvPr id="16" name="Picture 15">
            <a:extLst>
              <a:ext uri="{FF2B5EF4-FFF2-40B4-BE49-F238E27FC236}">
                <a16:creationId xmlns:a16="http://schemas.microsoft.com/office/drawing/2014/main" id="{882EF211-A104-5B16-EA0D-0E3495867556}"/>
              </a:ext>
            </a:extLst>
          </p:cNvPr>
          <p:cNvPicPr>
            <a:picLocks noChangeAspect="1"/>
          </p:cNvPicPr>
          <p:nvPr/>
        </p:nvPicPr>
        <p:blipFill>
          <a:blip r:embed="rId5"/>
          <a:stretch>
            <a:fillRect/>
          </a:stretch>
        </p:blipFill>
        <p:spPr>
          <a:xfrm>
            <a:off x="2819400" y="1263787"/>
            <a:ext cx="2007609" cy="3011686"/>
          </a:xfrm>
          <a:prstGeom prst="rect">
            <a:avLst/>
          </a:prstGeom>
        </p:spPr>
      </p:pic>
    </p:spTree>
    <p:extLst>
      <p:ext uri="{BB962C8B-B14F-4D97-AF65-F5344CB8AC3E}">
        <p14:creationId xmlns:p14="http://schemas.microsoft.com/office/powerpoint/2010/main" val="351252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A113-E21F-F8AE-4EBF-5441BE1B152A}"/>
              </a:ext>
            </a:extLst>
          </p:cNvPr>
          <p:cNvSpPr>
            <a:spLocks noGrp="1"/>
          </p:cNvSpPr>
          <p:nvPr>
            <p:ph type="title"/>
          </p:nvPr>
        </p:nvSpPr>
        <p:spPr/>
        <p:txBody>
          <a:bodyPr/>
          <a:lstStyle/>
          <a:p>
            <a:r>
              <a:rPr lang="en-AU" dirty="0"/>
              <a:t>Preliminary Analysis – Forbes Ranking vs Glassdoor Ratings </a:t>
            </a:r>
          </a:p>
        </p:txBody>
      </p:sp>
      <p:sp>
        <p:nvSpPr>
          <p:cNvPr id="3" name="Slide Number Placeholder 2">
            <a:extLst>
              <a:ext uri="{FF2B5EF4-FFF2-40B4-BE49-F238E27FC236}">
                <a16:creationId xmlns:a16="http://schemas.microsoft.com/office/drawing/2014/main" id="{3F29E578-C8E8-5B16-4DD1-DC17310C05B5}"/>
              </a:ext>
            </a:extLst>
          </p:cNvPr>
          <p:cNvSpPr>
            <a:spLocks noGrp="1"/>
          </p:cNvSpPr>
          <p:nvPr>
            <p:ph type="sldNum" sz="quarter" idx="4"/>
          </p:nvPr>
        </p:nvSpPr>
        <p:spPr/>
        <p:txBody>
          <a:bodyPr/>
          <a:lstStyle/>
          <a:p>
            <a:fld id="{454586D2-FC10-4911-B5CA-CBCADE2DC1FC}" type="slidenum">
              <a:rPr lang="en-AU" smtClean="0"/>
              <a:pPr/>
              <a:t>7</a:t>
            </a:fld>
            <a:endParaRPr lang="en-AU" dirty="0"/>
          </a:p>
        </p:txBody>
      </p:sp>
      <p:sp>
        <p:nvSpPr>
          <p:cNvPr id="8" name="TextBox 7">
            <a:extLst>
              <a:ext uri="{FF2B5EF4-FFF2-40B4-BE49-F238E27FC236}">
                <a16:creationId xmlns:a16="http://schemas.microsoft.com/office/drawing/2014/main" id="{2EF712AA-899B-E742-E755-0C5F83C9390D}"/>
              </a:ext>
            </a:extLst>
          </p:cNvPr>
          <p:cNvSpPr txBox="1"/>
          <p:nvPr/>
        </p:nvSpPr>
        <p:spPr>
          <a:xfrm>
            <a:off x="256560" y="761885"/>
            <a:ext cx="4191000" cy="369332"/>
          </a:xfrm>
          <a:prstGeom prst="rect">
            <a:avLst/>
          </a:prstGeom>
          <a:noFill/>
        </p:spPr>
        <p:txBody>
          <a:bodyPr wrap="square" rtlCol="0">
            <a:spAutoFit/>
          </a:bodyPr>
          <a:lstStyle/>
          <a:p>
            <a:endParaRPr lang="en-AU" dirty="0"/>
          </a:p>
        </p:txBody>
      </p:sp>
      <p:pic>
        <p:nvPicPr>
          <p:cNvPr id="12" name="Picture 11">
            <a:extLst>
              <a:ext uri="{FF2B5EF4-FFF2-40B4-BE49-F238E27FC236}">
                <a16:creationId xmlns:a16="http://schemas.microsoft.com/office/drawing/2014/main" id="{EA481624-C1C2-282F-8F46-B9E358340664}"/>
              </a:ext>
            </a:extLst>
          </p:cNvPr>
          <p:cNvPicPr>
            <a:picLocks noChangeAspect="1"/>
          </p:cNvPicPr>
          <p:nvPr/>
        </p:nvPicPr>
        <p:blipFill>
          <a:blip r:embed="rId2"/>
          <a:stretch>
            <a:fillRect/>
          </a:stretch>
        </p:blipFill>
        <p:spPr>
          <a:xfrm>
            <a:off x="4724400" y="1346586"/>
            <a:ext cx="3953192" cy="2679570"/>
          </a:xfrm>
          <a:prstGeom prst="rect">
            <a:avLst/>
          </a:prstGeom>
        </p:spPr>
      </p:pic>
      <p:pic>
        <p:nvPicPr>
          <p:cNvPr id="14" name="Picture 13">
            <a:extLst>
              <a:ext uri="{FF2B5EF4-FFF2-40B4-BE49-F238E27FC236}">
                <a16:creationId xmlns:a16="http://schemas.microsoft.com/office/drawing/2014/main" id="{8A11B2A7-AFC3-D1DA-863A-06C2E57ACBCD}"/>
              </a:ext>
            </a:extLst>
          </p:cNvPr>
          <p:cNvPicPr>
            <a:picLocks noChangeAspect="1"/>
          </p:cNvPicPr>
          <p:nvPr/>
        </p:nvPicPr>
        <p:blipFill>
          <a:blip r:embed="rId3"/>
          <a:stretch>
            <a:fillRect/>
          </a:stretch>
        </p:blipFill>
        <p:spPr>
          <a:xfrm>
            <a:off x="286158" y="1553296"/>
            <a:ext cx="4319155" cy="2209800"/>
          </a:xfrm>
          <a:prstGeom prst="rect">
            <a:avLst/>
          </a:prstGeom>
        </p:spPr>
      </p:pic>
    </p:spTree>
    <p:extLst>
      <p:ext uri="{BB962C8B-B14F-4D97-AF65-F5344CB8AC3E}">
        <p14:creationId xmlns:p14="http://schemas.microsoft.com/office/powerpoint/2010/main" val="2854953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684C-6D82-F0C5-040E-57E7EC8E395A}"/>
              </a:ext>
            </a:extLst>
          </p:cNvPr>
          <p:cNvSpPr>
            <a:spLocks noGrp="1"/>
          </p:cNvSpPr>
          <p:nvPr>
            <p:ph type="title"/>
          </p:nvPr>
        </p:nvSpPr>
        <p:spPr/>
        <p:txBody>
          <a:bodyPr/>
          <a:lstStyle/>
          <a:p>
            <a:r>
              <a:rPr lang="en-AU" dirty="0"/>
              <a:t>Preliminary Analysis – Forbes Ranking vs Glassdoor Ratings </a:t>
            </a:r>
          </a:p>
        </p:txBody>
      </p:sp>
      <p:sp>
        <p:nvSpPr>
          <p:cNvPr id="3" name="Slide Number Placeholder 2">
            <a:extLst>
              <a:ext uri="{FF2B5EF4-FFF2-40B4-BE49-F238E27FC236}">
                <a16:creationId xmlns:a16="http://schemas.microsoft.com/office/drawing/2014/main" id="{CB54859E-9D43-B0AD-CDCC-5038BFA236A0}"/>
              </a:ext>
            </a:extLst>
          </p:cNvPr>
          <p:cNvSpPr>
            <a:spLocks noGrp="1"/>
          </p:cNvSpPr>
          <p:nvPr>
            <p:ph type="sldNum" sz="quarter" idx="4"/>
          </p:nvPr>
        </p:nvSpPr>
        <p:spPr/>
        <p:txBody>
          <a:bodyPr/>
          <a:lstStyle/>
          <a:p>
            <a:fld id="{454586D2-FC10-4911-B5CA-CBCADE2DC1FC}" type="slidenum">
              <a:rPr lang="en-AU" smtClean="0"/>
              <a:pPr/>
              <a:t>8</a:t>
            </a:fld>
            <a:endParaRPr lang="en-AU" dirty="0"/>
          </a:p>
        </p:txBody>
      </p:sp>
      <p:pic>
        <p:nvPicPr>
          <p:cNvPr id="18" name="Content Placeholder 17">
            <a:extLst>
              <a:ext uri="{FF2B5EF4-FFF2-40B4-BE49-F238E27FC236}">
                <a16:creationId xmlns:a16="http://schemas.microsoft.com/office/drawing/2014/main" id="{C26E2B7E-219D-C3C0-BFF6-482A42BDA25A}"/>
              </a:ext>
            </a:extLst>
          </p:cNvPr>
          <p:cNvPicPr>
            <a:picLocks noGrp="1" noChangeAspect="1"/>
          </p:cNvPicPr>
          <p:nvPr>
            <p:ph sz="quarter" idx="15"/>
          </p:nvPr>
        </p:nvPicPr>
        <p:blipFill>
          <a:blip r:embed="rId2"/>
          <a:stretch>
            <a:fillRect/>
          </a:stretch>
        </p:blipFill>
        <p:spPr>
          <a:xfrm>
            <a:off x="152400" y="742950"/>
            <a:ext cx="3924848" cy="2657846"/>
          </a:xfrm>
        </p:spPr>
      </p:pic>
      <p:pic>
        <p:nvPicPr>
          <p:cNvPr id="20" name="Picture 19">
            <a:extLst>
              <a:ext uri="{FF2B5EF4-FFF2-40B4-BE49-F238E27FC236}">
                <a16:creationId xmlns:a16="http://schemas.microsoft.com/office/drawing/2014/main" id="{4380F3D7-6DF4-45D8-CFE7-E76D7D15D991}"/>
              </a:ext>
            </a:extLst>
          </p:cNvPr>
          <p:cNvPicPr>
            <a:picLocks noChangeAspect="1"/>
          </p:cNvPicPr>
          <p:nvPr/>
        </p:nvPicPr>
        <p:blipFill>
          <a:blip r:embed="rId3"/>
          <a:stretch>
            <a:fillRect/>
          </a:stretch>
        </p:blipFill>
        <p:spPr>
          <a:xfrm>
            <a:off x="4572000" y="1885950"/>
            <a:ext cx="3896269" cy="2800741"/>
          </a:xfrm>
          <a:prstGeom prst="rect">
            <a:avLst/>
          </a:prstGeom>
        </p:spPr>
      </p:pic>
    </p:spTree>
    <p:extLst>
      <p:ext uri="{BB962C8B-B14F-4D97-AF65-F5344CB8AC3E}">
        <p14:creationId xmlns:p14="http://schemas.microsoft.com/office/powerpoint/2010/main" val="2664002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within Top 100</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Source : Yahoo Finance data feed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 Bring in finance data via the ticker code to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9</a:t>
            </a:fld>
            <a:endParaRPr lang="en-AU" dirty="0"/>
          </a:p>
        </p:txBody>
      </p:sp>
      <p:pic>
        <p:nvPicPr>
          <p:cNvPr id="8" name="Picture 7">
            <a:extLst>
              <a:ext uri="{FF2B5EF4-FFF2-40B4-BE49-F238E27FC236}">
                <a16:creationId xmlns:a16="http://schemas.microsoft.com/office/drawing/2014/main" id="{9BB8733A-1BCF-EC68-9D30-E5F88D1DC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788225"/>
            <a:ext cx="5867400" cy="3009200"/>
          </a:xfrm>
          <a:prstGeom prst="rect">
            <a:avLst/>
          </a:prstGeom>
        </p:spPr>
      </p:pic>
    </p:spTree>
    <p:extLst>
      <p:ext uri="{BB962C8B-B14F-4D97-AF65-F5344CB8AC3E}">
        <p14:creationId xmlns:p14="http://schemas.microsoft.com/office/powerpoint/2010/main" val="3959464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540</TotalTime>
  <Words>1655</Words>
  <Application>Microsoft Macintosh PowerPoint</Application>
  <PresentationFormat>On-screen Show (16:9)</PresentationFormat>
  <Paragraphs>237</Paragraphs>
  <Slides>18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Narrow</vt:lpstr>
      <vt:lpstr>Calibri</vt:lpstr>
      <vt:lpstr>Helvetica Neue</vt:lpstr>
      <vt:lpstr>MillerText-Roman</vt:lpstr>
      <vt:lpstr>Trebuchet MS</vt:lpstr>
      <vt:lpstr>Office Theme</vt:lpstr>
      <vt:lpstr>Exploration of attributes of best employers globally and contributing factors</vt:lpstr>
      <vt:lpstr>Research Questions</vt:lpstr>
      <vt:lpstr>Preliminary Analysis – Look into Forbes / Glassdoor</vt:lpstr>
      <vt:lpstr>Preliminary Analysis – Sector Analysis </vt:lpstr>
      <vt:lpstr>Preliminary Analysis – Company Analysis </vt:lpstr>
      <vt:lpstr>Preliminary Analysis – Company Analysis</vt:lpstr>
      <vt:lpstr>Preliminary Analysis – Forbes Ranking vs Glassdoor Ratings </vt:lpstr>
      <vt:lpstr>Preliminary Analysis – Forbes Ranking vs Glassdoor Ratings </vt:lpstr>
      <vt:lpstr>Are good employers good companies? – Look within Top 100</vt:lpstr>
      <vt:lpstr>Are good employers good companies? – Look within Top 100</vt:lpstr>
      <vt:lpstr>Are good employers good companies – Look at sector peers</vt:lpstr>
      <vt:lpstr>Are good employers good companies – Look at sector peers</vt:lpstr>
      <vt:lpstr>Are good employers good companies – Look at sector peers</vt:lpstr>
      <vt:lpstr>Are good employers good companies – Look at sector peers</vt:lpstr>
      <vt:lpstr>Are good employers good companies – Look at sector peers</vt:lpstr>
      <vt:lpstr>Other factors contributing to being good employer</vt:lpstr>
      <vt:lpstr>Other factors contributing to being good employer</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aus_5.3 Introduction to Statistics</dc:title>
  <cp:lastModifiedBy>Javier Gausachs</cp:lastModifiedBy>
  <cp:revision>36</cp:revision>
  <dcterms:created xsi:type="dcterms:W3CDTF">2023-01-13T00:08:42Z</dcterms:created>
  <dcterms:modified xsi:type="dcterms:W3CDTF">2023-01-17T10:59:23Z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