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8" r:id="rId3"/>
    <p:sldId id="259" r:id="rId4"/>
    <p:sldId id="260" r:id="rId5"/>
    <p:sldId id="266" r:id="rId6"/>
    <p:sldId id="264" r:id="rId7"/>
    <p:sldId id="262" r:id="rId8"/>
    <p:sldId id="265" r:id="rId9"/>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129" autoAdjust="0"/>
    <p:restoredTop sz="68975"/>
  </p:normalViewPr>
  <p:slideViewPr>
    <p:cSldViewPr>
      <p:cViewPr varScale="1">
        <p:scale>
          <a:sx n="118" d="100"/>
          <a:sy n="118" d="100"/>
        </p:scale>
        <p:origin x="1672" y="184"/>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vin Payne" userId="a7059ab5374b9f55" providerId="LiveId" clId="{6115755D-24C6-6E4B-929F-C8742E4B28AC}"/>
    <pc:docChg chg="custSel addSld modSld">
      <pc:chgData name="Gavin Payne" userId="a7059ab5374b9f55" providerId="LiveId" clId="{6115755D-24C6-6E4B-929F-C8742E4B28AC}" dt="2023-01-16T09:54:05.005" v="1670" actId="20577"/>
      <pc:docMkLst>
        <pc:docMk/>
      </pc:docMkLst>
      <pc:sldChg chg="addSp delSp modSp mod modNotesTx">
        <pc:chgData name="Gavin Payne" userId="a7059ab5374b9f55" providerId="LiveId" clId="{6115755D-24C6-6E4B-929F-C8742E4B28AC}" dt="2023-01-16T09:48:33.384" v="1120" actId="20577"/>
        <pc:sldMkLst>
          <pc:docMk/>
          <pc:sldMk cId="3097526141" sldId="258"/>
        </pc:sldMkLst>
        <pc:spChg chg="mod">
          <ac:chgData name="Gavin Payne" userId="a7059ab5374b9f55" providerId="LiveId" clId="{6115755D-24C6-6E4B-929F-C8742E4B28AC}" dt="2023-01-16T06:28:35.862" v="182" actId="20577"/>
          <ac:spMkLst>
            <pc:docMk/>
            <pc:sldMk cId="3097526141" sldId="258"/>
            <ac:spMk id="3" creationId="{4D7B1C4D-6ADC-B84C-4F47-FAC0AE4AD1A6}"/>
          </ac:spMkLst>
        </pc:spChg>
        <pc:picChg chg="add mod">
          <ac:chgData name="Gavin Payne" userId="a7059ab5374b9f55" providerId="LiveId" clId="{6115755D-24C6-6E4B-929F-C8742E4B28AC}" dt="2023-01-16T06:35:01.591" v="188" actId="1076"/>
          <ac:picMkLst>
            <pc:docMk/>
            <pc:sldMk cId="3097526141" sldId="258"/>
            <ac:picMk id="6" creationId="{30E164F4-FB55-5009-27AA-FC03E17746FC}"/>
          </ac:picMkLst>
        </pc:picChg>
        <pc:picChg chg="add del mod">
          <ac:chgData name="Gavin Payne" userId="a7059ab5374b9f55" providerId="LiveId" clId="{6115755D-24C6-6E4B-929F-C8742E4B28AC}" dt="2023-01-16T06:22:31.305" v="156" actId="478"/>
          <ac:picMkLst>
            <pc:docMk/>
            <pc:sldMk cId="3097526141" sldId="258"/>
            <ac:picMk id="1026" creationId="{5A7FA68B-A71E-3724-8CFF-4E2F8BA2FA35}"/>
          </ac:picMkLst>
        </pc:picChg>
        <pc:picChg chg="add mod">
          <ac:chgData name="Gavin Payne" userId="a7059ab5374b9f55" providerId="LiveId" clId="{6115755D-24C6-6E4B-929F-C8742E4B28AC}" dt="2023-01-16T06:34:53.975" v="186" actId="1076"/>
          <ac:picMkLst>
            <pc:docMk/>
            <pc:sldMk cId="3097526141" sldId="258"/>
            <ac:picMk id="1028" creationId="{05876FAD-8179-62B7-182F-64D75F8BD4E1}"/>
          </ac:picMkLst>
        </pc:picChg>
      </pc:sldChg>
      <pc:sldChg chg="addSp delSp modSp mod modNotesTx">
        <pc:chgData name="Gavin Payne" userId="a7059ab5374b9f55" providerId="LiveId" clId="{6115755D-24C6-6E4B-929F-C8742E4B28AC}" dt="2023-01-16T09:52:28.263" v="1666" actId="20577"/>
        <pc:sldMkLst>
          <pc:docMk/>
          <pc:sldMk cId="3959464855" sldId="260"/>
        </pc:sldMkLst>
        <pc:spChg chg="mod">
          <ac:chgData name="Gavin Payne" userId="a7059ab5374b9f55" providerId="LiveId" clId="{6115755D-24C6-6E4B-929F-C8742E4B28AC}" dt="2023-01-16T06:00:13.568" v="9" actId="20577"/>
          <ac:spMkLst>
            <pc:docMk/>
            <pc:sldMk cId="3959464855" sldId="260"/>
            <ac:spMk id="2" creationId="{34FB3A1B-C244-4590-DA7E-2448C607EAA4}"/>
          </ac:spMkLst>
        </pc:spChg>
        <pc:spChg chg="mod">
          <ac:chgData name="Gavin Payne" userId="a7059ab5374b9f55" providerId="LiveId" clId="{6115755D-24C6-6E4B-929F-C8742E4B28AC}" dt="2023-01-16T06:07:41.275" v="22" actId="20577"/>
          <ac:spMkLst>
            <pc:docMk/>
            <pc:sldMk cId="3959464855" sldId="260"/>
            <ac:spMk id="3" creationId="{7011FF0D-23C9-C092-C6FB-006D5A703A81}"/>
          </ac:spMkLst>
        </pc:spChg>
        <pc:picChg chg="add del mod">
          <ac:chgData name="Gavin Payne" userId="a7059ab5374b9f55" providerId="LiveId" clId="{6115755D-24C6-6E4B-929F-C8742E4B28AC}" dt="2023-01-16T06:08:25.164" v="27" actId="478"/>
          <ac:picMkLst>
            <pc:docMk/>
            <pc:sldMk cId="3959464855" sldId="260"/>
            <ac:picMk id="6" creationId="{896B07C5-0326-DF3C-2C34-E81EA6A7ACA8}"/>
          </ac:picMkLst>
        </pc:picChg>
        <pc:picChg chg="add mod">
          <ac:chgData name="Gavin Payne" userId="a7059ab5374b9f55" providerId="LiveId" clId="{6115755D-24C6-6E4B-929F-C8742E4B28AC}" dt="2023-01-16T06:49:04.844" v="210" actId="1076"/>
          <ac:picMkLst>
            <pc:docMk/>
            <pc:sldMk cId="3959464855" sldId="260"/>
            <ac:picMk id="8" creationId="{9BB8733A-1BCF-EC68-9D30-E5F88D1DC345}"/>
          </ac:picMkLst>
        </pc:picChg>
      </pc:sldChg>
      <pc:sldChg chg="addSp delSp modSp add mod modNotesTx">
        <pc:chgData name="Gavin Payne" userId="a7059ab5374b9f55" providerId="LiveId" clId="{6115755D-24C6-6E4B-929F-C8742E4B28AC}" dt="2023-01-16T09:54:05.005" v="1670" actId="20577"/>
        <pc:sldMkLst>
          <pc:docMk/>
          <pc:sldMk cId="2498522498" sldId="266"/>
        </pc:sldMkLst>
        <pc:spChg chg="mod">
          <ac:chgData name="Gavin Payne" userId="a7059ab5374b9f55" providerId="LiveId" clId="{6115755D-24C6-6E4B-929F-C8742E4B28AC}" dt="2023-01-16T06:16:55.552" v="139" actId="1076"/>
          <ac:spMkLst>
            <pc:docMk/>
            <pc:sldMk cId="2498522498" sldId="266"/>
            <ac:spMk id="3" creationId="{7011FF0D-23C9-C092-C6FB-006D5A703A81}"/>
          </ac:spMkLst>
        </pc:spChg>
        <pc:picChg chg="add del mod">
          <ac:chgData name="Gavin Payne" userId="a7059ab5374b9f55" providerId="LiveId" clId="{6115755D-24C6-6E4B-929F-C8742E4B28AC}" dt="2023-01-16T06:47:29.609" v="189" actId="478"/>
          <ac:picMkLst>
            <pc:docMk/>
            <pc:sldMk cId="2498522498" sldId="266"/>
            <ac:picMk id="6" creationId="{75A55E8F-5AC3-DCC8-37F3-D029F3FC52FD}"/>
          </ac:picMkLst>
        </pc:picChg>
        <pc:picChg chg="del">
          <ac:chgData name="Gavin Payne" userId="a7059ab5374b9f55" providerId="LiveId" clId="{6115755D-24C6-6E4B-929F-C8742E4B28AC}" dt="2023-01-16T06:09:51.241" v="35" actId="478"/>
          <ac:picMkLst>
            <pc:docMk/>
            <pc:sldMk cId="2498522498" sldId="266"/>
            <ac:picMk id="8" creationId="{9BB8733A-1BCF-EC68-9D30-E5F88D1DC345}"/>
          </ac:picMkLst>
        </pc:picChg>
        <pc:picChg chg="add del mod">
          <ac:chgData name="Gavin Payne" userId="a7059ab5374b9f55" providerId="LiveId" clId="{6115755D-24C6-6E4B-929F-C8742E4B28AC}" dt="2023-01-16T06:47:30.616" v="190" actId="478"/>
          <ac:picMkLst>
            <pc:docMk/>
            <pc:sldMk cId="2498522498" sldId="266"/>
            <ac:picMk id="9" creationId="{67C70481-4948-9B6F-7AC1-A909CE573BCB}"/>
          </ac:picMkLst>
        </pc:picChg>
        <pc:picChg chg="add mod">
          <ac:chgData name="Gavin Payne" userId="a7059ab5374b9f55" providerId="LiveId" clId="{6115755D-24C6-6E4B-929F-C8742E4B28AC}" dt="2023-01-16T06:48:07.592" v="205" actId="14100"/>
          <ac:picMkLst>
            <pc:docMk/>
            <pc:sldMk cId="2498522498" sldId="266"/>
            <ac:picMk id="11" creationId="{329C1BBD-F345-7D41-C7DC-F9312132CB71}"/>
          </ac:picMkLst>
        </pc:picChg>
        <pc:picChg chg="add mod">
          <ac:chgData name="Gavin Payne" userId="a7059ab5374b9f55" providerId="LiveId" clId="{6115755D-24C6-6E4B-929F-C8742E4B28AC}" dt="2023-01-16T06:48:32.510" v="206" actId="1076"/>
          <ac:picMkLst>
            <pc:docMk/>
            <pc:sldMk cId="2498522498" sldId="266"/>
            <ac:picMk id="13" creationId="{5E342BA6-E8E7-1478-31F1-48BE6210497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4826C7FF-12A9-4763-9657-1C9C35352C1C}" type="datetimeFigureOut">
              <a:rPr lang="en-AU" smtClean="0"/>
              <a:t>16/1/2023</a:t>
            </a:fld>
            <a:endParaRPr lang="en-AU"/>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B218123B-D959-4832-8E02-3B88859AFBD8}" type="slidenum">
              <a:rPr lang="en-AU" smtClean="0"/>
              <a:t>‹#›</a:t>
            </a:fld>
            <a:endParaRPr lang="en-AU"/>
          </a:p>
        </p:txBody>
      </p:sp>
    </p:spTree>
    <p:extLst>
      <p:ext uri="{BB962C8B-B14F-4D97-AF65-F5344CB8AC3E}">
        <p14:creationId xmlns:p14="http://schemas.microsoft.com/office/powerpoint/2010/main" val="2369794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Forbes background: </a:t>
            </a:r>
            <a:r>
              <a:rPr lang="en-US" b="0" dirty="0"/>
              <a:t>The initial research was undertaken </a:t>
            </a:r>
            <a:r>
              <a:rPr lang="en-AU" b="0" i="0" dirty="0">
                <a:solidFill>
                  <a:srgbClr val="181716"/>
                </a:solidFill>
                <a:effectLst/>
                <a:latin typeface="MillerText-Roman"/>
              </a:rPr>
              <a:t>Statista, who surveyed 150,000 full-time and part-time workers from 57 countries working for multinational companies and institutions to measure their performance on tenants such as: corporate impact and image, talent development, gender equality and social responsibility.</a:t>
            </a:r>
            <a:endParaRPr lang="en-US" b="1" dirty="0"/>
          </a:p>
          <a:p>
            <a:endParaRPr lang="en-US" b="1" dirty="0"/>
          </a:p>
          <a:p>
            <a:r>
              <a:rPr lang="en-US" b="1" dirty="0"/>
              <a:t>Context (why): </a:t>
            </a:r>
            <a:r>
              <a:rPr lang="en-US" b="0" dirty="0"/>
              <a:t>Since covid: a) employee priorities have shifted in terms of what they are looking for in an employer (for example, flexible working arrangements, working from home allowance).</a:t>
            </a:r>
          </a:p>
          <a:p>
            <a:r>
              <a:rPr lang="en-US" b="1" dirty="0"/>
              <a:t>		</a:t>
            </a:r>
            <a:r>
              <a:rPr lang="en-US" b="0" dirty="0"/>
              <a:t>b) employers: have had to compete for </a:t>
            </a:r>
            <a:r>
              <a:rPr lang="en-US" b="0" dirty="0" err="1"/>
              <a:t>labour</a:t>
            </a:r>
            <a:r>
              <a:rPr lang="en-US" b="0" dirty="0"/>
              <a:t> in a depleted talent pool - have had to offer more flexibility to attract, retain.</a:t>
            </a:r>
          </a:p>
          <a:p>
            <a:endParaRPr lang="en-US" b="0" dirty="0"/>
          </a:p>
          <a:p>
            <a:r>
              <a:rPr lang="en-US" b="0" dirty="0"/>
              <a:t>We believe that the survey responses for the 2022 list will have captured those frictions</a:t>
            </a:r>
          </a:p>
          <a:p>
            <a:endParaRPr lang="en-US" b="1" dirty="0"/>
          </a:p>
          <a:p>
            <a:r>
              <a:rPr lang="en-US" b="1" dirty="0"/>
              <a:t>Questions: </a:t>
            </a:r>
            <a:r>
              <a:rPr lang="en-US" b="0" dirty="0"/>
              <a:t>What are the characteristics of the world’s best employers (as determined by Forbes/Statista)?</a:t>
            </a:r>
          </a:p>
          <a:p>
            <a:r>
              <a:rPr lang="en-US" b="0" dirty="0"/>
              <a:t>	Does a good employer make a good company and/or a good investment? </a:t>
            </a:r>
          </a:p>
          <a:p>
            <a:r>
              <a:rPr lang="en-US" b="0" dirty="0"/>
              <a:t>	Are there potentially other factors that may contribute to people’s perceptions of the companies they work for? Geography? Alignment with the union movement? General pay and conditions?</a:t>
            </a:r>
            <a:endParaRPr lang="en-US" b="1" dirty="0"/>
          </a:p>
          <a:p>
            <a:endParaRPr lang="en-US" b="1" dirty="0"/>
          </a:p>
          <a:p>
            <a:endParaRPr lang="en-US" b="1" dirty="0"/>
          </a:p>
          <a:p>
            <a:endParaRPr lang="en-US" b="1" dirty="0"/>
          </a:p>
        </p:txBody>
      </p:sp>
      <p:sp>
        <p:nvSpPr>
          <p:cNvPr id="4" name="Slide Number Placeholder 3"/>
          <p:cNvSpPr>
            <a:spLocks noGrp="1"/>
          </p:cNvSpPr>
          <p:nvPr>
            <p:ph type="sldNum" sz="quarter" idx="5"/>
          </p:nvPr>
        </p:nvSpPr>
        <p:spPr/>
        <p:txBody>
          <a:bodyPr/>
          <a:lstStyle/>
          <a:p>
            <a:fld id="{79665B4F-CFD9-9646-8FE1-0E4B54158734}" type="slidenum">
              <a:rPr lang="en-US" smtClean="0"/>
              <a:t>2</a:t>
            </a:fld>
            <a:endParaRPr lang="en-US"/>
          </a:p>
        </p:txBody>
      </p:sp>
    </p:spTree>
    <p:extLst>
      <p:ext uri="{BB962C8B-B14F-4D97-AF65-F5344CB8AC3E}">
        <p14:creationId xmlns:p14="http://schemas.microsoft.com/office/powerpoint/2010/main" val="3593698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Our approach part 1: </a:t>
            </a:r>
            <a:r>
              <a:rPr lang="en-US" b="0" dirty="0"/>
              <a:t>exploration of the source research to look at the features/attributes of the ‘Top 100’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What kind of companies made up the top 100?</a:t>
            </a:r>
          </a:p>
          <a:p>
            <a:endParaRPr lang="en-US" dirty="0"/>
          </a:p>
        </p:txBody>
      </p:sp>
      <p:sp>
        <p:nvSpPr>
          <p:cNvPr id="4" name="Slide Number Placeholder 3"/>
          <p:cNvSpPr>
            <a:spLocks noGrp="1"/>
          </p:cNvSpPr>
          <p:nvPr>
            <p:ph type="sldNum" sz="quarter" idx="5"/>
          </p:nvPr>
        </p:nvSpPr>
        <p:spPr/>
        <p:txBody>
          <a:bodyPr/>
          <a:lstStyle/>
          <a:p>
            <a:fld id="{79665B4F-CFD9-9646-8FE1-0E4B54158734}" type="slidenum">
              <a:rPr lang="en-US" smtClean="0"/>
              <a:t>3</a:t>
            </a:fld>
            <a:endParaRPr lang="en-US"/>
          </a:p>
        </p:txBody>
      </p:sp>
    </p:spTree>
    <p:extLst>
      <p:ext uri="{BB962C8B-B14F-4D97-AF65-F5344CB8AC3E}">
        <p14:creationId xmlns:p14="http://schemas.microsoft.com/office/powerpoint/2010/main" val="2585562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Our approach part 1: </a:t>
            </a:r>
            <a:r>
              <a:rPr lang="en-US" b="0" dirty="0"/>
              <a:t>After drawing out the key characteristics of the Top 100 employers, and combining the Glassdoor rating, we brought in some key financial metrics on each of the companies to measure the financial health/outlook of the companies, and whether it was related to performance as an employer.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We did this using the Yahoo Finance library wrapper. It is </a:t>
            </a:r>
            <a:r>
              <a:rPr lang="en-US" b="0" dirty="0" err="1"/>
              <a:t>alibrary</a:t>
            </a:r>
            <a:r>
              <a:rPr lang="en-US" b="0" dirty="0"/>
              <a:t> that makes an unofficial API call to the Yahoo Finance server, and returns a dictionary of financial information for each listed company in the world.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Our financial metrics of interest: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12-month stock performance,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Return on equity (Net income /  shareholder’s equity),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average of analyst recommendations (1 strong buy, 5 strong sell), operating income per all available in the </a:t>
            </a:r>
            <a:r>
              <a:rPr lang="en-US" b="0" dirty="0" err="1"/>
              <a:t>yf.ticker.info</a:t>
            </a:r>
            <a:r>
              <a:rPr lang="en-US" b="0" dirty="0"/>
              <a:t> method.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a:t>
            </a:r>
            <a:endParaRPr lang="en-US" dirty="0"/>
          </a:p>
        </p:txBody>
      </p:sp>
      <p:sp>
        <p:nvSpPr>
          <p:cNvPr id="4" name="Slide Number Placeholder 3"/>
          <p:cNvSpPr>
            <a:spLocks noGrp="1"/>
          </p:cNvSpPr>
          <p:nvPr>
            <p:ph type="sldNum" sz="quarter" idx="5"/>
          </p:nvPr>
        </p:nvSpPr>
        <p:spPr/>
        <p:txBody>
          <a:bodyPr/>
          <a:lstStyle/>
          <a:p>
            <a:fld id="{79665B4F-CFD9-9646-8FE1-0E4B54158734}" type="slidenum">
              <a:rPr lang="en-US" smtClean="0"/>
              <a:t>4</a:t>
            </a:fld>
            <a:endParaRPr lang="en-US"/>
          </a:p>
        </p:txBody>
      </p:sp>
    </p:spTree>
    <p:extLst>
      <p:ext uri="{BB962C8B-B14F-4D97-AF65-F5344CB8AC3E}">
        <p14:creationId xmlns:p14="http://schemas.microsoft.com/office/powerpoint/2010/main" val="3701858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Our approach part 1: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Results (raw) :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Appears to be no correlation between ranking in the top 100, and financial performance.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Already 100 high performing companies, multinationals, likely got in that position by being financially sound.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Results (standardized):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Cluster around mean, particularly ROE.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Stock price contained more variation, this may have to do with broader sector performance,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Segue to Javier’s approach.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a:t>
            </a:r>
            <a:endParaRPr lang="en-US" dirty="0"/>
          </a:p>
        </p:txBody>
      </p:sp>
      <p:sp>
        <p:nvSpPr>
          <p:cNvPr id="4" name="Slide Number Placeholder 3"/>
          <p:cNvSpPr>
            <a:spLocks noGrp="1"/>
          </p:cNvSpPr>
          <p:nvPr>
            <p:ph type="sldNum" sz="quarter" idx="5"/>
          </p:nvPr>
        </p:nvSpPr>
        <p:spPr/>
        <p:txBody>
          <a:bodyPr/>
          <a:lstStyle/>
          <a:p>
            <a:fld id="{79665B4F-CFD9-9646-8FE1-0E4B54158734}" type="slidenum">
              <a:rPr lang="en-US" smtClean="0"/>
              <a:t>5</a:t>
            </a:fld>
            <a:endParaRPr lang="en-US"/>
          </a:p>
        </p:txBody>
      </p:sp>
    </p:spTree>
    <p:extLst>
      <p:ext uri="{BB962C8B-B14F-4D97-AF65-F5344CB8AC3E}">
        <p14:creationId xmlns:p14="http://schemas.microsoft.com/office/powerpoint/2010/main" val="32817303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Our approach part 2: </a:t>
            </a:r>
            <a:r>
              <a:rPr lang="en-US" b="0" dirty="0"/>
              <a:t>Financial information for Top 100 relative to their industry peers.</a:t>
            </a:r>
          </a:p>
        </p:txBody>
      </p:sp>
      <p:sp>
        <p:nvSpPr>
          <p:cNvPr id="4" name="Slide Number Placeholder 3"/>
          <p:cNvSpPr>
            <a:spLocks noGrp="1"/>
          </p:cNvSpPr>
          <p:nvPr>
            <p:ph type="sldNum" sz="quarter" idx="5"/>
          </p:nvPr>
        </p:nvSpPr>
        <p:spPr/>
        <p:txBody>
          <a:bodyPr/>
          <a:lstStyle/>
          <a:p>
            <a:fld id="{79665B4F-CFD9-9646-8FE1-0E4B54158734}" type="slidenum">
              <a:rPr lang="en-US" smtClean="0"/>
              <a:t>6</a:t>
            </a:fld>
            <a:endParaRPr lang="en-US"/>
          </a:p>
        </p:txBody>
      </p:sp>
    </p:spTree>
    <p:extLst>
      <p:ext uri="{BB962C8B-B14F-4D97-AF65-F5344CB8AC3E}">
        <p14:creationId xmlns:p14="http://schemas.microsoft.com/office/powerpoint/2010/main" val="33395619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Our approach part 3: </a:t>
            </a:r>
            <a:r>
              <a:rPr lang="en-US" b="0" dirty="0"/>
              <a:t>Many countries represented in the top 100 (though mostly US and Germany)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Geographical factors?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i.e. Is there something about employees from these countries that predisposed them to feel a certain way about their employers?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Rohan findings.</a:t>
            </a:r>
            <a:endParaRPr lang="en-US" dirty="0"/>
          </a:p>
        </p:txBody>
      </p:sp>
      <p:sp>
        <p:nvSpPr>
          <p:cNvPr id="4" name="Slide Number Placeholder 3"/>
          <p:cNvSpPr>
            <a:spLocks noGrp="1"/>
          </p:cNvSpPr>
          <p:nvPr>
            <p:ph type="sldNum" sz="quarter" idx="5"/>
          </p:nvPr>
        </p:nvSpPr>
        <p:spPr/>
        <p:txBody>
          <a:bodyPr/>
          <a:lstStyle/>
          <a:p>
            <a:fld id="{79665B4F-CFD9-9646-8FE1-0E4B54158734}" type="slidenum">
              <a:rPr lang="en-US" smtClean="0"/>
              <a:t>7</a:t>
            </a:fld>
            <a:endParaRPr lang="en-US"/>
          </a:p>
        </p:txBody>
      </p:sp>
    </p:spTree>
    <p:extLst>
      <p:ext uri="{BB962C8B-B14F-4D97-AF65-F5344CB8AC3E}">
        <p14:creationId xmlns:p14="http://schemas.microsoft.com/office/powerpoint/2010/main" val="39089536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grpSp>
        <p:nvGrpSpPr>
          <p:cNvPr id="8" name="object 3">
            <a:extLst>
              <a:ext uri="{FF2B5EF4-FFF2-40B4-BE49-F238E27FC236}">
                <a16:creationId xmlns:a16="http://schemas.microsoft.com/office/drawing/2014/main" id="{98A3319F-9C52-42E8-8060-67FBA1F6761A}"/>
              </a:ext>
            </a:extLst>
          </p:cNvPr>
          <p:cNvGrpSpPr/>
          <p:nvPr userDrawn="1"/>
        </p:nvGrpSpPr>
        <p:grpSpPr>
          <a:xfrm>
            <a:off x="269265" y="133350"/>
            <a:ext cx="8605470" cy="4636487"/>
            <a:chOff x="269265" y="113300"/>
            <a:chExt cx="8605470" cy="4769837"/>
          </a:xfrm>
        </p:grpSpPr>
        <p:pic>
          <p:nvPicPr>
            <p:cNvPr id="9" name="object 4">
              <a:extLst>
                <a:ext uri="{FF2B5EF4-FFF2-40B4-BE49-F238E27FC236}">
                  <a16:creationId xmlns:a16="http://schemas.microsoft.com/office/drawing/2014/main" id="{9F49C4EE-FE06-4922-A609-441541D90C5A}"/>
                </a:ext>
              </a:extLst>
            </p:cNvPr>
            <p:cNvPicPr/>
            <p:nvPr userDrawn="1"/>
          </p:nvPicPr>
          <p:blipFill>
            <a:blip r:embed="rId2" cstate="print"/>
            <a:stretch>
              <a:fillRect/>
            </a:stretch>
          </p:blipFill>
          <p:spPr>
            <a:xfrm>
              <a:off x="269265" y="113300"/>
              <a:ext cx="8595359" cy="4593742"/>
            </a:xfrm>
            <a:prstGeom prst="rect">
              <a:avLst/>
            </a:prstGeom>
          </p:spPr>
        </p:pic>
        <p:sp>
          <p:nvSpPr>
            <p:cNvPr id="10" name="object 5">
              <a:extLst>
                <a:ext uri="{FF2B5EF4-FFF2-40B4-BE49-F238E27FC236}">
                  <a16:creationId xmlns:a16="http://schemas.microsoft.com/office/drawing/2014/main" id="{4BE361E8-4BDC-4BC2-BB91-B7AB2D180D5D}"/>
                </a:ext>
              </a:extLst>
            </p:cNvPr>
            <p:cNvSpPr/>
            <p:nvPr/>
          </p:nvSpPr>
          <p:spPr>
            <a:xfrm>
              <a:off x="269850" y="3467087"/>
              <a:ext cx="8604885" cy="1416050"/>
            </a:xfrm>
            <a:custGeom>
              <a:avLst/>
              <a:gdLst/>
              <a:ahLst/>
              <a:cxnLst/>
              <a:rect l="l" t="t" r="r" b="b"/>
              <a:pathLst>
                <a:path w="8604885" h="1416050">
                  <a:moveTo>
                    <a:pt x="8604299" y="1415999"/>
                  </a:moveTo>
                  <a:lnTo>
                    <a:pt x="0" y="1415999"/>
                  </a:lnTo>
                  <a:lnTo>
                    <a:pt x="0" y="0"/>
                  </a:lnTo>
                  <a:lnTo>
                    <a:pt x="8604299" y="0"/>
                  </a:lnTo>
                  <a:lnTo>
                    <a:pt x="8604299" y="1415999"/>
                  </a:lnTo>
                  <a:close/>
                </a:path>
              </a:pathLst>
            </a:custGeom>
            <a:solidFill>
              <a:srgbClr val="000000"/>
            </a:solidFill>
          </p:spPr>
          <p:txBody>
            <a:bodyPr wrap="square" lIns="0" tIns="0" rIns="0" bIns="0" rtlCol="0"/>
            <a:lstStyle/>
            <a:p>
              <a:endParaRPr>
                <a:solidFill>
                  <a:schemeClr val="tx1"/>
                </a:solidFill>
              </a:endParaRPr>
            </a:p>
          </p:txBody>
        </p:sp>
        <p:pic>
          <p:nvPicPr>
            <p:cNvPr id="11" name="object 6">
              <a:extLst>
                <a:ext uri="{FF2B5EF4-FFF2-40B4-BE49-F238E27FC236}">
                  <a16:creationId xmlns:a16="http://schemas.microsoft.com/office/drawing/2014/main" id="{F9A42DF6-ED74-4CD9-8F39-9C047461256D}"/>
                </a:ext>
              </a:extLst>
            </p:cNvPr>
            <p:cNvPicPr/>
            <p:nvPr/>
          </p:nvPicPr>
          <p:blipFill>
            <a:blip r:embed="rId3" cstate="print"/>
            <a:stretch>
              <a:fillRect/>
            </a:stretch>
          </p:blipFill>
          <p:spPr>
            <a:xfrm>
              <a:off x="7716347" y="3735462"/>
              <a:ext cx="937259" cy="825500"/>
            </a:xfrm>
            <a:prstGeom prst="rect">
              <a:avLst/>
            </a:prstGeom>
          </p:spPr>
        </p:pic>
        <p:pic>
          <p:nvPicPr>
            <p:cNvPr id="12" name="object 7">
              <a:extLst>
                <a:ext uri="{FF2B5EF4-FFF2-40B4-BE49-F238E27FC236}">
                  <a16:creationId xmlns:a16="http://schemas.microsoft.com/office/drawing/2014/main" id="{411E1380-34F4-4EE3-BC02-EFA3731F4578}"/>
                </a:ext>
              </a:extLst>
            </p:cNvPr>
            <p:cNvPicPr/>
            <p:nvPr/>
          </p:nvPicPr>
          <p:blipFill>
            <a:blip r:embed="rId4" cstate="print"/>
            <a:stretch>
              <a:fillRect/>
            </a:stretch>
          </p:blipFill>
          <p:spPr>
            <a:xfrm>
              <a:off x="7773497" y="3773562"/>
              <a:ext cx="822958" cy="711200"/>
            </a:xfrm>
            <a:prstGeom prst="rect">
              <a:avLst/>
            </a:prstGeom>
          </p:spPr>
        </p:pic>
        <p:sp>
          <p:nvSpPr>
            <p:cNvPr id="14" name="object 9">
              <a:extLst>
                <a:ext uri="{FF2B5EF4-FFF2-40B4-BE49-F238E27FC236}">
                  <a16:creationId xmlns:a16="http://schemas.microsoft.com/office/drawing/2014/main" id="{635A70E4-25EB-43AD-9E9C-272E49A8712F}"/>
                </a:ext>
              </a:extLst>
            </p:cNvPr>
            <p:cNvSpPr/>
            <p:nvPr/>
          </p:nvSpPr>
          <p:spPr>
            <a:xfrm>
              <a:off x="605150" y="4157225"/>
              <a:ext cx="6971665" cy="0"/>
            </a:xfrm>
            <a:custGeom>
              <a:avLst/>
              <a:gdLst/>
              <a:ahLst/>
              <a:cxnLst/>
              <a:rect l="l" t="t" r="r" b="b"/>
              <a:pathLst>
                <a:path w="6971665">
                  <a:moveTo>
                    <a:pt x="0" y="0"/>
                  </a:moveTo>
                  <a:lnTo>
                    <a:pt x="6971099" y="0"/>
                  </a:lnTo>
                </a:path>
              </a:pathLst>
            </a:custGeom>
            <a:ln w="9524">
              <a:solidFill>
                <a:srgbClr val="FFFFFF"/>
              </a:solidFill>
            </a:ln>
          </p:spPr>
          <p:txBody>
            <a:bodyPr wrap="square" lIns="0" tIns="0" rIns="0" bIns="0" rtlCol="0"/>
            <a:lstStyle/>
            <a:p>
              <a:endParaRPr>
                <a:solidFill>
                  <a:schemeClr val="tx1"/>
                </a:solidFill>
              </a:endParaRPr>
            </a:p>
          </p:txBody>
        </p:sp>
      </p:grpSp>
      <p:sp>
        <p:nvSpPr>
          <p:cNvPr id="2" name="Holder 2"/>
          <p:cNvSpPr>
            <a:spLocks noGrp="1"/>
          </p:cNvSpPr>
          <p:nvPr>
            <p:ph type="ctrTitle"/>
          </p:nvPr>
        </p:nvSpPr>
        <p:spPr>
          <a:xfrm>
            <a:off x="605150" y="1440393"/>
            <a:ext cx="4204098" cy="430887"/>
          </a:xfrm>
          <a:prstGeom prst="rect">
            <a:avLst/>
          </a:prstGeom>
        </p:spPr>
        <p:txBody>
          <a:bodyPr wrap="square" lIns="0" tIns="0" rIns="0" bIns="0">
            <a:spAutoFit/>
          </a:bodyPr>
          <a:lstStyle>
            <a:lvl1pPr algn="l">
              <a:defRPr sz="2800" b="0" i="0">
                <a:solidFill>
                  <a:schemeClr val="tx1"/>
                </a:solidFill>
                <a:latin typeface="Trebuchet MS" panose="020B0603020202020204" pitchFamily="34" charset="0"/>
                <a:cs typeface="Trebuchet MS" panose="020B0603020202020204" pitchFamily="34" charset="0"/>
              </a:defRPr>
            </a:lvl1pPr>
          </a:lstStyle>
          <a:p>
            <a:endParaRPr dirty="0"/>
          </a:p>
        </p:txBody>
      </p:sp>
      <p:sp>
        <p:nvSpPr>
          <p:cNvPr id="3" name="Holder 3"/>
          <p:cNvSpPr>
            <a:spLocks noGrp="1"/>
          </p:cNvSpPr>
          <p:nvPr>
            <p:ph type="subTitle" idx="4"/>
          </p:nvPr>
        </p:nvSpPr>
        <p:spPr>
          <a:xfrm>
            <a:off x="3709035" y="3711773"/>
            <a:ext cx="3834765" cy="307777"/>
          </a:xfrm>
          <a:prstGeom prst="rect">
            <a:avLst/>
          </a:prstGeom>
        </p:spPr>
        <p:txBody>
          <a:bodyPr wrap="square" lIns="0" tIns="0" rIns="0" bIns="0">
            <a:spAutoFit/>
          </a:bodyPr>
          <a:lstStyle>
            <a:lvl1pPr algn="r">
              <a:defRPr sz="2000" b="0" i="0">
                <a:solidFill>
                  <a:schemeClr val="bg1"/>
                </a:solidFill>
                <a:latin typeface="Arial Narrow"/>
                <a:cs typeface="Arial Narrow"/>
              </a:defRPr>
            </a:lvl1pPr>
          </a:lstStyle>
          <a:p>
            <a:endParaRPr dirty="0"/>
          </a:p>
        </p:txBody>
      </p:sp>
      <p:sp>
        <p:nvSpPr>
          <p:cNvPr id="18" name="Holder 3">
            <a:extLst>
              <a:ext uri="{FF2B5EF4-FFF2-40B4-BE49-F238E27FC236}">
                <a16:creationId xmlns:a16="http://schemas.microsoft.com/office/drawing/2014/main" id="{2209F32A-D918-417D-AF73-965DFE5264C6}"/>
              </a:ext>
            </a:extLst>
          </p:cNvPr>
          <p:cNvSpPr>
            <a:spLocks noGrp="1"/>
          </p:cNvSpPr>
          <p:nvPr>
            <p:ph type="body" idx="1"/>
          </p:nvPr>
        </p:nvSpPr>
        <p:spPr>
          <a:xfrm>
            <a:off x="3709035" y="4110418"/>
            <a:ext cx="3834765" cy="290132"/>
          </a:xfrm>
          <a:prstGeom prst="rect">
            <a:avLst/>
          </a:prstGeom>
        </p:spPr>
        <p:txBody>
          <a:bodyPr lIns="0" tIns="0" rIns="0" bIns="0"/>
          <a:lstStyle>
            <a:lvl1pPr algn="r">
              <a:defRPr sz="2000" b="0" i="0">
                <a:solidFill>
                  <a:schemeClr val="bg1"/>
                </a:solidFill>
                <a:latin typeface="Arial Narrow" panose="020B0606020202030204" pitchFamily="34" charset="0"/>
              </a:defRPr>
            </a:lvl1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274374" y="640080"/>
            <a:ext cx="8595995" cy="10795"/>
          </a:xfrm>
          <a:custGeom>
            <a:avLst/>
            <a:gdLst/>
            <a:ahLst/>
            <a:cxnLst/>
            <a:rect l="l" t="t" r="r" b="b"/>
            <a:pathLst>
              <a:path w="8595995" h="10795">
                <a:moveTo>
                  <a:pt x="0" y="0"/>
                </a:moveTo>
                <a:lnTo>
                  <a:pt x="8595599" y="10199"/>
                </a:lnTo>
              </a:path>
            </a:pathLst>
          </a:custGeom>
          <a:ln w="9524">
            <a:solidFill>
              <a:srgbClr val="595959"/>
            </a:solidFill>
          </a:ln>
        </p:spPr>
        <p:txBody>
          <a:bodyPr wrap="square" lIns="0" tIns="0" rIns="0" bIns="0" rtlCol="0"/>
          <a:lstStyle/>
          <a:p>
            <a:endParaRPr/>
          </a:p>
        </p:txBody>
      </p:sp>
      <p:sp>
        <p:nvSpPr>
          <p:cNvPr id="17" name="bg object 17"/>
          <p:cNvSpPr/>
          <p:nvPr userDrawn="1"/>
        </p:nvSpPr>
        <p:spPr>
          <a:xfrm>
            <a:off x="274320" y="4906455"/>
            <a:ext cx="8316000" cy="10795"/>
          </a:xfrm>
          <a:custGeom>
            <a:avLst/>
            <a:gdLst/>
            <a:ahLst/>
            <a:cxnLst/>
            <a:rect l="l" t="t" r="r" b="b"/>
            <a:pathLst>
              <a:path w="8595995" h="10795">
                <a:moveTo>
                  <a:pt x="0" y="0"/>
                </a:moveTo>
                <a:lnTo>
                  <a:pt x="8595599" y="10199"/>
                </a:lnTo>
              </a:path>
            </a:pathLst>
          </a:custGeom>
          <a:ln w="9524">
            <a:solidFill>
              <a:srgbClr val="A9B7C0"/>
            </a:solidFill>
          </a:ln>
        </p:spPr>
        <p:txBody>
          <a:bodyPr wrap="square" lIns="0" tIns="0" rIns="0" bIns="0" rtlCol="0"/>
          <a:lstStyle/>
          <a:p>
            <a:endParaRPr/>
          </a:p>
        </p:txBody>
      </p:sp>
      <p:sp>
        <p:nvSpPr>
          <p:cNvPr id="7" name="Holder 2">
            <a:extLst>
              <a:ext uri="{FF2B5EF4-FFF2-40B4-BE49-F238E27FC236}">
                <a16:creationId xmlns:a16="http://schemas.microsoft.com/office/drawing/2014/main" id="{2A95057C-1753-4853-BCC2-FEF420093391}"/>
              </a:ext>
            </a:extLst>
          </p:cNvPr>
          <p:cNvSpPr>
            <a:spLocks noGrp="1"/>
          </p:cNvSpPr>
          <p:nvPr>
            <p:ph type="title"/>
          </p:nvPr>
        </p:nvSpPr>
        <p:spPr>
          <a:xfrm>
            <a:off x="304800" y="224261"/>
            <a:ext cx="8285520" cy="351056"/>
          </a:xfrm>
          <a:prstGeom prst="rect">
            <a:avLst/>
          </a:prstGeom>
        </p:spPr>
        <p:txBody>
          <a:bodyPr lIns="0" tIns="0" rIns="0" bIns="0"/>
          <a:lstStyle>
            <a:lvl1pPr>
              <a:defRPr sz="2400" b="0" i="0">
                <a:solidFill>
                  <a:schemeClr val="tx1"/>
                </a:solidFill>
                <a:latin typeface="Trebuchet MS" panose="020B0603020202020204" pitchFamily="34" charset="0"/>
                <a:cs typeface="Trebuchet MS" panose="020B0603020202020204" pitchFamily="34" charset="0"/>
              </a:defRPr>
            </a:lvl1pPr>
          </a:lstStyle>
          <a:p>
            <a:endParaRPr dirty="0"/>
          </a:p>
        </p:txBody>
      </p:sp>
      <p:sp>
        <p:nvSpPr>
          <p:cNvPr id="11" name="Slide Number Placeholder 5">
            <a:extLst>
              <a:ext uri="{FF2B5EF4-FFF2-40B4-BE49-F238E27FC236}">
                <a16:creationId xmlns:a16="http://schemas.microsoft.com/office/drawing/2014/main" id="{80BA7227-F22E-4E59-BF72-3E1CF10E8ADF}"/>
              </a:ext>
            </a:extLst>
          </p:cNvPr>
          <p:cNvSpPr>
            <a:spLocks noGrp="1"/>
          </p:cNvSpPr>
          <p:nvPr>
            <p:ph type="sldNum" sz="quarter" idx="4"/>
          </p:nvPr>
        </p:nvSpPr>
        <p:spPr>
          <a:xfrm>
            <a:off x="8153400" y="4797425"/>
            <a:ext cx="787504" cy="288925"/>
          </a:xfrm>
          <a:prstGeom prst="rect">
            <a:avLst/>
          </a:prstGeom>
        </p:spPr>
        <p:txBody>
          <a:bodyPr/>
          <a:lstStyle>
            <a:lvl1pPr algn="r">
              <a:defRPr sz="1000"/>
            </a:lvl1pPr>
          </a:lstStyle>
          <a:p>
            <a:fld id="{454586D2-FC10-4911-B5CA-CBCADE2DC1FC}" type="slidenum">
              <a:rPr lang="en-AU" smtClean="0"/>
              <a:pPr/>
              <a:t>‹#›</a:t>
            </a:fld>
            <a:endParaRPr lang="en-AU" dirty="0"/>
          </a:p>
        </p:txBody>
      </p:sp>
      <p:sp>
        <p:nvSpPr>
          <p:cNvPr id="2" name="Content Placeholder 14">
            <a:extLst>
              <a:ext uri="{FF2B5EF4-FFF2-40B4-BE49-F238E27FC236}">
                <a16:creationId xmlns:a16="http://schemas.microsoft.com/office/drawing/2014/main" id="{D359E208-8AAD-FFA0-3654-2FEDE2452065}"/>
              </a:ext>
            </a:extLst>
          </p:cNvPr>
          <p:cNvSpPr>
            <a:spLocks noGrp="1"/>
          </p:cNvSpPr>
          <p:nvPr>
            <p:ph sz="quarter" idx="15" hasCustomPrompt="1"/>
          </p:nvPr>
        </p:nvSpPr>
        <p:spPr>
          <a:xfrm>
            <a:off x="274320" y="819150"/>
            <a:ext cx="8316000" cy="3891922"/>
          </a:xfrm>
          <a:prstGeom prst="rect">
            <a:avLst/>
          </a:prstGeom>
        </p:spPr>
        <p:txBody>
          <a:bodyPr/>
          <a:lstStyle>
            <a:lvl1pPr>
              <a:lnSpc>
                <a:spcPct val="98000"/>
              </a:lnSpc>
              <a:spcBef>
                <a:spcPts val="300"/>
              </a:spcBef>
              <a:spcAft>
                <a:spcPts val="300"/>
              </a:spcAft>
              <a:defRPr sz="1400" baseline="0">
                <a:latin typeface="Calibri" panose="020F0502020204030204" pitchFamily="34" charset="0"/>
                <a:cs typeface="Calibri" panose="020F0502020204030204" pitchFamily="34" charset="0"/>
              </a:defRPr>
            </a:lvl1pPr>
            <a:lvl2pPr marL="0" indent="0">
              <a:lnSpc>
                <a:spcPct val="98000"/>
              </a:lnSpc>
              <a:spcBef>
                <a:spcPts val="300"/>
              </a:spcBef>
              <a:spcAft>
                <a:spcPts val="300"/>
              </a:spcAft>
              <a:buNone/>
              <a:defRPr sz="1400" b="1">
                <a:latin typeface="Calibri" panose="020F0502020204030204" pitchFamily="34" charset="0"/>
                <a:cs typeface="Calibri" panose="020F0502020204030204" pitchFamily="34" charset="0"/>
              </a:defRPr>
            </a:lvl2pPr>
            <a:lvl3pPr marL="180975" indent="-180975">
              <a:lnSpc>
                <a:spcPct val="98000"/>
              </a:lnSpc>
              <a:spcBef>
                <a:spcPts val="300"/>
              </a:spcBef>
              <a:spcAft>
                <a:spcPts val="300"/>
              </a:spcAft>
              <a:buFont typeface="Arial" panose="020B0604020202020204" pitchFamily="34" charset="0"/>
              <a:buChar char="•"/>
              <a:defRPr sz="1400">
                <a:latin typeface="Calibri" panose="020F0502020204030204" pitchFamily="34" charset="0"/>
                <a:cs typeface="Calibri" panose="020F0502020204030204" pitchFamily="34" charset="0"/>
              </a:defRPr>
            </a:lvl3pPr>
            <a:lvl4pPr marL="552450" indent="-285750">
              <a:lnSpc>
                <a:spcPct val="98000"/>
              </a:lnSpc>
              <a:spcBef>
                <a:spcPts val="300"/>
              </a:spcBef>
              <a:spcAft>
                <a:spcPts val="300"/>
              </a:spcAft>
              <a:buClr>
                <a:schemeClr val="tx1"/>
              </a:buClr>
              <a:buFont typeface="Arial" panose="020B0604020202020204" pitchFamily="34" charset="0"/>
              <a:buChar char="–"/>
              <a:defRPr sz="1400">
                <a:latin typeface="Calibri" panose="020F0502020204030204" pitchFamily="34" charset="0"/>
                <a:cs typeface="Calibri" panose="020F0502020204030204" pitchFamily="34" charset="0"/>
              </a:defRPr>
            </a:lvl4pPr>
            <a:lvl5pPr marL="801688" indent="-266700">
              <a:lnSpc>
                <a:spcPct val="98000"/>
              </a:lnSpc>
              <a:spcBef>
                <a:spcPts val="300"/>
              </a:spcBef>
              <a:spcAft>
                <a:spcPts val="300"/>
              </a:spcAft>
              <a:buClr>
                <a:schemeClr val="bg2"/>
              </a:buClr>
              <a:tabLst/>
              <a:defRPr sz="1400">
                <a:latin typeface="Calibri" panose="020F0502020204030204" pitchFamily="34" charset="0"/>
                <a:cs typeface="Calibri" panose="020F0502020204030204" pitchFamily="34" charset="0"/>
              </a:defRPr>
            </a:lvl5pPr>
          </a:lstStyle>
          <a:p>
            <a:pPr lvl="0"/>
            <a:r>
              <a:rPr lang="en-AU" dirty="0"/>
              <a:t>Click here to insert text. Click the Increase Indent Button (on the Home tab) to move through styles, for example press once for a bolded subheading, twice for bullet 1 (round) and three times for bullet 2 (dash). Click the Decrease Indent button to move backwards through the </a:t>
            </a:r>
            <a:r>
              <a:rPr lang="en-US" dirty="0"/>
              <a:t>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274320" y="274881"/>
            <a:ext cx="8595359" cy="4593742"/>
          </a:xfrm>
          <a:prstGeom prst="rect">
            <a:avLst/>
          </a:prstGeom>
        </p:spPr>
      </p:pic>
      <p:sp>
        <p:nvSpPr>
          <p:cNvPr id="2" name="Holder 2"/>
          <p:cNvSpPr>
            <a:spLocks noGrp="1"/>
          </p:cNvSpPr>
          <p:nvPr>
            <p:ph type="title"/>
          </p:nvPr>
        </p:nvSpPr>
        <p:spPr>
          <a:xfrm>
            <a:off x="2514601" y="1733550"/>
            <a:ext cx="3660048" cy="1016000"/>
          </a:xfrm>
          <a:prstGeom prst="rect">
            <a:avLst/>
          </a:prstGeom>
        </p:spPr>
        <p:txBody>
          <a:bodyPr lIns="0" tIns="0" rIns="0" bIns="0"/>
          <a:lstStyle>
            <a:lvl1pPr algn="ctr">
              <a:defRPr sz="2800" b="0" i="0">
                <a:solidFill>
                  <a:schemeClr val="bg1"/>
                </a:solidFill>
                <a:latin typeface="Trebuchet MS" panose="020B0603020202020204" pitchFamily="34" charset="0"/>
                <a:cs typeface="Trebuchet MS" panose="020B0603020202020204" pitchFamily="34" charset="0"/>
              </a:defRPr>
            </a:lvl1pPr>
          </a:lstStyle>
          <a:p>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1E714957-B29C-4517-824B-32C7F92DE2C5}"/>
              </a:ext>
            </a:extLst>
          </p:cNvPr>
          <p:cNvSpPr>
            <a:spLocks noGrp="1"/>
          </p:cNvSpPr>
          <p:nvPr>
            <p:ph type="sldNum" sz="quarter" idx="4"/>
          </p:nvPr>
        </p:nvSpPr>
        <p:spPr>
          <a:xfrm>
            <a:off x="8153400" y="4797425"/>
            <a:ext cx="787504" cy="288925"/>
          </a:xfrm>
          <a:prstGeom prst="rect">
            <a:avLst/>
          </a:prstGeom>
        </p:spPr>
        <p:txBody>
          <a:bodyPr/>
          <a:lstStyle>
            <a:lvl1pPr algn="r">
              <a:defRPr sz="1000"/>
            </a:lvl1pPr>
          </a:lstStyle>
          <a:p>
            <a:fld id="{454586D2-FC10-4911-B5CA-CBCADE2DC1FC}" type="slidenum">
              <a:rPr lang="en-AU" smtClean="0"/>
              <a:pPr/>
              <a:t>‹#›</a:t>
            </a:fld>
            <a:endParaRPr lang="en-AU"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873EC-1E85-4C1C-BCDE-269CD0FA4973}"/>
              </a:ext>
            </a:extLst>
          </p:cNvPr>
          <p:cNvSpPr>
            <a:spLocks noGrp="1"/>
          </p:cNvSpPr>
          <p:nvPr>
            <p:ph type="ctrTitle"/>
          </p:nvPr>
        </p:nvSpPr>
        <p:spPr>
          <a:xfrm>
            <a:off x="605150" y="1440393"/>
            <a:ext cx="6938650" cy="1292662"/>
          </a:xfrm>
        </p:spPr>
        <p:txBody>
          <a:bodyPr/>
          <a:lstStyle/>
          <a:p>
            <a:r>
              <a:rPr lang="en-AU" dirty="0"/>
              <a:t>Exploration of attributes of best employers globally and contributing factors</a:t>
            </a:r>
          </a:p>
        </p:txBody>
      </p:sp>
      <p:sp>
        <p:nvSpPr>
          <p:cNvPr id="3" name="Subtitle 2">
            <a:extLst>
              <a:ext uri="{FF2B5EF4-FFF2-40B4-BE49-F238E27FC236}">
                <a16:creationId xmlns:a16="http://schemas.microsoft.com/office/drawing/2014/main" id="{9DCF5DF5-BAB6-492A-BC69-ECE3A764AC46}"/>
              </a:ext>
            </a:extLst>
          </p:cNvPr>
          <p:cNvSpPr>
            <a:spLocks noGrp="1"/>
          </p:cNvSpPr>
          <p:nvPr>
            <p:ph type="subTitle" idx="4"/>
          </p:nvPr>
        </p:nvSpPr>
        <p:spPr/>
        <p:txBody>
          <a:bodyPr/>
          <a:lstStyle/>
          <a:p>
            <a:r>
              <a:rPr lang="en-AU" dirty="0"/>
              <a:t>Project 1 | Group 6</a:t>
            </a:r>
          </a:p>
        </p:txBody>
      </p:sp>
      <p:sp>
        <p:nvSpPr>
          <p:cNvPr id="4" name="Text Placeholder 3">
            <a:extLst>
              <a:ext uri="{FF2B5EF4-FFF2-40B4-BE49-F238E27FC236}">
                <a16:creationId xmlns:a16="http://schemas.microsoft.com/office/drawing/2014/main" id="{DCE1CB89-FDFC-460F-BE8F-5DFB89E0AC98}"/>
              </a:ext>
            </a:extLst>
          </p:cNvPr>
          <p:cNvSpPr>
            <a:spLocks noGrp="1"/>
          </p:cNvSpPr>
          <p:nvPr>
            <p:ph type="body" idx="1"/>
          </p:nvPr>
        </p:nvSpPr>
        <p:spPr/>
        <p:txBody>
          <a:bodyPr/>
          <a:lstStyle/>
          <a:p>
            <a:r>
              <a:rPr lang="en-AU" dirty="0"/>
              <a:t>Gavin; Rohan; Timo; Javier</a:t>
            </a:r>
          </a:p>
        </p:txBody>
      </p:sp>
    </p:spTree>
    <p:extLst>
      <p:ext uri="{BB962C8B-B14F-4D97-AF65-F5344CB8AC3E}">
        <p14:creationId xmlns:p14="http://schemas.microsoft.com/office/powerpoint/2010/main" val="2308282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DD9B2-9DA0-9B23-514E-440C3F4FA60B}"/>
              </a:ext>
            </a:extLst>
          </p:cNvPr>
          <p:cNvSpPr>
            <a:spLocks noGrp="1"/>
          </p:cNvSpPr>
          <p:nvPr>
            <p:ph type="title"/>
          </p:nvPr>
        </p:nvSpPr>
        <p:spPr/>
        <p:txBody>
          <a:bodyPr/>
          <a:lstStyle/>
          <a:p>
            <a:r>
              <a:rPr lang="en-AU" dirty="0"/>
              <a:t>Research Questions</a:t>
            </a:r>
          </a:p>
        </p:txBody>
      </p:sp>
      <p:sp>
        <p:nvSpPr>
          <p:cNvPr id="3" name="Text Placeholder 2">
            <a:extLst>
              <a:ext uri="{FF2B5EF4-FFF2-40B4-BE49-F238E27FC236}">
                <a16:creationId xmlns:a16="http://schemas.microsoft.com/office/drawing/2014/main" id="{4D7B1C4D-6ADC-B84C-4F47-FAC0AE4AD1A6}"/>
              </a:ext>
            </a:extLst>
          </p:cNvPr>
          <p:cNvSpPr>
            <a:spLocks noGrp="1"/>
          </p:cNvSpPr>
          <p:nvPr>
            <p:ph sz="quarter" idx="15"/>
          </p:nvPr>
        </p:nvSpPr>
        <p:spPr>
          <a:xfrm>
            <a:off x="274320" y="819150"/>
            <a:ext cx="5059680" cy="2058228"/>
          </a:xfrm>
          <a:prstGeom prst="rect">
            <a:avLst/>
          </a:prstGeom>
        </p:spPr>
        <p:txBody>
          <a:bodyPr/>
          <a:lstStyle/>
          <a:p>
            <a:pPr marL="285750" indent="-285750">
              <a:buFont typeface="Arial" panose="020B0604020202020204" pitchFamily="34" charset="0"/>
              <a:buChar char="•"/>
            </a:pPr>
            <a:r>
              <a:rPr lang="en-US" dirty="0"/>
              <a:t>Starting point: Forbes 2022 Ranking of 100 Best Employers</a:t>
            </a:r>
          </a:p>
          <a:p>
            <a:pPr marL="838200" lvl="3"/>
            <a:r>
              <a:rPr lang="en-US" dirty="0"/>
              <a:t>What is it? </a:t>
            </a:r>
          </a:p>
          <a:p>
            <a:pPr marL="838200" lvl="3"/>
            <a:r>
              <a:rPr lang="en-US" dirty="0"/>
              <a:t>How is it formulated? </a:t>
            </a:r>
          </a:p>
          <a:p>
            <a:pPr marL="838200" lvl="3"/>
            <a:r>
              <a:rPr lang="en-US" dirty="0"/>
              <a:t>Why are we interested?</a:t>
            </a:r>
          </a:p>
          <a:p>
            <a:pPr marL="838200" lvl="3"/>
            <a:endParaRPr lang="en-US" dirty="0"/>
          </a:p>
          <a:p>
            <a:pPr marL="295275" lvl="3">
              <a:buFont typeface="Arial" panose="020B0604020202020204" pitchFamily="34" charset="0"/>
              <a:buChar char="•"/>
            </a:pPr>
            <a:r>
              <a:rPr lang="en-US" dirty="0"/>
              <a:t>Complemented with: Glassdoor Preferred Employer Scores</a:t>
            </a:r>
          </a:p>
          <a:p>
            <a:endParaRPr lang="en-US" dirty="0"/>
          </a:p>
          <a:p>
            <a:pPr marL="285750" indent="-285750">
              <a:buFont typeface="Arial" panose="020B0604020202020204" pitchFamily="34" charset="0"/>
              <a:buChar char="•"/>
            </a:pPr>
            <a:r>
              <a:rPr lang="en-US" dirty="0"/>
              <a:t>Our research questions:</a:t>
            </a:r>
          </a:p>
          <a:p>
            <a:pPr marL="838200" lvl="3"/>
            <a:r>
              <a:rPr lang="en-US" dirty="0"/>
              <a:t>What are the attributes of good employers?</a:t>
            </a:r>
          </a:p>
          <a:p>
            <a:pPr marL="838200" lvl="3"/>
            <a:r>
              <a:rPr lang="en-US" dirty="0"/>
              <a:t>Are good employers good companies? </a:t>
            </a:r>
          </a:p>
          <a:p>
            <a:pPr marL="838200" lvl="3"/>
            <a:r>
              <a:rPr lang="en-US" dirty="0"/>
              <a:t>Are there any other factors that may contribute to being good employer? </a:t>
            </a:r>
          </a:p>
          <a:p>
            <a:pPr lvl="1"/>
            <a:endParaRPr lang="en-US" dirty="0"/>
          </a:p>
        </p:txBody>
      </p:sp>
      <p:sp>
        <p:nvSpPr>
          <p:cNvPr id="4" name="Slide Number Placeholder 3">
            <a:extLst>
              <a:ext uri="{FF2B5EF4-FFF2-40B4-BE49-F238E27FC236}">
                <a16:creationId xmlns:a16="http://schemas.microsoft.com/office/drawing/2014/main" id="{B4C131E0-F040-8B3B-5709-E1AF55FB3588}"/>
              </a:ext>
            </a:extLst>
          </p:cNvPr>
          <p:cNvSpPr>
            <a:spLocks noGrp="1"/>
          </p:cNvSpPr>
          <p:nvPr>
            <p:ph type="sldNum" sz="quarter" idx="4"/>
          </p:nvPr>
        </p:nvSpPr>
        <p:spPr>
          <a:xfrm>
            <a:off x="8153400" y="4797425"/>
            <a:ext cx="787504" cy="288925"/>
          </a:xfrm>
        </p:spPr>
        <p:txBody>
          <a:bodyPr/>
          <a:lstStyle/>
          <a:p>
            <a:fld id="{454586D2-FC10-4911-B5CA-CBCADE2DC1FC}" type="slidenum">
              <a:rPr lang="en-AU" smtClean="0"/>
              <a:pPr/>
              <a:t>2</a:t>
            </a:fld>
            <a:endParaRPr lang="en-AU" dirty="0"/>
          </a:p>
        </p:txBody>
      </p:sp>
      <p:pic>
        <p:nvPicPr>
          <p:cNvPr id="6" name="Picture 5">
            <a:extLst>
              <a:ext uri="{FF2B5EF4-FFF2-40B4-BE49-F238E27FC236}">
                <a16:creationId xmlns:a16="http://schemas.microsoft.com/office/drawing/2014/main" id="{30E164F4-FB55-5009-27AA-FC03E17746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8075" y="2890985"/>
            <a:ext cx="1686825" cy="1546256"/>
          </a:xfrm>
          <a:prstGeom prst="rect">
            <a:avLst/>
          </a:prstGeom>
        </p:spPr>
      </p:pic>
      <p:pic>
        <p:nvPicPr>
          <p:cNvPr id="1028" name="Picture 4" descr="SMIC">
            <a:extLst>
              <a:ext uri="{FF2B5EF4-FFF2-40B4-BE49-F238E27FC236}">
                <a16:creationId xmlns:a16="http://schemas.microsoft.com/office/drawing/2014/main" id="{05876FAD-8179-62B7-182F-64D75F8BD4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1005779"/>
            <a:ext cx="3314700" cy="1166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7526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D0E95-E1CD-7BF8-16DC-217CCFCECF6A}"/>
              </a:ext>
            </a:extLst>
          </p:cNvPr>
          <p:cNvSpPr>
            <a:spLocks noGrp="1"/>
          </p:cNvSpPr>
          <p:nvPr>
            <p:ph type="title"/>
          </p:nvPr>
        </p:nvSpPr>
        <p:spPr/>
        <p:txBody>
          <a:bodyPr/>
          <a:lstStyle/>
          <a:p>
            <a:r>
              <a:rPr lang="en-AU" dirty="0"/>
              <a:t>Attributes of good employers – Look into Forbes / Glassdoor</a:t>
            </a:r>
          </a:p>
        </p:txBody>
      </p:sp>
      <p:sp>
        <p:nvSpPr>
          <p:cNvPr id="3" name="Content Placeholder 2">
            <a:extLst>
              <a:ext uri="{FF2B5EF4-FFF2-40B4-BE49-F238E27FC236}">
                <a16:creationId xmlns:a16="http://schemas.microsoft.com/office/drawing/2014/main" id="{6C332B5E-123E-D41B-5537-50F40DB171E9}"/>
              </a:ext>
            </a:extLst>
          </p:cNvPr>
          <p:cNvSpPr>
            <a:spLocks noGrp="1"/>
          </p:cNvSpPr>
          <p:nvPr>
            <p:ph sz="quarter" idx="15"/>
          </p:nvPr>
        </p:nvSpPr>
        <p:spPr/>
        <p:txBody>
          <a:bodyPr/>
          <a:lstStyle/>
          <a:p>
            <a:r>
              <a:rPr lang="en-AU" dirty="0"/>
              <a:t>[Timo’s graph here]</a:t>
            </a:r>
          </a:p>
          <a:p>
            <a:endParaRPr lang="en-AU" dirty="0"/>
          </a:p>
          <a:p>
            <a:endParaRPr lang="en-AU" dirty="0"/>
          </a:p>
          <a:p>
            <a:r>
              <a:rPr lang="en-US" sz="1400" dirty="0"/>
              <a:t>Initial Analysis of Data</a:t>
            </a:r>
          </a:p>
          <a:p>
            <a:pPr marL="285750" indent="-285750">
              <a:buFont typeface="Arial" panose="020B0604020202020204" pitchFamily="34" charset="0"/>
              <a:buChar char="•"/>
            </a:pPr>
            <a:r>
              <a:rPr lang="en-US" sz="1400" dirty="0"/>
              <a:t>Sector analysis</a:t>
            </a:r>
          </a:p>
          <a:p>
            <a:pPr marL="285750" indent="-285750">
              <a:buFont typeface="Arial" panose="020B0604020202020204" pitchFamily="34" charset="0"/>
              <a:buChar char="•"/>
            </a:pPr>
            <a:r>
              <a:rPr lang="en-US" sz="1400" dirty="0"/>
              <a:t>Employee size</a:t>
            </a:r>
          </a:p>
          <a:p>
            <a:pPr marL="285750" indent="-285750">
              <a:buFont typeface="Arial" panose="020B0604020202020204" pitchFamily="34" charset="0"/>
              <a:buChar char="•"/>
            </a:pPr>
            <a:r>
              <a:rPr lang="en-US" sz="1400" dirty="0"/>
              <a:t>Country </a:t>
            </a:r>
          </a:p>
          <a:p>
            <a:pPr marL="285750" indent="-285750">
              <a:buFont typeface="Arial" panose="020B0604020202020204" pitchFamily="34" charset="0"/>
              <a:buChar char="•"/>
            </a:pPr>
            <a:r>
              <a:rPr lang="en-US" sz="1400" dirty="0"/>
              <a:t>Glassdoor </a:t>
            </a:r>
          </a:p>
          <a:p>
            <a:pPr marL="285750" indent="-285750">
              <a:buFont typeface="Arial" panose="020B0604020202020204" pitchFamily="34" charset="0"/>
              <a:buChar char="•"/>
            </a:pPr>
            <a:r>
              <a:rPr lang="en-US" dirty="0"/>
              <a:t>Anything else?</a:t>
            </a:r>
          </a:p>
          <a:p>
            <a:endParaRPr lang="en-US" dirty="0"/>
          </a:p>
          <a:p>
            <a:r>
              <a:rPr lang="en-US" dirty="0"/>
              <a:t>Conclusions</a:t>
            </a:r>
            <a:r>
              <a:rPr lang="en-AU" dirty="0"/>
              <a:t>	</a:t>
            </a:r>
          </a:p>
        </p:txBody>
      </p:sp>
      <p:sp>
        <p:nvSpPr>
          <p:cNvPr id="4" name="Slide Number Placeholder 3">
            <a:extLst>
              <a:ext uri="{FF2B5EF4-FFF2-40B4-BE49-F238E27FC236}">
                <a16:creationId xmlns:a16="http://schemas.microsoft.com/office/drawing/2014/main" id="{29FA95F4-CD0A-E0ED-7ADE-2191D9D08989}"/>
              </a:ext>
            </a:extLst>
          </p:cNvPr>
          <p:cNvSpPr>
            <a:spLocks noGrp="1"/>
          </p:cNvSpPr>
          <p:nvPr>
            <p:ph type="sldNum" sz="quarter" idx="4"/>
          </p:nvPr>
        </p:nvSpPr>
        <p:spPr>
          <a:xfrm>
            <a:off x="8153400" y="4797425"/>
            <a:ext cx="787504" cy="288925"/>
          </a:xfrm>
        </p:spPr>
        <p:txBody>
          <a:bodyPr/>
          <a:lstStyle/>
          <a:p>
            <a:fld id="{454586D2-FC10-4911-B5CA-CBCADE2DC1FC}" type="slidenum">
              <a:rPr lang="en-AU" smtClean="0"/>
              <a:pPr/>
              <a:t>3</a:t>
            </a:fld>
            <a:endParaRPr lang="en-AU" dirty="0"/>
          </a:p>
        </p:txBody>
      </p:sp>
    </p:spTree>
    <p:extLst>
      <p:ext uri="{BB962C8B-B14F-4D97-AF65-F5344CB8AC3E}">
        <p14:creationId xmlns:p14="http://schemas.microsoft.com/office/powerpoint/2010/main" val="3573855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B3A1B-C244-4590-DA7E-2448C607EAA4}"/>
              </a:ext>
            </a:extLst>
          </p:cNvPr>
          <p:cNvSpPr>
            <a:spLocks noGrp="1"/>
          </p:cNvSpPr>
          <p:nvPr>
            <p:ph type="title"/>
          </p:nvPr>
        </p:nvSpPr>
        <p:spPr>
          <a:xfrm>
            <a:off x="304800" y="224261"/>
            <a:ext cx="8636104" cy="351056"/>
          </a:xfrm>
        </p:spPr>
        <p:txBody>
          <a:bodyPr/>
          <a:lstStyle/>
          <a:p>
            <a:r>
              <a:rPr lang="en-AU" dirty="0"/>
              <a:t>Are good employers good companies? – Look within Top 100</a:t>
            </a:r>
          </a:p>
        </p:txBody>
      </p:sp>
      <p:sp>
        <p:nvSpPr>
          <p:cNvPr id="3" name="Content Placeholder 2">
            <a:extLst>
              <a:ext uri="{FF2B5EF4-FFF2-40B4-BE49-F238E27FC236}">
                <a16:creationId xmlns:a16="http://schemas.microsoft.com/office/drawing/2014/main" id="{7011FF0D-23C9-C092-C6FB-006D5A703A81}"/>
              </a:ext>
            </a:extLst>
          </p:cNvPr>
          <p:cNvSpPr>
            <a:spLocks noGrp="1"/>
          </p:cNvSpPr>
          <p:nvPr>
            <p:ph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Source : Yahoo Finance data feed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Approach: Bring in finance data via the ticker code to see whether success as an acclaimed employer converts to financial performance.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dirty="0"/>
          </a:p>
        </p:txBody>
      </p:sp>
      <p:sp>
        <p:nvSpPr>
          <p:cNvPr id="4" name="Slide Number Placeholder 3">
            <a:extLst>
              <a:ext uri="{FF2B5EF4-FFF2-40B4-BE49-F238E27FC236}">
                <a16:creationId xmlns:a16="http://schemas.microsoft.com/office/drawing/2014/main" id="{8A6E1B47-09E8-4494-59A8-65DB94E69513}"/>
              </a:ext>
            </a:extLst>
          </p:cNvPr>
          <p:cNvSpPr>
            <a:spLocks noGrp="1"/>
          </p:cNvSpPr>
          <p:nvPr>
            <p:ph type="sldNum" sz="quarter" idx="4"/>
          </p:nvPr>
        </p:nvSpPr>
        <p:spPr>
          <a:xfrm>
            <a:off x="8153400" y="4797425"/>
            <a:ext cx="787504" cy="288925"/>
          </a:xfrm>
        </p:spPr>
        <p:txBody>
          <a:bodyPr/>
          <a:lstStyle/>
          <a:p>
            <a:fld id="{454586D2-FC10-4911-B5CA-CBCADE2DC1FC}" type="slidenum">
              <a:rPr lang="en-AU" smtClean="0"/>
              <a:pPr/>
              <a:t>4</a:t>
            </a:fld>
            <a:endParaRPr lang="en-AU" dirty="0"/>
          </a:p>
        </p:txBody>
      </p:sp>
      <p:pic>
        <p:nvPicPr>
          <p:cNvPr id="8" name="Picture 7">
            <a:extLst>
              <a:ext uri="{FF2B5EF4-FFF2-40B4-BE49-F238E27FC236}">
                <a16:creationId xmlns:a16="http://schemas.microsoft.com/office/drawing/2014/main" id="{9BB8733A-1BCF-EC68-9D30-E5F88D1DC3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8300" y="1788225"/>
            <a:ext cx="5867400" cy="3009200"/>
          </a:xfrm>
          <a:prstGeom prst="rect">
            <a:avLst/>
          </a:prstGeom>
        </p:spPr>
      </p:pic>
    </p:spTree>
    <p:extLst>
      <p:ext uri="{BB962C8B-B14F-4D97-AF65-F5344CB8AC3E}">
        <p14:creationId xmlns:p14="http://schemas.microsoft.com/office/powerpoint/2010/main" val="3959464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B3A1B-C244-4590-DA7E-2448C607EAA4}"/>
              </a:ext>
            </a:extLst>
          </p:cNvPr>
          <p:cNvSpPr>
            <a:spLocks noGrp="1"/>
          </p:cNvSpPr>
          <p:nvPr>
            <p:ph type="title"/>
          </p:nvPr>
        </p:nvSpPr>
        <p:spPr>
          <a:xfrm>
            <a:off x="304800" y="224261"/>
            <a:ext cx="8636104" cy="351056"/>
          </a:xfrm>
        </p:spPr>
        <p:txBody>
          <a:bodyPr/>
          <a:lstStyle/>
          <a:p>
            <a:r>
              <a:rPr lang="en-AU" dirty="0"/>
              <a:t>Are good employers good companies? – Look within Top 100</a:t>
            </a:r>
          </a:p>
        </p:txBody>
      </p:sp>
      <p:sp>
        <p:nvSpPr>
          <p:cNvPr id="3" name="Content Placeholder 2">
            <a:extLst>
              <a:ext uri="{FF2B5EF4-FFF2-40B4-BE49-F238E27FC236}">
                <a16:creationId xmlns:a16="http://schemas.microsoft.com/office/drawing/2014/main" id="{7011FF0D-23C9-C092-C6FB-006D5A703A81}"/>
              </a:ext>
            </a:extLst>
          </p:cNvPr>
          <p:cNvSpPr>
            <a:spLocks noGrp="1"/>
          </p:cNvSpPr>
          <p:nvPr>
            <p:ph sz="quarter" idx="15"/>
          </p:nvPr>
        </p:nvSpPr>
        <p:spPr>
          <a:xfrm>
            <a:off x="235753" y="674803"/>
            <a:ext cx="8260080" cy="351056"/>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Approach: Plot the employer rankings/ratings against chosen financial metrics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dirty="0"/>
          </a:p>
        </p:txBody>
      </p:sp>
      <p:sp>
        <p:nvSpPr>
          <p:cNvPr id="4" name="Slide Number Placeholder 3">
            <a:extLst>
              <a:ext uri="{FF2B5EF4-FFF2-40B4-BE49-F238E27FC236}">
                <a16:creationId xmlns:a16="http://schemas.microsoft.com/office/drawing/2014/main" id="{8A6E1B47-09E8-4494-59A8-65DB94E69513}"/>
              </a:ext>
            </a:extLst>
          </p:cNvPr>
          <p:cNvSpPr>
            <a:spLocks noGrp="1"/>
          </p:cNvSpPr>
          <p:nvPr>
            <p:ph type="sldNum" sz="quarter" idx="4"/>
          </p:nvPr>
        </p:nvSpPr>
        <p:spPr>
          <a:xfrm>
            <a:off x="8153400" y="4797425"/>
            <a:ext cx="787504" cy="288925"/>
          </a:xfrm>
        </p:spPr>
        <p:txBody>
          <a:bodyPr/>
          <a:lstStyle/>
          <a:p>
            <a:fld id="{454586D2-FC10-4911-B5CA-CBCADE2DC1FC}" type="slidenum">
              <a:rPr lang="en-AU" smtClean="0"/>
              <a:pPr/>
              <a:t>5</a:t>
            </a:fld>
            <a:endParaRPr lang="en-AU" dirty="0"/>
          </a:p>
        </p:txBody>
      </p:sp>
      <p:pic>
        <p:nvPicPr>
          <p:cNvPr id="11" name="Picture 10">
            <a:extLst>
              <a:ext uri="{FF2B5EF4-FFF2-40B4-BE49-F238E27FC236}">
                <a16:creationId xmlns:a16="http://schemas.microsoft.com/office/drawing/2014/main" id="{329C1BBD-F345-7D41-C7DC-F9312132CB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658" y="997313"/>
            <a:ext cx="4768542" cy="4000838"/>
          </a:xfrm>
          <a:prstGeom prst="rect">
            <a:avLst/>
          </a:prstGeom>
        </p:spPr>
      </p:pic>
      <p:pic>
        <p:nvPicPr>
          <p:cNvPr id="13" name="Picture 12">
            <a:extLst>
              <a:ext uri="{FF2B5EF4-FFF2-40B4-BE49-F238E27FC236}">
                <a16:creationId xmlns:a16="http://schemas.microsoft.com/office/drawing/2014/main" id="{5E342BA6-E8E7-1478-31F1-48BE621049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10200" y="1829657"/>
            <a:ext cx="3237301" cy="2364695"/>
          </a:xfrm>
          <a:prstGeom prst="rect">
            <a:avLst/>
          </a:prstGeom>
        </p:spPr>
      </p:pic>
    </p:spTree>
    <p:extLst>
      <p:ext uri="{BB962C8B-B14F-4D97-AF65-F5344CB8AC3E}">
        <p14:creationId xmlns:p14="http://schemas.microsoft.com/office/powerpoint/2010/main" val="2498522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B3A1B-C244-4590-DA7E-2448C607EAA4}"/>
              </a:ext>
            </a:extLst>
          </p:cNvPr>
          <p:cNvSpPr>
            <a:spLocks noGrp="1"/>
          </p:cNvSpPr>
          <p:nvPr>
            <p:ph type="title"/>
          </p:nvPr>
        </p:nvSpPr>
        <p:spPr>
          <a:xfrm>
            <a:off x="304800" y="224261"/>
            <a:ext cx="8636104" cy="351056"/>
          </a:xfrm>
        </p:spPr>
        <p:txBody>
          <a:bodyPr/>
          <a:lstStyle/>
          <a:p>
            <a:r>
              <a:rPr lang="en-AU" dirty="0"/>
              <a:t>Are good employers good companies – Look at sector peers</a:t>
            </a:r>
          </a:p>
        </p:txBody>
      </p:sp>
      <p:sp>
        <p:nvSpPr>
          <p:cNvPr id="3" name="Content Placeholder 2">
            <a:extLst>
              <a:ext uri="{FF2B5EF4-FFF2-40B4-BE49-F238E27FC236}">
                <a16:creationId xmlns:a16="http://schemas.microsoft.com/office/drawing/2014/main" id="{7011FF0D-23C9-C092-C6FB-006D5A703A81}"/>
              </a:ext>
            </a:extLst>
          </p:cNvPr>
          <p:cNvSpPr>
            <a:spLocks noGrp="1"/>
          </p:cNvSpPr>
          <p:nvPr>
            <p:ph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Source : Nasdaq API data feed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Bring in finance data via the ticker code to see whether success as an acclaimed employer converts to financial performance.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algn="l" rtl="0">
              <a:lnSpc>
                <a:spcPct val="100000"/>
              </a:lnSpc>
              <a:spcBef>
                <a:spcPts val="0"/>
              </a:spcBef>
              <a:spcAft>
                <a:spcPts val="0"/>
              </a:spcAft>
              <a:defRPr/>
            </a:pPr>
            <a:r>
              <a:rPr lang="en-AU" dirty="0"/>
              <a:t>[Javier’s  graph here]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Discussion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Financial Analysis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‘Nasdaq API’ and ’</a:t>
            </a:r>
            <a:r>
              <a:rPr lang="en-US" b="0" dirty="0" err="1"/>
              <a:t>Mergent</a:t>
            </a:r>
            <a:r>
              <a:rPr lang="en-US" b="0" dirty="0"/>
              <a:t> Global Finance’ data feed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Financial measures selected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a:t>
            </a:r>
            <a:r>
              <a:rPr lang="en-US" b="0" dirty="0"/>
              <a:t>ata cleaning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R</a:t>
            </a:r>
            <a:r>
              <a:rPr lang="en-US" b="0" dirty="0"/>
              <a:t>esults</a:t>
            </a:r>
          </a:p>
          <a:p>
            <a:pPr marR="0" lvl="0" algn="l" defTabSz="914400" rtl="0" eaLnBrk="1" fontAlgn="auto" latinLnBrk="0" hangingPunct="1">
              <a:lnSpc>
                <a:spcPct val="100000"/>
              </a:lnSpc>
              <a:spcBef>
                <a:spcPts val="0"/>
              </a:spcBef>
              <a:spcAft>
                <a:spcPts val="0"/>
              </a:spcAft>
              <a:buClrTx/>
              <a:buSzTx/>
              <a:tabLst/>
              <a:defRPr/>
            </a:pPr>
            <a:endParaRPr lang="en-US" dirty="0"/>
          </a:p>
          <a:p>
            <a:pPr marR="0" lvl="0" algn="l" defTabSz="914400" rtl="0" eaLnBrk="1" fontAlgn="auto" latinLnBrk="0" hangingPunct="1">
              <a:lnSpc>
                <a:spcPct val="100000"/>
              </a:lnSpc>
              <a:spcBef>
                <a:spcPts val="0"/>
              </a:spcBef>
              <a:spcAft>
                <a:spcPts val="0"/>
              </a:spcAft>
              <a:buClrTx/>
              <a:buSzTx/>
              <a:tabLst/>
              <a:defRPr/>
            </a:pPr>
            <a:r>
              <a:rPr lang="en-US" b="0" dirty="0"/>
              <a:t>Conclusions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dirty="0"/>
          </a:p>
        </p:txBody>
      </p:sp>
      <p:sp>
        <p:nvSpPr>
          <p:cNvPr id="4" name="Slide Number Placeholder 3">
            <a:extLst>
              <a:ext uri="{FF2B5EF4-FFF2-40B4-BE49-F238E27FC236}">
                <a16:creationId xmlns:a16="http://schemas.microsoft.com/office/drawing/2014/main" id="{8A6E1B47-09E8-4494-59A8-65DB94E69513}"/>
              </a:ext>
            </a:extLst>
          </p:cNvPr>
          <p:cNvSpPr>
            <a:spLocks noGrp="1"/>
          </p:cNvSpPr>
          <p:nvPr>
            <p:ph type="sldNum" sz="quarter" idx="4"/>
          </p:nvPr>
        </p:nvSpPr>
        <p:spPr>
          <a:xfrm>
            <a:off x="8153400" y="4797425"/>
            <a:ext cx="787504" cy="288925"/>
          </a:xfrm>
        </p:spPr>
        <p:txBody>
          <a:bodyPr/>
          <a:lstStyle/>
          <a:p>
            <a:fld id="{454586D2-FC10-4911-B5CA-CBCADE2DC1FC}" type="slidenum">
              <a:rPr lang="en-AU" smtClean="0"/>
              <a:pPr/>
              <a:t>6</a:t>
            </a:fld>
            <a:endParaRPr lang="en-AU" dirty="0"/>
          </a:p>
        </p:txBody>
      </p:sp>
    </p:spTree>
    <p:extLst>
      <p:ext uri="{BB962C8B-B14F-4D97-AF65-F5344CB8AC3E}">
        <p14:creationId xmlns:p14="http://schemas.microsoft.com/office/powerpoint/2010/main" val="1011321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B6E93-FFD4-862D-8372-D965E3154947}"/>
              </a:ext>
            </a:extLst>
          </p:cNvPr>
          <p:cNvSpPr>
            <a:spLocks noGrp="1"/>
          </p:cNvSpPr>
          <p:nvPr>
            <p:ph type="title"/>
          </p:nvPr>
        </p:nvSpPr>
        <p:spPr/>
        <p:txBody>
          <a:bodyPr/>
          <a:lstStyle/>
          <a:p>
            <a:r>
              <a:rPr lang="en-AU" dirty="0"/>
              <a:t>Other factor contributing to being good employer</a:t>
            </a:r>
          </a:p>
        </p:txBody>
      </p:sp>
      <p:sp>
        <p:nvSpPr>
          <p:cNvPr id="3" name="Content Placeholder 2">
            <a:extLst>
              <a:ext uri="{FF2B5EF4-FFF2-40B4-BE49-F238E27FC236}">
                <a16:creationId xmlns:a16="http://schemas.microsoft.com/office/drawing/2014/main" id="{3DEF607B-8E14-862E-0DFE-14BF68696A13}"/>
              </a:ext>
            </a:extLst>
          </p:cNvPr>
          <p:cNvSpPr>
            <a:spLocks noGrp="1"/>
          </p:cNvSpPr>
          <p:nvPr>
            <p:ph sz="quarter" idx="15"/>
          </p:nvPr>
        </p:nvSpPr>
        <p:spPr/>
        <p:txBody>
          <a:bodyPr/>
          <a:lstStyle/>
          <a:p>
            <a:r>
              <a:rPr lang="en-AU" dirty="0"/>
              <a:t>Analyse demographics for country of HQ</a:t>
            </a:r>
          </a:p>
          <a:p>
            <a:endParaRPr lang="en-AU" dirty="0"/>
          </a:p>
          <a:p>
            <a:endParaRPr lang="en-AU" dirty="0"/>
          </a:p>
          <a:p>
            <a:pPr algn="l" rtl="0">
              <a:lnSpc>
                <a:spcPct val="100000"/>
              </a:lnSpc>
              <a:spcBef>
                <a:spcPts val="0"/>
              </a:spcBef>
              <a:spcAft>
                <a:spcPts val="0"/>
              </a:spcAft>
              <a:defRPr/>
            </a:pPr>
            <a:r>
              <a:rPr lang="en-AU" dirty="0"/>
              <a:t>[Rohan’s  graphs here]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Discussion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Country Analysis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Any country-specific qualities affecting company performance in Forbes ranking or Glassdoor scores</a:t>
            </a:r>
          </a:p>
          <a:p>
            <a:pPr marR="0" lvl="0" algn="l" defTabSz="914400" rtl="0" eaLnBrk="1" fontAlgn="auto" latinLnBrk="0" hangingPunct="1">
              <a:lnSpc>
                <a:spcPct val="100000"/>
              </a:lnSpc>
              <a:spcBef>
                <a:spcPts val="0"/>
              </a:spcBef>
              <a:spcAft>
                <a:spcPts val="0"/>
              </a:spcAft>
              <a:buClrTx/>
              <a:buSzTx/>
              <a:tabLst/>
              <a:defRPr/>
            </a:pPr>
            <a:endParaRPr lang="en-US" dirty="0"/>
          </a:p>
          <a:p>
            <a:pPr marR="0" lvl="0" algn="l" defTabSz="914400" rtl="0" eaLnBrk="1" fontAlgn="auto" latinLnBrk="0" hangingPunct="1">
              <a:lnSpc>
                <a:spcPct val="100000"/>
              </a:lnSpc>
              <a:spcBef>
                <a:spcPts val="0"/>
              </a:spcBef>
              <a:spcAft>
                <a:spcPts val="0"/>
              </a:spcAft>
              <a:buClrTx/>
              <a:buSzTx/>
              <a:tabLst/>
              <a:defRPr/>
            </a:pPr>
            <a:r>
              <a:rPr lang="en-US" b="0" dirty="0"/>
              <a:t>Conclusions</a:t>
            </a:r>
          </a:p>
          <a:p>
            <a:endParaRPr lang="en-AU" dirty="0"/>
          </a:p>
        </p:txBody>
      </p:sp>
      <p:sp>
        <p:nvSpPr>
          <p:cNvPr id="4" name="Slide Number Placeholder 3">
            <a:extLst>
              <a:ext uri="{FF2B5EF4-FFF2-40B4-BE49-F238E27FC236}">
                <a16:creationId xmlns:a16="http://schemas.microsoft.com/office/drawing/2014/main" id="{1FE8C455-97BF-6B95-5335-911BD4DB4D59}"/>
              </a:ext>
            </a:extLst>
          </p:cNvPr>
          <p:cNvSpPr>
            <a:spLocks noGrp="1"/>
          </p:cNvSpPr>
          <p:nvPr>
            <p:ph type="sldNum" sz="quarter" idx="4"/>
          </p:nvPr>
        </p:nvSpPr>
        <p:spPr>
          <a:xfrm>
            <a:off x="8153400" y="4797425"/>
            <a:ext cx="787504" cy="288925"/>
          </a:xfrm>
        </p:spPr>
        <p:txBody>
          <a:bodyPr/>
          <a:lstStyle/>
          <a:p>
            <a:fld id="{454586D2-FC10-4911-B5CA-CBCADE2DC1FC}" type="slidenum">
              <a:rPr lang="en-AU" smtClean="0"/>
              <a:pPr/>
              <a:t>7</a:t>
            </a:fld>
            <a:endParaRPr lang="en-AU" dirty="0"/>
          </a:p>
        </p:txBody>
      </p:sp>
    </p:spTree>
    <p:extLst>
      <p:ext uri="{BB962C8B-B14F-4D97-AF65-F5344CB8AC3E}">
        <p14:creationId xmlns:p14="http://schemas.microsoft.com/office/powerpoint/2010/main" val="684092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E03FE-07FA-7C03-D6E5-555C2B2EE4E7}"/>
              </a:ext>
            </a:extLst>
          </p:cNvPr>
          <p:cNvSpPr>
            <a:spLocks noGrp="1"/>
          </p:cNvSpPr>
          <p:nvPr>
            <p:ph type="title"/>
          </p:nvPr>
        </p:nvSpPr>
        <p:spPr/>
        <p:txBody>
          <a:bodyPr/>
          <a:lstStyle/>
          <a:p>
            <a:r>
              <a:rPr lang="en-AU" dirty="0"/>
              <a:t>Conclusions</a:t>
            </a:r>
          </a:p>
        </p:txBody>
      </p:sp>
      <p:sp>
        <p:nvSpPr>
          <p:cNvPr id="3" name="Slide Number Placeholder 2">
            <a:extLst>
              <a:ext uri="{FF2B5EF4-FFF2-40B4-BE49-F238E27FC236}">
                <a16:creationId xmlns:a16="http://schemas.microsoft.com/office/drawing/2014/main" id="{85EAAE81-F38C-3A23-CAF5-7C71EE9F84CA}"/>
              </a:ext>
            </a:extLst>
          </p:cNvPr>
          <p:cNvSpPr>
            <a:spLocks noGrp="1"/>
          </p:cNvSpPr>
          <p:nvPr>
            <p:ph type="sldNum" sz="quarter" idx="4"/>
          </p:nvPr>
        </p:nvSpPr>
        <p:spPr/>
        <p:txBody>
          <a:bodyPr/>
          <a:lstStyle/>
          <a:p>
            <a:fld id="{454586D2-FC10-4911-B5CA-CBCADE2DC1FC}" type="slidenum">
              <a:rPr lang="en-AU" smtClean="0"/>
              <a:pPr/>
              <a:t>8</a:t>
            </a:fld>
            <a:endParaRPr lang="en-AU" dirty="0"/>
          </a:p>
        </p:txBody>
      </p:sp>
      <p:sp>
        <p:nvSpPr>
          <p:cNvPr id="4" name="Content Placeholder 3">
            <a:extLst>
              <a:ext uri="{FF2B5EF4-FFF2-40B4-BE49-F238E27FC236}">
                <a16:creationId xmlns:a16="http://schemas.microsoft.com/office/drawing/2014/main" id="{270D31DA-01D2-223C-A945-57B5F8B5C09D}"/>
              </a:ext>
            </a:extLst>
          </p:cNvPr>
          <p:cNvSpPr>
            <a:spLocks noGrp="1"/>
          </p:cNvSpPr>
          <p:nvPr>
            <p:ph sz="quarter" idx="15"/>
          </p:nvPr>
        </p:nvSpPr>
        <p:spPr/>
        <p:txBody>
          <a:bodyPr/>
          <a:lstStyle/>
          <a:p>
            <a:r>
              <a:rPr lang="en-AU" dirty="0"/>
              <a:t>Overall we conclude:</a:t>
            </a:r>
          </a:p>
          <a:p>
            <a:pPr marL="285750" indent="-285750">
              <a:buFont typeface="Arial" panose="020B0604020202020204" pitchFamily="34" charset="0"/>
              <a:buChar char="•"/>
            </a:pPr>
            <a:r>
              <a:rPr lang="en-AU" dirty="0"/>
              <a:t>Established, longstanding companies</a:t>
            </a:r>
          </a:p>
          <a:p>
            <a:pPr marL="285750" indent="-285750">
              <a:buFont typeface="Arial" panose="020B0604020202020204" pitchFamily="34" charset="0"/>
              <a:buChar char="•"/>
            </a:pPr>
            <a:r>
              <a:rPr lang="en-AU" dirty="0"/>
              <a:t>High brand recognition/value</a:t>
            </a:r>
          </a:p>
          <a:p>
            <a:pPr marL="285750" indent="-285750">
              <a:buFont typeface="Arial" panose="020B0604020202020204" pitchFamily="34" charset="0"/>
              <a:buChar char="•"/>
            </a:pPr>
            <a:r>
              <a:rPr lang="en-AU" dirty="0"/>
              <a:t>Would investigate this further</a:t>
            </a:r>
          </a:p>
          <a:p>
            <a:pPr marL="285750" indent="-285750">
              <a:buFont typeface="Arial" panose="020B0604020202020204" pitchFamily="34" charset="0"/>
              <a:buChar char="•"/>
            </a:pPr>
            <a:endParaRPr lang="en-AU" dirty="0"/>
          </a:p>
          <a:p>
            <a:r>
              <a:rPr lang="en-US" dirty="0"/>
              <a:t>Difficulties and limitations</a:t>
            </a:r>
          </a:p>
          <a:p>
            <a:endParaRPr lang="en-AU" dirty="0"/>
          </a:p>
          <a:p>
            <a:r>
              <a:rPr lang="en-US" dirty="0"/>
              <a:t>Did the data uncover any answers to our initial research questions?</a:t>
            </a:r>
          </a:p>
          <a:p>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p:txBody>
      </p:sp>
    </p:spTree>
    <p:extLst>
      <p:ext uri="{BB962C8B-B14F-4D97-AF65-F5344CB8AC3E}">
        <p14:creationId xmlns:p14="http://schemas.microsoft.com/office/powerpoint/2010/main" val="35491871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194</TotalTime>
  <Words>846</Words>
  <Application>Microsoft Macintosh PowerPoint</Application>
  <PresentationFormat>On-screen Show (16:9)</PresentationFormat>
  <Paragraphs>125</Paragraphs>
  <Slides>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Arial Narrow</vt:lpstr>
      <vt:lpstr>Calibri</vt:lpstr>
      <vt:lpstr>MillerText-Roman</vt:lpstr>
      <vt:lpstr>Trebuchet MS</vt:lpstr>
      <vt:lpstr>Office Theme</vt:lpstr>
      <vt:lpstr>Exploration of attributes of best employers globally and contributing factors</vt:lpstr>
      <vt:lpstr>Research Questions</vt:lpstr>
      <vt:lpstr>Attributes of good employers – Look into Forbes / Glassdoor</vt:lpstr>
      <vt:lpstr>Are good employers good companies? – Look within Top 100</vt:lpstr>
      <vt:lpstr>Are good employers good companies? – Look within Top 100</vt:lpstr>
      <vt:lpstr>Are good employers good companies – Look at sector peers</vt:lpstr>
      <vt:lpstr>Other factor contributing to being good employer</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aus_5.3 Introduction to Statistics</dc:title>
  <cp:lastModifiedBy>Gavin Payne</cp:lastModifiedBy>
  <cp:revision>17</cp:revision>
  <dcterms:created xsi:type="dcterms:W3CDTF">2023-01-13T00:08:42Z</dcterms:created>
  <dcterms:modified xsi:type="dcterms:W3CDTF">2023-01-16T09:54:49Z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