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72" r:id="rId4"/>
    <p:sldId id="273" r:id="rId5"/>
    <p:sldId id="274" r:id="rId6"/>
    <p:sldId id="275" r:id="rId7"/>
    <p:sldId id="276" r:id="rId8"/>
    <p:sldId id="277" r:id="rId9"/>
    <p:sldId id="278" r:id="rId10"/>
    <p:sldId id="279" r:id="rId11"/>
    <p:sldId id="260" r:id="rId12"/>
    <p:sldId id="266" r:id="rId13"/>
    <p:sldId id="264" r:id="rId14"/>
    <p:sldId id="267" r:id="rId15"/>
    <p:sldId id="268" r:id="rId16"/>
    <p:sldId id="269" r:id="rId17"/>
    <p:sldId id="270" r:id="rId18"/>
    <p:sldId id="262" r:id="rId19"/>
    <p:sldId id="271" r:id="rId20"/>
    <p:sldId id="265" r:id="rId2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5" autoAdjust="0"/>
    <p:restoredTop sz="90204"/>
  </p:normalViewPr>
  <p:slideViewPr>
    <p:cSldViewPr>
      <p:cViewPr varScale="1">
        <p:scale>
          <a:sx n="147" d="100"/>
          <a:sy n="147" d="100"/>
        </p:scale>
        <p:origin x="736" y="19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17/1/2023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b/g: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r>
              <a:rPr lang="en-US" b="1" dirty="0"/>
              <a:t>Context (why): </a:t>
            </a:r>
            <a:r>
              <a:rPr lang="en-US" b="0" dirty="0"/>
              <a:t>Since covid, a) employee priorities have shifted</a:t>
            </a:r>
          </a:p>
          <a:p>
            <a:r>
              <a:rPr lang="en-US" b="1" dirty="0"/>
              <a:t>		</a:t>
            </a:r>
            <a:r>
              <a:rPr lang="en-US" b="0" dirty="0"/>
              <a:t>b) employers: have had the talent pool depleted, have had to offer more flexibility to attract, retain.</a:t>
            </a:r>
          </a:p>
          <a:p>
            <a:r>
              <a:rPr lang="en-US" b="0" dirty="0"/>
              <a:t>		c) 2022 list: those frictions have played out and had time to feed into the 2022 list.</a:t>
            </a:r>
          </a:p>
          <a:p>
            <a:r>
              <a:rPr lang="en-US" b="1" dirty="0"/>
              <a:t>Questions: </a:t>
            </a:r>
            <a:r>
              <a:rPr lang="en-US" b="0" dirty="0"/>
              <a:t>State as above.</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Aerospace &amp; Defense : 6 preferred employers against sector of 23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Aerospace &amp; Defense sector </a:t>
            </a:r>
            <a:r>
              <a:rPr lang="en-US" dirty="0"/>
              <a:t>have </a:t>
            </a:r>
            <a:r>
              <a:rPr lang="en-US" b="1" dirty="0"/>
              <a:t>superior ROE</a:t>
            </a:r>
            <a:r>
              <a:rPr lang="en-US" dirty="0"/>
              <a:t> relative to peers, with median ROE 36% - and lower quartile ROE 20% - v median ROE 9%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16</a:t>
            </a:fld>
            <a:endParaRPr lang="en-US"/>
          </a:p>
        </p:txBody>
      </p:sp>
    </p:spTree>
    <p:extLst>
      <p:ext uri="{BB962C8B-B14F-4D97-AF65-F5344CB8AC3E}">
        <p14:creationId xmlns:p14="http://schemas.microsoft.com/office/powerpoint/2010/main" val="212212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Pharmaceuticals &amp; Biotech: 4 preferred employers against sector of 230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Acclaimed employers in the </a:t>
            </a:r>
            <a:r>
              <a:rPr lang="en-US" b="1" dirty="0"/>
              <a:t>Pharmaceuticals &amp; Biotech sector </a:t>
            </a:r>
            <a:r>
              <a:rPr lang="en-US" dirty="0"/>
              <a:t>have </a:t>
            </a:r>
            <a:r>
              <a:rPr lang="en-US" b="1" dirty="0"/>
              <a:t>superior ROE</a:t>
            </a:r>
            <a:r>
              <a:rPr lang="en-US" dirty="0"/>
              <a:t> relative to peers, with median ROE 35% - and lower quartile ROE 25% - v median ROE -50%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sectors with 3 or more employers represented in the Forbes ranking (4 sectors) the performance of preferred employers as measured by ROE is significantly above that of the sector peers. Preliminary statistical independent t-test analysis confirms this. More work required.</a:t>
            </a:r>
          </a:p>
        </p:txBody>
      </p:sp>
      <p:sp>
        <p:nvSpPr>
          <p:cNvPr id="4" name="Slide Number Placeholder 3"/>
          <p:cNvSpPr>
            <a:spLocks noGrp="1"/>
          </p:cNvSpPr>
          <p:nvPr>
            <p:ph type="sldNum" sz="quarter" idx="5"/>
          </p:nvPr>
        </p:nvSpPr>
        <p:spPr/>
        <p:txBody>
          <a:bodyPr/>
          <a:lstStyle/>
          <a:p>
            <a:fld id="{79665B4F-CFD9-9646-8FE1-0E4B54158734}" type="slidenum">
              <a:rPr lang="en-US" smtClean="0"/>
              <a:t>17</a:t>
            </a:fld>
            <a:endParaRPr lang="en-US"/>
          </a:p>
        </p:txBody>
      </p:sp>
    </p:spTree>
    <p:extLst>
      <p:ext uri="{BB962C8B-B14F-4D97-AF65-F5344CB8AC3E}">
        <p14:creationId xmlns:p14="http://schemas.microsoft.com/office/powerpoint/2010/main" val="104376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18</a:t>
            </a:fld>
            <a:endParaRPr lang="en-US"/>
          </a:p>
        </p:txBody>
      </p:sp>
    </p:spTree>
    <p:extLst>
      <p:ext uri="{BB962C8B-B14F-4D97-AF65-F5344CB8AC3E}">
        <p14:creationId xmlns:p14="http://schemas.microsoft.com/office/powerpoint/2010/main" val="390895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Geographic/Demographic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Is there something about employees from these countries that predisposed them to feel a certain way about their employers</a:t>
            </a:r>
          </a:p>
        </p:txBody>
      </p:sp>
      <p:sp>
        <p:nvSpPr>
          <p:cNvPr id="4" name="Slide Number Placeholder 3"/>
          <p:cNvSpPr>
            <a:spLocks noGrp="1"/>
          </p:cNvSpPr>
          <p:nvPr>
            <p:ph type="sldNum" sz="quarter" idx="5"/>
          </p:nvPr>
        </p:nvSpPr>
        <p:spPr/>
        <p:txBody>
          <a:bodyPr/>
          <a:lstStyle/>
          <a:p>
            <a:fld id="{79665B4F-CFD9-9646-8FE1-0E4B54158734}" type="slidenum">
              <a:rPr lang="en-US" smtClean="0"/>
              <a:t>19</a:t>
            </a:fld>
            <a:endParaRPr lang="en-US"/>
          </a:p>
        </p:txBody>
      </p:sp>
    </p:spTree>
    <p:extLst>
      <p:ext uri="{BB962C8B-B14F-4D97-AF65-F5344CB8AC3E}">
        <p14:creationId xmlns:p14="http://schemas.microsoft.com/office/powerpoint/2010/main" val="97490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latin typeface="Helvetica Neue" panose="02000503000000020004" pitchFamily="2" charset="0"/>
              </a:rPr>
              <a:t>- Acclaimed employers in the ranking tend to be established, longstanding companies. Not much dispersion in the performance of those employers amongst themselves. The employers highlighted by Forbes also score well with Glassdoor</a:t>
            </a:r>
          </a:p>
          <a:p>
            <a:r>
              <a:rPr lang="en-AU" dirty="0">
                <a:effectLst/>
                <a:latin typeface="Helvetica Neue" panose="02000503000000020004" pitchFamily="2" charset="0"/>
              </a:rPr>
              <a:t>- Acclaimed employers tend to have superior return to sector peers as observed by return on equity in the year of the survey for sector with 3 or more peers</a:t>
            </a:r>
          </a:p>
          <a:p>
            <a:pPr marL="171450" indent="-171450">
              <a:buFontTx/>
              <a:buChar char="-"/>
            </a:pPr>
            <a:r>
              <a:rPr lang="en-AU" dirty="0">
                <a:effectLst/>
                <a:latin typeface="Helvetica Neue" panose="02000503000000020004" pitchFamily="2" charset="0"/>
              </a:rPr>
              <a:t>Did not observe any strong correlation between level in the ranking and the unionisation in the country of origin of the company</a:t>
            </a:r>
            <a:endParaRPr lang="en-AU" b="0" dirty="0">
              <a:effectLst/>
              <a:latin typeface="Helvetica Neue" panose="02000503000000020004" pitchFamily="2" charset="0"/>
            </a:endParaRPr>
          </a:p>
          <a:p>
            <a:pPr marL="171450" indent="-171450">
              <a:buFontTx/>
              <a:buChar char="-"/>
            </a:pPr>
            <a:endParaRPr lang="en-AU" b="0" dirty="0">
              <a:effectLst/>
              <a:latin typeface="Helvetica Neue" panose="02000503000000020004" pitchFamily="2" charset="0"/>
            </a:endParaRPr>
          </a:p>
          <a:p>
            <a:pPr marL="171450" indent="-171450">
              <a:buFontTx/>
              <a:buChar char="-"/>
            </a:pPr>
            <a:r>
              <a:rPr lang="en-AU" b="0" dirty="0">
                <a:effectLst/>
                <a:latin typeface="Helvetica Neue" panose="02000503000000020004" pitchFamily="2" charset="0"/>
              </a:rPr>
              <a:t>We focused on understanding whether being a preferred employer translated into good financial performance, ought to investigate if financial performance in itself influences rankings and scores</a:t>
            </a:r>
          </a:p>
          <a:p>
            <a:pPr marL="171450" indent="-171450">
              <a:buFontTx/>
              <a:buChar char="-"/>
            </a:pPr>
            <a:r>
              <a:rPr lang="en-AU" b="0" dirty="0">
                <a:effectLst/>
                <a:latin typeface="Helvetica Neue" panose="02000503000000020004" pitchFamily="2" charset="0"/>
              </a:rPr>
              <a:t>There could be common root cause explaining both results, management leadership, strategy of the company, and brand value market, and customers</a:t>
            </a:r>
          </a:p>
          <a:p>
            <a:pPr marL="171450" indent="-171450">
              <a:buFontTx/>
              <a:buChar char="-"/>
            </a:pPr>
            <a:r>
              <a:rPr lang="en-AU" b="0" dirty="0">
                <a:effectLst/>
                <a:latin typeface="Helvetica Neue" panose="02000503000000020004" pitchFamily="2" charset="0"/>
              </a:rPr>
              <a:t>Need to apply statistical tests to confirm the ROE performance of ranked companies is significantly different to that or peers</a:t>
            </a:r>
          </a:p>
          <a:p>
            <a:pPr marL="171450" indent="-171450">
              <a:buFontTx/>
              <a:buChar char="-"/>
            </a:pPr>
            <a:r>
              <a:rPr lang="en-AU" b="0" dirty="0">
                <a:effectLst/>
                <a:latin typeface="Helvetica Neue" panose="02000503000000020004" pitchFamily="2" charset="0"/>
              </a:rPr>
              <a:t>And finally, ought to expand our analysis to more demographic factors associated to scores of companies at country level</a:t>
            </a:r>
            <a:endParaRPr lang="en-AU"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218123B-D959-4832-8E02-3B88859AFBD8}" type="slidenum">
              <a:rPr lang="en-AU" smtClean="0"/>
              <a:t>20</a:t>
            </a:fld>
            <a:endParaRPr lang="en-AU"/>
          </a:p>
        </p:txBody>
      </p:sp>
    </p:spTree>
    <p:extLst>
      <p:ext uri="{BB962C8B-B14F-4D97-AF65-F5344CB8AC3E}">
        <p14:creationId xmlns:p14="http://schemas.microsoft.com/office/powerpoint/2010/main" val="108921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5</a:t>
            </a:fld>
            <a:endParaRPr lang="en-AU"/>
          </a:p>
        </p:txBody>
      </p:sp>
    </p:spTree>
    <p:extLst>
      <p:ext uri="{BB962C8B-B14F-4D97-AF65-F5344CB8AC3E}">
        <p14:creationId xmlns:p14="http://schemas.microsoft.com/office/powerpoint/2010/main" val="424868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18123B-D959-4832-8E02-3B88859AFBD8}" type="slidenum">
              <a:rPr lang="en-AU" smtClean="0"/>
              <a:t>7</a:t>
            </a:fld>
            <a:endParaRPr lang="en-AU"/>
          </a:p>
        </p:txBody>
      </p:sp>
    </p:spTree>
    <p:extLst>
      <p:ext uri="{BB962C8B-B14F-4D97-AF65-F5344CB8AC3E}">
        <p14:creationId xmlns:p14="http://schemas.microsoft.com/office/powerpoint/2010/main" val="303391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11</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bringing in finance data via the ticker code so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Yahoo Finance library wrapper.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ROE (shareholder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12</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13</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14</a:t>
            </a:fld>
            <a:endParaRPr lang="en-US"/>
          </a:p>
        </p:txBody>
      </p:sp>
    </p:spTree>
    <p:extLst>
      <p:ext uri="{BB962C8B-B14F-4D97-AF65-F5344CB8AC3E}">
        <p14:creationId xmlns:p14="http://schemas.microsoft.com/office/powerpoint/2010/main" val="412053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for acclaimed employers relative heir sector peers.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Selected 3 sectors with most employers : Automobile / Aerospace and Defense / Pharmaceuticals and Biotech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ROE of acclaimed companies on the left. ROE of sector peers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Auto &amp; Auto parts : 8 preferred employers against sector of 67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Observation: </a:t>
            </a:r>
            <a:r>
              <a:rPr lang="en-US" dirty="0"/>
              <a:t>Acclaimed employers in the </a:t>
            </a:r>
            <a:r>
              <a:rPr lang="en-US" b="1" dirty="0"/>
              <a:t>Auto &amp; Auto parts sector </a:t>
            </a:r>
            <a:r>
              <a:rPr lang="en-US" dirty="0"/>
              <a:t>have </a:t>
            </a:r>
            <a:r>
              <a:rPr lang="en-US" b="1" dirty="0"/>
              <a:t>superior ROE</a:t>
            </a:r>
            <a:r>
              <a:rPr lang="en-US" dirty="0"/>
              <a:t> relative to peers, with median ROE 21% - and lower quartile ROE 13% - v median ROE 11% for peers.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9665B4F-CFD9-9646-8FE1-0E4B54158734}" type="slidenum">
              <a:rPr lang="en-US" smtClean="0"/>
              <a:t>15</a:t>
            </a:fld>
            <a:endParaRPr lang="en-US"/>
          </a:p>
        </p:txBody>
      </p:sp>
    </p:spTree>
    <p:extLst>
      <p:ext uri="{BB962C8B-B14F-4D97-AF65-F5344CB8AC3E}">
        <p14:creationId xmlns:p14="http://schemas.microsoft.com/office/powerpoint/2010/main" val="1273020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vrimtuner/worlds-best-employers-top-1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glassdoor.com.au/member/home/index.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a:xfrm>
            <a:off x="838201" y="4110418"/>
            <a:ext cx="6705600" cy="290132"/>
          </a:xfrm>
        </p:spPr>
        <p:txBody>
          <a:bodyPr/>
          <a:lstStyle/>
          <a:p>
            <a:r>
              <a:rPr lang="en-AU" dirty="0"/>
              <a:t>Gavin Payne; Rohan Liyanage; Timo Nugraha; Javier Gausachs</a:t>
            </a:r>
          </a:p>
        </p:txBody>
      </p:sp>
    </p:spTree>
    <p:extLst>
      <p:ext uri="{BB962C8B-B14F-4D97-AF65-F5344CB8AC3E}">
        <p14:creationId xmlns:p14="http://schemas.microsoft.com/office/powerpoint/2010/main" val="23082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84C-6D82-F0C5-040E-57E7EC8E395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CB54859E-9D43-B0AD-CDCC-5038BFA236A0}"/>
              </a:ext>
            </a:extLst>
          </p:cNvPr>
          <p:cNvSpPr>
            <a:spLocks noGrp="1"/>
          </p:cNvSpPr>
          <p:nvPr>
            <p:ph type="sldNum" sz="quarter" idx="4"/>
          </p:nvPr>
        </p:nvSpPr>
        <p:spPr/>
        <p:txBody>
          <a:bodyPr/>
          <a:lstStyle/>
          <a:p>
            <a:fld id="{454586D2-FC10-4911-B5CA-CBCADE2DC1FC}" type="slidenum">
              <a:rPr lang="en-AU" smtClean="0"/>
              <a:pPr/>
              <a:t>10</a:t>
            </a:fld>
            <a:endParaRPr lang="en-AU" dirty="0"/>
          </a:p>
        </p:txBody>
      </p:sp>
      <p:pic>
        <p:nvPicPr>
          <p:cNvPr id="18" name="Content Placeholder 17">
            <a:extLst>
              <a:ext uri="{FF2B5EF4-FFF2-40B4-BE49-F238E27FC236}">
                <a16:creationId xmlns:a16="http://schemas.microsoft.com/office/drawing/2014/main" id="{C26E2B7E-219D-C3C0-BFF6-482A42BDA25A}"/>
              </a:ext>
            </a:extLst>
          </p:cNvPr>
          <p:cNvPicPr>
            <a:picLocks noGrp="1" noChangeAspect="1"/>
          </p:cNvPicPr>
          <p:nvPr>
            <p:ph sz="quarter" idx="15"/>
          </p:nvPr>
        </p:nvPicPr>
        <p:blipFill>
          <a:blip r:embed="rId2"/>
          <a:stretch>
            <a:fillRect/>
          </a:stretch>
        </p:blipFill>
        <p:spPr>
          <a:xfrm>
            <a:off x="152400" y="742950"/>
            <a:ext cx="3924848" cy="2657846"/>
          </a:xfrm>
        </p:spPr>
      </p:pic>
      <p:pic>
        <p:nvPicPr>
          <p:cNvPr id="20" name="Picture 19">
            <a:extLst>
              <a:ext uri="{FF2B5EF4-FFF2-40B4-BE49-F238E27FC236}">
                <a16:creationId xmlns:a16="http://schemas.microsoft.com/office/drawing/2014/main" id="{4380F3D7-6DF4-45D8-CFE7-E76D7D15D991}"/>
              </a:ext>
            </a:extLst>
          </p:cNvPr>
          <p:cNvPicPr>
            <a:picLocks noChangeAspect="1"/>
          </p:cNvPicPr>
          <p:nvPr/>
        </p:nvPicPr>
        <p:blipFill>
          <a:blip r:embed="rId3"/>
          <a:stretch>
            <a:fillRect/>
          </a:stretch>
        </p:blipFill>
        <p:spPr>
          <a:xfrm>
            <a:off x="4572000" y="1885950"/>
            <a:ext cx="3896269" cy="2800741"/>
          </a:xfrm>
          <a:prstGeom prst="rect">
            <a:avLst/>
          </a:prstGeom>
        </p:spPr>
      </p:pic>
    </p:spTree>
    <p:extLst>
      <p:ext uri="{BB962C8B-B14F-4D97-AF65-F5344CB8AC3E}">
        <p14:creationId xmlns:p14="http://schemas.microsoft.com/office/powerpoint/2010/main" val="266400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11</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12</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Source : Nasdaq API and </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a:t>
            </a:r>
            <a:r>
              <a:rPr kumimoji="0" lang="en-AU" sz="1400" b="0" i="0" u="none" strike="noStrike" kern="0" cap="none" spc="0" normalizeH="0" baseline="0" noProof="0" dirty="0" err="1">
                <a:ln>
                  <a:noFill/>
                </a:ln>
                <a:solidFill>
                  <a:sysClr val="windowText" lastClr="000000"/>
                </a:solidFill>
                <a:effectLst/>
                <a:uLnTx/>
                <a:uFillTx/>
                <a:latin typeface="Calibri" panose="020F0502020204030204" pitchFamily="34" charset="0"/>
                <a:ea typeface="+mn-ea"/>
                <a:cs typeface="Calibri" panose="020F0502020204030204" pitchFamily="34" charset="0"/>
              </a:rPr>
              <a:t>Mergent</a:t>
            </a:r>
            <a:r>
              <a:rPr kumimoji="0" lang="en-AU" sz="14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Calibri" panose="020F0502020204030204" pitchFamily="34" charset="0"/>
              </a:rPr>
              <a:t> Global Finance’ </a:t>
            </a:r>
            <a:r>
              <a:rPr lang="en-AU" b="0" dirty="0"/>
              <a:t>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Approach: Analyse Return on </a:t>
            </a:r>
            <a:r>
              <a:rPr lang="en-AU" dirty="0"/>
              <a:t>Equity (ROE) - as the chosen performance metric for comparing acclaimed employers to sector </a:t>
            </a:r>
            <a:r>
              <a:rPr lang="en-AU" b="0" dirty="0"/>
              <a:t>peers. Bring in ROE for 2022 for sector companies and compare against ranked 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algn="l" rtl="0">
              <a:lnSpc>
                <a:spcPct val="100000"/>
              </a:lnSpc>
              <a:spcBef>
                <a:spcPts val="0"/>
              </a:spcBef>
              <a:spcAft>
                <a:spcPts val="0"/>
              </a:spcAft>
              <a:defRPr/>
            </a:pPr>
            <a:endParaRPr lang="en-AU"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13</a:t>
            </a:fld>
            <a:endParaRPr lang="en-AU" dirty="0"/>
          </a:p>
        </p:txBody>
      </p:sp>
      <p:pic>
        <p:nvPicPr>
          <p:cNvPr id="5" name="Picture 4">
            <a:extLst>
              <a:ext uri="{FF2B5EF4-FFF2-40B4-BE49-F238E27FC236}">
                <a16:creationId xmlns:a16="http://schemas.microsoft.com/office/drawing/2014/main" id="{98C5991E-A438-DF46-653E-A95C14594843}"/>
              </a:ext>
            </a:extLst>
          </p:cNvPr>
          <p:cNvPicPr>
            <a:picLocks noChangeAspect="1"/>
          </p:cNvPicPr>
          <p:nvPr/>
        </p:nvPicPr>
        <p:blipFill>
          <a:blip r:embed="rId3"/>
          <a:stretch>
            <a:fillRect/>
          </a:stretch>
        </p:blipFill>
        <p:spPr>
          <a:xfrm>
            <a:off x="1114440" y="1824971"/>
            <a:ext cx="6635760" cy="2991173"/>
          </a:xfrm>
          <a:prstGeom prst="rect">
            <a:avLst/>
          </a:prstGeom>
        </p:spPr>
      </p:pic>
    </p:spTree>
    <p:extLst>
      <p:ext uri="{BB962C8B-B14F-4D97-AF65-F5344CB8AC3E}">
        <p14:creationId xmlns:p14="http://schemas.microsoft.com/office/powerpoint/2010/main" val="10113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ROE for CY 2022 from each relevant sector. Trim outliers i.e., ROEs above/below ± 300%. </a:t>
            </a: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r>
              <a:rPr lang="en-US" b="0" dirty="0"/>
              <a:t>ROE</a:t>
            </a: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of companies </a:t>
            </a:r>
          </a:p>
          <a:p>
            <a:pPr marR="0" lvl="0" algn="l" defTabSz="914400" rtl="0" eaLnBrk="1" fontAlgn="auto" latinLnBrk="0" hangingPunct="1">
              <a:lnSpc>
                <a:spcPct val="100000"/>
              </a:lnSpc>
              <a:spcBef>
                <a:spcPts val="0"/>
              </a:spcBef>
              <a:spcAft>
                <a:spcPts val="0"/>
              </a:spcAft>
              <a:buClrTx/>
              <a:buSzTx/>
              <a:tabLst/>
              <a:defRPr/>
            </a:pPr>
            <a:r>
              <a:rPr lang="en-US" dirty="0"/>
              <a:t>In sector :</a:t>
            </a:r>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14</a:t>
            </a:fld>
            <a:endParaRPr lang="en-AU" dirty="0"/>
          </a:p>
        </p:txBody>
      </p:sp>
      <p:pic>
        <p:nvPicPr>
          <p:cNvPr id="5" name="Picture 4">
            <a:extLst>
              <a:ext uri="{FF2B5EF4-FFF2-40B4-BE49-F238E27FC236}">
                <a16:creationId xmlns:a16="http://schemas.microsoft.com/office/drawing/2014/main" id="{A287AA6B-93B6-AE8F-9E5B-D8FCDBB3BD29}"/>
              </a:ext>
            </a:extLst>
          </p:cNvPr>
          <p:cNvPicPr>
            <a:picLocks noChangeAspect="1"/>
          </p:cNvPicPr>
          <p:nvPr/>
        </p:nvPicPr>
        <p:blipFill>
          <a:blip r:embed="rId3"/>
          <a:stretch>
            <a:fillRect/>
          </a:stretch>
        </p:blipFill>
        <p:spPr>
          <a:xfrm>
            <a:off x="1371600" y="1216263"/>
            <a:ext cx="7245890" cy="3537985"/>
          </a:xfrm>
          <a:prstGeom prst="rect">
            <a:avLst/>
          </a:prstGeom>
        </p:spPr>
      </p:pic>
    </p:spTree>
    <p:extLst>
      <p:ext uri="{BB962C8B-B14F-4D97-AF65-F5344CB8AC3E}">
        <p14:creationId xmlns:p14="http://schemas.microsoft.com/office/powerpoint/2010/main" val="35892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Illustrative sector: ROE in </a:t>
            </a:r>
            <a:r>
              <a:rPr lang="en-US" b="1" dirty="0"/>
              <a:t>Auto &amp; Auto Parts </a:t>
            </a:r>
            <a:r>
              <a:rPr lang="en-US"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15</a:t>
            </a:fld>
            <a:endParaRPr lang="en-AU" dirty="0"/>
          </a:p>
        </p:txBody>
      </p:sp>
      <p:pic>
        <p:nvPicPr>
          <p:cNvPr id="6" name="Picture 5">
            <a:extLst>
              <a:ext uri="{FF2B5EF4-FFF2-40B4-BE49-F238E27FC236}">
                <a16:creationId xmlns:a16="http://schemas.microsoft.com/office/drawing/2014/main" id="{FC71A851-E891-8A3C-387C-EFA5B87B9B49}"/>
              </a:ext>
            </a:extLst>
          </p:cNvPr>
          <p:cNvPicPr>
            <a:picLocks noChangeAspect="1"/>
          </p:cNvPicPr>
          <p:nvPr/>
        </p:nvPicPr>
        <p:blipFill>
          <a:blip r:embed="rId3"/>
          <a:stretch>
            <a:fillRect/>
          </a:stretch>
        </p:blipFill>
        <p:spPr>
          <a:xfrm>
            <a:off x="457200" y="1504950"/>
            <a:ext cx="2931007" cy="2133600"/>
          </a:xfrm>
          <a:prstGeom prst="rect">
            <a:avLst/>
          </a:prstGeom>
        </p:spPr>
      </p:pic>
      <p:pic>
        <p:nvPicPr>
          <p:cNvPr id="8" name="Picture 7">
            <a:extLst>
              <a:ext uri="{FF2B5EF4-FFF2-40B4-BE49-F238E27FC236}">
                <a16:creationId xmlns:a16="http://schemas.microsoft.com/office/drawing/2014/main" id="{F700ED0C-24FA-03CA-4F28-4AD0FD653662}"/>
              </a:ext>
            </a:extLst>
          </p:cNvPr>
          <p:cNvPicPr>
            <a:picLocks noChangeAspect="1"/>
          </p:cNvPicPr>
          <p:nvPr/>
        </p:nvPicPr>
        <p:blipFill>
          <a:blip r:embed="rId4"/>
          <a:stretch>
            <a:fillRect/>
          </a:stretch>
        </p:blipFill>
        <p:spPr>
          <a:xfrm>
            <a:off x="3498733" y="1625996"/>
            <a:ext cx="5279547" cy="1891508"/>
          </a:xfrm>
          <a:prstGeom prst="rect">
            <a:avLst/>
          </a:prstGeom>
        </p:spPr>
      </p:pic>
      <p:pic>
        <p:nvPicPr>
          <p:cNvPr id="7" name="Picture 6">
            <a:extLst>
              <a:ext uri="{FF2B5EF4-FFF2-40B4-BE49-F238E27FC236}">
                <a16:creationId xmlns:a16="http://schemas.microsoft.com/office/drawing/2014/main" id="{7E322308-A13B-ACE1-343B-6AA073F97691}"/>
              </a:ext>
            </a:extLst>
          </p:cNvPr>
          <p:cNvPicPr>
            <a:picLocks noChangeAspect="1"/>
          </p:cNvPicPr>
          <p:nvPr/>
        </p:nvPicPr>
        <p:blipFill rotWithShape="1">
          <a:blip r:embed="rId5"/>
          <a:srcRect t="46137" r="95194" b="39346"/>
          <a:stretch/>
        </p:blipFill>
        <p:spPr>
          <a:xfrm>
            <a:off x="385593" y="2523489"/>
            <a:ext cx="152399" cy="325763"/>
          </a:xfrm>
          <a:prstGeom prst="rect">
            <a:avLst/>
          </a:prstGeom>
        </p:spPr>
      </p:pic>
      <p:sp>
        <p:nvSpPr>
          <p:cNvPr id="9" name="TextBox 8">
            <a:extLst>
              <a:ext uri="{FF2B5EF4-FFF2-40B4-BE49-F238E27FC236}">
                <a16:creationId xmlns:a16="http://schemas.microsoft.com/office/drawing/2014/main" id="{FF729D8A-DE93-150A-B1CC-93415B626F63}"/>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10" name="TextBox 9">
            <a:extLst>
              <a:ext uri="{FF2B5EF4-FFF2-40B4-BE49-F238E27FC236}">
                <a16:creationId xmlns:a16="http://schemas.microsoft.com/office/drawing/2014/main" id="{F60CA0E1-71D8-D778-8BC4-CA0E7BB953F9}"/>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96205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Aerospace &amp; Defense </a:t>
            </a:r>
            <a:r>
              <a:rPr lang="en-US" dirty="0"/>
              <a:t>industry</a:t>
            </a: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16</a:t>
            </a:fld>
            <a:endParaRPr lang="en-AU" dirty="0"/>
          </a:p>
        </p:txBody>
      </p:sp>
      <p:pic>
        <p:nvPicPr>
          <p:cNvPr id="5" name="Picture 4">
            <a:extLst>
              <a:ext uri="{FF2B5EF4-FFF2-40B4-BE49-F238E27FC236}">
                <a16:creationId xmlns:a16="http://schemas.microsoft.com/office/drawing/2014/main" id="{969DE0EF-FF82-0A58-F73F-6E34A6202FA5}"/>
              </a:ext>
            </a:extLst>
          </p:cNvPr>
          <p:cNvPicPr>
            <a:picLocks noChangeAspect="1"/>
          </p:cNvPicPr>
          <p:nvPr/>
        </p:nvPicPr>
        <p:blipFill>
          <a:blip r:embed="rId3"/>
          <a:stretch>
            <a:fillRect/>
          </a:stretch>
        </p:blipFill>
        <p:spPr>
          <a:xfrm>
            <a:off x="381000" y="1394474"/>
            <a:ext cx="3170865" cy="2244076"/>
          </a:xfrm>
          <a:prstGeom prst="rect">
            <a:avLst/>
          </a:prstGeom>
        </p:spPr>
      </p:pic>
      <p:pic>
        <p:nvPicPr>
          <p:cNvPr id="7" name="Picture 6">
            <a:extLst>
              <a:ext uri="{FF2B5EF4-FFF2-40B4-BE49-F238E27FC236}">
                <a16:creationId xmlns:a16="http://schemas.microsoft.com/office/drawing/2014/main" id="{9ACDC16D-A7AC-5B58-D702-6E9E2B7455B9}"/>
              </a:ext>
            </a:extLst>
          </p:cNvPr>
          <p:cNvPicPr>
            <a:picLocks noChangeAspect="1"/>
          </p:cNvPicPr>
          <p:nvPr/>
        </p:nvPicPr>
        <p:blipFill>
          <a:blip r:embed="rId4"/>
          <a:stretch>
            <a:fillRect/>
          </a:stretch>
        </p:blipFill>
        <p:spPr>
          <a:xfrm>
            <a:off x="3516730" y="1567836"/>
            <a:ext cx="4568562" cy="1897352"/>
          </a:xfrm>
          <a:prstGeom prst="rect">
            <a:avLst/>
          </a:prstGeom>
        </p:spPr>
      </p:pic>
      <p:sp>
        <p:nvSpPr>
          <p:cNvPr id="8" name="TextBox 7">
            <a:extLst>
              <a:ext uri="{FF2B5EF4-FFF2-40B4-BE49-F238E27FC236}">
                <a16:creationId xmlns:a16="http://schemas.microsoft.com/office/drawing/2014/main" id="{77E93545-D134-F76A-BB36-5D0608D91D52}"/>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9" name="TextBox 8">
            <a:extLst>
              <a:ext uri="{FF2B5EF4-FFF2-40B4-BE49-F238E27FC236}">
                <a16:creationId xmlns:a16="http://schemas.microsoft.com/office/drawing/2014/main" id="{99F64471-56E1-0F64-79B2-E613FC4A3CB4}"/>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91097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Illustrative sector: ROE </a:t>
            </a:r>
            <a:r>
              <a:rPr lang="en-US" dirty="0"/>
              <a:t>in </a:t>
            </a:r>
            <a:r>
              <a:rPr lang="en-US" b="1" dirty="0"/>
              <a:t>Pharmaceuticals &amp; Biotechnology </a:t>
            </a:r>
            <a:r>
              <a:rPr lang="en-US" b="0" dirty="0"/>
              <a:t>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R="0" lvl="0" algn="l" defTabSz="914400" rtl="0" eaLnBrk="1" fontAlgn="auto" latinLnBrk="0" hangingPunct="1">
              <a:lnSpc>
                <a:spcPct val="100000"/>
              </a:lnSpc>
              <a:spcBef>
                <a:spcPts val="0"/>
              </a:spcBef>
              <a:spcAft>
                <a:spcPts val="0"/>
              </a:spcAft>
              <a:buClrTx/>
              <a:buSzTx/>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17</a:t>
            </a:fld>
            <a:endParaRPr lang="en-AU" dirty="0"/>
          </a:p>
        </p:txBody>
      </p:sp>
      <p:pic>
        <p:nvPicPr>
          <p:cNvPr id="6" name="Picture 5">
            <a:extLst>
              <a:ext uri="{FF2B5EF4-FFF2-40B4-BE49-F238E27FC236}">
                <a16:creationId xmlns:a16="http://schemas.microsoft.com/office/drawing/2014/main" id="{A8BAEEA0-DAD4-9892-92A3-0E6A79130FD6}"/>
              </a:ext>
            </a:extLst>
          </p:cNvPr>
          <p:cNvPicPr>
            <a:picLocks noChangeAspect="1"/>
          </p:cNvPicPr>
          <p:nvPr/>
        </p:nvPicPr>
        <p:blipFill>
          <a:blip r:embed="rId3"/>
          <a:stretch>
            <a:fillRect/>
          </a:stretch>
        </p:blipFill>
        <p:spPr>
          <a:xfrm>
            <a:off x="330464" y="1401505"/>
            <a:ext cx="3098536" cy="2268000"/>
          </a:xfrm>
          <a:prstGeom prst="rect">
            <a:avLst/>
          </a:prstGeom>
        </p:spPr>
      </p:pic>
      <p:pic>
        <p:nvPicPr>
          <p:cNvPr id="8" name="Picture 7">
            <a:extLst>
              <a:ext uri="{FF2B5EF4-FFF2-40B4-BE49-F238E27FC236}">
                <a16:creationId xmlns:a16="http://schemas.microsoft.com/office/drawing/2014/main" id="{F4D84519-2140-C673-A4A4-19139630C7A6}"/>
              </a:ext>
            </a:extLst>
          </p:cNvPr>
          <p:cNvPicPr>
            <a:picLocks noChangeAspect="1"/>
          </p:cNvPicPr>
          <p:nvPr/>
        </p:nvPicPr>
        <p:blipFill>
          <a:blip r:embed="rId4"/>
          <a:stretch>
            <a:fillRect/>
          </a:stretch>
        </p:blipFill>
        <p:spPr>
          <a:xfrm>
            <a:off x="3510544" y="1583809"/>
            <a:ext cx="4572264" cy="2283341"/>
          </a:xfrm>
          <a:prstGeom prst="rect">
            <a:avLst/>
          </a:prstGeom>
        </p:spPr>
      </p:pic>
      <p:sp>
        <p:nvSpPr>
          <p:cNvPr id="5" name="TextBox 4">
            <a:extLst>
              <a:ext uri="{FF2B5EF4-FFF2-40B4-BE49-F238E27FC236}">
                <a16:creationId xmlns:a16="http://schemas.microsoft.com/office/drawing/2014/main" id="{353097BE-A50F-8191-EE70-DB294D82D02D}"/>
              </a:ext>
            </a:extLst>
          </p:cNvPr>
          <p:cNvSpPr txBox="1"/>
          <p:nvPr/>
        </p:nvSpPr>
        <p:spPr>
          <a:xfrm>
            <a:off x="68580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Acclaimed employers</a:t>
            </a:r>
          </a:p>
        </p:txBody>
      </p:sp>
      <p:sp>
        <p:nvSpPr>
          <p:cNvPr id="7" name="TextBox 6">
            <a:extLst>
              <a:ext uri="{FF2B5EF4-FFF2-40B4-BE49-F238E27FC236}">
                <a16:creationId xmlns:a16="http://schemas.microsoft.com/office/drawing/2014/main" id="{7BCCD003-E986-FE9B-B69D-94460B5A89F7}"/>
              </a:ext>
            </a:extLst>
          </p:cNvPr>
          <p:cNvSpPr txBox="1"/>
          <p:nvPr/>
        </p:nvSpPr>
        <p:spPr>
          <a:xfrm>
            <a:off x="2240280" y="3777962"/>
            <a:ext cx="1143000" cy="215444"/>
          </a:xfrm>
          <a:prstGeom prst="rect">
            <a:avLst/>
          </a:prstGeom>
          <a:noFill/>
        </p:spPr>
        <p:txBody>
          <a:bodyPr wrap="square" rtlCol="0">
            <a:spAutoFit/>
          </a:bodyPr>
          <a:lstStyle/>
          <a:p>
            <a:pPr algn="ctr"/>
            <a:r>
              <a:rPr lang="en-AU" sz="800" dirty="0">
                <a:latin typeface="Calibri" panose="020F0502020204030204" pitchFamily="34" charset="0"/>
                <a:cs typeface="Calibri" panose="020F0502020204030204" pitchFamily="34" charset="0"/>
              </a:rPr>
              <a:t>Sector peers</a:t>
            </a:r>
          </a:p>
        </p:txBody>
      </p:sp>
    </p:spTree>
    <p:extLst>
      <p:ext uri="{BB962C8B-B14F-4D97-AF65-F5344CB8AC3E}">
        <p14:creationId xmlns:p14="http://schemas.microsoft.com/office/powerpoint/2010/main" val="239479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p:txBody>
          <a:bodyPr/>
          <a:lstStyle/>
          <a:p>
            <a:r>
              <a:rPr lang="en-AU" dirty="0"/>
              <a:t>Measure of union density for Forbes Top 100 employers</a:t>
            </a:r>
          </a:p>
          <a:p>
            <a:endParaRPr lang="en-AU" dirty="0"/>
          </a:p>
          <a:p>
            <a:endParaRPr lang="en-AU" dirty="0"/>
          </a:p>
          <a:p>
            <a:r>
              <a:rPr lang="en-AU" dirty="0"/>
              <a:t>Investigate whether the best ranked</a:t>
            </a:r>
          </a:p>
          <a:p>
            <a:r>
              <a:rPr lang="en-AU" dirty="0"/>
              <a:t>employers have the best union </a:t>
            </a:r>
          </a:p>
          <a:p>
            <a:r>
              <a:rPr lang="en-AU" dirty="0"/>
              <a:t>representation</a:t>
            </a:r>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18</a:t>
            </a:fld>
            <a:endParaRPr lang="en-AU" dirty="0"/>
          </a:p>
        </p:txBody>
      </p:sp>
      <p:pic>
        <p:nvPicPr>
          <p:cNvPr id="5" name="Picture 4">
            <a:extLst>
              <a:ext uri="{FF2B5EF4-FFF2-40B4-BE49-F238E27FC236}">
                <a16:creationId xmlns:a16="http://schemas.microsoft.com/office/drawing/2014/main" id="{6CC0116C-BB83-6741-B475-524CA69B75E8}"/>
              </a:ext>
            </a:extLst>
          </p:cNvPr>
          <p:cNvPicPr>
            <a:picLocks noChangeAspect="1"/>
          </p:cNvPicPr>
          <p:nvPr/>
        </p:nvPicPr>
        <p:blipFill>
          <a:blip r:embed="rId3"/>
          <a:stretch>
            <a:fillRect/>
          </a:stretch>
        </p:blipFill>
        <p:spPr>
          <a:xfrm>
            <a:off x="3535578" y="1357350"/>
            <a:ext cx="4115884" cy="3312000"/>
          </a:xfrm>
          <a:prstGeom prst="rect">
            <a:avLst/>
          </a:prstGeom>
        </p:spPr>
      </p:pic>
    </p:spTree>
    <p:extLst>
      <p:ext uri="{BB962C8B-B14F-4D97-AF65-F5344CB8AC3E}">
        <p14:creationId xmlns:p14="http://schemas.microsoft.com/office/powerpoint/2010/main" val="68409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factors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p:txBody>
          <a:bodyPr/>
          <a:lstStyle/>
          <a:p>
            <a:r>
              <a:rPr lang="en-AU" dirty="0"/>
              <a:t>Measure of union density for Forbes Top 100 employers</a:t>
            </a:r>
          </a:p>
          <a:p>
            <a:endParaRPr lang="en-AU" dirty="0"/>
          </a:p>
          <a:p>
            <a:endParaRPr lang="en-AU" dirty="0"/>
          </a:p>
          <a:p>
            <a:r>
              <a:rPr lang="en-AU" dirty="0"/>
              <a:t>Investigate the relationship between </a:t>
            </a:r>
          </a:p>
          <a:p>
            <a:r>
              <a:rPr lang="en-AU" dirty="0"/>
              <a:t>best ranked employer and union</a:t>
            </a:r>
          </a:p>
          <a:p>
            <a:r>
              <a:rPr lang="en-AU" dirty="0"/>
              <a:t>Representation</a:t>
            </a:r>
          </a:p>
          <a:p>
            <a:endParaRPr lang="en-AU" dirty="0"/>
          </a:p>
          <a:p>
            <a:pPr marL="285750" indent="-285750">
              <a:buFont typeface="Arial" panose="020B0604020202020204" pitchFamily="34" charset="0"/>
              <a:buChar char="•"/>
            </a:pPr>
            <a:r>
              <a:rPr lang="en-AU" dirty="0"/>
              <a:t>Correlation between</a:t>
            </a:r>
          </a:p>
          <a:p>
            <a:pPr marL="266700" indent="-266700"/>
            <a:r>
              <a:rPr lang="en-AU" dirty="0"/>
              <a:t>	Union Density and </a:t>
            </a:r>
          </a:p>
          <a:p>
            <a:pPr marL="266700" indent="-266700"/>
            <a:r>
              <a:rPr lang="en-AU" dirty="0"/>
              <a:t>	Best Employer Rank is 0.14</a:t>
            </a:r>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19</a:t>
            </a:fld>
            <a:endParaRPr lang="en-AU" dirty="0"/>
          </a:p>
        </p:txBody>
      </p:sp>
      <p:pic>
        <p:nvPicPr>
          <p:cNvPr id="6" name="Picture 5">
            <a:extLst>
              <a:ext uri="{FF2B5EF4-FFF2-40B4-BE49-F238E27FC236}">
                <a16:creationId xmlns:a16="http://schemas.microsoft.com/office/drawing/2014/main" id="{BFBC02F8-C5BA-6F8F-3AE2-076C1E732DA4}"/>
              </a:ext>
            </a:extLst>
          </p:cNvPr>
          <p:cNvPicPr>
            <a:picLocks noChangeAspect="1"/>
          </p:cNvPicPr>
          <p:nvPr/>
        </p:nvPicPr>
        <p:blipFill>
          <a:blip r:embed="rId3"/>
          <a:stretch>
            <a:fillRect/>
          </a:stretch>
        </p:blipFill>
        <p:spPr>
          <a:xfrm>
            <a:off x="3581400" y="1342285"/>
            <a:ext cx="4051097" cy="3384000"/>
          </a:xfrm>
          <a:prstGeom prst="rect">
            <a:avLst/>
          </a:prstGeom>
        </p:spPr>
      </p:pic>
    </p:spTree>
    <p:extLst>
      <p:ext uri="{BB962C8B-B14F-4D97-AF65-F5344CB8AC3E}">
        <p14:creationId xmlns:p14="http://schemas.microsoft.com/office/powerpoint/2010/main" val="125278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20</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a:xfrm>
            <a:off x="274320" y="819150"/>
            <a:ext cx="8412480" cy="3891922"/>
          </a:xfrm>
        </p:spPr>
        <p:txBody>
          <a:bodyPr/>
          <a:lstStyle/>
          <a:p>
            <a:r>
              <a:rPr lang="en-US" dirty="0"/>
              <a:t>Did the data uncover any answers to our initial research questions?</a:t>
            </a:r>
            <a:endParaRPr lang="en-AU" dirty="0"/>
          </a:p>
          <a:p>
            <a:endParaRPr lang="en-AU" dirty="0"/>
          </a:p>
          <a:p>
            <a:r>
              <a:rPr lang="en-AU" dirty="0"/>
              <a:t>We conclude:</a:t>
            </a:r>
          </a:p>
          <a:p>
            <a:pPr marL="285750" indent="-285750">
              <a:buFont typeface="Arial" panose="020B0604020202020204" pitchFamily="34" charset="0"/>
              <a:buChar char="•"/>
            </a:pPr>
            <a:r>
              <a:rPr lang="en-AU" dirty="0"/>
              <a:t>Acclaimed employers are established, longstanding companies, scoring well on multiple surveys</a:t>
            </a:r>
          </a:p>
          <a:p>
            <a:pPr marL="285750" indent="-285750">
              <a:buFont typeface="Arial" panose="020B0604020202020204" pitchFamily="34" charset="0"/>
              <a:buChar char="•"/>
            </a:pPr>
            <a:r>
              <a:rPr lang="en-AU" dirty="0"/>
              <a:t>Tend to have superior returns to sector peers</a:t>
            </a:r>
          </a:p>
          <a:p>
            <a:pPr marL="285750" indent="-285750">
              <a:buFont typeface="Arial" panose="020B0604020202020204" pitchFamily="34" charset="0"/>
              <a:buChar char="•"/>
            </a:pPr>
            <a:r>
              <a:rPr lang="en-AU" dirty="0"/>
              <a:t>No strong correlation with unionisation at country level</a:t>
            </a:r>
          </a:p>
          <a:p>
            <a:pPr marL="285750" indent="-285750">
              <a:buFont typeface="Arial" panose="020B0604020202020204" pitchFamily="34" charset="0"/>
              <a:buChar char="•"/>
            </a:pPr>
            <a:endParaRPr lang="en-AU" dirty="0"/>
          </a:p>
          <a:p>
            <a:r>
              <a:rPr lang="en-US" dirty="0"/>
              <a:t>Further work:</a:t>
            </a:r>
          </a:p>
          <a:p>
            <a:pPr marL="285750" indent="-285750">
              <a:buFont typeface="Arial" panose="020B0604020202020204" pitchFamily="34" charset="0"/>
              <a:buChar char="•"/>
            </a:pPr>
            <a:r>
              <a:rPr lang="en-AU" dirty="0"/>
              <a:t>Cause and effect of performance v preferred employer status</a:t>
            </a:r>
          </a:p>
          <a:p>
            <a:pPr marL="285750" indent="-285750">
              <a:buFont typeface="Arial" panose="020B0604020202020204" pitchFamily="34" charset="0"/>
              <a:buChar char="•"/>
            </a:pPr>
            <a:r>
              <a:rPr lang="en-AU" dirty="0"/>
              <a:t>Investigate common root causes – superior leadership, strategic direction, high brand recognition/value </a:t>
            </a:r>
          </a:p>
          <a:p>
            <a:pPr marL="285750" indent="-285750">
              <a:buFont typeface="Arial" panose="020B0604020202020204" pitchFamily="34" charset="0"/>
              <a:buChar char="•"/>
            </a:pPr>
            <a:r>
              <a:rPr lang="en-AU" dirty="0"/>
              <a:t>Statistical analysis – significant differences</a:t>
            </a:r>
          </a:p>
          <a:p>
            <a:pPr marL="285750" indent="-285750">
              <a:buFont typeface="Arial" panose="020B0604020202020204" pitchFamily="34" charset="0"/>
              <a:buChar char="•"/>
            </a:pPr>
            <a:r>
              <a:rPr lang="en-AU" dirty="0"/>
              <a:t>More demographic factors and response breakdown at country level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Preliminary Analysis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Source: </a:t>
            </a:r>
          </a:p>
          <a:p>
            <a:pPr marL="404813" lvl="3" indent="-180975"/>
            <a:r>
              <a:rPr lang="en-AU" dirty="0"/>
              <a:t>Kaggle / Forbes dataset: </a:t>
            </a:r>
            <a:r>
              <a:rPr lang="en-AU" dirty="0">
                <a:hlinkClick r:id="rId3"/>
              </a:rPr>
              <a:t>https://www.kaggle.com/datasets/devrimtuner/worlds-best-employers-top-100</a:t>
            </a:r>
            <a:endParaRPr lang="en-AU" dirty="0"/>
          </a:p>
          <a:p>
            <a:pPr marL="404813" lvl="3" indent="-180975"/>
            <a:r>
              <a:rPr lang="en-AU" dirty="0"/>
              <a:t>Glassdoor Rating site: </a:t>
            </a:r>
            <a:r>
              <a:rPr lang="en-US" dirty="0">
                <a:hlinkClick r:id="rId4"/>
              </a:rPr>
              <a:t>https://www.glassdoor.com.au/member/home/index.htm</a:t>
            </a:r>
            <a:endParaRPr lang="en-AU" dirty="0"/>
          </a:p>
          <a:p>
            <a:endParaRPr lang="en-US" dirty="0"/>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pic>
        <p:nvPicPr>
          <p:cNvPr id="6" name="Picture 5">
            <a:extLst>
              <a:ext uri="{FF2B5EF4-FFF2-40B4-BE49-F238E27FC236}">
                <a16:creationId xmlns:a16="http://schemas.microsoft.com/office/drawing/2014/main" id="{C4771C0E-387A-D19B-6129-9598B6811AAD}"/>
              </a:ext>
            </a:extLst>
          </p:cNvPr>
          <p:cNvPicPr>
            <a:picLocks noChangeAspect="1"/>
          </p:cNvPicPr>
          <p:nvPr/>
        </p:nvPicPr>
        <p:blipFill>
          <a:blip r:embed="rId5"/>
          <a:stretch>
            <a:fillRect/>
          </a:stretch>
        </p:blipFill>
        <p:spPr>
          <a:xfrm>
            <a:off x="2514600" y="1782475"/>
            <a:ext cx="4246258" cy="2971774"/>
          </a:xfrm>
          <a:prstGeom prst="rect">
            <a:avLst/>
          </a:prstGeom>
        </p:spPr>
      </p:pic>
    </p:spTree>
    <p:extLst>
      <p:ext uri="{BB962C8B-B14F-4D97-AF65-F5344CB8AC3E}">
        <p14:creationId xmlns:p14="http://schemas.microsoft.com/office/powerpoint/2010/main" val="39841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F4B-639C-A99A-D3A2-308261FE90B9}"/>
              </a:ext>
            </a:extLst>
          </p:cNvPr>
          <p:cNvSpPr>
            <a:spLocks noGrp="1"/>
          </p:cNvSpPr>
          <p:nvPr>
            <p:ph type="title"/>
          </p:nvPr>
        </p:nvSpPr>
        <p:spPr/>
        <p:txBody>
          <a:bodyPr/>
          <a:lstStyle/>
          <a:p>
            <a:r>
              <a:rPr lang="en-AU" dirty="0"/>
              <a:t>Preliminary Analysis – Sector Analysis</a:t>
            </a:r>
            <a:br>
              <a:rPr lang="en-US" sz="2400" dirty="0"/>
            </a:br>
            <a:endParaRPr lang="en-AU" dirty="0"/>
          </a:p>
        </p:txBody>
      </p:sp>
      <p:sp>
        <p:nvSpPr>
          <p:cNvPr id="3" name="Slide Number Placeholder 2">
            <a:extLst>
              <a:ext uri="{FF2B5EF4-FFF2-40B4-BE49-F238E27FC236}">
                <a16:creationId xmlns:a16="http://schemas.microsoft.com/office/drawing/2014/main" id="{60E7B092-0133-759F-6A5F-69F96600EBA0}"/>
              </a:ext>
            </a:extLst>
          </p:cNvPr>
          <p:cNvSpPr>
            <a:spLocks noGrp="1"/>
          </p:cNvSpPr>
          <p:nvPr>
            <p:ph type="sldNum" sz="quarter" idx="4"/>
          </p:nvPr>
        </p:nvSpPr>
        <p:spPr/>
        <p:txBody>
          <a:bodyPr/>
          <a:lstStyle/>
          <a:p>
            <a:fld id="{454586D2-FC10-4911-B5CA-CBCADE2DC1FC}" type="slidenum">
              <a:rPr lang="en-AU" smtClean="0"/>
              <a:pPr/>
              <a:t>4</a:t>
            </a:fld>
            <a:endParaRPr lang="en-AU" dirty="0"/>
          </a:p>
        </p:txBody>
      </p:sp>
      <p:sp>
        <p:nvSpPr>
          <p:cNvPr id="4" name="Content Placeholder 3">
            <a:extLst>
              <a:ext uri="{FF2B5EF4-FFF2-40B4-BE49-F238E27FC236}">
                <a16:creationId xmlns:a16="http://schemas.microsoft.com/office/drawing/2014/main" id="{9BCB96DB-9115-2958-A83B-6AC4F9D538FC}"/>
              </a:ext>
            </a:extLst>
          </p:cNvPr>
          <p:cNvSpPr>
            <a:spLocks noGrp="1"/>
          </p:cNvSpPr>
          <p:nvPr>
            <p:ph sz="quarter" idx="15"/>
          </p:nvPr>
        </p:nvSpPr>
        <p:spPr/>
        <p:txBody>
          <a:bodyPr/>
          <a:lstStyle/>
          <a:p>
            <a:r>
              <a:rPr lang="en-US" sz="1400" dirty="0"/>
              <a:t>20 sectors made it into top 100 employers in 2022</a:t>
            </a:r>
          </a:p>
          <a:p>
            <a:r>
              <a:rPr lang="en-AU" dirty="0"/>
              <a:t>[Timo’s graph here]</a:t>
            </a:r>
          </a:p>
          <a:p>
            <a:endParaRPr lang="en-AU" dirty="0"/>
          </a:p>
          <a:p>
            <a:endParaRPr lang="en-AU" dirty="0"/>
          </a:p>
        </p:txBody>
      </p:sp>
      <p:pic>
        <p:nvPicPr>
          <p:cNvPr id="11" name="Picture 10" descr="Chart, bar chart&#10;&#10;Description automatically generated">
            <a:extLst>
              <a:ext uri="{FF2B5EF4-FFF2-40B4-BE49-F238E27FC236}">
                <a16:creationId xmlns:a16="http://schemas.microsoft.com/office/drawing/2014/main" id="{9A8A5E36-70FD-2052-6A8D-1888A649C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78" y="1154835"/>
            <a:ext cx="4490445" cy="3720157"/>
          </a:xfrm>
          <a:prstGeom prst="rect">
            <a:avLst/>
          </a:prstGeom>
        </p:spPr>
      </p:pic>
      <p:grpSp>
        <p:nvGrpSpPr>
          <p:cNvPr id="22" name="Group 21">
            <a:extLst>
              <a:ext uri="{FF2B5EF4-FFF2-40B4-BE49-F238E27FC236}">
                <a16:creationId xmlns:a16="http://schemas.microsoft.com/office/drawing/2014/main" id="{6F65C25C-137D-86EB-4103-3D9C1D54B3B5}"/>
              </a:ext>
            </a:extLst>
          </p:cNvPr>
          <p:cNvGrpSpPr/>
          <p:nvPr/>
        </p:nvGrpSpPr>
        <p:grpSpPr>
          <a:xfrm>
            <a:off x="4572000" y="1501455"/>
            <a:ext cx="4521733" cy="2822895"/>
            <a:chOff x="4596334" y="1577655"/>
            <a:chExt cx="4521733" cy="2822895"/>
          </a:xfrm>
        </p:grpSpPr>
        <p:pic>
          <p:nvPicPr>
            <p:cNvPr id="13" name="Picture 12">
              <a:extLst>
                <a:ext uri="{FF2B5EF4-FFF2-40B4-BE49-F238E27FC236}">
                  <a16:creationId xmlns:a16="http://schemas.microsoft.com/office/drawing/2014/main" id="{6C51D7B0-A036-85EA-03F7-657172CEAB10}"/>
                </a:ext>
              </a:extLst>
            </p:cNvPr>
            <p:cNvPicPr>
              <a:picLocks noChangeAspect="1"/>
            </p:cNvPicPr>
            <p:nvPr/>
          </p:nvPicPr>
          <p:blipFill>
            <a:blip r:embed="rId3"/>
            <a:stretch>
              <a:fillRect/>
            </a:stretch>
          </p:blipFill>
          <p:spPr>
            <a:xfrm>
              <a:off x="4596334" y="1577655"/>
              <a:ext cx="4521733" cy="514153"/>
            </a:xfrm>
            <a:prstGeom prst="rect">
              <a:avLst/>
            </a:prstGeom>
          </p:spPr>
        </p:pic>
        <p:pic>
          <p:nvPicPr>
            <p:cNvPr id="15" name="Picture 14">
              <a:extLst>
                <a:ext uri="{FF2B5EF4-FFF2-40B4-BE49-F238E27FC236}">
                  <a16:creationId xmlns:a16="http://schemas.microsoft.com/office/drawing/2014/main" id="{D4439907-844B-8C77-FA9E-3EB2327489E3}"/>
                </a:ext>
              </a:extLst>
            </p:cNvPr>
            <p:cNvPicPr>
              <a:picLocks noChangeAspect="1"/>
            </p:cNvPicPr>
            <p:nvPr/>
          </p:nvPicPr>
          <p:blipFill>
            <a:blip r:embed="rId4"/>
            <a:stretch>
              <a:fillRect/>
            </a:stretch>
          </p:blipFill>
          <p:spPr>
            <a:xfrm>
              <a:off x="4617537" y="2116368"/>
              <a:ext cx="4399370" cy="601116"/>
            </a:xfrm>
            <a:prstGeom prst="rect">
              <a:avLst/>
            </a:prstGeom>
          </p:spPr>
        </p:pic>
        <p:pic>
          <p:nvPicPr>
            <p:cNvPr id="17" name="Picture 16">
              <a:extLst>
                <a:ext uri="{FF2B5EF4-FFF2-40B4-BE49-F238E27FC236}">
                  <a16:creationId xmlns:a16="http://schemas.microsoft.com/office/drawing/2014/main" id="{FC9CA7B8-5FB9-01B4-FF7B-8FB34B12DFAB}"/>
                </a:ext>
              </a:extLst>
            </p:cNvPr>
            <p:cNvPicPr>
              <a:picLocks noChangeAspect="1"/>
            </p:cNvPicPr>
            <p:nvPr/>
          </p:nvPicPr>
          <p:blipFill>
            <a:blip r:embed="rId5"/>
            <a:stretch>
              <a:fillRect/>
            </a:stretch>
          </p:blipFill>
          <p:spPr>
            <a:xfrm>
              <a:off x="4596334" y="2732592"/>
              <a:ext cx="4490445" cy="601116"/>
            </a:xfrm>
            <a:prstGeom prst="rect">
              <a:avLst/>
            </a:prstGeom>
          </p:spPr>
        </p:pic>
        <p:pic>
          <p:nvPicPr>
            <p:cNvPr id="19" name="Picture 18">
              <a:extLst>
                <a:ext uri="{FF2B5EF4-FFF2-40B4-BE49-F238E27FC236}">
                  <a16:creationId xmlns:a16="http://schemas.microsoft.com/office/drawing/2014/main" id="{C910BCF1-BF71-4A3C-1458-9A54A50CC899}"/>
                </a:ext>
              </a:extLst>
            </p:cNvPr>
            <p:cNvPicPr>
              <a:picLocks noChangeAspect="1"/>
            </p:cNvPicPr>
            <p:nvPr/>
          </p:nvPicPr>
          <p:blipFill>
            <a:blip r:embed="rId6"/>
            <a:stretch>
              <a:fillRect/>
            </a:stretch>
          </p:blipFill>
          <p:spPr>
            <a:xfrm>
              <a:off x="4639308" y="3348816"/>
              <a:ext cx="4471467" cy="636354"/>
            </a:xfrm>
            <a:prstGeom prst="rect">
              <a:avLst/>
            </a:prstGeom>
          </p:spPr>
        </p:pic>
        <p:pic>
          <p:nvPicPr>
            <p:cNvPr id="21" name="Picture 20">
              <a:extLst>
                <a:ext uri="{FF2B5EF4-FFF2-40B4-BE49-F238E27FC236}">
                  <a16:creationId xmlns:a16="http://schemas.microsoft.com/office/drawing/2014/main" id="{A0FD8F6C-693E-60B1-9E69-36A426B400DC}"/>
                </a:ext>
              </a:extLst>
            </p:cNvPr>
            <p:cNvPicPr>
              <a:picLocks noChangeAspect="1"/>
            </p:cNvPicPr>
            <p:nvPr/>
          </p:nvPicPr>
          <p:blipFill>
            <a:blip r:embed="rId7"/>
            <a:stretch>
              <a:fillRect/>
            </a:stretch>
          </p:blipFill>
          <p:spPr>
            <a:xfrm>
              <a:off x="4639308" y="4022065"/>
              <a:ext cx="3861866" cy="378485"/>
            </a:xfrm>
            <a:prstGeom prst="rect">
              <a:avLst/>
            </a:prstGeom>
          </p:spPr>
        </p:pic>
      </p:grpSp>
    </p:spTree>
    <p:extLst>
      <p:ext uri="{BB962C8B-B14F-4D97-AF65-F5344CB8AC3E}">
        <p14:creationId xmlns:p14="http://schemas.microsoft.com/office/powerpoint/2010/main" val="11668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DCA-36F2-785D-34D5-BBF651A84B0E}"/>
              </a:ext>
            </a:extLst>
          </p:cNvPr>
          <p:cNvSpPr>
            <a:spLocks noGrp="1"/>
          </p:cNvSpPr>
          <p:nvPr>
            <p:ph type="title"/>
          </p:nvPr>
        </p:nvSpPr>
        <p:spPr/>
        <p:txBody>
          <a:bodyPr/>
          <a:lstStyle/>
          <a:p>
            <a:r>
              <a:rPr lang="en-AU" dirty="0"/>
              <a:t>Preliminary Analysis – Company Analysis</a:t>
            </a:r>
            <a:br>
              <a:rPr lang="en-US" sz="2400" dirty="0"/>
            </a:br>
            <a:endParaRPr lang="en-AU" sz="1400" dirty="0">
              <a:latin typeface="Calibri" panose="020F0502020204030204" pitchFamily="34" charset="0"/>
              <a:ea typeface="+mn-ea"/>
              <a:cs typeface="Calibri" panose="020F0502020204030204" pitchFamily="34" charset="0"/>
            </a:endParaRPr>
          </a:p>
        </p:txBody>
      </p:sp>
      <p:sp>
        <p:nvSpPr>
          <p:cNvPr id="3" name="Slide Number Placeholder 2">
            <a:extLst>
              <a:ext uri="{FF2B5EF4-FFF2-40B4-BE49-F238E27FC236}">
                <a16:creationId xmlns:a16="http://schemas.microsoft.com/office/drawing/2014/main" id="{F32566F6-F4A6-07BF-4CD7-07FE768C4F7B}"/>
              </a:ext>
            </a:extLst>
          </p:cNvPr>
          <p:cNvSpPr>
            <a:spLocks noGrp="1"/>
          </p:cNvSpPr>
          <p:nvPr>
            <p:ph type="sldNum" sz="quarter" idx="4"/>
          </p:nvPr>
        </p:nvSpPr>
        <p:spPr/>
        <p:txBody>
          <a:bodyPr/>
          <a:lstStyle/>
          <a:p>
            <a:fld id="{454586D2-FC10-4911-B5CA-CBCADE2DC1FC}" type="slidenum">
              <a:rPr lang="en-AU" smtClean="0"/>
              <a:pPr/>
              <a:t>5</a:t>
            </a:fld>
            <a:endParaRPr lang="en-AU" dirty="0"/>
          </a:p>
        </p:txBody>
      </p:sp>
      <p:pic>
        <p:nvPicPr>
          <p:cNvPr id="16" name="Content Placeholder 15" descr="Chart, bar chart&#10;&#10;Description automatically generated">
            <a:extLst>
              <a:ext uri="{FF2B5EF4-FFF2-40B4-BE49-F238E27FC236}">
                <a16:creationId xmlns:a16="http://schemas.microsoft.com/office/drawing/2014/main" id="{B2CFC3B7-E16F-CE5B-FF9B-BE680DDBE7F1}"/>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7882" y="1200150"/>
            <a:ext cx="3926939" cy="3352800"/>
          </a:xfrm>
        </p:spPr>
      </p:pic>
      <p:sp>
        <p:nvSpPr>
          <p:cNvPr id="17" name="TextBox 16">
            <a:extLst>
              <a:ext uri="{FF2B5EF4-FFF2-40B4-BE49-F238E27FC236}">
                <a16:creationId xmlns:a16="http://schemas.microsoft.com/office/drawing/2014/main" id="{0E6E1E5A-6CD3-5367-51D6-779297303F12}"/>
              </a:ext>
            </a:extLst>
          </p:cNvPr>
          <p:cNvSpPr txBox="1"/>
          <p:nvPr/>
        </p:nvSpPr>
        <p:spPr>
          <a:xfrm>
            <a:off x="227882" y="819150"/>
            <a:ext cx="3810000" cy="307777"/>
          </a:xfrm>
          <a:prstGeom prst="rect">
            <a:avLst/>
          </a:prstGeom>
          <a:noFill/>
        </p:spPr>
        <p:txBody>
          <a:bodyPr wrap="square" rtlCol="0">
            <a:spAutoFit/>
          </a:bodyPr>
          <a:lstStyle/>
          <a:p>
            <a:r>
              <a:rPr lang="en-US" sz="1400" dirty="0">
                <a:latin typeface="Calibri" panose="020F0502020204030204" pitchFamily="34" charset="0"/>
                <a:ea typeface="+mn-ea"/>
                <a:cs typeface="Calibri" panose="020F0502020204030204" pitchFamily="34" charset="0"/>
              </a:rPr>
              <a:t>Number of companies in each country in top 100</a:t>
            </a:r>
            <a:endParaRPr lang="en-AU" sz="1400" dirty="0"/>
          </a:p>
        </p:txBody>
      </p:sp>
      <p:pic>
        <p:nvPicPr>
          <p:cNvPr id="21" name="Picture 20">
            <a:extLst>
              <a:ext uri="{FF2B5EF4-FFF2-40B4-BE49-F238E27FC236}">
                <a16:creationId xmlns:a16="http://schemas.microsoft.com/office/drawing/2014/main" id="{9873F513-74BB-1247-B580-4EB077902B79}"/>
              </a:ext>
            </a:extLst>
          </p:cNvPr>
          <p:cNvPicPr>
            <a:picLocks noChangeAspect="1"/>
          </p:cNvPicPr>
          <p:nvPr/>
        </p:nvPicPr>
        <p:blipFill>
          <a:blip r:embed="rId4"/>
          <a:stretch>
            <a:fillRect/>
          </a:stretch>
        </p:blipFill>
        <p:spPr>
          <a:xfrm>
            <a:off x="4269322" y="2698606"/>
            <a:ext cx="4658132" cy="1886416"/>
          </a:xfrm>
          <a:prstGeom prst="rect">
            <a:avLst/>
          </a:prstGeom>
        </p:spPr>
      </p:pic>
      <p:pic>
        <p:nvPicPr>
          <p:cNvPr id="23" name="Picture 22">
            <a:extLst>
              <a:ext uri="{FF2B5EF4-FFF2-40B4-BE49-F238E27FC236}">
                <a16:creationId xmlns:a16="http://schemas.microsoft.com/office/drawing/2014/main" id="{D3F74B13-4CDA-20D7-AB15-1B3242EC5A2B}"/>
              </a:ext>
            </a:extLst>
          </p:cNvPr>
          <p:cNvPicPr>
            <a:picLocks noChangeAspect="1"/>
          </p:cNvPicPr>
          <p:nvPr/>
        </p:nvPicPr>
        <p:blipFill>
          <a:blip r:embed="rId5"/>
          <a:stretch>
            <a:fillRect/>
          </a:stretch>
        </p:blipFill>
        <p:spPr>
          <a:xfrm>
            <a:off x="5123123" y="738384"/>
            <a:ext cx="2671156" cy="1828800"/>
          </a:xfrm>
          <a:prstGeom prst="rect">
            <a:avLst/>
          </a:prstGeom>
        </p:spPr>
      </p:pic>
    </p:spTree>
    <p:extLst>
      <p:ext uri="{BB962C8B-B14F-4D97-AF65-F5344CB8AC3E}">
        <p14:creationId xmlns:p14="http://schemas.microsoft.com/office/powerpoint/2010/main" val="1822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2082-0872-3D1C-CD4B-943120946F03}"/>
              </a:ext>
            </a:extLst>
          </p:cNvPr>
          <p:cNvSpPr>
            <a:spLocks noGrp="1"/>
          </p:cNvSpPr>
          <p:nvPr>
            <p:ph type="title"/>
          </p:nvPr>
        </p:nvSpPr>
        <p:spPr/>
        <p:txBody>
          <a:bodyPr/>
          <a:lstStyle/>
          <a:p>
            <a:r>
              <a:rPr lang="en-AU" dirty="0"/>
              <a:t>Preliminary Analysis – Company Analysis</a:t>
            </a:r>
          </a:p>
        </p:txBody>
      </p:sp>
      <p:sp>
        <p:nvSpPr>
          <p:cNvPr id="3" name="Slide Number Placeholder 2">
            <a:extLst>
              <a:ext uri="{FF2B5EF4-FFF2-40B4-BE49-F238E27FC236}">
                <a16:creationId xmlns:a16="http://schemas.microsoft.com/office/drawing/2014/main" id="{D8D1AD60-6AFE-BCFA-9963-C1289861DB75}"/>
              </a:ext>
            </a:extLst>
          </p:cNvPr>
          <p:cNvSpPr>
            <a:spLocks noGrp="1"/>
          </p:cNvSpPr>
          <p:nvPr>
            <p:ph type="sldNum" sz="quarter" idx="4"/>
          </p:nvPr>
        </p:nvSpPr>
        <p:spPr/>
        <p:txBody>
          <a:bodyPr/>
          <a:lstStyle/>
          <a:p>
            <a:fld id="{454586D2-FC10-4911-B5CA-CBCADE2DC1FC}" type="slidenum">
              <a:rPr lang="en-AU" smtClean="0"/>
              <a:pPr/>
              <a:t>6</a:t>
            </a:fld>
            <a:endParaRPr lang="en-AU" dirty="0"/>
          </a:p>
        </p:txBody>
      </p:sp>
      <p:pic>
        <p:nvPicPr>
          <p:cNvPr id="10" name="Content Placeholder 9">
            <a:extLst>
              <a:ext uri="{FF2B5EF4-FFF2-40B4-BE49-F238E27FC236}">
                <a16:creationId xmlns:a16="http://schemas.microsoft.com/office/drawing/2014/main" id="{819877F7-DEA6-3A07-2999-FC3E0499D83F}"/>
              </a:ext>
            </a:extLst>
          </p:cNvPr>
          <p:cNvPicPr>
            <a:picLocks noGrp="1" noChangeAspect="1"/>
          </p:cNvPicPr>
          <p:nvPr>
            <p:ph sz="quarter" idx="15"/>
          </p:nvPr>
        </p:nvPicPr>
        <p:blipFill>
          <a:blip r:embed="rId2"/>
          <a:stretch>
            <a:fillRect/>
          </a:stretch>
        </p:blipFill>
        <p:spPr>
          <a:xfrm>
            <a:off x="5284209" y="2814316"/>
            <a:ext cx="3471659" cy="1799904"/>
          </a:xfrm>
        </p:spPr>
      </p:pic>
      <p:pic>
        <p:nvPicPr>
          <p:cNvPr id="12" name="Picture 11">
            <a:extLst>
              <a:ext uri="{FF2B5EF4-FFF2-40B4-BE49-F238E27FC236}">
                <a16:creationId xmlns:a16="http://schemas.microsoft.com/office/drawing/2014/main" id="{B4D6E13D-2777-E63B-4390-1DCF6F4BA8F5}"/>
              </a:ext>
            </a:extLst>
          </p:cNvPr>
          <p:cNvPicPr>
            <a:picLocks noChangeAspect="1"/>
          </p:cNvPicPr>
          <p:nvPr/>
        </p:nvPicPr>
        <p:blipFill>
          <a:blip r:embed="rId3"/>
          <a:stretch>
            <a:fillRect/>
          </a:stretch>
        </p:blipFill>
        <p:spPr>
          <a:xfrm>
            <a:off x="533400" y="1296292"/>
            <a:ext cx="1828800" cy="3011685"/>
          </a:xfrm>
          <a:prstGeom prst="rect">
            <a:avLst/>
          </a:prstGeom>
        </p:spPr>
      </p:pic>
      <p:pic>
        <p:nvPicPr>
          <p:cNvPr id="14" name="Picture 13">
            <a:extLst>
              <a:ext uri="{FF2B5EF4-FFF2-40B4-BE49-F238E27FC236}">
                <a16:creationId xmlns:a16="http://schemas.microsoft.com/office/drawing/2014/main" id="{9598F322-9B3A-C414-F62B-A21A468905C0}"/>
              </a:ext>
            </a:extLst>
          </p:cNvPr>
          <p:cNvPicPr>
            <a:picLocks noChangeAspect="1"/>
          </p:cNvPicPr>
          <p:nvPr/>
        </p:nvPicPr>
        <p:blipFill>
          <a:blip r:embed="rId4"/>
          <a:stretch>
            <a:fillRect/>
          </a:stretch>
        </p:blipFill>
        <p:spPr>
          <a:xfrm>
            <a:off x="5261349" y="742950"/>
            <a:ext cx="3480815" cy="1828800"/>
          </a:xfrm>
          <a:prstGeom prst="rect">
            <a:avLst/>
          </a:prstGeom>
        </p:spPr>
      </p:pic>
      <p:pic>
        <p:nvPicPr>
          <p:cNvPr id="16" name="Picture 15">
            <a:extLst>
              <a:ext uri="{FF2B5EF4-FFF2-40B4-BE49-F238E27FC236}">
                <a16:creationId xmlns:a16="http://schemas.microsoft.com/office/drawing/2014/main" id="{882EF211-A104-5B16-EA0D-0E3495867556}"/>
              </a:ext>
            </a:extLst>
          </p:cNvPr>
          <p:cNvPicPr>
            <a:picLocks noChangeAspect="1"/>
          </p:cNvPicPr>
          <p:nvPr/>
        </p:nvPicPr>
        <p:blipFill>
          <a:blip r:embed="rId5"/>
          <a:stretch>
            <a:fillRect/>
          </a:stretch>
        </p:blipFill>
        <p:spPr>
          <a:xfrm>
            <a:off x="2819400" y="1263787"/>
            <a:ext cx="2007609" cy="3011686"/>
          </a:xfrm>
          <a:prstGeom prst="rect">
            <a:avLst/>
          </a:prstGeom>
        </p:spPr>
      </p:pic>
    </p:spTree>
    <p:extLst>
      <p:ext uri="{BB962C8B-B14F-4D97-AF65-F5344CB8AC3E}">
        <p14:creationId xmlns:p14="http://schemas.microsoft.com/office/powerpoint/2010/main" val="351252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6851-090E-F639-3C13-756323298A23}"/>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83945B83-DD6C-E545-6E71-B392B1B74713}"/>
              </a:ext>
            </a:extLst>
          </p:cNvPr>
          <p:cNvSpPr>
            <a:spLocks noGrp="1"/>
          </p:cNvSpPr>
          <p:nvPr>
            <p:ph type="sldNum" sz="quarter" idx="4"/>
          </p:nvPr>
        </p:nvSpPr>
        <p:spPr/>
        <p:txBody>
          <a:bodyPr/>
          <a:lstStyle/>
          <a:p>
            <a:fld id="{454586D2-FC10-4911-B5CA-CBCADE2DC1FC}" type="slidenum">
              <a:rPr lang="en-AU" smtClean="0"/>
              <a:pPr/>
              <a:t>7</a:t>
            </a:fld>
            <a:endParaRPr lang="en-AU" dirty="0"/>
          </a:p>
        </p:txBody>
      </p:sp>
      <p:sp>
        <p:nvSpPr>
          <p:cNvPr id="13" name="Content Placeholder 12">
            <a:extLst>
              <a:ext uri="{FF2B5EF4-FFF2-40B4-BE49-F238E27FC236}">
                <a16:creationId xmlns:a16="http://schemas.microsoft.com/office/drawing/2014/main" id="{4C465C02-5156-6D7F-7ACD-719EA0308090}"/>
              </a:ext>
            </a:extLst>
          </p:cNvPr>
          <p:cNvSpPr txBox="1">
            <a:spLocks noGrp="1"/>
          </p:cNvSpPr>
          <p:nvPr>
            <p:ph sz="quarter" idx="15"/>
          </p:nvPr>
        </p:nvSpPr>
        <p:spPr>
          <a:xfrm>
            <a:off x="304800" y="1657350"/>
            <a:ext cx="8056563" cy="303481"/>
          </a:xfrm>
          <a:prstGeom prst="rect">
            <a:avLst/>
          </a:prstGeom>
          <a:noFill/>
        </p:spPr>
        <p:txBody>
          <a:bodyPr wrap="square" rtlCol="0">
            <a:spAutoFit/>
          </a:bodyPr>
          <a:lstStyle/>
          <a:p>
            <a:endParaRPr lang="en-AU" dirty="0"/>
          </a:p>
        </p:txBody>
      </p:sp>
      <p:pic>
        <p:nvPicPr>
          <p:cNvPr id="18" name="Picture 17">
            <a:extLst>
              <a:ext uri="{FF2B5EF4-FFF2-40B4-BE49-F238E27FC236}">
                <a16:creationId xmlns:a16="http://schemas.microsoft.com/office/drawing/2014/main" id="{A3EC46CB-9F9D-7BD7-43D7-E5770C0875D0}"/>
              </a:ext>
            </a:extLst>
          </p:cNvPr>
          <p:cNvPicPr>
            <a:picLocks noChangeAspect="1"/>
          </p:cNvPicPr>
          <p:nvPr/>
        </p:nvPicPr>
        <p:blipFill rotWithShape="1">
          <a:blip r:embed="rId3"/>
          <a:srcRect b="2325"/>
          <a:stretch/>
        </p:blipFill>
        <p:spPr>
          <a:xfrm>
            <a:off x="244610" y="1043468"/>
            <a:ext cx="8654779" cy="3505200"/>
          </a:xfrm>
          <a:prstGeom prst="rect">
            <a:avLst/>
          </a:prstGeom>
        </p:spPr>
      </p:pic>
    </p:spTree>
    <p:extLst>
      <p:ext uri="{BB962C8B-B14F-4D97-AF65-F5344CB8AC3E}">
        <p14:creationId xmlns:p14="http://schemas.microsoft.com/office/powerpoint/2010/main" val="205022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A113-E21F-F8AE-4EBF-5441BE1B152A}"/>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3F29E578-C8E8-5B16-4DD1-DC17310C05B5}"/>
              </a:ext>
            </a:extLst>
          </p:cNvPr>
          <p:cNvSpPr>
            <a:spLocks noGrp="1"/>
          </p:cNvSpPr>
          <p:nvPr>
            <p:ph type="sldNum" sz="quarter" idx="4"/>
          </p:nvPr>
        </p:nvSpPr>
        <p:spPr/>
        <p:txBody>
          <a:bodyPr/>
          <a:lstStyle/>
          <a:p>
            <a:fld id="{454586D2-FC10-4911-B5CA-CBCADE2DC1FC}" type="slidenum">
              <a:rPr lang="en-AU" smtClean="0"/>
              <a:pPr/>
              <a:t>8</a:t>
            </a:fld>
            <a:endParaRPr lang="en-AU" dirty="0"/>
          </a:p>
        </p:txBody>
      </p:sp>
      <p:sp>
        <p:nvSpPr>
          <p:cNvPr id="8" name="TextBox 7">
            <a:extLst>
              <a:ext uri="{FF2B5EF4-FFF2-40B4-BE49-F238E27FC236}">
                <a16:creationId xmlns:a16="http://schemas.microsoft.com/office/drawing/2014/main" id="{2EF712AA-899B-E742-E755-0C5F83C9390D}"/>
              </a:ext>
            </a:extLst>
          </p:cNvPr>
          <p:cNvSpPr txBox="1"/>
          <p:nvPr/>
        </p:nvSpPr>
        <p:spPr>
          <a:xfrm>
            <a:off x="256560" y="761885"/>
            <a:ext cx="4191000" cy="369332"/>
          </a:xfrm>
          <a:prstGeom prst="rect">
            <a:avLst/>
          </a:prstGeom>
          <a:noFill/>
        </p:spPr>
        <p:txBody>
          <a:bodyPr wrap="square" rtlCol="0">
            <a:spAutoFit/>
          </a:bodyPr>
          <a:lstStyle/>
          <a:p>
            <a:endParaRPr lang="en-AU" dirty="0"/>
          </a:p>
        </p:txBody>
      </p:sp>
      <p:pic>
        <p:nvPicPr>
          <p:cNvPr id="12" name="Picture 11">
            <a:extLst>
              <a:ext uri="{FF2B5EF4-FFF2-40B4-BE49-F238E27FC236}">
                <a16:creationId xmlns:a16="http://schemas.microsoft.com/office/drawing/2014/main" id="{EA481624-C1C2-282F-8F46-B9E358340664}"/>
              </a:ext>
            </a:extLst>
          </p:cNvPr>
          <p:cNvPicPr>
            <a:picLocks noChangeAspect="1"/>
          </p:cNvPicPr>
          <p:nvPr/>
        </p:nvPicPr>
        <p:blipFill>
          <a:blip r:embed="rId2"/>
          <a:stretch>
            <a:fillRect/>
          </a:stretch>
        </p:blipFill>
        <p:spPr>
          <a:xfrm>
            <a:off x="4724400" y="1346586"/>
            <a:ext cx="3953192" cy="2679570"/>
          </a:xfrm>
          <a:prstGeom prst="rect">
            <a:avLst/>
          </a:prstGeom>
        </p:spPr>
      </p:pic>
      <p:pic>
        <p:nvPicPr>
          <p:cNvPr id="14" name="Picture 13">
            <a:extLst>
              <a:ext uri="{FF2B5EF4-FFF2-40B4-BE49-F238E27FC236}">
                <a16:creationId xmlns:a16="http://schemas.microsoft.com/office/drawing/2014/main" id="{8A11B2A7-AFC3-D1DA-863A-06C2E57ACBCD}"/>
              </a:ext>
            </a:extLst>
          </p:cNvPr>
          <p:cNvPicPr>
            <a:picLocks noChangeAspect="1"/>
          </p:cNvPicPr>
          <p:nvPr/>
        </p:nvPicPr>
        <p:blipFill>
          <a:blip r:embed="rId3"/>
          <a:stretch>
            <a:fillRect/>
          </a:stretch>
        </p:blipFill>
        <p:spPr>
          <a:xfrm>
            <a:off x="286158" y="1553296"/>
            <a:ext cx="4319155" cy="2209800"/>
          </a:xfrm>
          <a:prstGeom prst="rect">
            <a:avLst/>
          </a:prstGeom>
        </p:spPr>
      </p:pic>
    </p:spTree>
    <p:extLst>
      <p:ext uri="{BB962C8B-B14F-4D97-AF65-F5344CB8AC3E}">
        <p14:creationId xmlns:p14="http://schemas.microsoft.com/office/powerpoint/2010/main" val="285495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5698-8EC8-6E55-3571-A0A84C3FFF3C}"/>
              </a:ext>
            </a:extLst>
          </p:cNvPr>
          <p:cNvSpPr>
            <a:spLocks noGrp="1"/>
          </p:cNvSpPr>
          <p:nvPr>
            <p:ph type="title"/>
          </p:nvPr>
        </p:nvSpPr>
        <p:spPr/>
        <p:txBody>
          <a:bodyPr/>
          <a:lstStyle/>
          <a:p>
            <a:r>
              <a:rPr lang="en-AU" dirty="0"/>
              <a:t>Preliminary Analysis – Forbes Ranking vs Glassdoor Ratings </a:t>
            </a:r>
          </a:p>
        </p:txBody>
      </p:sp>
      <p:sp>
        <p:nvSpPr>
          <p:cNvPr id="3" name="Slide Number Placeholder 2">
            <a:extLst>
              <a:ext uri="{FF2B5EF4-FFF2-40B4-BE49-F238E27FC236}">
                <a16:creationId xmlns:a16="http://schemas.microsoft.com/office/drawing/2014/main" id="{D4578539-64A4-05A0-7335-33403545113B}"/>
              </a:ext>
            </a:extLst>
          </p:cNvPr>
          <p:cNvSpPr>
            <a:spLocks noGrp="1"/>
          </p:cNvSpPr>
          <p:nvPr>
            <p:ph type="sldNum" sz="quarter" idx="4"/>
          </p:nvPr>
        </p:nvSpPr>
        <p:spPr/>
        <p:txBody>
          <a:bodyPr/>
          <a:lstStyle/>
          <a:p>
            <a:fld id="{454586D2-FC10-4911-B5CA-CBCADE2DC1FC}" type="slidenum">
              <a:rPr lang="en-AU" smtClean="0"/>
              <a:pPr/>
              <a:t>9</a:t>
            </a:fld>
            <a:endParaRPr lang="en-AU" dirty="0"/>
          </a:p>
        </p:txBody>
      </p:sp>
      <p:pic>
        <p:nvPicPr>
          <p:cNvPr id="6" name="Content Placeholder 5">
            <a:extLst>
              <a:ext uri="{FF2B5EF4-FFF2-40B4-BE49-F238E27FC236}">
                <a16:creationId xmlns:a16="http://schemas.microsoft.com/office/drawing/2014/main" id="{597B5DC0-2AC5-3B61-FE8E-E2A679B06963}"/>
              </a:ext>
            </a:extLst>
          </p:cNvPr>
          <p:cNvPicPr>
            <a:picLocks noGrp="1" noChangeAspect="1"/>
          </p:cNvPicPr>
          <p:nvPr>
            <p:ph sz="quarter" idx="15"/>
          </p:nvPr>
        </p:nvPicPr>
        <p:blipFill>
          <a:blip r:embed="rId2"/>
          <a:stretch>
            <a:fillRect/>
          </a:stretch>
        </p:blipFill>
        <p:spPr>
          <a:xfrm>
            <a:off x="281101" y="1279915"/>
            <a:ext cx="4300345" cy="2662119"/>
          </a:xfrm>
        </p:spPr>
      </p:pic>
      <p:sp>
        <p:nvSpPr>
          <p:cNvPr id="7" name="TextBox 6">
            <a:extLst>
              <a:ext uri="{FF2B5EF4-FFF2-40B4-BE49-F238E27FC236}">
                <a16:creationId xmlns:a16="http://schemas.microsoft.com/office/drawing/2014/main" id="{B8544F2B-3D5A-4CB2-A598-A70FC830BF24}"/>
              </a:ext>
            </a:extLst>
          </p:cNvPr>
          <p:cNvSpPr txBox="1"/>
          <p:nvPr/>
        </p:nvSpPr>
        <p:spPr>
          <a:xfrm>
            <a:off x="299132" y="742950"/>
            <a:ext cx="8094421" cy="369332"/>
          </a:xfrm>
          <a:prstGeom prst="rect">
            <a:avLst/>
          </a:prstGeom>
          <a:noFill/>
        </p:spPr>
        <p:txBody>
          <a:bodyPr wrap="square" rtlCol="0">
            <a:spAutoFit/>
          </a:bodyPr>
          <a:lstStyle/>
          <a:p>
            <a:r>
              <a:rPr lang="en-US" dirty="0"/>
              <a:t> </a:t>
            </a:r>
            <a:endParaRPr lang="en-AU" dirty="0"/>
          </a:p>
        </p:txBody>
      </p:sp>
      <p:pic>
        <p:nvPicPr>
          <p:cNvPr id="9" name="Picture 8">
            <a:extLst>
              <a:ext uri="{FF2B5EF4-FFF2-40B4-BE49-F238E27FC236}">
                <a16:creationId xmlns:a16="http://schemas.microsoft.com/office/drawing/2014/main" id="{445E89D1-9BCF-318D-1736-BC7389CA0B67}"/>
              </a:ext>
            </a:extLst>
          </p:cNvPr>
          <p:cNvPicPr>
            <a:picLocks noChangeAspect="1"/>
          </p:cNvPicPr>
          <p:nvPr/>
        </p:nvPicPr>
        <p:blipFill>
          <a:blip r:embed="rId3"/>
          <a:stretch>
            <a:fillRect/>
          </a:stretch>
        </p:blipFill>
        <p:spPr>
          <a:xfrm>
            <a:off x="4844855" y="758183"/>
            <a:ext cx="3702297" cy="4046012"/>
          </a:xfrm>
          <a:prstGeom prst="rect">
            <a:avLst/>
          </a:prstGeom>
        </p:spPr>
      </p:pic>
    </p:spTree>
    <p:extLst>
      <p:ext uri="{BB962C8B-B14F-4D97-AF65-F5344CB8AC3E}">
        <p14:creationId xmlns:p14="http://schemas.microsoft.com/office/powerpoint/2010/main" val="409419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1621</Words>
  <Application>Microsoft Macintosh PowerPoint</Application>
  <PresentationFormat>On-screen Show (16:9)</PresentationFormat>
  <Paragraphs>226</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Helvetica Neue</vt:lpstr>
      <vt:lpstr>MillerText-Roman</vt:lpstr>
      <vt:lpstr>Trebuchet MS</vt:lpstr>
      <vt:lpstr>Office Theme</vt:lpstr>
      <vt:lpstr>Exploration of attributes of best employers globally and contributing factors</vt:lpstr>
      <vt:lpstr>Research Questions</vt:lpstr>
      <vt:lpstr>Preliminary Analysis – Look into Forbes / Glassdoor</vt:lpstr>
      <vt:lpstr>Preliminary Analysis – Sector Analysis </vt:lpstr>
      <vt:lpstr>Preliminary Analysis – Company Analysis </vt:lpstr>
      <vt:lpstr>Preliminary Analysis – Company Analysis</vt:lpstr>
      <vt:lpstr>Preliminary Analysis – Forbes Ranking vs Glassdoor Ratings </vt:lpstr>
      <vt:lpstr>Preliminary Analysis – Forbes Ranking vs Glassdoor Ratings </vt:lpstr>
      <vt:lpstr>Preliminary Analysis – Forbes Ranking vs Glassdoor Ratings </vt:lpstr>
      <vt:lpstr>Preliminary Analysis – Forbes Ranking vs Glassdoor Ratings </vt:lpstr>
      <vt:lpstr>Are good employers good companies? – Look within Top 100</vt:lpstr>
      <vt:lpstr>Are good employers good companies? – Look within Top 100</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Are good employers good companies – Look at sector peers</vt:lpstr>
      <vt:lpstr>Other factors contributing to being good employer</vt:lpstr>
      <vt:lpstr>Other factors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Javier Gausachs</cp:lastModifiedBy>
  <cp:revision>31</cp:revision>
  <dcterms:created xsi:type="dcterms:W3CDTF">2023-01-13T00:08:42Z</dcterms:created>
  <dcterms:modified xsi:type="dcterms:W3CDTF">2023-01-17T04:09:14Z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