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7" r:id="rId5"/>
    <p:sldId id="268" r:id="rId6"/>
    <p:sldId id="274" r:id="rId7"/>
    <p:sldId id="269" r:id="rId8"/>
    <p:sldId id="273" r:id="rId9"/>
    <p:sldId id="272" r:id="rId10"/>
    <p:sldId id="270" r:id="rId11"/>
    <p:sldId id="271" r:id="rId12"/>
    <p:sldId id="260" r:id="rId13"/>
    <p:sldId id="266" r:id="rId14"/>
    <p:sldId id="264" r:id="rId15"/>
    <p:sldId id="262" r:id="rId16"/>
    <p:sldId id="265" r:id="rId1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5FD29-49B0-471E-A102-6A2A6F514EB8}" v="10" dt="2023-01-16T10:11:00.20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42" autoAdjust="0"/>
    <p:restoredTop sz="84687"/>
  </p:normalViewPr>
  <p:slideViewPr>
    <p:cSldViewPr>
      <p:cViewPr varScale="1">
        <p:scale>
          <a:sx n="127" d="100"/>
          <a:sy n="127" d="100"/>
        </p:scale>
        <p:origin x="84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vin Payne" userId="a7059ab5374b9f55" providerId="LiveId" clId="{6115755D-24C6-6E4B-929F-C8742E4B28AC}"/>
    <pc:docChg chg="custSel addSld modSld">
      <pc:chgData name="Gavin Payne" userId="a7059ab5374b9f55" providerId="LiveId" clId="{6115755D-24C6-6E4B-929F-C8742E4B28AC}" dt="2023-01-16T06:49:04.844" v="210" actId="1076"/>
      <pc:docMkLst>
        <pc:docMk/>
      </pc:docMkLst>
      <pc:sldChg chg="addSp delSp modSp mod">
        <pc:chgData name="Gavin Payne" userId="a7059ab5374b9f55" providerId="LiveId" clId="{6115755D-24C6-6E4B-929F-C8742E4B28AC}" dt="2023-01-16T06:35:01.591" v="188" actId="1076"/>
        <pc:sldMkLst>
          <pc:docMk/>
          <pc:sldMk cId="3097526141" sldId="258"/>
        </pc:sldMkLst>
        <pc:spChg chg="mod">
          <ac:chgData name="Gavin Payne" userId="a7059ab5374b9f55" providerId="LiveId" clId="{6115755D-24C6-6E4B-929F-C8742E4B28AC}" dt="2023-01-16T06:28:35.862" v="182" actId="20577"/>
          <ac:spMkLst>
            <pc:docMk/>
            <pc:sldMk cId="3097526141" sldId="258"/>
            <ac:spMk id="3" creationId="{4D7B1C4D-6ADC-B84C-4F47-FAC0AE4AD1A6}"/>
          </ac:spMkLst>
        </pc:spChg>
        <pc:picChg chg="add mod">
          <ac:chgData name="Gavin Payne" userId="a7059ab5374b9f55" providerId="LiveId" clId="{6115755D-24C6-6E4B-929F-C8742E4B28AC}" dt="2023-01-16T06:35:01.591" v="188" actId="1076"/>
          <ac:picMkLst>
            <pc:docMk/>
            <pc:sldMk cId="3097526141" sldId="258"/>
            <ac:picMk id="6" creationId="{30E164F4-FB55-5009-27AA-FC03E17746FC}"/>
          </ac:picMkLst>
        </pc:picChg>
        <pc:picChg chg="add del mod">
          <ac:chgData name="Gavin Payne" userId="a7059ab5374b9f55" providerId="LiveId" clId="{6115755D-24C6-6E4B-929F-C8742E4B28AC}" dt="2023-01-16T06:22:31.305" v="156" actId="478"/>
          <ac:picMkLst>
            <pc:docMk/>
            <pc:sldMk cId="3097526141" sldId="258"/>
            <ac:picMk id="1026" creationId="{5A7FA68B-A71E-3724-8CFF-4E2F8BA2FA35}"/>
          </ac:picMkLst>
        </pc:picChg>
        <pc:picChg chg="add mod">
          <ac:chgData name="Gavin Payne" userId="a7059ab5374b9f55" providerId="LiveId" clId="{6115755D-24C6-6E4B-929F-C8742E4B28AC}" dt="2023-01-16T06:34:53.975" v="186" actId="1076"/>
          <ac:picMkLst>
            <pc:docMk/>
            <pc:sldMk cId="3097526141" sldId="258"/>
            <ac:picMk id="1028" creationId="{05876FAD-8179-62B7-182F-64D75F8BD4E1}"/>
          </ac:picMkLst>
        </pc:picChg>
      </pc:sldChg>
      <pc:sldChg chg="addSp delSp modSp mod">
        <pc:chgData name="Gavin Payne" userId="a7059ab5374b9f55" providerId="LiveId" clId="{6115755D-24C6-6E4B-929F-C8742E4B28AC}" dt="2023-01-16T06:49:04.844" v="210" actId="1076"/>
        <pc:sldMkLst>
          <pc:docMk/>
          <pc:sldMk cId="3959464855" sldId="260"/>
        </pc:sldMkLst>
        <pc:spChg chg="mod">
          <ac:chgData name="Gavin Payne" userId="a7059ab5374b9f55" providerId="LiveId" clId="{6115755D-24C6-6E4B-929F-C8742E4B28AC}" dt="2023-01-16T06:00:13.568" v="9" actId="20577"/>
          <ac:spMkLst>
            <pc:docMk/>
            <pc:sldMk cId="3959464855" sldId="260"/>
            <ac:spMk id="2" creationId="{34FB3A1B-C244-4590-DA7E-2448C607EAA4}"/>
          </ac:spMkLst>
        </pc:spChg>
        <pc:spChg chg="mod">
          <ac:chgData name="Gavin Payne" userId="a7059ab5374b9f55" providerId="LiveId" clId="{6115755D-24C6-6E4B-929F-C8742E4B28AC}" dt="2023-01-16T06:07:41.275" v="22" actId="20577"/>
          <ac:spMkLst>
            <pc:docMk/>
            <pc:sldMk cId="3959464855" sldId="260"/>
            <ac:spMk id="3" creationId="{7011FF0D-23C9-C092-C6FB-006D5A703A81}"/>
          </ac:spMkLst>
        </pc:spChg>
        <pc:picChg chg="add del mod">
          <ac:chgData name="Gavin Payne" userId="a7059ab5374b9f55" providerId="LiveId" clId="{6115755D-24C6-6E4B-929F-C8742E4B28AC}" dt="2023-01-16T06:08:25.164" v="27" actId="478"/>
          <ac:picMkLst>
            <pc:docMk/>
            <pc:sldMk cId="3959464855" sldId="260"/>
            <ac:picMk id="6" creationId="{896B07C5-0326-DF3C-2C34-E81EA6A7ACA8}"/>
          </ac:picMkLst>
        </pc:picChg>
        <pc:picChg chg="add mod">
          <ac:chgData name="Gavin Payne" userId="a7059ab5374b9f55" providerId="LiveId" clId="{6115755D-24C6-6E4B-929F-C8742E4B28AC}" dt="2023-01-16T06:49:04.844" v="210" actId="1076"/>
          <ac:picMkLst>
            <pc:docMk/>
            <pc:sldMk cId="3959464855" sldId="260"/>
            <ac:picMk id="8" creationId="{9BB8733A-1BCF-EC68-9D30-E5F88D1DC345}"/>
          </ac:picMkLst>
        </pc:picChg>
      </pc:sldChg>
      <pc:sldChg chg="addSp delSp modSp add mod">
        <pc:chgData name="Gavin Payne" userId="a7059ab5374b9f55" providerId="LiveId" clId="{6115755D-24C6-6E4B-929F-C8742E4B28AC}" dt="2023-01-16T06:48:32.510" v="206" actId="1076"/>
        <pc:sldMkLst>
          <pc:docMk/>
          <pc:sldMk cId="2498522498" sldId="266"/>
        </pc:sldMkLst>
        <pc:spChg chg="mod">
          <ac:chgData name="Gavin Payne" userId="a7059ab5374b9f55" providerId="LiveId" clId="{6115755D-24C6-6E4B-929F-C8742E4B28AC}" dt="2023-01-16T06:16:55.552" v="139" actId="1076"/>
          <ac:spMkLst>
            <pc:docMk/>
            <pc:sldMk cId="2498522498" sldId="266"/>
            <ac:spMk id="3" creationId="{7011FF0D-23C9-C092-C6FB-006D5A703A81}"/>
          </ac:spMkLst>
        </pc:spChg>
        <pc:picChg chg="add del mod">
          <ac:chgData name="Gavin Payne" userId="a7059ab5374b9f55" providerId="LiveId" clId="{6115755D-24C6-6E4B-929F-C8742E4B28AC}" dt="2023-01-16T06:47:29.609" v="189" actId="478"/>
          <ac:picMkLst>
            <pc:docMk/>
            <pc:sldMk cId="2498522498" sldId="266"/>
            <ac:picMk id="6" creationId="{75A55E8F-5AC3-DCC8-37F3-D029F3FC52FD}"/>
          </ac:picMkLst>
        </pc:picChg>
        <pc:picChg chg="del">
          <ac:chgData name="Gavin Payne" userId="a7059ab5374b9f55" providerId="LiveId" clId="{6115755D-24C6-6E4B-929F-C8742E4B28AC}" dt="2023-01-16T06:09:51.241" v="35" actId="478"/>
          <ac:picMkLst>
            <pc:docMk/>
            <pc:sldMk cId="2498522498" sldId="266"/>
            <ac:picMk id="8" creationId="{9BB8733A-1BCF-EC68-9D30-E5F88D1DC345}"/>
          </ac:picMkLst>
        </pc:picChg>
        <pc:picChg chg="add del mod">
          <ac:chgData name="Gavin Payne" userId="a7059ab5374b9f55" providerId="LiveId" clId="{6115755D-24C6-6E4B-929F-C8742E4B28AC}" dt="2023-01-16T06:47:30.616" v="190" actId="478"/>
          <ac:picMkLst>
            <pc:docMk/>
            <pc:sldMk cId="2498522498" sldId="266"/>
            <ac:picMk id="9" creationId="{67C70481-4948-9B6F-7AC1-A909CE573BCB}"/>
          </ac:picMkLst>
        </pc:picChg>
        <pc:picChg chg="add mod">
          <ac:chgData name="Gavin Payne" userId="a7059ab5374b9f55" providerId="LiveId" clId="{6115755D-24C6-6E4B-929F-C8742E4B28AC}" dt="2023-01-16T06:48:07.592" v="205" actId="14100"/>
          <ac:picMkLst>
            <pc:docMk/>
            <pc:sldMk cId="2498522498" sldId="266"/>
            <ac:picMk id="11" creationId="{329C1BBD-F345-7D41-C7DC-F9312132CB71}"/>
          </ac:picMkLst>
        </pc:picChg>
        <pc:picChg chg="add mod">
          <ac:chgData name="Gavin Payne" userId="a7059ab5374b9f55" providerId="LiveId" clId="{6115755D-24C6-6E4B-929F-C8742E4B28AC}" dt="2023-01-16T06:48:32.510" v="206" actId="1076"/>
          <ac:picMkLst>
            <pc:docMk/>
            <pc:sldMk cId="2498522498" sldId="266"/>
            <ac:picMk id="13" creationId="{5E342BA6-E8E7-1478-31F1-48BE62104971}"/>
          </ac:picMkLst>
        </pc:picChg>
      </pc:sldChg>
    </pc:docChg>
  </pc:docChgLst>
  <pc:docChgLst>
    <pc:chgData name="Tim Nugraha" userId="a1da4e2f-35da-4433-913d-78a68c3ab8ce" providerId="ADAL" clId="{09D5FD29-49B0-471E-A102-6A2A6F514EB8}"/>
    <pc:docChg chg="undo redo custSel addSld modSld sldOrd">
      <pc:chgData name="Tim Nugraha" userId="a1da4e2f-35da-4433-913d-78a68c3ab8ce" providerId="ADAL" clId="{09D5FD29-49B0-471E-A102-6A2A6F514EB8}" dt="2023-01-16T10:38:42.647" v="1853" actId="1076"/>
      <pc:docMkLst>
        <pc:docMk/>
      </pc:docMkLst>
      <pc:sldChg chg="modSp mod">
        <pc:chgData name="Tim Nugraha" userId="a1da4e2f-35da-4433-913d-78a68c3ab8ce" providerId="ADAL" clId="{09D5FD29-49B0-471E-A102-6A2A6F514EB8}" dt="2023-01-16T10:15:13.288" v="1840" actId="20577"/>
        <pc:sldMkLst>
          <pc:docMk/>
          <pc:sldMk cId="3573855860" sldId="259"/>
        </pc:sldMkLst>
        <pc:spChg chg="mod">
          <ac:chgData name="Tim Nugraha" userId="a1da4e2f-35da-4433-913d-78a68c3ab8ce" providerId="ADAL" clId="{09D5FD29-49B0-471E-A102-6A2A6F514EB8}" dt="2023-01-16T09:23:25.109" v="892"/>
          <ac:spMkLst>
            <pc:docMk/>
            <pc:sldMk cId="3573855860" sldId="259"/>
            <ac:spMk id="2" creationId="{FC7D0E95-E1CD-7BF8-16DC-217CCFCECF6A}"/>
          </ac:spMkLst>
        </pc:spChg>
        <pc:spChg chg="mod">
          <ac:chgData name="Tim Nugraha" userId="a1da4e2f-35da-4433-913d-78a68c3ab8ce" providerId="ADAL" clId="{09D5FD29-49B0-471E-A102-6A2A6F514EB8}" dt="2023-01-16T10:15:13.288" v="1840" actId="20577"/>
          <ac:spMkLst>
            <pc:docMk/>
            <pc:sldMk cId="3573855860" sldId="259"/>
            <ac:spMk id="3" creationId="{6C332B5E-123E-D41B-5537-50F40DB171E9}"/>
          </ac:spMkLst>
        </pc:spChg>
      </pc:sldChg>
      <pc:sldChg chg="addSp modSp new mod">
        <pc:chgData name="Tim Nugraha" userId="a1da4e2f-35da-4433-913d-78a68c3ab8ce" providerId="ADAL" clId="{09D5FD29-49B0-471E-A102-6A2A6F514EB8}" dt="2023-01-16T09:54:16.707" v="1231" actId="20577"/>
        <pc:sldMkLst>
          <pc:docMk/>
          <pc:sldMk cId="1166823927" sldId="267"/>
        </pc:sldMkLst>
        <pc:spChg chg="mod">
          <ac:chgData name="Tim Nugraha" userId="a1da4e2f-35da-4433-913d-78a68c3ab8ce" providerId="ADAL" clId="{09D5FD29-49B0-471E-A102-6A2A6F514EB8}" dt="2023-01-16T09:37:11.399" v="966" actId="20577"/>
          <ac:spMkLst>
            <pc:docMk/>
            <pc:sldMk cId="1166823927" sldId="267"/>
            <ac:spMk id="2" creationId="{D7914F4B-639C-A99A-D3A2-308261FE90B9}"/>
          </ac:spMkLst>
        </pc:spChg>
        <pc:spChg chg="mod">
          <ac:chgData name="Tim Nugraha" userId="a1da4e2f-35da-4433-913d-78a68c3ab8ce" providerId="ADAL" clId="{09D5FD29-49B0-471E-A102-6A2A6F514EB8}" dt="2023-01-16T09:54:16.707" v="1231" actId="20577"/>
          <ac:spMkLst>
            <pc:docMk/>
            <pc:sldMk cId="1166823927" sldId="267"/>
            <ac:spMk id="4" creationId="{9BCB96DB-9115-2958-A83B-6AC4F9D538FC}"/>
          </ac:spMkLst>
        </pc:spChg>
        <pc:picChg chg="add mod">
          <ac:chgData name="Tim Nugraha" userId="a1da4e2f-35da-4433-913d-78a68c3ab8ce" providerId="ADAL" clId="{09D5FD29-49B0-471E-A102-6A2A6F514EB8}" dt="2023-01-16T09:35:42.366" v="922" actId="14100"/>
          <ac:picMkLst>
            <pc:docMk/>
            <pc:sldMk cId="1166823927" sldId="267"/>
            <ac:picMk id="6" creationId="{7457AB27-E475-1601-5BA5-206516BD02D8}"/>
          </ac:picMkLst>
        </pc:picChg>
        <pc:picChg chg="add mod">
          <ac:chgData name="Tim Nugraha" userId="a1da4e2f-35da-4433-913d-78a68c3ab8ce" providerId="ADAL" clId="{09D5FD29-49B0-471E-A102-6A2A6F514EB8}" dt="2023-01-16T09:35:56.647" v="926" actId="14100"/>
          <ac:picMkLst>
            <pc:docMk/>
            <pc:sldMk cId="1166823927" sldId="267"/>
            <ac:picMk id="8" creationId="{55D8A3E7-7B9C-FC67-70F6-19EA7225A500}"/>
          </ac:picMkLst>
        </pc:picChg>
      </pc:sldChg>
      <pc:sldChg chg="addSp delSp modSp new mod ord">
        <pc:chgData name="Tim Nugraha" userId="a1da4e2f-35da-4433-913d-78a68c3ab8ce" providerId="ADAL" clId="{09D5FD29-49B0-471E-A102-6A2A6F514EB8}" dt="2023-01-16T10:05:02.656" v="1457" actId="21"/>
        <pc:sldMkLst>
          <pc:docMk/>
          <pc:sldMk cId="182249374" sldId="268"/>
        </pc:sldMkLst>
        <pc:spChg chg="mod">
          <ac:chgData name="Tim Nugraha" userId="a1da4e2f-35da-4433-913d-78a68c3ab8ce" providerId="ADAL" clId="{09D5FD29-49B0-471E-A102-6A2A6F514EB8}" dt="2023-01-16T09:57:47.002" v="1346" actId="20577"/>
          <ac:spMkLst>
            <pc:docMk/>
            <pc:sldMk cId="182249374" sldId="268"/>
            <ac:spMk id="2" creationId="{0D9D6DCA-36F2-785D-34D5-BBF651A84B0E}"/>
          </ac:spMkLst>
        </pc:spChg>
        <pc:spChg chg="del">
          <ac:chgData name="Tim Nugraha" userId="a1da4e2f-35da-4433-913d-78a68c3ab8ce" providerId="ADAL" clId="{09D5FD29-49B0-471E-A102-6A2A6F514EB8}" dt="2023-01-16T09:39:21.043" v="983" actId="22"/>
          <ac:spMkLst>
            <pc:docMk/>
            <pc:sldMk cId="182249374" sldId="268"/>
            <ac:spMk id="4" creationId="{A5575241-9476-0F67-AE6D-934CDBC25A11}"/>
          </ac:spMkLst>
        </pc:spChg>
        <pc:spChg chg="add del mod">
          <ac:chgData name="Tim Nugraha" userId="a1da4e2f-35da-4433-913d-78a68c3ab8ce" providerId="ADAL" clId="{09D5FD29-49B0-471E-A102-6A2A6F514EB8}" dt="2023-01-16T10:05:02.656" v="1457" actId="21"/>
          <ac:spMkLst>
            <pc:docMk/>
            <pc:sldMk cId="182249374" sldId="268"/>
            <ac:spMk id="12" creationId="{D7ED362A-63C3-7119-72EC-901B49B19E22}"/>
          </ac:spMkLst>
        </pc:spChg>
        <pc:picChg chg="add mod ord">
          <ac:chgData name="Tim Nugraha" userId="a1da4e2f-35da-4433-913d-78a68c3ab8ce" providerId="ADAL" clId="{09D5FD29-49B0-471E-A102-6A2A6F514EB8}" dt="2023-01-16T09:41:57.415" v="1075" actId="1076"/>
          <ac:picMkLst>
            <pc:docMk/>
            <pc:sldMk cId="182249374" sldId="268"/>
            <ac:picMk id="6" creationId="{7825BB0D-E2E7-97F7-F1CB-113320BC2C1F}"/>
          </ac:picMkLst>
        </pc:picChg>
        <pc:picChg chg="add del mod">
          <ac:chgData name="Tim Nugraha" userId="a1da4e2f-35da-4433-913d-78a68c3ab8ce" providerId="ADAL" clId="{09D5FD29-49B0-471E-A102-6A2A6F514EB8}" dt="2023-01-16T09:50:28.033" v="1172" actId="21"/>
          <ac:picMkLst>
            <pc:docMk/>
            <pc:sldMk cId="182249374" sldId="268"/>
            <ac:picMk id="8" creationId="{8DE2EAA0-B5F2-FF8C-CFA2-48C6B05141D8}"/>
          </ac:picMkLst>
        </pc:picChg>
        <pc:picChg chg="add del mod">
          <ac:chgData name="Tim Nugraha" userId="a1da4e2f-35da-4433-913d-78a68c3ab8ce" providerId="ADAL" clId="{09D5FD29-49B0-471E-A102-6A2A6F514EB8}" dt="2023-01-16T09:50:19.747" v="1170" actId="21"/>
          <ac:picMkLst>
            <pc:docMk/>
            <pc:sldMk cId="182249374" sldId="268"/>
            <ac:picMk id="10" creationId="{7616A5E5-CBFB-5126-896D-CD4F78BBFB2C}"/>
          </ac:picMkLst>
        </pc:picChg>
        <pc:picChg chg="add mod">
          <ac:chgData name="Tim Nugraha" userId="a1da4e2f-35da-4433-913d-78a68c3ab8ce" providerId="ADAL" clId="{09D5FD29-49B0-471E-A102-6A2A6F514EB8}" dt="2023-01-16T09:50:34.379" v="1174" actId="1076"/>
          <ac:picMkLst>
            <pc:docMk/>
            <pc:sldMk cId="182249374" sldId="268"/>
            <ac:picMk id="11" creationId="{81D6B378-9483-330C-6320-086B2E293EBF}"/>
          </ac:picMkLst>
        </pc:picChg>
      </pc:sldChg>
      <pc:sldChg chg="addSp delSp modSp new mod ord">
        <pc:chgData name="Tim Nugraha" userId="a1da4e2f-35da-4433-913d-78a68c3ab8ce" providerId="ADAL" clId="{09D5FD29-49B0-471E-A102-6A2A6F514EB8}" dt="2023-01-16T10:14:08.658" v="1821" actId="20577"/>
        <pc:sldMkLst>
          <pc:docMk/>
          <pc:sldMk cId="2050227451" sldId="269"/>
        </pc:sldMkLst>
        <pc:spChg chg="mod">
          <ac:chgData name="Tim Nugraha" userId="a1da4e2f-35da-4433-913d-78a68c3ab8ce" providerId="ADAL" clId="{09D5FD29-49B0-471E-A102-6A2A6F514EB8}" dt="2023-01-16T09:55:19.737" v="1252" actId="20577"/>
          <ac:spMkLst>
            <pc:docMk/>
            <pc:sldMk cId="2050227451" sldId="269"/>
            <ac:spMk id="2" creationId="{86EC6851-090E-F639-3C13-756323298A23}"/>
          </ac:spMkLst>
        </pc:spChg>
        <pc:spChg chg="del">
          <ac:chgData name="Tim Nugraha" userId="a1da4e2f-35da-4433-913d-78a68c3ab8ce" providerId="ADAL" clId="{09D5FD29-49B0-471E-A102-6A2A6F514EB8}" dt="2023-01-16T09:45:32.190" v="1151" actId="22"/>
          <ac:spMkLst>
            <pc:docMk/>
            <pc:sldMk cId="2050227451" sldId="269"/>
            <ac:spMk id="4" creationId="{3220574E-5EF6-B188-9F2A-06218222E845}"/>
          </ac:spMkLst>
        </pc:spChg>
        <pc:spChg chg="add del mod">
          <ac:chgData name="Tim Nugraha" userId="a1da4e2f-35da-4433-913d-78a68c3ab8ce" providerId="ADAL" clId="{09D5FD29-49B0-471E-A102-6A2A6F514EB8}" dt="2023-01-16T10:03:29.819" v="1376" actId="21"/>
          <ac:spMkLst>
            <pc:docMk/>
            <pc:sldMk cId="2050227451" sldId="269"/>
            <ac:spMk id="10" creationId="{318D54AB-24F3-302E-BA60-A71F9407365D}"/>
          </ac:spMkLst>
        </pc:spChg>
        <pc:spChg chg="add del mod">
          <ac:chgData name="Tim Nugraha" userId="a1da4e2f-35da-4433-913d-78a68c3ab8ce" providerId="ADAL" clId="{09D5FD29-49B0-471E-A102-6A2A6F514EB8}" dt="2023-01-16T10:05:47.707" v="1467"/>
          <ac:spMkLst>
            <pc:docMk/>
            <pc:sldMk cId="2050227451" sldId="269"/>
            <ac:spMk id="12" creationId="{AB47247A-0A0C-53B1-C102-6A83C203A34C}"/>
          </ac:spMkLst>
        </pc:spChg>
        <pc:spChg chg="add mod">
          <ac:chgData name="Tim Nugraha" userId="a1da4e2f-35da-4433-913d-78a68c3ab8ce" providerId="ADAL" clId="{09D5FD29-49B0-471E-A102-6A2A6F514EB8}" dt="2023-01-16T10:14:08.658" v="1821" actId="20577"/>
          <ac:spMkLst>
            <pc:docMk/>
            <pc:sldMk cId="2050227451" sldId="269"/>
            <ac:spMk id="13" creationId="{4C465C02-5156-6D7F-7ACD-719EA0308090}"/>
          </ac:spMkLst>
        </pc:spChg>
        <pc:picChg chg="add del mod ord">
          <ac:chgData name="Tim Nugraha" userId="a1da4e2f-35da-4433-913d-78a68c3ab8ce" providerId="ADAL" clId="{09D5FD29-49B0-471E-A102-6A2A6F514EB8}" dt="2023-01-16T10:03:35.100" v="1380" actId="21"/>
          <ac:picMkLst>
            <pc:docMk/>
            <pc:sldMk cId="2050227451" sldId="269"/>
            <ac:picMk id="6" creationId="{A13587AB-4DC0-C612-0B44-F4D59D088159}"/>
          </ac:picMkLst>
        </pc:picChg>
        <pc:picChg chg="add del mod">
          <ac:chgData name="Tim Nugraha" userId="a1da4e2f-35da-4433-913d-78a68c3ab8ce" providerId="ADAL" clId="{09D5FD29-49B0-471E-A102-6A2A6F514EB8}" dt="2023-01-16T10:09:25.231" v="1656" actId="21"/>
          <ac:picMkLst>
            <pc:docMk/>
            <pc:sldMk cId="2050227451" sldId="269"/>
            <ac:picMk id="8" creationId="{4CADFD10-3472-2E8D-A2C5-CC214A24E37E}"/>
          </ac:picMkLst>
        </pc:picChg>
        <pc:picChg chg="add del">
          <ac:chgData name="Tim Nugraha" userId="a1da4e2f-35da-4433-913d-78a68c3ab8ce" providerId="ADAL" clId="{09D5FD29-49B0-471E-A102-6A2A6F514EB8}" dt="2023-01-16T10:08:46.694" v="1649" actId="22"/>
          <ac:picMkLst>
            <pc:docMk/>
            <pc:sldMk cId="2050227451" sldId="269"/>
            <ac:picMk id="15" creationId="{761E328D-DBC1-A29C-EC25-1A8D1DE70264}"/>
          </ac:picMkLst>
        </pc:picChg>
        <pc:picChg chg="add mod">
          <ac:chgData name="Tim Nugraha" userId="a1da4e2f-35da-4433-913d-78a68c3ab8ce" providerId="ADAL" clId="{09D5FD29-49B0-471E-A102-6A2A6F514EB8}" dt="2023-01-16T10:10:20.154" v="1677" actId="1076"/>
          <ac:picMkLst>
            <pc:docMk/>
            <pc:sldMk cId="2050227451" sldId="269"/>
            <ac:picMk id="16" creationId="{F881E350-E2A2-5587-5777-137F52755260}"/>
          </ac:picMkLst>
        </pc:picChg>
      </pc:sldChg>
      <pc:sldChg chg="addSp delSp modSp new mod">
        <pc:chgData name="Tim Nugraha" userId="a1da4e2f-35da-4433-913d-78a68c3ab8ce" providerId="ADAL" clId="{09D5FD29-49B0-471E-A102-6A2A6F514EB8}" dt="2023-01-16T09:47:19.516" v="1163" actId="1076"/>
        <pc:sldMkLst>
          <pc:docMk/>
          <pc:sldMk cId="2664002550" sldId="270"/>
        </pc:sldMkLst>
        <pc:spChg chg="del">
          <ac:chgData name="Tim Nugraha" userId="a1da4e2f-35da-4433-913d-78a68c3ab8ce" providerId="ADAL" clId="{09D5FD29-49B0-471E-A102-6A2A6F514EB8}" dt="2023-01-16T09:46:51.629" v="1160" actId="22"/>
          <ac:spMkLst>
            <pc:docMk/>
            <pc:sldMk cId="2664002550" sldId="270"/>
            <ac:spMk id="4" creationId="{F823CBD5-002A-5AF8-0A44-B2A73853C35C}"/>
          </ac:spMkLst>
        </pc:spChg>
        <pc:picChg chg="add mod ord">
          <ac:chgData name="Tim Nugraha" userId="a1da4e2f-35da-4433-913d-78a68c3ab8ce" providerId="ADAL" clId="{09D5FD29-49B0-471E-A102-6A2A6F514EB8}" dt="2023-01-16T09:46:54.771" v="1161" actId="1076"/>
          <ac:picMkLst>
            <pc:docMk/>
            <pc:sldMk cId="2664002550" sldId="270"/>
            <ac:picMk id="6" creationId="{238ADE17-0D04-25E7-502E-A8AEA8A2E864}"/>
          </ac:picMkLst>
        </pc:picChg>
        <pc:picChg chg="add mod">
          <ac:chgData name="Tim Nugraha" userId="a1da4e2f-35da-4433-913d-78a68c3ab8ce" providerId="ADAL" clId="{09D5FD29-49B0-471E-A102-6A2A6F514EB8}" dt="2023-01-16T09:47:19.516" v="1163" actId="1076"/>
          <ac:picMkLst>
            <pc:docMk/>
            <pc:sldMk cId="2664002550" sldId="270"/>
            <ac:picMk id="8" creationId="{A6981846-7881-7E95-E5D3-088A748C5ACA}"/>
          </ac:picMkLst>
        </pc:picChg>
      </pc:sldChg>
      <pc:sldChg chg="addSp delSp modSp new mod">
        <pc:chgData name="Tim Nugraha" userId="a1da4e2f-35da-4433-913d-78a68c3ab8ce" providerId="ADAL" clId="{09D5FD29-49B0-471E-A102-6A2A6F514EB8}" dt="2023-01-16T09:48:21.701" v="1167" actId="1076"/>
        <pc:sldMkLst>
          <pc:docMk/>
          <pc:sldMk cId="3185965009" sldId="271"/>
        </pc:sldMkLst>
        <pc:spChg chg="del">
          <ac:chgData name="Tim Nugraha" userId="a1da4e2f-35da-4433-913d-78a68c3ab8ce" providerId="ADAL" clId="{09D5FD29-49B0-471E-A102-6A2A6F514EB8}" dt="2023-01-16T09:48:16.005" v="1165" actId="22"/>
          <ac:spMkLst>
            <pc:docMk/>
            <pc:sldMk cId="3185965009" sldId="271"/>
            <ac:spMk id="4" creationId="{2B7259D1-7248-B728-3912-8FE59225A8C3}"/>
          </ac:spMkLst>
        </pc:spChg>
        <pc:picChg chg="add mod ord">
          <ac:chgData name="Tim Nugraha" userId="a1da4e2f-35da-4433-913d-78a68c3ab8ce" providerId="ADAL" clId="{09D5FD29-49B0-471E-A102-6A2A6F514EB8}" dt="2023-01-16T09:48:21.701" v="1167" actId="1076"/>
          <ac:picMkLst>
            <pc:docMk/>
            <pc:sldMk cId="3185965009" sldId="271"/>
            <ac:picMk id="6" creationId="{07C95A97-6616-FCE9-1F73-E71D4F561E9D}"/>
          </ac:picMkLst>
        </pc:picChg>
      </pc:sldChg>
      <pc:sldChg chg="addSp delSp modSp new mod">
        <pc:chgData name="Tim Nugraha" userId="a1da4e2f-35da-4433-913d-78a68c3ab8ce" providerId="ADAL" clId="{09D5FD29-49B0-471E-A102-6A2A6F514EB8}" dt="2023-01-16T10:38:42.647" v="1853" actId="1076"/>
        <pc:sldMkLst>
          <pc:docMk/>
          <pc:sldMk cId="4094196653" sldId="272"/>
        </pc:sldMkLst>
        <pc:spChg chg="del">
          <ac:chgData name="Tim Nugraha" userId="a1da4e2f-35da-4433-913d-78a68c3ab8ce" providerId="ADAL" clId="{09D5FD29-49B0-471E-A102-6A2A6F514EB8}" dt="2023-01-16T09:59:46.993" v="1349" actId="22"/>
          <ac:spMkLst>
            <pc:docMk/>
            <pc:sldMk cId="4094196653" sldId="272"/>
            <ac:spMk id="4" creationId="{6E0458ED-DE12-D46F-FC0E-61B4FCC84C3B}"/>
          </ac:spMkLst>
        </pc:spChg>
        <pc:spChg chg="add mod">
          <ac:chgData name="Tim Nugraha" userId="a1da4e2f-35da-4433-913d-78a68c3ab8ce" providerId="ADAL" clId="{09D5FD29-49B0-471E-A102-6A2A6F514EB8}" dt="2023-01-16T10:05:35.211" v="1466" actId="20577"/>
          <ac:spMkLst>
            <pc:docMk/>
            <pc:sldMk cId="4094196653" sldId="272"/>
            <ac:spMk id="7" creationId="{B8544F2B-3D5A-4CB2-A598-A70FC830BF24}"/>
          </ac:spMkLst>
        </pc:spChg>
        <pc:picChg chg="add mod ord">
          <ac:chgData name="Tim Nugraha" userId="a1da4e2f-35da-4433-913d-78a68c3ab8ce" providerId="ADAL" clId="{09D5FD29-49B0-471E-A102-6A2A6F514EB8}" dt="2023-01-16T10:38:31.279" v="1851" actId="1076"/>
          <ac:picMkLst>
            <pc:docMk/>
            <pc:sldMk cId="4094196653" sldId="272"/>
            <ac:picMk id="6" creationId="{597B5DC0-2AC5-3B61-FE8E-E2A679B06963}"/>
          </ac:picMkLst>
        </pc:picChg>
        <pc:picChg chg="add mod">
          <ac:chgData name="Tim Nugraha" userId="a1da4e2f-35da-4433-913d-78a68c3ab8ce" providerId="ADAL" clId="{09D5FD29-49B0-471E-A102-6A2A6F514EB8}" dt="2023-01-16T10:38:42.647" v="1853" actId="1076"/>
          <ac:picMkLst>
            <pc:docMk/>
            <pc:sldMk cId="4094196653" sldId="272"/>
            <ac:picMk id="9" creationId="{445E89D1-9BCF-318D-1736-BC7389CA0B67}"/>
          </ac:picMkLst>
        </pc:picChg>
      </pc:sldChg>
      <pc:sldChg chg="addSp delSp modSp new mod">
        <pc:chgData name="Tim Nugraha" userId="a1da4e2f-35da-4433-913d-78a68c3ab8ce" providerId="ADAL" clId="{09D5FD29-49B0-471E-A102-6A2A6F514EB8}" dt="2023-01-16T10:12:50.178" v="1820" actId="14100"/>
        <pc:sldMkLst>
          <pc:docMk/>
          <pc:sldMk cId="2854953237" sldId="273"/>
        </pc:sldMkLst>
        <pc:spChg chg="del mod">
          <ac:chgData name="Tim Nugraha" userId="a1da4e2f-35da-4433-913d-78a68c3ab8ce" providerId="ADAL" clId="{09D5FD29-49B0-471E-A102-6A2A6F514EB8}" dt="2023-01-16T10:10:43.204" v="1682" actId="478"/>
          <ac:spMkLst>
            <pc:docMk/>
            <pc:sldMk cId="2854953237" sldId="273"/>
            <ac:spMk id="4" creationId="{00DDB779-F005-505B-5179-BE3F7926E905}"/>
          </ac:spMkLst>
        </pc:spChg>
        <pc:spChg chg="add mod">
          <ac:chgData name="Tim Nugraha" userId="a1da4e2f-35da-4433-913d-78a68c3ab8ce" providerId="ADAL" clId="{09D5FD29-49B0-471E-A102-6A2A6F514EB8}" dt="2023-01-16T10:12:36.170" v="1816" actId="20577"/>
          <ac:spMkLst>
            <pc:docMk/>
            <pc:sldMk cId="2854953237" sldId="273"/>
            <ac:spMk id="8" creationId="{2EF712AA-899B-E742-E755-0C5F83C9390D}"/>
          </ac:spMkLst>
        </pc:spChg>
        <pc:picChg chg="add del mod">
          <ac:chgData name="Tim Nugraha" userId="a1da4e2f-35da-4433-913d-78a68c3ab8ce" providerId="ADAL" clId="{09D5FD29-49B0-471E-A102-6A2A6F514EB8}" dt="2023-01-16T10:10:04.836" v="1673" actId="21"/>
          <ac:picMkLst>
            <pc:docMk/>
            <pc:sldMk cId="2854953237" sldId="273"/>
            <ac:picMk id="6" creationId="{38CBFB90-839D-A4B2-5BAA-2C1B4502E69F}"/>
          </ac:picMkLst>
        </pc:picChg>
        <pc:picChg chg="add mod">
          <ac:chgData name="Tim Nugraha" userId="a1da4e2f-35da-4433-913d-78a68c3ab8ce" providerId="ADAL" clId="{09D5FD29-49B0-471E-A102-6A2A6F514EB8}" dt="2023-01-16T10:12:50.178" v="1820" actId="14100"/>
          <ac:picMkLst>
            <pc:docMk/>
            <pc:sldMk cId="2854953237" sldId="273"/>
            <ac:picMk id="7" creationId="{9E1EC619-C453-136B-A96C-8DE64A1AF381}"/>
          </ac:picMkLst>
        </pc:picChg>
        <pc:picChg chg="add mod">
          <ac:chgData name="Tim Nugraha" userId="a1da4e2f-35da-4433-913d-78a68c3ab8ce" providerId="ADAL" clId="{09D5FD29-49B0-471E-A102-6A2A6F514EB8}" dt="2023-01-16T10:12:47.962" v="1819" actId="1076"/>
          <ac:picMkLst>
            <pc:docMk/>
            <pc:sldMk cId="2854953237" sldId="273"/>
            <ac:picMk id="10" creationId="{A07F6F04-5D76-93F8-C9A2-0617AB05B042}"/>
          </ac:picMkLst>
        </pc:picChg>
      </pc:sldChg>
      <pc:sldChg chg="addSp delSp modSp new mod">
        <pc:chgData name="Tim Nugraha" userId="a1da4e2f-35da-4433-913d-78a68c3ab8ce" providerId="ADAL" clId="{09D5FD29-49B0-471E-A102-6A2A6F514EB8}" dt="2023-01-16T10:14:21.345" v="1826" actId="1076"/>
        <pc:sldMkLst>
          <pc:docMk/>
          <pc:sldMk cId="3512528556" sldId="274"/>
        </pc:sldMkLst>
        <pc:spChg chg="del">
          <ac:chgData name="Tim Nugraha" userId="a1da4e2f-35da-4433-913d-78a68c3ab8ce" providerId="ADAL" clId="{09D5FD29-49B0-471E-A102-6A2A6F514EB8}" dt="2023-01-16T10:14:14.416" v="1823" actId="22"/>
          <ac:spMkLst>
            <pc:docMk/>
            <pc:sldMk cId="3512528556" sldId="274"/>
            <ac:spMk id="4" creationId="{9E5978E5-20D9-B415-3556-058764B80B00}"/>
          </ac:spMkLst>
        </pc:spChg>
        <pc:picChg chg="add mod ord">
          <ac:chgData name="Tim Nugraha" userId="a1da4e2f-35da-4433-913d-78a68c3ab8ce" providerId="ADAL" clId="{09D5FD29-49B0-471E-A102-6A2A6F514EB8}" dt="2023-01-16T10:14:21.345" v="1826" actId="1076"/>
          <ac:picMkLst>
            <pc:docMk/>
            <pc:sldMk cId="3512528556" sldId="274"/>
            <ac:picMk id="6" creationId="{C4A26DE3-D08A-861B-92FC-A02307B969C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6C7FF-12A9-4763-9657-1C9C35352C1C}" type="datetimeFigureOut">
              <a:rPr lang="en-AU" smtClean="0"/>
              <a:t>16/01/2023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8123B-D959-4832-8E02-3B88859AFB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979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Forbes b/g: </a:t>
            </a:r>
            <a:r>
              <a:rPr lang="en-US" b="0" dirty="0"/>
              <a:t>The initial research was undertaken </a:t>
            </a:r>
            <a:r>
              <a:rPr lang="en-AU" b="0" i="0" dirty="0">
                <a:solidFill>
                  <a:srgbClr val="181716"/>
                </a:solidFill>
                <a:effectLst/>
                <a:latin typeface="MillerText-Roman"/>
              </a:rPr>
              <a:t>Statista, who surveyed 150,000 full-time and part-time workers from 57 countries working for multinational companies and institutions to measure their performance on tenants such as: corporate impact and image, talent development, gender equality and social responsibility.</a:t>
            </a:r>
            <a:endParaRPr lang="en-US" b="1" dirty="0"/>
          </a:p>
          <a:p>
            <a:r>
              <a:rPr lang="en-US" b="1" dirty="0"/>
              <a:t>Context (why): </a:t>
            </a:r>
            <a:r>
              <a:rPr lang="en-US" b="0" dirty="0"/>
              <a:t>Since covid, a) employee priorities have shifted</a:t>
            </a:r>
          </a:p>
          <a:p>
            <a:r>
              <a:rPr lang="en-US" b="1" dirty="0"/>
              <a:t>		</a:t>
            </a:r>
            <a:r>
              <a:rPr lang="en-US" b="0" dirty="0"/>
              <a:t>b) employers: have had the talent pool depleted, have had to offer more flexibility to attract, retain.</a:t>
            </a:r>
          </a:p>
          <a:p>
            <a:r>
              <a:rPr lang="en-US" b="0" dirty="0"/>
              <a:t>		c) 2022 list: those frictions have played out and had time to feed into the 2022 list.</a:t>
            </a:r>
          </a:p>
          <a:p>
            <a:endParaRPr lang="en-US" b="0" dirty="0"/>
          </a:p>
          <a:p>
            <a:r>
              <a:rPr lang="en-US" b="1" dirty="0"/>
              <a:t>Questions: </a:t>
            </a:r>
            <a:r>
              <a:rPr lang="en-US" b="0" dirty="0"/>
              <a:t>State as above.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9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Our approach part 1: </a:t>
            </a:r>
            <a:r>
              <a:rPr lang="en-US" b="0" dirty="0"/>
              <a:t>exploration of the source research to look at the features/attributes of the ‘Top 100’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What kind of companies made up the top 100?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6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Our approach part 1: </a:t>
            </a:r>
            <a:r>
              <a:rPr lang="en-US" b="0" dirty="0"/>
              <a:t>bringing in finance data via the ticker code so see whether success as an acclaimed employer converts to financial performance.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Yahoo Finance library wrapper.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Financial metrics: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12-month stock performance, ROE (shareholder value),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average of analyst recommendations (1 strong buy, 5 strong sell), operating income per all available in the </a:t>
            </a:r>
            <a:r>
              <a:rPr lang="en-US" b="0" dirty="0" err="1"/>
              <a:t>yf.ticker.info</a:t>
            </a:r>
            <a:r>
              <a:rPr lang="en-US" b="0" dirty="0"/>
              <a:t> method.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Results (raw)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Appears to be no correlation between ranking in the top 100, and financial performance.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Already 100 high performing companies, multinationals, likely got in that position by being financially sound.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Results (standardized):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Cluster around mean, particularly ROE.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Stock price contained more variation, this may have to do with broader sector performance,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Segue to Javier’s approach.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58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Our approach part 1: </a:t>
            </a:r>
            <a:r>
              <a:rPr lang="en-US" b="0" dirty="0"/>
              <a:t>bringing in finance data via the ticker code so see whether success as an acclaimed employer converts to financial performance.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Yahoo Finance library wrapper.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Financial metrics: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12-month stock performance, ROE (shareholder value),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average of analyst recommendations (1 strong buy, 5 strong sell), operating income per all available in the </a:t>
            </a:r>
            <a:r>
              <a:rPr lang="en-US" b="0" dirty="0" err="1"/>
              <a:t>yf.ticker.info</a:t>
            </a:r>
            <a:r>
              <a:rPr lang="en-US" b="0" dirty="0"/>
              <a:t> method.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Results (raw)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Appears to be no correlation between ranking in the top 100, and financial performance.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Already 100 high performing companies, multinationals, likely got in that position by being financially sound.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Results (standardized):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Cluster around mean, particularly ROE.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Stock price contained more variation, this may have to do with broader sector performance,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Segue to Javier’s approach.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30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Our approach part 2: </a:t>
            </a:r>
            <a:r>
              <a:rPr lang="en-US" b="0" dirty="0"/>
              <a:t>Financial information for Top 100 relative to their industry peers.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61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Our approach part 3: </a:t>
            </a:r>
            <a:r>
              <a:rPr lang="en-US" b="0" dirty="0"/>
              <a:t>Many countries represented in the top 100 (though mostly US and Germany)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Geographical factors?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i.e. Is there something about employees from these countries that predisposed them to feel a certain way about their employers?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Rohan findings.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53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3">
            <a:extLst>
              <a:ext uri="{FF2B5EF4-FFF2-40B4-BE49-F238E27FC236}">
                <a16:creationId xmlns:a16="http://schemas.microsoft.com/office/drawing/2014/main" id="{98A3319F-9C52-42E8-8060-67FBA1F6761A}"/>
              </a:ext>
            </a:extLst>
          </p:cNvPr>
          <p:cNvGrpSpPr/>
          <p:nvPr userDrawn="1"/>
        </p:nvGrpSpPr>
        <p:grpSpPr>
          <a:xfrm>
            <a:off x="269265" y="133350"/>
            <a:ext cx="8605470" cy="4636487"/>
            <a:chOff x="269265" y="113300"/>
            <a:chExt cx="8605470" cy="4769837"/>
          </a:xfrm>
        </p:grpSpPr>
        <p:pic>
          <p:nvPicPr>
            <p:cNvPr id="9" name="object 4">
              <a:extLst>
                <a:ext uri="{FF2B5EF4-FFF2-40B4-BE49-F238E27FC236}">
                  <a16:creationId xmlns:a16="http://schemas.microsoft.com/office/drawing/2014/main" id="{9F49C4EE-FE06-4922-A609-441541D90C5A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269265" y="113300"/>
              <a:ext cx="8595359" cy="4593742"/>
            </a:xfrm>
            <a:prstGeom prst="rect">
              <a:avLst/>
            </a:prstGeom>
          </p:spPr>
        </p:pic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4BE361E8-4BDC-4BC2-BB91-B7AB2D180D5D}"/>
                </a:ext>
              </a:extLst>
            </p:cNvPr>
            <p:cNvSpPr/>
            <p:nvPr/>
          </p:nvSpPr>
          <p:spPr>
            <a:xfrm>
              <a:off x="269850" y="3467087"/>
              <a:ext cx="8604885" cy="1416050"/>
            </a:xfrm>
            <a:custGeom>
              <a:avLst/>
              <a:gdLst/>
              <a:ahLst/>
              <a:cxnLst/>
              <a:rect l="l" t="t" r="r" b="b"/>
              <a:pathLst>
                <a:path w="8604885" h="1416050">
                  <a:moveTo>
                    <a:pt x="8604299" y="1415999"/>
                  </a:moveTo>
                  <a:lnTo>
                    <a:pt x="0" y="1415999"/>
                  </a:lnTo>
                  <a:lnTo>
                    <a:pt x="0" y="0"/>
                  </a:lnTo>
                  <a:lnTo>
                    <a:pt x="8604299" y="0"/>
                  </a:lnTo>
                  <a:lnTo>
                    <a:pt x="8604299" y="1415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pic>
          <p:nvPicPr>
            <p:cNvPr id="11" name="object 6">
              <a:extLst>
                <a:ext uri="{FF2B5EF4-FFF2-40B4-BE49-F238E27FC236}">
                  <a16:creationId xmlns:a16="http://schemas.microsoft.com/office/drawing/2014/main" id="{F9A42DF6-ED74-4CD9-8F39-9C047461256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6347" y="3735462"/>
              <a:ext cx="937259" cy="825500"/>
            </a:xfrm>
            <a:prstGeom prst="rect">
              <a:avLst/>
            </a:prstGeom>
          </p:spPr>
        </p:pic>
        <p:pic>
          <p:nvPicPr>
            <p:cNvPr id="12" name="object 7">
              <a:extLst>
                <a:ext uri="{FF2B5EF4-FFF2-40B4-BE49-F238E27FC236}">
                  <a16:creationId xmlns:a16="http://schemas.microsoft.com/office/drawing/2014/main" id="{411E1380-34F4-4EE3-BC02-EFA3731F457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3497" y="3773562"/>
              <a:ext cx="822958" cy="711200"/>
            </a:xfrm>
            <a:prstGeom prst="rect">
              <a:avLst/>
            </a:prstGeom>
          </p:spPr>
        </p:pic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635A70E4-25EB-43AD-9E9C-272E49A8712F}"/>
                </a:ext>
              </a:extLst>
            </p:cNvPr>
            <p:cNvSpPr/>
            <p:nvPr/>
          </p:nvSpPr>
          <p:spPr>
            <a:xfrm>
              <a:off x="605150" y="4157225"/>
              <a:ext cx="6971665" cy="0"/>
            </a:xfrm>
            <a:custGeom>
              <a:avLst/>
              <a:gdLst/>
              <a:ahLst/>
              <a:cxnLst/>
              <a:rect l="l" t="t" r="r" b="b"/>
              <a:pathLst>
                <a:path w="6971665">
                  <a:moveTo>
                    <a:pt x="0" y="0"/>
                  </a:moveTo>
                  <a:lnTo>
                    <a:pt x="6971099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5150" y="1440393"/>
            <a:ext cx="420409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800" b="0" i="0">
                <a:solidFill>
                  <a:schemeClr val="tx1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709035" y="3711773"/>
            <a:ext cx="383476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20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 dirty="0"/>
          </a:p>
        </p:txBody>
      </p:sp>
      <p:sp>
        <p:nvSpPr>
          <p:cNvPr id="18" name="Holder 3">
            <a:extLst>
              <a:ext uri="{FF2B5EF4-FFF2-40B4-BE49-F238E27FC236}">
                <a16:creationId xmlns:a16="http://schemas.microsoft.com/office/drawing/2014/main" id="{2209F32A-D918-417D-AF73-965DFE526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9035" y="4110418"/>
            <a:ext cx="3834765" cy="29013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2000" b="0" i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4374" y="640080"/>
            <a:ext cx="8595995" cy="10795"/>
          </a:xfrm>
          <a:custGeom>
            <a:avLst/>
            <a:gdLst/>
            <a:ahLst/>
            <a:cxnLst/>
            <a:rect l="l" t="t" r="r" b="b"/>
            <a:pathLst>
              <a:path w="8595995" h="10795">
                <a:moveTo>
                  <a:pt x="0" y="0"/>
                </a:moveTo>
                <a:lnTo>
                  <a:pt x="8595599" y="101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 userDrawn="1"/>
        </p:nvSpPr>
        <p:spPr>
          <a:xfrm>
            <a:off x="274320" y="4906455"/>
            <a:ext cx="8316000" cy="10795"/>
          </a:xfrm>
          <a:custGeom>
            <a:avLst/>
            <a:gdLst/>
            <a:ahLst/>
            <a:cxnLst/>
            <a:rect l="l" t="t" r="r" b="b"/>
            <a:pathLst>
              <a:path w="8595995" h="10795">
                <a:moveTo>
                  <a:pt x="0" y="0"/>
                </a:moveTo>
                <a:lnTo>
                  <a:pt x="8595599" y="10199"/>
                </a:lnTo>
              </a:path>
            </a:pathLst>
          </a:custGeom>
          <a:ln w="9524">
            <a:solidFill>
              <a:srgbClr val="A9B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2">
            <a:extLst>
              <a:ext uri="{FF2B5EF4-FFF2-40B4-BE49-F238E27FC236}">
                <a16:creationId xmlns:a16="http://schemas.microsoft.com/office/drawing/2014/main" id="{2A95057C-1753-4853-BCC2-FEF42009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4261"/>
            <a:ext cx="8285520" cy="351056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0BA7227-F22E-4E59-BF72-3E1CF10E8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3400" y="4797425"/>
            <a:ext cx="787504" cy="2889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454586D2-FC10-4911-B5CA-CBCADE2DC1FC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" name="Content Placeholder 14">
            <a:extLst>
              <a:ext uri="{FF2B5EF4-FFF2-40B4-BE49-F238E27FC236}">
                <a16:creationId xmlns:a16="http://schemas.microsoft.com/office/drawing/2014/main" id="{D359E208-8AAD-FFA0-3654-2FEDE245206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74320" y="819150"/>
            <a:ext cx="8316000" cy="3891922"/>
          </a:xfrm>
          <a:prstGeom prst="rect">
            <a:avLst/>
          </a:prstGeom>
        </p:spPr>
        <p:txBody>
          <a:bodyPr/>
          <a:lstStyle>
            <a:lvl1pPr>
              <a:lnSpc>
                <a:spcPct val="98000"/>
              </a:lnSpc>
              <a:spcBef>
                <a:spcPts val="300"/>
              </a:spcBef>
              <a:spcAft>
                <a:spcPts val="300"/>
              </a:spcAft>
              <a:defRPr sz="140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lnSpc>
                <a:spcPct val="98000"/>
              </a:lnSpc>
              <a:spcBef>
                <a:spcPts val="300"/>
              </a:spcBef>
              <a:spcAft>
                <a:spcPts val="300"/>
              </a:spcAft>
              <a:buNone/>
              <a:defRPr sz="1400" b="1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0975" indent="-180975">
              <a:lnSpc>
                <a:spcPct val="98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552450" indent="-285750">
              <a:lnSpc>
                <a:spcPct val="98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801688" indent="-266700">
              <a:lnSpc>
                <a:spcPct val="98000"/>
              </a:lnSpc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tabLst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AU" dirty="0"/>
              <a:t>Click here to insert text. Click the Increase Indent Button (on the Home tab) to move through styles, for example press once for a bolded subheading, twice for bullet 1 (round) and three times for bullet 2 (dash). Click the Decrease Indent button to move backwards through the </a:t>
            </a:r>
            <a:r>
              <a:rPr lang="en-US" dirty="0"/>
              <a:t>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" y="274881"/>
            <a:ext cx="8595359" cy="459374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14601" y="1733550"/>
            <a:ext cx="3660048" cy="1016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bg1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E714957-B29C-4517-824B-32C7F92DE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3400" y="4797425"/>
            <a:ext cx="787504" cy="2889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454586D2-FC10-4911-B5CA-CBCADE2DC1FC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evrimtuner/worlds-best-employers-top-10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73EC-1E85-4C1C-BCDE-269CD0FA4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150" y="1440393"/>
            <a:ext cx="6938650" cy="1292662"/>
          </a:xfrm>
        </p:spPr>
        <p:txBody>
          <a:bodyPr/>
          <a:lstStyle/>
          <a:p>
            <a:r>
              <a:rPr lang="en-AU" dirty="0"/>
              <a:t>Exploration of attributes of best employers globally and contributing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F5DF5-BAB6-492A-BC69-ECE3A764AC46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AU" dirty="0"/>
              <a:t>Project 1 | Group 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1CB89-FDFC-460F-BE8F-5DFB89E0A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Gavin; Rohan; Timo; Javier</a:t>
            </a:r>
          </a:p>
        </p:txBody>
      </p:sp>
    </p:spTree>
    <p:extLst>
      <p:ext uri="{BB962C8B-B14F-4D97-AF65-F5344CB8AC3E}">
        <p14:creationId xmlns:p14="http://schemas.microsoft.com/office/powerpoint/2010/main" val="2308282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684C-6D82-F0C5-040E-57E7EC8E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54859E-9D43-B0AD-CDCC-5038BFA23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4586D2-FC10-4911-B5CA-CBCADE2DC1FC}" type="slidenum">
              <a:rPr lang="en-AU" smtClean="0"/>
              <a:pPr/>
              <a:t>10</a:t>
            </a:fld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8ADE17-0D04-25E7-502E-A8AEA8A2E864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304800" y="895350"/>
            <a:ext cx="3753374" cy="252447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981846-7881-7E95-E5D3-088A748C5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858037"/>
            <a:ext cx="4010585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0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1B47-CD0E-9F7E-3E9F-C74C9C79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029808-FD06-2731-9612-F869B1836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4586D2-FC10-4911-B5CA-CBCADE2DC1FC}" type="slidenum">
              <a:rPr lang="en-AU" smtClean="0"/>
              <a:pPr/>
              <a:t>11</a:t>
            </a:fld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C95A97-6616-FCE9-1F73-E71D4F561E9D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203096" y="777735"/>
            <a:ext cx="5293567" cy="4019690"/>
          </a:xfrm>
        </p:spPr>
      </p:pic>
    </p:spTree>
    <p:extLst>
      <p:ext uri="{BB962C8B-B14F-4D97-AF65-F5344CB8AC3E}">
        <p14:creationId xmlns:p14="http://schemas.microsoft.com/office/powerpoint/2010/main" val="3185965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3A1B-C244-4590-DA7E-2448C607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4261"/>
            <a:ext cx="8636104" cy="351056"/>
          </a:xfrm>
        </p:spPr>
        <p:txBody>
          <a:bodyPr/>
          <a:lstStyle/>
          <a:p>
            <a:r>
              <a:rPr lang="en-AU" dirty="0"/>
              <a:t>Are good employers good companies? – Look within Top 100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FF0D-23C9-C092-C6FB-006D5A703A8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Source : Yahoo Finance data feed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Approach: Bring in finance data via the ticker code to see whether success as an acclaimed employer converts to financial performance.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E1B47-09E8-4494-59A8-65DB94E69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3400" y="4797425"/>
            <a:ext cx="787504" cy="288925"/>
          </a:xfrm>
        </p:spPr>
        <p:txBody>
          <a:bodyPr/>
          <a:lstStyle/>
          <a:p>
            <a:fld id="{454586D2-FC10-4911-B5CA-CBCADE2DC1FC}" type="slidenum">
              <a:rPr lang="en-AU" smtClean="0"/>
              <a:pPr/>
              <a:t>12</a:t>
            </a:fld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B8733A-1BCF-EC68-9D30-E5F88D1DC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788225"/>
            <a:ext cx="5867400" cy="300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64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3A1B-C244-4590-DA7E-2448C607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4261"/>
            <a:ext cx="8636104" cy="351056"/>
          </a:xfrm>
        </p:spPr>
        <p:txBody>
          <a:bodyPr/>
          <a:lstStyle/>
          <a:p>
            <a:r>
              <a:rPr lang="en-AU" dirty="0"/>
              <a:t>Are good employers good companies? – Look within Top 100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FF0D-23C9-C092-C6FB-006D5A703A8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35753" y="674803"/>
            <a:ext cx="8260080" cy="351056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Approach: Plot the employer rankings/ratings against chosen financial metrics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E1B47-09E8-4494-59A8-65DB94E69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3400" y="4797425"/>
            <a:ext cx="787504" cy="288925"/>
          </a:xfrm>
        </p:spPr>
        <p:txBody>
          <a:bodyPr/>
          <a:lstStyle/>
          <a:p>
            <a:fld id="{454586D2-FC10-4911-B5CA-CBCADE2DC1FC}" type="slidenum">
              <a:rPr lang="en-AU" smtClean="0"/>
              <a:pPr/>
              <a:t>13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9C1BBD-F345-7D41-C7DC-F9312132C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58" y="997313"/>
            <a:ext cx="4768542" cy="4000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342BA6-E8E7-1478-31F1-48BE62104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829657"/>
            <a:ext cx="3237301" cy="236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2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3A1B-C244-4590-DA7E-2448C607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4261"/>
            <a:ext cx="8636104" cy="351056"/>
          </a:xfrm>
        </p:spPr>
        <p:txBody>
          <a:bodyPr/>
          <a:lstStyle/>
          <a:p>
            <a:r>
              <a:rPr lang="en-AU" dirty="0"/>
              <a:t>Are good employers good companies – Look at sector peers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FF0D-23C9-C092-C6FB-006D5A703A8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Source : Nasdaq API data feed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Bring in finance data via the ticker code to see whether success as an acclaimed employer converts to financial performance.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/>
              <a:t>[Javier’s  graph here]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Discussion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Financial Analysis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‘Nasdaq API’ and ’</a:t>
            </a:r>
            <a:r>
              <a:rPr lang="en-US" b="0" dirty="0" err="1"/>
              <a:t>Mergent</a:t>
            </a:r>
            <a:r>
              <a:rPr lang="en-US" b="0" dirty="0"/>
              <a:t> Global Finance’ data feed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Financial measures selected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</a:t>
            </a:r>
            <a:r>
              <a:rPr lang="en-US" b="0" dirty="0"/>
              <a:t>ata cleaning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</a:t>
            </a:r>
            <a:r>
              <a:rPr lang="en-US" b="0" dirty="0"/>
              <a:t>esults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dirty="0"/>
              <a:t>Conclusions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E1B47-09E8-4494-59A8-65DB94E69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3400" y="4797425"/>
            <a:ext cx="787504" cy="288925"/>
          </a:xfrm>
        </p:spPr>
        <p:txBody>
          <a:bodyPr/>
          <a:lstStyle/>
          <a:p>
            <a:fld id="{454586D2-FC10-4911-B5CA-CBCADE2DC1FC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1321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B6E93-FFD4-862D-8372-D965E315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factor contributing to being good employer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F607B-8E14-862E-0DFE-14BF68696A1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AU" dirty="0"/>
              <a:t>Analyse demographics for country of HQ</a:t>
            </a:r>
          </a:p>
          <a:p>
            <a:endParaRPr lang="en-AU" dirty="0"/>
          </a:p>
          <a:p>
            <a:endParaRPr lang="en-AU" dirty="0"/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/>
              <a:t>[Rohan’s  graphs here]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Discussion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Country Analysis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Any country-specific qualities affecting company performance in Forbes ranking or Glassdoor scores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dirty="0"/>
              <a:t>Conclusions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8C455-97BF-6B95-5335-911BD4DB4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3400" y="4797425"/>
            <a:ext cx="787504" cy="288925"/>
          </a:xfrm>
        </p:spPr>
        <p:txBody>
          <a:bodyPr/>
          <a:lstStyle/>
          <a:p>
            <a:fld id="{454586D2-FC10-4911-B5CA-CBCADE2DC1FC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4092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03FE-07FA-7C03-D6E5-555C2B2E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EAAE81-F38C-3A23-CAF5-7C71EE9F8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4586D2-FC10-4911-B5CA-CBCADE2DC1FC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D31DA-01D2-223C-A945-57B5F8B5C09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AU" dirty="0"/>
              <a:t>Overall we conclude: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Established, longstanding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High brand recognition/value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Would investigate this further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US" dirty="0"/>
              <a:t>Difficulties and limitations</a:t>
            </a:r>
          </a:p>
          <a:p>
            <a:endParaRPr lang="en-AU" dirty="0"/>
          </a:p>
          <a:p>
            <a:r>
              <a:rPr lang="en-US" dirty="0"/>
              <a:t>Did the data uncover any answers to our initial research questions?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918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D9B2-9DA0-9B23-514E-440C3F4F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Research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B1C4D-6ADC-B84C-4F47-FAC0AE4AD1A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74320" y="819150"/>
            <a:ext cx="5059680" cy="2058228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Starting point: Forbes 2022 Ranking of 100 Best Employers</a:t>
            </a:r>
          </a:p>
          <a:p>
            <a:pPr marL="838200" lvl="3"/>
            <a:r>
              <a:rPr lang="en-US" dirty="0"/>
              <a:t>What is it? </a:t>
            </a:r>
          </a:p>
          <a:p>
            <a:pPr marL="838200" lvl="3"/>
            <a:r>
              <a:rPr lang="en-US" dirty="0"/>
              <a:t>How is it formulated? </a:t>
            </a:r>
          </a:p>
          <a:p>
            <a:pPr marL="838200" lvl="3"/>
            <a:r>
              <a:rPr lang="en-US" dirty="0"/>
              <a:t>Why are we interested?</a:t>
            </a:r>
          </a:p>
          <a:p>
            <a:pPr marL="838200" lvl="3"/>
            <a:endParaRPr lang="en-US" dirty="0"/>
          </a:p>
          <a:p>
            <a:pPr marL="295275" lvl="3">
              <a:buFont typeface="Arial" panose="020B0604020202020204" pitchFamily="34" charset="0"/>
              <a:buChar char="•"/>
            </a:pPr>
            <a:r>
              <a:rPr lang="en-US" dirty="0"/>
              <a:t>Complemented with: Glassdoor Preferred Employer Scores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research questions:</a:t>
            </a:r>
          </a:p>
          <a:p>
            <a:pPr marL="838200" lvl="3"/>
            <a:r>
              <a:rPr lang="en-US" dirty="0"/>
              <a:t>What are the attributes of good employers?</a:t>
            </a:r>
          </a:p>
          <a:p>
            <a:pPr marL="838200" lvl="3"/>
            <a:r>
              <a:rPr lang="en-US" dirty="0"/>
              <a:t>Are good employers good companies? </a:t>
            </a:r>
          </a:p>
          <a:p>
            <a:pPr marL="838200" lvl="3"/>
            <a:r>
              <a:rPr lang="en-US" dirty="0"/>
              <a:t>Are there any other factors that may contribute to being good employer?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131E0-F040-8B3B-5709-E1AF55FB3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3400" y="4797425"/>
            <a:ext cx="787504" cy="288925"/>
          </a:xfrm>
        </p:spPr>
        <p:txBody>
          <a:bodyPr/>
          <a:lstStyle/>
          <a:p>
            <a:fld id="{454586D2-FC10-4911-B5CA-CBCADE2DC1FC}" type="slidenum">
              <a:rPr lang="en-AU" smtClean="0"/>
              <a:pPr/>
              <a:t>2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E164F4-FB55-5009-27AA-FC03E1774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075" y="2890985"/>
            <a:ext cx="1686825" cy="1546256"/>
          </a:xfrm>
          <a:prstGeom prst="rect">
            <a:avLst/>
          </a:prstGeom>
        </p:spPr>
      </p:pic>
      <p:pic>
        <p:nvPicPr>
          <p:cNvPr id="1028" name="Picture 4" descr="SMIC">
            <a:extLst>
              <a:ext uri="{FF2B5EF4-FFF2-40B4-BE49-F238E27FC236}">
                <a16:creationId xmlns:a16="http://schemas.microsoft.com/office/drawing/2014/main" id="{05876FAD-8179-62B7-182F-64D75F8BD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005779"/>
            <a:ext cx="3314700" cy="116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52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0E95-E1CD-7BF8-16DC-217CCFCE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Pleminary</a:t>
            </a:r>
            <a:r>
              <a:rPr lang="en-AU" dirty="0"/>
              <a:t> Analysis – Look into Forbes / Glassdoor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32B5E-123E-D41B-5537-50F40DB171E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AU" dirty="0"/>
              <a:t>Source: </a:t>
            </a:r>
          </a:p>
          <a:p>
            <a:pPr marL="838200" lvl="3"/>
            <a:r>
              <a:rPr lang="en-AU" dirty="0"/>
              <a:t>Kaggle dataset (</a:t>
            </a:r>
            <a:r>
              <a:rPr lang="en-AU" dirty="0">
                <a:hlinkClick r:id="rId3"/>
              </a:rPr>
              <a:t>https://www.kaggle.com/datasets/devrimtuner/worlds-best-employers-top-100</a:t>
            </a:r>
            <a:r>
              <a:rPr lang="en-AU" dirty="0"/>
              <a:t>)</a:t>
            </a:r>
          </a:p>
          <a:p>
            <a:pPr marL="838200" lvl="3"/>
            <a:r>
              <a:rPr lang="en-AU" dirty="0"/>
              <a:t>Glassdoor Rating site</a:t>
            </a:r>
          </a:p>
          <a:p>
            <a:pPr marL="838200" lvl="3"/>
            <a:r>
              <a:rPr lang="en-AU" dirty="0" err="1"/>
              <a:t>Geoapify</a:t>
            </a:r>
            <a:endParaRPr lang="en-AU" dirty="0"/>
          </a:p>
          <a:p>
            <a:r>
              <a:rPr lang="en-AU" dirty="0"/>
              <a:t>Note  - Approach: Combine Dataset from Kaggle and Glassdoor ratings to see what sector made it to top 100, which area most of the company came from, also to see if there’s a correlation between top 100 companies and their Company Ratings </a:t>
            </a:r>
          </a:p>
          <a:p>
            <a:r>
              <a:rPr lang="en-AU" dirty="0"/>
              <a:t>[Timo’s graph here]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Employee size – (Small (&lt; 50000) ,Medium (50000 – 200000), and Large (&gt;200000 Enterprise</a:t>
            </a:r>
            <a:r>
              <a:rPr lang="en-US" dirty="0"/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Country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Glassdoor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Anything else?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A95F4-CD0A-E0ED-7ADE-2191D9D08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3400" y="4797425"/>
            <a:ext cx="787504" cy="288925"/>
          </a:xfrm>
        </p:spPr>
        <p:txBody>
          <a:bodyPr/>
          <a:lstStyle/>
          <a:p>
            <a:fld id="{454586D2-FC10-4911-B5CA-CBCADE2DC1FC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385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4F4B-639C-A99A-D3A2-308261FE9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Pleminary</a:t>
            </a:r>
            <a:r>
              <a:rPr lang="en-AU" dirty="0"/>
              <a:t> Analysis – Sector Analysis</a:t>
            </a:r>
            <a:br>
              <a:rPr lang="en-US" sz="2400" dirty="0"/>
            </a:b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E7B092-0133-759F-6A5F-69F96600E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4586D2-FC10-4911-B5CA-CBCADE2DC1FC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B96DB-9115-2958-A83B-6AC4F9D538F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sz="1400" dirty="0"/>
              <a:t>here are 20 sectors that made it into top 100 employers in 2022</a:t>
            </a:r>
          </a:p>
          <a:p>
            <a:r>
              <a:rPr lang="en-AU" dirty="0"/>
              <a:t>[Timo’s graph here]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57AB27-E475-1601-5BA5-206516BD0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86294"/>
            <a:ext cx="3754221" cy="3711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D8A3E7-7B9C-FC67-70F6-19EA7225A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054" y="1066927"/>
            <a:ext cx="4527746" cy="373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2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6DCA-36F2-785D-34D5-BBF651A8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Pleminary</a:t>
            </a:r>
            <a:r>
              <a:rPr lang="en-AU" dirty="0"/>
              <a:t> Analysis – Company Analysis</a:t>
            </a:r>
            <a:br>
              <a:rPr lang="en-US" sz="2400" dirty="0"/>
            </a:br>
            <a:br>
              <a:rPr lang="en-US" sz="2400" dirty="0"/>
            </a:br>
            <a:r>
              <a:rPr lang="en-US" sz="14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Number of companies in each country in top 100 </a:t>
            </a:r>
            <a:endParaRPr lang="en-AU" sz="14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2566F6-F4A6-07BF-4CD7-07FE768C4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4586D2-FC10-4911-B5CA-CBCADE2DC1FC}" type="slidenum">
              <a:rPr lang="en-AU" smtClean="0"/>
              <a:pPr/>
              <a:t>5</a:t>
            </a:fld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25BB0D-E2E7-97F7-F1CB-113320BC2C1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304800" y="1200150"/>
            <a:ext cx="3379237" cy="31242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D6B378-9483-330C-6320-086B2E293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986402"/>
            <a:ext cx="4208221" cy="346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B2082-0872-3D1C-CD4B-94312094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D1AD60-6AFE-BCFA-9963-C1289861D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4586D2-FC10-4911-B5CA-CBCADE2DC1FC}" type="slidenum">
              <a:rPr lang="en-AU" smtClean="0"/>
              <a:pPr/>
              <a:t>6</a:t>
            </a:fld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A26DE3-D08A-861B-92FC-A02307B969C8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381000" y="738679"/>
            <a:ext cx="5257800" cy="3892550"/>
          </a:xfrm>
        </p:spPr>
      </p:pic>
    </p:spTree>
    <p:extLst>
      <p:ext uri="{BB962C8B-B14F-4D97-AF65-F5344CB8AC3E}">
        <p14:creationId xmlns:p14="http://schemas.microsoft.com/office/powerpoint/2010/main" val="351252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6851-090E-F639-3C13-75632329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Pleminary</a:t>
            </a:r>
            <a:r>
              <a:rPr lang="en-AU" dirty="0"/>
              <a:t> Analysis – Company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945B83-DD6C-E545-6E71-B392B1B74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4586D2-FC10-4911-B5CA-CBCADE2DC1FC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C465C02-5156-6D7F-7ACD-719EA0308090}"/>
              </a:ext>
            </a:extLst>
          </p:cNvPr>
          <p:cNvSpPr txBox="1">
            <a:spLocks noGrp="1"/>
          </p:cNvSpPr>
          <p:nvPr>
            <p:ph sz="quarter" idx="15"/>
          </p:nvPr>
        </p:nvSpPr>
        <p:spPr>
          <a:xfrm>
            <a:off x="296613" y="666750"/>
            <a:ext cx="805656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881E350-E2A2-5587-5777-137F52755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32" y="970231"/>
            <a:ext cx="867313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2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A113-E21F-F8AE-4EBF-5441BE1B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29E578-C8E8-5B16-4DD1-DC17310C0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4586D2-FC10-4911-B5CA-CBCADE2DC1FC}" type="slidenum">
              <a:rPr lang="en-AU" smtClean="0"/>
              <a:pPr/>
              <a:t>8</a:t>
            </a:fld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1EC619-C453-136B-A96C-8DE64A1AF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75" y="1238250"/>
            <a:ext cx="3644425" cy="2667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F712AA-899B-E742-E755-0C5F83C9390D}"/>
              </a:ext>
            </a:extLst>
          </p:cNvPr>
          <p:cNvSpPr txBox="1"/>
          <p:nvPr/>
        </p:nvSpPr>
        <p:spPr>
          <a:xfrm>
            <a:off x="256560" y="761885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on </a:t>
            </a:r>
            <a:r>
              <a:rPr lang="en-US" dirty="0" err="1"/>
              <a:t>this,we</a:t>
            </a:r>
            <a:r>
              <a:rPr lang="en-US" dirty="0"/>
              <a:t> going to use USA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7F6F04-5D76-93F8-C9A2-0617AB05B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975" y="1238250"/>
            <a:ext cx="3048425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5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5698-8EC8-6E55-3571-A0A84C3F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578539-64A4-05A0-7335-334035451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4586D2-FC10-4911-B5CA-CBCADE2DC1FC}" type="slidenum">
              <a:rPr lang="en-AU" smtClean="0"/>
              <a:pPr/>
              <a:t>9</a:t>
            </a:fld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7B5DC0-2AC5-3B61-FE8E-E2A679B06963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281101" y="1279915"/>
            <a:ext cx="4300345" cy="266211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544F2B-3D5A-4CB2-A598-A70FC830BF24}"/>
              </a:ext>
            </a:extLst>
          </p:cNvPr>
          <p:cNvSpPr txBox="1"/>
          <p:nvPr/>
        </p:nvSpPr>
        <p:spPr>
          <a:xfrm>
            <a:off x="299132" y="742950"/>
            <a:ext cx="809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5E89D1-9BCF-318D-1736-BC7389CA0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855" y="758183"/>
            <a:ext cx="3702297" cy="404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9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973</Words>
  <Application>Microsoft Office PowerPoint</Application>
  <PresentationFormat>On-screen Show (16:9)</PresentationFormat>
  <Paragraphs>140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Narrow</vt:lpstr>
      <vt:lpstr>Calibri</vt:lpstr>
      <vt:lpstr>MillerText-Roman</vt:lpstr>
      <vt:lpstr>Trebuchet MS</vt:lpstr>
      <vt:lpstr>Office Theme</vt:lpstr>
      <vt:lpstr>Exploration of attributes of best employers globally and contributing factors</vt:lpstr>
      <vt:lpstr>Research Questions</vt:lpstr>
      <vt:lpstr>Pleminary Analysis – Look into Forbes / Glassdoor</vt:lpstr>
      <vt:lpstr>Pleminary Analysis – Sector Analysis </vt:lpstr>
      <vt:lpstr>Pleminary Analysis – Company Analysis  Number of companies in each country in top 100 </vt:lpstr>
      <vt:lpstr>PowerPoint Presentation</vt:lpstr>
      <vt:lpstr>Pleminary Analysis – Company Analysis</vt:lpstr>
      <vt:lpstr>PowerPoint Presentation</vt:lpstr>
      <vt:lpstr>PowerPoint Presentation</vt:lpstr>
      <vt:lpstr>PowerPoint Presentation</vt:lpstr>
      <vt:lpstr>PowerPoint Presentation</vt:lpstr>
      <vt:lpstr>Are good employers good companies? – Look within Top 100</vt:lpstr>
      <vt:lpstr>Are good employers good companies? – Look within Top 100</vt:lpstr>
      <vt:lpstr>Are good employers good companies – Look at sector peers</vt:lpstr>
      <vt:lpstr>Other factor contributing to being good employer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aus_5.3 Introduction to Statistics</dc:title>
  <cp:lastModifiedBy>Tim Nugraha</cp:lastModifiedBy>
  <cp:revision>17</cp:revision>
  <dcterms:created xsi:type="dcterms:W3CDTF">2023-01-13T00:08:42Z</dcterms:created>
  <dcterms:modified xsi:type="dcterms:W3CDTF">2023-01-16T10:38:49Z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