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6" r:id="rId6"/>
    <p:sldId id="264" r:id="rId7"/>
    <p:sldId id="262" r:id="rId8"/>
    <p:sldId id="265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 autoAdjust="0"/>
    <p:restoredTop sz="84687"/>
  </p:normalViewPr>
  <p:slideViewPr>
    <p:cSldViewPr>
      <p:cViewPr varScale="1">
        <p:scale>
          <a:sx n="127" d="100"/>
          <a:sy n="127" d="100"/>
        </p:scale>
        <p:origin x="184" y="4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n Payne" userId="a7059ab5374b9f55" providerId="LiveId" clId="{6115755D-24C6-6E4B-929F-C8742E4B28AC}"/>
    <pc:docChg chg="custSel addSld modSld">
      <pc:chgData name="Gavin Payne" userId="a7059ab5374b9f55" providerId="LiveId" clId="{6115755D-24C6-6E4B-929F-C8742E4B28AC}" dt="2023-01-16T06:49:04.844" v="210" actId="1076"/>
      <pc:docMkLst>
        <pc:docMk/>
      </pc:docMkLst>
      <pc:sldChg chg="addSp delSp modSp mod">
        <pc:chgData name="Gavin Payne" userId="a7059ab5374b9f55" providerId="LiveId" clId="{6115755D-24C6-6E4B-929F-C8742E4B28AC}" dt="2023-01-16T06:35:01.591" v="188" actId="1076"/>
        <pc:sldMkLst>
          <pc:docMk/>
          <pc:sldMk cId="3097526141" sldId="258"/>
        </pc:sldMkLst>
        <pc:spChg chg="mod">
          <ac:chgData name="Gavin Payne" userId="a7059ab5374b9f55" providerId="LiveId" clId="{6115755D-24C6-6E4B-929F-C8742E4B28AC}" dt="2023-01-16T06:28:35.862" v="182" actId="20577"/>
          <ac:spMkLst>
            <pc:docMk/>
            <pc:sldMk cId="3097526141" sldId="258"/>
            <ac:spMk id="3" creationId="{4D7B1C4D-6ADC-B84C-4F47-FAC0AE4AD1A6}"/>
          </ac:spMkLst>
        </pc:spChg>
        <pc:picChg chg="add mod">
          <ac:chgData name="Gavin Payne" userId="a7059ab5374b9f55" providerId="LiveId" clId="{6115755D-24C6-6E4B-929F-C8742E4B28AC}" dt="2023-01-16T06:35:01.591" v="188" actId="1076"/>
          <ac:picMkLst>
            <pc:docMk/>
            <pc:sldMk cId="3097526141" sldId="258"/>
            <ac:picMk id="6" creationId="{30E164F4-FB55-5009-27AA-FC03E17746FC}"/>
          </ac:picMkLst>
        </pc:picChg>
        <pc:picChg chg="add del mod">
          <ac:chgData name="Gavin Payne" userId="a7059ab5374b9f55" providerId="LiveId" clId="{6115755D-24C6-6E4B-929F-C8742E4B28AC}" dt="2023-01-16T06:22:31.305" v="156" actId="478"/>
          <ac:picMkLst>
            <pc:docMk/>
            <pc:sldMk cId="3097526141" sldId="258"/>
            <ac:picMk id="1026" creationId="{5A7FA68B-A71E-3724-8CFF-4E2F8BA2FA35}"/>
          </ac:picMkLst>
        </pc:picChg>
        <pc:picChg chg="add mod">
          <ac:chgData name="Gavin Payne" userId="a7059ab5374b9f55" providerId="LiveId" clId="{6115755D-24C6-6E4B-929F-C8742E4B28AC}" dt="2023-01-16T06:34:53.975" v="186" actId="1076"/>
          <ac:picMkLst>
            <pc:docMk/>
            <pc:sldMk cId="3097526141" sldId="258"/>
            <ac:picMk id="1028" creationId="{05876FAD-8179-62B7-182F-64D75F8BD4E1}"/>
          </ac:picMkLst>
        </pc:picChg>
      </pc:sldChg>
      <pc:sldChg chg="addSp delSp modSp mod">
        <pc:chgData name="Gavin Payne" userId="a7059ab5374b9f55" providerId="LiveId" clId="{6115755D-24C6-6E4B-929F-C8742E4B28AC}" dt="2023-01-16T06:49:04.844" v="210" actId="1076"/>
        <pc:sldMkLst>
          <pc:docMk/>
          <pc:sldMk cId="3959464855" sldId="260"/>
        </pc:sldMkLst>
        <pc:spChg chg="mod">
          <ac:chgData name="Gavin Payne" userId="a7059ab5374b9f55" providerId="LiveId" clId="{6115755D-24C6-6E4B-929F-C8742E4B28AC}" dt="2023-01-16T06:00:13.568" v="9" actId="20577"/>
          <ac:spMkLst>
            <pc:docMk/>
            <pc:sldMk cId="3959464855" sldId="260"/>
            <ac:spMk id="2" creationId="{34FB3A1B-C244-4590-DA7E-2448C607EAA4}"/>
          </ac:spMkLst>
        </pc:spChg>
        <pc:spChg chg="mod">
          <ac:chgData name="Gavin Payne" userId="a7059ab5374b9f55" providerId="LiveId" clId="{6115755D-24C6-6E4B-929F-C8742E4B28AC}" dt="2023-01-16T06:07:41.275" v="22" actId="20577"/>
          <ac:spMkLst>
            <pc:docMk/>
            <pc:sldMk cId="3959464855" sldId="260"/>
            <ac:spMk id="3" creationId="{7011FF0D-23C9-C092-C6FB-006D5A703A81}"/>
          </ac:spMkLst>
        </pc:spChg>
        <pc:picChg chg="add del mod">
          <ac:chgData name="Gavin Payne" userId="a7059ab5374b9f55" providerId="LiveId" clId="{6115755D-24C6-6E4B-929F-C8742E4B28AC}" dt="2023-01-16T06:08:25.164" v="27" actId="478"/>
          <ac:picMkLst>
            <pc:docMk/>
            <pc:sldMk cId="3959464855" sldId="260"/>
            <ac:picMk id="6" creationId="{896B07C5-0326-DF3C-2C34-E81EA6A7ACA8}"/>
          </ac:picMkLst>
        </pc:picChg>
        <pc:picChg chg="add mod">
          <ac:chgData name="Gavin Payne" userId="a7059ab5374b9f55" providerId="LiveId" clId="{6115755D-24C6-6E4B-929F-C8742E4B28AC}" dt="2023-01-16T06:49:04.844" v="210" actId="1076"/>
          <ac:picMkLst>
            <pc:docMk/>
            <pc:sldMk cId="3959464855" sldId="260"/>
            <ac:picMk id="8" creationId="{9BB8733A-1BCF-EC68-9D30-E5F88D1DC345}"/>
          </ac:picMkLst>
        </pc:picChg>
      </pc:sldChg>
      <pc:sldChg chg="addSp delSp modSp add mod">
        <pc:chgData name="Gavin Payne" userId="a7059ab5374b9f55" providerId="LiveId" clId="{6115755D-24C6-6E4B-929F-C8742E4B28AC}" dt="2023-01-16T06:48:32.510" v="206" actId="1076"/>
        <pc:sldMkLst>
          <pc:docMk/>
          <pc:sldMk cId="2498522498" sldId="266"/>
        </pc:sldMkLst>
        <pc:spChg chg="mod">
          <ac:chgData name="Gavin Payne" userId="a7059ab5374b9f55" providerId="LiveId" clId="{6115755D-24C6-6E4B-929F-C8742E4B28AC}" dt="2023-01-16T06:16:55.552" v="139" actId="1076"/>
          <ac:spMkLst>
            <pc:docMk/>
            <pc:sldMk cId="2498522498" sldId="266"/>
            <ac:spMk id="3" creationId="{7011FF0D-23C9-C092-C6FB-006D5A703A81}"/>
          </ac:spMkLst>
        </pc:spChg>
        <pc:picChg chg="add del mod">
          <ac:chgData name="Gavin Payne" userId="a7059ab5374b9f55" providerId="LiveId" clId="{6115755D-24C6-6E4B-929F-C8742E4B28AC}" dt="2023-01-16T06:47:29.609" v="189" actId="478"/>
          <ac:picMkLst>
            <pc:docMk/>
            <pc:sldMk cId="2498522498" sldId="266"/>
            <ac:picMk id="6" creationId="{75A55E8F-5AC3-DCC8-37F3-D029F3FC52FD}"/>
          </ac:picMkLst>
        </pc:picChg>
        <pc:picChg chg="del">
          <ac:chgData name="Gavin Payne" userId="a7059ab5374b9f55" providerId="LiveId" clId="{6115755D-24C6-6E4B-929F-C8742E4B28AC}" dt="2023-01-16T06:09:51.241" v="35" actId="478"/>
          <ac:picMkLst>
            <pc:docMk/>
            <pc:sldMk cId="2498522498" sldId="266"/>
            <ac:picMk id="8" creationId="{9BB8733A-1BCF-EC68-9D30-E5F88D1DC345}"/>
          </ac:picMkLst>
        </pc:picChg>
        <pc:picChg chg="add del mod">
          <ac:chgData name="Gavin Payne" userId="a7059ab5374b9f55" providerId="LiveId" clId="{6115755D-24C6-6E4B-929F-C8742E4B28AC}" dt="2023-01-16T06:47:30.616" v="190" actId="478"/>
          <ac:picMkLst>
            <pc:docMk/>
            <pc:sldMk cId="2498522498" sldId="266"/>
            <ac:picMk id="9" creationId="{67C70481-4948-9B6F-7AC1-A909CE573BCB}"/>
          </ac:picMkLst>
        </pc:picChg>
        <pc:picChg chg="add mod">
          <ac:chgData name="Gavin Payne" userId="a7059ab5374b9f55" providerId="LiveId" clId="{6115755D-24C6-6E4B-929F-C8742E4B28AC}" dt="2023-01-16T06:48:07.592" v="205" actId="14100"/>
          <ac:picMkLst>
            <pc:docMk/>
            <pc:sldMk cId="2498522498" sldId="266"/>
            <ac:picMk id="11" creationId="{329C1BBD-F345-7D41-C7DC-F9312132CB71}"/>
          </ac:picMkLst>
        </pc:picChg>
        <pc:picChg chg="add mod">
          <ac:chgData name="Gavin Payne" userId="a7059ab5374b9f55" providerId="LiveId" clId="{6115755D-24C6-6E4B-929F-C8742E4B28AC}" dt="2023-01-16T06:48:32.510" v="206" actId="1076"/>
          <ac:picMkLst>
            <pc:docMk/>
            <pc:sldMk cId="2498522498" sldId="266"/>
            <ac:picMk id="13" creationId="{5E342BA6-E8E7-1478-31F1-48BE621049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6C7FF-12A9-4763-9657-1C9C35352C1C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123B-D959-4832-8E02-3B88859AFB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79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Forbes b/g: </a:t>
            </a:r>
            <a:r>
              <a:rPr lang="en-US" b="0" dirty="0"/>
              <a:t>The initial research was undertaken </a:t>
            </a:r>
            <a:r>
              <a:rPr lang="en-AU" b="0" i="0" dirty="0">
                <a:solidFill>
                  <a:srgbClr val="181716"/>
                </a:solidFill>
                <a:effectLst/>
                <a:latin typeface="MillerText-Roman"/>
              </a:rPr>
              <a:t>Statista, who surveyed 150,000 full-time and part-time workers from 57 countries working for multinational companies and institutions to measure their performance on tenants such as: corporate impact and image, talent development, gender equality and social responsibility.</a:t>
            </a:r>
            <a:endParaRPr lang="en-US" b="1" dirty="0"/>
          </a:p>
          <a:p>
            <a:r>
              <a:rPr lang="en-US" b="1" dirty="0"/>
              <a:t>Context (why): </a:t>
            </a:r>
            <a:r>
              <a:rPr lang="en-US" b="0" dirty="0"/>
              <a:t>Since covid, a) employee priorities have shifted</a:t>
            </a:r>
          </a:p>
          <a:p>
            <a:r>
              <a:rPr lang="en-US" b="1" dirty="0"/>
              <a:t>		</a:t>
            </a:r>
            <a:r>
              <a:rPr lang="en-US" b="0" dirty="0"/>
              <a:t>b) employers: have had the talent pool depleted, have had to offer more flexibility to attract, retain.</a:t>
            </a:r>
          </a:p>
          <a:p>
            <a:r>
              <a:rPr lang="en-US" b="0" dirty="0"/>
              <a:t>		c) 2022 list: those frictions have played out and had time to feed into the 2022 list.</a:t>
            </a:r>
          </a:p>
          <a:p>
            <a:endParaRPr lang="en-US" b="0" dirty="0"/>
          </a:p>
          <a:p>
            <a:r>
              <a:rPr lang="en-US" b="1" dirty="0"/>
              <a:t>Questions: </a:t>
            </a:r>
            <a:r>
              <a:rPr lang="en-US" b="0" dirty="0"/>
              <a:t>State as above.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exploration of the source research to look at the features/attributes of the ‘Top 100’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kind of companies made up the top 100?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bringing in finance data via the ticker code so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Yahoo Finance library wrapper.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metrics: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12-month stock performance, ROE (shareholder value),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average of analyst recommendations (1 strong buy, 5 strong sell), operating income per all available in the </a:t>
            </a:r>
            <a:r>
              <a:rPr lang="en-US" b="0" dirty="0" err="1"/>
              <a:t>yf.ticker.info</a:t>
            </a:r>
            <a:r>
              <a:rPr lang="en-US" b="0" dirty="0"/>
              <a:t>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(raw)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Appears to be no correlation between ranking in the top 100, and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Already 100 high performing companies, multinationals, likely got in that position by being financially sound.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(standardized):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Cluster around mean, particularly ROE.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Stock price contained more variation, this may have to do with broader sector performance,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Segue to Javier’s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bringing in finance data via the ticker code so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Yahoo Finance library wrapper.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metrics: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12-month stock performance, ROE (shareholder value),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average of analyst recommendations (1 strong buy, 5 strong sell), operating income per all available in the </a:t>
            </a:r>
            <a:r>
              <a:rPr lang="en-US" b="0" dirty="0" err="1"/>
              <a:t>yf.ticker.info</a:t>
            </a:r>
            <a:r>
              <a:rPr lang="en-US" b="0" dirty="0"/>
              <a:t>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(raw)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Appears to be no correlation between ranking in the top 100, and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Already 100 high performing companies, multinationals, likely got in that position by being financially sound.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(standardized):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Cluster around mean, particularly ROE.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Stock price contained more variation, this may have to do with broader sector performance,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Segue to Javier’s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Financial information for Top 100 relative to their industry peers.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3: </a:t>
            </a:r>
            <a:r>
              <a:rPr lang="en-US" b="0" dirty="0"/>
              <a:t>Many countries represented in the top 100 (though mostly US and Germany)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Geographical factors?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i.e. Is there something about employees from these countries that predisposed them to feel a certain way about their employers?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Rohan findings.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3">
            <a:extLst>
              <a:ext uri="{FF2B5EF4-FFF2-40B4-BE49-F238E27FC236}">
                <a16:creationId xmlns:a16="http://schemas.microsoft.com/office/drawing/2014/main" id="{98A3319F-9C52-42E8-8060-67FBA1F6761A}"/>
              </a:ext>
            </a:extLst>
          </p:cNvPr>
          <p:cNvGrpSpPr/>
          <p:nvPr userDrawn="1"/>
        </p:nvGrpSpPr>
        <p:grpSpPr>
          <a:xfrm>
            <a:off x="269265" y="133350"/>
            <a:ext cx="8605470" cy="4636487"/>
            <a:chOff x="269265" y="113300"/>
            <a:chExt cx="8605470" cy="4769837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9F49C4EE-FE06-4922-A609-441541D90C5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69265" y="113300"/>
              <a:ext cx="8595359" cy="4593742"/>
            </a:xfrm>
            <a:prstGeom prst="rect">
              <a:avLst/>
            </a:prstGeom>
          </p:spPr>
        </p:pic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4BE361E8-4BDC-4BC2-BB91-B7AB2D180D5D}"/>
                </a:ext>
              </a:extLst>
            </p:cNvPr>
            <p:cNvSpPr/>
            <p:nvPr/>
          </p:nvSpPr>
          <p:spPr>
            <a:xfrm>
              <a:off x="269850" y="3467087"/>
              <a:ext cx="8604885" cy="1416050"/>
            </a:xfrm>
            <a:custGeom>
              <a:avLst/>
              <a:gdLst/>
              <a:ahLst/>
              <a:cxnLst/>
              <a:rect l="l" t="t" r="r" b="b"/>
              <a:pathLst>
                <a:path w="8604885" h="1416050">
                  <a:moveTo>
                    <a:pt x="8604299" y="1415999"/>
                  </a:moveTo>
                  <a:lnTo>
                    <a:pt x="0" y="1415999"/>
                  </a:lnTo>
                  <a:lnTo>
                    <a:pt x="0" y="0"/>
                  </a:lnTo>
                  <a:lnTo>
                    <a:pt x="8604299" y="0"/>
                  </a:lnTo>
                  <a:lnTo>
                    <a:pt x="8604299" y="1415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F9A42DF6-ED74-4CD9-8F39-9C04746125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6347" y="3735462"/>
              <a:ext cx="937259" cy="825500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411E1380-34F4-4EE3-BC02-EFA3731F457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3497" y="3773562"/>
              <a:ext cx="822958" cy="711200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35A70E4-25EB-43AD-9E9C-272E49A8712F}"/>
                </a:ext>
              </a:extLst>
            </p:cNvPr>
            <p:cNvSpPr/>
            <p:nvPr/>
          </p:nvSpPr>
          <p:spPr>
            <a:xfrm>
              <a:off x="605150" y="4157225"/>
              <a:ext cx="6971665" cy="0"/>
            </a:xfrm>
            <a:custGeom>
              <a:avLst/>
              <a:gdLst/>
              <a:ahLst/>
              <a:cxnLst/>
              <a:rect l="l" t="t" r="r" b="b"/>
              <a:pathLst>
                <a:path w="6971665">
                  <a:moveTo>
                    <a:pt x="0" y="0"/>
                  </a:moveTo>
                  <a:lnTo>
                    <a:pt x="69710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5150" y="1440393"/>
            <a:ext cx="420409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 b="0" i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09035" y="3711773"/>
            <a:ext cx="38347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 dirty="0"/>
          </a:p>
        </p:txBody>
      </p:sp>
      <p:sp>
        <p:nvSpPr>
          <p:cNvPr id="18" name="Holder 3">
            <a:extLst>
              <a:ext uri="{FF2B5EF4-FFF2-40B4-BE49-F238E27FC236}">
                <a16:creationId xmlns:a16="http://schemas.microsoft.com/office/drawing/2014/main" id="{2209F32A-D918-417D-AF73-965DFE52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9035" y="4110418"/>
            <a:ext cx="3834765" cy="2901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2000" b="0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374" y="64008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 userDrawn="1"/>
        </p:nvSpPr>
        <p:spPr>
          <a:xfrm>
            <a:off x="274320" y="4906455"/>
            <a:ext cx="8316000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2A95057C-1753-4853-BCC2-FEF42009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285520" cy="35105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0BA7227-F22E-4E59-BF72-3E1CF10E8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454586D2-FC10-4911-B5CA-CBCADE2DC1F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D359E208-8AAD-FFA0-3654-2FEDE245206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4320" y="819150"/>
            <a:ext cx="8316000" cy="3891922"/>
          </a:xfrm>
          <a:prstGeom prst="rect">
            <a:avLst/>
          </a:prstGeom>
        </p:spPr>
        <p:txBody>
          <a:bodyPr/>
          <a:lstStyle>
            <a:lvl1pPr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defRPr sz="14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None/>
              <a:defRPr sz="1400"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975" indent="-180975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52450" indent="-285750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01688" indent="-266700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AU" dirty="0"/>
              <a:t>Click here to insert text. Click the Increase Indent Button (on the Home tab) to move through styles, for example press once for a bolded subheading, twice for bullet 1 (round) and three times for bullet 2 (dash). Click the Decrease Indent button to move backwards through the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" y="274881"/>
            <a:ext cx="8595359" cy="45937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4601" y="1733550"/>
            <a:ext cx="3660048" cy="1016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E714957-B29C-4517-824B-32C7F92D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454586D2-FC10-4911-B5CA-CBCADE2DC1FC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73EC-1E85-4C1C-BCDE-269CD0FA4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150" y="1440393"/>
            <a:ext cx="6938650" cy="1292662"/>
          </a:xfrm>
        </p:spPr>
        <p:txBody>
          <a:bodyPr/>
          <a:lstStyle/>
          <a:p>
            <a:r>
              <a:rPr lang="en-AU" dirty="0"/>
              <a:t>Exploration of attributes of best employers globally and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5DF5-BAB6-492A-BC69-ECE3A764AC4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AU" dirty="0"/>
              <a:t>Project 1 | Group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1CB89-FDFC-460F-BE8F-5DFB89E0A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Gavin; Rohan; Timo; Javier</a:t>
            </a:r>
          </a:p>
        </p:txBody>
      </p:sp>
    </p:spTree>
    <p:extLst>
      <p:ext uri="{BB962C8B-B14F-4D97-AF65-F5344CB8AC3E}">
        <p14:creationId xmlns:p14="http://schemas.microsoft.com/office/powerpoint/2010/main" val="230828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9B2-9DA0-9B23-514E-440C3F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B1C4D-6ADC-B84C-4F47-FAC0AE4AD1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4320" y="819150"/>
            <a:ext cx="5059680" cy="2058228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point: Forbes 2022 Ranking of 100 Best Employers</a:t>
            </a:r>
          </a:p>
          <a:p>
            <a:pPr marL="838200" lvl="3"/>
            <a:r>
              <a:rPr lang="en-US" dirty="0"/>
              <a:t>What is it? </a:t>
            </a:r>
          </a:p>
          <a:p>
            <a:pPr marL="838200" lvl="3"/>
            <a:r>
              <a:rPr lang="en-US" dirty="0"/>
              <a:t>How is it formulated? </a:t>
            </a:r>
          </a:p>
          <a:p>
            <a:pPr marL="838200" lvl="3"/>
            <a:r>
              <a:rPr lang="en-US" dirty="0"/>
              <a:t>Why are we interested?</a:t>
            </a:r>
          </a:p>
          <a:p>
            <a:pPr marL="838200" lvl="3"/>
            <a:endParaRPr lang="en-US" dirty="0"/>
          </a:p>
          <a:p>
            <a:pPr marL="295275" lvl="3">
              <a:buFont typeface="Arial" panose="020B0604020202020204" pitchFamily="34" charset="0"/>
              <a:buChar char="•"/>
            </a:pPr>
            <a:r>
              <a:rPr lang="en-US" dirty="0"/>
              <a:t>Complemented with: Glassdoor Preferred Employer Scores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research questions:</a:t>
            </a:r>
          </a:p>
          <a:p>
            <a:pPr marL="838200" lvl="3"/>
            <a:r>
              <a:rPr lang="en-US" dirty="0"/>
              <a:t>What are the attributes of good employers?</a:t>
            </a:r>
          </a:p>
          <a:p>
            <a:pPr marL="838200" lvl="3"/>
            <a:r>
              <a:rPr lang="en-US" dirty="0"/>
              <a:t>Are good employers good companies? </a:t>
            </a:r>
          </a:p>
          <a:p>
            <a:pPr marL="838200" lvl="3"/>
            <a:r>
              <a:rPr lang="en-US" dirty="0"/>
              <a:t>Are there any other factors that may contribute to being good employer?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131E0-F040-8B3B-5709-E1AF55FB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2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164F4-FB55-5009-27AA-FC03E1774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75" y="2890985"/>
            <a:ext cx="1686825" cy="1546256"/>
          </a:xfrm>
          <a:prstGeom prst="rect">
            <a:avLst/>
          </a:prstGeom>
        </p:spPr>
      </p:pic>
      <p:pic>
        <p:nvPicPr>
          <p:cNvPr id="1028" name="Picture 4" descr="SMIC">
            <a:extLst>
              <a:ext uri="{FF2B5EF4-FFF2-40B4-BE49-F238E27FC236}">
                <a16:creationId xmlns:a16="http://schemas.microsoft.com/office/drawing/2014/main" id="{05876FAD-8179-62B7-182F-64D75F8B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05779"/>
            <a:ext cx="3314700" cy="11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0E95-E1CD-7BF8-16DC-217CCFCE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Attributes of good employers – Look into Forbes / Glassdoor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2B5E-123E-D41B-5537-50F40DB171E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 dirty="0"/>
              <a:t>[Timo’s graph here]</a:t>
            </a:r>
          </a:p>
          <a:p>
            <a:endParaRPr lang="en-AU" dirty="0"/>
          </a:p>
          <a:p>
            <a:endParaRPr lang="en-AU" dirty="0"/>
          </a:p>
          <a:p>
            <a:r>
              <a:rPr lang="en-US" sz="1400" dirty="0"/>
              <a:t>Initial Analysis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Glassdoor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else?</a:t>
            </a:r>
          </a:p>
          <a:p>
            <a:endParaRPr lang="en-US" dirty="0"/>
          </a:p>
          <a:p>
            <a:r>
              <a:rPr lang="en-US" dirty="0"/>
              <a:t>Conclusions</a:t>
            </a:r>
            <a:r>
              <a:rPr lang="en-AU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A95F4-CD0A-E0ED-7ADE-2191D9D08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385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3A1B-C244-4590-DA7E-2448C607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636104" cy="351056"/>
          </a:xfrm>
        </p:spPr>
        <p:txBody>
          <a:bodyPr/>
          <a:lstStyle/>
          <a:p>
            <a:r>
              <a:rPr lang="en-AU" dirty="0"/>
              <a:t>Are good employers good companies? – Look within Top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F0D-23C9-C092-C6FB-006D5A703A8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Source : Yahoo Finance data feed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Approach: Bring in finance data via the ticker code to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1B47-09E8-4494-59A8-65DB94E6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8733A-1BCF-EC68-9D30-E5F88D1D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788225"/>
            <a:ext cx="5867400" cy="30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3A1B-C244-4590-DA7E-2448C607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636104" cy="351056"/>
          </a:xfrm>
        </p:spPr>
        <p:txBody>
          <a:bodyPr/>
          <a:lstStyle/>
          <a:p>
            <a:r>
              <a:rPr lang="en-AU" dirty="0"/>
              <a:t>Are good employers good companies? – Look within Top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F0D-23C9-C092-C6FB-006D5A703A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5753" y="674803"/>
            <a:ext cx="8260080" cy="35105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Approach: Plot the employer rankings/ratings against chosen financial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1B47-09E8-4494-59A8-65DB94E6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C1BBD-F345-7D41-C7DC-F9312132C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8" y="997313"/>
            <a:ext cx="4768542" cy="4000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42BA6-E8E7-1478-31F1-48BE62104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9657"/>
            <a:ext cx="3237301" cy="23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2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3A1B-C244-4590-DA7E-2448C607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636104" cy="351056"/>
          </a:xfrm>
        </p:spPr>
        <p:txBody>
          <a:bodyPr/>
          <a:lstStyle/>
          <a:p>
            <a:r>
              <a:rPr lang="en-AU" dirty="0"/>
              <a:t>Are good employers good companies – Look at sector peers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F0D-23C9-C092-C6FB-006D5A703A8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Source : Nasdaq API data feed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Bring in finance data via the ticker code to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/>
              <a:t>[Javier’s  graph here]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Discussion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‘Nasdaq API’ and ’</a:t>
            </a:r>
            <a:r>
              <a:rPr lang="en-US" b="0" dirty="0" err="1"/>
              <a:t>Mergent</a:t>
            </a:r>
            <a:r>
              <a:rPr lang="en-US" b="0" dirty="0"/>
              <a:t> Global Finance’ data feed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Financial measures selected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</a:t>
            </a:r>
            <a:r>
              <a:rPr lang="en-US" b="0" dirty="0"/>
              <a:t>ata cleaning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</a:t>
            </a:r>
            <a:r>
              <a:rPr lang="en-US" b="0" dirty="0"/>
              <a:t>esults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dirty="0"/>
              <a:t>Conclusions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1B47-09E8-4494-59A8-65DB94E6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132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6E93-FFD4-862D-8372-D965E31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factor contributing to being good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607B-8E14-862E-0DFE-14BF68696A1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 dirty="0"/>
              <a:t>Analyse demographics for country of HQ</a:t>
            </a:r>
          </a:p>
          <a:p>
            <a:endParaRPr lang="en-AU" dirty="0"/>
          </a:p>
          <a:p>
            <a:endParaRPr lang="en-AU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/>
              <a:t>[Rohan’s  graphs here]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Discussion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Country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Any country-specific qualities affecting company performance in Forbes ranking or Glassdoor scores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dirty="0"/>
              <a:t>Conclusions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8C455-97BF-6B95-5335-911BD4DB4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409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3FE-07FA-7C03-D6E5-555C2B2E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AAE81-F38C-3A23-CAF5-7C71EE9F8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1DA-01D2-223C-A945-57B5F8B5C09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 dirty="0"/>
              <a:t>Overall we conclude: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Established, longstanding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 brand recognition/value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Would investigate this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US" dirty="0"/>
              <a:t>Difficulties and limitations</a:t>
            </a:r>
          </a:p>
          <a:p>
            <a:endParaRPr lang="en-AU" dirty="0"/>
          </a:p>
          <a:p>
            <a:r>
              <a:rPr lang="en-US" dirty="0"/>
              <a:t>Did the data uncover any answers to our initial research questions?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918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832</Words>
  <Application>Microsoft Macintosh PowerPoint</Application>
  <PresentationFormat>On-screen Show (16:9)</PresentationFormat>
  <Paragraphs>126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MillerText-Roman</vt:lpstr>
      <vt:lpstr>Trebuchet MS</vt:lpstr>
      <vt:lpstr>Office Theme</vt:lpstr>
      <vt:lpstr>Exploration of attributes of best employers globally and contributing factors</vt:lpstr>
      <vt:lpstr>Research Questions</vt:lpstr>
      <vt:lpstr>Attributes of good employers – Look into Forbes / Glassdoor</vt:lpstr>
      <vt:lpstr>Are good employers good companies? – Look within Top 100</vt:lpstr>
      <vt:lpstr>Are good employers good companies? – Look within Top 100</vt:lpstr>
      <vt:lpstr>Are good employers good companies – Look at sector peers</vt:lpstr>
      <vt:lpstr>Other factor contributing to being good employer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aus_5.3 Introduction to Statistics</dc:title>
  <cp:lastModifiedBy>Gavin Payne</cp:lastModifiedBy>
  <cp:revision>17</cp:revision>
  <dcterms:created xsi:type="dcterms:W3CDTF">2023-01-13T00:08:42Z</dcterms:created>
  <dcterms:modified xsi:type="dcterms:W3CDTF">2023-01-16T06:49:18Z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