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44"/>
    <p:restoredTop sz="92586"/>
  </p:normalViewPr>
  <p:slideViewPr>
    <p:cSldViewPr snapToGrid="0">
      <p:cViewPr varScale="1">
        <p:scale>
          <a:sx n="96" d="100"/>
          <a:sy n="96" d="100"/>
        </p:scale>
        <p:origin x="1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vin Payne" userId="a7059ab5374b9f55" providerId="LiveId" clId="{2E9C0B7F-F1C5-A141-8F12-51876334AF57}"/>
    <pc:docChg chg="undo custSel addSld modSld">
      <pc:chgData name="Gavin Payne" userId="a7059ab5374b9f55" providerId="LiveId" clId="{2E9C0B7F-F1C5-A141-8F12-51876334AF57}" dt="2023-01-14T00:51:40.720" v="304" actId="20577"/>
      <pc:docMkLst>
        <pc:docMk/>
      </pc:docMkLst>
      <pc:sldChg chg="addSp delSp modSp mod">
        <pc:chgData name="Gavin Payne" userId="a7059ab5374b9f55" providerId="LiveId" clId="{2E9C0B7F-F1C5-A141-8F12-51876334AF57}" dt="2023-01-14T00:51:40.720" v="304" actId="20577"/>
        <pc:sldMkLst>
          <pc:docMk/>
          <pc:sldMk cId="3097526141" sldId="256"/>
        </pc:sldMkLst>
        <pc:spChg chg="del mod">
          <ac:chgData name="Gavin Payne" userId="a7059ab5374b9f55" providerId="LiveId" clId="{2E9C0B7F-F1C5-A141-8F12-51876334AF57}" dt="2023-01-13T23:42:16.270" v="274" actId="478"/>
          <ac:spMkLst>
            <pc:docMk/>
            <pc:sldMk cId="3097526141" sldId="256"/>
            <ac:spMk id="7" creationId="{C03D4430-FD30-8102-9D90-AD9C27C368E2}"/>
          </ac:spMkLst>
        </pc:spChg>
        <pc:spChg chg="mod">
          <ac:chgData name="Gavin Payne" userId="a7059ab5374b9f55" providerId="LiveId" clId="{2E9C0B7F-F1C5-A141-8F12-51876334AF57}" dt="2023-01-14T00:51:40.720" v="304" actId="20577"/>
          <ac:spMkLst>
            <pc:docMk/>
            <pc:sldMk cId="3097526141" sldId="256"/>
            <ac:spMk id="8" creationId="{E0F53A18-9EB0-CA52-4351-3AD70A2F2A23}"/>
          </ac:spMkLst>
        </pc:spChg>
        <pc:picChg chg="add del mod">
          <ac:chgData name="Gavin Payne" userId="a7059ab5374b9f55" providerId="LiveId" clId="{2E9C0B7F-F1C5-A141-8F12-51876334AF57}" dt="2023-01-13T23:45:17.398" v="296" actId="478"/>
          <ac:picMkLst>
            <pc:docMk/>
            <pc:sldMk cId="3097526141" sldId="256"/>
            <ac:picMk id="3" creationId="{CB1E981D-F032-29E6-F9F6-813B1E213EAB}"/>
          </ac:picMkLst>
        </pc:picChg>
        <pc:picChg chg="add mod">
          <ac:chgData name="Gavin Payne" userId="a7059ab5374b9f55" providerId="LiveId" clId="{2E9C0B7F-F1C5-A141-8F12-51876334AF57}" dt="2023-01-13T23:45:39.672" v="300" actId="1076"/>
          <ac:picMkLst>
            <pc:docMk/>
            <pc:sldMk cId="3097526141" sldId="256"/>
            <ac:picMk id="5" creationId="{D055C668-051D-2FC0-5DAC-399A001A22E3}"/>
          </ac:picMkLst>
        </pc:picChg>
      </pc:sldChg>
      <pc:sldChg chg="modSp mod">
        <pc:chgData name="Gavin Payne" userId="a7059ab5374b9f55" providerId="LiveId" clId="{2E9C0B7F-F1C5-A141-8F12-51876334AF57}" dt="2023-01-13T05:30:06.569" v="217" actId="207"/>
        <pc:sldMkLst>
          <pc:docMk/>
          <pc:sldMk cId="3573855860" sldId="257"/>
        </pc:sldMkLst>
        <pc:spChg chg="mod">
          <ac:chgData name="Gavin Payne" userId="a7059ab5374b9f55" providerId="LiveId" clId="{2E9C0B7F-F1C5-A141-8F12-51876334AF57}" dt="2023-01-13T05:30:06.569" v="217" actId="207"/>
          <ac:spMkLst>
            <pc:docMk/>
            <pc:sldMk cId="3573855860" sldId="257"/>
            <ac:spMk id="5" creationId="{3FE0129D-D179-4FFC-834F-BACE700F5BF8}"/>
          </ac:spMkLst>
        </pc:spChg>
      </pc:sldChg>
      <pc:sldChg chg="addSp delSp modSp mod">
        <pc:chgData name="Gavin Payne" userId="a7059ab5374b9f55" providerId="LiveId" clId="{2E9C0B7F-F1C5-A141-8F12-51876334AF57}" dt="2023-01-13T06:12:08.705" v="259" actId="1076"/>
        <pc:sldMkLst>
          <pc:docMk/>
          <pc:sldMk cId="3959464855" sldId="258"/>
        </pc:sldMkLst>
        <pc:spChg chg="mod">
          <ac:chgData name="Gavin Payne" userId="a7059ab5374b9f55" providerId="LiveId" clId="{2E9C0B7F-F1C5-A141-8F12-51876334AF57}" dt="2023-01-13T05:31:15.361" v="231" actId="255"/>
          <ac:spMkLst>
            <pc:docMk/>
            <pc:sldMk cId="3959464855" sldId="258"/>
            <ac:spMk id="5" creationId="{3FE0129D-D179-4FFC-834F-BACE700F5BF8}"/>
          </ac:spMkLst>
        </pc:spChg>
        <pc:spChg chg="del">
          <ac:chgData name="Gavin Payne" userId="a7059ab5374b9f55" providerId="LiveId" clId="{2E9C0B7F-F1C5-A141-8F12-51876334AF57}" dt="2023-01-13T06:09:48.275" v="236" actId="478"/>
          <ac:spMkLst>
            <pc:docMk/>
            <pc:sldMk cId="3959464855" sldId="258"/>
            <ac:spMk id="6" creationId="{EC6300F2-8788-CBBF-C8C6-29C0EBA395F6}"/>
          </ac:spMkLst>
        </pc:spChg>
        <pc:spChg chg="del mod">
          <ac:chgData name="Gavin Payne" userId="a7059ab5374b9f55" providerId="LiveId" clId="{2E9C0B7F-F1C5-A141-8F12-51876334AF57}" dt="2023-01-13T06:09:49.617" v="237" actId="478"/>
          <ac:spMkLst>
            <pc:docMk/>
            <pc:sldMk cId="3959464855" sldId="258"/>
            <ac:spMk id="7" creationId="{B8C2AFE6-E279-FF55-E57D-A8D5108BDC87}"/>
          </ac:spMkLst>
        </pc:spChg>
        <pc:spChg chg="del">
          <ac:chgData name="Gavin Payne" userId="a7059ab5374b9f55" providerId="LiveId" clId="{2E9C0B7F-F1C5-A141-8F12-51876334AF57}" dt="2023-01-13T06:09:45.656" v="234" actId="478"/>
          <ac:spMkLst>
            <pc:docMk/>
            <pc:sldMk cId="3959464855" sldId="258"/>
            <ac:spMk id="8" creationId="{7A2C3EA7-A6DA-D1A1-065E-9934CE1AFB32}"/>
          </ac:spMkLst>
        </pc:spChg>
        <pc:spChg chg="del">
          <ac:chgData name="Gavin Payne" userId="a7059ab5374b9f55" providerId="LiveId" clId="{2E9C0B7F-F1C5-A141-8F12-51876334AF57}" dt="2023-01-13T06:09:46.971" v="235" actId="478"/>
          <ac:spMkLst>
            <pc:docMk/>
            <pc:sldMk cId="3959464855" sldId="258"/>
            <ac:spMk id="9" creationId="{A008C1DD-2789-17C5-F0E2-7122AFC857D5}"/>
          </ac:spMkLst>
        </pc:spChg>
        <pc:picChg chg="add del mod">
          <ac:chgData name="Gavin Payne" userId="a7059ab5374b9f55" providerId="LiveId" clId="{2E9C0B7F-F1C5-A141-8F12-51876334AF57}" dt="2023-01-13T04:54:50.290" v="214" actId="478"/>
          <ac:picMkLst>
            <pc:docMk/>
            <pc:sldMk cId="3959464855" sldId="258"/>
            <ac:picMk id="3" creationId="{98BF8038-9474-FE0A-42B7-F322247499C6}"/>
          </ac:picMkLst>
        </pc:picChg>
        <pc:picChg chg="add del mod">
          <ac:chgData name="Gavin Payne" userId="a7059ab5374b9f55" providerId="LiveId" clId="{2E9C0B7F-F1C5-A141-8F12-51876334AF57}" dt="2023-01-13T04:54:43.349" v="213" actId="478"/>
          <ac:picMkLst>
            <pc:docMk/>
            <pc:sldMk cId="3959464855" sldId="258"/>
            <ac:picMk id="4" creationId="{EE4A63E4-2C3B-32FB-9B29-13A1E0AD08E9}"/>
          </ac:picMkLst>
        </pc:picChg>
        <pc:picChg chg="add del mod">
          <ac:chgData name="Gavin Payne" userId="a7059ab5374b9f55" providerId="LiveId" clId="{2E9C0B7F-F1C5-A141-8F12-51876334AF57}" dt="2023-01-13T06:10:40.219" v="248" actId="478"/>
          <ac:picMkLst>
            <pc:docMk/>
            <pc:sldMk cId="3959464855" sldId="258"/>
            <ac:picMk id="11" creationId="{0EC749BF-D2D9-7537-5E3F-87D6D2317431}"/>
          </ac:picMkLst>
        </pc:picChg>
        <pc:picChg chg="add mod">
          <ac:chgData name="Gavin Payne" userId="a7059ab5374b9f55" providerId="LiveId" clId="{2E9C0B7F-F1C5-A141-8F12-51876334AF57}" dt="2023-01-13T06:12:08.705" v="259" actId="1076"/>
          <ac:picMkLst>
            <pc:docMk/>
            <pc:sldMk cId="3959464855" sldId="258"/>
            <ac:picMk id="13" creationId="{7FEC70F2-621F-FE83-2126-8845618F2852}"/>
          </ac:picMkLst>
        </pc:picChg>
      </pc:sldChg>
      <pc:sldChg chg="modSp mod">
        <pc:chgData name="Gavin Payne" userId="a7059ab5374b9f55" providerId="LiveId" clId="{2E9C0B7F-F1C5-A141-8F12-51876334AF57}" dt="2023-01-13T05:30:43.840" v="223" actId="1076"/>
        <pc:sldMkLst>
          <pc:docMk/>
          <pc:sldMk cId="501794216" sldId="259"/>
        </pc:sldMkLst>
        <pc:spChg chg="mod">
          <ac:chgData name="Gavin Payne" userId="a7059ab5374b9f55" providerId="LiveId" clId="{2E9C0B7F-F1C5-A141-8F12-51876334AF57}" dt="2023-01-13T05:30:43.840" v="223" actId="1076"/>
          <ac:spMkLst>
            <pc:docMk/>
            <pc:sldMk cId="501794216" sldId="259"/>
            <ac:spMk id="5" creationId="{3FE0129D-D179-4FFC-834F-BACE700F5BF8}"/>
          </ac:spMkLst>
        </pc:spChg>
      </pc:sldChg>
      <pc:sldChg chg="modSp mod">
        <pc:chgData name="Gavin Payne" userId="a7059ab5374b9f55" providerId="LiveId" clId="{2E9C0B7F-F1C5-A141-8F12-51876334AF57}" dt="2023-01-13T05:30:54.892" v="226" actId="403"/>
        <pc:sldMkLst>
          <pc:docMk/>
          <pc:sldMk cId="684092711" sldId="260"/>
        </pc:sldMkLst>
        <pc:spChg chg="mod">
          <ac:chgData name="Gavin Payne" userId="a7059ab5374b9f55" providerId="LiveId" clId="{2E9C0B7F-F1C5-A141-8F12-51876334AF57}" dt="2023-01-13T05:30:54.892" v="226" actId="403"/>
          <ac:spMkLst>
            <pc:docMk/>
            <pc:sldMk cId="684092711" sldId="260"/>
            <ac:spMk id="5" creationId="{3FE0129D-D179-4FFC-834F-BACE700F5BF8}"/>
          </ac:spMkLst>
        </pc:spChg>
      </pc:sldChg>
      <pc:sldChg chg="modSp mod">
        <pc:chgData name="Gavin Payne" userId="a7059ab5374b9f55" providerId="LiveId" clId="{2E9C0B7F-F1C5-A141-8F12-51876334AF57}" dt="2023-01-13T05:31:05.700" v="230" actId="207"/>
        <pc:sldMkLst>
          <pc:docMk/>
          <pc:sldMk cId="3102486394" sldId="261"/>
        </pc:sldMkLst>
        <pc:spChg chg="mod">
          <ac:chgData name="Gavin Payne" userId="a7059ab5374b9f55" providerId="LiveId" clId="{2E9C0B7F-F1C5-A141-8F12-51876334AF57}" dt="2023-01-13T01:06:35.476" v="92" actId="1076"/>
          <ac:spMkLst>
            <pc:docMk/>
            <pc:sldMk cId="3102486394" sldId="261"/>
            <ac:spMk id="2" creationId="{BFD3A38D-7248-F213-0E7C-88EBD1791A50}"/>
          </ac:spMkLst>
        </pc:spChg>
        <pc:spChg chg="mod">
          <ac:chgData name="Gavin Payne" userId="a7059ab5374b9f55" providerId="LiveId" clId="{2E9C0B7F-F1C5-A141-8F12-51876334AF57}" dt="2023-01-13T01:10:14.111" v="130" actId="1076"/>
          <ac:spMkLst>
            <pc:docMk/>
            <pc:sldMk cId="3102486394" sldId="261"/>
            <ac:spMk id="3" creationId="{AFFFCFF5-E79F-533B-06A3-43B5D80854C4}"/>
          </ac:spMkLst>
        </pc:spChg>
        <pc:spChg chg="mod">
          <ac:chgData name="Gavin Payne" userId="a7059ab5374b9f55" providerId="LiveId" clId="{2E9C0B7F-F1C5-A141-8F12-51876334AF57}" dt="2023-01-13T05:31:05.700" v="230" actId="207"/>
          <ac:spMkLst>
            <pc:docMk/>
            <pc:sldMk cId="3102486394" sldId="261"/>
            <ac:spMk id="5" creationId="{3FE0129D-D179-4FFC-834F-BACE700F5BF8}"/>
          </ac:spMkLst>
        </pc:spChg>
        <pc:spChg chg="mod">
          <ac:chgData name="Gavin Payne" userId="a7059ab5374b9f55" providerId="LiveId" clId="{2E9C0B7F-F1C5-A141-8F12-51876334AF57}" dt="2023-01-13T01:10:11.053" v="129" actId="1076"/>
          <ac:spMkLst>
            <pc:docMk/>
            <pc:sldMk cId="3102486394" sldId="261"/>
            <ac:spMk id="7" creationId="{B8C2AFE6-E279-FF55-E57D-A8D5108BDC87}"/>
          </ac:spMkLst>
        </pc:spChg>
      </pc:sldChg>
      <pc:sldChg chg="addSp delSp modSp new mod">
        <pc:chgData name="Gavin Payne" userId="a7059ab5374b9f55" providerId="LiveId" clId="{2E9C0B7F-F1C5-A141-8F12-51876334AF57}" dt="2023-01-13T06:13:39.958" v="266" actId="478"/>
        <pc:sldMkLst>
          <pc:docMk/>
          <pc:sldMk cId="2382265825" sldId="262"/>
        </pc:sldMkLst>
        <pc:spChg chg="del">
          <ac:chgData name="Gavin Payne" userId="a7059ab5374b9f55" providerId="LiveId" clId="{2E9C0B7F-F1C5-A141-8F12-51876334AF57}" dt="2023-01-13T06:11:54.183" v="257" actId="478"/>
          <ac:spMkLst>
            <pc:docMk/>
            <pc:sldMk cId="2382265825" sldId="262"/>
            <ac:spMk id="2" creationId="{471719D2-0E34-1E6F-C47E-7FF15D22609A}"/>
          </ac:spMkLst>
        </pc:spChg>
        <pc:spChg chg="del">
          <ac:chgData name="Gavin Payne" userId="a7059ab5374b9f55" providerId="LiveId" clId="{2E9C0B7F-F1C5-A141-8F12-51876334AF57}" dt="2023-01-13T06:11:53.357" v="256" actId="478"/>
          <ac:spMkLst>
            <pc:docMk/>
            <pc:sldMk cId="2382265825" sldId="262"/>
            <ac:spMk id="3" creationId="{191E3F2B-84DB-11A4-083E-2853EA6740D8}"/>
          </ac:spMkLst>
        </pc:spChg>
        <pc:picChg chg="add del mod">
          <ac:chgData name="Gavin Payne" userId="a7059ab5374b9f55" providerId="LiveId" clId="{2E9C0B7F-F1C5-A141-8F12-51876334AF57}" dt="2023-01-13T06:13:39.958" v="266" actId="478"/>
          <ac:picMkLst>
            <pc:docMk/>
            <pc:sldMk cId="2382265825" sldId="262"/>
            <ac:picMk id="5" creationId="{FB7217C4-8C41-D9F3-57BD-C11D43CF852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B26CE-C365-2647-8D9B-DD80F02BB9A0}" type="datetimeFigureOut">
              <a:rPr lang="en-US" smtClean="0"/>
              <a:t>1/13/23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65B4F-CFD9-9646-8FE1-0E4B5415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Forbes b/g: </a:t>
            </a:r>
            <a:r>
              <a:rPr lang="en-US" b="0" dirty="0"/>
              <a:t>The initial research was undertaken </a:t>
            </a:r>
            <a:r>
              <a:rPr lang="en-AU" b="0" i="0" dirty="0">
                <a:solidFill>
                  <a:srgbClr val="181716"/>
                </a:solidFill>
                <a:effectLst/>
                <a:latin typeface="MillerText-Roman"/>
              </a:rPr>
              <a:t>Statista, who surveyed 150,000 full-time and part-time workers from 57 countries working for multinational companies and institutions to measure their performance on tenants such as: corporate impact and image, talent development, gender equality and social responsibility.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Context (Why): </a:t>
            </a:r>
            <a:r>
              <a:rPr lang="en-US" b="0" dirty="0"/>
              <a:t>Since covid, a) employee priorities have shifted</a:t>
            </a:r>
          </a:p>
          <a:p>
            <a:r>
              <a:rPr lang="en-US" b="1" dirty="0"/>
              <a:t>		</a:t>
            </a:r>
            <a:r>
              <a:rPr lang="en-US" b="0" dirty="0"/>
              <a:t>b) employers: have had the talent pool depleted, have had to offer more flexibility to attract, retain.</a:t>
            </a:r>
          </a:p>
          <a:p>
            <a:r>
              <a:rPr lang="en-US" b="0" dirty="0"/>
              <a:t>		c) 2022 list: those frictions have played out and had time to feed into the 2022 list.</a:t>
            </a:r>
          </a:p>
          <a:p>
            <a:endParaRPr lang="en-US" b="0" dirty="0"/>
          </a:p>
          <a:p>
            <a:r>
              <a:rPr lang="en-US" b="1" dirty="0"/>
              <a:t>Questions: </a:t>
            </a:r>
            <a:r>
              <a:rPr lang="en-US" b="0" dirty="0"/>
              <a:t>State as above.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5B4F-CFD9-9646-8FE1-0E4B541587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9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Our approach part 1: </a:t>
            </a:r>
            <a:r>
              <a:rPr lang="en-US" b="0" dirty="0"/>
              <a:t>exploration of the source research to look at the features/attributes of the ‘Top 100’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What kind of companies made up the top 100?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5B4F-CFD9-9646-8FE1-0E4B541587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62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Our approach part 2: </a:t>
            </a:r>
            <a:r>
              <a:rPr lang="en-US" b="0" dirty="0"/>
              <a:t>bringing in finance data via the ticker code so see whether success as an acclaimed employer converts to financial performance.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Yahoo Finance library wrapper: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Financial metrics: 12 month stock performance, ROE (shareholder value), Average of analyst recommendations (1 strong buy, 5 strong sell), operating income per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all available in the </a:t>
            </a:r>
            <a:r>
              <a:rPr lang="en-US" b="0" dirty="0" err="1"/>
              <a:t>yf.ticker.info</a:t>
            </a:r>
            <a:r>
              <a:rPr lang="en-US" b="0" dirty="0"/>
              <a:t> method.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Results (raw) : appears to be no correlation between ranking in the top 100, and financial performance.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a) Already 100 high performing companies, multinationals, likely got in that position by being financially sound.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Results (standardized): cluster around mean, particularly ROE. Stock price contained more variation, this may have to do with broader sector performance,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Segue to Javier’s approach.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5B4F-CFD9-9646-8FE1-0E4B541587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58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Our approach part 2: </a:t>
            </a:r>
            <a:r>
              <a:rPr lang="en-US" b="0" dirty="0"/>
              <a:t>Financial information for Top 100 relative to their industry peers.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5B4F-CFD9-9646-8FE1-0E4B541587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70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Our approach part 4: </a:t>
            </a:r>
            <a:r>
              <a:rPr lang="en-US" b="0" dirty="0"/>
              <a:t>Many countries represented in the top 100 (though mostly US and Germany)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Geographical factors? i.e. Is there something about employees from these countries that predisposed them to feel a certain way about their employers?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Rohan findings.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5B4F-CFD9-9646-8FE1-0E4B541587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53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5B4F-CFD9-9646-8FE1-0E4B541587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3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68CA-8929-D2BF-F1A1-2E3690105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66113-4BBB-7CC2-BA5A-08EC44A02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BEDA2-68AD-53B1-4487-8DE5FD004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0A9-371A-EE49-802C-A555FBDE136C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8E5E7-5049-4361-7C8E-A76A64C5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1B9DF-9B7A-4ECA-0703-50883988A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6E0E-8DAD-DA46-AE05-013A7F85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3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870A-59EF-FEF7-CE41-DB7ADBA6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4D404-90CC-8212-5E24-D0A8D6F76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6681F-A917-321F-C8D5-6EB22387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0A9-371A-EE49-802C-A555FBDE136C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FC754-CB3A-EBBE-EEA6-D42E11D4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0E342-157F-9233-BB17-CFD7E167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6E0E-8DAD-DA46-AE05-013A7F85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2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396918-38DB-7DC3-4B5A-6AC4C0F7D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25671-E484-0657-E2AE-2AC946C6D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CF133-A83E-0A22-BF19-77148B70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0A9-371A-EE49-802C-A555FBDE136C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2CC6B-81E9-1A4A-2CD7-A88FF1FE7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93791-E08E-E636-A6E3-4A322D984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6E0E-8DAD-DA46-AE05-013A7F85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ED856-29B8-0639-DCDD-369A193DB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4CCC0-904E-42BA-81F8-52DF3EAF2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77755-81EE-F31B-3AAB-14E3D48EB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0A9-371A-EE49-802C-A555FBDE136C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1DB04-E1F9-010E-013F-473232F5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20952-A02D-3CFE-63BD-33CD0B9D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6E0E-8DAD-DA46-AE05-013A7F85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5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C948-BD7D-8890-9E4A-9139873BD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0141D-6A2B-F773-6B6E-17D7830B9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B1517-4297-8AC7-4C64-974AF34FB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0A9-371A-EE49-802C-A555FBDE136C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8CD1E-1546-1DA3-3542-778C9B10F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8AAB2-C0FE-B5A8-DEFC-EE08F31F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6E0E-8DAD-DA46-AE05-013A7F85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7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6811-E627-0EEC-E992-ECAC5D9D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6DB18-352A-70C6-5A33-4A22D3CB2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0CA93-258D-1A8D-5A73-A0A880E07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509AC-AA8F-E671-976D-34B0406A8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0A9-371A-EE49-802C-A555FBDE136C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079D7-AF8A-2F41-3A7F-0659E304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4B659-BE63-60BA-318A-35EAFCBE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6E0E-8DAD-DA46-AE05-013A7F85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0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C650-82A8-BAE3-1BA8-C63F04F32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9CF6C-EB5E-8D14-3520-F8649F4CD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67FFE-140D-EE08-4424-51B84B21D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298B2-BF6C-047F-4408-22C07F1CC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19A0D5-BFA9-54CF-EA8F-BE7F4F380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80ACA7-C9FD-6B2F-FC0C-4AAE8986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0A9-371A-EE49-802C-A555FBDE136C}" type="datetimeFigureOut">
              <a:rPr lang="en-US" smtClean="0"/>
              <a:t>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010CAB-E9A1-AF4C-1C7B-B22ABA2C6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E3AAF3-4D41-8738-C665-0D1B64FF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6E0E-8DAD-DA46-AE05-013A7F85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7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CE68-BCCF-E578-3E38-4953DD5BF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70E52-16FB-3DF8-C80D-8E1F9C6F1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0A9-371A-EE49-802C-A555FBDE136C}" type="datetimeFigureOut">
              <a:rPr lang="en-US" smtClean="0"/>
              <a:t>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291FD-2E19-5EF8-2BE9-3DA589A4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D3A00-EB46-4852-FC36-6E1A21EB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6E0E-8DAD-DA46-AE05-013A7F85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0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64BE4-34D8-6A7F-12D0-C3DDF5A22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0A9-371A-EE49-802C-A555FBDE136C}" type="datetimeFigureOut">
              <a:rPr lang="en-US" smtClean="0"/>
              <a:t>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41C01F-2852-A1CD-726D-9C37B61B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DEB55-6D45-0CF4-1C06-EA5C3BC6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6E0E-8DAD-DA46-AE05-013A7F85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9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829D-E928-7818-94C3-E0F4F587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1E876-15CE-4000-E49E-9425FE1F3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D55B5-8A9C-B8A5-B513-6EC5D5B37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45684-C883-D5A7-94E6-6A39884AB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0A9-371A-EE49-802C-A555FBDE136C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E42D6-350F-FD86-0B4B-3EEFB435A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31F2E-E733-020A-160E-8B82C0C9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6E0E-8DAD-DA46-AE05-013A7F85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0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4905-9885-2A5B-406C-594E23296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B2DD5-4370-4561-5B9A-2644658F8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7D0D1-00B7-A11D-6C54-0A29960F3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2028F-7C98-F12B-7F76-D59497A5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0A9-371A-EE49-802C-A555FBDE136C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4CCB0-EAC5-6533-6A53-B3818D00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2B501-DE2F-E3FD-B7F0-70A516EF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6E0E-8DAD-DA46-AE05-013A7F85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6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FFC03-6696-452D-9C01-BD77956A0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C9BF2-60CD-E5C3-21F3-367B7E7AB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24D3-E720-6A62-D709-1D548013E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700A9-371A-EE49-802C-A555FBDE136C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AE56D-DAC6-9B0C-FC79-9CD78D525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288A6-B8E6-29E8-B4E9-FB139FB9E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16E0E-8DAD-DA46-AE05-013A7F85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9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0F53A18-9EB0-CA52-4351-3AD70A2F2A23}"/>
              </a:ext>
            </a:extLst>
          </p:cNvPr>
          <p:cNvSpPr txBox="1"/>
          <p:nvPr/>
        </p:nvSpPr>
        <p:spPr>
          <a:xfrm>
            <a:off x="1076223" y="439502"/>
            <a:ext cx="11321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Our research questions:</a:t>
            </a:r>
          </a:p>
          <a:p>
            <a:r>
              <a:rPr lang="en-US" sz="2000" dirty="0"/>
              <a:t>	a) What are the attributes of good employers?</a:t>
            </a:r>
          </a:p>
          <a:p>
            <a:endParaRPr lang="en-US" sz="2000" dirty="0"/>
          </a:p>
          <a:p>
            <a:r>
              <a:rPr lang="en-US" sz="2000" dirty="0"/>
              <a:t>	b)  Are good employers good companies?</a:t>
            </a:r>
          </a:p>
          <a:p>
            <a:endParaRPr lang="en-US" sz="2000" dirty="0"/>
          </a:p>
          <a:p>
            <a:r>
              <a:rPr lang="en-US" sz="2000" dirty="0"/>
              <a:t>	c) Are there any other factors that may contribute?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55C668-051D-2FC0-5DAC-399A001A2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76" y="2850642"/>
            <a:ext cx="10495446" cy="356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2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E0129D-D179-4FFC-834F-BACE700F5BF8}"/>
              </a:ext>
            </a:extLst>
          </p:cNvPr>
          <p:cNvSpPr txBox="1"/>
          <p:nvPr/>
        </p:nvSpPr>
        <p:spPr>
          <a:xfrm>
            <a:off x="523878" y="423816"/>
            <a:ext cx="60937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Approach part one: Forbes data + Glassdoor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300F2-8788-CBBF-C8C6-29C0EBA395F6}"/>
              </a:ext>
            </a:extLst>
          </p:cNvPr>
          <p:cNvSpPr txBox="1"/>
          <p:nvPr/>
        </p:nvSpPr>
        <p:spPr>
          <a:xfrm>
            <a:off x="1197790" y="2732464"/>
            <a:ext cx="56194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Preliminary</a:t>
            </a:r>
            <a:r>
              <a:rPr lang="en-US" sz="2000" dirty="0"/>
              <a:t> Analysis:</a:t>
            </a:r>
          </a:p>
          <a:p>
            <a:r>
              <a:rPr lang="en-US" sz="2000" dirty="0"/>
              <a:t>	Sector analysis</a:t>
            </a:r>
          </a:p>
          <a:p>
            <a:r>
              <a:rPr lang="en-US" sz="2000" dirty="0"/>
              <a:t>	Employee size</a:t>
            </a:r>
          </a:p>
          <a:p>
            <a:r>
              <a:rPr lang="en-US" sz="2000" dirty="0"/>
              <a:t>	Country? </a:t>
            </a:r>
          </a:p>
          <a:p>
            <a:r>
              <a:rPr lang="en-US" sz="2000" dirty="0"/>
              <a:t>	Glassdoor  </a:t>
            </a:r>
            <a:r>
              <a:rPr lang="en-US" sz="1600" dirty="0"/>
              <a:t> </a:t>
            </a:r>
          </a:p>
          <a:p>
            <a:r>
              <a:rPr lang="en-US" sz="1600" dirty="0"/>
              <a:t>	</a:t>
            </a:r>
            <a:r>
              <a:rPr lang="en-US" sz="2000" dirty="0"/>
              <a:t>anything else?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2AFE6-E279-FF55-E57D-A8D5108BDC87}"/>
              </a:ext>
            </a:extLst>
          </p:cNvPr>
          <p:cNvSpPr txBox="1"/>
          <p:nvPr/>
        </p:nvSpPr>
        <p:spPr>
          <a:xfrm>
            <a:off x="1176114" y="4614147"/>
            <a:ext cx="5619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Preliminary conclusions?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2C3EA7-A6DA-D1A1-065E-9934CE1AFB32}"/>
              </a:ext>
            </a:extLst>
          </p:cNvPr>
          <p:cNvSpPr txBox="1"/>
          <p:nvPr/>
        </p:nvSpPr>
        <p:spPr>
          <a:xfrm>
            <a:off x="4375513" y="1447336"/>
            <a:ext cx="6220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*Insert Tim’s graphs here*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08C1DD-2789-17C5-F0E2-7122AFC857D5}"/>
              </a:ext>
            </a:extLst>
          </p:cNvPr>
          <p:cNvSpPr txBox="1"/>
          <p:nvPr/>
        </p:nvSpPr>
        <p:spPr>
          <a:xfrm>
            <a:off x="1197790" y="2133136"/>
            <a:ext cx="6220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Discussion: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85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E0129D-D179-4FFC-834F-BACE700F5BF8}"/>
              </a:ext>
            </a:extLst>
          </p:cNvPr>
          <p:cNvSpPr txBox="1"/>
          <p:nvPr/>
        </p:nvSpPr>
        <p:spPr>
          <a:xfrm>
            <a:off x="523879" y="377321"/>
            <a:ext cx="60937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Approach part two a): Yahoo Finance library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EC70F2-621F-FE83-2126-8845618F2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90" y="926275"/>
            <a:ext cx="10950820" cy="572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64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2265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E0129D-D179-4FFC-834F-BACE700F5BF8}"/>
              </a:ext>
            </a:extLst>
          </p:cNvPr>
          <p:cNvSpPr txBox="1"/>
          <p:nvPr/>
        </p:nvSpPr>
        <p:spPr>
          <a:xfrm>
            <a:off x="446387" y="361822"/>
            <a:ext cx="60937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Approach part two b): NASDAQ API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300F2-8788-CBBF-C8C6-29C0EBA395F6}"/>
              </a:ext>
            </a:extLst>
          </p:cNvPr>
          <p:cNvSpPr txBox="1"/>
          <p:nvPr/>
        </p:nvSpPr>
        <p:spPr>
          <a:xfrm>
            <a:off x="1176114" y="2818936"/>
            <a:ext cx="56194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Financial</a:t>
            </a:r>
            <a:r>
              <a:rPr lang="en-US" sz="2000" dirty="0"/>
              <a:t> Analysis:</a:t>
            </a:r>
          </a:p>
          <a:p>
            <a:r>
              <a:rPr lang="en-US" sz="2000" dirty="0"/>
              <a:t>	NASDAQ API wrapper</a:t>
            </a:r>
          </a:p>
          <a:p>
            <a:r>
              <a:rPr lang="en-US" sz="2000" dirty="0"/>
              <a:t>	financial measures selected</a:t>
            </a:r>
          </a:p>
          <a:p>
            <a:r>
              <a:rPr lang="en-US" sz="2000" dirty="0"/>
              <a:t>	data cleaning</a:t>
            </a:r>
          </a:p>
          <a:p>
            <a:r>
              <a:rPr lang="en-US" sz="2000" dirty="0"/>
              <a:t>	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2AFE6-E279-FF55-E57D-A8D5108BDC87}"/>
              </a:ext>
            </a:extLst>
          </p:cNvPr>
          <p:cNvSpPr txBox="1"/>
          <p:nvPr/>
        </p:nvSpPr>
        <p:spPr>
          <a:xfrm>
            <a:off x="1176114" y="4614147"/>
            <a:ext cx="5619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conclusions?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2C3EA7-A6DA-D1A1-065E-9934CE1AFB32}"/>
              </a:ext>
            </a:extLst>
          </p:cNvPr>
          <p:cNvSpPr txBox="1"/>
          <p:nvPr/>
        </p:nvSpPr>
        <p:spPr>
          <a:xfrm>
            <a:off x="4375513" y="1447336"/>
            <a:ext cx="6220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*Insert Javier’s graphs here*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08C1DD-2789-17C5-F0E2-7122AFC857D5}"/>
              </a:ext>
            </a:extLst>
          </p:cNvPr>
          <p:cNvSpPr txBox="1"/>
          <p:nvPr/>
        </p:nvSpPr>
        <p:spPr>
          <a:xfrm>
            <a:off x="1197790" y="2133136"/>
            <a:ext cx="6220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Discussion: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9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E0129D-D179-4FFC-834F-BACE700F5BF8}"/>
              </a:ext>
            </a:extLst>
          </p:cNvPr>
          <p:cNvSpPr txBox="1"/>
          <p:nvPr/>
        </p:nvSpPr>
        <p:spPr>
          <a:xfrm>
            <a:off x="508380" y="299829"/>
            <a:ext cx="62207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Approach part three: Country of HQ Data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300F2-8788-CBBF-C8C6-29C0EBA395F6}"/>
              </a:ext>
            </a:extLst>
          </p:cNvPr>
          <p:cNvSpPr txBox="1"/>
          <p:nvPr/>
        </p:nvSpPr>
        <p:spPr>
          <a:xfrm>
            <a:off x="1176114" y="2818936"/>
            <a:ext cx="56194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Country</a:t>
            </a:r>
            <a:r>
              <a:rPr lang="en-US" sz="2000" dirty="0"/>
              <a:t> Analysis:</a:t>
            </a:r>
          </a:p>
          <a:p>
            <a:r>
              <a:rPr lang="en-US" sz="2000" dirty="0"/>
              <a:t>	Are there country-specific qualities that are 	affecting company performance in the 	rankings / or Glassdoor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2AFE6-E279-FF55-E57D-A8D5108BDC87}"/>
              </a:ext>
            </a:extLst>
          </p:cNvPr>
          <p:cNvSpPr txBox="1"/>
          <p:nvPr/>
        </p:nvSpPr>
        <p:spPr>
          <a:xfrm>
            <a:off x="1176114" y="4614147"/>
            <a:ext cx="5619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conclusions?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2C3EA7-A6DA-D1A1-065E-9934CE1AFB32}"/>
              </a:ext>
            </a:extLst>
          </p:cNvPr>
          <p:cNvSpPr txBox="1"/>
          <p:nvPr/>
        </p:nvSpPr>
        <p:spPr>
          <a:xfrm>
            <a:off x="4375513" y="1447336"/>
            <a:ext cx="6220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*Insert Rohan’s graphs here*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08C1DD-2789-17C5-F0E2-7122AFC857D5}"/>
              </a:ext>
            </a:extLst>
          </p:cNvPr>
          <p:cNvSpPr txBox="1"/>
          <p:nvPr/>
        </p:nvSpPr>
        <p:spPr>
          <a:xfrm>
            <a:off x="1197790" y="2133136"/>
            <a:ext cx="6220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Discussion: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09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E0129D-D179-4FFC-834F-BACE700F5BF8}"/>
              </a:ext>
            </a:extLst>
          </p:cNvPr>
          <p:cNvSpPr txBox="1"/>
          <p:nvPr/>
        </p:nvSpPr>
        <p:spPr>
          <a:xfrm>
            <a:off x="508380" y="299829"/>
            <a:ext cx="60937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Overall conclusions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2AFE6-E279-FF55-E57D-A8D5108BDC87}"/>
              </a:ext>
            </a:extLst>
          </p:cNvPr>
          <p:cNvSpPr txBox="1"/>
          <p:nvPr/>
        </p:nvSpPr>
        <p:spPr>
          <a:xfrm>
            <a:off x="1364372" y="1413302"/>
            <a:ext cx="561946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Overall conclusions?</a:t>
            </a:r>
          </a:p>
          <a:p>
            <a:endParaRPr lang="en-US" sz="2400" dirty="0"/>
          </a:p>
          <a:p>
            <a:r>
              <a:rPr lang="en-US" sz="2400" dirty="0"/>
              <a:t>-   Established, longstanding companies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High brand recognition/value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Would investigate this further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D3A38D-7248-F213-0E7C-88EBD1791A50}"/>
              </a:ext>
            </a:extLst>
          </p:cNvPr>
          <p:cNvSpPr txBox="1"/>
          <p:nvPr/>
        </p:nvSpPr>
        <p:spPr>
          <a:xfrm>
            <a:off x="1364372" y="5031123"/>
            <a:ext cx="859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Did data uncover any answers to our initial research questions?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FFCFF5-E79F-533B-06A3-43B5D80854C4}"/>
              </a:ext>
            </a:extLst>
          </p:cNvPr>
          <p:cNvSpPr txBox="1"/>
          <p:nvPr/>
        </p:nvSpPr>
        <p:spPr>
          <a:xfrm>
            <a:off x="1364372" y="3911769"/>
            <a:ext cx="859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Difficulties and 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48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552</Words>
  <Application>Microsoft Macintosh PowerPoint</Application>
  <PresentationFormat>Widescreen</PresentationFormat>
  <Paragraphs>78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MillerText-Roman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Payne</dc:creator>
  <cp:lastModifiedBy>Gavin Payne</cp:lastModifiedBy>
  <cp:revision>4</cp:revision>
  <dcterms:created xsi:type="dcterms:W3CDTF">2023-01-12T03:51:01Z</dcterms:created>
  <dcterms:modified xsi:type="dcterms:W3CDTF">2023-01-14T02:06:04Z</dcterms:modified>
</cp:coreProperties>
</file>