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/>
    <p:restoredTop sz="73752"/>
  </p:normalViewPr>
  <p:slideViewPr>
    <p:cSldViewPr snapToGrid="0">
      <p:cViewPr varScale="1">
        <p:scale>
          <a:sx n="82" d="100"/>
          <a:sy n="82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n Payne" userId="a7059ab5374b9f55" providerId="LiveId" clId="{2E9C0B7F-F1C5-A141-8F12-51876334AF57}"/>
    <pc:docChg chg="custSel modSld">
      <pc:chgData name="Gavin Payne" userId="a7059ab5374b9f55" providerId="LiveId" clId="{2E9C0B7F-F1C5-A141-8F12-51876334AF57}" dt="2023-01-13T01:10:14.111" v="130" actId="1076"/>
      <pc:docMkLst>
        <pc:docMk/>
      </pc:docMkLst>
      <pc:sldChg chg="modSp mod">
        <pc:chgData name="Gavin Payne" userId="a7059ab5374b9f55" providerId="LiveId" clId="{2E9C0B7F-F1C5-A141-8F12-51876334AF57}" dt="2023-01-13T01:10:14.111" v="130" actId="1076"/>
        <pc:sldMkLst>
          <pc:docMk/>
          <pc:sldMk cId="3102486394" sldId="261"/>
        </pc:sldMkLst>
        <pc:spChg chg="mod">
          <ac:chgData name="Gavin Payne" userId="a7059ab5374b9f55" providerId="LiveId" clId="{2E9C0B7F-F1C5-A141-8F12-51876334AF57}" dt="2023-01-13T01:06:35.476" v="92" actId="1076"/>
          <ac:spMkLst>
            <pc:docMk/>
            <pc:sldMk cId="3102486394" sldId="261"/>
            <ac:spMk id="2" creationId="{BFD3A38D-7248-F213-0E7C-88EBD1791A50}"/>
          </ac:spMkLst>
        </pc:spChg>
        <pc:spChg chg="mod">
          <ac:chgData name="Gavin Payne" userId="a7059ab5374b9f55" providerId="LiveId" clId="{2E9C0B7F-F1C5-A141-8F12-51876334AF57}" dt="2023-01-13T01:10:14.111" v="130" actId="1076"/>
          <ac:spMkLst>
            <pc:docMk/>
            <pc:sldMk cId="3102486394" sldId="261"/>
            <ac:spMk id="3" creationId="{AFFFCFF5-E79F-533B-06A3-43B5D80854C4}"/>
          </ac:spMkLst>
        </pc:spChg>
        <pc:spChg chg="mod">
          <ac:chgData name="Gavin Payne" userId="a7059ab5374b9f55" providerId="LiveId" clId="{2E9C0B7F-F1C5-A141-8F12-51876334AF57}" dt="2023-01-13T01:10:11.053" v="129" actId="1076"/>
          <ac:spMkLst>
            <pc:docMk/>
            <pc:sldMk cId="3102486394" sldId="261"/>
            <ac:spMk id="7" creationId="{B8C2AFE6-E279-FF55-E57D-A8D5108BDC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B26CE-C365-2647-8D9B-DD80F02BB9A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65B4F-CFD9-9646-8FE1-0E4B541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Forbes b/g: </a:t>
            </a:r>
            <a:r>
              <a:rPr lang="en-US" b="0" dirty="0"/>
              <a:t>The initial research was undertaken </a:t>
            </a:r>
            <a:r>
              <a:rPr lang="en-AU" b="0" i="0" dirty="0">
                <a:solidFill>
                  <a:srgbClr val="181716"/>
                </a:solidFill>
                <a:effectLst/>
                <a:latin typeface="MillerText-Roman"/>
              </a:rPr>
              <a:t>Statista, who surveyed 150,000 full-time and part-time workers from 57 countries working for multinational companies and institutions to measure their performance on tenants such as: corporate impact and image, talent development, gender equality and social responsibility.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Context (Why): </a:t>
            </a:r>
            <a:r>
              <a:rPr lang="en-US" b="0" dirty="0"/>
              <a:t>Since covid, a) employee priorities have shifted</a:t>
            </a:r>
          </a:p>
          <a:p>
            <a:r>
              <a:rPr lang="en-US" b="1" dirty="0"/>
              <a:t>		</a:t>
            </a:r>
            <a:r>
              <a:rPr lang="en-US" b="0" dirty="0"/>
              <a:t>b) employers: have had the talent pool depleted, have had to offer more flexibility to attract, retain.</a:t>
            </a:r>
          </a:p>
          <a:p>
            <a:r>
              <a:rPr lang="en-US" b="0" dirty="0"/>
              <a:t>		c) 2022 list: those frictions have played out and had time to feed into the 2022 list.</a:t>
            </a:r>
          </a:p>
          <a:p>
            <a:endParaRPr lang="en-US" b="0" dirty="0"/>
          </a:p>
          <a:p>
            <a:r>
              <a:rPr lang="en-US" b="1" dirty="0"/>
              <a:t>Questions</a:t>
            </a:r>
            <a:r>
              <a:rPr lang="en-US" b="1"/>
              <a:t>: </a:t>
            </a:r>
            <a:r>
              <a:rPr lang="en-US" b="0"/>
              <a:t>State </a:t>
            </a:r>
            <a:r>
              <a:rPr lang="en-US" b="0" dirty="0"/>
              <a:t>a</a:t>
            </a:r>
            <a:r>
              <a:rPr lang="en-US" b="0"/>
              <a:t>s </a:t>
            </a:r>
            <a:r>
              <a:rPr lang="en-US" b="0" dirty="0"/>
              <a:t>above.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exploration of the source research to look at the features/attributes of the ‘Top 100’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kind of companies made up the top 100?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bringing in finance data via the ticker code so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Yahoo Finance library wrapper: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metrics: 12 month stock performance, ROE (shareholder value), Average of analyst recommendations (1 strong buy, 5 strong sell), operating income 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all available in the </a:t>
            </a:r>
            <a:r>
              <a:rPr lang="en-US" b="0" dirty="0" err="1"/>
              <a:t>yf.ticker.info</a:t>
            </a:r>
            <a:r>
              <a:rPr lang="en-US" b="0" dirty="0"/>
              <a:t>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(raw) : appears to be no correlation between ranking in the top 100, and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a) Already 100 high performing companies, multinationals, likely got in that position by being financially sound.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(standardized): cluster around mean, particularly ROE. Stock price contained more variation, this may have to do with broader sector performance,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Segue to Javier’s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Financial information for Top 100 relative to their industry peers.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4: </a:t>
            </a:r>
            <a:r>
              <a:rPr lang="en-US" b="0" dirty="0"/>
              <a:t>Many countries represented in the top 100 (though mostly US and Germany)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Geographical factors? i.e. Is there something about employees from these countries that predisposed them to feel a certain way about their employers?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Rohan findings.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68CA-8929-D2BF-F1A1-2E369010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66113-4BBB-7CC2-BA5A-08EC44A02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BEDA2-68AD-53B1-4487-8DE5FD00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5E7-5049-4361-7C8E-A76A64C5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B9DF-9B7A-4ECA-0703-50883988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870A-59EF-FEF7-CE41-DB7ADBA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D404-90CC-8212-5E24-D0A8D6F76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681F-A917-321F-C8D5-6EB22387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C754-CB3A-EBBE-EEA6-D42E11D4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E342-157F-9233-BB17-CFD7E167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96918-38DB-7DC3-4B5A-6AC4C0F7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25671-E484-0657-E2AE-2AC946C6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F133-A83E-0A22-BF19-77148B7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CC6B-81E9-1A4A-2CD7-A88FF1FE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93791-E08E-E636-A6E3-4A322D98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856-29B8-0639-DCDD-369A193D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CCC0-904E-42BA-81F8-52DF3EAF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7755-81EE-F31B-3AAB-14E3D48E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DB04-E1F9-010E-013F-473232F5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0952-A02D-3CFE-63BD-33CD0B9D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C948-BD7D-8890-9E4A-9139873B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0141D-6A2B-F773-6B6E-17D7830B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1517-4297-8AC7-4C64-974AF34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CD1E-1546-1DA3-3542-778C9B10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8AAB2-C0FE-B5A8-DEFC-EE08F31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6811-E627-0EEC-E992-ECAC5D9D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DB18-352A-70C6-5A33-4A22D3CB2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0CA93-258D-1A8D-5A73-A0A880E0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509AC-AA8F-E671-976D-34B0406A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079D7-AF8A-2F41-3A7F-0659E304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4B659-BE63-60BA-318A-35EAFCB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C650-82A8-BAE3-1BA8-C63F04F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CF6C-EB5E-8D14-3520-F8649F4C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67FFE-140D-EE08-4424-51B84B21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298B2-BF6C-047F-4408-22C07F1CC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9A0D5-BFA9-54CF-EA8F-BE7F4F38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0ACA7-C9FD-6B2F-FC0C-4AAE8986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10CAB-E9A1-AF4C-1C7B-B22ABA2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3AAF3-4D41-8738-C665-0D1B64FF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CE68-BCCF-E578-3E38-4953DD5B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70E52-16FB-3DF8-C80D-8E1F9C6F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291FD-2E19-5EF8-2BE9-3DA589A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D3A00-EB46-4852-FC36-6E1A21EB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64BE4-34D8-6A7F-12D0-C3DDF5A2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1C01F-2852-A1CD-726D-9C37B61B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DEB55-6D45-0CF4-1C06-EA5C3BC6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829D-E928-7818-94C3-E0F4F587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E876-15CE-4000-E49E-9425FE1F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D55B5-8A9C-B8A5-B513-6EC5D5B3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5684-C883-D5A7-94E6-6A39884A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E42D6-350F-FD86-0B4B-3EEFB435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1F2E-E733-020A-160E-8B82C0C9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905-9885-2A5B-406C-594E232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B2DD5-4370-4561-5B9A-2644658F8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D0D1-00B7-A11D-6C54-0A29960F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028F-7C98-F12B-7F76-D59497A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CCB0-EAC5-6533-6A53-B3818D00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2B501-DE2F-E3FD-B7F0-70A516E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FFC03-6696-452D-9C01-BD77956A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9BF2-60CD-E5C3-21F3-367B7E7A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24D3-E720-6A62-D709-1D548013E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E56D-DAC6-9B0C-FC79-9CD78D52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88A6-B8E6-29E8-B4E9-FB139FB9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3D4430-FD30-8102-9D90-AD9C27C368E2}"/>
              </a:ext>
            </a:extLst>
          </p:cNvPr>
          <p:cNvSpPr txBox="1"/>
          <p:nvPr/>
        </p:nvSpPr>
        <p:spPr>
          <a:xfrm>
            <a:off x="1337480" y="777921"/>
            <a:ext cx="7588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Forbes 2022 Ranking (starting point): what is it? How is it formulated? Why are we interested?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53A18-9EB0-CA52-4351-3AD70A2F2A23}"/>
              </a:ext>
            </a:extLst>
          </p:cNvPr>
          <p:cNvSpPr txBox="1"/>
          <p:nvPr/>
        </p:nvSpPr>
        <p:spPr>
          <a:xfrm>
            <a:off x="1337480" y="2090172"/>
            <a:ext cx="9949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Our research questions:</a:t>
            </a:r>
          </a:p>
          <a:p>
            <a:endParaRPr lang="en-US" sz="2400" dirty="0"/>
          </a:p>
          <a:p>
            <a:r>
              <a:rPr lang="en-US" sz="2400" dirty="0"/>
              <a:t>	- a) What are the attributes of good employers?</a:t>
            </a:r>
          </a:p>
          <a:p>
            <a:endParaRPr lang="en-US" sz="2400" dirty="0"/>
          </a:p>
          <a:p>
            <a:r>
              <a:rPr lang="en-US" sz="2400" dirty="0"/>
              <a:t>	- b)  Are good employers good companies?</a:t>
            </a:r>
          </a:p>
          <a:p>
            <a:endParaRPr lang="en-US" sz="2400" dirty="0"/>
          </a:p>
          <a:p>
            <a:r>
              <a:rPr lang="en-US" sz="2400" dirty="0"/>
              <a:t>	- c) Are there any other factors that may contribute? </a:t>
            </a:r>
          </a:p>
        </p:txBody>
      </p:sp>
    </p:spTree>
    <p:extLst>
      <p:ext uri="{BB962C8B-B14F-4D97-AF65-F5344CB8AC3E}">
        <p14:creationId xmlns:p14="http://schemas.microsoft.com/office/powerpoint/2010/main" val="30975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Approach part one: Forbes data + Glassdoor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97790" y="2732464"/>
            <a:ext cx="5619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Sector analysis</a:t>
            </a:r>
          </a:p>
          <a:p>
            <a:r>
              <a:rPr lang="en-US" sz="2000" dirty="0"/>
              <a:t>	Employee size</a:t>
            </a:r>
          </a:p>
          <a:p>
            <a:r>
              <a:rPr lang="en-US" sz="2000" dirty="0"/>
              <a:t>	Country? </a:t>
            </a:r>
          </a:p>
          <a:p>
            <a:r>
              <a:rPr lang="en-US" sz="2000" dirty="0"/>
              <a:t>	Glassdoor  </a:t>
            </a:r>
            <a:r>
              <a:rPr lang="en-US" sz="1600" dirty="0"/>
              <a:t> </a:t>
            </a:r>
          </a:p>
          <a:p>
            <a:r>
              <a:rPr lang="en-US" sz="1600" dirty="0"/>
              <a:t>	</a:t>
            </a:r>
            <a:r>
              <a:rPr lang="en-US" sz="2000" dirty="0"/>
              <a:t>anything else?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Preliminary 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Tim’s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Approach part </a:t>
            </a:r>
            <a:r>
              <a:rPr lang="en-US" dirty="0"/>
              <a:t>two a)</a:t>
            </a:r>
            <a:r>
              <a:rPr lang="en-US" sz="1800" dirty="0"/>
              <a:t>: Yahoo Finance library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76114" y="2818936"/>
            <a:ext cx="5619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Yahoo Finance wrapper</a:t>
            </a:r>
          </a:p>
          <a:p>
            <a:r>
              <a:rPr lang="en-US" sz="2000" dirty="0"/>
              <a:t>	financial measures selected</a:t>
            </a:r>
          </a:p>
          <a:p>
            <a:r>
              <a:rPr lang="en-US" sz="2000" dirty="0"/>
              <a:t>	data cleaning</a:t>
            </a:r>
          </a:p>
          <a:p>
            <a:r>
              <a:rPr lang="en-US" sz="2000" dirty="0"/>
              <a:t>	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Gavin’s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6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Approach part </a:t>
            </a:r>
            <a:r>
              <a:rPr lang="en-US" dirty="0"/>
              <a:t>two b)</a:t>
            </a:r>
            <a:r>
              <a:rPr lang="en-US" sz="1800" dirty="0"/>
              <a:t>: </a:t>
            </a:r>
            <a:r>
              <a:rPr lang="en-US" dirty="0"/>
              <a:t>NASDAQ API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76114" y="2818936"/>
            <a:ext cx="5619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NASDAQ API wrapper</a:t>
            </a:r>
          </a:p>
          <a:p>
            <a:r>
              <a:rPr lang="en-US" sz="2000" dirty="0"/>
              <a:t>	financial measures selected</a:t>
            </a:r>
          </a:p>
          <a:p>
            <a:r>
              <a:rPr lang="en-US" sz="2000" dirty="0"/>
              <a:t>	data cleaning</a:t>
            </a:r>
          </a:p>
          <a:p>
            <a:r>
              <a:rPr lang="en-US" sz="2000" dirty="0"/>
              <a:t>	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Javier’s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Approach part </a:t>
            </a:r>
            <a:r>
              <a:rPr lang="en-US" dirty="0"/>
              <a:t>three</a:t>
            </a:r>
            <a:r>
              <a:rPr lang="en-US" sz="1800" dirty="0"/>
              <a:t>: </a:t>
            </a:r>
            <a:r>
              <a:rPr lang="en-US" dirty="0"/>
              <a:t>Country of HQ Data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76114" y="2818936"/>
            <a:ext cx="5619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Are there country-specific qualities that are 	affecting company performance in the 	rankings / or Glassdoor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Rohan’s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9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Overall 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364372" y="1413302"/>
            <a:ext cx="56194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 conclusions?</a:t>
            </a:r>
          </a:p>
          <a:p>
            <a:endParaRPr lang="en-US" sz="2400" dirty="0"/>
          </a:p>
          <a:p>
            <a:r>
              <a:rPr lang="en-US" sz="2400" dirty="0"/>
              <a:t>-   Established, longstanding companies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High brand recognition/value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Would investigate this further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3A38D-7248-F213-0E7C-88EBD1791A50}"/>
              </a:ext>
            </a:extLst>
          </p:cNvPr>
          <p:cNvSpPr txBox="1"/>
          <p:nvPr/>
        </p:nvSpPr>
        <p:spPr>
          <a:xfrm>
            <a:off x="1364372" y="5031123"/>
            <a:ext cx="859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 data uncover any answers to our initial research questions?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FCFF5-E79F-533B-06A3-43B5D80854C4}"/>
              </a:ext>
            </a:extLst>
          </p:cNvPr>
          <p:cNvSpPr txBox="1"/>
          <p:nvPr/>
        </p:nvSpPr>
        <p:spPr>
          <a:xfrm>
            <a:off x="1364372" y="3911769"/>
            <a:ext cx="859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Difficulties and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8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606</Words>
  <Application>Microsoft Macintosh PowerPoint</Application>
  <PresentationFormat>Widescreen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MillerText-Roman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Payne</dc:creator>
  <cp:lastModifiedBy>Gavin Payne</cp:lastModifiedBy>
  <cp:revision>4</cp:revision>
  <dcterms:created xsi:type="dcterms:W3CDTF">2023-01-12T03:51:01Z</dcterms:created>
  <dcterms:modified xsi:type="dcterms:W3CDTF">2023-01-13T02:48:36Z</dcterms:modified>
</cp:coreProperties>
</file>