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20"/>
  </p:notesMasterIdLst>
  <p:handoutMasterIdLst>
    <p:handoutMasterId r:id="rId121"/>
  </p:handoutMasterIdLst>
  <p:sldIdLst>
    <p:sldId id="397" r:id="rId2"/>
    <p:sldId id="257" r:id="rId3"/>
    <p:sldId id="258" r:id="rId4"/>
    <p:sldId id="370" r:id="rId5"/>
    <p:sldId id="259" r:id="rId6"/>
    <p:sldId id="260" r:id="rId7"/>
    <p:sldId id="262" r:id="rId8"/>
    <p:sldId id="263" r:id="rId9"/>
    <p:sldId id="268" r:id="rId10"/>
    <p:sldId id="339" r:id="rId11"/>
    <p:sldId id="371" r:id="rId12"/>
    <p:sldId id="264" r:id="rId13"/>
    <p:sldId id="372" r:id="rId14"/>
    <p:sldId id="334" r:id="rId15"/>
    <p:sldId id="335" r:id="rId16"/>
    <p:sldId id="265" r:id="rId17"/>
    <p:sldId id="266" r:id="rId18"/>
    <p:sldId id="373" r:id="rId19"/>
    <p:sldId id="267" r:id="rId20"/>
    <p:sldId id="336" r:id="rId21"/>
    <p:sldId id="269" r:id="rId22"/>
    <p:sldId id="374" r:id="rId23"/>
    <p:sldId id="375" r:id="rId24"/>
    <p:sldId id="270" r:id="rId25"/>
    <p:sldId id="337" r:id="rId26"/>
    <p:sldId id="271" r:id="rId27"/>
    <p:sldId id="376" r:id="rId28"/>
    <p:sldId id="338" r:id="rId29"/>
    <p:sldId id="272" r:id="rId30"/>
    <p:sldId id="273" r:id="rId31"/>
    <p:sldId id="274" r:id="rId32"/>
    <p:sldId id="275" r:id="rId33"/>
    <p:sldId id="276" r:id="rId34"/>
    <p:sldId id="277" r:id="rId35"/>
    <p:sldId id="279" r:id="rId36"/>
    <p:sldId id="346" r:id="rId37"/>
    <p:sldId id="347" r:id="rId38"/>
    <p:sldId id="367" r:id="rId39"/>
    <p:sldId id="398" r:id="rId40"/>
    <p:sldId id="366" r:id="rId41"/>
    <p:sldId id="348" r:id="rId42"/>
    <p:sldId id="368" r:id="rId43"/>
    <p:sldId id="399" r:id="rId44"/>
    <p:sldId id="349" r:id="rId45"/>
    <p:sldId id="400" r:id="rId46"/>
    <p:sldId id="350" r:id="rId47"/>
    <p:sldId id="358" r:id="rId48"/>
    <p:sldId id="359" r:id="rId49"/>
    <p:sldId id="342" r:id="rId50"/>
    <p:sldId id="360" r:id="rId51"/>
    <p:sldId id="361" r:id="rId52"/>
    <p:sldId id="362" r:id="rId53"/>
    <p:sldId id="280" r:id="rId54"/>
    <p:sldId id="364" r:id="rId55"/>
    <p:sldId id="351" r:id="rId56"/>
    <p:sldId id="377" r:id="rId57"/>
    <p:sldId id="282" r:id="rId58"/>
    <p:sldId id="378" r:id="rId59"/>
    <p:sldId id="283" r:id="rId60"/>
    <p:sldId id="284" r:id="rId61"/>
    <p:sldId id="285" r:id="rId62"/>
    <p:sldId id="379" r:id="rId63"/>
    <p:sldId id="380" r:id="rId64"/>
    <p:sldId id="381" r:id="rId65"/>
    <p:sldId id="287" r:id="rId66"/>
    <p:sldId id="288" r:id="rId67"/>
    <p:sldId id="289" r:id="rId68"/>
    <p:sldId id="290" r:id="rId69"/>
    <p:sldId id="292" r:id="rId70"/>
    <p:sldId id="382" r:id="rId71"/>
    <p:sldId id="383" r:id="rId72"/>
    <p:sldId id="294" r:id="rId73"/>
    <p:sldId id="295" r:id="rId74"/>
    <p:sldId id="384" r:id="rId75"/>
    <p:sldId id="297" r:id="rId76"/>
    <p:sldId id="298" r:id="rId77"/>
    <p:sldId id="385" r:id="rId78"/>
    <p:sldId id="352" r:id="rId79"/>
    <p:sldId id="353" r:id="rId80"/>
    <p:sldId id="354" r:id="rId81"/>
    <p:sldId id="386" r:id="rId82"/>
    <p:sldId id="299" r:id="rId83"/>
    <p:sldId id="300" r:id="rId84"/>
    <p:sldId id="387" r:id="rId85"/>
    <p:sldId id="388" r:id="rId86"/>
    <p:sldId id="303" r:id="rId87"/>
    <p:sldId id="304" r:id="rId88"/>
    <p:sldId id="305" r:id="rId89"/>
    <p:sldId id="306" r:id="rId90"/>
    <p:sldId id="389" r:id="rId91"/>
    <p:sldId id="307" r:id="rId92"/>
    <p:sldId id="308" r:id="rId93"/>
    <p:sldId id="390" r:id="rId94"/>
    <p:sldId id="310" r:id="rId95"/>
    <p:sldId id="391" r:id="rId96"/>
    <p:sldId id="311" r:id="rId97"/>
    <p:sldId id="312" r:id="rId98"/>
    <p:sldId id="313" r:id="rId99"/>
    <p:sldId id="392" r:id="rId100"/>
    <p:sldId id="314" r:id="rId101"/>
    <p:sldId id="315" r:id="rId102"/>
    <p:sldId id="393" r:id="rId103"/>
    <p:sldId id="317" r:id="rId104"/>
    <p:sldId id="318" r:id="rId105"/>
    <p:sldId id="394" r:id="rId106"/>
    <p:sldId id="319" r:id="rId107"/>
    <p:sldId id="320" r:id="rId108"/>
    <p:sldId id="321" r:id="rId109"/>
    <p:sldId id="322" r:id="rId110"/>
    <p:sldId id="323" r:id="rId111"/>
    <p:sldId id="324" r:id="rId112"/>
    <p:sldId id="325" r:id="rId113"/>
    <p:sldId id="395" r:id="rId114"/>
    <p:sldId id="327" r:id="rId115"/>
    <p:sldId id="328" r:id="rId116"/>
    <p:sldId id="396" r:id="rId117"/>
    <p:sldId id="330" r:id="rId118"/>
    <p:sldId id="331" r:id="rId1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57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2CC71-B347-4839-BD08-42CBD0777EA3}"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zh-CN" altLang="en-US"/>
        </a:p>
      </dgm:t>
    </dgm:pt>
    <dgm:pt modelId="{E6CEF860-D1A4-4002-85DB-D66D2DB4147A}">
      <dgm:prSet phldrT="[文本]" custT="1"/>
      <dgm:spPr/>
      <dgm:t>
        <a:bodyPr/>
        <a:lstStyle/>
        <a:p>
          <a:r>
            <a:rPr lang="zh-CN" altLang="en-US" sz="2000" b="1" dirty="0" smtClean="0">
              <a:latin typeface="微软雅黑" pitchFamily="34" charset="-122"/>
              <a:ea typeface="微软雅黑" pitchFamily="34" charset="-122"/>
            </a:rPr>
            <a:t>申报</a:t>
          </a:r>
          <a:endParaRPr lang="zh-CN" altLang="en-US" sz="2000" b="1" dirty="0">
            <a:latin typeface="微软雅黑" pitchFamily="34" charset="-122"/>
            <a:ea typeface="微软雅黑" pitchFamily="34" charset="-122"/>
          </a:endParaRPr>
        </a:p>
      </dgm:t>
    </dgm:pt>
    <dgm:pt modelId="{187F4C44-CE03-4BB4-9C7D-B6ED198FE120}" type="parTrans" cxnId="{559E1171-15BC-4C34-A7C8-B70A736009C9}">
      <dgm:prSet/>
      <dgm:spPr/>
      <dgm:t>
        <a:bodyPr/>
        <a:lstStyle/>
        <a:p>
          <a:endParaRPr lang="zh-CN" altLang="en-US" sz="2000" b="1">
            <a:latin typeface="微软雅黑" pitchFamily="34" charset="-122"/>
            <a:ea typeface="微软雅黑" pitchFamily="34" charset="-122"/>
          </a:endParaRPr>
        </a:p>
      </dgm:t>
    </dgm:pt>
    <dgm:pt modelId="{A0B1C745-6544-4BBF-A025-95F90C37A395}" type="sibTrans" cxnId="{559E1171-15BC-4C34-A7C8-B70A736009C9}">
      <dgm:prSet/>
      <dgm:spPr/>
      <dgm:t>
        <a:bodyPr/>
        <a:lstStyle/>
        <a:p>
          <a:endParaRPr lang="zh-CN" altLang="en-US" sz="2000" b="1">
            <a:latin typeface="微软雅黑" pitchFamily="34" charset="-122"/>
            <a:ea typeface="微软雅黑" pitchFamily="34" charset="-122"/>
          </a:endParaRPr>
        </a:p>
      </dgm:t>
    </dgm:pt>
    <dgm:pt modelId="{EDA8BC09-70F5-420D-888F-820862655CBF}">
      <dgm:prSet phldrT="[文本]" custT="1">
        <dgm:style>
          <a:lnRef idx="2">
            <a:schemeClr val="accent3"/>
          </a:lnRef>
          <a:fillRef idx="1">
            <a:schemeClr val="lt1"/>
          </a:fillRef>
          <a:effectRef idx="0">
            <a:schemeClr val="accent3"/>
          </a:effectRef>
          <a:fontRef idx="minor">
            <a:schemeClr val="dk1"/>
          </a:fontRef>
        </dgm:style>
      </dgm:prSet>
      <dgm:spPr/>
      <dgm:t>
        <a:bodyPr/>
        <a:lstStyle/>
        <a:p>
          <a:r>
            <a:rPr lang="zh-CN" altLang="en-US" sz="2000" b="1" dirty="0" smtClean="0">
              <a:latin typeface="微软雅黑" pitchFamily="34" charset="-122"/>
              <a:ea typeface="微软雅黑" pitchFamily="34" charset="-122"/>
            </a:rPr>
            <a:t>由保荐人保荐并向中国证监会申报</a:t>
          </a:r>
          <a:endParaRPr lang="zh-CN" altLang="en-US" sz="2000" b="1" dirty="0">
            <a:latin typeface="微软雅黑" pitchFamily="34" charset="-122"/>
            <a:ea typeface="微软雅黑" pitchFamily="34" charset="-122"/>
          </a:endParaRPr>
        </a:p>
      </dgm:t>
    </dgm:pt>
    <dgm:pt modelId="{F30E5453-E8A7-4775-905B-86BF5FCA2B27}" type="parTrans" cxnId="{4E66FE09-2192-417A-AD08-F09E00789004}">
      <dgm:prSet/>
      <dgm:spPr/>
      <dgm:t>
        <a:bodyPr/>
        <a:lstStyle/>
        <a:p>
          <a:endParaRPr lang="zh-CN" altLang="en-US" sz="2000" b="1">
            <a:latin typeface="微软雅黑" pitchFamily="34" charset="-122"/>
            <a:ea typeface="微软雅黑" pitchFamily="34" charset="-122"/>
          </a:endParaRPr>
        </a:p>
      </dgm:t>
    </dgm:pt>
    <dgm:pt modelId="{585F7F4D-2EC8-443E-B9A6-EC05F5B1DA49}" type="sibTrans" cxnId="{4E66FE09-2192-417A-AD08-F09E00789004}">
      <dgm:prSet/>
      <dgm:spPr/>
      <dgm:t>
        <a:bodyPr/>
        <a:lstStyle/>
        <a:p>
          <a:endParaRPr lang="zh-CN" altLang="en-US" sz="2000" b="1">
            <a:latin typeface="微软雅黑" pitchFamily="34" charset="-122"/>
            <a:ea typeface="微软雅黑" pitchFamily="34" charset="-122"/>
          </a:endParaRPr>
        </a:p>
      </dgm:t>
    </dgm:pt>
    <dgm:pt modelId="{489FD6E1-E601-4004-8E05-3CFEA79B7979}">
      <dgm:prSet phldrT="[文本]" custT="1"/>
      <dgm:spPr/>
      <dgm:t>
        <a:bodyPr/>
        <a:lstStyle/>
        <a:p>
          <a:r>
            <a:rPr lang="zh-CN" altLang="en-US" sz="2000" b="1" dirty="0" smtClean="0">
              <a:latin typeface="微软雅黑" pitchFamily="34" charset="-122"/>
              <a:ea typeface="微软雅黑" pitchFamily="34" charset="-122"/>
            </a:rPr>
            <a:t>受理</a:t>
          </a:r>
          <a:endParaRPr lang="zh-CN" altLang="en-US" sz="2000" b="1" dirty="0">
            <a:latin typeface="微软雅黑" pitchFamily="34" charset="-122"/>
            <a:ea typeface="微软雅黑" pitchFamily="34" charset="-122"/>
          </a:endParaRPr>
        </a:p>
      </dgm:t>
    </dgm:pt>
    <dgm:pt modelId="{9D127EFD-9CA0-4121-90CA-C1C1758AF2C5}" type="parTrans" cxnId="{09791CC9-9DED-448E-92A3-79360EDBF850}">
      <dgm:prSet/>
      <dgm:spPr/>
      <dgm:t>
        <a:bodyPr/>
        <a:lstStyle/>
        <a:p>
          <a:endParaRPr lang="zh-CN" altLang="en-US" sz="2000" b="1">
            <a:latin typeface="微软雅黑" pitchFamily="34" charset="-122"/>
            <a:ea typeface="微软雅黑" pitchFamily="34" charset="-122"/>
          </a:endParaRPr>
        </a:p>
      </dgm:t>
    </dgm:pt>
    <dgm:pt modelId="{6FF26FBC-8798-4B35-AD74-8643AF8BC8A3}" type="sibTrans" cxnId="{09791CC9-9DED-448E-92A3-79360EDBF850}">
      <dgm:prSet/>
      <dgm:spPr/>
      <dgm:t>
        <a:bodyPr/>
        <a:lstStyle/>
        <a:p>
          <a:endParaRPr lang="zh-CN" altLang="en-US" sz="2000" b="1">
            <a:latin typeface="微软雅黑" pitchFamily="34" charset="-122"/>
            <a:ea typeface="微软雅黑" pitchFamily="34" charset="-122"/>
          </a:endParaRPr>
        </a:p>
      </dgm:t>
    </dgm:pt>
    <dgm:pt modelId="{D802293B-C0DD-4249-B3D0-948ED0FB48C2}">
      <dgm:prSet phldrT="[文本]" custT="1">
        <dgm:style>
          <a:lnRef idx="2">
            <a:schemeClr val="accent3"/>
          </a:lnRef>
          <a:fillRef idx="1">
            <a:schemeClr val="lt1"/>
          </a:fillRef>
          <a:effectRef idx="0">
            <a:schemeClr val="accent3"/>
          </a:effectRef>
          <a:fontRef idx="minor">
            <a:schemeClr val="dk1"/>
          </a:fontRef>
        </dgm:style>
      </dgm:prSet>
      <dgm:spPr/>
      <dgm:t>
        <a:bodyPr/>
        <a:lstStyle/>
        <a:p>
          <a:r>
            <a:rPr lang="zh-CN" altLang="en-US" sz="2000" b="1" dirty="0" smtClean="0">
              <a:latin typeface="微软雅黑" pitchFamily="34" charset="-122"/>
              <a:ea typeface="微软雅黑" pitchFamily="34" charset="-122"/>
            </a:rPr>
            <a:t>证监会收到申请文件后，在</a:t>
          </a:r>
          <a:r>
            <a:rPr lang="en-US" altLang="zh-CN" sz="2000" b="1" dirty="0" smtClean="0">
              <a:latin typeface="微软雅黑" pitchFamily="34" charset="-122"/>
              <a:ea typeface="微软雅黑" pitchFamily="34" charset="-122"/>
            </a:rPr>
            <a:t>5</a:t>
          </a:r>
          <a:r>
            <a:rPr lang="zh-CN" altLang="en-US" sz="2000" b="1" dirty="0" smtClean="0">
              <a:latin typeface="微软雅黑" pitchFamily="34" charset="-122"/>
              <a:ea typeface="微软雅黑" pitchFamily="34" charset="-122"/>
            </a:rPr>
            <a:t>个工作日内做出是否受 理的决定</a:t>
          </a:r>
          <a:endParaRPr lang="zh-CN" altLang="en-US" sz="2000" b="1" dirty="0">
            <a:latin typeface="微软雅黑" pitchFamily="34" charset="-122"/>
            <a:ea typeface="微软雅黑" pitchFamily="34" charset="-122"/>
          </a:endParaRPr>
        </a:p>
      </dgm:t>
    </dgm:pt>
    <dgm:pt modelId="{EC17F585-087B-4046-AF18-A157081FF450}" type="parTrans" cxnId="{B6152F75-2872-432E-99E7-BA28901FBD46}">
      <dgm:prSet/>
      <dgm:spPr/>
      <dgm:t>
        <a:bodyPr/>
        <a:lstStyle/>
        <a:p>
          <a:endParaRPr lang="zh-CN" altLang="en-US" sz="2000" b="1">
            <a:latin typeface="微软雅黑" pitchFamily="34" charset="-122"/>
            <a:ea typeface="微软雅黑" pitchFamily="34" charset="-122"/>
          </a:endParaRPr>
        </a:p>
      </dgm:t>
    </dgm:pt>
    <dgm:pt modelId="{52EAD4A2-6B41-49BC-BD7B-E03B7BDA7D7B}" type="sibTrans" cxnId="{B6152F75-2872-432E-99E7-BA28901FBD46}">
      <dgm:prSet/>
      <dgm:spPr/>
      <dgm:t>
        <a:bodyPr/>
        <a:lstStyle/>
        <a:p>
          <a:endParaRPr lang="zh-CN" altLang="en-US" sz="2000" b="1">
            <a:latin typeface="微软雅黑" pitchFamily="34" charset="-122"/>
            <a:ea typeface="微软雅黑" pitchFamily="34" charset="-122"/>
          </a:endParaRPr>
        </a:p>
      </dgm:t>
    </dgm:pt>
    <dgm:pt modelId="{0F770459-E1CE-4976-B8B2-F3A5AB77C073}">
      <dgm:prSet phldrT="[文本]" custT="1"/>
      <dgm:spPr/>
      <dgm:t>
        <a:bodyPr/>
        <a:lstStyle/>
        <a:p>
          <a:r>
            <a:rPr lang="zh-CN" altLang="en-US" sz="2000" b="1" dirty="0" smtClean="0">
              <a:latin typeface="微软雅黑" pitchFamily="34" charset="-122"/>
              <a:ea typeface="微软雅黑" pitchFamily="34" charset="-122"/>
            </a:rPr>
            <a:t>初审</a:t>
          </a:r>
          <a:endParaRPr lang="zh-CN" altLang="en-US" sz="2000" b="1" dirty="0">
            <a:latin typeface="微软雅黑" pitchFamily="34" charset="-122"/>
            <a:ea typeface="微软雅黑" pitchFamily="34" charset="-122"/>
          </a:endParaRPr>
        </a:p>
      </dgm:t>
    </dgm:pt>
    <dgm:pt modelId="{DC398AB2-D2A5-4E6D-85B6-7423D4366117}" type="parTrans" cxnId="{C3B4ABDF-C697-4D40-866D-FA3BE59E34D0}">
      <dgm:prSet/>
      <dgm:spPr/>
      <dgm:t>
        <a:bodyPr/>
        <a:lstStyle/>
        <a:p>
          <a:endParaRPr lang="zh-CN" altLang="en-US" sz="2000" b="1">
            <a:latin typeface="微软雅黑" pitchFamily="34" charset="-122"/>
            <a:ea typeface="微软雅黑" pitchFamily="34" charset="-122"/>
          </a:endParaRPr>
        </a:p>
      </dgm:t>
    </dgm:pt>
    <dgm:pt modelId="{106DA63C-BDB7-4FA7-8686-6BEA138854DA}" type="sibTrans" cxnId="{C3B4ABDF-C697-4D40-866D-FA3BE59E34D0}">
      <dgm:prSet/>
      <dgm:spPr/>
      <dgm:t>
        <a:bodyPr/>
        <a:lstStyle/>
        <a:p>
          <a:endParaRPr lang="zh-CN" altLang="en-US" sz="2000" b="1">
            <a:latin typeface="微软雅黑" pitchFamily="34" charset="-122"/>
            <a:ea typeface="微软雅黑" pitchFamily="34" charset="-122"/>
          </a:endParaRPr>
        </a:p>
      </dgm:t>
    </dgm:pt>
    <dgm:pt modelId="{F3C9D986-5A44-4538-8A90-57055BBA8A81}">
      <dgm:prSet phldrT="[文本]" custT="1">
        <dgm:style>
          <a:lnRef idx="2">
            <a:schemeClr val="accent3"/>
          </a:lnRef>
          <a:fillRef idx="1">
            <a:schemeClr val="lt1"/>
          </a:fillRef>
          <a:effectRef idx="0">
            <a:schemeClr val="accent3"/>
          </a:effectRef>
          <a:fontRef idx="minor">
            <a:schemeClr val="dk1"/>
          </a:fontRef>
        </dgm:style>
      </dgm:prSet>
      <dgm:spPr/>
      <dgm:t>
        <a:bodyPr/>
        <a:lstStyle/>
        <a:p>
          <a:r>
            <a:rPr lang="zh-CN" altLang="en-US" sz="2000" b="1" dirty="0" smtClean="0">
              <a:latin typeface="微软雅黑" pitchFamily="34" charset="-122"/>
              <a:ea typeface="微软雅黑" pitchFamily="34" charset="-122"/>
            </a:rPr>
            <a:t>并征求省政府，发改委意见</a:t>
          </a:r>
          <a:endParaRPr lang="zh-CN" altLang="en-US" sz="2000" b="1" dirty="0">
            <a:latin typeface="微软雅黑" pitchFamily="34" charset="-122"/>
            <a:ea typeface="微软雅黑" pitchFamily="34" charset="-122"/>
          </a:endParaRPr>
        </a:p>
      </dgm:t>
    </dgm:pt>
    <dgm:pt modelId="{5D4A09D8-95A4-4D48-9807-A77F04D137A5}" type="parTrans" cxnId="{FE352A00-43AF-47CF-8565-C93793A24890}">
      <dgm:prSet/>
      <dgm:spPr/>
      <dgm:t>
        <a:bodyPr/>
        <a:lstStyle/>
        <a:p>
          <a:endParaRPr lang="zh-CN" altLang="en-US" sz="2000" b="1">
            <a:latin typeface="微软雅黑" pitchFamily="34" charset="-122"/>
            <a:ea typeface="微软雅黑" pitchFamily="34" charset="-122"/>
          </a:endParaRPr>
        </a:p>
      </dgm:t>
    </dgm:pt>
    <dgm:pt modelId="{0288158A-DF0A-4FD6-B669-F58B56ACC972}" type="sibTrans" cxnId="{FE352A00-43AF-47CF-8565-C93793A24890}">
      <dgm:prSet/>
      <dgm:spPr/>
      <dgm:t>
        <a:bodyPr/>
        <a:lstStyle/>
        <a:p>
          <a:endParaRPr lang="zh-CN" altLang="en-US" sz="2000" b="1">
            <a:latin typeface="微软雅黑" pitchFamily="34" charset="-122"/>
            <a:ea typeface="微软雅黑" pitchFamily="34" charset="-122"/>
          </a:endParaRPr>
        </a:p>
      </dgm:t>
    </dgm:pt>
    <dgm:pt modelId="{5F116190-5A87-4F36-8FE6-E529DB92083B}">
      <dgm:prSet phldrT="[文本]" custT="1"/>
      <dgm:spPr/>
      <dgm:t>
        <a:bodyPr/>
        <a:lstStyle/>
        <a:p>
          <a:r>
            <a:rPr lang="zh-CN" altLang="en-US" sz="2000" b="1" dirty="0" smtClean="0">
              <a:latin typeface="微软雅黑" pitchFamily="34" charset="-122"/>
              <a:ea typeface="微软雅黑" pitchFamily="34" charset="-122"/>
            </a:rPr>
            <a:t>预披露</a:t>
          </a:r>
          <a:endParaRPr lang="zh-CN" altLang="en-US" sz="2000" b="1" dirty="0">
            <a:latin typeface="微软雅黑" pitchFamily="34" charset="-122"/>
            <a:ea typeface="微软雅黑" pitchFamily="34" charset="-122"/>
          </a:endParaRPr>
        </a:p>
      </dgm:t>
    </dgm:pt>
    <dgm:pt modelId="{52EB10A2-1A11-4759-89D3-621152F4B44E}" type="parTrans" cxnId="{7F31A653-ED15-4D82-91EA-F217F35C9484}">
      <dgm:prSet/>
      <dgm:spPr/>
      <dgm:t>
        <a:bodyPr/>
        <a:lstStyle/>
        <a:p>
          <a:endParaRPr lang="zh-CN" altLang="en-US" sz="2000" b="1">
            <a:latin typeface="微软雅黑" pitchFamily="34" charset="-122"/>
            <a:ea typeface="微软雅黑" pitchFamily="34" charset="-122"/>
          </a:endParaRPr>
        </a:p>
      </dgm:t>
    </dgm:pt>
    <dgm:pt modelId="{1BA5826A-E2CA-43F1-B298-2489CF6E30D8}" type="sibTrans" cxnId="{7F31A653-ED15-4D82-91EA-F217F35C9484}">
      <dgm:prSet/>
      <dgm:spPr/>
      <dgm:t>
        <a:bodyPr/>
        <a:lstStyle/>
        <a:p>
          <a:endParaRPr lang="zh-CN" altLang="en-US" sz="2000" b="1">
            <a:latin typeface="微软雅黑" pitchFamily="34" charset="-122"/>
            <a:ea typeface="微软雅黑" pitchFamily="34" charset="-122"/>
          </a:endParaRPr>
        </a:p>
      </dgm:t>
    </dgm:pt>
    <dgm:pt modelId="{087F68A3-F6A6-43CA-802B-13BE3039737C}">
      <dgm:prSet custT="1"/>
      <dgm:spPr/>
      <dgm:t>
        <a:bodyPr/>
        <a:lstStyle/>
        <a:p>
          <a:r>
            <a:rPr lang="zh-CN" altLang="en-US" sz="2000" b="1" dirty="0" smtClean="0">
              <a:latin typeface="微软雅黑" pitchFamily="34" charset="-122"/>
              <a:ea typeface="微软雅黑" pitchFamily="34" charset="-122"/>
            </a:rPr>
            <a:t>审核</a:t>
          </a:r>
          <a:endParaRPr lang="zh-CN" altLang="en-US" sz="2000" b="1" dirty="0">
            <a:latin typeface="微软雅黑" pitchFamily="34" charset="-122"/>
            <a:ea typeface="微软雅黑" pitchFamily="34" charset="-122"/>
          </a:endParaRPr>
        </a:p>
      </dgm:t>
    </dgm:pt>
    <dgm:pt modelId="{61FFEB6C-91AF-4245-BD59-5529ADB7E6DD}" type="parTrans" cxnId="{8BDBF8FE-307A-4C80-AEDF-3FC9E609A609}">
      <dgm:prSet/>
      <dgm:spPr/>
      <dgm:t>
        <a:bodyPr/>
        <a:lstStyle/>
        <a:p>
          <a:endParaRPr lang="zh-CN" altLang="en-US" sz="2000" b="1">
            <a:latin typeface="微软雅黑" pitchFamily="34" charset="-122"/>
            <a:ea typeface="微软雅黑" pitchFamily="34" charset="-122"/>
          </a:endParaRPr>
        </a:p>
      </dgm:t>
    </dgm:pt>
    <dgm:pt modelId="{50DC040C-5E77-4A26-95A0-FDC2518CBCE6}" type="sibTrans" cxnId="{8BDBF8FE-307A-4C80-AEDF-3FC9E609A609}">
      <dgm:prSet/>
      <dgm:spPr/>
      <dgm:t>
        <a:bodyPr/>
        <a:lstStyle/>
        <a:p>
          <a:endParaRPr lang="zh-CN" altLang="en-US" sz="2000" b="1">
            <a:latin typeface="微软雅黑" pitchFamily="34" charset="-122"/>
            <a:ea typeface="微软雅黑" pitchFamily="34" charset="-122"/>
          </a:endParaRPr>
        </a:p>
      </dgm:t>
    </dgm:pt>
    <dgm:pt modelId="{BA53D56B-F9E4-4118-BD93-B665E96A568E}">
      <dgm:prSet custT="1">
        <dgm:style>
          <a:lnRef idx="2">
            <a:schemeClr val="accent3"/>
          </a:lnRef>
          <a:fillRef idx="1">
            <a:schemeClr val="lt1"/>
          </a:fillRef>
          <a:effectRef idx="0">
            <a:schemeClr val="accent3"/>
          </a:effectRef>
          <a:fontRef idx="minor">
            <a:schemeClr val="dk1"/>
          </a:fontRef>
        </dgm:style>
      </dgm:prSet>
      <dgm:spPr/>
      <dgm:t>
        <a:bodyPr/>
        <a:lstStyle/>
        <a:p>
          <a:r>
            <a:rPr lang="zh-CN" altLang="en-US" sz="2000" b="1" dirty="0" smtClean="0">
              <a:latin typeface="微软雅黑" pitchFamily="34" charset="-122"/>
              <a:ea typeface="微软雅黑" pitchFamily="34" charset="-122"/>
            </a:rPr>
            <a:t>招股说明书（申报稿）要预先在证监会网站上披露</a:t>
          </a:r>
          <a:endParaRPr lang="zh-CN" altLang="en-US" sz="2000" b="1" dirty="0">
            <a:latin typeface="微软雅黑" pitchFamily="34" charset="-122"/>
            <a:ea typeface="微软雅黑" pitchFamily="34" charset="-122"/>
          </a:endParaRPr>
        </a:p>
      </dgm:t>
    </dgm:pt>
    <dgm:pt modelId="{65E23E30-FD64-411E-9AD0-BF80F4D54B94}" type="parTrans" cxnId="{FA841AA4-BCA4-46F7-B1B6-909B3AD8CCB4}">
      <dgm:prSet/>
      <dgm:spPr/>
      <dgm:t>
        <a:bodyPr/>
        <a:lstStyle/>
        <a:p>
          <a:endParaRPr lang="zh-CN" altLang="en-US" sz="2000" b="1">
            <a:latin typeface="微软雅黑" pitchFamily="34" charset="-122"/>
            <a:ea typeface="微软雅黑" pitchFamily="34" charset="-122"/>
          </a:endParaRPr>
        </a:p>
      </dgm:t>
    </dgm:pt>
    <dgm:pt modelId="{74001637-A2D1-4ABC-A3C7-A1EE14D4A711}" type="sibTrans" cxnId="{FA841AA4-BCA4-46F7-B1B6-909B3AD8CCB4}">
      <dgm:prSet/>
      <dgm:spPr/>
      <dgm:t>
        <a:bodyPr/>
        <a:lstStyle/>
        <a:p>
          <a:endParaRPr lang="zh-CN" altLang="en-US" sz="2000" b="1">
            <a:latin typeface="微软雅黑" pitchFamily="34" charset="-122"/>
            <a:ea typeface="微软雅黑" pitchFamily="34" charset="-122"/>
          </a:endParaRPr>
        </a:p>
      </dgm:t>
    </dgm:pt>
    <dgm:pt modelId="{66AA6416-2431-4196-9E4B-9CA888A8484E}">
      <dgm:prSet custT="1"/>
      <dgm:spPr/>
      <dgm:t>
        <a:bodyPr/>
        <a:lstStyle/>
        <a:p>
          <a:r>
            <a:rPr lang="zh-CN" altLang="en-US" sz="2000" b="1" dirty="0" smtClean="0">
              <a:latin typeface="微软雅黑" pitchFamily="34" charset="-122"/>
              <a:ea typeface="微软雅黑" pitchFamily="34" charset="-122"/>
            </a:rPr>
            <a:t>决定</a:t>
          </a:r>
          <a:endParaRPr lang="zh-CN" altLang="en-US" sz="2000" b="1" dirty="0">
            <a:latin typeface="微软雅黑" pitchFamily="34" charset="-122"/>
            <a:ea typeface="微软雅黑" pitchFamily="34" charset="-122"/>
          </a:endParaRPr>
        </a:p>
      </dgm:t>
    </dgm:pt>
    <dgm:pt modelId="{3DD16157-1027-49D7-9736-293E79BCF603}" type="parTrans" cxnId="{59AA092B-8CE2-4CF0-B7E6-EA1FACED099A}">
      <dgm:prSet/>
      <dgm:spPr/>
      <dgm:t>
        <a:bodyPr/>
        <a:lstStyle/>
        <a:p>
          <a:endParaRPr lang="zh-CN" altLang="en-US" sz="2000" b="1">
            <a:latin typeface="微软雅黑" pitchFamily="34" charset="-122"/>
            <a:ea typeface="微软雅黑" pitchFamily="34" charset="-122"/>
          </a:endParaRPr>
        </a:p>
      </dgm:t>
    </dgm:pt>
    <dgm:pt modelId="{E2D18DA0-7720-4DE4-B986-55FFEA3A358D}" type="sibTrans" cxnId="{59AA092B-8CE2-4CF0-B7E6-EA1FACED099A}">
      <dgm:prSet/>
      <dgm:spPr/>
      <dgm:t>
        <a:bodyPr/>
        <a:lstStyle/>
        <a:p>
          <a:endParaRPr lang="zh-CN" altLang="en-US" sz="2000" b="1">
            <a:latin typeface="微软雅黑" pitchFamily="34" charset="-122"/>
            <a:ea typeface="微软雅黑" pitchFamily="34" charset="-122"/>
          </a:endParaRPr>
        </a:p>
      </dgm:t>
    </dgm:pt>
    <dgm:pt modelId="{D49437E0-ED3D-4332-83E0-2A2B0E8BBF3B}">
      <dgm:prSet custT="1">
        <dgm:style>
          <a:lnRef idx="2">
            <a:schemeClr val="accent3"/>
          </a:lnRef>
          <a:fillRef idx="1">
            <a:schemeClr val="lt1"/>
          </a:fillRef>
          <a:effectRef idx="0">
            <a:schemeClr val="accent3"/>
          </a:effectRef>
          <a:fontRef idx="minor">
            <a:schemeClr val="dk1"/>
          </a:fontRef>
        </dgm:style>
      </dgm:prSet>
      <dgm:spPr/>
      <dgm:t>
        <a:bodyPr/>
        <a:lstStyle/>
        <a:p>
          <a:r>
            <a:rPr lang="zh-CN" altLang="en-US" sz="2000" b="1" dirty="0" smtClean="0">
              <a:latin typeface="微软雅黑" pitchFamily="34" charset="-122"/>
              <a:ea typeface="微软雅黑" pitchFamily="34" charset="-122"/>
            </a:rPr>
            <a:t>发审委审核</a:t>
          </a:r>
          <a:endParaRPr lang="zh-CN" altLang="en-US" sz="2000" b="1" dirty="0">
            <a:latin typeface="微软雅黑" pitchFamily="34" charset="-122"/>
            <a:ea typeface="微软雅黑" pitchFamily="34" charset="-122"/>
          </a:endParaRPr>
        </a:p>
      </dgm:t>
    </dgm:pt>
    <dgm:pt modelId="{B58DDBFA-0F32-44D7-B2DC-363A540221FC}" type="parTrans" cxnId="{2993A351-4A49-426C-B94E-43FAC39A0789}">
      <dgm:prSet/>
      <dgm:spPr/>
      <dgm:t>
        <a:bodyPr/>
        <a:lstStyle/>
        <a:p>
          <a:endParaRPr lang="zh-CN" altLang="en-US" sz="2000" b="1">
            <a:latin typeface="微软雅黑" pitchFamily="34" charset="-122"/>
            <a:ea typeface="微软雅黑" pitchFamily="34" charset="-122"/>
          </a:endParaRPr>
        </a:p>
      </dgm:t>
    </dgm:pt>
    <dgm:pt modelId="{F7FC437C-6B0B-47FC-B4F7-554A6A757FB1}" type="sibTrans" cxnId="{2993A351-4A49-426C-B94E-43FAC39A0789}">
      <dgm:prSet/>
      <dgm:spPr/>
      <dgm:t>
        <a:bodyPr/>
        <a:lstStyle/>
        <a:p>
          <a:endParaRPr lang="zh-CN" altLang="en-US" sz="2000" b="1">
            <a:latin typeface="微软雅黑" pitchFamily="34" charset="-122"/>
            <a:ea typeface="微软雅黑" pitchFamily="34" charset="-122"/>
          </a:endParaRPr>
        </a:p>
      </dgm:t>
    </dgm:pt>
    <dgm:pt modelId="{0D1E6CD0-5086-426B-BBD1-2773118E187B}">
      <dgm:prSet custT="1">
        <dgm:style>
          <a:lnRef idx="2">
            <a:schemeClr val="accent3"/>
          </a:lnRef>
          <a:fillRef idx="1">
            <a:schemeClr val="lt1"/>
          </a:fillRef>
          <a:effectRef idx="0">
            <a:schemeClr val="accent3"/>
          </a:effectRef>
          <a:fontRef idx="minor">
            <a:schemeClr val="dk1"/>
          </a:fontRef>
        </dgm:style>
      </dgm:prSet>
      <dgm:spPr/>
      <dgm:t>
        <a:bodyPr/>
        <a:lstStyle/>
        <a:p>
          <a:r>
            <a:rPr lang="zh-CN" altLang="en-US" sz="1200" b="1" dirty="0" smtClean="0">
              <a:latin typeface="微软雅黑" pitchFamily="34" charset="-122"/>
              <a:ea typeface="微软雅黑" pitchFamily="34" charset="-122"/>
            </a:rPr>
            <a:t>核准或不予核准。自证监会核准发行之日起，发行人应在</a:t>
          </a:r>
          <a:r>
            <a:rPr lang="en-US" altLang="zh-CN" sz="1200" b="1" dirty="0" smtClean="0">
              <a:latin typeface="微软雅黑" pitchFamily="34" charset="-122"/>
              <a:ea typeface="微软雅黑" pitchFamily="34" charset="-122"/>
            </a:rPr>
            <a:t>6</a:t>
          </a:r>
          <a:r>
            <a:rPr lang="zh-CN" altLang="en-US" sz="1200" b="1" dirty="0" smtClean="0">
              <a:latin typeface="微软雅黑" pitchFamily="34" charset="-122"/>
              <a:ea typeface="微软雅黑" pitchFamily="34" charset="-122"/>
            </a:rPr>
            <a:t>个月内发行股票；超过</a:t>
          </a:r>
          <a:r>
            <a:rPr lang="en-US" altLang="zh-CN" sz="1200" b="1" dirty="0" smtClean="0">
              <a:latin typeface="微软雅黑" pitchFamily="34" charset="-122"/>
              <a:ea typeface="微软雅黑" pitchFamily="34" charset="-122"/>
            </a:rPr>
            <a:t>6</a:t>
          </a:r>
          <a:r>
            <a:rPr lang="zh-CN" altLang="en-US" sz="1200" b="1" dirty="0" smtClean="0">
              <a:latin typeface="微软雅黑" pitchFamily="34" charset="-122"/>
              <a:ea typeface="微软雅黑" pitchFamily="34" charset="-122"/>
            </a:rPr>
            <a:t>个月未发行的，核准文件失效，须重新经证监会核准后方可发行。自中国证监会做出不予核准决定之日起</a:t>
          </a:r>
          <a:r>
            <a:rPr lang="en-US" altLang="zh-CN" sz="1200" b="1" dirty="0" smtClean="0">
              <a:latin typeface="微软雅黑" pitchFamily="34" charset="-122"/>
              <a:ea typeface="微软雅黑" pitchFamily="34" charset="-122"/>
            </a:rPr>
            <a:t>6</a:t>
          </a:r>
          <a:r>
            <a:rPr lang="zh-CN" altLang="en-US" sz="1200" b="1" dirty="0" smtClean="0">
              <a:latin typeface="微软雅黑" pitchFamily="34" charset="-122"/>
              <a:ea typeface="微软雅黑" pitchFamily="34" charset="-122"/>
            </a:rPr>
            <a:t>个月后，发行可再次提出股票发行申请。</a:t>
          </a:r>
          <a:endParaRPr lang="zh-CN" altLang="en-US" sz="1200" b="1" dirty="0">
            <a:latin typeface="微软雅黑" pitchFamily="34" charset="-122"/>
            <a:ea typeface="微软雅黑" pitchFamily="34" charset="-122"/>
          </a:endParaRPr>
        </a:p>
      </dgm:t>
    </dgm:pt>
    <dgm:pt modelId="{7DE732C1-3D1B-452F-8092-79CE8FED67A1}" type="parTrans" cxnId="{67D1BFDC-BF1B-4EF0-9DFB-C791EF15AAD0}">
      <dgm:prSet/>
      <dgm:spPr/>
      <dgm:t>
        <a:bodyPr/>
        <a:lstStyle/>
        <a:p>
          <a:endParaRPr lang="zh-CN" altLang="en-US" sz="2000" b="1">
            <a:latin typeface="微软雅黑" pitchFamily="34" charset="-122"/>
            <a:ea typeface="微软雅黑" pitchFamily="34" charset="-122"/>
          </a:endParaRPr>
        </a:p>
      </dgm:t>
    </dgm:pt>
    <dgm:pt modelId="{4E8FFCD4-B9C0-4718-9ABD-E4DCA3B6E583}" type="sibTrans" cxnId="{67D1BFDC-BF1B-4EF0-9DFB-C791EF15AAD0}">
      <dgm:prSet/>
      <dgm:spPr/>
      <dgm:t>
        <a:bodyPr/>
        <a:lstStyle/>
        <a:p>
          <a:endParaRPr lang="zh-CN" altLang="en-US" sz="2000" b="1">
            <a:latin typeface="微软雅黑" pitchFamily="34" charset="-122"/>
            <a:ea typeface="微软雅黑" pitchFamily="34" charset="-122"/>
          </a:endParaRPr>
        </a:p>
      </dgm:t>
    </dgm:pt>
    <dgm:pt modelId="{1641754A-0D56-421F-8F93-EA69036650E7}" type="pres">
      <dgm:prSet presAssocID="{7042CC71-B347-4839-BD08-42CBD0777EA3}" presName="linearFlow" presStyleCnt="0">
        <dgm:presLayoutVars>
          <dgm:dir/>
          <dgm:animLvl val="lvl"/>
          <dgm:resizeHandles val="exact"/>
        </dgm:presLayoutVars>
      </dgm:prSet>
      <dgm:spPr/>
      <dgm:t>
        <a:bodyPr/>
        <a:lstStyle/>
        <a:p>
          <a:endParaRPr lang="zh-CN" altLang="en-US"/>
        </a:p>
      </dgm:t>
    </dgm:pt>
    <dgm:pt modelId="{18640566-0AD5-48E6-A6B7-B7AA78BF4B88}" type="pres">
      <dgm:prSet presAssocID="{E6CEF860-D1A4-4002-85DB-D66D2DB4147A}" presName="composite" presStyleCnt="0"/>
      <dgm:spPr/>
    </dgm:pt>
    <dgm:pt modelId="{7850591F-48B6-4B82-B83F-ED77B5D94639}" type="pres">
      <dgm:prSet presAssocID="{E6CEF860-D1A4-4002-85DB-D66D2DB4147A}" presName="parentText" presStyleLbl="alignNode1" presStyleIdx="0" presStyleCnt="6">
        <dgm:presLayoutVars>
          <dgm:chMax val="1"/>
          <dgm:bulletEnabled val="1"/>
        </dgm:presLayoutVars>
      </dgm:prSet>
      <dgm:spPr/>
      <dgm:t>
        <a:bodyPr/>
        <a:lstStyle/>
        <a:p>
          <a:endParaRPr lang="zh-CN" altLang="en-US"/>
        </a:p>
      </dgm:t>
    </dgm:pt>
    <dgm:pt modelId="{8A96F76C-E3F2-4FB4-A2B4-397048EA26BF}" type="pres">
      <dgm:prSet presAssocID="{E6CEF860-D1A4-4002-85DB-D66D2DB4147A}" presName="descendantText" presStyleLbl="alignAcc1" presStyleIdx="0" presStyleCnt="6">
        <dgm:presLayoutVars>
          <dgm:bulletEnabled val="1"/>
        </dgm:presLayoutVars>
      </dgm:prSet>
      <dgm:spPr/>
      <dgm:t>
        <a:bodyPr/>
        <a:lstStyle/>
        <a:p>
          <a:endParaRPr lang="zh-CN" altLang="en-US"/>
        </a:p>
      </dgm:t>
    </dgm:pt>
    <dgm:pt modelId="{1C50FDF4-E286-478C-99D1-7B8F66DE559E}" type="pres">
      <dgm:prSet presAssocID="{A0B1C745-6544-4BBF-A025-95F90C37A395}" presName="sp" presStyleCnt="0"/>
      <dgm:spPr/>
    </dgm:pt>
    <dgm:pt modelId="{3BCC50A7-EACE-4F28-9DDC-FA170B22655D}" type="pres">
      <dgm:prSet presAssocID="{489FD6E1-E601-4004-8E05-3CFEA79B7979}" presName="composite" presStyleCnt="0"/>
      <dgm:spPr/>
    </dgm:pt>
    <dgm:pt modelId="{63DFCC90-C1BB-4505-B3C2-236076E9EC8B}" type="pres">
      <dgm:prSet presAssocID="{489FD6E1-E601-4004-8E05-3CFEA79B7979}" presName="parentText" presStyleLbl="alignNode1" presStyleIdx="1" presStyleCnt="6">
        <dgm:presLayoutVars>
          <dgm:chMax val="1"/>
          <dgm:bulletEnabled val="1"/>
        </dgm:presLayoutVars>
      </dgm:prSet>
      <dgm:spPr/>
      <dgm:t>
        <a:bodyPr/>
        <a:lstStyle/>
        <a:p>
          <a:endParaRPr lang="zh-CN" altLang="en-US"/>
        </a:p>
      </dgm:t>
    </dgm:pt>
    <dgm:pt modelId="{5F6D0A91-7131-4C6B-9B2E-54D64082DADE}" type="pres">
      <dgm:prSet presAssocID="{489FD6E1-E601-4004-8E05-3CFEA79B7979}" presName="descendantText" presStyleLbl="alignAcc1" presStyleIdx="1" presStyleCnt="6">
        <dgm:presLayoutVars>
          <dgm:bulletEnabled val="1"/>
        </dgm:presLayoutVars>
      </dgm:prSet>
      <dgm:spPr/>
      <dgm:t>
        <a:bodyPr/>
        <a:lstStyle/>
        <a:p>
          <a:endParaRPr lang="zh-CN" altLang="en-US"/>
        </a:p>
      </dgm:t>
    </dgm:pt>
    <dgm:pt modelId="{B3AEE33B-97D7-4D1B-9979-360130056702}" type="pres">
      <dgm:prSet presAssocID="{6FF26FBC-8798-4B35-AD74-8643AF8BC8A3}" presName="sp" presStyleCnt="0"/>
      <dgm:spPr/>
    </dgm:pt>
    <dgm:pt modelId="{3C205737-5CE4-4F79-8B78-0FDB2440E3DF}" type="pres">
      <dgm:prSet presAssocID="{0F770459-E1CE-4976-B8B2-F3A5AB77C073}" presName="composite" presStyleCnt="0"/>
      <dgm:spPr/>
    </dgm:pt>
    <dgm:pt modelId="{34347E0B-A370-4383-9494-D15ABD2650A2}" type="pres">
      <dgm:prSet presAssocID="{0F770459-E1CE-4976-B8B2-F3A5AB77C073}" presName="parentText" presStyleLbl="alignNode1" presStyleIdx="2" presStyleCnt="6">
        <dgm:presLayoutVars>
          <dgm:chMax val="1"/>
          <dgm:bulletEnabled val="1"/>
        </dgm:presLayoutVars>
      </dgm:prSet>
      <dgm:spPr/>
      <dgm:t>
        <a:bodyPr/>
        <a:lstStyle/>
        <a:p>
          <a:endParaRPr lang="zh-CN" altLang="en-US"/>
        </a:p>
      </dgm:t>
    </dgm:pt>
    <dgm:pt modelId="{DCB9C9DF-BDE8-4FA0-B4FF-050B5F6CCD8B}" type="pres">
      <dgm:prSet presAssocID="{0F770459-E1CE-4976-B8B2-F3A5AB77C073}" presName="descendantText" presStyleLbl="alignAcc1" presStyleIdx="2" presStyleCnt="6">
        <dgm:presLayoutVars>
          <dgm:bulletEnabled val="1"/>
        </dgm:presLayoutVars>
      </dgm:prSet>
      <dgm:spPr/>
      <dgm:t>
        <a:bodyPr/>
        <a:lstStyle/>
        <a:p>
          <a:endParaRPr lang="zh-CN" altLang="en-US"/>
        </a:p>
      </dgm:t>
    </dgm:pt>
    <dgm:pt modelId="{F6BDA817-25D2-4A2F-8BAF-E80535D778B0}" type="pres">
      <dgm:prSet presAssocID="{106DA63C-BDB7-4FA7-8686-6BEA138854DA}" presName="sp" presStyleCnt="0"/>
      <dgm:spPr/>
    </dgm:pt>
    <dgm:pt modelId="{25782597-96F8-47F5-A6C0-91A3861BF8F4}" type="pres">
      <dgm:prSet presAssocID="{5F116190-5A87-4F36-8FE6-E529DB92083B}" presName="composite" presStyleCnt="0"/>
      <dgm:spPr/>
    </dgm:pt>
    <dgm:pt modelId="{1A3CBC07-5B33-44CD-8BB1-A17D56D56660}" type="pres">
      <dgm:prSet presAssocID="{5F116190-5A87-4F36-8FE6-E529DB92083B}" presName="parentText" presStyleLbl="alignNode1" presStyleIdx="3" presStyleCnt="6">
        <dgm:presLayoutVars>
          <dgm:chMax val="1"/>
          <dgm:bulletEnabled val="1"/>
        </dgm:presLayoutVars>
      </dgm:prSet>
      <dgm:spPr/>
      <dgm:t>
        <a:bodyPr/>
        <a:lstStyle/>
        <a:p>
          <a:endParaRPr lang="zh-CN" altLang="en-US"/>
        </a:p>
      </dgm:t>
    </dgm:pt>
    <dgm:pt modelId="{23479BFF-26E8-4869-96AF-34D6673D6D79}" type="pres">
      <dgm:prSet presAssocID="{5F116190-5A87-4F36-8FE6-E529DB92083B}" presName="descendantText" presStyleLbl="alignAcc1" presStyleIdx="3" presStyleCnt="6">
        <dgm:presLayoutVars>
          <dgm:bulletEnabled val="1"/>
        </dgm:presLayoutVars>
      </dgm:prSet>
      <dgm:spPr/>
      <dgm:t>
        <a:bodyPr/>
        <a:lstStyle/>
        <a:p>
          <a:endParaRPr lang="zh-CN" altLang="en-US"/>
        </a:p>
      </dgm:t>
    </dgm:pt>
    <dgm:pt modelId="{ECF2E5E4-451F-4911-802C-A67FDA99DBF3}" type="pres">
      <dgm:prSet presAssocID="{1BA5826A-E2CA-43F1-B298-2489CF6E30D8}" presName="sp" presStyleCnt="0"/>
      <dgm:spPr/>
    </dgm:pt>
    <dgm:pt modelId="{1671BF32-8B9A-4683-9CB7-5FA2E50FDE68}" type="pres">
      <dgm:prSet presAssocID="{087F68A3-F6A6-43CA-802B-13BE3039737C}" presName="composite" presStyleCnt="0"/>
      <dgm:spPr/>
    </dgm:pt>
    <dgm:pt modelId="{BEA42AA0-AC12-44C8-B665-CBBD185F3EE0}" type="pres">
      <dgm:prSet presAssocID="{087F68A3-F6A6-43CA-802B-13BE3039737C}" presName="parentText" presStyleLbl="alignNode1" presStyleIdx="4" presStyleCnt="6">
        <dgm:presLayoutVars>
          <dgm:chMax val="1"/>
          <dgm:bulletEnabled val="1"/>
        </dgm:presLayoutVars>
      </dgm:prSet>
      <dgm:spPr/>
      <dgm:t>
        <a:bodyPr/>
        <a:lstStyle/>
        <a:p>
          <a:endParaRPr lang="zh-CN" altLang="en-US"/>
        </a:p>
      </dgm:t>
    </dgm:pt>
    <dgm:pt modelId="{B44A4313-91F9-47E5-9C4F-27CC27FC4300}" type="pres">
      <dgm:prSet presAssocID="{087F68A3-F6A6-43CA-802B-13BE3039737C}" presName="descendantText" presStyleLbl="alignAcc1" presStyleIdx="4" presStyleCnt="6">
        <dgm:presLayoutVars>
          <dgm:bulletEnabled val="1"/>
        </dgm:presLayoutVars>
      </dgm:prSet>
      <dgm:spPr/>
      <dgm:t>
        <a:bodyPr/>
        <a:lstStyle/>
        <a:p>
          <a:endParaRPr lang="zh-CN" altLang="en-US"/>
        </a:p>
      </dgm:t>
    </dgm:pt>
    <dgm:pt modelId="{C93C004D-0270-428B-8EC1-AC22396715B3}" type="pres">
      <dgm:prSet presAssocID="{50DC040C-5E77-4A26-95A0-FDC2518CBCE6}" presName="sp" presStyleCnt="0"/>
      <dgm:spPr/>
    </dgm:pt>
    <dgm:pt modelId="{D0A17C40-EC27-4D2F-A828-EC1D14BC20A3}" type="pres">
      <dgm:prSet presAssocID="{66AA6416-2431-4196-9E4B-9CA888A8484E}" presName="composite" presStyleCnt="0"/>
      <dgm:spPr/>
    </dgm:pt>
    <dgm:pt modelId="{E676EB59-52F1-429E-BE90-6D68B98F2860}" type="pres">
      <dgm:prSet presAssocID="{66AA6416-2431-4196-9E4B-9CA888A8484E}" presName="parentText" presStyleLbl="alignNode1" presStyleIdx="5" presStyleCnt="6">
        <dgm:presLayoutVars>
          <dgm:chMax val="1"/>
          <dgm:bulletEnabled val="1"/>
        </dgm:presLayoutVars>
      </dgm:prSet>
      <dgm:spPr/>
      <dgm:t>
        <a:bodyPr/>
        <a:lstStyle/>
        <a:p>
          <a:endParaRPr lang="zh-CN" altLang="en-US"/>
        </a:p>
      </dgm:t>
    </dgm:pt>
    <dgm:pt modelId="{5F3F6715-842C-4AD3-9750-B207BB65F2A7}" type="pres">
      <dgm:prSet presAssocID="{66AA6416-2431-4196-9E4B-9CA888A8484E}" presName="descendantText" presStyleLbl="alignAcc1" presStyleIdx="5" presStyleCnt="6">
        <dgm:presLayoutVars>
          <dgm:bulletEnabled val="1"/>
        </dgm:presLayoutVars>
      </dgm:prSet>
      <dgm:spPr/>
      <dgm:t>
        <a:bodyPr/>
        <a:lstStyle/>
        <a:p>
          <a:endParaRPr lang="zh-CN" altLang="en-US"/>
        </a:p>
      </dgm:t>
    </dgm:pt>
  </dgm:ptLst>
  <dgm:cxnLst>
    <dgm:cxn modelId="{6689019C-1B21-490A-826A-D5B5FB44AE3D}" type="presOf" srcId="{66AA6416-2431-4196-9E4B-9CA888A8484E}" destId="{E676EB59-52F1-429E-BE90-6D68B98F2860}" srcOrd="0" destOrd="0" presId="urn:microsoft.com/office/officeart/2005/8/layout/chevron2"/>
    <dgm:cxn modelId="{8BDBF8FE-307A-4C80-AEDF-3FC9E609A609}" srcId="{7042CC71-B347-4839-BD08-42CBD0777EA3}" destId="{087F68A3-F6A6-43CA-802B-13BE3039737C}" srcOrd="4" destOrd="0" parTransId="{61FFEB6C-91AF-4245-BD59-5529ADB7E6DD}" sibTransId="{50DC040C-5E77-4A26-95A0-FDC2518CBCE6}"/>
    <dgm:cxn modelId="{470FCCAB-FDAA-4B2C-9497-A7744D0A0475}" type="presOf" srcId="{0F770459-E1CE-4976-B8B2-F3A5AB77C073}" destId="{34347E0B-A370-4383-9494-D15ABD2650A2}" srcOrd="0" destOrd="0" presId="urn:microsoft.com/office/officeart/2005/8/layout/chevron2"/>
    <dgm:cxn modelId="{C3B4ABDF-C697-4D40-866D-FA3BE59E34D0}" srcId="{7042CC71-B347-4839-BD08-42CBD0777EA3}" destId="{0F770459-E1CE-4976-B8B2-F3A5AB77C073}" srcOrd="2" destOrd="0" parTransId="{DC398AB2-D2A5-4E6D-85B6-7423D4366117}" sibTransId="{106DA63C-BDB7-4FA7-8686-6BEA138854DA}"/>
    <dgm:cxn modelId="{65941EBB-3DB9-4076-91AA-90D41E8628C1}" type="presOf" srcId="{F3C9D986-5A44-4538-8A90-57055BBA8A81}" destId="{DCB9C9DF-BDE8-4FA0-B4FF-050B5F6CCD8B}" srcOrd="0" destOrd="0" presId="urn:microsoft.com/office/officeart/2005/8/layout/chevron2"/>
    <dgm:cxn modelId="{2993A351-4A49-426C-B94E-43FAC39A0789}" srcId="{087F68A3-F6A6-43CA-802B-13BE3039737C}" destId="{D49437E0-ED3D-4332-83E0-2A2B0E8BBF3B}" srcOrd="0" destOrd="0" parTransId="{B58DDBFA-0F32-44D7-B2DC-363A540221FC}" sibTransId="{F7FC437C-6B0B-47FC-B4F7-554A6A757FB1}"/>
    <dgm:cxn modelId="{09791CC9-9DED-448E-92A3-79360EDBF850}" srcId="{7042CC71-B347-4839-BD08-42CBD0777EA3}" destId="{489FD6E1-E601-4004-8E05-3CFEA79B7979}" srcOrd="1" destOrd="0" parTransId="{9D127EFD-9CA0-4121-90CA-C1C1758AF2C5}" sibTransId="{6FF26FBC-8798-4B35-AD74-8643AF8BC8A3}"/>
    <dgm:cxn modelId="{4E66FE09-2192-417A-AD08-F09E00789004}" srcId="{E6CEF860-D1A4-4002-85DB-D66D2DB4147A}" destId="{EDA8BC09-70F5-420D-888F-820862655CBF}" srcOrd="0" destOrd="0" parTransId="{F30E5453-E8A7-4775-905B-86BF5FCA2B27}" sibTransId="{585F7F4D-2EC8-443E-B9A6-EC05F5B1DA49}"/>
    <dgm:cxn modelId="{E5DC9FE8-9AE4-437B-9ED2-44F1174F1B8C}" type="presOf" srcId="{5F116190-5A87-4F36-8FE6-E529DB92083B}" destId="{1A3CBC07-5B33-44CD-8BB1-A17D56D56660}" srcOrd="0" destOrd="0" presId="urn:microsoft.com/office/officeart/2005/8/layout/chevron2"/>
    <dgm:cxn modelId="{181BC558-68B7-43B9-884B-A42404EB946F}" type="presOf" srcId="{EDA8BC09-70F5-420D-888F-820862655CBF}" destId="{8A96F76C-E3F2-4FB4-A2B4-397048EA26BF}" srcOrd="0" destOrd="0" presId="urn:microsoft.com/office/officeart/2005/8/layout/chevron2"/>
    <dgm:cxn modelId="{89F8B02F-4A72-42D1-BBB7-D5ACEC7343AB}" type="presOf" srcId="{0D1E6CD0-5086-426B-BBD1-2773118E187B}" destId="{5F3F6715-842C-4AD3-9750-B207BB65F2A7}" srcOrd="0" destOrd="0" presId="urn:microsoft.com/office/officeart/2005/8/layout/chevron2"/>
    <dgm:cxn modelId="{F3B2E304-7459-416A-8394-8DB4D3BA5AB0}" type="presOf" srcId="{7042CC71-B347-4839-BD08-42CBD0777EA3}" destId="{1641754A-0D56-421F-8F93-EA69036650E7}" srcOrd="0" destOrd="0" presId="urn:microsoft.com/office/officeart/2005/8/layout/chevron2"/>
    <dgm:cxn modelId="{559E1171-15BC-4C34-A7C8-B70A736009C9}" srcId="{7042CC71-B347-4839-BD08-42CBD0777EA3}" destId="{E6CEF860-D1A4-4002-85DB-D66D2DB4147A}" srcOrd="0" destOrd="0" parTransId="{187F4C44-CE03-4BB4-9C7D-B6ED198FE120}" sibTransId="{A0B1C745-6544-4BBF-A025-95F90C37A395}"/>
    <dgm:cxn modelId="{94FC05C8-F334-4D4D-8983-553597BD0731}" type="presOf" srcId="{E6CEF860-D1A4-4002-85DB-D66D2DB4147A}" destId="{7850591F-48B6-4B82-B83F-ED77B5D94639}" srcOrd="0" destOrd="0" presId="urn:microsoft.com/office/officeart/2005/8/layout/chevron2"/>
    <dgm:cxn modelId="{B6152F75-2872-432E-99E7-BA28901FBD46}" srcId="{489FD6E1-E601-4004-8E05-3CFEA79B7979}" destId="{D802293B-C0DD-4249-B3D0-948ED0FB48C2}" srcOrd="0" destOrd="0" parTransId="{EC17F585-087B-4046-AF18-A157081FF450}" sibTransId="{52EAD4A2-6B41-49BC-BD7B-E03B7BDA7D7B}"/>
    <dgm:cxn modelId="{7F31A653-ED15-4D82-91EA-F217F35C9484}" srcId="{7042CC71-B347-4839-BD08-42CBD0777EA3}" destId="{5F116190-5A87-4F36-8FE6-E529DB92083B}" srcOrd="3" destOrd="0" parTransId="{52EB10A2-1A11-4759-89D3-621152F4B44E}" sibTransId="{1BA5826A-E2CA-43F1-B298-2489CF6E30D8}"/>
    <dgm:cxn modelId="{59AA092B-8CE2-4CF0-B7E6-EA1FACED099A}" srcId="{7042CC71-B347-4839-BD08-42CBD0777EA3}" destId="{66AA6416-2431-4196-9E4B-9CA888A8484E}" srcOrd="5" destOrd="0" parTransId="{3DD16157-1027-49D7-9736-293E79BCF603}" sibTransId="{E2D18DA0-7720-4DE4-B986-55FFEA3A358D}"/>
    <dgm:cxn modelId="{FE352A00-43AF-47CF-8565-C93793A24890}" srcId="{0F770459-E1CE-4976-B8B2-F3A5AB77C073}" destId="{F3C9D986-5A44-4538-8A90-57055BBA8A81}" srcOrd="0" destOrd="0" parTransId="{5D4A09D8-95A4-4D48-9807-A77F04D137A5}" sibTransId="{0288158A-DF0A-4FD6-B669-F58B56ACC972}"/>
    <dgm:cxn modelId="{F493C8FA-EC6D-49B7-A5DD-D55FA1CBFA27}" type="presOf" srcId="{BA53D56B-F9E4-4118-BD93-B665E96A568E}" destId="{23479BFF-26E8-4869-96AF-34D6673D6D79}" srcOrd="0" destOrd="0" presId="urn:microsoft.com/office/officeart/2005/8/layout/chevron2"/>
    <dgm:cxn modelId="{44425496-7157-4B18-B0B3-F789E238872F}" type="presOf" srcId="{087F68A3-F6A6-43CA-802B-13BE3039737C}" destId="{BEA42AA0-AC12-44C8-B665-CBBD185F3EE0}" srcOrd="0" destOrd="0" presId="urn:microsoft.com/office/officeart/2005/8/layout/chevron2"/>
    <dgm:cxn modelId="{1D2A7918-5779-486E-9F70-BABF8473BD2D}" type="presOf" srcId="{D802293B-C0DD-4249-B3D0-948ED0FB48C2}" destId="{5F6D0A91-7131-4C6B-9B2E-54D64082DADE}" srcOrd="0" destOrd="0" presId="urn:microsoft.com/office/officeart/2005/8/layout/chevron2"/>
    <dgm:cxn modelId="{FA841AA4-BCA4-46F7-B1B6-909B3AD8CCB4}" srcId="{5F116190-5A87-4F36-8FE6-E529DB92083B}" destId="{BA53D56B-F9E4-4118-BD93-B665E96A568E}" srcOrd="0" destOrd="0" parTransId="{65E23E30-FD64-411E-9AD0-BF80F4D54B94}" sibTransId="{74001637-A2D1-4ABC-A3C7-A1EE14D4A711}"/>
    <dgm:cxn modelId="{3EA65769-EF85-4015-8042-EB67E3296E59}" type="presOf" srcId="{D49437E0-ED3D-4332-83E0-2A2B0E8BBF3B}" destId="{B44A4313-91F9-47E5-9C4F-27CC27FC4300}" srcOrd="0" destOrd="0" presId="urn:microsoft.com/office/officeart/2005/8/layout/chevron2"/>
    <dgm:cxn modelId="{67D1BFDC-BF1B-4EF0-9DFB-C791EF15AAD0}" srcId="{66AA6416-2431-4196-9E4B-9CA888A8484E}" destId="{0D1E6CD0-5086-426B-BBD1-2773118E187B}" srcOrd="0" destOrd="0" parTransId="{7DE732C1-3D1B-452F-8092-79CE8FED67A1}" sibTransId="{4E8FFCD4-B9C0-4718-9ABD-E4DCA3B6E583}"/>
    <dgm:cxn modelId="{322CF0E4-5B73-4269-8896-A55AEEB16918}" type="presOf" srcId="{489FD6E1-E601-4004-8E05-3CFEA79B7979}" destId="{63DFCC90-C1BB-4505-B3C2-236076E9EC8B}" srcOrd="0" destOrd="0" presId="urn:microsoft.com/office/officeart/2005/8/layout/chevron2"/>
    <dgm:cxn modelId="{3D54AA28-0862-43C8-B549-2AC802D31244}" type="presParOf" srcId="{1641754A-0D56-421F-8F93-EA69036650E7}" destId="{18640566-0AD5-48E6-A6B7-B7AA78BF4B88}" srcOrd="0" destOrd="0" presId="urn:microsoft.com/office/officeart/2005/8/layout/chevron2"/>
    <dgm:cxn modelId="{5EF52DA9-3770-44B5-92CF-00EB52FDBEF1}" type="presParOf" srcId="{18640566-0AD5-48E6-A6B7-B7AA78BF4B88}" destId="{7850591F-48B6-4B82-B83F-ED77B5D94639}" srcOrd="0" destOrd="0" presId="urn:microsoft.com/office/officeart/2005/8/layout/chevron2"/>
    <dgm:cxn modelId="{D7E3439E-B70B-44C6-A4C0-09EB02A68584}" type="presParOf" srcId="{18640566-0AD5-48E6-A6B7-B7AA78BF4B88}" destId="{8A96F76C-E3F2-4FB4-A2B4-397048EA26BF}" srcOrd="1" destOrd="0" presId="urn:microsoft.com/office/officeart/2005/8/layout/chevron2"/>
    <dgm:cxn modelId="{AC6767B9-479A-47A7-A0C5-97B89D8C9188}" type="presParOf" srcId="{1641754A-0D56-421F-8F93-EA69036650E7}" destId="{1C50FDF4-E286-478C-99D1-7B8F66DE559E}" srcOrd="1" destOrd="0" presId="urn:microsoft.com/office/officeart/2005/8/layout/chevron2"/>
    <dgm:cxn modelId="{BBAAE283-EA93-414F-B019-2D551D2E61CE}" type="presParOf" srcId="{1641754A-0D56-421F-8F93-EA69036650E7}" destId="{3BCC50A7-EACE-4F28-9DDC-FA170B22655D}" srcOrd="2" destOrd="0" presId="urn:microsoft.com/office/officeart/2005/8/layout/chevron2"/>
    <dgm:cxn modelId="{F6BC9EAB-EE87-45D3-A1AE-B051F418AAA3}" type="presParOf" srcId="{3BCC50A7-EACE-4F28-9DDC-FA170B22655D}" destId="{63DFCC90-C1BB-4505-B3C2-236076E9EC8B}" srcOrd="0" destOrd="0" presId="urn:microsoft.com/office/officeart/2005/8/layout/chevron2"/>
    <dgm:cxn modelId="{C8F7B911-2A0A-4655-8592-422B8877524D}" type="presParOf" srcId="{3BCC50A7-EACE-4F28-9DDC-FA170B22655D}" destId="{5F6D0A91-7131-4C6B-9B2E-54D64082DADE}" srcOrd="1" destOrd="0" presId="urn:microsoft.com/office/officeart/2005/8/layout/chevron2"/>
    <dgm:cxn modelId="{90506FB0-6106-4FF3-B6D4-9827625C0DFF}" type="presParOf" srcId="{1641754A-0D56-421F-8F93-EA69036650E7}" destId="{B3AEE33B-97D7-4D1B-9979-360130056702}" srcOrd="3" destOrd="0" presId="urn:microsoft.com/office/officeart/2005/8/layout/chevron2"/>
    <dgm:cxn modelId="{DCC0DEB6-ACA3-402A-8494-15389C94E46E}" type="presParOf" srcId="{1641754A-0D56-421F-8F93-EA69036650E7}" destId="{3C205737-5CE4-4F79-8B78-0FDB2440E3DF}" srcOrd="4" destOrd="0" presId="urn:microsoft.com/office/officeart/2005/8/layout/chevron2"/>
    <dgm:cxn modelId="{AEC19E11-C2AC-40F9-99A5-BE3F58E0A557}" type="presParOf" srcId="{3C205737-5CE4-4F79-8B78-0FDB2440E3DF}" destId="{34347E0B-A370-4383-9494-D15ABD2650A2}" srcOrd="0" destOrd="0" presId="urn:microsoft.com/office/officeart/2005/8/layout/chevron2"/>
    <dgm:cxn modelId="{757443DE-A67D-444F-8AAF-0DB0F2BEA27A}" type="presParOf" srcId="{3C205737-5CE4-4F79-8B78-0FDB2440E3DF}" destId="{DCB9C9DF-BDE8-4FA0-B4FF-050B5F6CCD8B}" srcOrd="1" destOrd="0" presId="urn:microsoft.com/office/officeart/2005/8/layout/chevron2"/>
    <dgm:cxn modelId="{41FBD6EA-C76C-41E7-99C4-8102ADA90A6E}" type="presParOf" srcId="{1641754A-0D56-421F-8F93-EA69036650E7}" destId="{F6BDA817-25D2-4A2F-8BAF-E80535D778B0}" srcOrd="5" destOrd="0" presId="urn:microsoft.com/office/officeart/2005/8/layout/chevron2"/>
    <dgm:cxn modelId="{7E15587F-927C-4389-AA71-6C07ED3974A5}" type="presParOf" srcId="{1641754A-0D56-421F-8F93-EA69036650E7}" destId="{25782597-96F8-47F5-A6C0-91A3861BF8F4}" srcOrd="6" destOrd="0" presId="urn:microsoft.com/office/officeart/2005/8/layout/chevron2"/>
    <dgm:cxn modelId="{055C9B3D-94A0-4B4B-BC23-84480AC514A7}" type="presParOf" srcId="{25782597-96F8-47F5-A6C0-91A3861BF8F4}" destId="{1A3CBC07-5B33-44CD-8BB1-A17D56D56660}" srcOrd="0" destOrd="0" presId="urn:microsoft.com/office/officeart/2005/8/layout/chevron2"/>
    <dgm:cxn modelId="{BAF240E6-A90F-4F48-8015-42CF2F322582}" type="presParOf" srcId="{25782597-96F8-47F5-A6C0-91A3861BF8F4}" destId="{23479BFF-26E8-4869-96AF-34D6673D6D79}" srcOrd="1" destOrd="0" presId="urn:microsoft.com/office/officeart/2005/8/layout/chevron2"/>
    <dgm:cxn modelId="{978DE466-E0B8-4BB7-A9FB-BD53D9A77BA2}" type="presParOf" srcId="{1641754A-0D56-421F-8F93-EA69036650E7}" destId="{ECF2E5E4-451F-4911-802C-A67FDA99DBF3}" srcOrd="7" destOrd="0" presId="urn:microsoft.com/office/officeart/2005/8/layout/chevron2"/>
    <dgm:cxn modelId="{83593887-F233-477B-88CA-1B36A8A561D8}" type="presParOf" srcId="{1641754A-0D56-421F-8F93-EA69036650E7}" destId="{1671BF32-8B9A-4683-9CB7-5FA2E50FDE68}" srcOrd="8" destOrd="0" presId="urn:microsoft.com/office/officeart/2005/8/layout/chevron2"/>
    <dgm:cxn modelId="{A3B13595-B368-43F2-8531-5EEF7B0BE83E}" type="presParOf" srcId="{1671BF32-8B9A-4683-9CB7-5FA2E50FDE68}" destId="{BEA42AA0-AC12-44C8-B665-CBBD185F3EE0}" srcOrd="0" destOrd="0" presId="urn:microsoft.com/office/officeart/2005/8/layout/chevron2"/>
    <dgm:cxn modelId="{2F6CDBB2-5138-4D74-AA6E-DA2CBEF83651}" type="presParOf" srcId="{1671BF32-8B9A-4683-9CB7-5FA2E50FDE68}" destId="{B44A4313-91F9-47E5-9C4F-27CC27FC4300}" srcOrd="1" destOrd="0" presId="urn:microsoft.com/office/officeart/2005/8/layout/chevron2"/>
    <dgm:cxn modelId="{32C0B186-5B1D-44D8-BCF2-D11A8C715F1B}" type="presParOf" srcId="{1641754A-0D56-421F-8F93-EA69036650E7}" destId="{C93C004D-0270-428B-8EC1-AC22396715B3}" srcOrd="9" destOrd="0" presId="urn:microsoft.com/office/officeart/2005/8/layout/chevron2"/>
    <dgm:cxn modelId="{8F7E13F7-4392-4E51-B9FB-BC8617B2C468}" type="presParOf" srcId="{1641754A-0D56-421F-8F93-EA69036650E7}" destId="{D0A17C40-EC27-4D2F-A828-EC1D14BC20A3}" srcOrd="10" destOrd="0" presId="urn:microsoft.com/office/officeart/2005/8/layout/chevron2"/>
    <dgm:cxn modelId="{3C29AAB5-E3CC-4534-B924-AC0F86DD42CE}" type="presParOf" srcId="{D0A17C40-EC27-4D2F-A828-EC1D14BC20A3}" destId="{E676EB59-52F1-429E-BE90-6D68B98F2860}" srcOrd="0" destOrd="0" presId="urn:microsoft.com/office/officeart/2005/8/layout/chevron2"/>
    <dgm:cxn modelId="{9A17CF1E-CEA0-4F04-A8DA-8A56B69DF730}" type="presParOf" srcId="{D0A17C40-EC27-4D2F-A828-EC1D14BC20A3}" destId="{5F3F6715-842C-4AD3-9750-B207BB65F2A7}"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FA839-365C-4735-A509-64D3C8BB4530}"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zh-CN" altLang="en-US"/>
        </a:p>
      </dgm:t>
    </dgm:pt>
    <dgm:pt modelId="{024CB61F-B50F-439F-A4EE-2A0F6183B774}">
      <dgm:prSet phldrT="[文本]"/>
      <dgm:spPr/>
      <dgm:t>
        <a:bodyPr/>
        <a:lstStyle/>
        <a:p>
          <a:r>
            <a:rPr lang="zh-CN" altLang="en-US" dirty="0" smtClean="0"/>
            <a:t>新股发行</a:t>
          </a:r>
          <a:endParaRPr lang="zh-CN" altLang="en-US" dirty="0"/>
        </a:p>
      </dgm:t>
    </dgm:pt>
    <dgm:pt modelId="{879742C8-9257-4526-AC97-2C50964EA4F0}" type="parTrans" cxnId="{61E16ABD-8EB3-419A-B2A7-4AD1BCBD8ABA}">
      <dgm:prSet/>
      <dgm:spPr/>
      <dgm:t>
        <a:bodyPr/>
        <a:lstStyle/>
        <a:p>
          <a:endParaRPr lang="zh-CN" altLang="en-US"/>
        </a:p>
      </dgm:t>
    </dgm:pt>
    <dgm:pt modelId="{384F3F84-9562-42AA-AB57-BEA65F6A428B}" type="sibTrans" cxnId="{61E16ABD-8EB3-419A-B2A7-4AD1BCBD8ABA}">
      <dgm:prSet/>
      <dgm:spPr/>
      <dgm:t>
        <a:bodyPr/>
        <a:lstStyle/>
        <a:p>
          <a:endParaRPr lang="zh-CN" altLang="en-US"/>
        </a:p>
      </dgm:t>
    </dgm:pt>
    <dgm:pt modelId="{5076BC2B-C18E-4740-B872-E8E2587E1DD4}">
      <dgm:prSet phldrT="[文本]"/>
      <dgm:spPr/>
      <dgm:t>
        <a:bodyPr/>
        <a:lstStyle/>
        <a:p>
          <a:r>
            <a:rPr lang="zh-CN" altLang="en-US" dirty="0" smtClean="0"/>
            <a:t>配股</a:t>
          </a:r>
          <a:endParaRPr lang="zh-CN" altLang="en-US" dirty="0"/>
        </a:p>
      </dgm:t>
    </dgm:pt>
    <dgm:pt modelId="{5D09886D-22F7-4AF5-AB65-2639C1B253DF}" type="parTrans" cxnId="{D50DD4FE-DF3C-4106-999B-B243079C5369}">
      <dgm:prSet/>
      <dgm:spPr/>
      <dgm:t>
        <a:bodyPr/>
        <a:lstStyle/>
        <a:p>
          <a:endParaRPr lang="zh-CN" altLang="en-US"/>
        </a:p>
      </dgm:t>
    </dgm:pt>
    <dgm:pt modelId="{6A3C82FF-BA22-4A44-A5D7-167F598FDE3E}" type="sibTrans" cxnId="{D50DD4FE-DF3C-4106-999B-B243079C5369}">
      <dgm:prSet/>
      <dgm:spPr/>
      <dgm:t>
        <a:bodyPr/>
        <a:lstStyle/>
        <a:p>
          <a:endParaRPr lang="zh-CN" altLang="en-US"/>
        </a:p>
      </dgm:t>
    </dgm:pt>
    <dgm:pt modelId="{CE8C2DAF-6651-41E8-B7A6-F3BB5C5DE5F8}">
      <dgm:prSet phldrT="[文本]"/>
      <dgm:spPr/>
      <dgm:t>
        <a:bodyPr/>
        <a:lstStyle/>
        <a:p>
          <a:r>
            <a:rPr lang="zh-CN" altLang="en-US" dirty="0" smtClean="0"/>
            <a:t>增发</a:t>
          </a:r>
          <a:endParaRPr lang="zh-CN" altLang="en-US" dirty="0"/>
        </a:p>
      </dgm:t>
    </dgm:pt>
    <dgm:pt modelId="{14BF218A-4346-4527-BFD9-A2C9947FC726}" type="parTrans" cxnId="{301D2E99-C1ED-4508-BBE4-9D136B32AD77}">
      <dgm:prSet/>
      <dgm:spPr/>
      <dgm:t>
        <a:bodyPr/>
        <a:lstStyle/>
        <a:p>
          <a:endParaRPr lang="zh-CN" altLang="en-US"/>
        </a:p>
      </dgm:t>
    </dgm:pt>
    <dgm:pt modelId="{EB2699A0-FDF9-42A8-AE2E-616C79785DFB}" type="sibTrans" cxnId="{301D2E99-C1ED-4508-BBE4-9D136B32AD77}">
      <dgm:prSet/>
      <dgm:spPr/>
      <dgm:t>
        <a:bodyPr/>
        <a:lstStyle/>
        <a:p>
          <a:endParaRPr lang="zh-CN" altLang="en-US"/>
        </a:p>
      </dgm:t>
    </dgm:pt>
    <dgm:pt modelId="{78F9B0B1-4679-4F9A-8316-324DF5FF0EBB}">
      <dgm:prSet phldrT="[文本]"/>
      <dgm:spPr/>
      <dgm:t>
        <a:bodyPr/>
        <a:lstStyle/>
        <a:p>
          <a:r>
            <a:rPr lang="zh-CN" altLang="en-US" dirty="0" smtClean="0"/>
            <a:t>定向增发</a:t>
          </a:r>
          <a:endParaRPr lang="zh-CN" altLang="en-US" dirty="0"/>
        </a:p>
      </dgm:t>
    </dgm:pt>
    <dgm:pt modelId="{64BEA4E1-389A-4D3B-960D-8AB050408869}" type="parTrans" cxnId="{C255EA2C-E28F-4A52-851F-B4AA4ECC49F5}">
      <dgm:prSet/>
      <dgm:spPr/>
      <dgm:t>
        <a:bodyPr/>
        <a:lstStyle/>
        <a:p>
          <a:endParaRPr lang="zh-CN" altLang="en-US"/>
        </a:p>
      </dgm:t>
    </dgm:pt>
    <dgm:pt modelId="{DBAA2368-977A-4031-A5A6-4539F6B5A9A7}" type="sibTrans" cxnId="{C255EA2C-E28F-4A52-851F-B4AA4ECC49F5}">
      <dgm:prSet/>
      <dgm:spPr/>
      <dgm:t>
        <a:bodyPr/>
        <a:lstStyle/>
        <a:p>
          <a:endParaRPr lang="zh-CN" altLang="en-US"/>
        </a:p>
      </dgm:t>
    </dgm:pt>
    <dgm:pt modelId="{EB4A85B1-1E19-4A4E-A395-2C4A86EDC9B8}" type="pres">
      <dgm:prSet presAssocID="{E06FA839-365C-4735-A509-64D3C8BB4530}" presName="hierChild1" presStyleCnt="0">
        <dgm:presLayoutVars>
          <dgm:orgChart val="1"/>
          <dgm:chPref val="1"/>
          <dgm:dir/>
          <dgm:animOne val="branch"/>
          <dgm:animLvl val="lvl"/>
          <dgm:resizeHandles/>
        </dgm:presLayoutVars>
      </dgm:prSet>
      <dgm:spPr/>
      <dgm:t>
        <a:bodyPr/>
        <a:lstStyle/>
        <a:p>
          <a:endParaRPr lang="zh-CN" altLang="en-US"/>
        </a:p>
      </dgm:t>
    </dgm:pt>
    <dgm:pt modelId="{26C8FA3F-3893-4723-942F-9C9971863E23}" type="pres">
      <dgm:prSet presAssocID="{024CB61F-B50F-439F-A4EE-2A0F6183B774}" presName="hierRoot1" presStyleCnt="0">
        <dgm:presLayoutVars>
          <dgm:hierBranch val="init"/>
        </dgm:presLayoutVars>
      </dgm:prSet>
      <dgm:spPr/>
    </dgm:pt>
    <dgm:pt modelId="{54CA3C73-7B30-46DC-B745-3D53F376C1A4}" type="pres">
      <dgm:prSet presAssocID="{024CB61F-B50F-439F-A4EE-2A0F6183B774}" presName="rootComposite1" presStyleCnt="0"/>
      <dgm:spPr/>
    </dgm:pt>
    <dgm:pt modelId="{6DEE060B-F52E-4143-A34F-14B759DDE651}" type="pres">
      <dgm:prSet presAssocID="{024CB61F-B50F-439F-A4EE-2A0F6183B774}" presName="rootText1" presStyleLbl="node0" presStyleIdx="0" presStyleCnt="1">
        <dgm:presLayoutVars>
          <dgm:chPref val="3"/>
        </dgm:presLayoutVars>
      </dgm:prSet>
      <dgm:spPr/>
      <dgm:t>
        <a:bodyPr/>
        <a:lstStyle/>
        <a:p>
          <a:endParaRPr lang="zh-CN" altLang="en-US"/>
        </a:p>
      </dgm:t>
    </dgm:pt>
    <dgm:pt modelId="{E54DCB6B-BDA9-4EDE-B4B1-08C873A0FA84}" type="pres">
      <dgm:prSet presAssocID="{024CB61F-B50F-439F-A4EE-2A0F6183B774}" presName="rootConnector1" presStyleLbl="node1" presStyleIdx="0" presStyleCnt="0"/>
      <dgm:spPr/>
      <dgm:t>
        <a:bodyPr/>
        <a:lstStyle/>
        <a:p>
          <a:endParaRPr lang="zh-CN" altLang="en-US"/>
        </a:p>
      </dgm:t>
    </dgm:pt>
    <dgm:pt modelId="{C167B5E7-4C2B-4CA0-90C6-C78782B3E2FA}" type="pres">
      <dgm:prSet presAssocID="{024CB61F-B50F-439F-A4EE-2A0F6183B774}" presName="hierChild2" presStyleCnt="0"/>
      <dgm:spPr/>
    </dgm:pt>
    <dgm:pt modelId="{66E9136A-3FB3-425F-89E9-EE2966C1991A}" type="pres">
      <dgm:prSet presAssocID="{5D09886D-22F7-4AF5-AB65-2639C1B253DF}" presName="Name37" presStyleLbl="parChTrans1D2" presStyleIdx="0" presStyleCnt="3"/>
      <dgm:spPr/>
      <dgm:t>
        <a:bodyPr/>
        <a:lstStyle/>
        <a:p>
          <a:endParaRPr lang="zh-CN" altLang="en-US"/>
        </a:p>
      </dgm:t>
    </dgm:pt>
    <dgm:pt modelId="{A9A62B37-509E-4126-9B77-5B20963D0FC2}" type="pres">
      <dgm:prSet presAssocID="{5076BC2B-C18E-4740-B872-E8E2587E1DD4}" presName="hierRoot2" presStyleCnt="0">
        <dgm:presLayoutVars>
          <dgm:hierBranch val="init"/>
        </dgm:presLayoutVars>
      </dgm:prSet>
      <dgm:spPr/>
    </dgm:pt>
    <dgm:pt modelId="{7EDA9174-C3EC-4626-8129-E738D219FE6E}" type="pres">
      <dgm:prSet presAssocID="{5076BC2B-C18E-4740-B872-E8E2587E1DD4}" presName="rootComposite" presStyleCnt="0"/>
      <dgm:spPr/>
    </dgm:pt>
    <dgm:pt modelId="{42584957-0CA3-4FA2-9FE9-5786DC6644FF}" type="pres">
      <dgm:prSet presAssocID="{5076BC2B-C18E-4740-B872-E8E2587E1DD4}" presName="rootText" presStyleLbl="node2" presStyleIdx="0" presStyleCnt="3">
        <dgm:presLayoutVars>
          <dgm:chPref val="3"/>
        </dgm:presLayoutVars>
      </dgm:prSet>
      <dgm:spPr/>
      <dgm:t>
        <a:bodyPr/>
        <a:lstStyle/>
        <a:p>
          <a:endParaRPr lang="zh-CN" altLang="en-US"/>
        </a:p>
      </dgm:t>
    </dgm:pt>
    <dgm:pt modelId="{53385CD2-62DA-462A-937D-8EF9E7EAE67D}" type="pres">
      <dgm:prSet presAssocID="{5076BC2B-C18E-4740-B872-E8E2587E1DD4}" presName="rootConnector" presStyleLbl="node2" presStyleIdx="0" presStyleCnt="3"/>
      <dgm:spPr/>
      <dgm:t>
        <a:bodyPr/>
        <a:lstStyle/>
        <a:p>
          <a:endParaRPr lang="zh-CN" altLang="en-US"/>
        </a:p>
      </dgm:t>
    </dgm:pt>
    <dgm:pt modelId="{E2009DE0-DCF8-4BFB-9C9E-4CA39E8E060A}" type="pres">
      <dgm:prSet presAssocID="{5076BC2B-C18E-4740-B872-E8E2587E1DD4}" presName="hierChild4" presStyleCnt="0"/>
      <dgm:spPr/>
    </dgm:pt>
    <dgm:pt modelId="{7570C657-5332-4A5D-82C1-A958CBF69E7A}" type="pres">
      <dgm:prSet presAssocID="{5076BC2B-C18E-4740-B872-E8E2587E1DD4}" presName="hierChild5" presStyleCnt="0"/>
      <dgm:spPr/>
    </dgm:pt>
    <dgm:pt modelId="{859E0CA0-802B-4221-AA2B-982EE5AE9B5B}" type="pres">
      <dgm:prSet presAssocID="{14BF218A-4346-4527-BFD9-A2C9947FC726}" presName="Name37" presStyleLbl="parChTrans1D2" presStyleIdx="1" presStyleCnt="3"/>
      <dgm:spPr/>
      <dgm:t>
        <a:bodyPr/>
        <a:lstStyle/>
        <a:p>
          <a:endParaRPr lang="zh-CN" altLang="en-US"/>
        </a:p>
      </dgm:t>
    </dgm:pt>
    <dgm:pt modelId="{3164F4BC-F95B-43DB-9ABB-13594DE0E6E1}" type="pres">
      <dgm:prSet presAssocID="{CE8C2DAF-6651-41E8-B7A6-F3BB5C5DE5F8}" presName="hierRoot2" presStyleCnt="0">
        <dgm:presLayoutVars>
          <dgm:hierBranch val="init"/>
        </dgm:presLayoutVars>
      </dgm:prSet>
      <dgm:spPr/>
    </dgm:pt>
    <dgm:pt modelId="{E3DC30B9-FAD2-48B9-8934-36276A79D06A}" type="pres">
      <dgm:prSet presAssocID="{CE8C2DAF-6651-41E8-B7A6-F3BB5C5DE5F8}" presName="rootComposite" presStyleCnt="0"/>
      <dgm:spPr/>
    </dgm:pt>
    <dgm:pt modelId="{752F7EFE-BBFF-4145-ACD5-B976EAA59828}" type="pres">
      <dgm:prSet presAssocID="{CE8C2DAF-6651-41E8-B7A6-F3BB5C5DE5F8}" presName="rootText" presStyleLbl="node2" presStyleIdx="1" presStyleCnt="3">
        <dgm:presLayoutVars>
          <dgm:chPref val="3"/>
        </dgm:presLayoutVars>
      </dgm:prSet>
      <dgm:spPr/>
      <dgm:t>
        <a:bodyPr/>
        <a:lstStyle/>
        <a:p>
          <a:endParaRPr lang="zh-CN" altLang="en-US"/>
        </a:p>
      </dgm:t>
    </dgm:pt>
    <dgm:pt modelId="{813E31D3-0FB0-46ED-B687-5290C5C4EDEB}" type="pres">
      <dgm:prSet presAssocID="{CE8C2DAF-6651-41E8-B7A6-F3BB5C5DE5F8}" presName="rootConnector" presStyleLbl="node2" presStyleIdx="1" presStyleCnt="3"/>
      <dgm:spPr/>
      <dgm:t>
        <a:bodyPr/>
        <a:lstStyle/>
        <a:p>
          <a:endParaRPr lang="zh-CN" altLang="en-US"/>
        </a:p>
      </dgm:t>
    </dgm:pt>
    <dgm:pt modelId="{B75446FB-DA0D-421A-8EC5-D27F29E9E3A2}" type="pres">
      <dgm:prSet presAssocID="{CE8C2DAF-6651-41E8-B7A6-F3BB5C5DE5F8}" presName="hierChild4" presStyleCnt="0"/>
      <dgm:spPr/>
    </dgm:pt>
    <dgm:pt modelId="{B1BEB53B-A96E-4F37-8FEE-EC5AC2893D51}" type="pres">
      <dgm:prSet presAssocID="{CE8C2DAF-6651-41E8-B7A6-F3BB5C5DE5F8}" presName="hierChild5" presStyleCnt="0"/>
      <dgm:spPr/>
    </dgm:pt>
    <dgm:pt modelId="{E85BA84A-530A-41B9-B2BA-2C4F46556A65}" type="pres">
      <dgm:prSet presAssocID="{64BEA4E1-389A-4D3B-960D-8AB050408869}" presName="Name37" presStyleLbl="parChTrans1D2" presStyleIdx="2" presStyleCnt="3"/>
      <dgm:spPr/>
      <dgm:t>
        <a:bodyPr/>
        <a:lstStyle/>
        <a:p>
          <a:endParaRPr lang="zh-CN" altLang="en-US"/>
        </a:p>
      </dgm:t>
    </dgm:pt>
    <dgm:pt modelId="{7574E6BF-7522-45E8-B666-803B7C4F30E0}" type="pres">
      <dgm:prSet presAssocID="{78F9B0B1-4679-4F9A-8316-324DF5FF0EBB}" presName="hierRoot2" presStyleCnt="0">
        <dgm:presLayoutVars>
          <dgm:hierBranch val="init"/>
        </dgm:presLayoutVars>
      </dgm:prSet>
      <dgm:spPr/>
    </dgm:pt>
    <dgm:pt modelId="{D0DC931F-7135-4668-ABBC-C84592ACD390}" type="pres">
      <dgm:prSet presAssocID="{78F9B0B1-4679-4F9A-8316-324DF5FF0EBB}" presName="rootComposite" presStyleCnt="0"/>
      <dgm:spPr/>
    </dgm:pt>
    <dgm:pt modelId="{74AF3FF6-DCD4-412D-9993-9C7217349740}" type="pres">
      <dgm:prSet presAssocID="{78F9B0B1-4679-4F9A-8316-324DF5FF0EBB}" presName="rootText" presStyleLbl="node2" presStyleIdx="2" presStyleCnt="3">
        <dgm:presLayoutVars>
          <dgm:chPref val="3"/>
        </dgm:presLayoutVars>
      </dgm:prSet>
      <dgm:spPr/>
      <dgm:t>
        <a:bodyPr/>
        <a:lstStyle/>
        <a:p>
          <a:endParaRPr lang="zh-CN" altLang="en-US"/>
        </a:p>
      </dgm:t>
    </dgm:pt>
    <dgm:pt modelId="{D6DEF88D-4C6C-49B6-B6F7-B2A47430E4D0}" type="pres">
      <dgm:prSet presAssocID="{78F9B0B1-4679-4F9A-8316-324DF5FF0EBB}" presName="rootConnector" presStyleLbl="node2" presStyleIdx="2" presStyleCnt="3"/>
      <dgm:spPr/>
      <dgm:t>
        <a:bodyPr/>
        <a:lstStyle/>
        <a:p>
          <a:endParaRPr lang="zh-CN" altLang="en-US"/>
        </a:p>
      </dgm:t>
    </dgm:pt>
    <dgm:pt modelId="{14F4DEC7-46B1-495A-9A60-FC05CFAF27E6}" type="pres">
      <dgm:prSet presAssocID="{78F9B0B1-4679-4F9A-8316-324DF5FF0EBB}" presName="hierChild4" presStyleCnt="0"/>
      <dgm:spPr/>
    </dgm:pt>
    <dgm:pt modelId="{BA1728B0-AB38-4AF2-B2CF-231EFD2A3A44}" type="pres">
      <dgm:prSet presAssocID="{78F9B0B1-4679-4F9A-8316-324DF5FF0EBB}" presName="hierChild5" presStyleCnt="0"/>
      <dgm:spPr/>
    </dgm:pt>
    <dgm:pt modelId="{CF1EBFD1-2690-495A-A943-AACED40297D7}" type="pres">
      <dgm:prSet presAssocID="{024CB61F-B50F-439F-A4EE-2A0F6183B774}" presName="hierChild3" presStyleCnt="0"/>
      <dgm:spPr/>
    </dgm:pt>
  </dgm:ptLst>
  <dgm:cxnLst>
    <dgm:cxn modelId="{8DA9C339-2B8C-4E55-8BF9-DD2B4D105C4B}" type="presOf" srcId="{024CB61F-B50F-439F-A4EE-2A0F6183B774}" destId="{E54DCB6B-BDA9-4EDE-B4B1-08C873A0FA84}" srcOrd="1" destOrd="0" presId="urn:microsoft.com/office/officeart/2005/8/layout/orgChart1"/>
    <dgm:cxn modelId="{D50DD4FE-DF3C-4106-999B-B243079C5369}" srcId="{024CB61F-B50F-439F-A4EE-2A0F6183B774}" destId="{5076BC2B-C18E-4740-B872-E8E2587E1DD4}" srcOrd="0" destOrd="0" parTransId="{5D09886D-22F7-4AF5-AB65-2639C1B253DF}" sibTransId="{6A3C82FF-BA22-4A44-A5D7-167F598FDE3E}"/>
    <dgm:cxn modelId="{997E2B69-40F0-47CB-9E76-1501F41004E1}" type="presOf" srcId="{64BEA4E1-389A-4D3B-960D-8AB050408869}" destId="{E85BA84A-530A-41B9-B2BA-2C4F46556A65}" srcOrd="0" destOrd="0" presId="urn:microsoft.com/office/officeart/2005/8/layout/orgChart1"/>
    <dgm:cxn modelId="{C255EA2C-E28F-4A52-851F-B4AA4ECC49F5}" srcId="{024CB61F-B50F-439F-A4EE-2A0F6183B774}" destId="{78F9B0B1-4679-4F9A-8316-324DF5FF0EBB}" srcOrd="2" destOrd="0" parTransId="{64BEA4E1-389A-4D3B-960D-8AB050408869}" sibTransId="{DBAA2368-977A-4031-A5A6-4539F6B5A9A7}"/>
    <dgm:cxn modelId="{6E3D35AA-1EF8-4945-8928-44F72ED8EEC3}" type="presOf" srcId="{5D09886D-22F7-4AF5-AB65-2639C1B253DF}" destId="{66E9136A-3FB3-425F-89E9-EE2966C1991A}" srcOrd="0" destOrd="0" presId="urn:microsoft.com/office/officeart/2005/8/layout/orgChart1"/>
    <dgm:cxn modelId="{C8003D4C-F0A6-4905-912B-0A8C61F1A9D5}" type="presOf" srcId="{78F9B0B1-4679-4F9A-8316-324DF5FF0EBB}" destId="{74AF3FF6-DCD4-412D-9993-9C7217349740}" srcOrd="0" destOrd="0" presId="urn:microsoft.com/office/officeart/2005/8/layout/orgChart1"/>
    <dgm:cxn modelId="{986F84DA-AC50-4ED4-A3AE-7DB45A001385}" type="presOf" srcId="{CE8C2DAF-6651-41E8-B7A6-F3BB5C5DE5F8}" destId="{752F7EFE-BBFF-4145-ACD5-B976EAA59828}" srcOrd="0" destOrd="0" presId="urn:microsoft.com/office/officeart/2005/8/layout/orgChart1"/>
    <dgm:cxn modelId="{DB251872-C1B7-40C6-9034-D01599B4633A}" type="presOf" srcId="{78F9B0B1-4679-4F9A-8316-324DF5FF0EBB}" destId="{D6DEF88D-4C6C-49B6-B6F7-B2A47430E4D0}" srcOrd="1" destOrd="0" presId="urn:microsoft.com/office/officeart/2005/8/layout/orgChart1"/>
    <dgm:cxn modelId="{61E16ABD-8EB3-419A-B2A7-4AD1BCBD8ABA}" srcId="{E06FA839-365C-4735-A509-64D3C8BB4530}" destId="{024CB61F-B50F-439F-A4EE-2A0F6183B774}" srcOrd="0" destOrd="0" parTransId="{879742C8-9257-4526-AC97-2C50964EA4F0}" sibTransId="{384F3F84-9562-42AA-AB57-BEA65F6A428B}"/>
    <dgm:cxn modelId="{F9068A64-8D13-4C22-8403-DBB62688F3BB}" type="presOf" srcId="{E06FA839-365C-4735-A509-64D3C8BB4530}" destId="{EB4A85B1-1E19-4A4E-A395-2C4A86EDC9B8}" srcOrd="0" destOrd="0" presId="urn:microsoft.com/office/officeart/2005/8/layout/orgChart1"/>
    <dgm:cxn modelId="{5C2280D9-CC53-4E32-AC98-001056BA34D2}" type="presOf" srcId="{5076BC2B-C18E-4740-B872-E8E2587E1DD4}" destId="{53385CD2-62DA-462A-937D-8EF9E7EAE67D}" srcOrd="1" destOrd="0" presId="urn:microsoft.com/office/officeart/2005/8/layout/orgChart1"/>
    <dgm:cxn modelId="{CB0BB679-4556-41CE-8092-4866AA3E7B59}" type="presOf" srcId="{14BF218A-4346-4527-BFD9-A2C9947FC726}" destId="{859E0CA0-802B-4221-AA2B-982EE5AE9B5B}" srcOrd="0" destOrd="0" presId="urn:microsoft.com/office/officeart/2005/8/layout/orgChart1"/>
    <dgm:cxn modelId="{B856E232-B954-4424-8957-A9D522140B6B}" type="presOf" srcId="{024CB61F-B50F-439F-A4EE-2A0F6183B774}" destId="{6DEE060B-F52E-4143-A34F-14B759DDE651}" srcOrd="0" destOrd="0" presId="urn:microsoft.com/office/officeart/2005/8/layout/orgChart1"/>
    <dgm:cxn modelId="{5A671828-4747-4AE0-9628-D1A62835CD2B}" type="presOf" srcId="{5076BC2B-C18E-4740-B872-E8E2587E1DD4}" destId="{42584957-0CA3-4FA2-9FE9-5786DC6644FF}" srcOrd="0" destOrd="0" presId="urn:microsoft.com/office/officeart/2005/8/layout/orgChart1"/>
    <dgm:cxn modelId="{A6E6D3D4-5A16-469D-856F-B7EE21527EAB}" type="presOf" srcId="{CE8C2DAF-6651-41E8-B7A6-F3BB5C5DE5F8}" destId="{813E31D3-0FB0-46ED-B687-5290C5C4EDEB}" srcOrd="1" destOrd="0" presId="urn:microsoft.com/office/officeart/2005/8/layout/orgChart1"/>
    <dgm:cxn modelId="{301D2E99-C1ED-4508-BBE4-9D136B32AD77}" srcId="{024CB61F-B50F-439F-A4EE-2A0F6183B774}" destId="{CE8C2DAF-6651-41E8-B7A6-F3BB5C5DE5F8}" srcOrd="1" destOrd="0" parTransId="{14BF218A-4346-4527-BFD9-A2C9947FC726}" sibTransId="{EB2699A0-FDF9-42A8-AE2E-616C79785DFB}"/>
    <dgm:cxn modelId="{D6B28ECF-DCBB-4C0D-9E5F-EF9F04135C4B}" type="presParOf" srcId="{EB4A85B1-1E19-4A4E-A395-2C4A86EDC9B8}" destId="{26C8FA3F-3893-4723-942F-9C9971863E23}" srcOrd="0" destOrd="0" presId="urn:microsoft.com/office/officeart/2005/8/layout/orgChart1"/>
    <dgm:cxn modelId="{5B5C724F-7717-468E-99AE-BE61447B65B4}" type="presParOf" srcId="{26C8FA3F-3893-4723-942F-9C9971863E23}" destId="{54CA3C73-7B30-46DC-B745-3D53F376C1A4}" srcOrd="0" destOrd="0" presId="urn:microsoft.com/office/officeart/2005/8/layout/orgChart1"/>
    <dgm:cxn modelId="{753061FC-130E-4DD9-B91C-B46A21030A19}" type="presParOf" srcId="{54CA3C73-7B30-46DC-B745-3D53F376C1A4}" destId="{6DEE060B-F52E-4143-A34F-14B759DDE651}" srcOrd="0" destOrd="0" presId="urn:microsoft.com/office/officeart/2005/8/layout/orgChart1"/>
    <dgm:cxn modelId="{DB159905-50DF-44CA-951A-0B228E3E931B}" type="presParOf" srcId="{54CA3C73-7B30-46DC-B745-3D53F376C1A4}" destId="{E54DCB6B-BDA9-4EDE-B4B1-08C873A0FA84}" srcOrd="1" destOrd="0" presId="urn:microsoft.com/office/officeart/2005/8/layout/orgChart1"/>
    <dgm:cxn modelId="{38E62EA4-B79D-451E-8C53-AE6CE472020E}" type="presParOf" srcId="{26C8FA3F-3893-4723-942F-9C9971863E23}" destId="{C167B5E7-4C2B-4CA0-90C6-C78782B3E2FA}" srcOrd="1" destOrd="0" presId="urn:microsoft.com/office/officeart/2005/8/layout/orgChart1"/>
    <dgm:cxn modelId="{DA78E803-213A-4D21-8DD2-5F4D0091E1A6}" type="presParOf" srcId="{C167B5E7-4C2B-4CA0-90C6-C78782B3E2FA}" destId="{66E9136A-3FB3-425F-89E9-EE2966C1991A}" srcOrd="0" destOrd="0" presId="urn:microsoft.com/office/officeart/2005/8/layout/orgChart1"/>
    <dgm:cxn modelId="{70EBA9EB-3D6A-47F4-AFBF-48E25DB8862B}" type="presParOf" srcId="{C167B5E7-4C2B-4CA0-90C6-C78782B3E2FA}" destId="{A9A62B37-509E-4126-9B77-5B20963D0FC2}" srcOrd="1" destOrd="0" presId="urn:microsoft.com/office/officeart/2005/8/layout/orgChart1"/>
    <dgm:cxn modelId="{443D9BCF-F391-49DD-98C1-8EDA16233EB6}" type="presParOf" srcId="{A9A62B37-509E-4126-9B77-5B20963D0FC2}" destId="{7EDA9174-C3EC-4626-8129-E738D219FE6E}" srcOrd="0" destOrd="0" presId="urn:microsoft.com/office/officeart/2005/8/layout/orgChart1"/>
    <dgm:cxn modelId="{32668683-3C08-4DF4-9025-CCD56015361B}" type="presParOf" srcId="{7EDA9174-C3EC-4626-8129-E738D219FE6E}" destId="{42584957-0CA3-4FA2-9FE9-5786DC6644FF}" srcOrd="0" destOrd="0" presId="urn:microsoft.com/office/officeart/2005/8/layout/orgChart1"/>
    <dgm:cxn modelId="{FCF14AAD-4C48-4BE6-9AA2-237614C6ED55}" type="presParOf" srcId="{7EDA9174-C3EC-4626-8129-E738D219FE6E}" destId="{53385CD2-62DA-462A-937D-8EF9E7EAE67D}" srcOrd="1" destOrd="0" presId="urn:microsoft.com/office/officeart/2005/8/layout/orgChart1"/>
    <dgm:cxn modelId="{53009D03-78A1-4058-940F-7EBAFF9EBFBF}" type="presParOf" srcId="{A9A62B37-509E-4126-9B77-5B20963D0FC2}" destId="{E2009DE0-DCF8-4BFB-9C9E-4CA39E8E060A}" srcOrd="1" destOrd="0" presId="urn:microsoft.com/office/officeart/2005/8/layout/orgChart1"/>
    <dgm:cxn modelId="{795D6BA7-4A62-4F3C-B9EB-C2470BF4AFC0}" type="presParOf" srcId="{A9A62B37-509E-4126-9B77-5B20963D0FC2}" destId="{7570C657-5332-4A5D-82C1-A958CBF69E7A}" srcOrd="2" destOrd="0" presId="urn:microsoft.com/office/officeart/2005/8/layout/orgChart1"/>
    <dgm:cxn modelId="{28EAEF22-EFE9-468E-A66F-AA626BADCE44}" type="presParOf" srcId="{C167B5E7-4C2B-4CA0-90C6-C78782B3E2FA}" destId="{859E0CA0-802B-4221-AA2B-982EE5AE9B5B}" srcOrd="2" destOrd="0" presId="urn:microsoft.com/office/officeart/2005/8/layout/orgChart1"/>
    <dgm:cxn modelId="{095E81D7-636F-4455-BAE5-98741AE1387A}" type="presParOf" srcId="{C167B5E7-4C2B-4CA0-90C6-C78782B3E2FA}" destId="{3164F4BC-F95B-43DB-9ABB-13594DE0E6E1}" srcOrd="3" destOrd="0" presId="urn:microsoft.com/office/officeart/2005/8/layout/orgChart1"/>
    <dgm:cxn modelId="{7FC8E5B3-9E89-4EB7-8762-D9661FAC30C1}" type="presParOf" srcId="{3164F4BC-F95B-43DB-9ABB-13594DE0E6E1}" destId="{E3DC30B9-FAD2-48B9-8934-36276A79D06A}" srcOrd="0" destOrd="0" presId="urn:microsoft.com/office/officeart/2005/8/layout/orgChart1"/>
    <dgm:cxn modelId="{C0A40D3A-DE69-4DBC-86FE-E2994236B273}" type="presParOf" srcId="{E3DC30B9-FAD2-48B9-8934-36276A79D06A}" destId="{752F7EFE-BBFF-4145-ACD5-B976EAA59828}" srcOrd="0" destOrd="0" presId="urn:microsoft.com/office/officeart/2005/8/layout/orgChart1"/>
    <dgm:cxn modelId="{1F7412B0-C6C9-46C4-B08E-78FE7D32E17D}" type="presParOf" srcId="{E3DC30B9-FAD2-48B9-8934-36276A79D06A}" destId="{813E31D3-0FB0-46ED-B687-5290C5C4EDEB}" srcOrd="1" destOrd="0" presId="urn:microsoft.com/office/officeart/2005/8/layout/orgChart1"/>
    <dgm:cxn modelId="{E37080B9-38F1-4721-B953-428FB396F4C7}" type="presParOf" srcId="{3164F4BC-F95B-43DB-9ABB-13594DE0E6E1}" destId="{B75446FB-DA0D-421A-8EC5-D27F29E9E3A2}" srcOrd="1" destOrd="0" presId="urn:microsoft.com/office/officeart/2005/8/layout/orgChart1"/>
    <dgm:cxn modelId="{C3E793F9-FFA4-4C6A-8AEF-777582841365}" type="presParOf" srcId="{3164F4BC-F95B-43DB-9ABB-13594DE0E6E1}" destId="{B1BEB53B-A96E-4F37-8FEE-EC5AC2893D51}" srcOrd="2" destOrd="0" presId="urn:microsoft.com/office/officeart/2005/8/layout/orgChart1"/>
    <dgm:cxn modelId="{6834EAB5-F972-4957-8A4B-E28C45440231}" type="presParOf" srcId="{C167B5E7-4C2B-4CA0-90C6-C78782B3E2FA}" destId="{E85BA84A-530A-41B9-B2BA-2C4F46556A65}" srcOrd="4" destOrd="0" presId="urn:microsoft.com/office/officeart/2005/8/layout/orgChart1"/>
    <dgm:cxn modelId="{DFD42ED7-A73D-4AF0-A92E-3F272E5B8281}" type="presParOf" srcId="{C167B5E7-4C2B-4CA0-90C6-C78782B3E2FA}" destId="{7574E6BF-7522-45E8-B666-803B7C4F30E0}" srcOrd="5" destOrd="0" presId="urn:microsoft.com/office/officeart/2005/8/layout/orgChart1"/>
    <dgm:cxn modelId="{F075B114-649A-484B-BF40-21C7F9FEFDEA}" type="presParOf" srcId="{7574E6BF-7522-45E8-B666-803B7C4F30E0}" destId="{D0DC931F-7135-4668-ABBC-C84592ACD390}" srcOrd="0" destOrd="0" presId="urn:microsoft.com/office/officeart/2005/8/layout/orgChart1"/>
    <dgm:cxn modelId="{B217E551-AAA8-4C9C-B2D6-96E18DE4839C}" type="presParOf" srcId="{D0DC931F-7135-4668-ABBC-C84592ACD390}" destId="{74AF3FF6-DCD4-412D-9993-9C7217349740}" srcOrd="0" destOrd="0" presId="urn:microsoft.com/office/officeart/2005/8/layout/orgChart1"/>
    <dgm:cxn modelId="{23BB305E-4E9C-4E30-B0D9-93B8902AF498}" type="presParOf" srcId="{D0DC931F-7135-4668-ABBC-C84592ACD390}" destId="{D6DEF88D-4C6C-49B6-B6F7-B2A47430E4D0}" srcOrd="1" destOrd="0" presId="urn:microsoft.com/office/officeart/2005/8/layout/orgChart1"/>
    <dgm:cxn modelId="{736A30A9-4A5A-49C7-9EAE-63AAE5ECFA6A}" type="presParOf" srcId="{7574E6BF-7522-45E8-B666-803B7C4F30E0}" destId="{14F4DEC7-46B1-495A-9A60-FC05CFAF27E6}" srcOrd="1" destOrd="0" presId="urn:microsoft.com/office/officeart/2005/8/layout/orgChart1"/>
    <dgm:cxn modelId="{677782F7-3365-4281-95F2-7C87FB97AE6D}" type="presParOf" srcId="{7574E6BF-7522-45E8-B666-803B7C4F30E0}" destId="{BA1728B0-AB38-4AF2-B2CF-231EFD2A3A44}" srcOrd="2" destOrd="0" presId="urn:microsoft.com/office/officeart/2005/8/layout/orgChart1"/>
    <dgm:cxn modelId="{50D194BF-0931-48AC-AAF4-D5B8DFEC2184}" type="presParOf" srcId="{26C8FA3F-3893-4723-942F-9C9971863E23}" destId="{CF1EBFD1-2690-495A-A943-AACED40297D7}"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0591F-48B6-4B82-B83F-ED77B5D94639}">
      <dsp:nvSpPr>
        <dsp:cNvPr id="0" name=""/>
        <dsp:cNvSpPr/>
      </dsp:nvSpPr>
      <dsp:spPr>
        <a:xfrm rot="5400000">
          <a:off x="-158686" y="164654"/>
          <a:ext cx="1057907" cy="740535"/>
        </a:xfrm>
        <a:prstGeom prst="chevron">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申报</a:t>
          </a:r>
          <a:endParaRPr lang="zh-CN" altLang="en-US" sz="2000" b="1" kern="1200" dirty="0">
            <a:latin typeface="微软雅黑" pitchFamily="34" charset="-122"/>
            <a:ea typeface="微软雅黑" pitchFamily="34" charset="-122"/>
          </a:endParaRPr>
        </a:p>
      </dsp:txBody>
      <dsp:txXfrm rot="-5400000">
        <a:off x="1" y="376236"/>
        <a:ext cx="740535" cy="317372"/>
      </dsp:txXfrm>
    </dsp:sp>
    <dsp:sp modelId="{8A96F76C-E3F2-4FB4-A2B4-397048EA26BF}">
      <dsp:nvSpPr>
        <dsp:cNvPr id="0" name=""/>
        <dsp:cNvSpPr/>
      </dsp:nvSpPr>
      <dsp:spPr>
        <a:xfrm rot="5400000">
          <a:off x="3806686" y="-3060183"/>
          <a:ext cx="688001" cy="682030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latin typeface="微软雅黑" pitchFamily="34" charset="-122"/>
              <a:ea typeface="微软雅黑" pitchFamily="34" charset="-122"/>
            </a:rPr>
            <a:t>由保荐人保荐并向中国证监会申报</a:t>
          </a:r>
          <a:endParaRPr lang="zh-CN" altLang="en-US" sz="2000" b="1" kern="1200" dirty="0">
            <a:latin typeface="微软雅黑" pitchFamily="34" charset="-122"/>
            <a:ea typeface="微软雅黑" pitchFamily="34" charset="-122"/>
          </a:endParaRPr>
        </a:p>
      </dsp:txBody>
      <dsp:txXfrm rot="-5400000">
        <a:off x="740535" y="39553"/>
        <a:ext cx="6786719" cy="620831"/>
      </dsp:txXfrm>
    </dsp:sp>
    <dsp:sp modelId="{63DFCC90-C1BB-4505-B3C2-236076E9EC8B}">
      <dsp:nvSpPr>
        <dsp:cNvPr id="0" name=""/>
        <dsp:cNvSpPr/>
      </dsp:nvSpPr>
      <dsp:spPr>
        <a:xfrm rot="5400000">
          <a:off x="-158686" y="1126139"/>
          <a:ext cx="1057907" cy="740535"/>
        </a:xfrm>
        <a:prstGeom prst="chevron">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受理</a:t>
          </a:r>
          <a:endParaRPr lang="zh-CN" altLang="en-US" sz="2000" b="1" kern="1200" dirty="0">
            <a:latin typeface="微软雅黑" pitchFamily="34" charset="-122"/>
            <a:ea typeface="微软雅黑" pitchFamily="34" charset="-122"/>
          </a:endParaRPr>
        </a:p>
      </dsp:txBody>
      <dsp:txXfrm rot="-5400000">
        <a:off x="1" y="1337721"/>
        <a:ext cx="740535" cy="317372"/>
      </dsp:txXfrm>
    </dsp:sp>
    <dsp:sp modelId="{5F6D0A91-7131-4C6B-9B2E-54D64082DADE}">
      <dsp:nvSpPr>
        <dsp:cNvPr id="0" name=""/>
        <dsp:cNvSpPr/>
      </dsp:nvSpPr>
      <dsp:spPr>
        <a:xfrm rot="5400000">
          <a:off x="3806867" y="-2098878"/>
          <a:ext cx="687640" cy="682030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latin typeface="微软雅黑" pitchFamily="34" charset="-122"/>
              <a:ea typeface="微软雅黑" pitchFamily="34" charset="-122"/>
            </a:rPr>
            <a:t>证监会收到申请文件后，在</a:t>
          </a:r>
          <a:r>
            <a:rPr lang="en-US" altLang="zh-CN" sz="2000" b="1" kern="1200" dirty="0" smtClean="0">
              <a:latin typeface="微软雅黑" pitchFamily="34" charset="-122"/>
              <a:ea typeface="微软雅黑" pitchFamily="34" charset="-122"/>
            </a:rPr>
            <a:t>5</a:t>
          </a:r>
          <a:r>
            <a:rPr lang="zh-CN" altLang="en-US" sz="2000" b="1" kern="1200" dirty="0" smtClean="0">
              <a:latin typeface="微软雅黑" pitchFamily="34" charset="-122"/>
              <a:ea typeface="微软雅黑" pitchFamily="34" charset="-122"/>
            </a:rPr>
            <a:t>个工作日内做出是否受 理的决定</a:t>
          </a:r>
          <a:endParaRPr lang="zh-CN" altLang="en-US" sz="2000" b="1" kern="1200" dirty="0">
            <a:latin typeface="微软雅黑" pitchFamily="34" charset="-122"/>
            <a:ea typeface="微软雅黑" pitchFamily="34" charset="-122"/>
          </a:endParaRPr>
        </a:p>
      </dsp:txBody>
      <dsp:txXfrm rot="-5400000">
        <a:off x="740535" y="1001022"/>
        <a:ext cx="6786736" cy="620504"/>
      </dsp:txXfrm>
    </dsp:sp>
    <dsp:sp modelId="{34347E0B-A370-4383-9494-D15ABD2650A2}">
      <dsp:nvSpPr>
        <dsp:cNvPr id="0" name=""/>
        <dsp:cNvSpPr/>
      </dsp:nvSpPr>
      <dsp:spPr>
        <a:xfrm rot="5400000">
          <a:off x="-158686" y="2087625"/>
          <a:ext cx="1057907" cy="740535"/>
        </a:xfrm>
        <a:prstGeom prst="chevron">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初审</a:t>
          </a:r>
          <a:endParaRPr lang="zh-CN" altLang="en-US" sz="2000" b="1" kern="1200" dirty="0">
            <a:latin typeface="微软雅黑" pitchFamily="34" charset="-122"/>
            <a:ea typeface="微软雅黑" pitchFamily="34" charset="-122"/>
          </a:endParaRPr>
        </a:p>
      </dsp:txBody>
      <dsp:txXfrm rot="-5400000">
        <a:off x="1" y="2299207"/>
        <a:ext cx="740535" cy="317372"/>
      </dsp:txXfrm>
    </dsp:sp>
    <dsp:sp modelId="{DCB9C9DF-BDE8-4FA0-B4FF-050B5F6CCD8B}">
      <dsp:nvSpPr>
        <dsp:cNvPr id="0" name=""/>
        <dsp:cNvSpPr/>
      </dsp:nvSpPr>
      <dsp:spPr>
        <a:xfrm rot="5400000">
          <a:off x="3806867" y="-1137392"/>
          <a:ext cx="687640" cy="682030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latin typeface="微软雅黑" pitchFamily="34" charset="-122"/>
              <a:ea typeface="微软雅黑" pitchFamily="34" charset="-122"/>
            </a:rPr>
            <a:t>并征求省政府，发改委意见</a:t>
          </a:r>
          <a:endParaRPr lang="zh-CN" altLang="en-US" sz="2000" b="1" kern="1200" dirty="0">
            <a:latin typeface="微软雅黑" pitchFamily="34" charset="-122"/>
            <a:ea typeface="微软雅黑" pitchFamily="34" charset="-122"/>
          </a:endParaRPr>
        </a:p>
      </dsp:txBody>
      <dsp:txXfrm rot="-5400000">
        <a:off x="740535" y="1962508"/>
        <a:ext cx="6786736" cy="620504"/>
      </dsp:txXfrm>
    </dsp:sp>
    <dsp:sp modelId="{1A3CBC07-5B33-44CD-8BB1-A17D56D56660}">
      <dsp:nvSpPr>
        <dsp:cNvPr id="0" name=""/>
        <dsp:cNvSpPr/>
      </dsp:nvSpPr>
      <dsp:spPr>
        <a:xfrm rot="5400000">
          <a:off x="-158686" y="3049111"/>
          <a:ext cx="1057907" cy="740535"/>
        </a:xfrm>
        <a:prstGeom prst="chevron">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预披露</a:t>
          </a:r>
          <a:endParaRPr lang="zh-CN" altLang="en-US" sz="2000" b="1" kern="1200" dirty="0">
            <a:latin typeface="微软雅黑" pitchFamily="34" charset="-122"/>
            <a:ea typeface="微软雅黑" pitchFamily="34" charset="-122"/>
          </a:endParaRPr>
        </a:p>
      </dsp:txBody>
      <dsp:txXfrm rot="-5400000">
        <a:off x="1" y="3260693"/>
        <a:ext cx="740535" cy="317372"/>
      </dsp:txXfrm>
    </dsp:sp>
    <dsp:sp modelId="{23479BFF-26E8-4869-96AF-34D6673D6D79}">
      <dsp:nvSpPr>
        <dsp:cNvPr id="0" name=""/>
        <dsp:cNvSpPr/>
      </dsp:nvSpPr>
      <dsp:spPr>
        <a:xfrm rot="5400000">
          <a:off x="3806867" y="-175907"/>
          <a:ext cx="687640" cy="682030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latin typeface="微软雅黑" pitchFamily="34" charset="-122"/>
              <a:ea typeface="微软雅黑" pitchFamily="34" charset="-122"/>
            </a:rPr>
            <a:t>招股说明书（申报稿）要预先在证监会网站上披露</a:t>
          </a:r>
          <a:endParaRPr lang="zh-CN" altLang="en-US" sz="2000" b="1" kern="1200" dirty="0">
            <a:latin typeface="微软雅黑" pitchFamily="34" charset="-122"/>
            <a:ea typeface="微软雅黑" pitchFamily="34" charset="-122"/>
          </a:endParaRPr>
        </a:p>
      </dsp:txBody>
      <dsp:txXfrm rot="-5400000">
        <a:off x="740535" y="2923993"/>
        <a:ext cx="6786736" cy="620504"/>
      </dsp:txXfrm>
    </dsp:sp>
    <dsp:sp modelId="{BEA42AA0-AC12-44C8-B665-CBBD185F3EE0}">
      <dsp:nvSpPr>
        <dsp:cNvPr id="0" name=""/>
        <dsp:cNvSpPr/>
      </dsp:nvSpPr>
      <dsp:spPr>
        <a:xfrm rot="5400000">
          <a:off x="-158686" y="4010596"/>
          <a:ext cx="1057907" cy="740535"/>
        </a:xfrm>
        <a:prstGeom prst="chevron">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审核</a:t>
          </a:r>
          <a:endParaRPr lang="zh-CN" altLang="en-US" sz="2000" b="1" kern="1200" dirty="0">
            <a:latin typeface="微软雅黑" pitchFamily="34" charset="-122"/>
            <a:ea typeface="微软雅黑" pitchFamily="34" charset="-122"/>
          </a:endParaRPr>
        </a:p>
      </dsp:txBody>
      <dsp:txXfrm rot="-5400000">
        <a:off x="1" y="4222178"/>
        <a:ext cx="740535" cy="317372"/>
      </dsp:txXfrm>
    </dsp:sp>
    <dsp:sp modelId="{B44A4313-91F9-47E5-9C4F-27CC27FC4300}">
      <dsp:nvSpPr>
        <dsp:cNvPr id="0" name=""/>
        <dsp:cNvSpPr/>
      </dsp:nvSpPr>
      <dsp:spPr>
        <a:xfrm rot="5400000">
          <a:off x="3806867" y="785578"/>
          <a:ext cx="687640" cy="682030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latin typeface="微软雅黑" pitchFamily="34" charset="-122"/>
              <a:ea typeface="微软雅黑" pitchFamily="34" charset="-122"/>
            </a:rPr>
            <a:t>发审委审核</a:t>
          </a:r>
          <a:endParaRPr lang="zh-CN" altLang="en-US" sz="2000" b="1" kern="1200" dirty="0">
            <a:latin typeface="微软雅黑" pitchFamily="34" charset="-122"/>
            <a:ea typeface="微软雅黑" pitchFamily="34" charset="-122"/>
          </a:endParaRPr>
        </a:p>
      </dsp:txBody>
      <dsp:txXfrm rot="-5400000">
        <a:off x="740535" y="3885478"/>
        <a:ext cx="6786736" cy="620504"/>
      </dsp:txXfrm>
    </dsp:sp>
    <dsp:sp modelId="{E676EB59-52F1-429E-BE90-6D68B98F2860}">
      <dsp:nvSpPr>
        <dsp:cNvPr id="0" name=""/>
        <dsp:cNvSpPr/>
      </dsp:nvSpPr>
      <dsp:spPr>
        <a:xfrm rot="5400000">
          <a:off x="-158686" y="4972082"/>
          <a:ext cx="1057907" cy="740535"/>
        </a:xfrm>
        <a:prstGeom prst="chevron">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w="9525" cap="flat" cmpd="sng" algn="ctr">
          <a:solidFill>
            <a:schemeClr val="accen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决定</a:t>
          </a:r>
          <a:endParaRPr lang="zh-CN" altLang="en-US" sz="2000" b="1" kern="1200" dirty="0">
            <a:latin typeface="微软雅黑" pitchFamily="34" charset="-122"/>
            <a:ea typeface="微软雅黑" pitchFamily="34" charset="-122"/>
          </a:endParaRPr>
        </a:p>
      </dsp:txBody>
      <dsp:txXfrm rot="-5400000">
        <a:off x="1" y="5183664"/>
        <a:ext cx="740535" cy="317372"/>
      </dsp:txXfrm>
    </dsp:sp>
    <dsp:sp modelId="{5F3F6715-842C-4AD3-9750-B207BB65F2A7}">
      <dsp:nvSpPr>
        <dsp:cNvPr id="0" name=""/>
        <dsp:cNvSpPr/>
      </dsp:nvSpPr>
      <dsp:spPr>
        <a:xfrm rot="5400000">
          <a:off x="3806867" y="1747063"/>
          <a:ext cx="687640" cy="682030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b="1" kern="1200" dirty="0" smtClean="0">
              <a:latin typeface="微软雅黑" pitchFamily="34" charset="-122"/>
              <a:ea typeface="微软雅黑" pitchFamily="34" charset="-122"/>
            </a:rPr>
            <a:t>核准或不予核准。自证监会核准发行之日起，发行人应在</a:t>
          </a:r>
          <a:r>
            <a:rPr lang="en-US" altLang="zh-CN" sz="1200" b="1" kern="1200" dirty="0" smtClean="0">
              <a:latin typeface="微软雅黑" pitchFamily="34" charset="-122"/>
              <a:ea typeface="微软雅黑" pitchFamily="34" charset="-122"/>
            </a:rPr>
            <a:t>6</a:t>
          </a:r>
          <a:r>
            <a:rPr lang="zh-CN" altLang="en-US" sz="1200" b="1" kern="1200" dirty="0" smtClean="0">
              <a:latin typeface="微软雅黑" pitchFamily="34" charset="-122"/>
              <a:ea typeface="微软雅黑" pitchFamily="34" charset="-122"/>
            </a:rPr>
            <a:t>个月内发行股票；超过</a:t>
          </a:r>
          <a:r>
            <a:rPr lang="en-US" altLang="zh-CN" sz="1200" b="1" kern="1200" dirty="0" smtClean="0">
              <a:latin typeface="微软雅黑" pitchFamily="34" charset="-122"/>
              <a:ea typeface="微软雅黑" pitchFamily="34" charset="-122"/>
            </a:rPr>
            <a:t>6</a:t>
          </a:r>
          <a:r>
            <a:rPr lang="zh-CN" altLang="en-US" sz="1200" b="1" kern="1200" dirty="0" smtClean="0">
              <a:latin typeface="微软雅黑" pitchFamily="34" charset="-122"/>
              <a:ea typeface="微软雅黑" pitchFamily="34" charset="-122"/>
            </a:rPr>
            <a:t>个月未发行的，核准文件失效，须重新经证监会核准后方可发行。自中国证监会做出不予核准决定之日起</a:t>
          </a:r>
          <a:r>
            <a:rPr lang="en-US" altLang="zh-CN" sz="1200" b="1" kern="1200" dirty="0" smtClean="0">
              <a:latin typeface="微软雅黑" pitchFamily="34" charset="-122"/>
              <a:ea typeface="微软雅黑" pitchFamily="34" charset="-122"/>
            </a:rPr>
            <a:t>6</a:t>
          </a:r>
          <a:r>
            <a:rPr lang="zh-CN" altLang="en-US" sz="1200" b="1" kern="1200" dirty="0" smtClean="0">
              <a:latin typeface="微软雅黑" pitchFamily="34" charset="-122"/>
              <a:ea typeface="微软雅黑" pitchFamily="34" charset="-122"/>
            </a:rPr>
            <a:t>个月后，发行可再次提出股票发行申请。</a:t>
          </a:r>
          <a:endParaRPr lang="zh-CN" altLang="en-US" sz="1200" b="1" kern="1200" dirty="0">
            <a:latin typeface="微软雅黑" pitchFamily="34" charset="-122"/>
            <a:ea typeface="微软雅黑" pitchFamily="34" charset="-122"/>
          </a:endParaRPr>
        </a:p>
      </dsp:txBody>
      <dsp:txXfrm rot="-5400000">
        <a:off x="740535" y="4846963"/>
        <a:ext cx="6786736" cy="620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A46C8-DA8E-4700-A37D-6BCEFA95AF83}">
      <dsp:nvSpPr>
        <dsp:cNvPr id="0" name=""/>
        <dsp:cNvSpPr/>
      </dsp:nvSpPr>
      <dsp:spPr>
        <a:xfrm>
          <a:off x="1081088" y="1160016"/>
          <a:ext cx="289168" cy="551007"/>
        </a:xfrm>
        <a:custGeom>
          <a:avLst/>
          <a:gdLst/>
          <a:ahLst/>
          <a:cxnLst/>
          <a:rect l="0" t="0" r="0" b="0"/>
          <a:pathLst>
            <a:path>
              <a:moveTo>
                <a:pt x="0" y="0"/>
              </a:moveTo>
              <a:lnTo>
                <a:pt x="144584" y="0"/>
              </a:lnTo>
              <a:lnTo>
                <a:pt x="144584" y="551007"/>
              </a:lnTo>
              <a:lnTo>
                <a:pt x="289168" y="5510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210116" y="1419962"/>
        <a:ext cx="31113" cy="31113"/>
      </dsp:txXfrm>
    </dsp:sp>
    <dsp:sp modelId="{B6D60662-69EC-41AF-8841-031F277B0029}">
      <dsp:nvSpPr>
        <dsp:cNvPr id="0" name=""/>
        <dsp:cNvSpPr/>
      </dsp:nvSpPr>
      <dsp:spPr>
        <a:xfrm>
          <a:off x="1081088" y="1114296"/>
          <a:ext cx="289168" cy="91440"/>
        </a:xfrm>
        <a:custGeom>
          <a:avLst/>
          <a:gdLst/>
          <a:ahLst/>
          <a:cxnLst/>
          <a:rect l="0" t="0" r="0" b="0"/>
          <a:pathLst>
            <a:path>
              <a:moveTo>
                <a:pt x="0" y="45720"/>
              </a:moveTo>
              <a:lnTo>
                <a:pt x="289168"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218443" y="1152786"/>
        <a:ext cx="14458" cy="14458"/>
      </dsp:txXfrm>
    </dsp:sp>
    <dsp:sp modelId="{81FDA3C3-EDAC-4FF9-A988-ACF01DC72199}">
      <dsp:nvSpPr>
        <dsp:cNvPr id="0" name=""/>
        <dsp:cNvSpPr/>
      </dsp:nvSpPr>
      <dsp:spPr>
        <a:xfrm>
          <a:off x="1081088" y="609008"/>
          <a:ext cx="289168" cy="551007"/>
        </a:xfrm>
        <a:custGeom>
          <a:avLst/>
          <a:gdLst/>
          <a:ahLst/>
          <a:cxnLst/>
          <a:rect l="0" t="0" r="0" b="0"/>
          <a:pathLst>
            <a:path>
              <a:moveTo>
                <a:pt x="0" y="551007"/>
              </a:moveTo>
              <a:lnTo>
                <a:pt x="144584" y="551007"/>
              </a:lnTo>
              <a:lnTo>
                <a:pt x="144584" y="0"/>
              </a:lnTo>
              <a:lnTo>
                <a:pt x="28916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210116" y="868955"/>
        <a:ext cx="31113" cy="31113"/>
      </dsp:txXfrm>
    </dsp:sp>
    <dsp:sp modelId="{87E03F4C-C0D6-4BC0-98FE-74C7FA07EBC8}">
      <dsp:nvSpPr>
        <dsp:cNvPr id="0" name=""/>
        <dsp:cNvSpPr/>
      </dsp:nvSpPr>
      <dsp:spPr>
        <a:xfrm rot="16200000">
          <a:off x="-299330" y="939612"/>
          <a:ext cx="2320032" cy="440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新股发行</a:t>
          </a:r>
          <a:endParaRPr lang="zh-CN" altLang="en-US" sz="2700" kern="1200" dirty="0"/>
        </a:p>
      </dsp:txBody>
      <dsp:txXfrm>
        <a:off x="-299330" y="939612"/>
        <a:ext cx="2320032" cy="440806"/>
      </dsp:txXfrm>
    </dsp:sp>
    <dsp:sp modelId="{492C30F3-CD46-481C-ABF1-A9A435D3CE28}">
      <dsp:nvSpPr>
        <dsp:cNvPr id="0" name=""/>
        <dsp:cNvSpPr/>
      </dsp:nvSpPr>
      <dsp:spPr>
        <a:xfrm>
          <a:off x="1370257" y="388605"/>
          <a:ext cx="1445843" cy="440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配股</a:t>
          </a:r>
          <a:endParaRPr lang="zh-CN" altLang="en-US" sz="2700" kern="1200" dirty="0"/>
        </a:p>
      </dsp:txBody>
      <dsp:txXfrm>
        <a:off x="1370257" y="388605"/>
        <a:ext cx="1445843" cy="440806"/>
      </dsp:txXfrm>
    </dsp:sp>
    <dsp:sp modelId="{EF53B952-0CA8-4970-B6AD-A7B1924CBF2E}">
      <dsp:nvSpPr>
        <dsp:cNvPr id="0" name=""/>
        <dsp:cNvSpPr/>
      </dsp:nvSpPr>
      <dsp:spPr>
        <a:xfrm>
          <a:off x="1370257" y="939612"/>
          <a:ext cx="1445843" cy="440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增发</a:t>
          </a:r>
          <a:endParaRPr lang="zh-CN" altLang="en-US" sz="2700" kern="1200" dirty="0"/>
        </a:p>
      </dsp:txBody>
      <dsp:txXfrm>
        <a:off x="1370257" y="939612"/>
        <a:ext cx="1445843" cy="440806"/>
      </dsp:txXfrm>
    </dsp:sp>
    <dsp:sp modelId="{9FF90456-5973-4285-9ABD-435C62B88072}">
      <dsp:nvSpPr>
        <dsp:cNvPr id="0" name=""/>
        <dsp:cNvSpPr/>
      </dsp:nvSpPr>
      <dsp:spPr>
        <a:xfrm>
          <a:off x="1370257" y="1490620"/>
          <a:ext cx="1445843" cy="440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zh-CN" altLang="en-US" sz="2700" kern="1200" dirty="0" smtClean="0"/>
            <a:t>定向增发</a:t>
          </a:r>
          <a:endParaRPr lang="zh-CN" altLang="en-US" sz="2700" kern="1200" dirty="0"/>
        </a:p>
      </dsp:txBody>
      <dsp:txXfrm>
        <a:off x="1370257" y="1490620"/>
        <a:ext cx="1445843" cy="4408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7ACC78-209C-45F2-A90A-D376FAC40E4C}" type="datetimeFigureOut">
              <a:rPr lang="zh-CN" altLang="en-US" smtClean="0"/>
              <a:pPr/>
              <a:t>2013/8/12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633396-CD93-4D0D-B2D1-41DC08DB2E08}" type="slidenum">
              <a:rPr lang="zh-CN" altLang="en-US" smtClean="0"/>
              <a:pPr/>
              <a:t>‹#›</a:t>
            </a:fld>
            <a:endParaRPr lang="zh-CN" altLang="en-US"/>
          </a:p>
        </p:txBody>
      </p:sp>
    </p:spTree>
    <p:extLst>
      <p:ext uri="{BB962C8B-B14F-4D97-AF65-F5344CB8AC3E}">
        <p14:creationId xmlns:p14="http://schemas.microsoft.com/office/powerpoint/2010/main" xmlns="" val="89616645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18532-9176-4D27-A3C1-AC23D5537D3A}" type="datetimeFigureOut">
              <a:rPr lang="zh-CN" altLang="en-US" smtClean="0"/>
              <a:pPr/>
              <a:t>2013/8/12</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dirty="0" smtClean="0"/>
              <a:t>贵州国创能源股份有限公司</a:t>
            </a:r>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93ADB-35C9-4251-977B-ABA8D7E57F65}" type="slidenum">
              <a:rPr lang="zh-CN" altLang="en-US" smtClean="0"/>
              <a:pPr/>
              <a:t>‹#›</a:t>
            </a:fld>
            <a:endParaRPr lang="zh-CN" altLang="en-US" dirty="0"/>
          </a:p>
        </p:txBody>
      </p:sp>
    </p:spTree>
    <p:extLst>
      <p:ext uri="{BB962C8B-B14F-4D97-AF65-F5344CB8AC3E}">
        <p14:creationId xmlns:p14="http://schemas.microsoft.com/office/powerpoint/2010/main" xmlns="" val="351393989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0893ADB-35C9-4251-977B-ABA8D7E57F65}" type="slidenum">
              <a:rPr lang="zh-CN" altLang="en-US" smtClean="0"/>
              <a:pPr/>
              <a:t>2</a:t>
            </a:fld>
            <a:endParaRPr lang="zh-CN" altLang="en-US" dirty="0"/>
          </a:p>
        </p:txBody>
      </p:sp>
      <p:sp>
        <p:nvSpPr>
          <p:cNvPr id="5" name="页脚占位符 4"/>
          <p:cNvSpPr>
            <a:spLocks noGrp="1"/>
          </p:cNvSpPr>
          <p:nvPr>
            <p:ph type="ftr" sz="quarter" idx="11"/>
          </p:nvPr>
        </p:nvSpPr>
        <p:spPr/>
        <p:txBody>
          <a:bodyPr/>
          <a:lstStyle/>
          <a:p>
            <a:r>
              <a:rPr lang="zh-CN" altLang="en-US" smtClean="0"/>
              <a:t>贵州国创能源股份有限公司</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0893ADB-35C9-4251-977B-ABA8D7E57F65}" type="slidenum">
              <a:rPr lang="zh-CN" altLang="en-US" smtClean="0"/>
              <a:pPr/>
              <a:t>20</a:t>
            </a:fld>
            <a:endParaRPr lang="zh-CN" altLang="en-US"/>
          </a:p>
        </p:txBody>
      </p:sp>
      <p:sp>
        <p:nvSpPr>
          <p:cNvPr id="5" name="页脚占位符 4"/>
          <p:cNvSpPr>
            <a:spLocks noGrp="1"/>
          </p:cNvSpPr>
          <p:nvPr>
            <p:ph type="ftr" sz="quarter" idx="11"/>
          </p:nvPr>
        </p:nvSpPr>
        <p:spPr/>
        <p:txBody>
          <a:bodyPr/>
          <a:lstStyle/>
          <a:p>
            <a:r>
              <a:rPr lang="zh-CN" altLang="en-US" smtClean="0"/>
              <a:t>贵州国创能源股份有限公司</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r>
              <a:rPr lang="zh-CN" altLang="en-US" smtClean="0"/>
              <a:t>贵州国创能源股份有限公司</a:t>
            </a:r>
            <a:endParaRPr lang="zh-CN" altLang="en-US" dirty="0"/>
          </a:p>
        </p:txBody>
      </p:sp>
      <p:sp>
        <p:nvSpPr>
          <p:cNvPr id="5" name="灯片编号占位符 4"/>
          <p:cNvSpPr>
            <a:spLocks noGrp="1"/>
          </p:cNvSpPr>
          <p:nvPr>
            <p:ph type="sldNum" sz="quarter" idx="11"/>
          </p:nvPr>
        </p:nvSpPr>
        <p:spPr/>
        <p:txBody>
          <a:bodyPr/>
          <a:lstStyle/>
          <a:p>
            <a:fld id="{40893ADB-35C9-4251-977B-ABA8D7E57F65}" type="slidenum">
              <a:rPr lang="zh-CN" altLang="en-US" smtClean="0"/>
              <a:pPr/>
              <a:t>37</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4F5B1EFD-A528-4DD7-A692-00DB6B38A8BE}" type="datetime1">
              <a:rPr lang="zh-CN" altLang="en-US" smtClean="0"/>
              <a:pPr/>
              <a:t>2013/8/12</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6F969CFA-BAD1-48FA-92B5-A3EB68346CB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D75DBD0-78EA-4639-A9F8-85965798509B}" type="datetime1">
              <a:rPr lang="zh-CN" altLang="en-US" smtClean="0"/>
              <a:pPr/>
              <a:t>2013/8/12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969CFA-BAD1-48FA-92B5-A3EB68346CB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DF2BFCA-0D8D-4400-B2E0-EE3079A858C3}" type="datetime1">
              <a:rPr lang="zh-CN" altLang="en-US" smtClean="0"/>
              <a:pPr/>
              <a:t>2013/8/12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969CFA-BAD1-48FA-92B5-A3EB68346CB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5400"/>
            </a:lvl1p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p:txBody>
          <a:bodyPr/>
          <a:lstStyle>
            <a:lvl1pPr>
              <a:defRPr sz="4400">
                <a:latin typeface="微软雅黑" pitchFamily="34" charset="-122"/>
                <a:ea typeface="微软雅黑" pitchFamily="34" charset="-122"/>
              </a:defRPr>
            </a:lvl1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r>
              <a:rPr lang="zh-CN" altLang="en-US" dirty="0" smtClean="0"/>
              <a:t>贵州国创能源股份有限公司</a:t>
            </a:r>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6F969CFA-BAD1-48FA-92B5-A3EB68346CBD}" type="slidenum">
              <a:rPr lang="zh-CN" altLang="en-US" smtClean="0"/>
              <a:pPr/>
              <a:t>‹#›</a:t>
            </a:fld>
            <a:endParaRPr lang="zh-CN" altLang="en-US" dirty="0"/>
          </a:p>
        </p:txBody>
      </p:sp>
      <p:sp>
        <p:nvSpPr>
          <p:cNvPr id="8" name="内容占位符 7"/>
          <p:cNvSpPr>
            <a:spLocks noGrp="1"/>
          </p:cNvSpPr>
          <p:nvPr>
            <p:ph sz="quarter" idx="13"/>
          </p:nvPr>
        </p:nvSpPr>
        <p:spPr>
          <a:xfrm>
            <a:off x="-1143000" y="1928813"/>
            <a:ext cx="914400" cy="91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A2A1EAE0-1C1F-45AE-A636-6EC157D3DDD0}" type="datetime1">
              <a:rPr lang="zh-CN" altLang="en-US" smtClean="0"/>
              <a:pPr/>
              <a:t>2013/8/12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969CFA-BAD1-48FA-92B5-A3EB68346CB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92D8B42-FCF2-4263-9394-6D8F672BCAF8}" type="datetime1">
              <a:rPr lang="zh-CN" altLang="en-US" smtClean="0"/>
              <a:pPr/>
              <a:t>2013/8/12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969CFA-BAD1-48FA-92B5-A3EB68346CB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CA29D7E9-8AD7-48C1-8BF3-03ECFEB1F77B}" type="datetime1">
              <a:rPr lang="zh-CN" altLang="en-US" smtClean="0"/>
              <a:pPr/>
              <a:t>2013/8/12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969CFA-BAD1-48FA-92B5-A3EB68346CB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DCD7A97-3A71-4732-8267-2B99C2D8583B}" type="datetime1">
              <a:rPr lang="zh-CN" altLang="en-US" smtClean="0"/>
              <a:pPr/>
              <a:t>2013/8/12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6DC4C8-E860-480E-AD1B-7955C9A33958}" type="datetime1">
              <a:rPr lang="zh-CN" altLang="en-US" smtClean="0"/>
              <a:pPr/>
              <a:t>2013/8/12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B889E31-125C-47EF-8DF0-76541C20CA7E}" type="datetime1">
              <a:rPr lang="zh-CN" altLang="en-US" smtClean="0"/>
              <a:pPr/>
              <a:t>2013/8/12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969CFA-BAD1-48FA-92B5-A3EB68346CB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D260BFBE-8460-492F-8DD7-FE4F5DAA02BF}" type="datetime1">
              <a:rPr lang="zh-CN" altLang="en-US" smtClean="0"/>
              <a:pPr/>
              <a:t>2013/8/12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6F969CFA-BAD1-48FA-92B5-A3EB68346CBD}"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015CE6-AB23-4593-AF18-157ADB05BD14}" type="datetime1">
              <a:rPr lang="zh-CN" altLang="en-US" smtClean="0"/>
              <a:pPr/>
              <a:t>2013/8/12</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F969CFA-BAD1-48FA-92B5-A3EB68346CBD}"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000" dirty="0" smtClean="0"/>
              <a:t>金融工具知识培训</a:t>
            </a:r>
            <a:endParaRPr lang="zh-CN" altLang="en-US" sz="6000"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1</a:t>
            </a:fld>
            <a:endParaRPr lang="zh-CN" altLang="en-US"/>
          </a:p>
        </p:txBody>
      </p:sp>
    </p:spTree>
    <p:extLst>
      <p:ext uri="{BB962C8B-B14F-4D97-AF65-F5344CB8AC3E}">
        <p14:creationId xmlns:p14="http://schemas.microsoft.com/office/powerpoint/2010/main" xmlns="" val="3034523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F969CFA-BAD1-48FA-92B5-A3EB68346CBD}" type="slidenum">
              <a:rPr lang="zh-CN" altLang="en-US" smtClean="0"/>
              <a:pPr/>
              <a:t>10</a:t>
            </a:fld>
            <a:endParaRPr lang="zh-CN" altLang="en-US"/>
          </a:p>
        </p:txBody>
      </p:sp>
      <p:graphicFrame>
        <p:nvGraphicFramePr>
          <p:cNvPr id="6" name="表格 5"/>
          <p:cNvGraphicFramePr>
            <a:graphicFrameLocks noGrp="1"/>
          </p:cNvGraphicFramePr>
          <p:nvPr/>
        </p:nvGraphicFramePr>
        <p:xfrm>
          <a:off x="928662" y="2285992"/>
          <a:ext cx="6096000" cy="3484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zh-CN" altLang="en-US" dirty="0" smtClean="0"/>
                        <a:t>交易所</a:t>
                      </a:r>
                      <a:endParaRPr lang="zh-CN" altLang="en-US" dirty="0"/>
                    </a:p>
                  </a:txBody>
                  <a:tcPr/>
                </a:tc>
                <a:tc>
                  <a:txBody>
                    <a:bodyPr/>
                    <a:lstStyle/>
                    <a:p>
                      <a:r>
                        <a:rPr lang="zh-CN" altLang="en-US" dirty="0" smtClean="0"/>
                        <a:t>上市品种</a:t>
                      </a:r>
                      <a:endParaRPr lang="zh-CN" altLang="en-US" dirty="0"/>
                    </a:p>
                  </a:txBody>
                  <a:tcPr/>
                </a:tc>
              </a:tr>
              <a:tr h="370840">
                <a:tc>
                  <a:txBody>
                    <a:bodyPr/>
                    <a:lstStyle/>
                    <a:p>
                      <a:r>
                        <a:rPr lang="zh-CN" altLang="en-US" dirty="0" smtClean="0"/>
                        <a:t>上海期货交易所</a:t>
                      </a:r>
                      <a:endParaRPr lang="zh-CN" altLang="en-US" dirty="0"/>
                    </a:p>
                  </a:txBody>
                  <a:tcPr/>
                </a:tc>
                <a:tc>
                  <a:txBody>
                    <a:bodyPr/>
                    <a:lstStyle/>
                    <a:p>
                      <a:r>
                        <a:rPr lang="zh-CN" altLang="en-US" dirty="0" smtClean="0"/>
                        <a:t>铜、铝、锌、铅、黄金、白银、螺纹铜、线材、天然橡胶、燃料油</a:t>
                      </a:r>
                      <a:endParaRPr lang="zh-CN" altLang="en-US" dirty="0"/>
                    </a:p>
                  </a:txBody>
                  <a:tcPr/>
                </a:tc>
              </a:tr>
              <a:tr h="370840">
                <a:tc>
                  <a:txBody>
                    <a:bodyPr/>
                    <a:lstStyle/>
                    <a:p>
                      <a:r>
                        <a:rPr lang="zh-CN" altLang="en-US" dirty="0" smtClean="0"/>
                        <a:t>大连商品交易所</a:t>
                      </a:r>
                      <a:endParaRPr lang="zh-CN" altLang="en-US" dirty="0"/>
                    </a:p>
                  </a:txBody>
                  <a:tcPr/>
                </a:tc>
                <a:tc>
                  <a:txBody>
                    <a:bodyPr/>
                    <a:lstStyle/>
                    <a:p>
                      <a:r>
                        <a:rPr lang="zh-CN" altLang="en-US" dirty="0" smtClean="0"/>
                        <a:t>玉米、黄大豆</a:t>
                      </a:r>
                      <a:r>
                        <a:rPr lang="en-US" altLang="zh-CN" dirty="0" smtClean="0"/>
                        <a:t>1</a:t>
                      </a:r>
                      <a:r>
                        <a:rPr lang="zh-CN" altLang="en-US" dirty="0" smtClean="0"/>
                        <a:t>号</a:t>
                      </a:r>
                      <a:r>
                        <a:rPr lang="en-US" altLang="zh-CN" dirty="0" smtClean="0"/>
                        <a:t>2</a:t>
                      </a:r>
                      <a:r>
                        <a:rPr lang="zh-CN" altLang="en-US" dirty="0" smtClean="0"/>
                        <a:t>号、豆粕、豆油、棕榈油、聚乙烯、聚氯乙烯、焦炭</a:t>
                      </a:r>
                      <a:endParaRPr lang="zh-CN" altLang="en-US" dirty="0"/>
                    </a:p>
                  </a:txBody>
                  <a:tcPr/>
                </a:tc>
              </a:tr>
              <a:tr h="370840">
                <a:tc>
                  <a:txBody>
                    <a:bodyPr/>
                    <a:lstStyle/>
                    <a:p>
                      <a:r>
                        <a:rPr lang="zh-CN" altLang="en-US" dirty="0" smtClean="0"/>
                        <a:t>郑州商品交易所</a:t>
                      </a:r>
                      <a:endParaRPr lang="zh-CN" altLang="en-US" dirty="0"/>
                    </a:p>
                  </a:txBody>
                  <a:tcPr/>
                </a:tc>
                <a:tc>
                  <a:txBody>
                    <a:bodyPr/>
                    <a:lstStyle/>
                    <a:p>
                      <a:r>
                        <a:rPr lang="zh-CN" altLang="en-US" dirty="0" smtClean="0"/>
                        <a:t>强麦、善麦、棉花、白糖、早籼稻、精对苯二甲酸、甲醇、玻璃</a:t>
                      </a:r>
                      <a:endParaRPr lang="zh-CN" altLang="en-US" dirty="0"/>
                    </a:p>
                  </a:txBody>
                  <a:tcPr/>
                </a:tc>
              </a:tr>
              <a:tr h="370840">
                <a:tc>
                  <a:txBody>
                    <a:bodyPr/>
                    <a:lstStyle/>
                    <a:p>
                      <a:r>
                        <a:rPr lang="zh-CN" altLang="en-US" dirty="0" smtClean="0"/>
                        <a:t>中国金融期货交易所</a:t>
                      </a:r>
                      <a:endParaRPr lang="zh-CN" altLang="en-US" dirty="0"/>
                    </a:p>
                  </a:txBody>
                  <a:tcPr/>
                </a:tc>
                <a:tc>
                  <a:txBody>
                    <a:bodyPr/>
                    <a:lstStyle/>
                    <a:p>
                      <a:r>
                        <a:rPr lang="zh-CN" altLang="en-US" dirty="0" smtClean="0"/>
                        <a:t>沪深</a:t>
                      </a:r>
                      <a:r>
                        <a:rPr lang="en-US" altLang="zh-CN" dirty="0" smtClean="0"/>
                        <a:t>300</a:t>
                      </a:r>
                      <a:r>
                        <a:rPr lang="zh-CN" altLang="en-US" dirty="0" smtClean="0"/>
                        <a:t>股指期货</a:t>
                      </a:r>
                      <a:endParaRPr lang="zh-CN" altLang="en-US" dirty="0"/>
                    </a:p>
                  </a:txBody>
                  <a:tcPr/>
                </a:tc>
              </a:tr>
            </a:tbl>
          </a:graphicData>
        </a:graphic>
      </p:graphicFrame>
      <p:sp>
        <p:nvSpPr>
          <p:cNvPr id="7" name="内容占位符 6"/>
          <p:cNvSpPr>
            <a:spLocks noGrp="1"/>
          </p:cNvSpPr>
          <p:nvPr>
            <p:ph idx="1"/>
          </p:nvPr>
        </p:nvSpPr>
        <p:spPr>
          <a:xfrm>
            <a:off x="500034" y="1142984"/>
            <a:ext cx="8229600" cy="4389120"/>
          </a:xfrm>
        </p:spPr>
        <p:txBody>
          <a:bodyPr>
            <a:normAutofit/>
          </a:bodyPr>
          <a:lstStyle/>
          <a:p>
            <a:pPr>
              <a:buNone/>
            </a:pPr>
            <a:r>
              <a:rPr lang="zh-CN" altLang="en-US" sz="4400" b="1" dirty="0" smtClean="0"/>
              <a:t>我国</a:t>
            </a:r>
            <a:r>
              <a:rPr lang="zh-CN" altLang="en-US" sz="4400" b="1" dirty="0" smtClean="0"/>
              <a:t>各交易所上市期货品种</a:t>
            </a:r>
            <a:endParaRPr lang="zh-CN" altLang="en-US" sz="4400" b="1"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债券发行</a:t>
            </a:r>
            <a:endParaRPr lang="zh-CN" altLang="en-US" b="1" dirty="0"/>
          </a:p>
        </p:txBody>
      </p:sp>
      <p:sp>
        <p:nvSpPr>
          <p:cNvPr id="3" name="内容占位符 2"/>
          <p:cNvSpPr>
            <a:spLocks noGrp="1"/>
          </p:cNvSpPr>
          <p:nvPr>
            <p:ph idx="1"/>
          </p:nvPr>
        </p:nvSpPr>
        <p:spPr/>
        <p:txBody>
          <a:bodyPr>
            <a:normAutofit/>
          </a:bodyPr>
          <a:lstStyle/>
          <a:p>
            <a:r>
              <a:rPr lang="zh-CN" altLang="en-US" b="1" dirty="0" smtClean="0">
                <a:latin typeface="+mn-ea"/>
              </a:rPr>
              <a:t>发行方式：    </a:t>
            </a:r>
            <a:endParaRPr lang="en-US" altLang="zh-CN" b="1" dirty="0" smtClean="0">
              <a:latin typeface="+mn-ea"/>
            </a:endParaRPr>
          </a:p>
          <a:p>
            <a:pPr>
              <a:buFont typeface="Wingdings" pitchFamily="2" charset="2"/>
              <a:buChar char="ü"/>
            </a:pPr>
            <a:r>
              <a:rPr lang="zh-CN" altLang="en-US" sz="3200" b="1" dirty="0" smtClean="0">
                <a:latin typeface="+mn-ea"/>
              </a:rPr>
              <a:t>美式招标</a:t>
            </a:r>
            <a:endParaRPr lang="en-US" altLang="zh-CN" sz="3200" b="1" dirty="0" smtClean="0">
              <a:latin typeface="+mn-ea"/>
            </a:endParaRPr>
          </a:p>
          <a:p>
            <a:pPr>
              <a:buFont typeface="Wingdings" pitchFamily="2" charset="2"/>
              <a:buChar char="ü"/>
            </a:pPr>
            <a:r>
              <a:rPr lang="zh-CN" altLang="en-US" sz="3200" b="1" dirty="0" smtClean="0">
                <a:latin typeface="+mn-ea"/>
              </a:rPr>
              <a:t>荷兰式招标</a:t>
            </a:r>
            <a:endParaRPr lang="en-US" altLang="zh-CN" sz="3200" b="1" dirty="0" smtClean="0">
              <a:latin typeface="+mn-ea"/>
            </a:endParaRPr>
          </a:p>
          <a:p>
            <a:pPr marL="0" indent="0">
              <a:buNone/>
            </a:pPr>
            <a:endParaRPr lang="en-US" altLang="zh-CN" dirty="0" smtClean="0"/>
          </a:p>
          <a:p>
            <a:r>
              <a:rPr lang="zh-CN" altLang="en-US" b="1" dirty="0" smtClean="0"/>
              <a:t>赎回和回售</a:t>
            </a:r>
            <a:endParaRPr lang="zh-CN" altLang="en-US" b="1"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100</a:t>
            </a:fld>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企业债券发行</a:t>
            </a:r>
            <a:endParaRPr lang="zh-CN" altLang="en-US" b="1"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sz="4800" b="1" dirty="0" smtClean="0">
                <a:latin typeface="+mn-ea"/>
              </a:rPr>
              <a:t>一、发行条件、条款设计要求及其他安排</a:t>
            </a:r>
          </a:p>
          <a:p>
            <a:pPr marL="0" indent="0">
              <a:buNone/>
            </a:pPr>
            <a:r>
              <a:rPr lang="en-US" altLang="zh-CN" sz="3500" b="1" dirty="0" smtClean="0">
                <a:latin typeface="+mn-ea"/>
              </a:rPr>
              <a:t>1</a:t>
            </a:r>
            <a:r>
              <a:rPr lang="zh-CN" altLang="en-US" sz="3500" b="1" dirty="0">
                <a:latin typeface="+mn-ea"/>
              </a:rPr>
              <a:t>、</a:t>
            </a:r>
            <a:r>
              <a:rPr lang="zh-CN" altLang="en-US" sz="3500" b="1" dirty="0" smtClean="0">
                <a:latin typeface="+mn-ea"/>
              </a:rPr>
              <a:t>基本条件</a:t>
            </a:r>
            <a:endParaRPr lang="en-US" altLang="zh-CN" sz="3500" b="1" dirty="0" smtClean="0">
              <a:latin typeface="+mn-ea"/>
            </a:endParaRPr>
          </a:p>
          <a:p>
            <a:pPr marL="0" indent="0">
              <a:lnSpc>
                <a:spcPct val="120000"/>
              </a:lnSpc>
              <a:buNone/>
            </a:pPr>
            <a:r>
              <a:rPr lang="zh-CN" altLang="en-US" sz="2600" b="1" dirty="0" smtClean="0">
                <a:latin typeface="+mn-ea"/>
              </a:rPr>
              <a:t>股份有限公司净资产不低于</a:t>
            </a:r>
            <a:r>
              <a:rPr lang="en-US" altLang="zh-CN" sz="2600" b="1" dirty="0" smtClean="0">
                <a:latin typeface="+mn-ea"/>
              </a:rPr>
              <a:t>3000</a:t>
            </a:r>
            <a:r>
              <a:rPr lang="zh-CN" altLang="en-US" sz="2600" b="1" dirty="0" smtClean="0">
                <a:latin typeface="+mn-ea"/>
              </a:rPr>
              <a:t>万元其他不低于</a:t>
            </a:r>
            <a:r>
              <a:rPr lang="en-US" altLang="zh-CN" sz="2600" b="1" dirty="0" smtClean="0">
                <a:latin typeface="+mn-ea"/>
              </a:rPr>
              <a:t>6000</a:t>
            </a:r>
            <a:r>
              <a:rPr lang="zh-CN" altLang="en-US" sz="2600" b="1" dirty="0" smtClean="0">
                <a:latin typeface="+mn-ea"/>
              </a:rPr>
              <a:t>万元。累计的余额不超过净资产的</a:t>
            </a:r>
            <a:r>
              <a:rPr lang="en-US" altLang="zh-CN" sz="2600" b="1" dirty="0" smtClean="0">
                <a:latin typeface="+mn-ea"/>
              </a:rPr>
              <a:t>40%</a:t>
            </a:r>
            <a:r>
              <a:rPr lang="zh-CN" altLang="en-US" sz="2600" b="1" dirty="0" smtClean="0">
                <a:latin typeface="+mn-ea"/>
              </a:rPr>
              <a:t>。最近</a:t>
            </a:r>
            <a:r>
              <a:rPr lang="en-US" altLang="zh-CN" sz="2600" b="1" dirty="0" smtClean="0">
                <a:latin typeface="+mn-ea"/>
              </a:rPr>
              <a:t>3</a:t>
            </a:r>
            <a:r>
              <a:rPr lang="zh-CN" altLang="en-US" sz="2600" b="1" dirty="0" smtClean="0">
                <a:latin typeface="+mn-ea"/>
              </a:rPr>
              <a:t>年平均可分配利润（净利润）足以支付债券</a:t>
            </a:r>
            <a:r>
              <a:rPr lang="en-US" altLang="zh-CN" sz="2600" b="1" dirty="0" smtClean="0">
                <a:latin typeface="+mn-ea"/>
              </a:rPr>
              <a:t>1</a:t>
            </a:r>
            <a:r>
              <a:rPr lang="zh-CN" altLang="en-US" sz="2600" b="1" dirty="0" smtClean="0">
                <a:latin typeface="+mn-ea"/>
              </a:rPr>
              <a:t>年的利息；资金投向符合国家产业政策</a:t>
            </a:r>
          </a:p>
          <a:p>
            <a:pPr marL="0" indent="0">
              <a:buNone/>
            </a:pPr>
            <a:r>
              <a:rPr lang="zh-CN" altLang="en-US" sz="3500" b="1" dirty="0" smtClean="0">
                <a:solidFill>
                  <a:srgbClr val="FF0000"/>
                </a:solidFill>
                <a:latin typeface="+mn-ea"/>
              </a:rPr>
              <a:t>延展：</a:t>
            </a:r>
            <a:r>
              <a:rPr lang="en-US" altLang="zh-CN" sz="3500" b="1" dirty="0" smtClean="0">
                <a:solidFill>
                  <a:srgbClr val="FF0000"/>
                </a:solidFill>
                <a:latin typeface="+mn-ea"/>
              </a:rPr>
              <a:t>《</a:t>
            </a:r>
            <a:r>
              <a:rPr lang="zh-CN" altLang="en-US" sz="3500" b="1" dirty="0" smtClean="0">
                <a:solidFill>
                  <a:srgbClr val="FF0000"/>
                </a:solidFill>
                <a:latin typeface="+mn-ea"/>
              </a:rPr>
              <a:t>国家产业政策指导目录</a:t>
            </a:r>
            <a:r>
              <a:rPr lang="en-US" altLang="zh-CN" sz="3500" b="1" dirty="0" smtClean="0">
                <a:solidFill>
                  <a:srgbClr val="FF0000"/>
                </a:solidFill>
                <a:latin typeface="+mn-ea"/>
              </a:rPr>
              <a:t>》</a:t>
            </a:r>
            <a:r>
              <a:rPr lang="zh-CN" altLang="en-US" sz="3500" b="1" dirty="0" smtClean="0">
                <a:solidFill>
                  <a:srgbClr val="FF0000"/>
                </a:solidFill>
                <a:latin typeface="+mn-ea"/>
              </a:rPr>
              <a:t>发改委</a:t>
            </a:r>
            <a:r>
              <a:rPr lang="zh-CN" altLang="en-US" sz="3500" b="1" dirty="0" smtClean="0">
                <a:latin typeface="+mn-ea"/>
              </a:rPr>
              <a:t>      </a:t>
            </a:r>
            <a:endParaRPr lang="zh-CN" altLang="en-US" sz="3500" b="1"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101</a:t>
            </a:fld>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4600" b="1" dirty="0" smtClean="0">
                <a:latin typeface="+mn-ea"/>
              </a:rPr>
              <a:t>2</a:t>
            </a:r>
            <a:r>
              <a:rPr lang="zh-CN" altLang="en-US" sz="4600" b="1" dirty="0">
                <a:latin typeface="+mn-ea"/>
              </a:rPr>
              <a:t>、</a:t>
            </a:r>
            <a:r>
              <a:rPr lang="zh-CN" altLang="en-US" sz="4600" b="1" dirty="0" smtClean="0">
                <a:latin typeface="+mn-ea"/>
              </a:rPr>
              <a:t>募集资金投向</a:t>
            </a:r>
          </a:p>
          <a:p>
            <a:pPr marL="0" indent="0">
              <a:buNone/>
            </a:pPr>
            <a:r>
              <a:rPr lang="zh-CN" altLang="en-US" sz="2400" b="1" dirty="0" smtClean="0">
                <a:latin typeface="+mn-ea"/>
              </a:rPr>
              <a:t>（</a:t>
            </a:r>
            <a:r>
              <a:rPr lang="en-US" altLang="zh-CN" sz="2400" b="1" dirty="0" smtClean="0">
                <a:latin typeface="+mn-ea"/>
              </a:rPr>
              <a:t>1</a:t>
            </a:r>
            <a:r>
              <a:rPr lang="zh-CN" altLang="en-US" sz="2400" b="1" dirty="0" smtClean="0">
                <a:latin typeface="+mn-ea"/>
              </a:rPr>
              <a:t>）不得用于房地产买卖、股票买卖和期货交易等与本企业生产经营无关的风险性投资。</a:t>
            </a:r>
          </a:p>
          <a:p>
            <a:pPr marL="0" indent="0">
              <a:buNone/>
            </a:pPr>
            <a:r>
              <a:rPr lang="zh-CN" altLang="en-US" sz="2400" b="1" dirty="0" smtClean="0">
                <a:latin typeface="+mn-ea"/>
              </a:rPr>
              <a:t>（</a:t>
            </a:r>
            <a:r>
              <a:rPr lang="en-US" altLang="zh-CN" sz="2400" b="1" dirty="0" smtClean="0">
                <a:latin typeface="+mn-ea"/>
              </a:rPr>
              <a:t>2</a:t>
            </a:r>
            <a:r>
              <a:rPr lang="zh-CN" altLang="en-US" sz="2400" b="1" dirty="0" smtClean="0">
                <a:latin typeface="+mn-ea"/>
              </a:rPr>
              <a:t>）公开发行债券筹集的资金必须用于核准的用途，不得用于弥补亏损和非生产性支出。</a:t>
            </a:r>
          </a:p>
          <a:p>
            <a:pPr marL="0" indent="0">
              <a:buNone/>
            </a:pPr>
            <a:r>
              <a:rPr lang="zh-CN" altLang="en-US" sz="2400" b="1" dirty="0" smtClean="0">
                <a:latin typeface="+mn-ea"/>
              </a:rPr>
              <a:t>（</a:t>
            </a:r>
            <a:r>
              <a:rPr lang="en-US" altLang="zh-CN" sz="2400" b="1" dirty="0" smtClean="0">
                <a:latin typeface="+mn-ea"/>
              </a:rPr>
              <a:t>3</a:t>
            </a:r>
            <a:r>
              <a:rPr lang="zh-CN" altLang="en-US" sz="2400" b="1" dirty="0" smtClean="0">
                <a:latin typeface="+mn-ea"/>
              </a:rPr>
              <a:t>）企业债券筹集的资金可用于固定资产投资项目、收购产权（股权）、调整债务结构、补充营运资金。</a:t>
            </a:r>
            <a:endParaRPr lang="zh-CN" altLang="en-US" sz="2400" b="1"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102</a:t>
            </a:fld>
            <a:endParaRPr lang="zh-CN" altLang="en-US"/>
          </a:p>
        </p:txBody>
      </p:sp>
    </p:spTree>
    <p:extLst>
      <p:ext uri="{BB962C8B-B14F-4D97-AF65-F5344CB8AC3E}">
        <p14:creationId xmlns:p14="http://schemas.microsoft.com/office/powerpoint/2010/main" xmlns="" val="97557815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415880"/>
          </a:xfrm>
        </p:spPr>
        <p:txBody>
          <a:bodyPr>
            <a:normAutofit fontScale="47500" lnSpcReduction="20000"/>
          </a:bodyPr>
          <a:lstStyle/>
          <a:p>
            <a:pPr marL="0" indent="0">
              <a:buNone/>
            </a:pPr>
            <a:r>
              <a:rPr lang="en-US" altLang="zh-CN" sz="6700" b="1" dirty="0" smtClean="0">
                <a:latin typeface="+mn-ea"/>
              </a:rPr>
              <a:t>3</a:t>
            </a:r>
            <a:r>
              <a:rPr lang="zh-CN" altLang="en-US" sz="6700" b="1" dirty="0" smtClean="0">
                <a:latin typeface="+mn-ea"/>
              </a:rPr>
              <a:t>、期限</a:t>
            </a:r>
          </a:p>
          <a:p>
            <a:pPr marL="0" indent="0">
              <a:buNone/>
            </a:pPr>
            <a:r>
              <a:rPr lang="zh-CN" altLang="en-US" sz="6700" b="1" dirty="0" smtClean="0">
                <a:latin typeface="+mn-ea"/>
              </a:rPr>
              <a:t>   </a:t>
            </a:r>
            <a:r>
              <a:rPr lang="zh-CN" altLang="en-US" sz="5100" b="1" dirty="0" smtClean="0">
                <a:solidFill>
                  <a:srgbClr val="FF0000"/>
                </a:solidFill>
                <a:latin typeface="+mn-ea"/>
              </a:rPr>
              <a:t>没有明确规定，但原则上不能低于</a:t>
            </a:r>
            <a:r>
              <a:rPr lang="en-US" altLang="zh-CN" sz="5100" b="1" dirty="0" smtClean="0">
                <a:solidFill>
                  <a:srgbClr val="FF0000"/>
                </a:solidFill>
                <a:latin typeface="+mn-ea"/>
              </a:rPr>
              <a:t>1</a:t>
            </a:r>
            <a:r>
              <a:rPr lang="zh-CN" altLang="en-US" sz="5100" b="1" dirty="0" smtClean="0">
                <a:solidFill>
                  <a:srgbClr val="FF0000"/>
                </a:solidFill>
                <a:latin typeface="+mn-ea"/>
              </a:rPr>
              <a:t>年</a:t>
            </a:r>
          </a:p>
          <a:p>
            <a:pPr marL="0" indent="0">
              <a:buNone/>
            </a:pPr>
            <a:r>
              <a:rPr lang="en-US" altLang="zh-CN" sz="6700" b="1" dirty="0" smtClean="0">
                <a:latin typeface="+mn-ea"/>
              </a:rPr>
              <a:t>4</a:t>
            </a:r>
            <a:r>
              <a:rPr lang="zh-CN" altLang="en-US" sz="6700" b="1" dirty="0" smtClean="0">
                <a:latin typeface="+mn-ea"/>
              </a:rPr>
              <a:t>、利率及付息规定</a:t>
            </a:r>
          </a:p>
          <a:p>
            <a:pPr marL="0" indent="0">
              <a:buNone/>
            </a:pPr>
            <a:r>
              <a:rPr lang="zh-CN" altLang="en-US" sz="6700" b="1" dirty="0" smtClean="0">
                <a:latin typeface="+mn-ea"/>
              </a:rPr>
              <a:t>   </a:t>
            </a:r>
            <a:r>
              <a:rPr lang="zh-CN" altLang="en-US" sz="5100" b="1" dirty="0" smtClean="0">
                <a:solidFill>
                  <a:srgbClr val="FF0000"/>
                </a:solidFill>
                <a:latin typeface="+mn-ea"/>
              </a:rPr>
              <a:t>企业债券利率不得高于银行同期居民储蓄定期存款利率的</a:t>
            </a:r>
            <a:r>
              <a:rPr lang="en-US" altLang="zh-CN" sz="5100" b="1" dirty="0" smtClean="0">
                <a:solidFill>
                  <a:srgbClr val="FF0000"/>
                </a:solidFill>
                <a:latin typeface="+mn-ea"/>
              </a:rPr>
              <a:t>40%</a:t>
            </a:r>
          </a:p>
          <a:p>
            <a:pPr marL="0" indent="0">
              <a:buNone/>
            </a:pPr>
            <a:r>
              <a:rPr lang="en-US" altLang="zh-CN" sz="6700" b="1" dirty="0" smtClean="0">
                <a:latin typeface="+mn-ea"/>
              </a:rPr>
              <a:t>5</a:t>
            </a:r>
            <a:r>
              <a:rPr lang="zh-CN" altLang="en-US" sz="6700" b="1" dirty="0" smtClean="0">
                <a:latin typeface="+mn-ea"/>
              </a:rPr>
              <a:t>、评级   </a:t>
            </a:r>
            <a:endParaRPr lang="en-US" altLang="zh-CN" sz="6700" b="1" dirty="0" smtClean="0">
              <a:latin typeface="+mn-ea"/>
            </a:endParaRPr>
          </a:p>
          <a:p>
            <a:pPr marL="0" indent="0">
              <a:buNone/>
            </a:pPr>
            <a:r>
              <a:rPr lang="en-US" altLang="zh-CN" sz="6700" b="1" dirty="0" smtClean="0">
                <a:latin typeface="+mn-ea"/>
              </a:rPr>
              <a:t>6</a:t>
            </a:r>
            <a:r>
              <a:rPr lang="zh-CN" altLang="en-US" sz="6700" b="1" dirty="0" smtClean="0">
                <a:latin typeface="+mn-ea"/>
              </a:rPr>
              <a:t>、债券的担保</a:t>
            </a:r>
          </a:p>
          <a:p>
            <a:pPr marL="0" indent="0">
              <a:buNone/>
            </a:pPr>
            <a:r>
              <a:rPr lang="en-US" altLang="zh-CN" sz="6700" b="1" dirty="0" smtClean="0">
                <a:latin typeface="+mn-ea"/>
              </a:rPr>
              <a:t>7</a:t>
            </a:r>
            <a:r>
              <a:rPr lang="zh-CN" altLang="en-US" sz="6700" b="1" dirty="0" smtClean="0">
                <a:latin typeface="+mn-ea"/>
              </a:rPr>
              <a:t>、法律意见书  </a:t>
            </a:r>
            <a:endParaRPr lang="en-US" altLang="zh-CN" sz="6700" b="1" dirty="0" smtClean="0">
              <a:latin typeface="+mn-ea"/>
            </a:endParaRPr>
          </a:p>
          <a:p>
            <a:pPr marL="0" indent="0">
              <a:buNone/>
            </a:pPr>
            <a:r>
              <a:rPr lang="en-US" altLang="zh-CN" sz="6700" b="1" dirty="0" smtClean="0">
                <a:latin typeface="+mn-ea"/>
              </a:rPr>
              <a:t>8</a:t>
            </a:r>
            <a:r>
              <a:rPr lang="zh-CN" altLang="en-US" sz="6700" b="1" dirty="0" smtClean="0">
                <a:latin typeface="+mn-ea"/>
              </a:rPr>
              <a:t>、债券的承销组织</a:t>
            </a:r>
          </a:p>
          <a:p>
            <a:pPr marL="0" indent="0">
              <a:buNone/>
            </a:pPr>
            <a:r>
              <a:rPr lang="zh-CN" altLang="en-US" sz="6700" b="1" dirty="0" smtClean="0">
                <a:latin typeface="+mn-ea"/>
              </a:rPr>
              <a:t>   </a:t>
            </a:r>
            <a:r>
              <a:rPr lang="zh-CN" altLang="en-US" sz="5100" b="1" dirty="0" smtClean="0">
                <a:solidFill>
                  <a:srgbClr val="FF0000"/>
                </a:solidFill>
                <a:latin typeface="+mn-ea"/>
              </a:rPr>
              <a:t>各承销商包销的企业债券金额原则上不得超过其上年末净资产的</a:t>
            </a:r>
            <a:r>
              <a:rPr lang="en-US" altLang="zh-CN" sz="5100" b="1" dirty="0" smtClean="0">
                <a:solidFill>
                  <a:srgbClr val="FF0000"/>
                </a:solidFill>
                <a:latin typeface="+mn-ea"/>
              </a:rPr>
              <a:t>1/3</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103</a:t>
            </a:fld>
            <a:endParaRPr lang="zh-CN" alt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28799"/>
            <a:ext cx="8229600" cy="4695801"/>
          </a:xfrm>
        </p:spPr>
        <p:txBody>
          <a:bodyPr>
            <a:normAutofit/>
          </a:bodyPr>
          <a:lstStyle/>
          <a:p>
            <a:pPr marL="0" indent="0">
              <a:buNone/>
            </a:pPr>
            <a:r>
              <a:rPr lang="zh-CN" altLang="en-US" b="1" dirty="0" smtClean="0">
                <a:latin typeface="+mn-ea"/>
              </a:rPr>
              <a:t>二、企业债券发行的申报与核准</a:t>
            </a:r>
          </a:p>
          <a:p>
            <a:r>
              <a:rPr lang="zh-CN" altLang="en-US" sz="3200" b="1" dirty="0" smtClean="0">
                <a:latin typeface="+mn-ea"/>
              </a:rPr>
              <a:t>核准机构：国家发改委</a:t>
            </a:r>
          </a:p>
          <a:p>
            <a:pPr>
              <a:buNone/>
            </a:pPr>
            <a:r>
              <a:rPr lang="zh-CN" altLang="en-US" sz="2400" b="1" dirty="0" smtClean="0">
                <a:solidFill>
                  <a:srgbClr val="FF0000"/>
                </a:solidFill>
                <a:latin typeface="+mn-ea"/>
              </a:rPr>
              <a:t>发改委自受理申请之日起</a:t>
            </a:r>
            <a:r>
              <a:rPr lang="en-US" altLang="zh-CN" sz="2400" b="1" dirty="0" smtClean="0">
                <a:solidFill>
                  <a:srgbClr val="FF0000"/>
                </a:solidFill>
                <a:latin typeface="+mn-ea"/>
              </a:rPr>
              <a:t>3</a:t>
            </a:r>
            <a:r>
              <a:rPr lang="zh-CN" altLang="en-US" sz="2400" b="1" dirty="0" smtClean="0">
                <a:solidFill>
                  <a:srgbClr val="FF0000"/>
                </a:solidFill>
                <a:latin typeface="+mn-ea"/>
              </a:rPr>
              <a:t>个月内做出核准或不予核准决定。</a:t>
            </a:r>
          </a:p>
          <a:p>
            <a:r>
              <a:rPr lang="zh-CN" altLang="en-US" sz="3200" b="1" dirty="0" smtClean="0">
                <a:latin typeface="+mn-ea"/>
              </a:rPr>
              <a:t>企业债券在证券交易所市场的上市流通</a:t>
            </a:r>
            <a:endParaRPr lang="en-US" altLang="zh-CN" sz="3200" b="1" dirty="0" smtClean="0">
              <a:latin typeface="+mn-ea"/>
            </a:endParaRPr>
          </a:p>
          <a:p>
            <a:r>
              <a:rPr lang="zh-CN" altLang="en-US" sz="3200" b="1" dirty="0" smtClean="0">
                <a:latin typeface="+mn-ea"/>
              </a:rPr>
              <a:t>企业债券在银行间市场的上市流通</a:t>
            </a: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104</a:t>
            </a:fld>
            <a:endParaRPr lang="zh-CN"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9"/>
            <a:ext cx="8229600" cy="5343872"/>
          </a:xfrm>
        </p:spPr>
        <p:txBody>
          <a:bodyPr>
            <a:normAutofit/>
          </a:bodyPr>
          <a:lstStyle/>
          <a:p>
            <a:pPr marL="0" indent="0">
              <a:buNone/>
            </a:pPr>
            <a:r>
              <a:rPr lang="zh-CN" altLang="en-US" b="1" dirty="0" smtClean="0">
                <a:latin typeface="+mn-ea"/>
              </a:rPr>
              <a:t>三、企业债券的上市条件</a:t>
            </a:r>
          </a:p>
          <a:p>
            <a:pPr marL="0" indent="0">
              <a:buNone/>
            </a:pPr>
            <a:r>
              <a:rPr lang="en-US" altLang="zh-CN" sz="3200" b="1" dirty="0" smtClean="0">
                <a:latin typeface="+mn-ea"/>
              </a:rPr>
              <a:t>1</a:t>
            </a:r>
            <a:r>
              <a:rPr lang="zh-CN" altLang="en-US" sz="3200" b="1" dirty="0" smtClean="0">
                <a:latin typeface="+mn-ea"/>
              </a:rPr>
              <a:t>、准入条件</a:t>
            </a:r>
          </a:p>
          <a:p>
            <a:r>
              <a:rPr lang="zh-CN" altLang="en-US" sz="2400" b="1" dirty="0" smtClean="0">
                <a:latin typeface="+mn-ea"/>
              </a:rPr>
              <a:t>实际发行额不少于人民币</a:t>
            </a:r>
            <a:r>
              <a:rPr lang="en-US" altLang="zh-CN" sz="2400" b="1" dirty="0" smtClean="0">
                <a:latin typeface="+mn-ea"/>
              </a:rPr>
              <a:t>5</a:t>
            </a:r>
            <a:r>
              <a:rPr lang="zh-CN" altLang="en-US" sz="2400" b="1" dirty="0" smtClean="0">
                <a:latin typeface="+mn-ea"/>
              </a:rPr>
              <a:t>亿元</a:t>
            </a:r>
          </a:p>
          <a:p>
            <a:r>
              <a:rPr lang="zh-CN" altLang="en-US" sz="2400" b="1" dirty="0" smtClean="0">
                <a:latin typeface="+mn-ea"/>
              </a:rPr>
              <a:t>单个投资人持有量不超过该期公司债券发行量的</a:t>
            </a:r>
            <a:r>
              <a:rPr lang="en-US" altLang="zh-CN" sz="2400" b="1" dirty="0" smtClean="0">
                <a:latin typeface="+mn-ea"/>
              </a:rPr>
              <a:t>30%</a:t>
            </a:r>
          </a:p>
          <a:p>
            <a:pPr marL="0" indent="0">
              <a:buNone/>
            </a:pPr>
            <a:r>
              <a:rPr lang="en-US" altLang="zh-CN" sz="3200" b="1" dirty="0" smtClean="0">
                <a:latin typeface="+mn-ea"/>
              </a:rPr>
              <a:t>2</a:t>
            </a:r>
            <a:r>
              <a:rPr lang="zh-CN" altLang="en-US" sz="3200" b="1" dirty="0" smtClean="0">
                <a:latin typeface="+mn-ea"/>
              </a:rPr>
              <a:t>、审批程序</a:t>
            </a:r>
          </a:p>
          <a:p>
            <a:pPr marL="0" indent="0">
              <a:buNone/>
            </a:pPr>
            <a:r>
              <a:rPr lang="en-US" altLang="zh-CN" sz="3200" b="1" dirty="0" smtClean="0">
                <a:latin typeface="+mn-ea"/>
              </a:rPr>
              <a:t>3</a:t>
            </a:r>
            <a:r>
              <a:rPr lang="zh-CN" altLang="en-US" sz="3200" b="1" dirty="0" smtClean="0">
                <a:latin typeface="+mn-ea"/>
              </a:rPr>
              <a:t>、信息披露</a:t>
            </a:r>
          </a:p>
          <a:p>
            <a:pPr marL="0" indent="0">
              <a:buNone/>
            </a:pPr>
            <a:r>
              <a:rPr lang="zh-CN" altLang="en-US" sz="2600" b="1" dirty="0" smtClean="0">
                <a:latin typeface="+mn-ea"/>
              </a:rPr>
              <a:t>在债券交易流通期间，发行人应在每年</a:t>
            </a:r>
            <a:r>
              <a:rPr lang="en-US" altLang="zh-CN" sz="2600" b="1" dirty="0" smtClean="0">
                <a:latin typeface="+mn-ea"/>
              </a:rPr>
              <a:t>6</a:t>
            </a:r>
            <a:r>
              <a:rPr lang="zh-CN" altLang="en-US" sz="2600" b="1" dirty="0" smtClean="0">
                <a:latin typeface="+mn-ea"/>
              </a:rPr>
              <a:t>月</a:t>
            </a:r>
            <a:r>
              <a:rPr lang="en-US" altLang="zh-CN" sz="2600" b="1" dirty="0" smtClean="0">
                <a:latin typeface="+mn-ea"/>
              </a:rPr>
              <a:t>30</a:t>
            </a:r>
            <a:r>
              <a:rPr lang="zh-CN" altLang="en-US" sz="2600" b="1" dirty="0" smtClean="0">
                <a:latin typeface="+mn-ea"/>
              </a:rPr>
              <a:t>日前向市场投资者披露上一年度的年度报告和信用跟踪评级报告。</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105</a:t>
            </a:fld>
            <a:endParaRPr lang="zh-CN" altLang="en-US"/>
          </a:p>
        </p:txBody>
      </p:sp>
    </p:spTree>
    <p:extLst>
      <p:ext uri="{BB962C8B-B14F-4D97-AF65-F5344CB8AC3E}">
        <p14:creationId xmlns:p14="http://schemas.microsoft.com/office/powerpoint/2010/main" xmlns="" val="313990851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b="1" dirty="0" smtClean="0"/>
              <a:t>公司债券的发行</a:t>
            </a:r>
            <a:endParaRPr lang="zh-CN" altLang="en-US" b="1"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sz="4800" b="1" dirty="0" smtClean="0">
                <a:latin typeface="+mn-ea"/>
              </a:rPr>
              <a:t>一、发行条件、条款设计要求及其他安排</a:t>
            </a:r>
          </a:p>
          <a:p>
            <a:pPr marL="0" indent="0">
              <a:buNone/>
            </a:pPr>
            <a:r>
              <a:rPr lang="en-US" altLang="zh-CN" sz="3500" b="1" dirty="0" smtClean="0">
                <a:latin typeface="+mn-ea"/>
              </a:rPr>
              <a:t>1</a:t>
            </a:r>
            <a:r>
              <a:rPr lang="zh-CN" altLang="en-US" sz="3500" b="1" dirty="0">
                <a:latin typeface="+mn-ea"/>
              </a:rPr>
              <a:t>、</a:t>
            </a:r>
            <a:r>
              <a:rPr lang="zh-CN" altLang="en-US" sz="3500" b="1" dirty="0" smtClean="0">
                <a:latin typeface="+mn-ea"/>
              </a:rPr>
              <a:t>基本条件</a:t>
            </a:r>
          </a:p>
          <a:p>
            <a:pPr>
              <a:buFont typeface="Wingdings" pitchFamily="2" charset="2"/>
              <a:buChar char="ü"/>
            </a:pPr>
            <a:r>
              <a:rPr lang="zh-CN" altLang="en-US" sz="2600" b="1" dirty="0" smtClean="0">
                <a:latin typeface="+mn-ea"/>
              </a:rPr>
              <a:t>公司最近</a:t>
            </a:r>
            <a:r>
              <a:rPr lang="en-US" altLang="zh-CN" sz="2600" b="1" dirty="0" smtClean="0">
                <a:latin typeface="+mn-ea"/>
              </a:rPr>
              <a:t>1</a:t>
            </a:r>
            <a:r>
              <a:rPr lang="zh-CN" altLang="en-US" sz="2600" b="1" dirty="0" smtClean="0">
                <a:latin typeface="+mn-ea"/>
              </a:rPr>
              <a:t>期末经审计的净资产额应符合法律法规和证监会的有关规定；</a:t>
            </a:r>
          </a:p>
          <a:p>
            <a:pPr>
              <a:buFont typeface="Wingdings" pitchFamily="2" charset="2"/>
              <a:buChar char="ü"/>
            </a:pPr>
            <a:r>
              <a:rPr lang="zh-CN" altLang="en-US" sz="2600" b="1" dirty="0" smtClean="0">
                <a:latin typeface="+mn-ea"/>
              </a:rPr>
              <a:t>最近</a:t>
            </a:r>
            <a:r>
              <a:rPr lang="en-US" altLang="zh-CN" sz="2600" b="1" dirty="0" smtClean="0">
                <a:latin typeface="+mn-ea"/>
              </a:rPr>
              <a:t>3</a:t>
            </a:r>
            <a:r>
              <a:rPr lang="zh-CN" altLang="en-US" sz="2600" b="1" dirty="0" smtClean="0">
                <a:latin typeface="+mn-ea"/>
              </a:rPr>
              <a:t>个会计年度实现的年均可分配利润不少于公司债券</a:t>
            </a:r>
            <a:r>
              <a:rPr lang="en-US" altLang="zh-CN" sz="2600" b="1" dirty="0" smtClean="0">
                <a:latin typeface="+mn-ea"/>
              </a:rPr>
              <a:t>1</a:t>
            </a:r>
            <a:r>
              <a:rPr lang="zh-CN" altLang="en-US" sz="2600" b="1" dirty="0" smtClean="0">
                <a:latin typeface="+mn-ea"/>
              </a:rPr>
              <a:t>年的利息；</a:t>
            </a:r>
          </a:p>
          <a:p>
            <a:pPr>
              <a:buFont typeface="Wingdings" pitchFamily="2" charset="2"/>
              <a:buChar char="ü"/>
            </a:pPr>
            <a:r>
              <a:rPr lang="zh-CN" altLang="en-US" sz="2600" b="1" dirty="0" smtClean="0">
                <a:latin typeface="+mn-ea"/>
              </a:rPr>
              <a:t>本次发行后累计公司债券余额不超过最近</a:t>
            </a:r>
            <a:r>
              <a:rPr lang="en-US" altLang="zh-CN" sz="2600" b="1" dirty="0" smtClean="0">
                <a:latin typeface="+mn-ea"/>
              </a:rPr>
              <a:t>1</a:t>
            </a:r>
            <a:r>
              <a:rPr lang="zh-CN" altLang="en-US" sz="2600" b="1" dirty="0" smtClean="0">
                <a:latin typeface="+mn-ea"/>
              </a:rPr>
              <a:t>期末净资产额的</a:t>
            </a:r>
            <a:r>
              <a:rPr lang="en-US" altLang="zh-CN" sz="2600" b="1" dirty="0" smtClean="0">
                <a:latin typeface="+mn-ea"/>
              </a:rPr>
              <a:t>40%</a:t>
            </a:r>
            <a:r>
              <a:rPr lang="zh-CN" altLang="en-US" sz="2600" b="1" dirty="0" smtClean="0">
                <a:latin typeface="+mn-ea"/>
              </a:rPr>
              <a:t>；金融类公司的按金融企业的有关规定计算。</a:t>
            </a:r>
            <a:endParaRPr lang="zh-CN" altLang="en-US" sz="2600" b="1"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106</a:t>
            </a:fld>
            <a:endParaRPr lang="zh-CN" alt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00808"/>
            <a:ext cx="8229600" cy="4623792"/>
          </a:xfrm>
        </p:spPr>
        <p:txBody>
          <a:bodyPr>
            <a:normAutofit/>
          </a:bodyPr>
          <a:lstStyle/>
          <a:p>
            <a:pPr>
              <a:buNone/>
            </a:pPr>
            <a:r>
              <a:rPr lang="en-US" altLang="zh-CN" sz="3200" b="1" dirty="0" smtClean="0">
                <a:latin typeface="+mn-ea"/>
              </a:rPr>
              <a:t>2</a:t>
            </a:r>
            <a:r>
              <a:rPr lang="zh-CN" altLang="en-US" sz="3200" b="1" dirty="0">
                <a:latin typeface="+mn-ea"/>
              </a:rPr>
              <a:t>、</a:t>
            </a:r>
            <a:r>
              <a:rPr lang="zh-CN" altLang="en-US" sz="3200" b="1" dirty="0" smtClean="0">
                <a:latin typeface="+mn-ea"/>
              </a:rPr>
              <a:t>募集资金投向</a:t>
            </a:r>
          </a:p>
          <a:p>
            <a:pPr>
              <a:buNone/>
            </a:pPr>
            <a:r>
              <a:rPr lang="en-US" altLang="zh-CN" sz="3200" b="1" dirty="0" smtClean="0">
                <a:latin typeface="+mn-ea"/>
              </a:rPr>
              <a:t>3</a:t>
            </a:r>
            <a:r>
              <a:rPr lang="zh-CN" altLang="en-US" sz="3200" b="1" dirty="0">
                <a:latin typeface="+mn-ea"/>
              </a:rPr>
              <a:t>、</a:t>
            </a:r>
            <a:r>
              <a:rPr lang="zh-CN" altLang="en-US" sz="3200" b="1" dirty="0" smtClean="0">
                <a:latin typeface="+mn-ea"/>
              </a:rPr>
              <a:t>不得再次发行的情形：</a:t>
            </a:r>
          </a:p>
          <a:p>
            <a:pPr>
              <a:buFont typeface="Wingdings" pitchFamily="2" charset="2"/>
              <a:buChar char="ü"/>
            </a:pPr>
            <a:r>
              <a:rPr lang="zh-CN" altLang="en-US" sz="2400" b="1" dirty="0" smtClean="0">
                <a:latin typeface="+mn-ea"/>
              </a:rPr>
              <a:t>最近</a:t>
            </a:r>
            <a:r>
              <a:rPr lang="en-US" altLang="zh-CN" sz="2400" b="1" dirty="0" smtClean="0">
                <a:latin typeface="+mn-ea"/>
              </a:rPr>
              <a:t>36</a:t>
            </a:r>
            <a:r>
              <a:rPr lang="zh-CN" altLang="en-US" sz="2400" b="1" dirty="0" smtClean="0">
                <a:latin typeface="+mn-ea"/>
              </a:rPr>
              <a:t>个月内公司财务会计文件存在虚假记载，或公司存在其他重大违法行为；</a:t>
            </a:r>
          </a:p>
          <a:p>
            <a:pPr>
              <a:buFont typeface="Wingdings" pitchFamily="2" charset="2"/>
              <a:buChar char="ü"/>
            </a:pPr>
            <a:r>
              <a:rPr lang="zh-CN" altLang="en-US" sz="2400" b="1" dirty="0" smtClean="0">
                <a:latin typeface="+mn-ea"/>
              </a:rPr>
              <a:t>本次发行申请文件存在虚假记载、误导性陈述或重大遗漏</a:t>
            </a:r>
          </a:p>
          <a:p>
            <a:pPr>
              <a:buFont typeface="Wingdings" pitchFamily="2" charset="2"/>
              <a:buChar char="ü"/>
            </a:pPr>
            <a:r>
              <a:rPr lang="zh-CN" altLang="en-US" sz="2400" b="1" dirty="0" smtClean="0">
                <a:latin typeface="+mn-ea"/>
              </a:rPr>
              <a:t>对已发行的公司债券或其他债务有违约或延迟支付本息的事实，仍处于继续状态；</a:t>
            </a:r>
          </a:p>
          <a:p>
            <a:pPr>
              <a:buFont typeface="Wingdings" pitchFamily="2" charset="2"/>
              <a:buChar char="ü"/>
            </a:pPr>
            <a:r>
              <a:rPr lang="zh-CN" altLang="en-US" sz="2400" b="1" dirty="0" smtClean="0">
                <a:latin typeface="+mn-ea"/>
              </a:rPr>
              <a:t>严重损害投资合法权益和社会公共利益的其他情形。</a:t>
            </a:r>
            <a:endParaRPr lang="zh-CN" altLang="en-US" sz="2400" b="1"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107</a:t>
            </a:fld>
            <a:endParaRPr lang="zh-CN" alt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3200" b="1" dirty="0" smtClean="0">
                <a:latin typeface="+mn-ea"/>
              </a:rPr>
              <a:t>4</a:t>
            </a:r>
            <a:r>
              <a:rPr lang="zh-CN" altLang="en-US" sz="3200" b="1" dirty="0" smtClean="0">
                <a:latin typeface="+mn-ea"/>
              </a:rPr>
              <a:t>、条款设计要求及其他安排</a:t>
            </a:r>
          </a:p>
          <a:p>
            <a:pPr>
              <a:buFont typeface="Wingdings" pitchFamily="2" charset="2"/>
              <a:buChar char="ü"/>
            </a:pPr>
            <a:r>
              <a:rPr lang="zh-CN" altLang="en-US" sz="2400" b="1" dirty="0" smtClean="0">
                <a:latin typeface="+mn-ea"/>
              </a:rPr>
              <a:t>定价</a:t>
            </a:r>
          </a:p>
          <a:p>
            <a:pPr marL="0" indent="0">
              <a:buNone/>
            </a:pPr>
            <a:r>
              <a:rPr lang="zh-CN" altLang="en-US" sz="2400" b="1" dirty="0" smtClean="0">
                <a:latin typeface="+mn-ea"/>
              </a:rPr>
              <a:t>公司债券每张面值</a:t>
            </a:r>
            <a:r>
              <a:rPr lang="en-US" altLang="zh-CN" sz="2400" b="1" dirty="0" smtClean="0">
                <a:latin typeface="+mn-ea"/>
              </a:rPr>
              <a:t>100</a:t>
            </a:r>
            <a:r>
              <a:rPr lang="zh-CN" altLang="en-US" sz="2400" b="1" dirty="0" smtClean="0">
                <a:latin typeface="+mn-ea"/>
              </a:rPr>
              <a:t>元</a:t>
            </a:r>
          </a:p>
          <a:p>
            <a:pPr>
              <a:buFont typeface="Wingdings" pitchFamily="2" charset="2"/>
              <a:buChar char="ü"/>
            </a:pPr>
            <a:r>
              <a:rPr lang="zh-CN" altLang="en-US" sz="2400" b="1" dirty="0" smtClean="0">
                <a:latin typeface="+mn-ea"/>
              </a:rPr>
              <a:t>信用评级</a:t>
            </a:r>
          </a:p>
          <a:p>
            <a:pPr marL="0" indent="0">
              <a:buNone/>
            </a:pPr>
            <a:r>
              <a:rPr lang="zh-CN" altLang="en-US" sz="2400" b="1" dirty="0" smtClean="0">
                <a:latin typeface="+mn-ea"/>
              </a:rPr>
              <a:t>公司与资信评级机构应当约定，在债券有效存续期间，资信评级机构每年至少公告</a:t>
            </a:r>
            <a:r>
              <a:rPr lang="en-US" altLang="zh-CN" sz="2400" b="1" dirty="0" smtClean="0">
                <a:latin typeface="+mn-ea"/>
              </a:rPr>
              <a:t>1</a:t>
            </a:r>
            <a:r>
              <a:rPr lang="zh-CN" altLang="en-US" sz="2400" b="1" dirty="0" smtClean="0">
                <a:latin typeface="+mn-ea"/>
              </a:rPr>
              <a:t>次跟踪评级报告。</a:t>
            </a:r>
          </a:p>
          <a:p>
            <a:pPr>
              <a:buFont typeface="Wingdings" pitchFamily="2" charset="2"/>
              <a:buChar char="ü"/>
            </a:pPr>
            <a:r>
              <a:rPr lang="zh-CN" altLang="en-US" sz="2400" b="1" dirty="0" smtClean="0">
                <a:latin typeface="+mn-ea"/>
              </a:rPr>
              <a:t>债券的担保</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108</a:t>
            </a:fld>
            <a:endParaRPr lang="zh-CN" alt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718489"/>
          </a:xfrm>
        </p:spPr>
        <p:txBody>
          <a:bodyPr>
            <a:spAutoFit/>
          </a:bodyPr>
          <a:lstStyle/>
          <a:p>
            <a:pPr marL="0" indent="0">
              <a:buNone/>
            </a:pPr>
            <a:r>
              <a:rPr lang="zh-CN" altLang="en-US" b="1" dirty="0" smtClean="0">
                <a:latin typeface="+mn-ea"/>
              </a:rPr>
              <a:t>二、公司债券发行的申报与核准</a:t>
            </a:r>
          </a:p>
          <a:p>
            <a:pPr>
              <a:buNone/>
            </a:pPr>
            <a:r>
              <a:rPr lang="en-US" altLang="zh-CN" sz="3200" b="1" dirty="0" smtClean="0">
                <a:latin typeface="+mn-ea"/>
              </a:rPr>
              <a:t>1</a:t>
            </a:r>
            <a:r>
              <a:rPr lang="zh-CN" altLang="en-US" sz="3200" b="1" dirty="0" smtClean="0">
                <a:latin typeface="+mn-ea"/>
              </a:rPr>
              <a:t>、发行申报</a:t>
            </a:r>
          </a:p>
          <a:p>
            <a:pPr>
              <a:buFont typeface="Wingdings" pitchFamily="2" charset="2"/>
              <a:buChar char="ü"/>
            </a:pPr>
            <a:r>
              <a:rPr lang="zh-CN" altLang="en-US" sz="2400" b="1" dirty="0" smtClean="0">
                <a:latin typeface="+mn-ea"/>
              </a:rPr>
              <a:t>发行公司债券应当由保荐人保荐</a:t>
            </a:r>
          </a:p>
          <a:p>
            <a:pPr marL="0" indent="0">
              <a:buNone/>
            </a:pPr>
            <a:r>
              <a:rPr lang="en-US" altLang="zh-CN" sz="3200" b="1" dirty="0" smtClean="0">
                <a:latin typeface="+mn-ea"/>
              </a:rPr>
              <a:t>2</a:t>
            </a:r>
            <a:r>
              <a:rPr lang="zh-CN" altLang="en-US" sz="3200" b="1" dirty="0" smtClean="0">
                <a:latin typeface="+mn-ea"/>
              </a:rPr>
              <a:t>、受理与核准</a:t>
            </a:r>
          </a:p>
          <a:p>
            <a:pPr>
              <a:buFont typeface="Wingdings" pitchFamily="2" charset="2"/>
              <a:buChar char="ü"/>
            </a:pPr>
            <a:r>
              <a:rPr lang="zh-CN" altLang="en-US" sz="2400" b="1" dirty="0" smtClean="0">
                <a:latin typeface="+mn-ea"/>
              </a:rPr>
              <a:t> 发行公司债券，可申请一次核准，分期发行。</a:t>
            </a:r>
          </a:p>
          <a:p>
            <a:pPr>
              <a:buFont typeface="Wingdings" pitchFamily="2" charset="2"/>
              <a:buChar char="ü"/>
            </a:pPr>
            <a:r>
              <a:rPr lang="zh-CN" altLang="en-US" sz="2400" b="1" dirty="0" smtClean="0">
                <a:latin typeface="+mn-ea"/>
              </a:rPr>
              <a:t> 自证监会核准发行之日起，公司应在</a:t>
            </a:r>
            <a:r>
              <a:rPr lang="en-US" altLang="zh-CN" sz="2400" b="1" dirty="0" smtClean="0">
                <a:latin typeface="+mn-ea"/>
              </a:rPr>
              <a:t>6</a:t>
            </a:r>
            <a:r>
              <a:rPr lang="zh-CN" altLang="en-US" sz="2400" b="1" dirty="0" smtClean="0">
                <a:latin typeface="+mn-ea"/>
              </a:rPr>
              <a:t>个月内首期发行，剩余数量应在</a:t>
            </a:r>
            <a:r>
              <a:rPr lang="en-US" altLang="zh-CN" sz="2400" b="1" dirty="0" smtClean="0">
                <a:latin typeface="+mn-ea"/>
              </a:rPr>
              <a:t>24</a:t>
            </a:r>
            <a:r>
              <a:rPr lang="zh-CN" altLang="en-US" sz="2400" b="1" dirty="0" smtClean="0">
                <a:latin typeface="+mn-ea"/>
              </a:rPr>
              <a:t>个月内发行完毕。</a:t>
            </a:r>
          </a:p>
          <a:p>
            <a:pPr>
              <a:buFont typeface="Wingdings" pitchFamily="2" charset="2"/>
              <a:buChar char="ü"/>
            </a:pPr>
            <a:r>
              <a:rPr lang="zh-CN" altLang="en-US" sz="2400" b="1" dirty="0" smtClean="0">
                <a:latin typeface="+mn-ea"/>
              </a:rPr>
              <a:t>  首次发行数量应不少于总发行数量的</a:t>
            </a:r>
            <a:r>
              <a:rPr lang="en-US" altLang="zh-CN" sz="2400" b="1" dirty="0" smtClean="0">
                <a:latin typeface="+mn-ea"/>
              </a:rPr>
              <a:t>50%</a:t>
            </a:r>
            <a:r>
              <a:rPr lang="zh-CN" altLang="en-US" sz="2400" b="1" dirty="0" smtClean="0">
                <a:latin typeface="+mn-ea"/>
              </a:rPr>
              <a:t>，剩余各期发行的数量由公司自行确定。</a:t>
            </a:r>
          </a:p>
          <a:p>
            <a:pPr>
              <a:buFont typeface="Wingdings" pitchFamily="2" charset="2"/>
              <a:buChar char="ü"/>
            </a:pPr>
            <a:r>
              <a:rPr lang="zh-CN" altLang="en-US" sz="2400" b="1" dirty="0" smtClean="0">
                <a:latin typeface="+mn-ea"/>
              </a:rPr>
              <a:t>  债券募集说明书自最后签署之日起</a:t>
            </a:r>
            <a:r>
              <a:rPr lang="en-US" altLang="zh-CN" sz="2400" b="1" dirty="0" smtClean="0">
                <a:latin typeface="+mn-ea"/>
              </a:rPr>
              <a:t>6</a:t>
            </a:r>
            <a:r>
              <a:rPr lang="zh-CN" altLang="en-US" sz="2400" b="1" dirty="0" smtClean="0">
                <a:latin typeface="+mn-ea"/>
              </a:rPr>
              <a:t>个月内有效。</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109</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642918"/>
            <a:ext cx="8229600" cy="1143000"/>
          </a:xfrm>
        </p:spPr>
        <p:txBody>
          <a:bodyPr>
            <a:noAutofit/>
          </a:bodyPr>
          <a:lstStyle/>
          <a:p>
            <a:pPr algn="ctr"/>
            <a:r>
              <a:rPr lang="zh-CN" altLang="en-US" sz="4800" b="1" dirty="0" smtClean="0"/>
              <a:t>第一章、中国证券市场简介</a:t>
            </a:r>
            <a:endParaRPr lang="zh-CN" altLang="en-US" sz="4800" dirty="0"/>
          </a:p>
        </p:txBody>
      </p:sp>
      <p:sp>
        <p:nvSpPr>
          <p:cNvPr id="3" name="内容占位符 2"/>
          <p:cNvSpPr>
            <a:spLocks noGrp="1"/>
          </p:cNvSpPr>
          <p:nvPr>
            <p:ph idx="1"/>
          </p:nvPr>
        </p:nvSpPr>
        <p:spPr/>
        <p:txBody>
          <a:bodyPr>
            <a:normAutofit/>
          </a:bodyPr>
          <a:lstStyle/>
          <a:p>
            <a:r>
              <a:rPr lang="zh-CN" altLang="en-US" sz="4400" b="1" dirty="0" smtClean="0">
                <a:latin typeface="+mn-ea"/>
              </a:rPr>
              <a:t>第一节、市场层次</a:t>
            </a:r>
            <a:endParaRPr lang="en-US" altLang="zh-CN" sz="4400" b="1" dirty="0" smtClean="0">
              <a:latin typeface="+mn-ea"/>
            </a:endParaRPr>
          </a:p>
          <a:p>
            <a:r>
              <a:rPr lang="zh-CN" altLang="en-US" sz="4400" b="1" dirty="0" smtClean="0">
                <a:solidFill>
                  <a:schemeClr val="tx2"/>
                </a:solidFill>
                <a:latin typeface="+mn-ea"/>
              </a:rPr>
              <a:t>第二节、市场主体</a:t>
            </a:r>
            <a:endParaRPr lang="en-US" altLang="zh-CN" sz="4400" b="1" dirty="0" smtClean="0">
              <a:solidFill>
                <a:schemeClr val="tx2"/>
              </a:solidFill>
              <a:latin typeface="+mn-ea"/>
            </a:endParaRPr>
          </a:p>
          <a:p>
            <a:r>
              <a:rPr lang="zh-CN" altLang="en-US" sz="4400" b="1" dirty="0" smtClean="0">
                <a:latin typeface="+mn-ea"/>
              </a:rPr>
              <a:t>第三节、监管机构</a:t>
            </a:r>
            <a:endParaRPr lang="en-US" altLang="zh-CN" sz="4400" b="1" dirty="0" smtClean="0">
              <a:latin typeface="+mn-ea"/>
            </a:endParaRPr>
          </a:p>
          <a:p>
            <a:r>
              <a:rPr lang="zh-CN" altLang="en-US" sz="4400" b="1" dirty="0" smtClean="0">
                <a:latin typeface="+mn-ea"/>
              </a:rPr>
              <a:t>第三节、自律组织</a:t>
            </a:r>
            <a:endParaRPr lang="zh-CN" altLang="en-US" sz="4400" b="1"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343872"/>
          </a:xfrm>
        </p:spPr>
        <p:txBody>
          <a:bodyPr>
            <a:noAutofit/>
          </a:bodyPr>
          <a:lstStyle/>
          <a:p>
            <a:pPr marL="0" indent="0">
              <a:buNone/>
            </a:pPr>
            <a:r>
              <a:rPr lang="zh-CN" altLang="en-US" b="1" dirty="0" smtClean="0">
                <a:latin typeface="+mn-ea"/>
              </a:rPr>
              <a:t>三、债券持有人权益保护</a:t>
            </a:r>
          </a:p>
          <a:p>
            <a:pPr marL="0" indent="0">
              <a:buNone/>
            </a:pPr>
            <a:r>
              <a:rPr lang="en-US" altLang="zh-CN" sz="3200" b="1" dirty="0" smtClean="0">
                <a:latin typeface="+mn-ea"/>
              </a:rPr>
              <a:t>1</a:t>
            </a:r>
            <a:r>
              <a:rPr lang="zh-CN" altLang="en-US" sz="3200" b="1" dirty="0" smtClean="0">
                <a:latin typeface="+mn-ea"/>
              </a:rPr>
              <a:t>、保护债券持有人权益的方式</a:t>
            </a:r>
          </a:p>
          <a:p>
            <a:pPr>
              <a:buFont typeface="Wingdings" pitchFamily="2" charset="2"/>
              <a:buChar char="ü"/>
            </a:pPr>
            <a:r>
              <a:rPr lang="zh-CN" altLang="en-US" sz="2400" b="1" dirty="0" smtClean="0">
                <a:latin typeface="+mn-ea"/>
              </a:rPr>
              <a:t>受托管理人与受托协议</a:t>
            </a:r>
          </a:p>
          <a:p>
            <a:pPr>
              <a:buFont typeface="Wingdings" pitchFamily="2" charset="2"/>
              <a:buChar char="ü"/>
            </a:pPr>
            <a:r>
              <a:rPr lang="zh-CN" altLang="en-US" sz="2400" b="1" dirty="0" smtClean="0">
                <a:latin typeface="+mn-ea"/>
              </a:rPr>
              <a:t>应当为债券持有人聘请债券受托管理人，并订立债券受托管理协议；</a:t>
            </a:r>
          </a:p>
          <a:p>
            <a:pPr>
              <a:buFont typeface="Wingdings" pitchFamily="2" charset="2"/>
              <a:buChar char="ü"/>
            </a:pPr>
            <a:r>
              <a:rPr lang="zh-CN" altLang="en-US" sz="2400" b="1" dirty="0" smtClean="0">
                <a:latin typeface="+mn-ea"/>
              </a:rPr>
              <a:t>债券受托管理人的资格</a:t>
            </a:r>
          </a:p>
          <a:p>
            <a:pPr>
              <a:buFont typeface="Wingdings" pitchFamily="2" charset="2"/>
              <a:buChar char="ü"/>
            </a:pPr>
            <a:r>
              <a:rPr lang="zh-CN" altLang="en-US" sz="2400" b="1" dirty="0" smtClean="0">
                <a:latin typeface="+mn-ea"/>
              </a:rPr>
              <a:t>债券受托管理人由本次发行的保荐人或者其他经中国证监会认可的机构担任。</a:t>
            </a:r>
          </a:p>
          <a:p>
            <a:pPr>
              <a:buFont typeface="Wingdings" pitchFamily="2" charset="2"/>
              <a:buChar char="ü"/>
            </a:pPr>
            <a:r>
              <a:rPr lang="zh-CN" altLang="en-US" sz="2400" b="1" dirty="0" smtClean="0">
                <a:latin typeface="+mn-ea"/>
              </a:rPr>
              <a:t>为本次发行提供担保的机构不得担任本次债券发行的受托管理人。</a:t>
            </a:r>
          </a:p>
          <a:p>
            <a:pPr marL="0" indent="0">
              <a:buNone/>
            </a:pPr>
            <a:r>
              <a:rPr lang="en-US" altLang="zh-CN" sz="3200" b="1" dirty="0" smtClean="0">
                <a:latin typeface="+mn-ea"/>
              </a:rPr>
              <a:t>2</a:t>
            </a:r>
            <a:r>
              <a:rPr lang="zh-CN" altLang="en-US" sz="3200" b="1" dirty="0" smtClean="0">
                <a:latin typeface="+mn-ea"/>
              </a:rPr>
              <a:t>、受托管理人的职责</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110</a:t>
            </a:fld>
            <a:endParaRPr lang="zh-CN" alt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35480"/>
            <a:ext cx="8229600" cy="3687163"/>
          </a:xfrm>
        </p:spPr>
        <p:txBody>
          <a:bodyPr>
            <a:spAutoFit/>
          </a:bodyPr>
          <a:lstStyle/>
          <a:p>
            <a:pPr marL="0" indent="0">
              <a:buNone/>
            </a:pPr>
            <a:r>
              <a:rPr lang="en-US" altLang="zh-CN" sz="3200" b="1" dirty="0" smtClean="0">
                <a:latin typeface="+mn-ea"/>
              </a:rPr>
              <a:t>3</a:t>
            </a:r>
            <a:r>
              <a:rPr lang="zh-CN" altLang="en-US" sz="3200" b="1" dirty="0" smtClean="0">
                <a:latin typeface="+mn-ea"/>
              </a:rPr>
              <a:t>、债券持有人会议</a:t>
            </a:r>
          </a:p>
          <a:p>
            <a:pPr>
              <a:buFont typeface="Wingdings" pitchFamily="2" charset="2"/>
              <a:buChar char="ü"/>
            </a:pPr>
            <a:r>
              <a:rPr lang="zh-CN" altLang="en-US" sz="2400" b="1" dirty="0" smtClean="0">
                <a:latin typeface="+mn-ea"/>
              </a:rPr>
              <a:t>债券持有人会议规则</a:t>
            </a:r>
          </a:p>
          <a:p>
            <a:pPr>
              <a:buFont typeface="Wingdings" pitchFamily="2" charset="2"/>
              <a:buChar char="ü"/>
            </a:pPr>
            <a:r>
              <a:rPr lang="zh-CN" altLang="en-US" sz="2400" b="1" dirty="0" smtClean="0">
                <a:latin typeface="+mn-ea"/>
              </a:rPr>
              <a:t>召开债券持有人会议的条件</a:t>
            </a:r>
            <a:r>
              <a:rPr lang="en-US" altLang="zh-CN" sz="2400" b="1" dirty="0" smtClean="0">
                <a:latin typeface="+mn-ea"/>
              </a:rPr>
              <a:t>:</a:t>
            </a:r>
          </a:p>
          <a:p>
            <a:pPr marL="0" indent="0">
              <a:buNone/>
            </a:pPr>
            <a:r>
              <a:rPr lang="zh-CN" altLang="en-US" sz="2000" b="1" dirty="0" smtClean="0">
                <a:latin typeface="+mn-ea"/>
              </a:rPr>
              <a:t>（</a:t>
            </a:r>
            <a:r>
              <a:rPr lang="en-US" altLang="zh-CN" sz="2000" b="1" dirty="0" smtClean="0">
                <a:latin typeface="+mn-ea"/>
              </a:rPr>
              <a:t>1</a:t>
            </a:r>
            <a:r>
              <a:rPr lang="zh-CN" altLang="en-US" sz="2000" b="1" dirty="0" smtClean="0">
                <a:latin typeface="+mn-ea"/>
              </a:rPr>
              <a:t>）拟变更债券募集说明书的约定；</a:t>
            </a:r>
          </a:p>
          <a:p>
            <a:pPr marL="0" indent="0">
              <a:buNone/>
            </a:pPr>
            <a:r>
              <a:rPr lang="zh-CN" altLang="en-US" sz="2000" b="1" dirty="0" smtClean="0">
                <a:latin typeface="+mn-ea"/>
              </a:rPr>
              <a:t>（</a:t>
            </a:r>
            <a:r>
              <a:rPr lang="en-US" altLang="zh-CN" sz="2000" b="1" dirty="0" smtClean="0">
                <a:latin typeface="+mn-ea"/>
              </a:rPr>
              <a:t>2</a:t>
            </a:r>
            <a:r>
              <a:rPr lang="zh-CN" altLang="en-US" sz="2000" b="1" dirty="0" smtClean="0">
                <a:latin typeface="+mn-ea"/>
              </a:rPr>
              <a:t>）拟变更债券受托管理人；</a:t>
            </a:r>
          </a:p>
          <a:p>
            <a:pPr marL="0" indent="0">
              <a:buNone/>
            </a:pPr>
            <a:r>
              <a:rPr lang="zh-CN" altLang="en-US" sz="2000" b="1" dirty="0" smtClean="0">
                <a:latin typeface="+mn-ea"/>
              </a:rPr>
              <a:t>（</a:t>
            </a:r>
            <a:r>
              <a:rPr lang="en-US" altLang="zh-CN" sz="2000" b="1" dirty="0" smtClean="0">
                <a:latin typeface="+mn-ea"/>
              </a:rPr>
              <a:t>3</a:t>
            </a:r>
            <a:r>
              <a:rPr lang="zh-CN" altLang="en-US" sz="2000" b="1" dirty="0" smtClean="0">
                <a:latin typeface="+mn-ea"/>
              </a:rPr>
              <a:t>）公司不能按期支付本息；</a:t>
            </a:r>
          </a:p>
          <a:p>
            <a:pPr marL="0" indent="0">
              <a:buNone/>
            </a:pPr>
            <a:r>
              <a:rPr lang="zh-CN" altLang="en-US" sz="2000" b="1" dirty="0" smtClean="0">
                <a:latin typeface="+mn-ea"/>
              </a:rPr>
              <a:t>（</a:t>
            </a:r>
            <a:r>
              <a:rPr lang="en-US" altLang="zh-CN" sz="2000" b="1" dirty="0" smtClean="0">
                <a:latin typeface="+mn-ea"/>
              </a:rPr>
              <a:t>4</a:t>
            </a:r>
            <a:r>
              <a:rPr lang="zh-CN" altLang="en-US" sz="2000" b="1" dirty="0" smtClean="0">
                <a:latin typeface="+mn-ea"/>
              </a:rPr>
              <a:t>）公司减资、合并、分立、解散或者申请破产；</a:t>
            </a:r>
          </a:p>
          <a:p>
            <a:pPr marL="0" indent="0">
              <a:buNone/>
            </a:pPr>
            <a:r>
              <a:rPr lang="zh-CN" altLang="en-US" sz="2000" b="1" dirty="0" smtClean="0">
                <a:latin typeface="+mn-ea"/>
              </a:rPr>
              <a:t>（</a:t>
            </a:r>
            <a:r>
              <a:rPr lang="en-US" altLang="zh-CN" sz="2000" b="1" dirty="0" smtClean="0">
                <a:latin typeface="+mn-ea"/>
              </a:rPr>
              <a:t>5</a:t>
            </a:r>
            <a:r>
              <a:rPr lang="zh-CN" altLang="en-US" sz="2000" b="1" dirty="0" smtClean="0">
                <a:latin typeface="+mn-ea"/>
              </a:rPr>
              <a:t>）保证人或者担保物发生重大变化；</a:t>
            </a:r>
          </a:p>
          <a:p>
            <a:pPr marL="0" indent="0">
              <a:buNone/>
            </a:pPr>
            <a:r>
              <a:rPr lang="zh-CN" altLang="en-US" sz="2000" b="1" dirty="0" smtClean="0">
                <a:latin typeface="+mn-ea"/>
              </a:rPr>
              <a:t>（</a:t>
            </a:r>
            <a:r>
              <a:rPr lang="en-US" altLang="zh-CN" sz="2000" b="1" dirty="0" smtClean="0">
                <a:latin typeface="+mn-ea"/>
              </a:rPr>
              <a:t>6</a:t>
            </a:r>
            <a:r>
              <a:rPr lang="zh-CN" altLang="en-US" sz="2000" b="1" dirty="0" smtClean="0">
                <a:latin typeface="+mn-ea"/>
              </a:rPr>
              <a:t>）发生对债券持有人权益有重大影响的事项。</a:t>
            </a:r>
            <a:endParaRPr lang="zh-CN" altLang="en-US" sz="2000" b="1"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111</a:t>
            </a:fld>
            <a:endParaRPr lang="zh-CN" alt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4902306"/>
          </a:xfrm>
        </p:spPr>
        <p:txBody>
          <a:bodyPr>
            <a:noAutofit/>
          </a:bodyPr>
          <a:lstStyle/>
          <a:p>
            <a:pPr marL="0" indent="0">
              <a:buNone/>
            </a:pPr>
            <a:r>
              <a:rPr lang="zh-CN" altLang="en-US" b="1" dirty="0" smtClean="0">
                <a:latin typeface="+mn-ea"/>
              </a:rPr>
              <a:t>四、公司债券在证券交易所上市</a:t>
            </a:r>
          </a:p>
          <a:p>
            <a:pPr marL="0" indent="0">
              <a:buNone/>
            </a:pPr>
            <a:r>
              <a:rPr lang="zh-CN" altLang="en-US" sz="3200" b="1" dirty="0" smtClean="0">
                <a:latin typeface="+mn-ea"/>
              </a:rPr>
              <a:t>公司债券上市条件：</a:t>
            </a:r>
          </a:p>
          <a:p>
            <a:pPr>
              <a:buFont typeface="Wingdings" pitchFamily="2" charset="2"/>
              <a:buChar char="ü"/>
            </a:pPr>
            <a:r>
              <a:rPr lang="zh-CN" altLang="en-US" sz="2400" b="1" dirty="0" smtClean="0">
                <a:latin typeface="+mn-ea"/>
              </a:rPr>
              <a:t>  经有权部门批准并发行</a:t>
            </a:r>
            <a:r>
              <a:rPr lang="en-US" altLang="zh-CN" sz="2400" b="1" dirty="0" smtClean="0">
                <a:latin typeface="+mn-ea"/>
              </a:rPr>
              <a:t>;</a:t>
            </a:r>
          </a:p>
          <a:p>
            <a:pPr>
              <a:buFont typeface="Wingdings" pitchFamily="2" charset="2"/>
              <a:buChar char="ü"/>
            </a:pPr>
            <a:r>
              <a:rPr lang="en-US" altLang="zh-CN" sz="2400" b="1" dirty="0" smtClean="0">
                <a:latin typeface="+mn-ea"/>
              </a:rPr>
              <a:t>  </a:t>
            </a:r>
            <a:r>
              <a:rPr lang="zh-CN" altLang="en-US" sz="2400" b="1" dirty="0" smtClean="0">
                <a:latin typeface="+mn-ea"/>
              </a:rPr>
              <a:t>债券的期限为</a:t>
            </a:r>
            <a:r>
              <a:rPr lang="en-US" altLang="zh-CN" sz="2400" b="1" dirty="0" smtClean="0">
                <a:latin typeface="+mn-ea"/>
              </a:rPr>
              <a:t>1</a:t>
            </a:r>
            <a:r>
              <a:rPr lang="zh-CN" altLang="en-US" sz="2400" b="1" dirty="0" smtClean="0">
                <a:latin typeface="+mn-ea"/>
              </a:rPr>
              <a:t>年以上</a:t>
            </a:r>
            <a:r>
              <a:rPr lang="en-US" altLang="zh-CN" sz="2400" b="1" dirty="0" smtClean="0">
                <a:latin typeface="+mn-ea"/>
              </a:rPr>
              <a:t>;</a:t>
            </a:r>
          </a:p>
          <a:p>
            <a:pPr>
              <a:buFont typeface="Wingdings" pitchFamily="2" charset="2"/>
              <a:buChar char="ü"/>
            </a:pPr>
            <a:r>
              <a:rPr lang="en-US" altLang="zh-CN" sz="2400" b="1" dirty="0" smtClean="0">
                <a:latin typeface="+mn-ea"/>
              </a:rPr>
              <a:t>  </a:t>
            </a:r>
            <a:r>
              <a:rPr lang="zh-CN" altLang="en-US" sz="2400" b="1" dirty="0" smtClean="0">
                <a:latin typeface="+mn-ea"/>
              </a:rPr>
              <a:t>债券的实际发行额不少于人民币</a:t>
            </a:r>
            <a:r>
              <a:rPr lang="en-US" altLang="zh-CN" sz="2400" b="1" dirty="0" smtClean="0">
                <a:latin typeface="+mn-ea"/>
              </a:rPr>
              <a:t>5 000</a:t>
            </a:r>
            <a:r>
              <a:rPr lang="zh-CN" altLang="en-US" sz="2400" b="1" dirty="0" smtClean="0">
                <a:latin typeface="+mn-ea"/>
              </a:rPr>
              <a:t>万元</a:t>
            </a:r>
            <a:r>
              <a:rPr lang="en-US" altLang="zh-CN" sz="2400" b="1" dirty="0" smtClean="0">
                <a:latin typeface="+mn-ea"/>
              </a:rPr>
              <a:t>;</a:t>
            </a:r>
          </a:p>
          <a:p>
            <a:pPr>
              <a:buFont typeface="Wingdings" pitchFamily="2" charset="2"/>
              <a:buChar char="ü"/>
            </a:pPr>
            <a:r>
              <a:rPr lang="en-US" altLang="zh-CN" sz="2400" b="1" dirty="0" smtClean="0">
                <a:latin typeface="+mn-ea"/>
              </a:rPr>
              <a:t>  </a:t>
            </a:r>
            <a:r>
              <a:rPr lang="zh-CN" altLang="en-US" sz="2400" b="1" dirty="0" smtClean="0">
                <a:latin typeface="+mn-ea"/>
              </a:rPr>
              <a:t>债券须经资信评级机构评级</a:t>
            </a:r>
            <a:r>
              <a:rPr lang="en-US" altLang="zh-CN" sz="2400" b="1" dirty="0" smtClean="0">
                <a:latin typeface="+mn-ea"/>
              </a:rPr>
              <a:t>,</a:t>
            </a:r>
            <a:r>
              <a:rPr lang="zh-CN" altLang="en-US" sz="2400" b="1" dirty="0" smtClean="0">
                <a:latin typeface="+mn-ea"/>
              </a:rPr>
              <a:t>且债券的信用级别良好</a:t>
            </a:r>
            <a:r>
              <a:rPr lang="en-US" altLang="zh-CN" sz="2400" b="1" dirty="0" smtClean="0">
                <a:latin typeface="+mn-ea"/>
              </a:rPr>
              <a:t>;</a:t>
            </a:r>
          </a:p>
          <a:p>
            <a:pPr>
              <a:buFont typeface="Wingdings" pitchFamily="2" charset="2"/>
              <a:buChar char="ü"/>
            </a:pPr>
            <a:r>
              <a:rPr lang="en-US" altLang="zh-CN" sz="2400" b="1" dirty="0" smtClean="0">
                <a:latin typeface="+mn-ea"/>
              </a:rPr>
              <a:t>  </a:t>
            </a:r>
            <a:r>
              <a:rPr lang="zh-CN" altLang="en-US" sz="2400" b="1" dirty="0" smtClean="0">
                <a:latin typeface="+mn-ea"/>
              </a:rPr>
              <a:t>申请债券上市时仍符合法定的公司债券发行条件</a:t>
            </a:r>
            <a:r>
              <a:rPr lang="en-US" altLang="zh-CN" sz="2400" b="1" dirty="0" smtClean="0">
                <a:latin typeface="+mn-ea"/>
              </a:rPr>
              <a:t>;</a:t>
            </a:r>
          </a:p>
          <a:p>
            <a:pPr>
              <a:buFont typeface="Wingdings" pitchFamily="2" charset="2"/>
              <a:buChar char="ü"/>
            </a:pPr>
            <a:r>
              <a:rPr lang="en-US" altLang="zh-CN" sz="2400" b="1" dirty="0" smtClean="0">
                <a:latin typeface="+mn-ea"/>
              </a:rPr>
              <a:t>  </a:t>
            </a:r>
            <a:r>
              <a:rPr lang="zh-CN" altLang="en-US" sz="2400" b="1" dirty="0" smtClean="0">
                <a:latin typeface="+mn-ea"/>
              </a:rPr>
              <a:t>证券交易所认可的其他条件。</a:t>
            </a:r>
            <a:endParaRPr lang="zh-CN" altLang="en-US" sz="2400" b="1"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112</a:t>
            </a:fld>
            <a:endParaRPr lang="zh-CN" alt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b="1" dirty="0" smtClean="0"/>
              <a:t>第三章、与上市公司有关证券的发行与承销</a:t>
            </a:r>
            <a:endParaRPr lang="zh-CN" altLang="en-US" dirty="0"/>
          </a:p>
        </p:txBody>
      </p:sp>
      <p:sp>
        <p:nvSpPr>
          <p:cNvPr id="3" name="内容占位符 2"/>
          <p:cNvSpPr>
            <a:spLocks noGrp="1"/>
          </p:cNvSpPr>
          <p:nvPr>
            <p:ph idx="1"/>
          </p:nvPr>
        </p:nvSpPr>
        <p:spPr/>
        <p:txBody>
          <a:bodyPr>
            <a:normAutofit lnSpcReduction="10000"/>
          </a:bodyPr>
          <a:lstStyle/>
          <a:p>
            <a:r>
              <a:rPr lang="zh-CN" altLang="en-US" sz="4400" b="1" dirty="0" smtClean="0">
                <a:latin typeface="+mn-ea"/>
              </a:rPr>
              <a:t>第一节、</a:t>
            </a:r>
            <a:r>
              <a:rPr lang="en-US" altLang="zh-CN" sz="4400" b="1" dirty="0" smtClean="0">
                <a:latin typeface="+mn-ea"/>
              </a:rPr>
              <a:t>IPO</a:t>
            </a:r>
          </a:p>
          <a:p>
            <a:r>
              <a:rPr lang="zh-CN" altLang="en-US" sz="4400" b="1" dirty="0" smtClean="0">
                <a:latin typeface="+mn-ea"/>
              </a:rPr>
              <a:t>第二节、</a:t>
            </a:r>
            <a:r>
              <a:rPr lang="en-US" altLang="zh-CN" sz="4400" b="1" dirty="0" smtClean="0">
                <a:latin typeface="+mn-ea"/>
              </a:rPr>
              <a:t>H</a:t>
            </a:r>
            <a:r>
              <a:rPr lang="zh-CN" altLang="en-US" sz="4400" b="1" dirty="0" smtClean="0">
                <a:latin typeface="+mn-ea"/>
              </a:rPr>
              <a:t>股发行条件</a:t>
            </a:r>
            <a:endParaRPr lang="en-US" altLang="zh-CN" sz="4400" b="1" dirty="0" smtClean="0">
              <a:latin typeface="+mn-ea"/>
            </a:endParaRPr>
          </a:p>
          <a:p>
            <a:r>
              <a:rPr lang="zh-CN" altLang="en-US" sz="4400" b="1" dirty="0" smtClean="0">
                <a:latin typeface="+mn-ea"/>
              </a:rPr>
              <a:t>第三节、新股发行</a:t>
            </a:r>
            <a:endParaRPr lang="en-US" altLang="zh-CN" sz="4400" b="1" dirty="0" smtClean="0">
              <a:latin typeface="+mn-ea"/>
            </a:endParaRPr>
          </a:p>
          <a:p>
            <a:r>
              <a:rPr lang="zh-CN" altLang="en-US" sz="4400" b="1" dirty="0" smtClean="0">
                <a:latin typeface="+mn-ea"/>
              </a:rPr>
              <a:t>第四节、可转换债券发行</a:t>
            </a:r>
            <a:endParaRPr lang="en-US" altLang="zh-CN" sz="4400" b="1" dirty="0" smtClean="0">
              <a:latin typeface="+mn-ea"/>
            </a:endParaRPr>
          </a:p>
          <a:p>
            <a:r>
              <a:rPr lang="zh-CN" altLang="en-US" sz="4400" b="1" dirty="0" smtClean="0">
                <a:latin typeface="+mn-ea"/>
              </a:rPr>
              <a:t>第五节、债券发行</a:t>
            </a:r>
            <a:endParaRPr lang="en-US" altLang="zh-CN" sz="4400" b="1" dirty="0" smtClean="0">
              <a:latin typeface="+mn-ea"/>
            </a:endParaRPr>
          </a:p>
          <a:p>
            <a:r>
              <a:rPr lang="zh-CN" altLang="en-US" sz="4400" b="1" dirty="0" smtClean="0">
                <a:solidFill>
                  <a:schemeClr val="tx2"/>
                </a:solidFill>
                <a:latin typeface="+mn-ea"/>
              </a:rPr>
              <a:t>第六节、资产支持证券的发行</a:t>
            </a:r>
            <a:endParaRPr lang="en-US" altLang="zh-CN" sz="4400" b="1" dirty="0" smtClean="0">
              <a:solidFill>
                <a:schemeClr val="tx2"/>
              </a:solidFill>
              <a:latin typeface="+mn-ea"/>
            </a:endParaRP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113</a:t>
            </a:fld>
            <a:endParaRPr lang="zh-CN" altLang="en-US" dirty="0"/>
          </a:p>
        </p:txBody>
      </p:sp>
      <p:sp>
        <p:nvSpPr>
          <p:cNvPr id="5" name="内容占位符 4"/>
          <p:cNvSpPr>
            <a:spLocks noGrp="1"/>
          </p:cNvSpPr>
          <p:nvPr>
            <p:ph sz="quarter" idx="13"/>
          </p:nvPr>
        </p:nvSpPr>
        <p:spPr/>
        <p:txBody>
          <a:bodyPr/>
          <a:lstStyle/>
          <a:p>
            <a:endParaRPr lang="zh-CN" altLang="en-US"/>
          </a:p>
        </p:txBody>
      </p:sp>
    </p:spTree>
    <p:extLst>
      <p:ext uri="{BB962C8B-B14F-4D97-AF65-F5344CB8AC3E}">
        <p14:creationId xmlns:p14="http://schemas.microsoft.com/office/powerpoint/2010/main" xmlns="" val="379405262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b="1" dirty="0" smtClean="0"/>
              <a:t>资产支持证券的发行</a:t>
            </a:r>
            <a:endParaRPr lang="zh-CN" altLang="en-US" b="1" dirty="0"/>
          </a:p>
        </p:txBody>
      </p:sp>
      <p:sp>
        <p:nvSpPr>
          <p:cNvPr id="3" name="内容占位符 2"/>
          <p:cNvSpPr>
            <a:spLocks noGrp="1"/>
          </p:cNvSpPr>
          <p:nvPr>
            <p:ph idx="1"/>
          </p:nvPr>
        </p:nvSpPr>
        <p:spPr/>
        <p:txBody>
          <a:bodyPr>
            <a:normAutofit fontScale="92500" lnSpcReduction="10000"/>
          </a:bodyPr>
          <a:lstStyle/>
          <a:p>
            <a:endParaRPr lang="zh-CN" altLang="en-US" b="1" dirty="0" smtClean="0"/>
          </a:p>
          <a:p>
            <a:pPr marL="0" indent="0">
              <a:lnSpc>
                <a:spcPct val="120000"/>
              </a:lnSpc>
              <a:buNone/>
            </a:pPr>
            <a:r>
              <a:rPr lang="zh-CN" altLang="en-US" dirty="0" smtClean="0"/>
              <a:t>资产支持证券就是由特定目的信托受托机构发行的、代表特定目的信托受益权份额。受托机构以信托财产为限向投资机构承担支付资产支持证券收益的义务</a:t>
            </a:r>
            <a:r>
              <a:rPr lang="zh-CN" altLang="en-US" b="1" dirty="0" smtClean="0"/>
              <a:t>。</a:t>
            </a:r>
          </a:p>
          <a:p>
            <a:pPr marL="0" indent="0">
              <a:lnSpc>
                <a:spcPct val="120000"/>
              </a:lnSpc>
              <a:buNone/>
            </a:pPr>
            <a:endParaRPr lang="zh-CN" altLang="en-US" b="1" dirty="0" smtClean="0"/>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114</a:t>
            </a:fld>
            <a:endParaRPr lang="zh-CN" alt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940088"/>
          </a:xfrm>
        </p:spPr>
        <p:txBody>
          <a:bodyPr>
            <a:spAutoFit/>
          </a:bodyPr>
          <a:lstStyle/>
          <a:p>
            <a:pPr marL="0" indent="0">
              <a:buNone/>
            </a:pPr>
            <a:r>
              <a:rPr lang="zh-CN" altLang="en-US" b="1" dirty="0" smtClean="0">
                <a:latin typeface="+mn-ea"/>
              </a:rPr>
              <a:t>（</a:t>
            </a:r>
            <a:r>
              <a:rPr lang="zh-CN" altLang="en-US" b="1" dirty="0">
                <a:latin typeface="+mn-ea"/>
              </a:rPr>
              <a:t>一）发起机构</a:t>
            </a:r>
          </a:p>
          <a:p>
            <a:pPr>
              <a:buFont typeface="Wingdings" pitchFamily="2" charset="2"/>
              <a:buChar char="ü"/>
            </a:pPr>
            <a:r>
              <a:rPr lang="zh-CN" altLang="en-US" b="1" dirty="0">
                <a:latin typeface="+mn-ea"/>
              </a:rPr>
              <a:t>   </a:t>
            </a:r>
            <a:r>
              <a:rPr lang="zh-CN" altLang="en-US" sz="3200" b="1" dirty="0">
                <a:latin typeface="+mn-ea"/>
              </a:rPr>
              <a:t>  资产支持证券不代表发起机构的负债，资产支持证券投资机构的追索权仅限于信托财产。</a:t>
            </a:r>
          </a:p>
          <a:p>
            <a:pPr>
              <a:buFont typeface="Wingdings" pitchFamily="2" charset="2"/>
              <a:buChar char="ü"/>
            </a:pPr>
            <a:r>
              <a:rPr lang="zh-CN" altLang="en-US" sz="3200" b="1" dirty="0">
                <a:latin typeface="+mn-ea"/>
              </a:rPr>
              <a:t>     发起机构除了承担在信托合同和可能在贷款服务合同等信贷资产证券化相关法律文件中所承诺的义务和责任外，不对信贷资产证券化业务活动中可能产生的其他损失承担义务和责任</a:t>
            </a:r>
            <a:r>
              <a:rPr lang="zh-CN" altLang="en-US" sz="3200" b="1" dirty="0" smtClean="0">
                <a:latin typeface="+mn-ea"/>
              </a:rPr>
              <a:t>。</a:t>
            </a:r>
            <a:endParaRPr lang="zh-CN" altLang="en-US" dirty="0" smtClean="0"/>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115</a:t>
            </a:fld>
            <a:endParaRPr lang="zh-CN" alt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noAutofit/>
          </a:bodyPr>
          <a:lstStyle/>
          <a:p>
            <a:pPr marL="0" indent="0">
              <a:buNone/>
            </a:pPr>
            <a:r>
              <a:rPr lang="zh-CN" altLang="en-US" b="1" dirty="0" smtClean="0">
                <a:latin typeface="+mn-ea"/>
              </a:rPr>
              <a:t>（二）受托机构</a:t>
            </a:r>
          </a:p>
          <a:p>
            <a:pPr marL="0" indent="0">
              <a:buNone/>
            </a:pPr>
            <a:r>
              <a:rPr lang="zh-CN" altLang="en-US" sz="3200" b="1" dirty="0" smtClean="0">
                <a:latin typeface="+mn-ea"/>
              </a:rPr>
              <a:t>受托机构由依法设立的信托投资公司或者中国银监会批准的其他机构担任。</a:t>
            </a:r>
          </a:p>
          <a:p>
            <a:pPr marL="0" indent="0">
              <a:buNone/>
            </a:pPr>
            <a:r>
              <a:rPr lang="zh-CN" altLang="en-US" b="1" dirty="0" smtClean="0">
                <a:latin typeface="+mn-ea"/>
              </a:rPr>
              <a:t>（三）信用增级机构</a:t>
            </a:r>
          </a:p>
          <a:p>
            <a:r>
              <a:rPr lang="zh-CN" altLang="en-US" sz="3200" b="1" dirty="0" smtClean="0">
                <a:latin typeface="+mn-ea"/>
              </a:rPr>
              <a:t>信用增级</a:t>
            </a:r>
            <a:r>
              <a:rPr lang="en-US" altLang="zh-CN" sz="3200" b="1" dirty="0" smtClean="0">
                <a:latin typeface="+mn-ea"/>
              </a:rPr>
              <a:t>,</a:t>
            </a:r>
            <a:r>
              <a:rPr lang="zh-CN" altLang="en-US" sz="3200" b="1" dirty="0" smtClean="0">
                <a:latin typeface="+mn-ea"/>
              </a:rPr>
              <a:t>是指在信贷资产证券化交易结构中通过合同安排所提供的信用保护</a:t>
            </a:r>
            <a:r>
              <a:rPr lang="en-US" altLang="zh-CN" sz="3200" b="1" dirty="0" smtClean="0">
                <a:latin typeface="+mn-ea"/>
              </a:rPr>
              <a:t>.</a:t>
            </a:r>
          </a:p>
          <a:p>
            <a:r>
              <a:rPr lang="zh-CN" altLang="en-US" sz="3200" b="1" dirty="0" smtClean="0">
                <a:latin typeface="+mn-ea"/>
              </a:rPr>
              <a:t>信用增级可采用内部信用增级或外部信用增级的方式</a:t>
            </a:r>
          </a:p>
          <a:p>
            <a:endParaRPr lang="zh-CN" altLang="en-US" dirty="0" smtClean="0"/>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116</a:t>
            </a:fld>
            <a:endParaRPr lang="zh-CN" altLang="en-US"/>
          </a:p>
        </p:txBody>
      </p:sp>
    </p:spTree>
    <p:extLst>
      <p:ext uri="{BB962C8B-B14F-4D97-AF65-F5344CB8AC3E}">
        <p14:creationId xmlns:p14="http://schemas.microsoft.com/office/powerpoint/2010/main" xmlns="" val="57011804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noAutofit/>
          </a:bodyPr>
          <a:lstStyle/>
          <a:p>
            <a:r>
              <a:rPr lang="zh-CN" altLang="en-US" sz="3200" b="1" dirty="0">
                <a:latin typeface="+mn-ea"/>
              </a:rPr>
              <a:t>内部增级包括但不限于超额抵押、资产支持证券分层结构、现金抵押账户和利差账户等方式。</a:t>
            </a:r>
          </a:p>
          <a:p>
            <a:r>
              <a:rPr lang="zh-CN" altLang="en-US" sz="3200" b="1" dirty="0">
                <a:latin typeface="+mn-ea"/>
              </a:rPr>
              <a:t>外部增级包括但不限于备用信用证、担保和保险等方</a:t>
            </a:r>
            <a:r>
              <a:rPr lang="zh-CN" altLang="en-US" sz="3200" b="1" dirty="0" smtClean="0">
                <a:latin typeface="+mn-ea"/>
              </a:rPr>
              <a:t>。</a:t>
            </a:r>
            <a:endParaRPr lang="en-US" altLang="zh-CN" sz="3200" b="1" dirty="0" smtClean="0">
              <a:latin typeface="+mn-ea"/>
            </a:endParaRPr>
          </a:p>
          <a:p>
            <a:pPr marL="0" indent="0">
              <a:buNone/>
            </a:pPr>
            <a:r>
              <a:rPr lang="zh-CN" altLang="en-US" b="1" dirty="0" smtClean="0">
                <a:latin typeface="+mn-ea"/>
              </a:rPr>
              <a:t>（四）贷款服务机构</a:t>
            </a:r>
          </a:p>
          <a:p>
            <a:r>
              <a:rPr lang="zh-CN" altLang="en-US" sz="3200" b="1" dirty="0" smtClean="0">
                <a:latin typeface="+mn-ea"/>
              </a:rPr>
              <a:t>贷款服务机构</a:t>
            </a:r>
            <a:r>
              <a:rPr lang="en-US" altLang="zh-CN" sz="3200" b="1" dirty="0" smtClean="0">
                <a:latin typeface="+mn-ea"/>
              </a:rPr>
              <a:t>,</a:t>
            </a:r>
            <a:r>
              <a:rPr lang="zh-CN" altLang="en-US" sz="3200" b="1" dirty="0" smtClean="0">
                <a:latin typeface="+mn-ea"/>
              </a:rPr>
              <a:t>是指在信贷资产证券化交易中，接受受托机构委托，负责管理贷款的机构。</a:t>
            </a:r>
          </a:p>
          <a:p>
            <a:r>
              <a:rPr lang="zh-CN" altLang="en-US" sz="3200" b="1" dirty="0" smtClean="0">
                <a:latin typeface="+mn-ea"/>
              </a:rPr>
              <a:t>贷款服务可以是信贷资产证券化的发起机构</a:t>
            </a:r>
            <a:endParaRPr lang="zh-CN" altLang="en-US" sz="3200" b="1"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117</a:t>
            </a:fld>
            <a:endParaRPr lang="zh-CN" alt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343872"/>
          </a:xfrm>
        </p:spPr>
        <p:txBody>
          <a:bodyPr>
            <a:noAutofit/>
          </a:bodyPr>
          <a:lstStyle/>
          <a:p>
            <a:pPr marL="0" indent="0">
              <a:buNone/>
            </a:pPr>
            <a:r>
              <a:rPr lang="zh-CN" altLang="en-US" b="1" dirty="0" smtClean="0">
                <a:latin typeface="+mn-ea"/>
              </a:rPr>
              <a:t>（五）资金保管机构</a:t>
            </a:r>
          </a:p>
          <a:p>
            <a:r>
              <a:rPr lang="zh-CN" altLang="en-US" sz="3200" b="1" dirty="0" smtClean="0">
                <a:latin typeface="+mn-ea"/>
              </a:rPr>
              <a:t>资金保管机构</a:t>
            </a:r>
            <a:r>
              <a:rPr lang="en-US" altLang="zh-CN" sz="3200" b="1" dirty="0" smtClean="0">
                <a:latin typeface="+mn-ea"/>
              </a:rPr>
              <a:t>,</a:t>
            </a:r>
            <a:r>
              <a:rPr lang="zh-CN" altLang="en-US" sz="3200" b="1" dirty="0" smtClean="0">
                <a:latin typeface="+mn-ea"/>
              </a:rPr>
              <a:t>是指在信贷资产证券化交易中，接受受托机构委托，负责保管信托财产账户资金的机构。</a:t>
            </a:r>
          </a:p>
          <a:p>
            <a:r>
              <a:rPr lang="zh-CN" altLang="en-US" sz="3200" b="1" dirty="0" smtClean="0">
                <a:latin typeface="+mn-ea"/>
              </a:rPr>
              <a:t>资金保管机构应当为每项信贷资产证券化信托资金单独设账，单独管理，并将所保管的信托资金与其自有资产和管理的其他资产严格分开管理。</a:t>
            </a:r>
            <a:endParaRPr lang="zh-CN" altLang="en-US" sz="3200" b="1"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118</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357166"/>
            <a:ext cx="8229600" cy="1143000"/>
          </a:xfrm>
        </p:spPr>
        <p:txBody>
          <a:bodyPr/>
          <a:lstStyle/>
          <a:p>
            <a:pPr algn="ctr"/>
            <a:r>
              <a:rPr lang="zh-CN" altLang="en-US" b="1" dirty="0" smtClean="0"/>
              <a:t>第二节、市场主体 </a:t>
            </a:r>
            <a:endParaRPr lang="zh-CN" altLang="en-US" b="1" dirty="0"/>
          </a:p>
        </p:txBody>
      </p:sp>
      <p:sp>
        <p:nvSpPr>
          <p:cNvPr id="3" name="内容占位符 2"/>
          <p:cNvSpPr>
            <a:spLocks noGrp="1"/>
          </p:cNvSpPr>
          <p:nvPr>
            <p:ph idx="1"/>
          </p:nvPr>
        </p:nvSpPr>
        <p:spPr>
          <a:xfrm>
            <a:off x="457200" y="1500174"/>
            <a:ext cx="8229600" cy="4824426"/>
          </a:xfrm>
        </p:spPr>
        <p:txBody>
          <a:bodyPr>
            <a:normAutofit fontScale="92500"/>
          </a:bodyPr>
          <a:lstStyle/>
          <a:p>
            <a:pPr lvl="0"/>
            <a:r>
              <a:rPr lang="zh-CN" altLang="en-US" sz="4400" b="1" dirty="0" smtClean="0">
                <a:latin typeface="+mn-ea"/>
              </a:rPr>
              <a:t>投资者</a:t>
            </a:r>
            <a:r>
              <a:rPr lang="en-US" sz="4400" b="1" dirty="0" smtClean="0">
                <a:latin typeface="+mn-ea"/>
              </a:rPr>
              <a:t>  </a:t>
            </a:r>
          </a:p>
          <a:p>
            <a:r>
              <a:rPr lang="zh-CN" altLang="en-US" sz="4400" b="1" dirty="0" smtClean="0">
                <a:latin typeface="+mn-ea"/>
              </a:rPr>
              <a:t>发行者</a:t>
            </a:r>
            <a:endParaRPr lang="en-US" altLang="zh-CN" sz="4400" b="1" dirty="0" smtClean="0">
              <a:latin typeface="+mn-ea"/>
            </a:endParaRPr>
          </a:p>
          <a:p>
            <a:r>
              <a:rPr lang="zh-CN" altLang="en-US" sz="4400" b="1" dirty="0" smtClean="0">
                <a:latin typeface="+mn-ea"/>
              </a:rPr>
              <a:t>中介机构</a:t>
            </a:r>
            <a:endParaRPr lang="en-US" altLang="zh-CN" sz="4400" b="1" dirty="0" smtClean="0">
              <a:latin typeface="+mn-ea"/>
            </a:endParaRPr>
          </a:p>
          <a:p>
            <a:r>
              <a:rPr lang="zh-CN" altLang="en-US" sz="4400" b="1" dirty="0" smtClean="0">
                <a:latin typeface="+mn-ea"/>
              </a:rPr>
              <a:t>证券公司、基金公司、期货公司</a:t>
            </a:r>
            <a:endParaRPr lang="en-US" altLang="zh-CN" sz="4400" b="1" dirty="0" smtClean="0">
              <a:latin typeface="+mn-ea"/>
            </a:endParaRPr>
          </a:p>
          <a:p>
            <a:r>
              <a:rPr lang="zh-CN" altLang="en-US" sz="4400" b="1" dirty="0" smtClean="0">
                <a:latin typeface="+mn-ea"/>
              </a:rPr>
              <a:t>监管机构</a:t>
            </a:r>
            <a:endParaRPr lang="en-US" altLang="zh-CN" sz="4400" b="1" dirty="0" smtClean="0">
              <a:latin typeface="+mn-ea"/>
            </a:endParaRPr>
          </a:p>
          <a:p>
            <a:r>
              <a:rPr lang="zh-CN" altLang="en-US" sz="4400" b="1" dirty="0" smtClean="0">
                <a:latin typeface="+mn-ea"/>
              </a:rPr>
              <a:t>自律组织</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00174"/>
            <a:ext cx="8229600" cy="4824426"/>
          </a:xfrm>
        </p:spPr>
        <p:txBody>
          <a:bodyPr>
            <a:noAutofit/>
          </a:bodyPr>
          <a:lstStyle/>
          <a:p>
            <a:pPr lvl="0"/>
            <a:r>
              <a:rPr lang="zh-CN" altLang="en-US" sz="4400" b="1" dirty="0" smtClean="0">
                <a:latin typeface="+mn-ea"/>
              </a:rPr>
              <a:t>投资者：</a:t>
            </a:r>
            <a:endParaRPr lang="en-US" sz="4400" b="1" dirty="0" smtClean="0">
              <a:latin typeface="+mn-ea"/>
            </a:endParaRPr>
          </a:p>
          <a:p>
            <a:pPr lvl="0">
              <a:buNone/>
            </a:pPr>
            <a:r>
              <a:rPr lang="zh-CN" altLang="en-US" sz="4400" b="1" dirty="0" smtClean="0">
                <a:latin typeface="+mn-ea"/>
              </a:rPr>
              <a:t>        自然人</a:t>
            </a:r>
            <a:endParaRPr lang="en-US" altLang="zh-CN" sz="4400" b="1" dirty="0" smtClean="0">
              <a:latin typeface="+mn-ea"/>
            </a:endParaRPr>
          </a:p>
          <a:p>
            <a:pPr>
              <a:buNone/>
            </a:pPr>
            <a:r>
              <a:rPr lang="zh-CN" altLang="en-US" sz="4400" b="1" dirty="0" smtClean="0">
                <a:latin typeface="+mn-ea"/>
              </a:rPr>
              <a:t>        企业和事业法人</a:t>
            </a:r>
            <a:endParaRPr lang="en-US" altLang="zh-CN" sz="4400" b="1" dirty="0" smtClean="0">
              <a:latin typeface="+mn-ea"/>
            </a:endParaRPr>
          </a:p>
          <a:p>
            <a:pPr lvl="0">
              <a:buNone/>
            </a:pPr>
            <a:r>
              <a:rPr lang="zh-CN" altLang="en-US" sz="4400" b="1" dirty="0" smtClean="0">
                <a:latin typeface="+mn-ea"/>
              </a:rPr>
              <a:t>        政府机构、金融机构</a:t>
            </a:r>
            <a:endParaRPr lang="en-US" altLang="zh-CN" sz="4400" b="1" dirty="0" smtClean="0">
              <a:latin typeface="+mn-ea"/>
            </a:endParaRPr>
          </a:p>
          <a:p>
            <a:r>
              <a:rPr lang="zh-CN" altLang="en-US" sz="4400" b="1" dirty="0" smtClean="0">
                <a:latin typeface="+mn-ea"/>
              </a:rPr>
              <a:t>发行者： </a:t>
            </a:r>
            <a:r>
              <a:rPr lang="en-US" sz="4400" b="1" dirty="0" smtClean="0">
                <a:latin typeface="+mn-ea"/>
              </a:rPr>
              <a:t>   </a:t>
            </a:r>
          </a:p>
          <a:p>
            <a:pPr lvl="0">
              <a:buNone/>
            </a:pPr>
            <a:r>
              <a:rPr lang="zh-CN" altLang="en-US" sz="4400" b="1" dirty="0" smtClean="0">
                <a:latin typeface="+mn-ea"/>
              </a:rPr>
              <a:t>        公司（企业），政府</a:t>
            </a:r>
          </a:p>
          <a:p>
            <a:endParaRPr lang="zh-CN" altLang="en-US" sz="4400"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428604"/>
            <a:ext cx="8229600" cy="6420219"/>
          </a:xfrm>
        </p:spPr>
        <p:txBody>
          <a:bodyPr>
            <a:spAutoFit/>
          </a:bodyPr>
          <a:lstStyle/>
          <a:p>
            <a:r>
              <a:rPr lang="zh-CN" altLang="en-US" sz="4400" b="1" dirty="0" smtClean="0">
                <a:latin typeface="+mn-ea"/>
              </a:rPr>
              <a:t>中介机构</a:t>
            </a:r>
            <a:r>
              <a:rPr lang="en-US" sz="4400" b="1" dirty="0" smtClean="0">
                <a:latin typeface="+mn-ea"/>
              </a:rPr>
              <a:t> </a:t>
            </a:r>
            <a:r>
              <a:rPr lang="zh-CN" altLang="en-US" sz="4400" b="1" dirty="0" smtClean="0">
                <a:latin typeface="+mn-ea"/>
              </a:rPr>
              <a:t>：</a:t>
            </a:r>
            <a:endParaRPr lang="en-US" altLang="zh-CN" sz="4400" b="1" dirty="0" smtClean="0">
              <a:latin typeface="+mn-ea"/>
            </a:endParaRPr>
          </a:p>
          <a:p>
            <a:pPr>
              <a:buNone/>
            </a:pPr>
            <a:r>
              <a:rPr lang="zh-CN" altLang="en-US" sz="4400" b="1" dirty="0" smtClean="0">
                <a:latin typeface="+mn-ea"/>
              </a:rPr>
              <a:t> 律师，会计师，评估师，评级师，财务顾问，证券投资咨询。</a:t>
            </a:r>
          </a:p>
          <a:p>
            <a:r>
              <a:rPr lang="zh-CN" altLang="en-US" sz="4400" b="1" dirty="0" smtClean="0">
                <a:latin typeface="+mn-ea"/>
              </a:rPr>
              <a:t>证券公司 ：</a:t>
            </a:r>
            <a:endParaRPr lang="en-US" altLang="zh-CN" sz="4400" b="1" dirty="0" smtClean="0">
              <a:latin typeface="+mn-ea"/>
            </a:endParaRPr>
          </a:p>
          <a:p>
            <a:pPr>
              <a:buNone/>
            </a:pPr>
            <a:r>
              <a:rPr lang="zh-CN" altLang="en-US" sz="4400" b="1" dirty="0" smtClean="0">
                <a:latin typeface="+mn-ea"/>
              </a:rPr>
              <a:t> 经纪业务，投资咨询，财务顾问，承销与保荐，自营，资产管理，融资融券，</a:t>
            </a:r>
            <a:r>
              <a:rPr lang="en-US" sz="4400" b="1" dirty="0" smtClean="0">
                <a:latin typeface="+mn-ea"/>
              </a:rPr>
              <a:t>IB</a:t>
            </a:r>
            <a:r>
              <a:rPr lang="zh-CN" altLang="en-US" sz="4400" b="1" dirty="0" smtClean="0">
                <a:latin typeface="+mn-ea"/>
              </a:rPr>
              <a:t>业务。</a:t>
            </a:r>
            <a:endParaRPr lang="en-US" altLang="zh-CN" sz="4400" b="1" dirty="0" smtClean="0">
              <a:latin typeface="+mn-ea"/>
            </a:endParaRPr>
          </a:p>
          <a:p>
            <a:pPr>
              <a:buNone/>
            </a:pPr>
            <a:r>
              <a:rPr lang="zh-CN" altLang="en-US" sz="3200" b="1" dirty="0" smtClean="0">
                <a:solidFill>
                  <a:srgbClr val="FF0000"/>
                </a:solidFill>
                <a:latin typeface="+mn-ea"/>
              </a:rPr>
              <a:t>延展：转融通业务（证券金融公司）</a:t>
            </a: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85794"/>
            <a:ext cx="8229600" cy="6309420"/>
          </a:xfrm>
        </p:spPr>
        <p:txBody>
          <a:bodyPr>
            <a:spAutoFit/>
          </a:bodyPr>
          <a:lstStyle/>
          <a:p>
            <a:r>
              <a:rPr lang="zh-CN" altLang="en-US" sz="4400" b="1" dirty="0" smtClean="0">
                <a:latin typeface="+mn-ea"/>
              </a:rPr>
              <a:t>期货公司：</a:t>
            </a:r>
          </a:p>
          <a:p>
            <a:pPr>
              <a:buNone/>
            </a:pPr>
            <a:r>
              <a:rPr lang="zh-CN" altLang="en-US" sz="4400" b="1" dirty="0" smtClean="0">
                <a:latin typeface="+mn-ea"/>
              </a:rPr>
              <a:t>期货经纪业务、资产管理业务</a:t>
            </a:r>
            <a:r>
              <a:rPr lang="en-US" altLang="zh-CN" sz="4400" b="1" dirty="0" smtClean="0">
                <a:latin typeface="+mn-ea"/>
              </a:rPr>
              <a:t>《</a:t>
            </a:r>
            <a:r>
              <a:rPr lang="zh-CN" altLang="en-US" sz="4400" b="1" dirty="0" smtClean="0">
                <a:latin typeface="+mn-ea"/>
              </a:rPr>
              <a:t>期货公司资产管理业务试点办法</a:t>
            </a:r>
            <a:r>
              <a:rPr lang="en-US" altLang="zh-CN" sz="4400" b="1" dirty="0" smtClean="0">
                <a:latin typeface="+mn-ea"/>
              </a:rPr>
              <a:t>》</a:t>
            </a:r>
            <a:r>
              <a:rPr lang="en-US" sz="4400" b="1" dirty="0" smtClean="0">
                <a:latin typeface="+mn-ea"/>
              </a:rPr>
              <a:t>2012</a:t>
            </a:r>
            <a:r>
              <a:rPr lang="zh-CN" altLang="en-US" sz="4400" b="1" dirty="0" smtClean="0">
                <a:latin typeface="+mn-ea"/>
              </a:rPr>
              <a:t>年、投资咨询</a:t>
            </a:r>
          </a:p>
          <a:p>
            <a:r>
              <a:rPr lang="zh-CN" altLang="en-US" sz="4400" b="1" dirty="0" smtClean="0">
                <a:latin typeface="+mn-ea"/>
              </a:rPr>
              <a:t>基金公司：</a:t>
            </a:r>
            <a:endParaRPr lang="en-US" altLang="zh-CN" sz="4400" b="1" dirty="0" smtClean="0">
              <a:latin typeface="+mn-ea"/>
            </a:endParaRPr>
          </a:p>
          <a:p>
            <a:pPr>
              <a:buNone/>
            </a:pPr>
            <a:r>
              <a:rPr lang="zh-CN" altLang="en-US" sz="4400" b="1" dirty="0" smtClean="0">
                <a:latin typeface="+mn-ea"/>
              </a:rPr>
              <a:t>基金运作资产管理业务、投资咨询业务</a:t>
            </a:r>
            <a:endParaRPr lang="en-US" altLang="zh-CN" sz="4400" b="1" dirty="0" smtClean="0">
              <a:latin typeface="+mn-ea"/>
            </a:endParaRPr>
          </a:p>
          <a:p>
            <a:pPr>
              <a:buNone/>
            </a:pPr>
            <a:r>
              <a:rPr lang="zh-CN" altLang="en-US" sz="3200" b="1" dirty="0" smtClean="0">
                <a:solidFill>
                  <a:srgbClr val="FF0000"/>
                </a:solidFill>
                <a:latin typeface="+mn-ea"/>
              </a:rPr>
              <a:t>延展：为何要全面铺开资产管理业务？</a:t>
            </a: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b="1" dirty="0" smtClean="0"/>
              <a:t>监管机构</a:t>
            </a:r>
            <a:endParaRPr lang="zh-CN" altLang="en-US" sz="5400" b="1" dirty="0"/>
          </a:p>
        </p:txBody>
      </p:sp>
      <p:sp>
        <p:nvSpPr>
          <p:cNvPr id="3" name="内容占位符 2"/>
          <p:cNvSpPr>
            <a:spLocks noGrp="1"/>
          </p:cNvSpPr>
          <p:nvPr>
            <p:ph idx="1"/>
          </p:nvPr>
        </p:nvSpPr>
        <p:spPr>
          <a:xfrm>
            <a:off x="214282" y="1935480"/>
            <a:ext cx="8472518" cy="4389120"/>
          </a:xfrm>
        </p:spPr>
        <p:txBody>
          <a:bodyPr>
            <a:normAutofit/>
          </a:bodyPr>
          <a:lstStyle/>
          <a:p>
            <a:r>
              <a:rPr lang="zh-CN" altLang="en-US" sz="4400" b="1" dirty="0" smtClean="0">
                <a:latin typeface="+mn-ea"/>
              </a:rPr>
              <a:t>中国证监会及证监局（</a:t>
            </a:r>
            <a:r>
              <a:rPr lang="en-US" altLang="zh-CN" sz="4400" b="1" dirty="0" smtClean="0">
                <a:latin typeface="+mn-ea"/>
              </a:rPr>
              <a:t>36</a:t>
            </a:r>
            <a:r>
              <a:rPr lang="zh-CN" altLang="en-US" sz="4400" b="1" dirty="0" smtClean="0">
                <a:latin typeface="+mn-ea"/>
              </a:rPr>
              <a:t>个）</a:t>
            </a:r>
            <a:endParaRPr lang="en-US" altLang="zh-CN" sz="4400" b="1" dirty="0" smtClean="0">
              <a:latin typeface="+mn-ea"/>
            </a:endParaRPr>
          </a:p>
          <a:p>
            <a:pPr>
              <a:buNone/>
            </a:pPr>
            <a:r>
              <a:rPr lang="zh-CN" altLang="en-US" sz="3200" b="1" dirty="0" smtClean="0">
                <a:latin typeface="+mn-ea"/>
              </a:rPr>
              <a:t> 深圳，大连，宁波，青岛，厦门各设一个证监局</a:t>
            </a:r>
            <a:endParaRPr lang="en-US" altLang="zh-CN" sz="3200" b="1" dirty="0" smtClean="0">
              <a:solidFill>
                <a:srgbClr val="FF0000"/>
              </a:solidFill>
              <a:latin typeface="+mn-ea"/>
            </a:endParaRPr>
          </a:p>
          <a:p>
            <a:pPr>
              <a:buNone/>
            </a:pPr>
            <a:endParaRPr lang="en-US" altLang="zh-CN" sz="3200" b="1" dirty="0" smtClean="0">
              <a:solidFill>
                <a:srgbClr val="FF0000"/>
              </a:solidFill>
              <a:latin typeface="+mn-ea"/>
            </a:endParaRPr>
          </a:p>
          <a:p>
            <a:pPr>
              <a:buNone/>
            </a:pPr>
            <a:r>
              <a:rPr lang="zh-CN" altLang="en-US" sz="3200" b="1" dirty="0" smtClean="0">
                <a:solidFill>
                  <a:srgbClr val="FF0000"/>
                </a:solidFill>
                <a:latin typeface="+mn-ea"/>
              </a:rPr>
              <a:t>延展：金融三家马车</a:t>
            </a:r>
            <a:r>
              <a:rPr lang="en-US" altLang="zh-CN" sz="3200" b="1" dirty="0" smtClean="0">
                <a:solidFill>
                  <a:srgbClr val="FF0000"/>
                </a:solidFill>
                <a:latin typeface="+mn-ea"/>
              </a:rPr>
              <a:t>---</a:t>
            </a:r>
            <a:r>
              <a:rPr lang="zh-CN" altLang="en-US" sz="3200" b="1" dirty="0" smtClean="0">
                <a:solidFill>
                  <a:srgbClr val="FF0000"/>
                </a:solidFill>
                <a:latin typeface="+mn-ea"/>
              </a:rPr>
              <a:t>保监会，银监会，证    监会（股票，债券，期货，基金）</a:t>
            </a:r>
            <a:endParaRPr lang="en-US" altLang="zh-CN" sz="3200" b="1" dirty="0" smtClean="0">
              <a:solidFill>
                <a:srgbClr val="FF0000"/>
              </a:solidFill>
              <a:latin typeface="+mn-ea"/>
            </a:endParaRPr>
          </a:p>
          <a:p>
            <a:endParaRPr lang="zh-CN" altLang="en-US" dirty="0"/>
          </a:p>
        </p:txBody>
      </p:sp>
      <p:sp>
        <p:nvSpPr>
          <p:cNvPr id="6" name="灯片编号占位符 5"/>
          <p:cNvSpPr>
            <a:spLocks noGrp="1"/>
          </p:cNvSpPr>
          <p:nvPr>
            <p:ph type="sldNum" sz="quarter" idx="12"/>
          </p:nvPr>
        </p:nvSpPr>
        <p:spPr/>
        <p:txBody>
          <a:bodyPr/>
          <a:lstStyle/>
          <a:p>
            <a:fld id="{6F969CFA-BAD1-48FA-92B5-A3EB68346CBD}"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b="1" dirty="0" smtClean="0"/>
              <a:t>自律组织</a:t>
            </a:r>
            <a:endParaRPr lang="zh-CN" altLang="en-US" sz="5400" b="1" dirty="0"/>
          </a:p>
        </p:txBody>
      </p:sp>
      <p:sp>
        <p:nvSpPr>
          <p:cNvPr id="3" name="内容占位符 2"/>
          <p:cNvSpPr>
            <a:spLocks noGrp="1"/>
          </p:cNvSpPr>
          <p:nvPr>
            <p:ph idx="1"/>
          </p:nvPr>
        </p:nvSpPr>
        <p:spPr/>
        <p:txBody>
          <a:bodyPr/>
          <a:lstStyle/>
          <a:p>
            <a:r>
              <a:rPr lang="zh-CN" altLang="en-US" sz="4400" b="1" dirty="0" smtClean="0">
                <a:latin typeface="+mn-ea"/>
              </a:rPr>
              <a:t>证券交易所</a:t>
            </a:r>
            <a:endParaRPr lang="en-US" altLang="zh-CN" sz="4400" b="1" dirty="0" smtClean="0">
              <a:latin typeface="+mn-ea"/>
            </a:endParaRPr>
          </a:p>
          <a:p>
            <a:r>
              <a:rPr lang="zh-CN" altLang="en-US" sz="4400" b="1" dirty="0" smtClean="0">
                <a:latin typeface="+mn-ea"/>
              </a:rPr>
              <a:t>中国证券登记结算有限公司</a:t>
            </a:r>
            <a:endParaRPr lang="en-US" altLang="zh-CN" sz="4400" b="1" dirty="0" smtClean="0">
              <a:latin typeface="+mn-ea"/>
            </a:endParaRPr>
          </a:p>
          <a:p>
            <a:r>
              <a:rPr lang="zh-CN" altLang="en-US" sz="4400" b="1" dirty="0" smtClean="0">
                <a:latin typeface="+mn-ea"/>
              </a:rPr>
              <a:t>中国证券业协会</a:t>
            </a:r>
            <a:endParaRPr lang="en-US" altLang="zh-CN" sz="4400" b="1" dirty="0" smtClean="0">
              <a:latin typeface="+mn-ea"/>
            </a:endParaRPr>
          </a:p>
          <a:p>
            <a:pPr>
              <a:buNone/>
            </a:pPr>
            <a:endParaRPr lang="en-US" altLang="zh-CN" sz="4000" b="1" dirty="0" smtClean="0">
              <a:solidFill>
                <a:srgbClr val="FF0000"/>
              </a:solidFill>
              <a:latin typeface="+mn-ea"/>
            </a:endParaRPr>
          </a:p>
          <a:p>
            <a:pPr>
              <a:buNone/>
            </a:pPr>
            <a:r>
              <a:rPr lang="zh-CN" altLang="en-US" sz="3200" b="1" dirty="0" smtClean="0">
                <a:solidFill>
                  <a:srgbClr val="FF0000"/>
                </a:solidFill>
                <a:latin typeface="+mn-ea"/>
              </a:rPr>
              <a:t>延展：均是不以营利为目的的法人</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708160"/>
          </a:xfrm>
        </p:spPr>
        <p:txBody>
          <a:bodyPr>
            <a:spAutoFit/>
          </a:bodyPr>
          <a:lstStyle/>
          <a:p>
            <a:pPr algn="ctr"/>
            <a:r>
              <a:rPr lang="zh-CN" altLang="en-US" b="1" dirty="0" smtClean="0"/>
              <a:t>第二章</a:t>
            </a:r>
            <a:r>
              <a:rPr lang="zh-CN" altLang="en-US" sz="5400" b="1" dirty="0" smtClean="0"/>
              <a:t>、常见金融产品简介及实例</a:t>
            </a:r>
            <a:endParaRPr lang="zh-CN" altLang="en-US" sz="5400" dirty="0"/>
          </a:p>
        </p:txBody>
      </p:sp>
      <p:sp>
        <p:nvSpPr>
          <p:cNvPr id="3" name="内容占位符 2"/>
          <p:cNvSpPr>
            <a:spLocks noGrp="1"/>
          </p:cNvSpPr>
          <p:nvPr>
            <p:ph idx="1"/>
          </p:nvPr>
        </p:nvSpPr>
        <p:spPr>
          <a:xfrm>
            <a:off x="457200" y="2643182"/>
            <a:ext cx="8229600" cy="3681418"/>
          </a:xfrm>
        </p:spPr>
        <p:txBody>
          <a:bodyPr numCol="3">
            <a:normAutofit/>
          </a:bodyPr>
          <a:lstStyle/>
          <a:p>
            <a:r>
              <a:rPr lang="zh-CN" altLang="en-US" sz="4400" b="1" dirty="0" smtClean="0">
                <a:latin typeface="+mn-ea"/>
              </a:rPr>
              <a:t>股票</a:t>
            </a:r>
            <a:endParaRPr lang="en-US" altLang="zh-CN" sz="4400" b="1" dirty="0" smtClean="0">
              <a:latin typeface="+mn-ea"/>
            </a:endParaRPr>
          </a:p>
          <a:p>
            <a:r>
              <a:rPr lang="zh-CN" altLang="en-US" sz="4400" b="1" dirty="0" smtClean="0">
                <a:latin typeface="+mn-ea"/>
              </a:rPr>
              <a:t>债券</a:t>
            </a:r>
            <a:endParaRPr lang="en-US" altLang="zh-CN" sz="4400" b="1" dirty="0" smtClean="0">
              <a:latin typeface="+mn-ea"/>
            </a:endParaRPr>
          </a:p>
          <a:p>
            <a:r>
              <a:rPr lang="zh-CN" altLang="en-US" sz="4400" b="1" dirty="0" smtClean="0">
                <a:latin typeface="+mn-ea"/>
              </a:rPr>
              <a:t>基金</a:t>
            </a:r>
            <a:endParaRPr lang="en-US" altLang="zh-CN" sz="4400" b="1" dirty="0" smtClean="0">
              <a:latin typeface="+mn-ea"/>
            </a:endParaRPr>
          </a:p>
          <a:p>
            <a:r>
              <a:rPr lang="zh-CN" altLang="en-US" sz="4400" b="1" dirty="0" smtClean="0">
                <a:latin typeface="+mn-ea"/>
              </a:rPr>
              <a:t>期货</a:t>
            </a:r>
            <a:endParaRPr lang="en-US" altLang="zh-CN" sz="4400" b="1" dirty="0" smtClean="0">
              <a:latin typeface="+mn-ea"/>
            </a:endParaRPr>
          </a:p>
          <a:p>
            <a:r>
              <a:rPr lang="zh-CN" altLang="en-US" sz="4400" b="1" dirty="0" smtClean="0">
                <a:latin typeface="+mn-ea"/>
              </a:rPr>
              <a:t>期权</a:t>
            </a:r>
            <a:endParaRPr lang="en-US" altLang="zh-CN" sz="4400" b="1" dirty="0" smtClean="0">
              <a:latin typeface="+mn-ea"/>
            </a:endParaRPr>
          </a:p>
          <a:p>
            <a:r>
              <a:rPr lang="zh-CN" altLang="en-US" sz="4400" b="1" dirty="0" smtClean="0">
                <a:latin typeface="+mn-ea"/>
              </a:rPr>
              <a:t>信托资产支持</a:t>
            </a:r>
            <a:endParaRPr lang="en-US" altLang="zh-CN" sz="4400" b="1" dirty="0" smtClean="0">
              <a:latin typeface="+mn-ea"/>
            </a:endParaRPr>
          </a:p>
          <a:p>
            <a:r>
              <a:rPr lang="zh-CN" altLang="en-US" sz="4400" b="1" dirty="0" smtClean="0">
                <a:latin typeface="+mn-ea"/>
              </a:rPr>
              <a:t>互换</a:t>
            </a:r>
            <a:endParaRPr lang="en-US" altLang="zh-CN" sz="4400" b="1" dirty="0" smtClean="0">
              <a:latin typeface="+mn-ea"/>
            </a:endParaRPr>
          </a:p>
          <a:p>
            <a:endParaRPr lang="en-US" altLang="zh-CN" sz="4800" b="1" dirty="0" smtClean="0">
              <a:latin typeface="+mn-ea"/>
            </a:endParaRPr>
          </a:p>
          <a:p>
            <a:endParaRPr lang="en-US" altLang="zh-CN" sz="4800" b="1" dirty="0" smtClean="0">
              <a:latin typeface="+mn-ea"/>
            </a:endParaRPr>
          </a:p>
          <a:p>
            <a:endParaRPr lang="zh-CN" altLang="en-US" dirty="0"/>
          </a:p>
        </p:txBody>
      </p:sp>
      <p:sp>
        <p:nvSpPr>
          <p:cNvPr id="6" name="灯片编号占位符 5"/>
          <p:cNvSpPr>
            <a:spLocks noGrp="1"/>
          </p:cNvSpPr>
          <p:nvPr>
            <p:ph type="sldNum" sz="quarter" idx="12"/>
          </p:nvPr>
        </p:nvSpPr>
        <p:spPr/>
        <p:txBody>
          <a:bodyPr/>
          <a:lstStyle/>
          <a:p>
            <a:fld id="{6F969CFA-BAD1-48FA-92B5-A3EB68346CBD}"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877163"/>
          </a:xfrm>
        </p:spPr>
        <p:txBody>
          <a:bodyPr>
            <a:spAutoFit/>
          </a:bodyPr>
          <a:lstStyle/>
          <a:p>
            <a:r>
              <a:rPr lang="zh-CN" altLang="en-US" sz="5400" dirty="0" smtClean="0"/>
              <a:t>股票</a:t>
            </a:r>
            <a:endParaRPr lang="zh-CN" altLang="en-US" sz="5400" dirty="0"/>
          </a:p>
        </p:txBody>
      </p:sp>
      <p:sp>
        <p:nvSpPr>
          <p:cNvPr id="3" name="内容占位符 2"/>
          <p:cNvSpPr>
            <a:spLocks noGrp="1"/>
          </p:cNvSpPr>
          <p:nvPr>
            <p:ph idx="1"/>
          </p:nvPr>
        </p:nvSpPr>
        <p:spPr/>
        <p:txBody>
          <a:bodyPr>
            <a:normAutofit/>
          </a:bodyPr>
          <a:lstStyle/>
          <a:p>
            <a:r>
              <a:rPr lang="zh-CN" altLang="en-US" sz="4400" b="1" dirty="0" smtClean="0">
                <a:latin typeface="+mn-ea"/>
              </a:rPr>
              <a:t>普通股</a:t>
            </a:r>
            <a:endParaRPr lang="en-US" altLang="zh-CN" sz="4400" b="1" dirty="0" smtClean="0">
              <a:latin typeface="+mn-ea"/>
            </a:endParaRPr>
          </a:p>
          <a:p>
            <a:r>
              <a:rPr lang="zh-CN" altLang="en-US" sz="4400" b="1" dirty="0" smtClean="0">
                <a:latin typeface="+mn-ea"/>
              </a:rPr>
              <a:t>优先股</a:t>
            </a:r>
            <a:endParaRPr lang="en-US" altLang="zh-CN" sz="4400" b="1" dirty="0" smtClean="0">
              <a:latin typeface="+mn-ea"/>
            </a:endParaRPr>
          </a:p>
          <a:p>
            <a:pPr>
              <a:buNone/>
            </a:pPr>
            <a:r>
              <a:rPr lang="zh-CN" altLang="en-US" sz="3200" b="1" dirty="0" smtClean="0">
                <a:latin typeface="+mn-ea"/>
              </a:rPr>
              <a:t>     优先股票与普通股票相对应，是指股东享有某些优先权利（如优先分配公司盈利和剩余财产权）的股票。</a:t>
            </a:r>
            <a:endParaRPr lang="en-US" altLang="zh-CN" sz="3200" b="1" dirty="0" smtClean="0">
              <a:latin typeface="+mn-ea"/>
            </a:endParaRPr>
          </a:p>
          <a:p>
            <a:pPr>
              <a:buNone/>
            </a:pPr>
            <a:r>
              <a:rPr lang="en-US" altLang="zh-CN" sz="3200" b="1" dirty="0" smtClean="0">
                <a:latin typeface="+mn-ea"/>
              </a:rPr>
              <a:t>     </a:t>
            </a:r>
            <a:r>
              <a:rPr lang="zh-CN" altLang="en-US" sz="3200" b="1" dirty="0" smtClean="0">
                <a:latin typeface="+mn-ea"/>
              </a:rPr>
              <a:t>一种股权证书，兼具债券的特点</a:t>
            </a:r>
            <a:endParaRPr lang="en-US" altLang="zh-CN" sz="3200" b="1" dirty="0" smtClean="0">
              <a:latin typeface="+mn-ea"/>
            </a:endParaRPr>
          </a:p>
          <a:p>
            <a:endParaRPr lang="en-US" altLang="zh-CN" sz="4400" b="1" dirty="0" smtClean="0">
              <a:latin typeface="+mn-ea"/>
            </a:endParaRPr>
          </a:p>
          <a:p>
            <a:endParaRPr lang="zh-CN" altLang="en-US" dirty="0"/>
          </a:p>
        </p:txBody>
      </p:sp>
      <p:sp>
        <p:nvSpPr>
          <p:cNvPr id="6" name="灯片编号占位符 5"/>
          <p:cNvSpPr>
            <a:spLocks noGrp="1"/>
          </p:cNvSpPr>
          <p:nvPr>
            <p:ph type="sldNum" sz="quarter" idx="12"/>
          </p:nvPr>
        </p:nvSpPr>
        <p:spPr/>
        <p:txBody>
          <a:bodyPr/>
          <a:lstStyle/>
          <a:p>
            <a:fld id="{6F969CFA-BAD1-48FA-92B5-A3EB68346CBD}"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
            </a:r>
            <a:br>
              <a:rPr lang="zh-CN" altLang="en-US" dirty="0" smtClean="0"/>
            </a:br>
            <a:r>
              <a:rPr lang="zh-CN" altLang="en-US" sz="6000" b="1" dirty="0" smtClean="0"/>
              <a:t>目  录</a:t>
            </a:r>
            <a:endParaRPr lang="zh-CN" altLang="en-US" sz="6000" b="1" dirty="0"/>
          </a:p>
        </p:txBody>
      </p:sp>
      <p:sp>
        <p:nvSpPr>
          <p:cNvPr id="3" name="内容占位符 2"/>
          <p:cNvSpPr>
            <a:spLocks noGrp="1"/>
          </p:cNvSpPr>
          <p:nvPr>
            <p:ph idx="1"/>
          </p:nvPr>
        </p:nvSpPr>
        <p:spPr/>
        <p:txBody>
          <a:bodyPr>
            <a:noAutofit/>
          </a:bodyPr>
          <a:lstStyle/>
          <a:p>
            <a:pPr>
              <a:lnSpc>
                <a:spcPct val="120000"/>
              </a:lnSpc>
            </a:pPr>
            <a:r>
              <a:rPr lang="zh-CN" altLang="en-US" b="1" dirty="0" smtClean="0"/>
              <a:t>第一章、</a:t>
            </a:r>
            <a:r>
              <a:rPr lang="zh-CN" altLang="en-US" b="1" dirty="0"/>
              <a:t>中国</a:t>
            </a:r>
            <a:r>
              <a:rPr lang="zh-CN" altLang="en-US" b="1" dirty="0" smtClean="0"/>
              <a:t>证券市场</a:t>
            </a:r>
            <a:r>
              <a:rPr lang="zh-CN" altLang="en-US" b="1" dirty="0" smtClean="0"/>
              <a:t>简介</a:t>
            </a:r>
            <a:endParaRPr lang="zh-CN" altLang="en-US" sz="4800" dirty="0"/>
          </a:p>
          <a:p>
            <a:pPr>
              <a:lnSpc>
                <a:spcPct val="120000"/>
              </a:lnSpc>
            </a:pPr>
            <a:r>
              <a:rPr lang="zh-CN" altLang="en-US" b="1" dirty="0" smtClean="0"/>
              <a:t>第二章、常见金融产品简介</a:t>
            </a:r>
            <a:r>
              <a:rPr lang="zh-CN" altLang="en-US" b="1" dirty="0" smtClean="0"/>
              <a:t>及                   实例</a:t>
            </a:r>
            <a:endParaRPr lang="zh-CN" altLang="en-US" sz="4800" dirty="0"/>
          </a:p>
          <a:p>
            <a:pPr>
              <a:lnSpc>
                <a:spcPct val="120000"/>
              </a:lnSpc>
            </a:pPr>
            <a:r>
              <a:rPr lang="zh-CN" altLang="en-US" b="1" dirty="0" smtClean="0"/>
              <a:t>第三章、与上市公司有关的证券发行</a:t>
            </a:r>
            <a:endParaRPr lang="zh-CN" altLang="en-US" dirty="0"/>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lnSpc>
                <a:spcPct val="120000"/>
              </a:lnSpc>
            </a:pPr>
            <a:r>
              <a:rPr lang="zh-CN" altLang="en-US" sz="4400" b="1" dirty="0" smtClean="0">
                <a:latin typeface="+mn-ea"/>
              </a:rPr>
              <a:t>优先股的特点：</a:t>
            </a:r>
            <a:endParaRPr lang="en-US" altLang="zh-CN" sz="4400" b="1" dirty="0" smtClean="0">
              <a:latin typeface="+mn-ea"/>
            </a:endParaRPr>
          </a:p>
          <a:p>
            <a:pPr>
              <a:lnSpc>
                <a:spcPct val="120000"/>
              </a:lnSpc>
              <a:buNone/>
            </a:pPr>
            <a:r>
              <a:rPr lang="en-US" altLang="zh-CN" sz="4400" b="1" dirty="0" smtClean="0">
                <a:latin typeface="+mn-ea"/>
              </a:rPr>
              <a:t>     1</a:t>
            </a:r>
            <a:r>
              <a:rPr lang="zh-CN" altLang="en-US" sz="4400" b="1" dirty="0" smtClean="0">
                <a:latin typeface="+mn-ea"/>
              </a:rPr>
              <a:t>、股息率固定</a:t>
            </a:r>
            <a:endParaRPr lang="en-US" altLang="zh-CN" sz="4400" b="1" dirty="0" smtClean="0">
              <a:latin typeface="+mn-ea"/>
            </a:endParaRPr>
          </a:p>
          <a:p>
            <a:pPr>
              <a:lnSpc>
                <a:spcPct val="120000"/>
              </a:lnSpc>
              <a:buNone/>
            </a:pPr>
            <a:r>
              <a:rPr lang="en-US" altLang="zh-CN" sz="4400" b="1" dirty="0" smtClean="0">
                <a:latin typeface="+mn-ea"/>
              </a:rPr>
              <a:t>     2</a:t>
            </a:r>
            <a:r>
              <a:rPr lang="zh-CN" altLang="en-US" sz="4400" b="1" dirty="0" smtClean="0">
                <a:latin typeface="+mn-ea"/>
              </a:rPr>
              <a:t>、股息分派优先</a:t>
            </a:r>
            <a:endParaRPr lang="en-US" altLang="zh-CN" sz="4400" b="1" dirty="0" smtClean="0">
              <a:latin typeface="+mn-ea"/>
            </a:endParaRPr>
          </a:p>
          <a:p>
            <a:pPr>
              <a:lnSpc>
                <a:spcPct val="120000"/>
              </a:lnSpc>
              <a:buNone/>
            </a:pPr>
            <a:r>
              <a:rPr lang="en-US" altLang="zh-CN" sz="4400" b="1" dirty="0" smtClean="0">
                <a:latin typeface="+mn-ea"/>
              </a:rPr>
              <a:t>     3</a:t>
            </a:r>
            <a:r>
              <a:rPr lang="zh-CN" altLang="en-US" sz="4400" b="1" dirty="0" smtClean="0">
                <a:latin typeface="+mn-ea"/>
              </a:rPr>
              <a:t>、剩余资产分配优先</a:t>
            </a:r>
            <a:endParaRPr lang="en-US" altLang="zh-CN" sz="4400" b="1" dirty="0" smtClean="0">
              <a:latin typeface="+mn-ea"/>
            </a:endParaRPr>
          </a:p>
          <a:p>
            <a:pPr>
              <a:lnSpc>
                <a:spcPct val="120000"/>
              </a:lnSpc>
              <a:buNone/>
            </a:pPr>
            <a:r>
              <a:rPr lang="en-US" altLang="zh-CN" sz="4400" b="1" dirty="0" smtClean="0">
                <a:latin typeface="+mn-ea"/>
              </a:rPr>
              <a:t>     4</a:t>
            </a:r>
            <a:r>
              <a:rPr lang="zh-CN" altLang="en-US" sz="4400" b="1" dirty="0" smtClean="0">
                <a:latin typeface="+mn-ea"/>
              </a:rPr>
              <a:t>、一般无表决权</a:t>
            </a: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775542"/>
          </a:xfrm>
        </p:spPr>
        <p:txBody>
          <a:bodyPr>
            <a:normAutofit fontScale="90000"/>
          </a:bodyPr>
          <a:lstStyle/>
          <a:p>
            <a:pPr algn="ctr"/>
            <a:r>
              <a:rPr lang="zh-CN" altLang="en-US" sz="6000" dirty="0" smtClean="0">
                <a:solidFill>
                  <a:srgbClr val="FF0000"/>
                </a:solidFill>
              </a:rPr>
              <a:t>延展</a:t>
            </a:r>
            <a:r>
              <a:rPr lang="zh-CN" altLang="en-US" dirty="0" smtClean="0">
                <a:solidFill>
                  <a:srgbClr val="FF0000"/>
                </a:solidFill>
              </a:rPr>
              <a:t>：中国为什么没有优先股？</a:t>
            </a:r>
            <a:endParaRPr lang="zh-CN" altLang="en-US" dirty="0">
              <a:solidFill>
                <a:srgbClr val="FF0000"/>
              </a:solidFill>
            </a:endParaRPr>
          </a:p>
        </p:txBody>
      </p:sp>
      <p:sp>
        <p:nvSpPr>
          <p:cNvPr id="3" name="内容占位符 2"/>
          <p:cNvSpPr>
            <a:spLocks noGrp="1"/>
          </p:cNvSpPr>
          <p:nvPr>
            <p:ph idx="1"/>
          </p:nvPr>
        </p:nvSpPr>
        <p:spPr>
          <a:xfrm>
            <a:off x="457200" y="1428736"/>
            <a:ext cx="8229600" cy="4895864"/>
          </a:xfrm>
        </p:spPr>
        <p:txBody>
          <a:bodyPr>
            <a:normAutofit fontScale="32500" lnSpcReduction="20000"/>
          </a:bodyPr>
          <a:lstStyle/>
          <a:p>
            <a:pPr>
              <a:lnSpc>
                <a:spcPct val="120000"/>
              </a:lnSpc>
              <a:buNone/>
            </a:pPr>
            <a:r>
              <a:rPr lang="zh-CN" altLang="en-US" sz="3200" b="1" dirty="0" smtClean="0">
                <a:latin typeface="+mn-ea"/>
              </a:rPr>
              <a:t>       </a:t>
            </a:r>
            <a:endParaRPr lang="en-US" altLang="zh-CN" sz="3200" b="1" dirty="0" smtClean="0">
              <a:latin typeface="+mn-ea"/>
            </a:endParaRPr>
          </a:p>
          <a:p>
            <a:pPr>
              <a:lnSpc>
                <a:spcPct val="120000"/>
              </a:lnSpc>
              <a:buNone/>
            </a:pPr>
            <a:r>
              <a:rPr lang="zh-CN" altLang="en-US" sz="6700" b="1" dirty="0" smtClean="0">
                <a:latin typeface="+mn-ea"/>
              </a:rPr>
              <a:t>    </a:t>
            </a:r>
            <a:r>
              <a:rPr lang="zh-CN" altLang="en-US" sz="9300" b="1" dirty="0" smtClean="0">
                <a:latin typeface="+mn-ea"/>
              </a:rPr>
              <a:t>  </a:t>
            </a:r>
            <a:r>
              <a:rPr lang="zh-CN" altLang="en-US" sz="9800" b="1" dirty="0" smtClean="0">
                <a:latin typeface="+mn-ea"/>
              </a:rPr>
              <a:t>我国</a:t>
            </a:r>
            <a:r>
              <a:rPr lang="en-US" altLang="zh-CN" sz="9800" b="1" dirty="0" smtClean="0">
                <a:latin typeface="+mn-ea"/>
              </a:rPr>
              <a:t>《</a:t>
            </a:r>
            <a:r>
              <a:rPr lang="zh-CN" altLang="en-US" sz="9800" b="1" dirty="0" smtClean="0">
                <a:latin typeface="+mn-ea"/>
              </a:rPr>
              <a:t>公司法</a:t>
            </a:r>
            <a:r>
              <a:rPr lang="en-US" altLang="zh-CN" sz="9800" b="1" dirty="0" smtClean="0">
                <a:latin typeface="+mn-ea"/>
              </a:rPr>
              <a:t>》</a:t>
            </a:r>
            <a:r>
              <a:rPr lang="zh-CN" altLang="en-US" sz="9800" b="1" dirty="0" smtClean="0">
                <a:latin typeface="+mn-ea"/>
              </a:rPr>
              <a:t>、</a:t>
            </a:r>
            <a:r>
              <a:rPr lang="en-US" altLang="zh-CN" sz="9800" b="1" dirty="0" smtClean="0">
                <a:latin typeface="+mn-ea"/>
              </a:rPr>
              <a:t>《</a:t>
            </a:r>
            <a:r>
              <a:rPr lang="zh-CN" altLang="en-US" sz="9800" b="1" dirty="0" smtClean="0">
                <a:latin typeface="+mn-ea"/>
              </a:rPr>
              <a:t>证券法</a:t>
            </a:r>
            <a:r>
              <a:rPr lang="en-US" altLang="zh-CN" sz="9800" b="1" dirty="0" smtClean="0">
                <a:latin typeface="+mn-ea"/>
              </a:rPr>
              <a:t>》</a:t>
            </a:r>
            <a:r>
              <a:rPr lang="zh-CN" altLang="en-US" sz="9800" b="1" dirty="0" smtClean="0">
                <a:latin typeface="+mn-ea"/>
              </a:rPr>
              <a:t>都没有“优先股”的概念。</a:t>
            </a:r>
            <a:r>
              <a:rPr lang="en-US" altLang="zh-CN" sz="9800" b="1" dirty="0" smtClean="0">
                <a:latin typeface="+mn-ea"/>
              </a:rPr>
              <a:t>《</a:t>
            </a:r>
            <a:r>
              <a:rPr lang="zh-CN" altLang="en-US" sz="9800" b="1" dirty="0" smtClean="0">
                <a:latin typeface="+mn-ea"/>
              </a:rPr>
              <a:t>公司法</a:t>
            </a:r>
            <a:r>
              <a:rPr lang="en-US" altLang="zh-CN" sz="9800" b="1" dirty="0" smtClean="0">
                <a:latin typeface="+mn-ea"/>
              </a:rPr>
              <a:t>》</a:t>
            </a:r>
            <a:r>
              <a:rPr lang="zh-CN" altLang="en-US" sz="9800" b="1" dirty="0" smtClean="0">
                <a:latin typeface="+mn-ea"/>
              </a:rPr>
              <a:t>中“一股一票”、“同股同权”等条款的限制但</a:t>
            </a:r>
            <a:r>
              <a:rPr lang="en-US" altLang="zh-CN" sz="9800" b="1" dirty="0" smtClean="0">
                <a:latin typeface="+mn-ea"/>
              </a:rPr>
              <a:t>《</a:t>
            </a:r>
            <a:r>
              <a:rPr lang="zh-CN" altLang="en-US" sz="9800" b="1" dirty="0" smtClean="0">
                <a:latin typeface="+mn-ea"/>
              </a:rPr>
              <a:t>公司法</a:t>
            </a:r>
            <a:r>
              <a:rPr lang="en-US" altLang="zh-CN" sz="9800" b="1" dirty="0" smtClean="0">
                <a:latin typeface="+mn-ea"/>
              </a:rPr>
              <a:t>》</a:t>
            </a:r>
            <a:r>
              <a:rPr lang="zh-CN" altLang="en-US" sz="9800" b="1" dirty="0" smtClean="0">
                <a:latin typeface="+mn-ea"/>
              </a:rPr>
              <a:t>第一百三十二条规定“国务院可以对公司发行本法规定以外的其他种类股份，另行作出规定”。这里“其他种类的股份”应该为以后条件成熟时制定颁布“优先股条例”提供了法律依据。 </a:t>
            </a:r>
            <a:r>
              <a:rPr lang="zh-CN" altLang="en-US" sz="3200" b="1" dirty="0" smtClean="0">
                <a:latin typeface="+mn-ea"/>
              </a:rPr>
              <a:t/>
            </a:r>
            <a:br>
              <a:rPr lang="zh-CN" altLang="en-US" sz="3200" b="1" dirty="0" smtClean="0">
                <a:latin typeface="+mn-ea"/>
              </a:rPr>
            </a:br>
            <a:r>
              <a:rPr lang="zh-CN" altLang="en-US" sz="3200" b="1" dirty="0" smtClean="0">
                <a:latin typeface="+mn-ea"/>
              </a:rPr>
              <a:t/>
            </a:r>
            <a:br>
              <a:rPr lang="zh-CN" altLang="en-US" sz="3200" b="1" dirty="0" smtClean="0">
                <a:latin typeface="+mn-ea"/>
              </a:rPr>
            </a:br>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a:lnSpc>
                <a:spcPct val="120000"/>
              </a:lnSpc>
              <a:buNone/>
            </a:pPr>
            <a:r>
              <a:rPr lang="en-US" altLang="zh-CN" sz="5200" b="1" dirty="0" smtClean="0">
                <a:latin typeface="+mn-ea"/>
              </a:rPr>
              <a:t>  </a:t>
            </a:r>
            <a:r>
              <a:rPr lang="en-US" altLang="zh-CN" sz="4600" b="1" dirty="0" smtClean="0">
                <a:latin typeface="+mn-ea"/>
              </a:rPr>
              <a:t>  《</a:t>
            </a:r>
            <a:r>
              <a:rPr lang="zh-CN" altLang="en-US" sz="4600" b="1" dirty="0" smtClean="0">
                <a:latin typeface="+mn-ea"/>
              </a:rPr>
              <a:t>公司法</a:t>
            </a:r>
            <a:r>
              <a:rPr lang="en-US" altLang="zh-CN" sz="4600" b="1" dirty="0" smtClean="0">
                <a:latin typeface="+mn-ea"/>
              </a:rPr>
              <a:t>》</a:t>
            </a:r>
            <a:r>
              <a:rPr lang="zh-CN" altLang="en-US" sz="4600" b="1" dirty="0" smtClean="0">
                <a:latin typeface="+mn-ea"/>
              </a:rPr>
              <a:t>第一百六十七条规定：“股份有限公司按照股东持有的股份比例分配，但股份有限公司章程规定不按持股比例分配的除外。”那么，在什么情况下，股份有限公司可以不按持股比例分配呢？此条款实际上是为公司章程规定设立优先股提供了依据。 </a:t>
            </a:r>
            <a:r>
              <a:rPr lang="zh-CN" altLang="en-US" sz="2800" b="1" dirty="0" smtClean="0">
                <a:latin typeface="+mn-ea"/>
              </a:rPr>
              <a:t/>
            </a:r>
            <a:br>
              <a:rPr lang="zh-CN" altLang="en-US" sz="2800" b="1" dirty="0" smtClean="0">
                <a:latin typeface="+mn-ea"/>
              </a:rPr>
            </a:br>
            <a:r>
              <a:rPr lang="zh-CN" altLang="en-US" sz="2800" b="1" dirty="0" smtClean="0">
                <a:latin typeface="+mn-ea"/>
              </a:rPr>
              <a:t/>
            </a:r>
            <a:br>
              <a:rPr lang="zh-CN" altLang="en-US" sz="2800" b="1" dirty="0" smtClean="0">
                <a:latin typeface="+mn-ea"/>
              </a:rPr>
            </a:br>
            <a:r>
              <a:rPr lang="zh-CN" altLang="en-US" sz="2800" b="1" dirty="0" smtClean="0">
                <a:latin typeface="+mn-ea"/>
              </a:rPr>
              <a:t>    </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22</a:t>
            </a:fld>
            <a:endParaRPr lang="zh-CN" altLang="en-US" dirty="0"/>
          </a:p>
        </p:txBody>
      </p:sp>
      <p:sp>
        <p:nvSpPr>
          <p:cNvPr id="5" name="内容占位符 4"/>
          <p:cNvSpPr>
            <a:spLocks noGrp="1"/>
          </p:cNvSpPr>
          <p:nvPr>
            <p:ph sz="quarter" idx="13"/>
          </p:nvPr>
        </p:nvSpPr>
        <p:spPr/>
        <p:txBody>
          <a:bodyP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142984"/>
            <a:ext cx="8229600" cy="4389120"/>
          </a:xfrm>
        </p:spPr>
        <p:txBody>
          <a:bodyPr>
            <a:noAutofit/>
          </a:bodyPr>
          <a:lstStyle/>
          <a:p>
            <a:pPr>
              <a:buNone/>
            </a:pPr>
            <a:r>
              <a:rPr lang="zh-CN" altLang="en-US" sz="3200" b="1" dirty="0" smtClean="0">
                <a:latin typeface="+mn-ea"/>
              </a:rPr>
              <a:t>     发改委、科技部、财政部、商务部、人民银行、税务总局、工商行政管理总局、银监会、证监会、外管局联合发布的</a:t>
            </a:r>
            <a:r>
              <a:rPr lang="en-US" altLang="zh-CN" sz="3200" b="1" dirty="0" smtClean="0">
                <a:latin typeface="+mn-ea"/>
              </a:rPr>
              <a:t>《</a:t>
            </a:r>
            <a:r>
              <a:rPr lang="zh-CN" altLang="en-US" sz="3200" b="1" dirty="0" smtClean="0">
                <a:latin typeface="+mn-ea"/>
              </a:rPr>
              <a:t>创业投资企业管理暂行办法</a:t>
            </a:r>
            <a:r>
              <a:rPr lang="en-US" altLang="zh-CN" sz="3200" b="1" dirty="0" smtClean="0">
                <a:latin typeface="+mn-ea"/>
              </a:rPr>
              <a:t>》</a:t>
            </a:r>
            <a:r>
              <a:rPr lang="zh-CN" altLang="en-US" sz="3200" b="1" dirty="0" smtClean="0">
                <a:latin typeface="+mn-ea"/>
              </a:rPr>
              <a:t>第十五条规定：“经与被投资企业签订投资协议，创业投资企业可以以股权和优先股、可转换优先股等准股权方式对未上市企业进行投资。”但此规定在立法层面上只是部门规章，还没有上升到法律的层面，而且也没有具体相关优先股的规定。</a:t>
            </a:r>
            <a:endParaRPr lang="zh-CN" altLang="en-US" sz="3200"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23</a:t>
            </a:fld>
            <a:endParaRPr lang="zh-CN" altLang="en-US" dirty="0"/>
          </a:p>
        </p:txBody>
      </p:sp>
      <p:sp>
        <p:nvSpPr>
          <p:cNvPr id="5" name="内容占位符 4"/>
          <p:cNvSpPr>
            <a:spLocks noGrp="1"/>
          </p:cNvSpPr>
          <p:nvPr>
            <p:ph sz="quarter" idx="13"/>
          </p:nvPr>
        </p:nvSpPr>
        <p:spPr/>
        <p:txBody>
          <a:bodyP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债券</a:t>
            </a:r>
            <a:endParaRPr lang="zh-CN" altLang="en-US" b="1" dirty="0"/>
          </a:p>
        </p:txBody>
      </p:sp>
      <p:sp>
        <p:nvSpPr>
          <p:cNvPr id="3" name="内容占位符 2"/>
          <p:cNvSpPr>
            <a:spLocks noGrp="1"/>
          </p:cNvSpPr>
          <p:nvPr>
            <p:ph idx="1"/>
          </p:nvPr>
        </p:nvSpPr>
        <p:spPr/>
        <p:txBody>
          <a:bodyPr>
            <a:normAutofit/>
          </a:bodyPr>
          <a:lstStyle/>
          <a:p>
            <a:r>
              <a:rPr lang="zh-CN" altLang="en-US" sz="4400" b="1" dirty="0" smtClean="0">
                <a:latin typeface="+mn-ea"/>
              </a:rPr>
              <a:t>国债：中央政府债券、地方政府债券</a:t>
            </a:r>
            <a:endParaRPr lang="en-US" altLang="zh-CN" sz="4400" b="1" dirty="0" smtClean="0">
              <a:latin typeface="+mn-ea"/>
            </a:endParaRPr>
          </a:p>
          <a:p>
            <a:pPr>
              <a:buNone/>
            </a:pPr>
            <a:r>
              <a:rPr lang="zh-CN" altLang="en-US" sz="3200" b="1" dirty="0" smtClean="0">
                <a:solidFill>
                  <a:srgbClr val="FF0000"/>
                </a:solidFill>
                <a:latin typeface="+mn-ea"/>
              </a:rPr>
              <a:t>  </a:t>
            </a:r>
            <a:r>
              <a:rPr lang="zh-CN" altLang="en-US" sz="3500" b="1" dirty="0" smtClean="0">
                <a:solidFill>
                  <a:srgbClr val="FF0000"/>
                </a:solidFill>
                <a:latin typeface="+mn-ea"/>
              </a:rPr>
              <a:t>延展：城投债</a:t>
            </a:r>
            <a:endParaRPr lang="en-US" altLang="zh-CN" sz="4400" b="1" dirty="0" smtClean="0">
              <a:latin typeface="+mn-ea"/>
            </a:endParaRPr>
          </a:p>
          <a:p>
            <a:r>
              <a:rPr lang="zh-CN" altLang="en-US" sz="4400" b="1" dirty="0" smtClean="0">
                <a:latin typeface="+mn-ea"/>
              </a:rPr>
              <a:t>公司债</a:t>
            </a:r>
            <a:endParaRPr lang="en-US" altLang="zh-CN" sz="4400" b="1" dirty="0" smtClean="0">
              <a:latin typeface="+mn-ea"/>
            </a:endParaRPr>
          </a:p>
          <a:p>
            <a:r>
              <a:rPr lang="zh-CN" altLang="en-US" sz="4400" b="1" dirty="0" smtClean="0">
                <a:latin typeface="+mn-ea"/>
              </a:rPr>
              <a:t>企业债</a:t>
            </a:r>
            <a:endParaRPr lang="en-US" altLang="zh-CN" sz="4400" b="1" dirty="0" smtClean="0">
              <a:latin typeface="+mn-ea"/>
            </a:endParaRPr>
          </a:p>
          <a:p>
            <a:pPr>
              <a:buNone/>
            </a:pPr>
            <a:r>
              <a:rPr lang="zh-CN" altLang="en-US" sz="3500" b="1" dirty="0" smtClean="0">
                <a:solidFill>
                  <a:srgbClr val="FF0000"/>
                </a:solidFill>
                <a:latin typeface="+mn-ea"/>
              </a:rPr>
              <a:t>  延展：公司债与企业债的区别？</a:t>
            </a:r>
            <a:endParaRPr lang="en-US" altLang="zh-CN" sz="3500" b="1" dirty="0" smtClean="0">
              <a:solidFill>
                <a:srgbClr val="FF0000"/>
              </a:solidFill>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4400" b="1" dirty="0" smtClean="0">
                <a:latin typeface="+mn-ea"/>
              </a:rPr>
              <a:t>可转债</a:t>
            </a:r>
          </a:p>
          <a:p>
            <a:pPr>
              <a:buNone/>
            </a:pPr>
            <a:r>
              <a:rPr lang="zh-CN" altLang="en-US" sz="3600" b="1" dirty="0" smtClean="0">
                <a:latin typeface="+mn-ea"/>
              </a:rPr>
              <a:t>  分为独立交易的，不可独立交易的</a:t>
            </a:r>
            <a:endParaRPr lang="en-US" altLang="zh-CN" sz="3600" b="1" dirty="0" smtClean="0">
              <a:latin typeface="+mn-ea"/>
            </a:endParaRPr>
          </a:p>
          <a:p>
            <a:pPr>
              <a:buNone/>
            </a:pPr>
            <a:r>
              <a:rPr lang="zh-CN" altLang="en-US" sz="3600" b="1" dirty="0" smtClean="0">
                <a:latin typeface="+mn-ea"/>
              </a:rPr>
              <a:t>  现金缴存型，抵缴型</a:t>
            </a:r>
            <a:endParaRPr lang="zh-CN" altLang="en-US" sz="3600" b="1" dirty="0">
              <a:latin typeface="+mn-ea"/>
            </a:endParaRPr>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229600" cy="4967302"/>
          </a:xfrm>
        </p:spPr>
        <p:txBody>
          <a:bodyPr>
            <a:normAutofit fontScale="62500" lnSpcReduction="20000"/>
          </a:bodyPr>
          <a:lstStyle/>
          <a:p>
            <a:r>
              <a:rPr lang="zh-CN" altLang="en-US" sz="4400" b="1" dirty="0" smtClean="0"/>
              <a:t>金融债：</a:t>
            </a:r>
            <a:endParaRPr lang="en-US" altLang="zh-CN" sz="4400" b="1" dirty="0" smtClean="0"/>
          </a:p>
          <a:p>
            <a:r>
              <a:rPr lang="zh-CN" altLang="en-US" sz="3500" b="1" dirty="0" smtClean="0"/>
              <a:t>政策性金融债券  </a:t>
            </a:r>
            <a:endParaRPr lang="en-US" altLang="zh-CN" sz="3500" b="1" dirty="0" smtClean="0"/>
          </a:p>
          <a:p>
            <a:pPr>
              <a:buNone/>
            </a:pPr>
            <a:r>
              <a:rPr lang="zh-CN" altLang="en-US" b="1" dirty="0" smtClean="0"/>
              <a:t>国家开发银行，中国进出口银行，中国农业发展银行</a:t>
            </a:r>
            <a:endParaRPr lang="en-US" altLang="zh-CN" b="1" dirty="0" smtClean="0"/>
          </a:p>
          <a:p>
            <a:pPr>
              <a:buNone/>
            </a:pPr>
            <a:endParaRPr lang="en-US" altLang="zh-CN" b="1" dirty="0" smtClean="0"/>
          </a:p>
          <a:p>
            <a:r>
              <a:rPr lang="zh-CN" altLang="en-US" sz="3500" b="1" dirty="0" smtClean="0"/>
              <a:t>商业银行债券 ：   </a:t>
            </a:r>
            <a:endParaRPr lang="en-US" altLang="zh-CN" sz="3500" b="1" dirty="0" smtClean="0"/>
          </a:p>
          <a:p>
            <a:pPr algn="just">
              <a:buNone/>
            </a:pPr>
            <a:r>
              <a:rPr lang="zh-CN" altLang="en-US" b="1" dirty="0" smtClean="0"/>
              <a:t>   普通债</a:t>
            </a:r>
            <a:endParaRPr lang="en-US" altLang="zh-CN" b="1" dirty="0" smtClean="0"/>
          </a:p>
          <a:p>
            <a:pPr algn="just">
              <a:buNone/>
            </a:pPr>
            <a:r>
              <a:rPr lang="zh-CN" altLang="en-US" b="1" dirty="0" smtClean="0"/>
              <a:t>   次级债券     </a:t>
            </a:r>
            <a:endParaRPr lang="en-US" altLang="zh-CN" b="1" dirty="0" smtClean="0"/>
          </a:p>
          <a:p>
            <a:pPr algn="just">
              <a:buNone/>
            </a:pPr>
            <a:r>
              <a:rPr lang="zh-CN" altLang="en-US" b="1" dirty="0" smtClean="0"/>
              <a:t>   全国银行间债券市场</a:t>
            </a:r>
            <a:endParaRPr lang="en-US" altLang="zh-CN" b="1" dirty="0" smtClean="0"/>
          </a:p>
          <a:p>
            <a:pPr algn="just">
              <a:buNone/>
            </a:pPr>
            <a:r>
              <a:rPr lang="zh-CN" altLang="en-US" b="1" dirty="0" smtClean="0"/>
              <a:t>   混合资本债券   </a:t>
            </a:r>
            <a:endParaRPr lang="en-US" altLang="zh-CN" b="1" dirty="0" smtClean="0"/>
          </a:p>
          <a:p>
            <a:pPr algn="just">
              <a:buNone/>
            </a:pPr>
            <a:r>
              <a:rPr lang="zh-CN" altLang="en-US" b="1" dirty="0" smtClean="0"/>
              <a:t>   全国银行间债券市场</a:t>
            </a:r>
            <a:endParaRPr lang="en-US" altLang="zh-CN" b="1" dirty="0" smtClean="0"/>
          </a:p>
          <a:p>
            <a:pPr algn="just">
              <a:buNone/>
            </a:pPr>
            <a:r>
              <a:rPr lang="zh-CN" altLang="en-US" b="1" dirty="0" smtClean="0"/>
              <a:t>   小微企业专项金融债券</a:t>
            </a:r>
            <a:endParaRPr lang="en-US" altLang="zh-CN" b="1" dirty="0" smtClean="0"/>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85860"/>
            <a:ext cx="8229600" cy="4389120"/>
          </a:xfrm>
        </p:spPr>
        <p:txBody>
          <a:bodyPr>
            <a:normAutofit fontScale="70000" lnSpcReduction="20000"/>
          </a:bodyPr>
          <a:lstStyle/>
          <a:p>
            <a:r>
              <a:rPr lang="zh-CN" altLang="en-US" sz="3500" b="1" dirty="0" smtClean="0"/>
              <a:t>证券公司债券：</a:t>
            </a:r>
            <a:endParaRPr lang="en-US" altLang="zh-CN" sz="3500" b="1" dirty="0" smtClean="0"/>
          </a:p>
          <a:p>
            <a:pPr>
              <a:buNone/>
            </a:pPr>
            <a:r>
              <a:rPr lang="en-US" altLang="zh-CN" b="1" dirty="0" smtClean="0"/>
              <a:t>  </a:t>
            </a:r>
            <a:r>
              <a:rPr lang="zh-CN" altLang="en-US" b="1" dirty="0" smtClean="0"/>
              <a:t>  普通债</a:t>
            </a:r>
            <a:endParaRPr lang="en-US" altLang="zh-CN" b="1" dirty="0" smtClean="0"/>
          </a:p>
          <a:p>
            <a:pPr>
              <a:buNone/>
            </a:pPr>
            <a:r>
              <a:rPr lang="zh-CN" altLang="en-US" b="1" dirty="0" smtClean="0"/>
              <a:t>    短期融资券   </a:t>
            </a:r>
            <a:endParaRPr lang="en-US" altLang="zh-CN" b="1" dirty="0" smtClean="0"/>
          </a:p>
          <a:p>
            <a:pPr>
              <a:buNone/>
            </a:pPr>
            <a:r>
              <a:rPr lang="en-US" altLang="zh-CN" b="1" dirty="0" smtClean="0"/>
              <a:t>    </a:t>
            </a:r>
            <a:r>
              <a:rPr lang="zh-CN" altLang="en-US" b="1" dirty="0" smtClean="0"/>
              <a:t>全国银行间债券市场  小于一年</a:t>
            </a:r>
            <a:endParaRPr lang="en-US" altLang="zh-CN" b="1" dirty="0" smtClean="0"/>
          </a:p>
          <a:p>
            <a:pPr>
              <a:buNone/>
            </a:pPr>
            <a:r>
              <a:rPr lang="zh-CN" altLang="en-US" b="1" dirty="0" smtClean="0"/>
              <a:t>     证券公司次级债务</a:t>
            </a:r>
            <a:endParaRPr lang="en-US" altLang="zh-CN" b="1" dirty="0" smtClean="0"/>
          </a:p>
          <a:p>
            <a:r>
              <a:rPr lang="zh-CN" altLang="en-US" sz="3500" b="1" dirty="0" smtClean="0"/>
              <a:t>保险公司次级债务</a:t>
            </a:r>
            <a:endParaRPr lang="en-US" altLang="zh-CN" sz="3500" b="1" dirty="0" smtClean="0"/>
          </a:p>
          <a:p>
            <a:r>
              <a:rPr lang="zh-CN" altLang="en-US" sz="3500" b="1" dirty="0" smtClean="0"/>
              <a:t>财务公司债务</a:t>
            </a:r>
            <a:endParaRPr lang="en-US" altLang="zh-CN" sz="3500" b="1" dirty="0" smtClean="0"/>
          </a:p>
          <a:p>
            <a:r>
              <a:rPr lang="zh-CN" altLang="en-US" sz="3500" b="1" dirty="0" smtClean="0"/>
              <a:t>金融租赁公司和汽车金融公司的金融债券</a:t>
            </a:r>
            <a:endParaRPr lang="en-US" altLang="zh-CN" sz="3500" b="1" dirty="0" smtClean="0"/>
          </a:p>
          <a:p>
            <a:r>
              <a:rPr lang="zh-CN" altLang="en-US" sz="3500" b="1" dirty="0" smtClean="0"/>
              <a:t>资产支持债券</a:t>
            </a:r>
            <a:endParaRPr lang="en-US" altLang="zh-CN" sz="3500" b="1" dirty="0" smtClean="0"/>
          </a:p>
          <a:p>
            <a:r>
              <a:rPr lang="zh-CN" altLang="en-US" sz="3500" b="1" dirty="0" smtClean="0"/>
              <a:t>央票</a:t>
            </a:r>
            <a:endParaRPr lang="en-US" altLang="zh-CN" sz="3500" b="1" dirty="0" smtClean="0"/>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27</a:t>
            </a:fld>
            <a:endParaRPr lang="zh-CN" altLang="en-US" dirty="0"/>
          </a:p>
        </p:txBody>
      </p:sp>
      <p:sp>
        <p:nvSpPr>
          <p:cNvPr id="5" name="内容占位符 4"/>
          <p:cNvSpPr>
            <a:spLocks noGrp="1"/>
          </p:cNvSpPr>
          <p:nvPr>
            <p:ph sz="quarter" idx="13"/>
          </p:nvPr>
        </p:nvSpPr>
        <p:spPr/>
        <p:txBody>
          <a:bodyP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F969CFA-BAD1-48FA-92B5-A3EB68346CBD}" type="slidenum">
              <a:rPr lang="zh-CN" altLang="en-US" smtClean="0"/>
              <a:pPr/>
              <a:t>28</a:t>
            </a:fld>
            <a:endParaRPr lang="zh-CN" altLang="en-US"/>
          </a:p>
        </p:txBody>
      </p:sp>
      <p:sp>
        <p:nvSpPr>
          <p:cNvPr id="6" name="TextBox 5"/>
          <p:cNvSpPr txBox="1"/>
          <p:nvPr/>
        </p:nvSpPr>
        <p:spPr>
          <a:xfrm>
            <a:off x="1000100" y="857232"/>
            <a:ext cx="6858048" cy="769441"/>
          </a:xfrm>
          <a:prstGeom prst="rect">
            <a:avLst/>
          </a:prstGeom>
          <a:noFill/>
        </p:spPr>
        <p:txBody>
          <a:bodyPr wrap="square" rtlCol="0">
            <a:spAutoFit/>
          </a:bodyPr>
          <a:lstStyle/>
          <a:p>
            <a:r>
              <a:rPr lang="zh-CN" altLang="en-US" sz="4400" b="1" dirty="0" smtClean="0"/>
              <a:t>债券监管机构一览表：</a:t>
            </a:r>
            <a:endParaRPr lang="zh-CN" altLang="en-US" sz="4400" b="1" dirty="0"/>
          </a:p>
        </p:txBody>
      </p:sp>
      <p:pic>
        <p:nvPicPr>
          <p:cNvPr id="8" name="内容占位符 7" descr="债券监管机构.jpg"/>
          <p:cNvPicPr>
            <a:picLocks noGrp="1" noChangeAspect="1"/>
          </p:cNvPicPr>
          <p:nvPr>
            <p:ph idx="1"/>
          </p:nvPr>
        </p:nvPicPr>
        <p:blipFill>
          <a:blip r:embed="rId2">
            <a:duotone>
              <a:prstClr val="black"/>
              <a:schemeClr val="accent3">
                <a:tint val="45000"/>
                <a:satMod val="400000"/>
              </a:schemeClr>
            </a:duotone>
          </a:blip>
          <a:stretch>
            <a:fillRect/>
          </a:stretch>
        </p:blipFill>
        <p:spPr>
          <a:xfrm>
            <a:off x="1071538" y="1857364"/>
            <a:ext cx="5786478" cy="4000186"/>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基金</a:t>
            </a:r>
            <a:endParaRPr lang="zh-CN" altLang="en-US" b="1" dirty="0"/>
          </a:p>
        </p:txBody>
      </p:sp>
      <p:sp>
        <p:nvSpPr>
          <p:cNvPr id="3" name="内容占位符 2"/>
          <p:cNvSpPr>
            <a:spLocks noGrp="1"/>
          </p:cNvSpPr>
          <p:nvPr>
            <p:ph idx="1"/>
          </p:nvPr>
        </p:nvSpPr>
        <p:spPr/>
        <p:txBody>
          <a:bodyPr numCol="2">
            <a:noAutofit/>
          </a:bodyPr>
          <a:lstStyle/>
          <a:p>
            <a:r>
              <a:rPr lang="zh-CN" altLang="en-US" sz="4400" b="1" dirty="0" smtClean="0"/>
              <a:t>开放式</a:t>
            </a:r>
            <a:endParaRPr lang="en-US" altLang="zh-CN" sz="4400" b="1" dirty="0" smtClean="0"/>
          </a:p>
          <a:p>
            <a:r>
              <a:rPr lang="zh-CN" altLang="en-US" sz="4400" b="1" dirty="0" smtClean="0"/>
              <a:t>封闭式</a:t>
            </a:r>
            <a:endParaRPr lang="en-US" altLang="zh-CN" sz="4400" b="1" dirty="0" smtClean="0"/>
          </a:p>
          <a:p>
            <a:r>
              <a:rPr lang="en-US" altLang="zh-CN" sz="4400" b="1" dirty="0" smtClean="0"/>
              <a:t>ETF</a:t>
            </a:r>
          </a:p>
          <a:p>
            <a:r>
              <a:rPr lang="en-US" altLang="zh-CN" sz="4400" b="1" dirty="0" smtClean="0"/>
              <a:t>LOF</a:t>
            </a:r>
          </a:p>
          <a:p>
            <a:r>
              <a:rPr lang="zh-CN" altLang="en-US" sz="4400" b="1" dirty="0" smtClean="0"/>
              <a:t>分级基金</a:t>
            </a:r>
            <a:endParaRPr lang="en-US" altLang="zh-CN" sz="4400" b="1" dirty="0" smtClean="0"/>
          </a:p>
          <a:p>
            <a:r>
              <a:rPr lang="zh-CN" altLang="en-US" sz="4400" b="1" dirty="0" smtClean="0"/>
              <a:t>保本基金</a:t>
            </a:r>
            <a:endParaRPr lang="en-US" altLang="zh-CN" sz="4400" b="1" dirty="0" smtClean="0"/>
          </a:p>
          <a:p>
            <a:r>
              <a:rPr lang="en-US" altLang="zh-CN" sz="4400" b="1" dirty="0" smtClean="0"/>
              <a:t>QDII</a:t>
            </a:r>
            <a:endParaRPr lang="zh-CN" altLang="en-US" sz="4400" b="1"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4800" b="1" dirty="0" smtClean="0"/>
              <a:t>第一章、中国证券市场简介</a:t>
            </a:r>
            <a:endParaRPr lang="zh-CN" altLang="en-US" sz="4800" dirty="0"/>
          </a:p>
        </p:txBody>
      </p:sp>
      <p:sp>
        <p:nvSpPr>
          <p:cNvPr id="3" name="内容占位符 2"/>
          <p:cNvSpPr>
            <a:spLocks noGrp="1"/>
          </p:cNvSpPr>
          <p:nvPr>
            <p:ph idx="1"/>
          </p:nvPr>
        </p:nvSpPr>
        <p:spPr/>
        <p:txBody>
          <a:bodyPr>
            <a:normAutofit/>
          </a:bodyPr>
          <a:lstStyle/>
          <a:p>
            <a:r>
              <a:rPr lang="zh-CN" altLang="en-US" sz="4400" b="1" dirty="0" smtClean="0">
                <a:latin typeface="+mn-ea"/>
              </a:rPr>
              <a:t>第一节、市场层次</a:t>
            </a:r>
            <a:endParaRPr lang="en-US" altLang="zh-CN" sz="4400" b="1" dirty="0" smtClean="0">
              <a:latin typeface="+mn-ea"/>
            </a:endParaRPr>
          </a:p>
          <a:p>
            <a:r>
              <a:rPr lang="zh-CN" altLang="en-US" sz="4400" b="1" dirty="0" smtClean="0">
                <a:latin typeface="+mn-ea"/>
              </a:rPr>
              <a:t>第二节、市场主体</a:t>
            </a:r>
            <a:endParaRPr lang="en-US" altLang="zh-CN" sz="4400" b="1" dirty="0" smtClean="0">
              <a:latin typeface="+mn-ea"/>
            </a:endParaRPr>
          </a:p>
          <a:p>
            <a:r>
              <a:rPr lang="zh-CN" altLang="en-US" sz="4400" b="1" dirty="0" smtClean="0">
                <a:latin typeface="+mn-ea"/>
              </a:rPr>
              <a:t>第三节、监管机构</a:t>
            </a:r>
            <a:endParaRPr lang="en-US" altLang="zh-CN" sz="4400" b="1" dirty="0" smtClean="0">
              <a:latin typeface="+mn-ea"/>
            </a:endParaRPr>
          </a:p>
          <a:p>
            <a:r>
              <a:rPr lang="zh-CN" altLang="en-US" sz="4400" b="1" dirty="0" smtClean="0">
                <a:latin typeface="+mn-ea"/>
              </a:rPr>
              <a:t>第四节</a:t>
            </a:r>
            <a:r>
              <a:rPr lang="zh-CN" altLang="en-US" sz="4400" b="1" dirty="0" smtClean="0">
                <a:latin typeface="+mn-ea"/>
              </a:rPr>
              <a:t>、自律组织</a:t>
            </a:r>
            <a:endParaRPr lang="zh-CN" altLang="en-US" sz="4400" b="1"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期货</a:t>
            </a:r>
            <a:endParaRPr lang="zh-CN" altLang="en-US" b="1" dirty="0"/>
          </a:p>
        </p:txBody>
      </p:sp>
      <p:sp>
        <p:nvSpPr>
          <p:cNvPr id="3" name="内容占位符 2"/>
          <p:cNvSpPr>
            <a:spLocks noGrp="1"/>
          </p:cNvSpPr>
          <p:nvPr>
            <p:ph idx="1"/>
          </p:nvPr>
        </p:nvSpPr>
        <p:spPr/>
        <p:txBody>
          <a:bodyPr>
            <a:normAutofit fontScale="92500" lnSpcReduction="20000"/>
          </a:bodyPr>
          <a:lstStyle/>
          <a:p>
            <a:pPr>
              <a:buNone/>
            </a:pPr>
            <a:r>
              <a:rPr lang="zh-CN" altLang="en-US" sz="4400" b="1" dirty="0" smtClean="0">
                <a:latin typeface="+mn-ea"/>
              </a:rPr>
              <a:t>期货交易规则：</a:t>
            </a:r>
            <a:endParaRPr lang="en-US" altLang="zh-CN" sz="4400" b="1" dirty="0" smtClean="0">
              <a:latin typeface="+mn-ea"/>
            </a:endParaRPr>
          </a:p>
          <a:p>
            <a:r>
              <a:rPr lang="zh-CN" altLang="en-US" sz="3500" b="1" dirty="0" smtClean="0">
                <a:latin typeface="+mn-ea"/>
              </a:rPr>
              <a:t>保证金制度</a:t>
            </a:r>
            <a:endParaRPr lang="en-US" altLang="zh-CN" sz="3500" b="1" dirty="0" smtClean="0">
              <a:latin typeface="+mn-ea"/>
            </a:endParaRPr>
          </a:p>
          <a:p>
            <a:r>
              <a:rPr lang="zh-CN" altLang="en-US" sz="3500" b="1" dirty="0" smtClean="0">
                <a:latin typeface="+mn-ea"/>
              </a:rPr>
              <a:t>当日无负债结算</a:t>
            </a:r>
            <a:endParaRPr lang="en-US" altLang="zh-CN" sz="3500" b="1" dirty="0" smtClean="0">
              <a:latin typeface="+mn-ea"/>
            </a:endParaRPr>
          </a:p>
          <a:p>
            <a:r>
              <a:rPr lang="zh-CN" altLang="en-US" sz="3500" b="1" dirty="0" smtClean="0">
                <a:latin typeface="+mn-ea"/>
              </a:rPr>
              <a:t>涨跌停板制度</a:t>
            </a:r>
            <a:endParaRPr lang="en-US" altLang="zh-CN" sz="3500" b="1" dirty="0" smtClean="0">
              <a:latin typeface="+mn-ea"/>
            </a:endParaRPr>
          </a:p>
          <a:p>
            <a:r>
              <a:rPr lang="zh-CN" altLang="en-US" sz="3500" b="1" dirty="0" smtClean="0">
                <a:latin typeface="+mn-ea"/>
              </a:rPr>
              <a:t>持仓限额与大户报告</a:t>
            </a:r>
            <a:endParaRPr lang="en-US" altLang="zh-CN" sz="3500" b="1" dirty="0" smtClean="0">
              <a:latin typeface="+mn-ea"/>
            </a:endParaRPr>
          </a:p>
          <a:p>
            <a:r>
              <a:rPr lang="zh-CN" altLang="en-US" sz="3500" b="1" dirty="0" smtClean="0">
                <a:latin typeface="+mn-ea"/>
              </a:rPr>
              <a:t>强行平仓</a:t>
            </a:r>
            <a:endParaRPr lang="en-US" altLang="zh-CN" sz="3500" b="1" dirty="0" smtClean="0">
              <a:latin typeface="+mn-ea"/>
            </a:endParaRPr>
          </a:p>
          <a:p>
            <a:r>
              <a:rPr lang="zh-CN" altLang="en-US" sz="3500" b="1" dirty="0" smtClean="0">
                <a:latin typeface="+mn-ea"/>
              </a:rPr>
              <a:t>风险警示</a:t>
            </a:r>
            <a:endParaRPr lang="en-US" altLang="zh-CN" sz="3500" b="1" dirty="0" smtClean="0">
              <a:latin typeface="+mn-ea"/>
            </a:endParaRPr>
          </a:p>
          <a:p>
            <a:r>
              <a:rPr lang="zh-CN" altLang="en-US" sz="3500" b="1" dirty="0" smtClean="0">
                <a:latin typeface="+mn-ea"/>
              </a:rPr>
              <a:t>信息披露</a:t>
            </a:r>
            <a:endParaRPr lang="en-US" altLang="zh-CN" sz="3500" b="1" dirty="0" smtClean="0">
              <a:latin typeface="+mn-ea"/>
            </a:endParaRP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428736"/>
            <a:ext cx="8229600" cy="4389120"/>
          </a:xfrm>
        </p:spPr>
        <p:txBody>
          <a:bodyPr>
            <a:normAutofit lnSpcReduction="10000"/>
          </a:bodyPr>
          <a:lstStyle/>
          <a:p>
            <a:r>
              <a:rPr lang="zh-CN" altLang="en-US" sz="3200" b="1" dirty="0" smtClean="0">
                <a:latin typeface="+mn-ea"/>
              </a:rPr>
              <a:t>期货套期保值</a:t>
            </a:r>
            <a:endParaRPr lang="en-US" altLang="zh-CN" sz="3200" b="1" dirty="0" smtClean="0">
              <a:latin typeface="+mn-ea"/>
            </a:endParaRPr>
          </a:p>
          <a:p>
            <a:r>
              <a:rPr lang="zh-CN" altLang="en-US" sz="3200" b="1" dirty="0" smtClean="0">
                <a:latin typeface="+mn-ea"/>
              </a:rPr>
              <a:t>期货套利</a:t>
            </a:r>
            <a:endParaRPr lang="en-US" altLang="zh-CN" sz="3200" b="1" dirty="0" smtClean="0">
              <a:latin typeface="+mn-ea"/>
            </a:endParaRPr>
          </a:p>
          <a:p>
            <a:endParaRPr lang="en-US" altLang="zh-CN" b="1" dirty="0" smtClean="0">
              <a:solidFill>
                <a:srgbClr val="FF0000"/>
              </a:solidFill>
              <a:latin typeface="+mn-ea"/>
            </a:endParaRPr>
          </a:p>
          <a:p>
            <a:pPr>
              <a:buNone/>
            </a:pPr>
            <a:r>
              <a:rPr lang="zh-CN" altLang="en-US" b="1" dirty="0" smtClean="0">
                <a:solidFill>
                  <a:srgbClr val="FF0000"/>
                </a:solidFill>
                <a:latin typeface="+mn-ea"/>
              </a:rPr>
              <a:t>  </a:t>
            </a:r>
            <a:r>
              <a:rPr lang="zh-CN" altLang="en-US" sz="3200" b="1" dirty="0" smtClean="0">
                <a:solidFill>
                  <a:srgbClr val="FF0000"/>
                </a:solidFill>
                <a:latin typeface="+mn-ea"/>
              </a:rPr>
              <a:t>延展：上所黄金和白银夜盘交易</a:t>
            </a:r>
            <a:r>
              <a:rPr lang="en-US" altLang="zh-CN" sz="3200" b="1" dirty="0" smtClean="0">
                <a:solidFill>
                  <a:srgbClr val="FF0000"/>
                </a:solidFill>
                <a:latin typeface="+mn-ea"/>
              </a:rPr>
              <a:t>7</a:t>
            </a:r>
            <a:r>
              <a:rPr lang="zh-CN" altLang="en-US" sz="3200" b="1" dirty="0" smtClean="0">
                <a:solidFill>
                  <a:srgbClr val="FF0000"/>
                </a:solidFill>
                <a:latin typeface="+mn-ea"/>
              </a:rPr>
              <a:t>月</a:t>
            </a:r>
            <a:r>
              <a:rPr lang="en-US" altLang="zh-CN" sz="3200" b="1" dirty="0" smtClean="0">
                <a:solidFill>
                  <a:srgbClr val="FF0000"/>
                </a:solidFill>
                <a:latin typeface="+mn-ea"/>
              </a:rPr>
              <a:t>5</a:t>
            </a:r>
            <a:r>
              <a:rPr lang="zh-CN" altLang="en-US" sz="3200" b="1" dirty="0" smtClean="0">
                <a:solidFill>
                  <a:srgbClr val="FF0000"/>
                </a:solidFill>
                <a:latin typeface="+mn-ea"/>
              </a:rPr>
              <a:t>日开闸</a:t>
            </a:r>
          </a:p>
          <a:p>
            <a:pPr>
              <a:buNone/>
            </a:pPr>
            <a:r>
              <a:rPr lang="zh-CN" altLang="en-US" sz="2400" b="1" dirty="0" smtClean="0">
                <a:latin typeface="+mn-ea"/>
              </a:rPr>
              <a:t>      据业内消息，上期所今日发布公告，黄金和白银连续交易</a:t>
            </a:r>
            <a:r>
              <a:rPr lang="en-US" altLang="zh-CN" sz="2400" b="1" dirty="0" smtClean="0">
                <a:latin typeface="+mn-ea"/>
              </a:rPr>
              <a:t>(</a:t>
            </a:r>
            <a:r>
              <a:rPr lang="zh-CN" altLang="en-US" sz="2400" b="1" dirty="0" smtClean="0">
                <a:latin typeface="+mn-ea"/>
              </a:rPr>
              <a:t>夜盘</a:t>
            </a:r>
            <a:r>
              <a:rPr lang="en-US" altLang="zh-CN" sz="2400" b="1" dirty="0" smtClean="0">
                <a:latin typeface="+mn-ea"/>
              </a:rPr>
              <a:t>)</a:t>
            </a:r>
            <a:r>
              <a:rPr lang="zh-CN" altLang="en-US" sz="2400" b="1" dirty="0" smtClean="0">
                <a:latin typeface="+mn-ea"/>
              </a:rPr>
              <a:t>自</a:t>
            </a:r>
            <a:r>
              <a:rPr lang="en-US" altLang="zh-CN" sz="2400" b="1" dirty="0" smtClean="0">
                <a:latin typeface="+mn-ea"/>
              </a:rPr>
              <a:t>2013</a:t>
            </a:r>
            <a:r>
              <a:rPr lang="zh-CN" altLang="en-US" sz="2400" b="1" dirty="0" smtClean="0">
                <a:latin typeface="+mn-ea"/>
              </a:rPr>
              <a:t>年</a:t>
            </a:r>
            <a:r>
              <a:rPr lang="en-US" altLang="zh-CN" sz="2400" b="1" dirty="0" smtClean="0">
                <a:latin typeface="+mn-ea"/>
              </a:rPr>
              <a:t>7</a:t>
            </a:r>
            <a:r>
              <a:rPr lang="zh-CN" altLang="en-US" sz="2400" b="1" dirty="0" smtClean="0">
                <a:latin typeface="+mn-ea"/>
              </a:rPr>
              <a:t>月</a:t>
            </a:r>
            <a:r>
              <a:rPr lang="en-US" altLang="zh-CN" sz="2400" b="1" dirty="0" smtClean="0">
                <a:latin typeface="+mn-ea"/>
              </a:rPr>
              <a:t>5</a:t>
            </a:r>
            <a:r>
              <a:rPr lang="zh-CN" altLang="en-US" sz="2400" b="1" dirty="0" smtClean="0">
                <a:latin typeface="+mn-ea"/>
              </a:rPr>
              <a:t>日开始运行。连续交易时间为每周一至周五的</a:t>
            </a:r>
            <a:r>
              <a:rPr lang="en-US" altLang="zh-CN" sz="2400" b="1" dirty="0" smtClean="0">
                <a:latin typeface="+mn-ea"/>
              </a:rPr>
              <a:t>21:00</a:t>
            </a:r>
            <a:r>
              <a:rPr lang="zh-CN" altLang="en-US" sz="2400" b="1" dirty="0" smtClean="0">
                <a:latin typeface="+mn-ea"/>
              </a:rPr>
              <a:t>至次日</a:t>
            </a:r>
            <a:r>
              <a:rPr lang="en-US" altLang="zh-CN" sz="2400" b="1" dirty="0" smtClean="0">
                <a:latin typeface="+mn-ea"/>
              </a:rPr>
              <a:t>2:30</a:t>
            </a:r>
            <a:r>
              <a:rPr lang="zh-CN" altLang="en-US" sz="2400" b="1" dirty="0" smtClean="0">
                <a:latin typeface="+mn-ea"/>
              </a:rPr>
              <a:t>，法定节假日</a:t>
            </a:r>
            <a:r>
              <a:rPr lang="en-US" altLang="zh-CN" sz="2400" b="1" dirty="0" smtClean="0">
                <a:latin typeface="+mn-ea"/>
              </a:rPr>
              <a:t>(</a:t>
            </a:r>
            <a:r>
              <a:rPr lang="zh-CN" altLang="en-US" sz="2400" b="1" dirty="0" smtClean="0">
                <a:latin typeface="+mn-ea"/>
              </a:rPr>
              <a:t>不包含双休日</a:t>
            </a:r>
            <a:r>
              <a:rPr lang="en-US" altLang="zh-CN" sz="2400" b="1" dirty="0" smtClean="0">
                <a:latin typeface="+mn-ea"/>
              </a:rPr>
              <a:t>)</a:t>
            </a:r>
            <a:r>
              <a:rPr lang="zh-CN" altLang="en-US" sz="2400" b="1" dirty="0" smtClean="0">
                <a:latin typeface="+mn-ea"/>
              </a:rPr>
              <a:t>前第一个工作日的连续交易不再交易</a:t>
            </a:r>
          </a:p>
          <a:p>
            <a:endParaRPr lang="zh-CN" altLang="en-US" sz="3200" b="1"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b="1" dirty="0" smtClean="0">
                <a:solidFill>
                  <a:schemeClr val="tx1"/>
                </a:solidFill>
                <a:latin typeface="+mn-ea"/>
                <a:ea typeface="+mn-ea"/>
              </a:rPr>
              <a:t>股指期货交易细则表：</a:t>
            </a:r>
            <a:endParaRPr lang="zh-CN" altLang="en-US" sz="4400" b="1" dirty="0">
              <a:solidFill>
                <a:schemeClr val="tx1"/>
              </a:solidFill>
              <a:latin typeface="+mn-ea"/>
              <a:ea typeface="+mn-ea"/>
            </a:endParaRPr>
          </a:p>
        </p:txBody>
      </p:sp>
      <p:pic>
        <p:nvPicPr>
          <p:cNvPr id="1026" name="Picture 2" descr="C:\Users\gavin-reachel\Desktop\QQ图片20130715213206.jpg"/>
          <p:cNvPicPr>
            <a:picLocks noGrp="1" noChangeAspect="1" noChangeArrowheads="1"/>
          </p:cNvPicPr>
          <p:nvPr>
            <p:ph idx="1"/>
          </p:nvPr>
        </p:nvPicPr>
        <p:blipFill>
          <a:blip r:embed="rId2">
            <a:duotone>
              <a:prstClr val="black"/>
              <a:schemeClr val="accent3">
                <a:tint val="45000"/>
                <a:satMod val="400000"/>
              </a:schemeClr>
            </a:duotone>
          </a:blip>
          <a:srcRect/>
          <a:stretch>
            <a:fillRect/>
          </a:stretch>
        </p:blipFill>
        <p:spPr bwMode="auto">
          <a:xfrm>
            <a:off x="1142976" y="2000240"/>
            <a:ext cx="6858048" cy="4339444"/>
          </a:xfrm>
          <a:prstGeom prst="rect">
            <a:avLst/>
          </a:prstGeom>
          <a:noFill/>
        </p:spPr>
      </p:pic>
      <p:sp>
        <p:nvSpPr>
          <p:cNvPr id="6" name="灯片编号占位符 5"/>
          <p:cNvSpPr>
            <a:spLocks noGrp="1"/>
          </p:cNvSpPr>
          <p:nvPr>
            <p:ph type="sldNum" sz="quarter" idx="12"/>
          </p:nvPr>
        </p:nvSpPr>
        <p:spPr/>
        <p:txBody>
          <a:bodyPr/>
          <a:lstStyle/>
          <a:p>
            <a:fld id="{6F969CFA-BAD1-48FA-92B5-A3EB68346CBD}"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b="1" dirty="0" smtClean="0">
                <a:solidFill>
                  <a:schemeClr val="tx1"/>
                </a:solidFill>
                <a:latin typeface="+mn-ea"/>
                <a:ea typeface="+mn-ea"/>
              </a:rPr>
              <a:t>国债期货交易细则表：</a:t>
            </a:r>
            <a:endParaRPr lang="zh-CN" altLang="en-US" sz="4400" b="1" dirty="0">
              <a:solidFill>
                <a:schemeClr val="tx1"/>
              </a:solidFill>
              <a:latin typeface="+mn-ea"/>
              <a:ea typeface="+mn-ea"/>
            </a:endParaRPr>
          </a:p>
        </p:txBody>
      </p:sp>
      <p:pic>
        <p:nvPicPr>
          <p:cNvPr id="2050" name="Picture 2" descr="C:\Users\gavin-reachel\Desktop\2.jpg"/>
          <p:cNvPicPr>
            <a:picLocks noGrp="1" noChangeAspect="1" noChangeArrowheads="1"/>
          </p:cNvPicPr>
          <p:nvPr>
            <p:ph idx="1"/>
          </p:nvPr>
        </p:nvPicPr>
        <p:blipFill>
          <a:blip r:embed="rId2">
            <a:duotone>
              <a:prstClr val="black"/>
              <a:schemeClr val="accent3">
                <a:tint val="45000"/>
                <a:satMod val="400000"/>
              </a:schemeClr>
            </a:duotone>
          </a:blip>
          <a:srcRect/>
          <a:stretch>
            <a:fillRect/>
          </a:stretch>
        </p:blipFill>
        <p:spPr bwMode="auto">
          <a:xfrm>
            <a:off x="1000100" y="2071678"/>
            <a:ext cx="7286676" cy="4448177"/>
          </a:xfrm>
          <a:prstGeom prst="rect">
            <a:avLst/>
          </a:prstGeom>
          <a:noFill/>
        </p:spPr>
      </p:pic>
      <p:sp>
        <p:nvSpPr>
          <p:cNvPr id="6" name="灯片编号占位符 5"/>
          <p:cNvSpPr>
            <a:spLocks noGrp="1"/>
          </p:cNvSpPr>
          <p:nvPr>
            <p:ph type="sldNum" sz="quarter" idx="12"/>
          </p:nvPr>
        </p:nvSpPr>
        <p:spPr/>
        <p:txBody>
          <a:bodyPr/>
          <a:lstStyle/>
          <a:p>
            <a:fld id="{6F969CFA-BAD1-48FA-92B5-A3EB68346CBD}" type="slidenum">
              <a:rPr lang="zh-CN" altLang="en-US" smtClean="0"/>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期权</a:t>
            </a:r>
            <a:endParaRPr lang="zh-CN" altLang="en-US" b="1" dirty="0"/>
          </a:p>
        </p:txBody>
      </p:sp>
      <p:sp>
        <p:nvSpPr>
          <p:cNvPr id="3" name="内容占位符 2"/>
          <p:cNvSpPr>
            <a:spLocks noGrp="1"/>
          </p:cNvSpPr>
          <p:nvPr>
            <p:ph idx="1"/>
          </p:nvPr>
        </p:nvSpPr>
        <p:spPr/>
        <p:txBody>
          <a:bodyPr>
            <a:normAutofit/>
          </a:bodyPr>
          <a:lstStyle/>
          <a:p>
            <a:endParaRPr lang="en-US" altLang="zh-CN" sz="4400" b="1" dirty="0" smtClean="0">
              <a:latin typeface="+mn-ea"/>
            </a:endParaRPr>
          </a:p>
          <a:p>
            <a:r>
              <a:rPr lang="zh-CN" altLang="en-US" sz="4400" b="1" dirty="0" smtClean="0">
                <a:latin typeface="+mn-ea"/>
              </a:rPr>
              <a:t>看涨期权</a:t>
            </a:r>
            <a:endParaRPr lang="en-US" altLang="zh-CN" sz="4400" b="1" dirty="0" smtClean="0">
              <a:latin typeface="+mn-ea"/>
            </a:endParaRPr>
          </a:p>
          <a:p>
            <a:pPr>
              <a:buNone/>
            </a:pPr>
            <a:endParaRPr lang="en-US" altLang="zh-CN" sz="4400" b="1" dirty="0" smtClean="0">
              <a:latin typeface="+mn-ea"/>
            </a:endParaRPr>
          </a:p>
          <a:p>
            <a:r>
              <a:rPr lang="zh-CN" altLang="en-US" sz="4400" b="1" dirty="0" smtClean="0">
                <a:latin typeface="+mn-ea"/>
              </a:rPr>
              <a:t>看跌期权</a:t>
            </a:r>
            <a:endParaRPr lang="en-US" altLang="zh-CN" sz="4400" b="1" dirty="0" smtClean="0">
              <a:latin typeface="+mn-ea"/>
            </a:endParaRPr>
          </a:p>
          <a:p>
            <a:pPr>
              <a:buNone/>
            </a:pPr>
            <a:r>
              <a:rPr lang="zh-CN" altLang="en-US" sz="3600" b="1" dirty="0" smtClean="0">
                <a:solidFill>
                  <a:srgbClr val="FF0000"/>
                </a:solidFill>
                <a:latin typeface="+mn-ea"/>
              </a:rPr>
              <a:t>  </a:t>
            </a:r>
            <a:r>
              <a:rPr lang="zh-CN" altLang="en-US" sz="3200" b="1" dirty="0" smtClean="0">
                <a:solidFill>
                  <a:srgbClr val="FF0000"/>
                </a:solidFill>
                <a:latin typeface="+mn-ea"/>
              </a:rPr>
              <a:t>延展：我国有无期权或权证？</a:t>
            </a:r>
            <a:endParaRPr lang="en-US" altLang="zh-CN" sz="3200" b="1" dirty="0" smtClean="0">
              <a:solidFill>
                <a:srgbClr val="FF0000"/>
              </a:solidFill>
              <a:latin typeface="+mn-ea"/>
            </a:endParaRPr>
          </a:p>
          <a:p>
            <a:endParaRPr lang="zh-CN" altLang="en-US" sz="3600" b="1"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信托基本关系简图</a:t>
            </a:r>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35</a:t>
            </a:fld>
            <a:endParaRPr lang="zh-CN" altLang="en-US"/>
          </a:p>
        </p:txBody>
      </p:sp>
      <p:grpSp>
        <p:nvGrpSpPr>
          <p:cNvPr id="28" name="组合 27"/>
          <p:cNvGrpSpPr/>
          <p:nvPr/>
        </p:nvGrpSpPr>
        <p:grpSpPr>
          <a:xfrm>
            <a:off x="785786" y="2214554"/>
            <a:ext cx="7643866" cy="4000504"/>
            <a:chOff x="285720" y="2000240"/>
            <a:chExt cx="8572560" cy="4286280"/>
          </a:xfrm>
        </p:grpSpPr>
        <p:sp>
          <p:nvSpPr>
            <p:cNvPr id="6" name="圆角矩形 5"/>
            <p:cNvSpPr/>
            <p:nvPr/>
          </p:nvSpPr>
          <p:spPr>
            <a:xfrm>
              <a:off x="285720" y="2000240"/>
              <a:ext cx="1428760" cy="14287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委托人</a:t>
              </a:r>
              <a:endParaRPr lang="zh-CN" altLang="en-US" dirty="0"/>
            </a:p>
          </p:txBody>
        </p:sp>
        <p:sp>
          <p:nvSpPr>
            <p:cNvPr id="7" name="圆角矩形 6"/>
            <p:cNvSpPr/>
            <p:nvPr/>
          </p:nvSpPr>
          <p:spPr>
            <a:xfrm>
              <a:off x="3143240" y="2000240"/>
              <a:ext cx="2786082" cy="14287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受托人</a:t>
              </a:r>
              <a:endParaRPr lang="zh-CN" altLang="en-US" dirty="0"/>
            </a:p>
          </p:txBody>
        </p:sp>
        <p:sp>
          <p:nvSpPr>
            <p:cNvPr id="8" name="圆角矩形 7"/>
            <p:cNvSpPr/>
            <p:nvPr/>
          </p:nvSpPr>
          <p:spPr>
            <a:xfrm>
              <a:off x="7429520" y="2000240"/>
              <a:ext cx="1428760" cy="14287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受益人</a:t>
              </a:r>
              <a:endParaRPr lang="zh-CN" altLang="en-US" dirty="0"/>
            </a:p>
          </p:txBody>
        </p:sp>
        <p:sp>
          <p:nvSpPr>
            <p:cNvPr id="11" name="圆角矩形 10"/>
            <p:cNvSpPr/>
            <p:nvPr/>
          </p:nvSpPr>
          <p:spPr>
            <a:xfrm>
              <a:off x="3143240" y="4857760"/>
              <a:ext cx="2857520" cy="14287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实体项目或交易市场</a:t>
              </a:r>
              <a:endParaRPr lang="zh-CN" altLang="en-US" dirty="0"/>
            </a:p>
          </p:txBody>
        </p:sp>
        <p:sp>
          <p:nvSpPr>
            <p:cNvPr id="12" name="右箭头 11"/>
            <p:cNvSpPr/>
            <p:nvPr/>
          </p:nvSpPr>
          <p:spPr>
            <a:xfrm>
              <a:off x="1714480" y="2357430"/>
              <a:ext cx="1428760" cy="6429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资产信托</a:t>
              </a:r>
              <a:endParaRPr lang="zh-CN" altLang="en-US" dirty="0"/>
            </a:p>
          </p:txBody>
        </p:sp>
        <p:sp>
          <p:nvSpPr>
            <p:cNvPr id="13" name="右箭头 12"/>
            <p:cNvSpPr/>
            <p:nvPr/>
          </p:nvSpPr>
          <p:spPr>
            <a:xfrm>
              <a:off x="5929322" y="2357430"/>
              <a:ext cx="1500198" cy="6429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利益分配</a:t>
              </a:r>
              <a:endParaRPr lang="zh-CN" altLang="en-US" dirty="0"/>
            </a:p>
          </p:txBody>
        </p:sp>
        <p:sp>
          <p:nvSpPr>
            <p:cNvPr id="26" name="下箭头 25"/>
            <p:cNvSpPr/>
            <p:nvPr/>
          </p:nvSpPr>
          <p:spPr>
            <a:xfrm>
              <a:off x="3286116" y="3429000"/>
              <a:ext cx="642942" cy="142876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资产的管理</a:t>
              </a:r>
              <a:endParaRPr lang="zh-CN" altLang="en-US" dirty="0"/>
            </a:p>
          </p:txBody>
        </p:sp>
        <p:sp>
          <p:nvSpPr>
            <p:cNvPr id="27" name="上箭头 26"/>
            <p:cNvSpPr/>
            <p:nvPr/>
          </p:nvSpPr>
          <p:spPr>
            <a:xfrm>
              <a:off x="5072066" y="3429000"/>
              <a:ext cx="642942" cy="1428760"/>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收益回报</a:t>
              </a:r>
              <a:endParaRPr lang="zh-CN" altLang="en-US"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357158" y="928670"/>
          <a:ext cx="8501122" cy="5669280"/>
        </p:xfrm>
        <a:graphic>
          <a:graphicData uri="http://schemas.openxmlformats.org/drawingml/2006/table">
            <a:tbl>
              <a:tblPr firstRow="1" bandRow="1">
                <a:tableStyleId>{F5AB1C69-6EDB-4FF4-983F-18BD219EF322}</a:tableStyleId>
              </a:tblPr>
              <a:tblGrid>
                <a:gridCol w="2125282"/>
                <a:gridCol w="1464066"/>
                <a:gridCol w="3967203"/>
                <a:gridCol w="944571"/>
              </a:tblGrid>
              <a:tr h="567872">
                <a:tc>
                  <a:txBody>
                    <a:bodyPr/>
                    <a:lstStyle/>
                    <a:p>
                      <a:r>
                        <a:rPr lang="zh-CN" altLang="en-US" dirty="0" smtClean="0"/>
                        <a:t>受托机构</a:t>
                      </a:r>
                      <a:endParaRPr lang="zh-CN" altLang="en-US" dirty="0"/>
                    </a:p>
                  </a:txBody>
                  <a:tcPr/>
                </a:tc>
                <a:tc>
                  <a:txBody>
                    <a:bodyPr/>
                    <a:lstStyle/>
                    <a:p>
                      <a:r>
                        <a:rPr lang="zh-CN" altLang="en-US" dirty="0" smtClean="0"/>
                        <a:t>业务名称</a:t>
                      </a:r>
                      <a:endParaRPr lang="zh-CN" altLang="en-US" dirty="0"/>
                    </a:p>
                  </a:txBody>
                  <a:tcPr/>
                </a:tc>
                <a:tc>
                  <a:txBody>
                    <a:bodyPr/>
                    <a:lstStyle/>
                    <a:p>
                      <a:r>
                        <a:rPr lang="zh-CN" altLang="en-US" dirty="0" smtClean="0"/>
                        <a:t>现行法律及监管规则</a:t>
                      </a:r>
                      <a:endParaRPr lang="zh-CN" altLang="en-US" dirty="0"/>
                    </a:p>
                  </a:txBody>
                  <a:tcPr/>
                </a:tc>
                <a:tc>
                  <a:txBody>
                    <a:bodyPr/>
                    <a:lstStyle/>
                    <a:p>
                      <a:r>
                        <a:rPr lang="zh-CN" altLang="en-US" dirty="0" smtClean="0"/>
                        <a:t>监管部门</a:t>
                      </a:r>
                      <a:endParaRPr lang="zh-CN" altLang="en-US" dirty="0"/>
                    </a:p>
                  </a:txBody>
                  <a:tcPr/>
                </a:tc>
              </a:tr>
              <a:tr h="324498">
                <a:tc rowSpan="3">
                  <a:txBody>
                    <a:bodyPr/>
                    <a:lstStyle/>
                    <a:p>
                      <a:r>
                        <a:rPr lang="zh-CN" altLang="en-US" dirty="0" smtClean="0"/>
                        <a:t>信托公司</a:t>
                      </a:r>
                      <a:endParaRPr lang="zh-CN" altLang="en-US" dirty="0"/>
                    </a:p>
                  </a:txBody>
                  <a:tcPr/>
                </a:tc>
                <a:tc rowSpan="3">
                  <a:txBody>
                    <a:bodyPr/>
                    <a:lstStyle/>
                    <a:p>
                      <a:r>
                        <a:rPr lang="zh-CN" altLang="en-US" dirty="0" smtClean="0"/>
                        <a:t>信托计划</a:t>
                      </a:r>
                      <a:endParaRPr lang="zh-CN" altLang="en-US" dirty="0"/>
                    </a:p>
                  </a:txBody>
                  <a:tcPr/>
                </a:tc>
                <a:tc>
                  <a:txBody>
                    <a:bodyPr/>
                    <a:lstStyle/>
                    <a:p>
                      <a:r>
                        <a:rPr lang="en-US" altLang="zh-CN" dirty="0" smtClean="0"/>
                        <a:t>《</a:t>
                      </a:r>
                      <a:r>
                        <a:rPr lang="zh-CN" altLang="en-US" dirty="0" smtClean="0"/>
                        <a:t>信托法</a:t>
                      </a:r>
                      <a:r>
                        <a:rPr lang="en-US" altLang="zh-CN" dirty="0" smtClean="0"/>
                        <a:t>》</a:t>
                      </a:r>
                      <a:endParaRPr lang="zh-CN" altLang="en-US" dirty="0"/>
                    </a:p>
                  </a:txBody>
                  <a:tcPr/>
                </a:tc>
                <a:tc rowSpan="3">
                  <a:txBody>
                    <a:bodyPr/>
                    <a:lstStyle/>
                    <a:p>
                      <a:pPr algn="ctr"/>
                      <a:r>
                        <a:rPr lang="zh-CN" altLang="en-US" dirty="0" smtClean="0"/>
                        <a:t>中国银监会</a:t>
                      </a:r>
                      <a:endParaRPr lang="zh-CN" altLang="en-US" dirty="0"/>
                    </a:p>
                  </a:txBody>
                  <a:tcPr/>
                </a:tc>
              </a:tr>
              <a:tr h="324498">
                <a:tc vMerge="1">
                  <a:txBody>
                    <a:bodyPr/>
                    <a:lstStyle/>
                    <a:p>
                      <a:endParaRPr lang="zh-CN" altLang="en-US" dirty="0"/>
                    </a:p>
                  </a:txBody>
                  <a:tcPr/>
                </a:tc>
                <a:tc vMerge="1">
                  <a:txBody>
                    <a:bodyPr/>
                    <a:lstStyle/>
                    <a:p>
                      <a:endParaRPr lang="zh-CN" altLang="en-US" dirty="0"/>
                    </a:p>
                  </a:txBody>
                  <a:tcPr/>
                </a:tc>
                <a:tc>
                  <a:txBody>
                    <a:bodyPr/>
                    <a:lstStyle/>
                    <a:p>
                      <a:r>
                        <a:rPr lang="en-US" altLang="zh-CN" dirty="0" smtClean="0"/>
                        <a:t>《</a:t>
                      </a:r>
                      <a:r>
                        <a:rPr lang="zh-CN" altLang="en-US" dirty="0" smtClean="0"/>
                        <a:t>信托公司管理办法</a:t>
                      </a:r>
                      <a:r>
                        <a:rPr lang="en-US" altLang="zh-CN" dirty="0" smtClean="0"/>
                        <a:t>》</a:t>
                      </a:r>
                      <a:endParaRPr lang="zh-CN" altLang="en-US" dirty="0"/>
                    </a:p>
                  </a:txBody>
                  <a:tcPr/>
                </a:tc>
                <a:tc vMerge="1">
                  <a:txBody>
                    <a:bodyPr/>
                    <a:lstStyle/>
                    <a:p>
                      <a:endParaRPr lang="zh-CN" altLang="en-US" dirty="0"/>
                    </a:p>
                  </a:txBody>
                  <a:tcPr/>
                </a:tc>
              </a:tr>
              <a:tr h="324498">
                <a:tc vMerge="1">
                  <a:txBody>
                    <a:bodyPr/>
                    <a:lstStyle/>
                    <a:p>
                      <a:endParaRPr lang="zh-CN" altLang="en-US" dirty="0"/>
                    </a:p>
                  </a:txBody>
                  <a:tcPr/>
                </a:tc>
                <a:tc vMerge="1">
                  <a:txBody>
                    <a:bodyPr/>
                    <a:lstStyle/>
                    <a:p>
                      <a:endParaRPr lang="zh-CN" altLang="en-US" dirty="0"/>
                    </a:p>
                  </a:txBody>
                  <a:tcPr/>
                </a:tc>
                <a:tc>
                  <a:txBody>
                    <a:bodyPr/>
                    <a:lstStyle/>
                    <a:p>
                      <a:r>
                        <a:rPr lang="en-US" altLang="zh-CN" dirty="0" smtClean="0"/>
                        <a:t>《</a:t>
                      </a:r>
                      <a:r>
                        <a:rPr lang="zh-CN" altLang="en-US" dirty="0" smtClean="0"/>
                        <a:t>信托公司集合资金信托计划管理办法</a:t>
                      </a:r>
                      <a:r>
                        <a:rPr lang="en-US" altLang="zh-CN" dirty="0" smtClean="0"/>
                        <a:t>》</a:t>
                      </a:r>
                      <a:endParaRPr lang="zh-CN" altLang="en-US" dirty="0"/>
                    </a:p>
                  </a:txBody>
                  <a:tcPr/>
                </a:tc>
                <a:tc vMerge="1">
                  <a:txBody>
                    <a:bodyPr/>
                    <a:lstStyle/>
                    <a:p>
                      <a:endParaRPr lang="zh-CN" altLang="en-US" dirty="0"/>
                    </a:p>
                  </a:txBody>
                  <a:tcPr/>
                </a:tc>
              </a:tr>
              <a:tr h="324498">
                <a:tc rowSpan="3">
                  <a:txBody>
                    <a:bodyPr/>
                    <a:lstStyle/>
                    <a:p>
                      <a:r>
                        <a:rPr lang="zh-CN" altLang="en-US" dirty="0" smtClean="0"/>
                        <a:t>基金公司</a:t>
                      </a:r>
                      <a:endParaRPr lang="zh-CN" altLang="en-US" dirty="0"/>
                    </a:p>
                  </a:txBody>
                  <a:tcPr/>
                </a:tc>
                <a:tc rowSpan="3">
                  <a:txBody>
                    <a:bodyPr/>
                    <a:lstStyle/>
                    <a:p>
                      <a:r>
                        <a:rPr lang="zh-CN" altLang="en-US" dirty="0" smtClean="0"/>
                        <a:t>证券投资基金和特定客户资产管理业务</a:t>
                      </a:r>
                      <a:endParaRPr lang="zh-CN" altLang="en-US" dirty="0"/>
                    </a:p>
                  </a:txBody>
                  <a:tcPr/>
                </a:tc>
                <a:tc>
                  <a:txBody>
                    <a:bodyPr/>
                    <a:lstStyle/>
                    <a:p>
                      <a:r>
                        <a:rPr lang="en-US" altLang="zh-CN" dirty="0" smtClean="0"/>
                        <a:t>《</a:t>
                      </a:r>
                      <a:r>
                        <a:rPr lang="zh-CN" altLang="en-US" dirty="0" smtClean="0"/>
                        <a:t>证券投资基金法</a:t>
                      </a:r>
                      <a:r>
                        <a:rPr lang="en-US" altLang="zh-CN" dirty="0" smtClean="0"/>
                        <a:t>》</a:t>
                      </a:r>
                      <a:endParaRPr lang="zh-CN" altLang="en-US" dirty="0"/>
                    </a:p>
                  </a:txBody>
                  <a:tcPr/>
                </a:tc>
                <a:tc rowSpan="3">
                  <a:txBody>
                    <a:bodyPr/>
                    <a:lstStyle/>
                    <a:p>
                      <a:r>
                        <a:rPr lang="zh-CN" altLang="en-US" dirty="0" smtClean="0"/>
                        <a:t>中国证监会</a:t>
                      </a:r>
                      <a:endParaRPr lang="zh-CN" altLang="en-US" dirty="0"/>
                    </a:p>
                  </a:txBody>
                  <a:tcPr/>
                </a:tc>
              </a:tr>
              <a:tr h="567872">
                <a:tc vMerge="1">
                  <a:txBody>
                    <a:bodyPr/>
                    <a:lstStyle/>
                    <a:p>
                      <a:endParaRPr lang="zh-CN" altLang="en-US" dirty="0"/>
                    </a:p>
                  </a:txBody>
                  <a:tcPr/>
                </a:tc>
                <a:tc vMerge="1">
                  <a:txBody>
                    <a:bodyPr/>
                    <a:lstStyle/>
                    <a:p>
                      <a:endParaRPr lang="zh-CN" altLang="en-US" dirty="0"/>
                    </a:p>
                  </a:txBody>
                  <a:tcPr/>
                </a:tc>
                <a:tc>
                  <a:txBody>
                    <a:bodyPr/>
                    <a:lstStyle/>
                    <a:p>
                      <a:r>
                        <a:rPr lang="en-US" altLang="zh-CN" dirty="0" smtClean="0"/>
                        <a:t>《</a:t>
                      </a:r>
                      <a:r>
                        <a:rPr lang="zh-CN" altLang="en-US" dirty="0" smtClean="0"/>
                        <a:t>基金管理公司特定客户资产管理业务试点办法</a:t>
                      </a:r>
                      <a:r>
                        <a:rPr lang="en-US" altLang="zh-CN" dirty="0" smtClean="0"/>
                        <a:t>》</a:t>
                      </a:r>
                      <a:endParaRPr lang="zh-CN" altLang="en-US" dirty="0"/>
                    </a:p>
                  </a:txBody>
                  <a:tcPr/>
                </a:tc>
                <a:tc vMerge="1">
                  <a:txBody>
                    <a:bodyPr/>
                    <a:lstStyle/>
                    <a:p>
                      <a:endParaRPr lang="zh-CN" altLang="en-US" dirty="0"/>
                    </a:p>
                  </a:txBody>
                  <a:tcPr/>
                </a:tc>
              </a:tr>
              <a:tr h="811245">
                <a:tc vMerge="1">
                  <a:txBody>
                    <a:bodyPr/>
                    <a:lstStyle/>
                    <a:p>
                      <a:endParaRPr lang="zh-CN" altLang="en-US" dirty="0"/>
                    </a:p>
                  </a:txBody>
                  <a:tcPr/>
                </a:tc>
                <a:tc vMerge="1">
                  <a:txBody>
                    <a:bodyPr/>
                    <a:lstStyle/>
                    <a:p>
                      <a:endParaRPr lang="zh-CN" altLang="en-US" dirty="0"/>
                    </a:p>
                  </a:txBody>
                  <a:tcPr/>
                </a:tc>
                <a:tc>
                  <a:txBody>
                    <a:bodyPr/>
                    <a:lstStyle/>
                    <a:p>
                      <a:r>
                        <a:rPr lang="en-US" altLang="zh-CN" dirty="0" smtClean="0"/>
                        <a:t>《</a:t>
                      </a:r>
                      <a:r>
                        <a:rPr lang="zh-CN" altLang="en-US" dirty="0" smtClean="0"/>
                        <a:t>关于基金管理公司开展特定多个客户资产管理业务有关问题的规定</a:t>
                      </a:r>
                      <a:r>
                        <a:rPr lang="en-US" altLang="zh-CN" dirty="0" smtClean="0"/>
                        <a:t>》</a:t>
                      </a:r>
                      <a:r>
                        <a:rPr lang="zh-CN" altLang="en-US" dirty="0" smtClean="0"/>
                        <a:t>（一对多）</a:t>
                      </a:r>
                      <a:endParaRPr lang="zh-CN" altLang="en-US" dirty="0"/>
                    </a:p>
                  </a:txBody>
                  <a:tcPr/>
                </a:tc>
                <a:tc vMerge="1">
                  <a:txBody>
                    <a:bodyPr/>
                    <a:lstStyle/>
                    <a:p>
                      <a:endParaRPr lang="zh-CN" altLang="en-US" dirty="0"/>
                    </a:p>
                  </a:txBody>
                  <a:tcPr/>
                </a:tc>
              </a:tr>
              <a:tr h="324498">
                <a:tc rowSpan="2">
                  <a:txBody>
                    <a:bodyPr/>
                    <a:lstStyle/>
                    <a:p>
                      <a:r>
                        <a:rPr lang="zh-CN" altLang="en-US" dirty="0" smtClean="0"/>
                        <a:t>保险资产管理公司</a:t>
                      </a:r>
                      <a:endParaRPr lang="zh-CN" altLang="en-US" dirty="0"/>
                    </a:p>
                  </a:txBody>
                  <a:tcPr/>
                </a:tc>
                <a:tc rowSpan="2">
                  <a:txBody>
                    <a:bodyPr/>
                    <a:lstStyle/>
                    <a:p>
                      <a:endParaRPr lang="zh-CN" altLang="en-US" dirty="0"/>
                    </a:p>
                  </a:txBody>
                  <a:tcPr/>
                </a:tc>
                <a:tc>
                  <a:txBody>
                    <a:bodyPr/>
                    <a:lstStyle/>
                    <a:p>
                      <a:r>
                        <a:rPr lang="en-US" altLang="zh-CN" dirty="0" smtClean="0"/>
                        <a:t>《</a:t>
                      </a:r>
                      <a:r>
                        <a:rPr lang="zh-CN" altLang="en-US" dirty="0" smtClean="0"/>
                        <a:t>保险法</a:t>
                      </a:r>
                      <a:r>
                        <a:rPr lang="en-US" altLang="zh-CN" dirty="0" smtClean="0"/>
                        <a:t>》</a:t>
                      </a:r>
                      <a:endParaRPr lang="zh-CN" altLang="en-US" dirty="0"/>
                    </a:p>
                  </a:txBody>
                  <a:tcPr/>
                </a:tc>
                <a:tc rowSpan="2">
                  <a:txBody>
                    <a:bodyPr/>
                    <a:lstStyle/>
                    <a:p>
                      <a:r>
                        <a:rPr lang="zh-CN" altLang="en-US" dirty="0" smtClean="0"/>
                        <a:t>中国保监会</a:t>
                      </a:r>
                      <a:endParaRPr lang="zh-CN" altLang="en-US" dirty="0"/>
                    </a:p>
                  </a:txBody>
                  <a:tcPr/>
                </a:tc>
              </a:tr>
              <a:tr h="324498">
                <a:tc vMerge="1">
                  <a:txBody>
                    <a:bodyPr/>
                    <a:lstStyle/>
                    <a:p>
                      <a:endParaRPr lang="zh-CN" altLang="en-US" dirty="0"/>
                    </a:p>
                  </a:txBody>
                  <a:tcPr/>
                </a:tc>
                <a:tc vMerge="1">
                  <a:txBody>
                    <a:bodyPr/>
                    <a:lstStyle/>
                    <a:p>
                      <a:endParaRPr lang="zh-CN" altLang="en-US" dirty="0"/>
                    </a:p>
                  </a:txBody>
                  <a:tcPr/>
                </a:tc>
                <a:tc>
                  <a:txBody>
                    <a:bodyPr/>
                    <a:lstStyle/>
                    <a:p>
                      <a:r>
                        <a:rPr lang="en-US" altLang="zh-CN" dirty="0" smtClean="0"/>
                        <a:t>《</a:t>
                      </a:r>
                      <a:r>
                        <a:rPr lang="zh-CN" altLang="en-US" dirty="0" smtClean="0"/>
                        <a:t>保险资产管理公司管理暂行规定</a:t>
                      </a:r>
                      <a:r>
                        <a:rPr lang="en-US" altLang="zh-CN" dirty="0" smtClean="0"/>
                        <a:t>》</a:t>
                      </a:r>
                      <a:endParaRPr lang="zh-CN" altLang="en-US" dirty="0"/>
                    </a:p>
                  </a:txBody>
                  <a:tcPr/>
                </a:tc>
                <a:tc vMerge="1">
                  <a:txBody>
                    <a:bodyPr/>
                    <a:lstStyle/>
                    <a:p>
                      <a:endParaRPr lang="zh-CN" altLang="en-US" dirty="0"/>
                    </a:p>
                  </a:txBody>
                  <a:tcPr/>
                </a:tc>
              </a:tr>
              <a:tr h="324498">
                <a:tc rowSpan="2">
                  <a:txBody>
                    <a:bodyPr/>
                    <a:lstStyle/>
                    <a:p>
                      <a:r>
                        <a:rPr lang="zh-CN" altLang="en-US" dirty="0" smtClean="0"/>
                        <a:t>信托公司、养老金公司、商业银行</a:t>
                      </a:r>
                      <a:endParaRPr lang="zh-CN" altLang="en-US" dirty="0"/>
                    </a:p>
                  </a:txBody>
                  <a:tcPr/>
                </a:tc>
                <a:tc rowSpan="2">
                  <a:txBody>
                    <a:bodyPr/>
                    <a:lstStyle/>
                    <a:p>
                      <a:r>
                        <a:rPr lang="zh-CN" altLang="en-US" dirty="0" smtClean="0"/>
                        <a:t>企业年金基金</a:t>
                      </a:r>
                      <a:endParaRPr lang="zh-CN" altLang="en-US" dirty="0"/>
                    </a:p>
                  </a:txBody>
                  <a:tcPr/>
                </a:tc>
                <a:tc>
                  <a:txBody>
                    <a:bodyPr/>
                    <a:lstStyle/>
                    <a:p>
                      <a:r>
                        <a:rPr lang="en-US" altLang="zh-CN" dirty="0" smtClean="0"/>
                        <a:t>《</a:t>
                      </a:r>
                      <a:r>
                        <a:rPr lang="zh-CN" altLang="en-US" dirty="0" smtClean="0"/>
                        <a:t>企业年金基金管理办法</a:t>
                      </a:r>
                      <a:r>
                        <a:rPr lang="en-US" altLang="zh-CN" dirty="0" smtClean="0"/>
                        <a:t>》</a:t>
                      </a:r>
                      <a:endParaRPr lang="zh-CN" altLang="en-US" dirty="0"/>
                    </a:p>
                  </a:txBody>
                  <a:tcPr/>
                </a:tc>
                <a:tc rowSpan="2">
                  <a:txBody>
                    <a:bodyPr/>
                    <a:lstStyle/>
                    <a:p>
                      <a:r>
                        <a:rPr lang="zh-CN" altLang="en-US" dirty="0" smtClean="0"/>
                        <a:t>国家人保部等部门</a:t>
                      </a:r>
                      <a:endParaRPr lang="zh-CN" altLang="en-US" dirty="0"/>
                    </a:p>
                  </a:txBody>
                  <a:tcPr/>
                </a:tc>
              </a:tr>
              <a:tr h="567872">
                <a:tc vMerge="1">
                  <a:txBody>
                    <a:bodyPr/>
                    <a:lstStyle/>
                    <a:p>
                      <a:endParaRPr lang="zh-CN" altLang="en-US" dirty="0"/>
                    </a:p>
                  </a:txBody>
                  <a:tcPr/>
                </a:tc>
                <a:tc vMerge="1">
                  <a:txBody>
                    <a:bodyPr/>
                    <a:lstStyle/>
                    <a:p>
                      <a:endParaRPr lang="zh-CN" altLang="en-US" dirty="0"/>
                    </a:p>
                  </a:txBody>
                  <a:tcPr/>
                </a:tc>
                <a:tc>
                  <a:txBody>
                    <a:bodyPr/>
                    <a:lstStyle/>
                    <a:p>
                      <a:r>
                        <a:rPr lang="en-US" altLang="zh-CN" dirty="0" smtClean="0"/>
                        <a:t>《</a:t>
                      </a:r>
                      <a:r>
                        <a:rPr lang="zh-CN" altLang="en-US" dirty="0" smtClean="0"/>
                        <a:t>企业年金基金管理机构资格认定暂行办法</a:t>
                      </a:r>
                      <a:r>
                        <a:rPr lang="en-US" altLang="zh-CN" dirty="0" smtClean="0"/>
                        <a:t>》</a:t>
                      </a:r>
                      <a:endParaRPr lang="zh-CN" altLang="en-US" dirty="0"/>
                    </a:p>
                  </a:txBody>
                  <a:tcPr/>
                </a:tc>
                <a:tc vMerge="1">
                  <a:txBody>
                    <a:bodyPr/>
                    <a:lstStyle/>
                    <a:p>
                      <a:endParaRPr lang="zh-CN" altLang="en-US" dirty="0"/>
                    </a:p>
                  </a:txBody>
                  <a:tcPr/>
                </a:tc>
              </a:tr>
            </a:tbl>
          </a:graphicData>
        </a:graphic>
      </p:graphicFrame>
      <p:sp>
        <p:nvSpPr>
          <p:cNvPr id="4" name="灯片编号占位符 3"/>
          <p:cNvSpPr>
            <a:spLocks noGrp="1"/>
          </p:cNvSpPr>
          <p:nvPr>
            <p:ph type="sldNum" sz="quarter" idx="12"/>
          </p:nvPr>
        </p:nvSpPr>
        <p:spPr/>
        <p:txBody>
          <a:bodyPr/>
          <a:lstStyle/>
          <a:p>
            <a:fld id="{6F969CFA-BAD1-48FA-92B5-A3EB68346CBD}" type="slidenum">
              <a:rPr lang="zh-CN" altLang="en-US" smtClean="0"/>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85794"/>
            <a:ext cx="8229600" cy="1143000"/>
          </a:xfrm>
        </p:spPr>
        <p:txBody>
          <a:bodyPr>
            <a:noAutofit/>
          </a:bodyPr>
          <a:lstStyle/>
          <a:p>
            <a:pPr algn="ctr"/>
            <a:r>
              <a:rPr lang="zh-CN" altLang="en-US" dirty="0" smtClean="0"/>
              <a:t>信托的资产管理关系</a:t>
            </a:r>
            <a:r>
              <a:rPr lang="zh-CN" altLang="en-US" dirty="0" smtClean="0"/>
              <a:t>解析</a:t>
            </a:r>
            <a:r>
              <a:rPr lang="en-US" altLang="zh-CN" dirty="0" smtClean="0"/>
              <a:t> </a:t>
            </a:r>
            <a:r>
              <a:rPr lang="en-US" altLang="zh-CN" dirty="0" smtClean="0"/>
              <a:t>   </a:t>
            </a:r>
            <a:r>
              <a:rPr lang="en-US" altLang="zh-CN" dirty="0" smtClean="0"/>
              <a:t>---</a:t>
            </a:r>
            <a:r>
              <a:rPr lang="zh-CN" altLang="en-US" dirty="0" smtClean="0"/>
              <a:t>委托人</a:t>
            </a:r>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37</a:t>
            </a:fld>
            <a:endParaRPr lang="zh-CN" altLang="en-US"/>
          </a:p>
        </p:txBody>
      </p:sp>
      <p:sp>
        <p:nvSpPr>
          <p:cNvPr id="7" name="TextBox 6"/>
          <p:cNvSpPr txBox="1"/>
          <p:nvPr/>
        </p:nvSpPr>
        <p:spPr>
          <a:xfrm>
            <a:off x="357158" y="2357430"/>
            <a:ext cx="8358246" cy="4031873"/>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a:t>
            </a:r>
            <a:r>
              <a:rPr lang="en-US" altLang="zh-CN" sz="3200" b="1" dirty="0" smtClean="0">
                <a:latin typeface="微软雅黑" pitchFamily="34" charset="-122"/>
                <a:ea typeface="微软雅黑" pitchFamily="34" charset="-122"/>
              </a:rPr>
              <a:t>1</a:t>
            </a:r>
            <a:r>
              <a:rPr lang="zh-CN" altLang="en-US" sz="3200" b="1" dirty="0" smtClean="0">
                <a:latin typeface="微软雅黑" pitchFamily="34" charset="-122"/>
                <a:ea typeface="微软雅黑" pitchFamily="34" charset="-122"/>
              </a:rPr>
              <a:t>）委托人应当是具有完全民事行为能力</a:t>
            </a:r>
            <a:r>
              <a:rPr lang="zh-CN" altLang="en-US" sz="3200" b="1" dirty="0" smtClean="0">
                <a:latin typeface="微软雅黑" pitchFamily="34" charset="-122"/>
                <a:ea typeface="微软雅黑" pitchFamily="34" charset="-122"/>
              </a:rPr>
              <a:t>的    自然人</a:t>
            </a:r>
            <a:r>
              <a:rPr lang="zh-CN" altLang="en-US" sz="3200" b="1" dirty="0" smtClean="0">
                <a:latin typeface="微软雅黑" pitchFamily="34" charset="-122"/>
                <a:ea typeface="微软雅黑" pitchFamily="34" charset="-122"/>
              </a:rPr>
              <a:t>、法人或者依法成立的其他组织。</a:t>
            </a:r>
            <a:endParaRPr lang="en-US" altLang="zh-CN" sz="3200" b="1" dirty="0" smtClean="0">
              <a:latin typeface="微软雅黑" pitchFamily="34" charset="-122"/>
              <a:ea typeface="微软雅黑" pitchFamily="34" charset="-122"/>
            </a:endParaRPr>
          </a:p>
          <a:p>
            <a:r>
              <a:rPr lang="zh-CN" altLang="en-US" sz="3200" b="1" dirty="0" smtClean="0">
                <a:latin typeface="微软雅黑" pitchFamily="34" charset="-122"/>
                <a:ea typeface="微软雅黑" pitchFamily="34" charset="-122"/>
              </a:rPr>
              <a:t>（</a:t>
            </a:r>
            <a:r>
              <a:rPr lang="en-US" altLang="zh-CN" sz="3200" b="1" dirty="0" smtClean="0">
                <a:latin typeface="微软雅黑" pitchFamily="34" charset="-122"/>
                <a:ea typeface="微软雅黑" pitchFamily="34" charset="-122"/>
              </a:rPr>
              <a:t>2</a:t>
            </a:r>
            <a:r>
              <a:rPr lang="zh-CN" altLang="en-US" sz="3200" b="1" dirty="0" smtClean="0">
                <a:latin typeface="微软雅黑" pitchFamily="34" charset="-122"/>
                <a:ea typeface="微软雅黑" pitchFamily="34" charset="-122"/>
              </a:rPr>
              <a:t>）在未违规的情况下，有限合伙基金可以担任合伙人。</a:t>
            </a:r>
            <a:endParaRPr lang="en-US" altLang="zh-CN" sz="3200" b="1" dirty="0" smtClean="0">
              <a:latin typeface="微软雅黑" pitchFamily="34" charset="-122"/>
              <a:ea typeface="微软雅黑" pitchFamily="34" charset="-122"/>
            </a:endParaRPr>
          </a:p>
          <a:p>
            <a:r>
              <a:rPr lang="zh-CN" altLang="en-US" sz="3200" b="1" dirty="0" smtClean="0">
                <a:latin typeface="微软雅黑" pitchFamily="34" charset="-122"/>
                <a:ea typeface="微软雅黑" pitchFamily="34" charset="-122"/>
              </a:rPr>
              <a:t>（</a:t>
            </a:r>
            <a:r>
              <a:rPr lang="en-US" altLang="zh-CN" sz="3200" b="1" dirty="0" smtClean="0">
                <a:latin typeface="微软雅黑" pitchFamily="34" charset="-122"/>
                <a:ea typeface="微软雅黑" pitchFamily="34" charset="-122"/>
              </a:rPr>
              <a:t>3</a:t>
            </a:r>
            <a:r>
              <a:rPr lang="zh-CN" altLang="en-US" sz="3200" b="1" dirty="0" smtClean="0">
                <a:latin typeface="微软雅黑" pitchFamily="34" charset="-122"/>
                <a:ea typeface="微软雅黑" pitchFamily="34" charset="-122"/>
              </a:rPr>
              <a:t>）在符合法律规定的情况下，部分工会可以担任委托人</a:t>
            </a:r>
            <a:endParaRPr lang="en-US" altLang="zh-CN" sz="3200" b="1" dirty="0" smtClean="0">
              <a:latin typeface="微软雅黑" pitchFamily="34" charset="-122"/>
              <a:ea typeface="微软雅黑" pitchFamily="34" charset="-122"/>
            </a:endParaRPr>
          </a:p>
          <a:p>
            <a:r>
              <a:rPr lang="zh-CN" altLang="en-US" sz="3200" b="1" dirty="0" smtClean="0">
                <a:latin typeface="微软雅黑" pitchFamily="34" charset="-122"/>
                <a:ea typeface="微软雅黑" pitchFamily="34" charset="-122"/>
              </a:rPr>
              <a:t>（</a:t>
            </a:r>
            <a:r>
              <a:rPr lang="en-US" altLang="zh-CN" sz="3200" b="1" dirty="0" smtClean="0">
                <a:latin typeface="微软雅黑" pitchFamily="34" charset="-122"/>
                <a:ea typeface="微软雅黑" pitchFamily="34" charset="-122"/>
              </a:rPr>
              <a:t>4</a:t>
            </a:r>
            <a:r>
              <a:rPr lang="zh-CN" altLang="en-US" sz="3200" b="1" dirty="0" smtClean="0">
                <a:latin typeface="微软雅黑" pitchFamily="34" charset="-122"/>
                <a:ea typeface="微软雅黑" pitchFamily="34" charset="-122"/>
              </a:rPr>
              <a:t>）在未违法的情况下，具备缔约、开户等能力的相关主体可以担任委托人</a:t>
            </a:r>
            <a:endParaRPr lang="zh-CN" altLang="en-US" sz="3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F969CFA-BAD1-48FA-92B5-A3EB68346CBD}" type="slidenum">
              <a:rPr lang="zh-CN" altLang="en-US" smtClean="0"/>
              <a:pPr/>
              <a:t>38</a:t>
            </a:fld>
            <a:endParaRPr lang="zh-CN" altLang="en-US" dirty="0"/>
          </a:p>
        </p:txBody>
      </p:sp>
      <p:sp>
        <p:nvSpPr>
          <p:cNvPr id="5" name="内容占位符 4"/>
          <p:cNvSpPr>
            <a:spLocks noGrp="1"/>
          </p:cNvSpPr>
          <p:nvPr>
            <p:ph sz="quarter" idx="13"/>
          </p:nvPr>
        </p:nvSpPr>
        <p:spPr/>
        <p:txBody>
          <a:bodyPr/>
          <a:lstStyle/>
          <a:p>
            <a:endParaRPr lang="zh-CN" altLang="en-US"/>
          </a:p>
        </p:txBody>
      </p:sp>
      <p:sp>
        <p:nvSpPr>
          <p:cNvPr id="6" name="内容占位符 5"/>
          <p:cNvSpPr txBox="1">
            <a:spLocks noGrp="1"/>
          </p:cNvSpPr>
          <p:nvPr>
            <p:ph idx="1"/>
          </p:nvPr>
        </p:nvSpPr>
        <p:spPr>
          <a:xfrm>
            <a:off x="500034" y="1571612"/>
            <a:ext cx="8229600" cy="4647426"/>
          </a:xfrm>
          <a:prstGeom prst="rect">
            <a:avLst/>
          </a:prstGeom>
          <a:noFill/>
        </p:spPr>
        <p:txBody>
          <a:bodyPr wrap="square" rtlCol="0">
            <a:spAutoFit/>
          </a:bodyPr>
          <a:lstStyle/>
          <a:p>
            <a:pPr>
              <a:buNone/>
            </a:pPr>
            <a:r>
              <a:rPr lang="zh-CN" altLang="en-US" sz="3200" b="1" dirty="0" smtClean="0"/>
              <a:t>信托公司设立集合资金信托计划，委托人应当符合以下</a:t>
            </a:r>
            <a:r>
              <a:rPr lang="zh-CN" altLang="en-US" sz="3200" b="1" dirty="0" smtClean="0"/>
              <a:t>条件：</a:t>
            </a:r>
            <a:endParaRPr lang="en-US" altLang="zh-CN" sz="3200" b="1" dirty="0" smtClean="0"/>
          </a:p>
          <a:p>
            <a:pPr>
              <a:buNone/>
            </a:pPr>
            <a:r>
              <a:rPr lang="zh-CN" altLang="en-US" sz="3200" dirty="0" smtClean="0">
                <a:sym typeface="Wingdings" pitchFamily="2" charset="2"/>
              </a:rPr>
              <a:t>（</a:t>
            </a:r>
            <a:r>
              <a:rPr lang="en-US" altLang="zh-CN" sz="3200" dirty="0" smtClean="0">
                <a:sym typeface="Wingdings" pitchFamily="2" charset="2"/>
              </a:rPr>
              <a:t>1</a:t>
            </a:r>
            <a:r>
              <a:rPr lang="zh-CN" altLang="en-US" sz="3200" dirty="0" smtClean="0">
                <a:sym typeface="Wingdings" pitchFamily="2" charset="2"/>
              </a:rPr>
              <a:t>）委托人为</a:t>
            </a:r>
            <a:r>
              <a:rPr lang="zh-CN" altLang="en-US" sz="3200" dirty="0" smtClean="0">
                <a:solidFill>
                  <a:srgbClr val="FF0000"/>
                </a:solidFill>
                <a:sym typeface="Wingdings" pitchFamily="2" charset="2"/>
              </a:rPr>
              <a:t>合格</a:t>
            </a:r>
            <a:r>
              <a:rPr lang="zh-CN" altLang="en-US" sz="3200" dirty="0" smtClean="0">
                <a:solidFill>
                  <a:srgbClr val="FF0000"/>
                </a:solidFill>
                <a:sym typeface="Wingdings" pitchFamily="2" charset="2"/>
              </a:rPr>
              <a:t>投资者</a:t>
            </a:r>
            <a:endParaRPr lang="en-US" altLang="zh-CN" sz="3200" dirty="0" smtClean="0">
              <a:solidFill>
                <a:srgbClr val="FF0000"/>
              </a:solidFill>
              <a:sym typeface="Wingdings" pitchFamily="2" charset="2"/>
            </a:endParaRPr>
          </a:p>
          <a:p>
            <a:pPr>
              <a:buNone/>
            </a:pPr>
            <a:r>
              <a:rPr lang="zh-CN" altLang="en-US" sz="3200" dirty="0" smtClean="0">
                <a:sym typeface="Wingdings" pitchFamily="2" charset="2"/>
              </a:rPr>
              <a:t>（</a:t>
            </a:r>
            <a:r>
              <a:rPr lang="en-US" altLang="zh-CN" sz="3200" dirty="0" smtClean="0">
                <a:sym typeface="Wingdings" pitchFamily="2" charset="2"/>
              </a:rPr>
              <a:t>2</a:t>
            </a:r>
            <a:r>
              <a:rPr lang="zh-CN" altLang="en-US" sz="3200" dirty="0" smtClean="0">
                <a:sym typeface="Wingdings" pitchFamily="2" charset="2"/>
              </a:rPr>
              <a:t>）参与信托计划的委托人为唯一</a:t>
            </a:r>
            <a:r>
              <a:rPr lang="zh-CN" altLang="en-US" sz="3200" dirty="0" smtClean="0">
                <a:sym typeface="Wingdings" pitchFamily="2" charset="2"/>
              </a:rPr>
              <a:t>受益人</a:t>
            </a:r>
            <a:endParaRPr lang="en-US" altLang="zh-CN" sz="3200" dirty="0" smtClean="0">
              <a:sym typeface="Wingdings" pitchFamily="2" charset="2"/>
            </a:endParaRPr>
          </a:p>
          <a:p>
            <a:pPr>
              <a:buNone/>
            </a:pPr>
            <a:r>
              <a:rPr lang="zh-CN" altLang="en-US" sz="3200" dirty="0" smtClean="0">
                <a:sym typeface="Wingdings" pitchFamily="2" charset="2"/>
              </a:rPr>
              <a:t>（</a:t>
            </a:r>
            <a:r>
              <a:rPr lang="en-US" altLang="zh-CN" sz="3200" dirty="0" smtClean="0">
                <a:sym typeface="Wingdings" pitchFamily="2" charset="2"/>
              </a:rPr>
              <a:t>3</a:t>
            </a:r>
            <a:r>
              <a:rPr lang="zh-CN" altLang="en-US" sz="3200" dirty="0" smtClean="0">
                <a:sym typeface="Wingdings" pitchFamily="2" charset="2"/>
              </a:rPr>
              <a:t>）单个信托计划的自然人人数不得超过</a:t>
            </a:r>
            <a:r>
              <a:rPr lang="en-US" altLang="zh-CN" sz="3200" dirty="0" smtClean="0">
                <a:sym typeface="Wingdings" pitchFamily="2" charset="2"/>
              </a:rPr>
              <a:t>50</a:t>
            </a:r>
            <a:r>
              <a:rPr lang="zh-CN" altLang="en-US" sz="3200" dirty="0" smtClean="0">
                <a:sym typeface="Wingdings" pitchFamily="2" charset="2"/>
              </a:rPr>
              <a:t>人，但单笔委托金额在</a:t>
            </a:r>
            <a:r>
              <a:rPr lang="en-US" altLang="zh-CN" sz="3200" dirty="0" smtClean="0">
                <a:sym typeface="Wingdings" pitchFamily="2" charset="2"/>
              </a:rPr>
              <a:t>300</a:t>
            </a:r>
            <a:r>
              <a:rPr lang="zh-CN" altLang="en-US" sz="3200" dirty="0" smtClean="0">
                <a:sym typeface="Wingdings" pitchFamily="2" charset="2"/>
              </a:rPr>
              <a:t>万以上的自然人投资者和合格机构投资者数量不受限制</a:t>
            </a:r>
            <a:endParaRPr lang="en-US" altLang="zh-CN" sz="3200" dirty="0" smtClean="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F969CFA-BAD1-48FA-92B5-A3EB68346CBD}" type="slidenum">
              <a:rPr lang="zh-CN" altLang="en-US" smtClean="0"/>
              <a:pPr/>
              <a:t>39</a:t>
            </a:fld>
            <a:endParaRPr lang="zh-CN" altLang="en-US" dirty="0"/>
          </a:p>
        </p:txBody>
      </p:sp>
      <p:sp>
        <p:nvSpPr>
          <p:cNvPr id="5" name="内容占位符 4"/>
          <p:cNvSpPr>
            <a:spLocks noGrp="1"/>
          </p:cNvSpPr>
          <p:nvPr>
            <p:ph sz="quarter" idx="13"/>
          </p:nvPr>
        </p:nvSpPr>
        <p:spPr/>
        <p:txBody>
          <a:bodyPr/>
          <a:lstStyle/>
          <a:p>
            <a:endParaRPr lang="zh-CN" altLang="en-US"/>
          </a:p>
        </p:txBody>
      </p:sp>
      <p:sp>
        <p:nvSpPr>
          <p:cNvPr id="6" name="内容占位符 5"/>
          <p:cNvSpPr txBox="1">
            <a:spLocks noGrp="1"/>
          </p:cNvSpPr>
          <p:nvPr>
            <p:ph idx="1"/>
          </p:nvPr>
        </p:nvSpPr>
        <p:spPr>
          <a:xfrm>
            <a:off x="428596" y="1785926"/>
            <a:ext cx="8229600" cy="3637919"/>
          </a:xfrm>
          <a:prstGeom prst="rect">
            <a:avLst/>
          </a:prstGeom>
          <a:noFill/>
        </p:spPr>
        <p:txBody>
          <a:bodyPr wrap="square" rtlCol="0">
            <a:spAutoFit/>
          </a:bodyPr>
          <a:lstStyle/>
          <a:p>
            <a:pPr>
              <a:buNone/>
            </a:pPr>
            <a:r>
              <a:rPr lang="zh-CN" altLang="en-US" sz="2400" b="1" dirty="0" smtClean="0">
                <a:solidFill>
                  <a:srgbClr val="FF0000"/>
                </a:solidFill>
              </a:rPr>
              <a:t>合格投资者</a:t>
            </a:r>
            <a:r>
              <a:rPr lang="zh-CN" altLang="en-US" sz="2400" b="1" dirty="0" smtClean="0"/>
              <a:t>，是指符合下列条件之一，能够识别、判断和承担信托计划相应风险的</a:t>
            </a:r>
            <a:r>
              <a:rPr lang="zh-CN" altLang="en-US" sz="2400" b="1" dirty="0" smtClean="0"/>
              <a:t>人：</a:t>
            </a:r>
            <a:endParaRPr lang="en-US" altLang="zh-CN" sz="2400" b="1" dirty="0" smtClean="0"/>
          </a:p>
          <a:p>
            <a:pPr>
              <a:buNone/>
            </a:pPr>
            <a:r>
              <a:rPr lang="zh-CN" altLang="en-US" sz="2400" b="1" dirty="0" smtClean="0">
                <a:sym typeface="Wingdings" pitchFamily="2" charset="2"/>
              </a:rPr>
              <a:t>（</a:t>
            </a:r>
            <a:r>
              <a:rPr lang="en-US" altLang="zh-CN" sz="2400" b="1" dirty="0" smtClean="0">
                <a:sym typeface="Wingdings" pitchFamily="2" charset="2"/>
              </a:rPr>
              <a:t>1</a:t>
            </a:r>
            <a:r>
              <a:rPr lang="zh-CN" altLang="en-US" sz="2400" b="1" dirty="0" smtClean="0">
                <a:sym typeface="Wingdings" pitchFamily="2" charset="2"/>
              </a:rPr>
              <a:t>）投资一个信托计划的最低金额不少于</a:t>
            </a:r>
            <a:r>
              <a:rPr lang="en-US" altLang="zh-CN" sz="2400" b="1" dirty="0" smtClean="0">
                <a:sym typeface="Wingdings" pitchFamily="2" charset="2"/>
              </a:rPr>
              <a:t>100</a:t>
            </a:r>
            <a:r>
              <a:rPr lang="zh-CN" altLang="en-US" sz="2400" b="1" dirty="0" smtClean="0">
                <a:sym typeface="Wingdings" pitchFamily="2" charset="2"/>
              </a:rPr>
              <a:t>万元人民币的自然人、法人或者依法设立的其他</a:t>
            </a:r>
            <a:r>
              <a:rPr lang="zh-CN" altLang="en-US" sz="2400" b="1" dirty="0" smtClean="0">
                <a:sym typeface="Wingdings" pitchFamily="2" charset="2"/>
              </a:rPr>
              <a:t>机构</a:t>
            </a:r>
            <a:endParaRPr lang="en-US" altLang="zh-CN" sz="2400" b="1" dirty="0" smtClean="0">
              <a:sym typeface="Wingdings" pitchFamily="2" charset="2"/>
            </a:endParaRPr>
          </a:p>
          <a:p>
            <a:pPr>
              <a:buNone/>
            </a:pPr>
            <a:r>
              <a:rPr lang="zh-CN" altLang="en-US" sz="2400" b="1" dirty="0" smtClean="0">
                <a:sym typeface="Wingdings" pitchFamily="2" charset="2"/>
              </a:rPr>
              <a:t>（</a:t>
            </a:r>
            <a:r>
              <a:rPr lang="en-US" altLang="zh-CN" sz="2400" b="1" dirty="0" smtClean="0">
                <a:sym typeface="Wingdings" pitchFamily="2" charset="2"/>
              </a:rPr>
              <a:t>2</a:t>
            </a:r>
            <a:r>
              <a:rPr lang="zh-CN" altLang="en-US" sz="2400" b="1" dirty="0" smtClean="0">
                <a:sym typeface="Wingdings" pitchFamily="2" charset="2"/>
              </a:rPr>
              <a:t>）个人或者家庭金融资产总计在其认购时超过</a:t>
            </a:r>
            <a:r>
              <a:rPr lang="en-US" altLang="zh-CN" sz="2400" b="1" dirty="0" smtClean="0">
                <a:sym typeface="Wingdings" pitchFamily="2" charset="2"/>
              </a:rPr>
              <a:t>100</a:t>
            </a:r>
            <a:r>
              <a:rPr lang="zh-CN" altLang="en-US" sz="2400" b="1" dirty="0" smtClean="0">
                <a:sym typeface="Wingdings" pitchFamily="2" charset="2"/>
              </a:rPr>
              <a:t>万元人民币，且能提供相关财产证明的</a:t>
            </a:r>
            <a:r>
              <a:rPr lang="zh-CN" altLang="en-US" sz="2400" b="1" dirty="0" smtClean="0">
                <a:sym typeface="Wingdings" pitchFamily="2" charset="2"/>
              </a:rPr>
              <a:t>自然人</a:t>
            </a:r>
            <a:endParaRPr lang="en-US" altLang="zh-CN" sz="2400" b="1" dirty="0" smtClean="0">
              <a:sym typeface="Wingdings" pitchFamily="2" charset="2"/>
            </a:endParaRPr>
          </a:p>
          <a:p>
            <a:pPr>
              <a:buNone/>
            </a:pPr>
            <a:r>
              <a:rPr lang="zh-CN" altLang="en-US" sz="2400" b="1" dirty="0" smtClean="0">
                <a:sym typeface="Wingdings" pitchFamily="2" charset="2"/>
              </a:rPr>
              <a:t>（</a:t>
            </a:r>
            <a:r>
              <a:rPr lang="en-US" altLang="zh-CN" sz="2400" b="1" dirty="0" smtClean="0">
                <a:sym typeface="Wingdings" pitchFamily="2" charset="2"/>
              </a:rPr>
              <a:t>3</a:t>
            </a:r>
            <a:r>
              <a:rPr lang="zh-CN" altLang="en-US" sz="2400" b="1" dirty="0" smtClean="0">
                <a:sym typeface="Wingdings" pitchFamily="2" charset="2"/>
              </a:rPr>
              <a:t>）个人收入在最近三年内每年收入超过</a:t>
            </a:r>
            <a:r>
              <a:rPr lang="en-US" altLang="zh-CN" sz="2400" b="1" dirty="0" smtClean="0">
                <a:sym typeface="Wingdings" pitchFamily="2" charset="2"/>
              </a:rPr>
              <a:t>20</a:t>
            </a:r>
            <a:r>
              <a:rPr lang="zh-CN" altLang="en-US" sz="2400" b="1" dirty="0" smtClean="0">
                <a:sym typeface="Wingdings" pitchFamily="2" charset="2"/>
              </a:rPr>
              <a:t>万或者夫妻双方合计收入在最近三年内每年收入超过</a:t>
            </a:r>
            <a:r>
              <a:rPr lang="en-US" altLang="zh-CN" sz="2400" b="1" dirty="0" smtClean="0">
                <a:sym typeface="Wingdings" pitchFamily="2" charset="2"/>
              </a:rPr>
              <a:t>30</a:t>
            </a:r>
            <a:r>
              <a:rPr lang="zh-CN" altLang="en-US" sz="2400" b="1" dirty="0" smtClean="0">
                <a:sym typeface="Wingdings" pitchFamily="2" charset="2"/>
              </a:rPr>
              <a:t>万人民币，且能够提供相关收入证明的自然人。</a:t>
            </a:r>
            <a:endParaRPr lang="zh-CN" alt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dirty="0" smtClean="0"/>
              <a:t>第一节、市场层次</a:t>
            </a:r>
            <a:endParaRPr lang="zh-CN" altLang="en-US" dirty="0"/>
          </a:p>
        </p:txBody>
      </p:sp>
      <p:sp>
        <p:nvSpPr>
          <p:cNvPr id="3" name="内容占位符 2"/>
          <p:cNvSpPr>
            <a:spLocks noGrp="1"/>
          </p:cNvSpPr>
          <p:nvPr>
            <p:ph idx="1"/>
          </p:nvPr>
        </p:nvSpPr>
        <p:spPr/>
        <p:txBody>
          <a:bodyPr vert="horz" anchor="t">
            <a:normAutofit/>
          </a:bodyPr>
          <a:lstStyle/>
          <a:p>
            <a:pPr>
              <a:buNone/>
            </a:pPr>
            <a:r>
              <a:rPr lang="zh-CN" altLang="en-US" sz="4800" b="1" dirty="0" smtClean="0">
                <a:latin typeface="+mn-ea"/>
              </a:rPr>
              <a:t>股票市场</a:t>
            </a:r>
            <a:endParaRPr lang="en-US" altLang="zh-CN" sz="4800" b="1" dirty="0" smtClean="0">
              <a:latin typeface="+mn-ea"/>
            </a:endParaRPr>
          </a:p>
          <a:p>
            <a:pPr>
              <a:buNone/>
            </a:pPr>
            <a:r>
              <a:rPr lang="zh-CN" altLang="en-US" sz="4800" b="1" dirty="0" smtClean="0">
                <a:latin typeface="+mn-ea"/>
              </a:rPr>
              <a:t>债券市场</a:t>
            </a:r>
            <a:endParaRPr lang="en-US" altLang="zh-CN" sz="4800" b="1" dirty="0" smtClean="0">
              <a:latin typeface="+mn-ea"/>
            </a:endParaRPr>
          </a:p>
          <a:p>
            <a:pPr>
              <a:buNone/>
            </a:pPr>
            <a:r>
              <a:rPr lang="zh-CN" altLang="en-US" sz="4800" b="1" dirty="0" smtClean="0">
                <a:latin typeface="+mn-ea"/>
              </a:rPr>
              <a:t>基金市场</a:t>
            </a:r>
            <a:endParaRPr lang="en-US" altLang="zh-CN" sz="4800" b="1" dirty="0" smtClean="0">
              <a:latin typeface="+mn-ea"/>
            </a:endParaRPr>
          </a:p>
          <a:p>
            <a:pPr>
              <a:buNone/>
            </a:pPr>
            <a:r>
              <a:rPr lang="zh-CN" altLang="en-US" sz="4800" b="1" dirty="0" smtClean="0">
                <a:latin typeface="+mn-ea"/>
              </a:rPr>
              <a:t>期货市场</a:t>
            </a:r>
            <a:endParaRPr lang="en-US" altLang="zh-CN" sz="4800" b="1" dirty="0" smtClean="0">
              <a:latin typeface="+mn-ea"/>
            </a:endParaRPr>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4</a:t>
            </a:fld>
            <a:endParaRPr lang="zh-CN" altLang="en-US" dirty="0"/>
          </a:p>
        </p:txBody>
      </p:sp>
      <p:sp>
        <p:nvSpPr>
          <p:cNvPr id="5" name="内容占位符 4"/>
          <p:cNvSpPr>
            <a:spLocks noGrp="1"/>
          </p:cNvSpPr>
          <p:nvPr>
            <p:ph sz="quarter" idx="13"/>
          </p:nvPr>
        </p:nvSpPr>
        <p:spPr/>
        <p:txBody>
          <a:bodyP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571612"/>
            <a:ext cx="8229600" cy="3736407"/>
          </a:xfrm>
        </p:spPr>
        <p:txBody>
          <a:bodyPr>
            <a:spAutoFit/>
          </a:bodyPr>
          <a:lstStyle/>
          <a:p>
            <a:pPr>
              <a:buNone/>
            </a:pPr>
            <a:r>
              <a:rPr lang="zh-CN" altLang="en-US" sz="3200" b="1" dirty="0" smtClean="0"/>
              <a:t>几种特殊情况：</a:t>
            </a:r>
            <a:endParaRPr lang="en-US" altLang="zh-CN" sz="3200" b="1" dirty="0" smtClean="0"/>
          </a:p>
          <a:p>
            <a:pPr>
              <a:buNone/>
            </a:pPr>
            <a:r>
              <a:rPr lang="zh-CN" altLang="en-US" sz="3200" dirty="0" smtClean="0"/>
              <a:t>（</a:t>
            </a:r>
            <a:r>
              <a:rPr lang="en-US" altLang="zh-CN" sz="3200" dirty="0" smtClean="0"/>
              <a:t>1</a:t>
            </a:r>
            <a:r>
              <a:rPr lang="zh-CN" altLang="en-US" sz="3200" dirty="0" smtClean="0"/>
              <a:t>）两个以上（含两个）单一资金信托用于同一项目的，委托人应当是合格投资者</a:t>
            </a:r>
            <a:endParaRPr lang="en-US" altLang="zh-CN" sz="3200" dirty="0" smtClean="0"/>
          </a:p>
          <a:p>
            <a:pPr>
              <a:buNone/>
            </a:pPr>
            <a:r>
              <a:rPr lang="zh-CN" altLang="en-US" sz="3200" dirty="0" smtClean="0"/>
              <a:t>（</a:t>
            </a:r>
            <a:r>
              <a:rPr lang="en-US" altLang="zh-CN" sz="3200" dirty="0" smtClean="0"/>
              <a:t>2</a:t>
            </a:r>
            <a:r>
              <a:rPr lang="zh-CN" altLang="en-US" sz="3200" dirty="0" smtClean="0"/>
              <a:t>）动产信托、不动产信托以及其他财产和财产权信托进行收益拆分转让的，应当遵守</a:t>
            </a:r>
            <a:r>
              <a:rPr lang="en-US" altLang="zh-CN" sz="3200" dirty="0" smtClean="0"/>
              <a:t>《</a:t>
            </a:r>
            <a:r>
              <a:rPr lang="zh-CN" altLang="en-US" sz="3200" dirty="0" smtClean="0"/>
              <a:t>信托公司集合资金信托计划管理办法</a:t>
            </a:r>
            <a:r>
              <a:rPr lang="en-US" altLang="zh-CN" sz="3200" dirty="0" smtClean="0"/>
              <a:t>》</a:t>
            </a:r>
            <a:r>
              <a:rPr lang="zh-CN" altLang="en-US" sz="3200" dirty="0" smtClean="0"/>
              <a:t>的相关规定</a:t>
            </a:r>
            <a:endParaRPr lang="zh-CN" altLang="en-US" sz="3200"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40</a:t>
            </a:fld>
            <a:endParaRPr lang="zh-CN" altLang="en-US" dirty="0"/>
          </a:p>
        </p:txBody>
      </p:sp>
      <p:sp>
        <p:nvSpPr>
          <p:cNvPr id="5" name="内容占位符 4"/>
          <p:cNvSpPr>
            <a:spLocks noGrp="1"/>
          </p:cNvSpPr>
          <p:nvPr>
            <p:ph sz="quarter" idx="13"/>
          </p:nvPr>
        </p:nvSpPr>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57166"/>
            <a:ext cx="8229600" cy="1143000"/>
          </a:xfrm>
        </p:spPr>
        <p:txBody>
          <a:bodyPr/>
          <a:lstStyle/>
          <a:p>
            <a:r>
              <a:rPr lang="zh-CN" altLang="en-US" dirty="0" smtClean="0"/>
              <a:t>资产</a:t>
            </a:r>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41</a:t>
            </a:fld>
            <a:endParaRPr lang="zh-CN" altLang="en-US"/>
          </a:p>
        </p:txBody>
      </p:sp>
      <p:sp>
        <p:nvSpPr>
          <p:cNvPr id="5" name="TextBox 4"/>
          <p:cNvSpPr txBox="1"/>
          <p:nvPr/>
        </p:nvSpPr>
        <p:spPr>
          <a:xfrm>
            <a:off x="500034" y="2000240"/>
            <a:ext cx="8215370" cy="3539430"/>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a:t>
            </a:r>
            <a:r>
              <a:rPr lang="en-US" altLang="zh-CN" sz="3200" b="1" dirty="0" smtClean="0">
                <a:latin typeface="微软雅黑" pitchFamily="34" charset="-122"/>
                <a:ea typeface="微软雅黑" pitchFamily="34" charset="-122"/>
              </a:rPr>
              <a:t>1</a:t>
            </a:r>
            <a:r>
              <a:rPr lang="zh-CN" altLang="en-US" sz="3200" b="1" dirty="0" smtClean="0">
                <a:latin typeface="微软雅黑" pitchFamily="34" charset="-122"/>
                <a:ea typeface="微软雅黑" pitchFamily="34" charset="-122"/>
              </a:rPr>
              <a:t>）受托人因承诺信托而取得的财产是信托财产</a:t>
            </a:r>
            <a:endParaRPr lang="en-US" altLang="zh-CN" sz="3200" b="1" dirty="0" smtClean="0">
              <a:latin typeface="微软雅黑" pitchFamily="34" charset="-122"/>
              <a:ea typeface="微软雅黑" pitchFamily="34" charset="-122"/>
            </a:endParaRPr>
          </a:p>
          <a:p>
            <a:r>
              <a:rPr lang="zh-CN" altLang="en-US" sz="3200" b="1" dirty="0" smtClean="0">
                <a:latin typeface="微软雅黑" pitchFamily="34" charset="-122"/>
                <a:ea typeface="微软雅黑" pitchFamily="34" charset="-122"/>
              </a:rPr>
              <a:t>（</a:t>
            </a:r>
            <a:r>
              <a:rPr lang="en-US" altLang="zh-CN" sz="3200" b="1" dirty="0" smtClean="0">
                <a:latin typeface="微软雅黑" pitchFamily="34" charset="-122"/>
                <a:ea typeface="微软雅黑" pitchFamily="34" charset="-122"/>
              </a:rPr>
              <a:t>2</a:t>
            </a:r>
            <a:r>
              <a:rPr lang="zh-CN" altLang="en-US" sz="3200" b="1" dirty="0" smtClean="0">
                <a:latin typeface="微软雅黑" pitchFamily="34" charset="-122"/>
                <a:ea typeface="微软雅黑" pitchFamily="34" charset="-122"/>
              </a:rPr>
              <a:t>）设立信托，必须有确定的信托财产，并且该信托财产必须是委托人合法所有的财产（包括合法的财产权利）</a:t>
            </a:r>
            <a:endParaRPr lang="en-US" altLang="zh-CN" sz="3200" b="1" dirty="0" smtClean="0">
              <a:latin typeface="微软雅黑" pitchFamily="34" charset="-122"/>
              <a:ea typeface="微软雅黑" pitchFamily="34" charset="-122"/>
            </a:endParaRPr>
          </a:p>
          <a:p>
            <a:r>
              <a:rPr lang="zh-CN" altLang="en-US" sz="3200" b="1" dirty="0" smtClean="0">
                <a:latin typeface="微软雅黑" pitchFamily="34" charset="-122"/>
                <a:ea typeface="微软雅黑" pitchFamily="34" charset="-122"/>
              </a:rPr>
              <a:t>（</a:t>
            </a:r>
            <a:r>
              <a:rPr lang="en-US" altLang="zh-CN" sz="3200" b="1" dirty="0" smtClean="0">
                <a:latin typeface="微软雅黑" pitchFamily="34" charset="-122"/>
                <a:ea typeface="微软雅黑" pitchFamily="34" charset="-122"/>
              </a:rPr>
              <a:t>3</a:t>
            </a:r>
            <a:r>
              <a:rPr lang="zh-CN" altLang="en-US" sz="3200" b="1" dirty="0" smtClean="0">
                <a:latin typeface="微软雅黑" pitchFamily="34" charset="-122"/>
                <a:ea typeface="微软雅黑" pitchFamily="34" charset="-122"/>
              </a:rPr>
              <a:t>）受托人因信托财产的管理运用、处分或者其他情形而取得的财产，也归入</a:t>
            </a:r>
            <a:r>
              <a:rPr lang="zh-CN" altLang="en-US" sz="3200" b="1" dirty="0" smtClean="0">
                <a:latin typeface="微软雅黑" pitchFamily="34" charset="-122"/>
                <a:ea typeface="微软雅黑" pitchFamily="34" charset="-122"/>
              </a:rPr>
              <a:t>信托财产</a:t>
            </a:r>
            <a:endParaRPr lang="en-US" altLang="zh-CN" sz="3200"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F969CFA-BAD1-48FA-92B5-A3EB68346CBD}" type="slidenum">
              <a:rPr lang="zh-CN" altLang="en-US" smtClean="0"/>
              <a:pPr/>
              <a:t>42</a:t>
            </a:fld>
            <a:endParaRPr lang="zh-CN" altLang="en-US" dirty="0"/>
          </a:p>
        </p:txBody>
      </p:sp>
      <p:sp>
        <p:nvSpPr>
          <p:cNvPr id="5" name="内容占位符 4"/>
          <p:cNvSpPr>
            <a:spLocks noGrp="1"/>
          </p:cNvSpPr>
          <p:nvPr>
            <p:ph sz="quarter" idx="13"/>
          </p:nvPr>
        </p:nvSpPr>
        <p:spPr/>
        <p:txBody>
          <a:bodyPr/>
          <a:lstStyle/>
          <a:p>
            <a:endParaRPr lang="zh-CN" altLang="en-US"/>
          </a:p>
        </p:txBody>
      </p:sp>
      <p:sp>
        <p:nvSpPr>
          <p:cNvPr id="6" name="TextBox 5"/>
          <p:cNvSpPr txBox="1"/>
          <p:nvPr/>
        </p:nvSpPr>
        <p:spPr>
          <a:xfrm>
            <a:off x="642910" y="857232"/>
            <a:ext cx="7858180" cy="5286412"/>
          </a:xfrm>
          <a:prstGeom prst="rect">
            <a:avLst/>
          </a:prstGeom>
          <a:noFill/>
        </p:spPr>
        <p:txBody>
          <a:bodyPr wrap="square" rtlCol="0">
            <a:noAutofit/>
          </a:bodyPr>
          <a:lstStyle/>
          <a:p>
            <a:endParaRPr lang="en-US" altLang="zh-CN" sz="3200" b="1" dirty="0" smtClean="0">
              <a:latin typeface="微软雅黑" pitchFamily="34" charset="-122"/>
              <a:ea typeface="微软雅黑" pitchFamily="34" charset="-122"/>
            </a:endParaRPr>
          </a:p>
          <a:p>
            <a:r>
              <a:rPr lang="zh-CN" altLang="en-US" sz="3200" b="1" dirty="0" smtClean="0">
                <a:latin typeface="微软雅黑" pitchFamily="34" charset="-122"/>
                <a:ea typeface="微软雅黑" pitchFamily="34" charset="-122"/>
              </a:rPr>
              <a:t>（</a:t>
            </a:r>
            <a:r>
              <a:rPr lang="en-US" altLang="zh-CN" sz="3200" b="1" dirty="0" smtClean="0">
                <a:latin typeface="微软雅黑" pitchFamily="34" charset="-122"/>
                <a:ea typeface="微软雅黑" pitchFamily="34" charset="-122"/>
              </a:rPr>
              <a:t>4</a:t>
            </a:r>
            <a:r>
              <a:rPr lang="zh-CN" altLang="en-US" sz="3200" b="1" dirty="0" smtClean="0">
                <a:latin typeface="微软雅黑" pitchFamily="34" charset="-122"/>
                <a:ea typeface="微软雅黑" pitchFamily="34" charset="-122"/>
              </a:rPr>
              <a:t>）法律、行政法规禁止流通的财产，不得作为信托财产，法律、行政法规限制流通的财产，依法经有关主管部门批准后，可以作为信托财产</a:t>
            </a:r>
            <a:r>
              <a:rPr lang="zh-CN" altLang="en-US" sz="3200" b="1" dirty="0" smtClean="0">
                <a:latin typeface="微软雅黑" pitchFamily="34" charset="-122"/>
                <a:ea typeface="微软雅黑" pitchFamily="34" charset="-122"/>
              </a:rPr>
              <a:t>。</a:t>
            </a:r>
            <a:endParaRPr lang="en-US" altLang="zh-CN" sz="3200" b="1" dirty="0" smtClean="0">
              <a:latin typeface="微软雅黑" pitchFamily="34" charset="-122"/>
              <a:ea typeface="微软雅黑" pitchFamily="34" charset="-122"/>
            </a:endParaRPr>
          </a:p>
          <a:p>
            <a:endParaRPr lang="zh-CN" altLang="en-US" sz="3200" b="1" dirty="0" smtClean="0">
              <a:latin typeface="微软雅黑" pitchFamily="34" charset="-122"/>
              <a:ea typeface="微软雅黑" pitchFamily="34" charset="-122"/>
            </a:endParaRPr>
          </a:p>
          <a:p>
            <a:r>
              <a:rPr lang="zh-CN" altLang="en-US" sz="3200" b="1" dirty="0" smtClean="0">
                <a:solidFill>
                  <a:srgbClr val="FF0000"/>
                </a:solidFill>
                <a:latin typeface="微软雅黑" pitchFamily="34" charset="-122"/>
                <a:ea typeface="微软雅黑" pitchFamily="34" charset="-122"/>
              </a:rPr>
              <a:t>几种特殊情况：</a:t>
            </a:r>
            <a:endParaRPr lang="en-US" altLang="zh-CN" sz="3200" b="1" dirty="0" smtClean="0">
              <a:solidFill>
                <a:srgbClr val="FF0000"/>
              </a:solidFill>
              <a:latin typeface="微软雅黑" pitchFamily="34" charset="-122"/>
              <a:ea typeface="微软雅黑" pitchFamily="34" charset="-122"/>
            </a:endParaRPr>
          </a:p>
          <a:p>
            <a:r>
              <a:rPr lang="zh-CN" altLang="en-US" sz="2400" b="1" dirty="0" smtClean="0">
                <a:latin typeface="微软雅黑" pitchFamily="34" charset="-122"/>
                <a:ea typeface="微软雅黑" pitchFamily="34" charset="-122"/>
                <a:sym typeface="Wingdings" pitchFamily="2" charset="2"/>
              </a:rPr>
              <a:t>（</a:t>
            </a:r>
            <a:r>
              <a:rPr lang="en-US" altLang="zh-CN" sz="2400" b="1" dirty="0" smtClean="0">
                <a:latin typeface="微软雅黑" pitchFamily="34" charset="-122"/>
                <a:ea typeface="微软雅黑" pitchFamily="34" charset="-122"/>
                <a:sym typeface="Wingdings" pitchFamily="2" charset="2"/>
              </a:rPr>
              <a:t>1</a:t>
            </a:r>
            <a:r>
              <a:rPr lang="zh-CN" altLang="en-US" sz="2400" b="1" dirty="0" smtClean="0">
                <a:latin typeface="微软雅黑" pitchFamily="34" charset="-122"/>
                <a:ea typeface="微软雅黑" pitchFamily="34" charset="-122"/>
                <a:sym typeface="Wingdings" pitchFamily="2" charset="2"/>
              </a:rPr>
              <a:t>）社保基金作为</a:t>
            </a:r>
            <a:r>
              <a:rPr lang="zh-CN" altLang="en-US" sz="2400" b="1" dirty="0" smtClean="0">
                <a:latin typeface="微软雅黑" pitchFamily="34" charset="-122"/>
                <a:ea typeface="微软雅黑" pitchFamily="34" charset="-122"/>
                <a:sym typeface="Wingdings" pitchFamily="2" charset="2"/>
              </a:rPr>
              <a:t>信托财产</a:t>
            </a:r>
            <a:endParaRPr lang="en-US" altLang="zh-CN" sz="2400" b="1" dirty="0" smtClean="0">
              <a:latin typeface="微软雅黑" pitchFamily="34" charset="-122"/>
              <a:ea typeface="微软雅黑" pitchFamily="34" charset="-122"/>
              <a:sym typeface="Wingdings" pitchFamily="2" charset="2"/>
            </a:endParaRPr>
          </a:p>
          <a:p>
            <a:r>
              <a:rPr lang="zh-CN" altLang="en-US" sz="2400" b="1" dirty="0" smtClean="0">
                <a:latin typeface="微软雅黑" pitchFamily="34" charset="-122"/>
                <a:ea typeface="微软雅黑" pitchFamily="34" charset="-122"/>
                <a:sym typeface="Wingdings" pitchFamily="2" charset="2"/>
              </a:rPr>
              <a:t>（</a:t>
            </a:r>
            <a:r>
              <a:rPr lang="en-US" altLang="zh-CN" sz="2400" b="1" dirty="0" smtClean="0">
                <a:latin typeface="微软雅黑" pitchFamily="34" charset="-122"/>
                <a:ea typeface="微软雅黑" pitchFamily="34" charset="-122"/>
                <a:sym typeface="Wingdings" pitchFamily="2" charset="2"/>
              </a:rPr>
              <a:t>2</a:t>
            </a:r>
            <a:r>
              <a:rPr lang="zh-CN" altLang="en-US" sz="2400" b="1" dirty="0" smtClean="0">
                <a:latin typeface="微软雅黑" pitchFamily="34" charset="-122"/>
                <a:ea typeface="微软雅黑" pitchFamily="34" charset="-122"/>
                <a:sym typeface="Wingdings" pitchFamily="2" charset="2"/>
              </a:rPr>
              <a:t>）住房公积金作为</a:t>
            </a:r>
            <a:r>
              <a:rPr lang="zh-CN" altLang="en-US" sz="2400" b="1" dirty="0" smtClean="0">
                <a:latin typeface="微软雅黑" pitchFamily="34" charset="-122"/>
                <a:ea typeface="微软雅黑" pitchFamily="34" charset="-122"/>
                <a:sym typeface="Wingdings" pitchFamily="2" charset="2"/>
              </a:rPr>
              <a:t>信托财产</a:t>
            </a:r>
            <a:endParaRPr lang="en-US" altLang="zh-CN" sz="2400" b="1" dirty="0" smtClean="0">
              <a:latin typeface="微软雅黑" pitchFamily="34" charset="-122"/>
              <a:ea typeface="微软雅黑" pitchFamily="34" charset="-122"/>
              <a:sym typeface="Wingdings" pitchFamily="2" charset="2"/>
            </a:endParaRPr>
          </a:p>
          <a:p>
            <a:r>
              <a:rPr lang="zh-CN" altLang="en-US" sz="2400" b="1" dirty="0" smtClean="0">
                <a:latin typeface="微软雅黑" pitchFamily="34" charset="-122"/>
                <a:ea typeface="微软雅黑" pitchFamily="34" charset="-122"/>
                <a:sym typeface="Wingdings" pitchFamily="2" charset="2"/>
              </a:rPr>
              <a:t>（</a:t>
            </a:r>
            <a:r>
              <a:rPr lang="en-US" altLang="zh-CN" sz="2400" b="1" dirty="0" smtClean="0">
                <a:latin typeface="微软雅黑" pitchFamily="34" charset="-122"/>
                <a:ea typeface="微软雅黑" pitchFamily="34" charset="-122"/>
                <a:sym typeface="Wingdings" pitchFamily="2" charset="2"/>
              </a:rPr>
              <a:t>3</a:t>
            </a:r>
            <a:r>
              <a:rPr lang="zh-CN" altLang="en-US" sz="2400" b="1" dirty="0" smtClean="0">
                <a:latin typeface="微软雅黑" pitchFamily="34" charset="-122"/>
                <a:ea typeface="微软雅黑" pitchFamily="34" charset="-122"/>
                <a:sym typeface="Wingdings" pitchFamily="2" charset="2"/>
              </a:rPr>
              <a:t>）公益慈善基金作为信托财产（</a:t>
            </a:r>
            <a:r>
              <a:rPr lang="en-US" altLang="zh-CN" sz="2400" b="1" dirty="0" smtClean="0">
                <a:latin typeface="微软雅黑" pitchFamily="34" charset="-122"/>
                <a:ea typeface="微软雅黑" pitchFamily="34" charset="-122"/>
                <a:sym typeface="Wingdings" pitchFamily="2" charset="2"/>
              </a:rPr>
              <a:t>4</a:t>
            </a:r>
            <a:r>
              <a:rPr lang="zh-CN" altLang="en-US" sz="2400" b="1" dirty="0" smtClean="0">
                <a:latin typeface="微软雅黑" pitchFamily="34" charset="-122"/>
                <a:ea typeface="微软雅黑" pitchFamily="34" charset="-122"/>
                <a:sym typeface="Wingdings" pitchFamily="2" charset="2"/>
              </a:rPr>
              <a:t>）其他信托计划作为信托财产</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324492"/>
          </a:xfrm>
        </p:spPr>
        <p:txBody>
          <a:bodyPr>
            <a:noAutofit/>
          </a:bodyPr>
          <a:lstStyle/>
          <a:p>
            <a:pPr>
              <a:buNone/>
            </a:pPr>
            <a:r>
              <a:rPr lang="zh-CN" altLang="en-US" sz="3200" b="1" dirty="0" smtClean="0"/>
              <a:t>信托公司可以申请经营下列部分或者全部本外币信托</a:t>
            </a:r>
            <a:r>
              <a:rPr lang="zh-CN" altLang="en-US" sz="3200" b="1" dirty="0" smtClean="0"/>
              <a:t>业务：</a:t>
            </a:r>
            <a:endParaRPr lang="en-US" altLang="zh-CN" sz="3200" b="1" dirty="0" smtClean="0"/>
          </a:p>
          <a:p>
            <a:pPr>
              <a:buNone/>
            </a:pPr>
            <a:r>
              <a:rPr lang="zh-CN" altLang="en-US" sz="3200" dirty="0" smtClean="0">
                <a:sym typeface="Wingdings" pitchFamily="2" charset="2"/>
              </a:rPr>
              <a:t>（</a:t>
            </a:r>
            <a:r>
              <a:rPr lang="en-US" altLang="zh-CN" sz="3200" dirty="0" smtClean="0">
                <a:sym typeface="Wingdings" pitchFamily="2" charset="2"/>
              </a:rPr>
              <a:t>1</a:t>
            </a:r>
            <a:r>
              <a:rPr lang="zh-CN" altLang="en-US" sz="3200" dirty="0" smtClean="0">
                <a:sym typeface="Wingdings" pitchFamily="2" charset="2"/>
              </a:rPr>
              <a:t>）</a:t>
            </a:r>
            <a:r>
              <a:rPr lang="zh-CN" altLang="en-US" sz="3200" dirty="0" smtClean="0">
                <a:sym typeface="Wingdings" pitchFamily="2" charset="2"/>
              </a:rPr>
              <a:t>资金信托</a:t>
            </a:r>
            <a:endParaRPr lang="en-US" altLang="zh-CN" sz="3200" dirty="0" smtClean="0">
              <a:sym typeface="Wingdings" pitchFamily="2" charset="2"/>
            </a:endParaRPr>
          </a:p>
          <a:p>
            <a:pPr>
              <a:buNone/>
            </a:pPr>
            <a:r>
              <a:rPr lang="zh-CN" altLang="en-US" sz="3200" dirty="0" smtClean="0">
                <a:sym typeface="Wingdings" pitchFamily="2" charset="2"/>
              </a:rPr>
              <a:t>（</a:t>
            </a:r>
            <a:r>
              <a:rPr lang="en-US" altLang="zh-CN" sz="3200" dirty="0" smtClean="0">
                <a:sym typeface="Wingdings" pitchFamily="2" charset="2"/>
              </a:rPr>
              <a:t>2</a:t>
            </a:r>
            <a:r>
              <a:rPr lang="zh-CN" altLang="en-US" sz="3200" dirty="0" smtClean="0">
                <a:sym typeface="Wingdings" pitchFamily="2" charset="2"/>
              </a:rPr>
              <a:t>）动产</a:t>
            </a:r>
            <a:r>
              <a:rPr lang="zh-CN" altLang="en-US" sz="3200" dirty="0" smtClean="0">
                <a:sym typeface="Wingdings" pitchFamily="2" charset="2"/>
              </a:rPr>
              <a:t>信托</a:t>
            </a:r>
            <a:endParaRPr lang="en-US" altLang="zh-CN" sz="3200" dirty="0" smtClean="0">
              <a:sym typeface="Wingdings" pitchFamily="2" charset="2"/>
            </a:endParaRPr>
          </a:p>
          <a:p>
            <a:pPr>
              <a:buNone/>
            </a:pPr>
            <a:r>
              <a:rPr lang="zh-CN" altLang="en-US" sz="3200" dirty="0" smtClean="0">
                <a:sym typeface="Wingdings" pitchFamily="2" charset="2"/>
              </a:rPr>
              <a:t>（</a:t>
            </a:r>
            <a:r>
              <a:rPr lang="en-US" altLang="zh-CN" sz="3200" dirty="0" smtClean="0">
                <a:sym typeface="Wingdings" pitchFamily="2" charset="2"/>
              </a:rPr>
              <a:t>3</a:t>
            </a:r>
            <a:r>
              <a:rPr lang="zh-CN" altLang="en-US" sz="3200" dirty="0" smtClean="0">
                <a:sym typeface="Wingdings" pitchFamily="2" charset="2"/>
              </a:rPr>
              <a:t>）不动产</a:t>
            </a:r>
            <a:r>
              <a:rPr lang="zh-CN" altLang="en-US" sz="3200" dirty="0" smtClean="0">
                <a:sym typeface="Wingdings" pitchFamily="2" charset="2"/>
              </a:rPr>
              <a:t>信托</a:t>
            </a:r>
            <a:endParaRPr lang="en-US" altLang="zh-CN" sz="3200" dirty="0" smtClean="0">
              <a:sym typeface="Wingdings" pitchFamily="2" charset="2"/>
            </a:endParaRPr>
          </a:p>
          <a:p>
            <a:pPr>
              <a:buNone/>
            </a:pPr>
            <a:r>
              <a:rPr lang="zh-CN" altLang="en-US" sz="3200" dirty="0" smtClean="0">
                <a:sym typeface="Wingdings" pitchFamily="2" charset="2"/>
              </a:rPr>
              <a:t>（</a:t>
            </a:r>
            <a:r>
              <a:rPr lang="en-US" altLang="zh-CN" sz="3200" dirty="0" smtClean="0">
                <a:sym typeface="Wingdings" pitchFamily="2" charset="2"/>
              </a:rPr>
              <a:t>4</a:t>
            </a:r>
            <a:r>
              <a:rPr lang="zh-CN" altLang="en-US" sz="3200" dirty="0" smtClean="0">
                <a:sym typeface="Wingdings" pitchFamily="2" charset="2"/>
              </a:rPr>
              <a:t>）有价证券</a:t>
            </a:r>
            <a:r>
              <a:rPr lang="zh-CN" altLang="en-US" sz="3200" dirty="0" smtClean="0">
                <a:sym typeface="Wingdings" pitchFamily="2" charset="2"/>
              </a:rPr>
              <a:t>信托</a:t>
            </a:r>
            <a:endParaRPr lang="en-US" altLang="zh-CN" sz="3200" dirty="0" smtClean="0">
              <a:sym typeface="Wingdings" pitchFamily="2" charset="2"/>
            </a:endParaRPr>
          </a:p>
          <a:p>
            <a:pPr>
              <a:buNone/>
            </a:pPr>
            <a:r>
              <a:rPr lang="zh-CN" altLang="en-US" sz="3200" dirty="0" smtClean="0">
                <a:sym typeface="Wingdings" pitchFamily="2" charset="2"/>
              </a:rPr>
              <a:t>（</a:t>
            </a:r>
            <a:r>
              <a:rPr lang="en-US" altLang="zh-CN" sz="3200" dirty="0" smtClean="0">
                <a:sym typeface="Wingdings" pitchFamily="2" charset="2"/>
              </a:rPr>
              <a:t>5</a:t>
            </a:r>
            <a:r>
              <a:rPr lang="zh-CN" altLang="en-US" sz="3200" dirty="0" smtClean="0">
                <a:sym typeface="Wingdings" pitchFamily="2" charset="2"/>
              </a:rPr>
              <a:t>）其他财产或财产权</a:t>
            </a:r>
            <a:r>
              <a:rPr lang="zh-CN" altLang="en-US" sz="3200" dirty="0" smtClean="0">
                <a:sym typeface="Wingdings" pitchFamily="2" charset="2"/>
              </a:rPr>
              <a:t>信托</a:t>
            </a:r>
            <a:endParaRPr lang="en-US" altLang="zh-CN" sz="3200" dirty="0" smtClean="0">
              <a:sym typeface="Wingdings" pitchFamily="2" charset="2"/>
            </a:endParaRPr>
          </a:p>
          <a:p>
            <a:pPr>
              <a:buNone/>
            </a:pPr>
            <a:r>
              <a:rPr lang="zh-CN" altLang="en-US" sz="3200" dirty="0" smtClean="0">
                <a:sym typeface="Wingdings" pitchFamily="2" charset="2"/>
              </a:rPr>
              <a:t>（</a:t>
            </a:r>
            <a:r>
              <a:rPr lang="en-US" altLang="zh-CN" sz="3200" dirty="0" smtClean="0">
                <a:sym typeface="Wingdings" pitchFamily="2" charset="2"/>
              </a:rPr>
              <a:t>6</a:t>
            </a:r>
            <a:r>
              <a:rPr lang="zh-CN" altLang="en-US" sz="3200" dirty="0" smtClean="0">
                <a:sym typeface="Wingdings" pitchFamily="2" charset="2"/>
              </a:rPr>
              <a:t>）根据法律法规的有关规定开展公益信托</a:t>
            </a:r>
            <a:r>
              <a:rPr lang="zh-CN" altLang="en-US" sz="3200" dirty="0" smtClean="0">
                <a:sym typeface="Wingdings" pitchFamily="2" charset="2"/>
              </a:rPr>
              <a:t>活动</a:t>
            </a:r>
            <a:endParaRPr lang="en-US" altLang="zh-CN" sz="3200" dirty="0" smtClean="0">
              <a:sym typeface="Wingdings" pitchFamily="2" charset="2"/>
            </a:endParaRPr>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43</a:t>
            </a:fld>
            <a:endParaRPr lang="zh-CN" altLang="en-US" dirty="0"/>
          </a:p>
        </p:txBody>
      </p:sp>
      <p:sp>
        <p:nvSpPr>
          <p:cNvPr id="5" name="内容占位符 4"/>
          <p:cNvSpPr>
            <a:spLocks noGrp="1"/>
          </p:cNvSpPr>
          <p:nvPr>
            <p:ph sz="quarter" idx="13"/>
          </p:nvPr>
        </p:nvSpPr>
        <p:spPr/>
        <p:txBody>
          <a:bodyP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受托人</a:t>
            </a:r>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44</a:t>
            </a:fld>
            <a:endParaRPr lang="zh-CN" altLang="en-US"/>
          </a:p>
        </p:txBody>
      </p:sp>
      <p:sp>
        <p:nvSpPr>
          <p:cNvPr id="5" name="TextBox 4"/>
          <p:cNvSpPr txBox="1"/>
          <p:nvPr/>
        </p:nvSpPr>
        <p:spPr>
          <a:xfrm>
            <a:off x="500034" y="2071678"/>
            <a:ext cx="7429552" cy="4071966"/>
          </a:xfrm>
          <a:prstGeom prst="rect">
            <a:avLst/>
          </a:prstGeom>
          <a:noFill/>
        </p:spPr>
        <p:txBody>
          <a:bodyPr wrap="square" rtlCol="0">
            <a:noAutofit/>
          </a:bodyPr>
          <a:lstStyle/>
          <a:p>
            <a:r>
              <a:rPr lang="zh-CN" altLang="en-US" sz="3200" dirty="0" smtClean="0">
                <a:latin typeface="微软雅黑" pitchFamily="34" charset="-122"/>
                <a:ea typeface="微软雅黑" pitchFamily="34" charset="-122"/>
              </a:rPr>
              <a:t>（</a:t>
            </a:r>
            <a:r>
              <a:rPr lang="en-US" altLang="zh-CN" sz="3200" dirty="0" smtClean="0">
                <a:latin typeface="微软雅黑" pitchFamily="34" charset="-122"/>
                <a:ea typeface="微软雅黑" pitchFamily="34" charset="-122"/>
              </a:rPr>
              <a:t>1</a:t>
            </a:r>
            <a:r>
              <a:rPr lang="zh-CN" altLang="en-US" sz="3200" dirty="0" smtClean="0">
                <a:latin typeface="微软雅黑" pitchFamily="34" charset="-122"/>
                <a:ea typeface="微软雅黑" pitchFamily="34" charset="-122"/>
              </a:rPr>
              <a:t>）信托公司是指按照</a:t>
            </a:r>
            <a:r>
              <a:rPr lang="en-US" altLang="zh-CN" sz="3200" dirty="0" smtClean="0">
                <a:latin typeface="微软雅黑" pitchFamily="34" charset="-122"/>
                <a:ea typeface="微软雅黑" pitchFamily="34" charset="-122"/>
              </a:rPr>
              <a:t>《</a:t>
            </a:r>
            <a:r>
              <a:rPr lang="zh-CN" altLang="en-US" sz="3200" dirty="0" smtClean="0">
                <a:latin typeface="微软雅黑" pitchFamily="34" charset="-122"/>
                <a:ea typeface="微软雅黑" pitchFamily="34" charset="-122"/>
              </a:rPr>
              <a:t>公司法</a:t>
            </a:r>
            <a:r>
              <a:rPr lang="en-US" altLang="zh-CN" sz="3200" dirty="0" smtClean="0">
                <a:latin typeface="微软雅黑" pitchFamily="34" charset="-122"/>
                <a:ea typeface="微软雅黑" pitchFamily="34" charset="-122"/>
              </a:rPr>
              <a:t>》</a:t>
            </a:r>
            <a:r>
              <a:rPr lang="zh-CN" altLang="en-US" sz="3200" dirty="0" smtClean="0">
                <a:latin typeface="微软雅黑" pitchFamily="34" charset="-122"/>
                <a:ea typeface="微软雅黑" pitchFamily="34" charset="-122"/>
              </a:rPr>
              <a:t>和</a:t>
            </a:r>
            <a:r>
              <a:rPr lang="en-US" altLang="zh-CN" sz="3200" dirty="0" smtClean="0">
                <a:latin typeface="微软雅黑" pitchFamily="34" charset="-122"/>
                <a:ea typeface="微软雅黑" pitchFamily="34" charset="-122"/>
              </a:rPr>
              <a:t>《</a:t>
            </a:r>
            <a:r>
              <a:rPr lang="zh-CN" altLang="en-US" sz="3200" dirty="0" smtClean="0">
                <a:latin typeface="微软雅黑" pitchFamily="34" charset="-122"/>
                <a:ea typeface="微软雅黑" pitchFamily="34" charset="-122"/>
              </a:rPr>
              <a:t>信托公司管理办法</a:t>
            </a:r>
            <a:r>
              <a:rPr lang="en-US" altLang="zh-CN" sz="3200" dirty="0" smtClean="0">
                <a:latin typeface="微软雅黑" pitchFamily="34" charset="-122"/>
                <a:ea typeface="微软雅黑" pitchFamily="34" charset="-122"/>
              </a:rPr>
              <a:t>》</a:t>
            </a:r>
            <a:r>
              <a:rPr lang="zh-CN" altLang="en-US" sz="3200" dirty="0" smtClean="0">
                <a:latin typeface="微软雅黑" pitchFamily="34" charset="-122"/>
                <a:ea typeface="微软雅黑" pitchFamily="34" charset="-122"/>
              </a:rPr>
              <a:t>设立的主要经营信托业务的金融机构</a:t>
            </a:r>
            <a:endParaRPr lang="en-US" altLang="zh-CN" sz="3200" dirty="0" smtClean="0">
              <a:latin typeface="微软雅黑" pitchFamily="34" charset="-122"/>
              <a:ea typeface="微软雅黑" pitchFamily="34" charset="-122"/>
            </a:endParaRPr>
          </a:p>
          <a:p>
            <a:r>
              <a:rPr lang="zh-CN" altLang="en-US" sz="3200" dirty="0" smtClean="0">
                <a:latin typeface="微软雅黑" pitchFamily="34" charset="-122"/>
                <a:ea typeface="微软雅黑" pitchFamily="34" charset="-122"/>
              </a:rPr>
              <a:t>（</a:t>
            </a:r>
            <a:r>
              <a:rPr lang="en-US" altLang="zh-CN" sz="3200" dirty="0" smtClean="0">
                <a:latin typeface="微软雅黑" pitchFamily="34" charset="-122"/>
                <a:ea typeface="微软雅黑" pitchFamily="34" charset="-122"/>
              </a:rPr>
              <a:t>2</a:t>
            </a:r>
            <a:r>
              <a:rPr lang="zh-CN" altLang="en-US" sz="3200" dirty="0" smtClean="0">
                <a:latin typeface="微软雅黑" pitchFamily="34" charset="-122"/>
                <a:ea typeface="微软雅黑" pitchFamily="34" charset="-122"/>
              </a:rPr>
              <a:t>）设立信托公司，应当经中国银监会批准，并领取金融</a:t>
            </a:r>
            <a:r>
              <a:rPr lang="zh-CN" altLang="en-US" sz="3200" dirty="0" smtClean="0">
                <a:latin typeface="微软雅黑" pitchFamily="34" charset="-122"/>
                <a:ea typeface="微软雅黑" pitchFamily="34" charset="-122"/>
              </a:rPr>
              <a:t>许可证</a:t>
            </a:r>
            <a:endParaRPr lang="en-US" altLang="zh-CN" sz="32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85860"/>
            <a:ext cx="8229600" cy="4389120"/>
          </a:xfrm>
        </p:spPr>
        <p:txBody>
          <a:bodyPr>
            <a:normAutofit fontScale="70000" lnSpcReduction="20000"/>
          </a:bodyPr>
          <a:lstStyle/>
          <a:p>
            <a:pPr>
              <a:lnSpc>
                <a:spcPct val="120000"/>
              </a:lnSpc>
              <a:buNone/>
            </a:pPr>
            <a:r>
              <a:rPr lang="zh-CN" altLang="en-US" dirty="0" smtClean="0"/>
              <a:t>（</a:t>
            </a:r>
            <a:r>
              <a:rPr lang="en-US" altLang="zh-CN" dirty="0" smtClean="0"/>
              <a:t>3</a:t>
            </a:r>
            <a:r>
              <a:rPr lang="zh-CN" altLang="en-US" dirty="0" smtClean="0"/>
              <a:t>）未经中国银监会批准，任何单位和个人不得经营信托业务，任何经营单位不得在其名称中使用“信托公司”字样（法律法规另有规定的除外）</a:t>
            </a:r>
            <a:endParaRPr lang="en-US" altLang="zh-CN" dirty="0" smtClean="0"/>
          </a:p>
          <a:p>
            <a:pPr>
              <a:lnSpc>
                <a:spcPct val="120000"/>
              </a:lnSpc>
              <a:buNone/>
            </a:pPr>
            <a:r>
              <a:rPr lang="zh-CN" altLang="en-US" dirty="0" smtClean="0"/>
              <a:t>（</a:t>
            </a:r>
            <a:r>
              <a:rPr lang="en-US" altLang="zh-CN" dirty="0" smtClean="0"/>
              <a:t>4</a:t>
            </a:r>
            <a:r>
              <a:rPr lang="zh-CN" altLang="en-US" dirty="0" smtClean="0"/>
              <a:t>）经批准，商业银行和养老保险公司可以担任企业年金基金的受托人</a:t>
            </a:r>
            <a:endParaRPr lang="en-US" altLang="zh-CN" dirty="0" smtClean="0"/>
          </a:p>
          <a:p>
            <a:pPr>
              <a:lnSpc>
                <a:spcPct val="120000"/>
              </a:lnSpc>
              <a:buNone/>
            </a:pPr>
            <a:r>
              <a:rPr lang="zh-CN" altLang="en-US" dirty="0" smtClean="0"/>
              <a:t>（</a:t>
            </a:r>
            <a:r>
              <a:rPr lang="en-US" altLang="zh-CN" dirty="0" smtClean="0"/>
              <a:t>5</a:t>
            </a:r>
            <a:r>
              <a:rPr lang="zh-CN" altLang="en-US" dirty="0" smtClean="0"/>
              <a:t>）经批准，保险资产管理公司可以担任保险资金投资基础设施投资计划的受托人</a:t>
            </a: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45</a:t>
            </a:fld>
            <a:endParaRPr lang="zh-CN" altLang="en-US" dirty="0"/>
          </a:p>
        </p:txBody>
      </p:sp>
      <p:sp>
        <p:nvSpPr>
          <p:cNvPr id="5" name="内容占位符 4"/>
          <p:cNvSpPr>
            <a:spLocks noGrp="1"/>
          </p:cNvSpPr>
          <p:nvPr>
            <p:ph sz="quarter" idx="13"/>
          </p:nvPr>
        </p:nvSpPr>
        <p:spPr/>
        <p:txBody>
          <a:bodyP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356"/>
            <a:ext cx="8229600" cy="1143000"/>
          </a:xfrm>
        </p:spPr>
        <p:txBody>
          <a:bodyPr/>
          <a:lstStyle/>
          <a:p>
            <a:r>
              <a:rPr lang="zh-CN" altLang="en-US" dirty="0" smtClean="0"/>
              <a:t>信托投融资交易要素架构</a:t>
            </a:r>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46</a:t>
            </a:fld>
            <a:endParaRPr lang="zh-CN" altLang="en-US"/>
          </a:p>
        </p:txBody>
      </p:sp>
      <p:cxnSp>
        <p:nvCxnSpPr>
          <p:cNvPr id="30" name="直接连接符 29"/>
          <p:cNvCxnSpPr>
            <a:stCxn id="12" idx="2"/>
            <a:endCxn id="13" idx="0"/>
          </p:cNvCxnSpPr>
          <p:nvPr/>
        </p:nvCxnSpPr>
        <p:spPr>
          <a:xfrm rot="5400000">
            <a:off x="3526992" y="5009978"/>
            <a:ext cx="9001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6" idx="0"/>
            <a:endCxn id="15" idx="2"/>
          </p:cNvCxnSpPr>
          <p:nvPr/>
        </p:nvCxnSpPr>
        <p:spPr>
          <a:xfrm rot="5400000" flipH="1" flipV="1">
            <a:off x="5734330" y="5009978"/>
            <a:ext cx="9001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571472" y="1928802"/>
            <a:ext cx="8072494" cy="4500594"/>
            <a:chOff x="0" y="1214422"/>
            <a:chExt cx="9144000" cy="4643470"/>
          </a:xfrm>
        </p:grpSpPr>
        <p:sp>
          <p:nvSpPr>
            <p:cNvPr id="38" name="左右箭头 37"/>
            <p:cNvSpPr/>
            <p:nvPr/>
          </p:nvSpPr>
          <p:spPr>
            <a:xfrm>
              <a:off x="4572000" y="3214686"/>
              <a:ext cx="1071570" cy="428628"/>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53" name="组合 52"/>
            <p:cNvGrpSpPr/>
            <p:nvPr/>
          </p:nvGrpSpPr>
          <p:grpSpPr>
            <a:xfrm>
              <a:off x="0" y="1214422"/>
              <a:ext cx="9144000" cy="4643470"/>
              <a:chOff x="0" y="1214422"/>
              <a:chExt cx="9144000" cy="4643470"/>
            </a:xfrm>
          </p:grpSpPr>
          <p:grpSp>
            <p:nvGrpSpPr>
              <p:cNvPr id="51" name="组合 50"/>
              <p:cNvGrpSpPr/>
              <p:nvPr/>
            </p:nvGrpSpPr>
            <p:grpSpPr>
              <a:xfrm>
                <a:off x="0" y="1214422"/>
                <a:ext cx="9144000" cy="4643470"/>
                <a:chOff x="0" y="1214422"/>
                <a:chExt cx="9144000" cy="4643470"/>
              </a:xfrm>
            </p:grpSpPr>
            <p:cxnSp>
              <p:nvCxnSpPr>
                <p:cNvPr id="32" name="直接箭头连接符 31"/>
                <p:cNvCxnSpPr>
                  <a:stCxn id="15" idx="0"/>
                  <a:endCxn id="14" idx="2"/>
                </p:cNvCxnSpPr>
                <p:nvPr/>
              </p:nvCxnSpPr>
              <p:spPr>
                <a:xfrm rot="5400000" flipH="1" flipV="1">
                  <a:off x="6000760" y="2571744"/>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17" idx="1"/>
                </p:cNvCxnSpPr>
                <p:nvPr/>
              </p:nvCxnSpPr>
              <p:spPr>
                <a:xfrm>
                  <a:off x="6357950" y="2714620"/>
                  <a:ext cx="135729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0" y="1214422"/>
                  <a:ext cx="9144000" cy="4643470"/>
                  <a:chOff x="0" y="1214422"/>
                  <a:chExt cx="9144000" cy="4643470"/>
                </a:xfrm>
              </p:grpSpPr>
              <p:sp>
                <p:nvSpPr>
                  <p:cNvPr id="11" name="流程图: 过程 10"/>
                  <p:cNvSpPr/>
                  <p:nvPr/>
                </p:nvSpPr>
                <p:spPr>
                  <a:xfrm>
                    <a:off x="3143240" y="1214422"/>
                    <a:ext cx="1428760" cy="100013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担保方</a:t>
                    </a:r>
                    <a:endParaRPr lang="zh-CN" altLang="en-US" b="1" dirty="0">
                      <a:solidFill>
                        <a:schemeClr val="tx1"/>
                      </a:solidFill>
                      <a:latin typeface="微软雅黑" pitchFamily="34" charset="-122"/>
                      <a:ea typeface="微软雅黑" pitchFamily="34" charset="-122"/>
                    </a:endParaRPr>
                  </a:p>
                </p:txBody>
              </p:sp>
              <p:sp>
                <p:nvSpPr>
                  <p:cNvPr id="14" name="流程图: 过程 13"/>
                  <p:cNvSpPr/>
                  <p:nvPr/>
                </p:nvSpPr>
                <p:spPr>
                  <a:xfrm>
                    <a:off x="5643570" y="1214422"/>
                    <a:ext cx="1428760" cy="100013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项目或市场</a:t>
                    </a:r>
                    <a:endParaRPr lang="zh-CN" altLang="en-US" b="1" dirty="0">
                      <a:solidFill>
                        <a:schemeClr val="tx1"/>
                      </a:solidFill>
                      <a:latin typeface="微软雅黑" pitchFamily="34" charset="-122"/>
                      <a:ea typeface="微软雅黑" pitchFamily="34" charset="-122"/>
                    </a:endParaRPr>
                  </a:p>
                </p:txBody>
              </p:sp>
              <p:sp>
                <p:nvSpPr>
                  <p:cNvPr id="5" name="流程图: 过程 4"/>
                  <p:cNvSpPr/>
                  <p:nvPr/>
                </p:nvSpPr>
                <p:spPr>
                  <a:xfrm>
                    <a:off x="0" y="2214554"/>
                    <a:ext cx="1428760" cy="100013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委托人（优先级受益人）</a:t>
                    </a:r>
                    <a:endParaRPr lang="zh-CN" altLang="en-US" b="1" dirty="0">
                      <a:solidFill>
                        <a:schemeClr val="tx1"/>
                      </a:solidFill>
                      <a:latin typeface="微软雅黑" pitchFamily="34" charset="-122"/>
                      <a:ea typeface="微软雅黑" pitchFamily="34" charset="-122"/>
                    </a:endParaRPr>
                  </a:p>
                </p:txBody>
              </p:sp>
              <p:cxnSp>
                <p:nvCxnSpPr>
                  <p:cNvPr id="9" name="直接连接符 8"/>
                  <p:cNvCxnSpPr>
                    <a:stCxn id="5" idx="3"/>
                  </p:cNvCxnSpPr>
                  <p:nvPr/>
                </p:nvCxnSpPr>
                <p:spPr>
                  <a:xfrm>
                    <a:off x="1428760" y="2714620"/>
                    <a:ext cx="92866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流程图: 过程 9"/>
                  <p:cNvSpPr/>
                  <p:nvPr/>
                </p:nvSpPr>
                <p:spPr>
                  <a:xfrm>
                    <a:off x="0" y="4000504"/>
                    <a:ext cx="1428760" cy="100013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委托人（劣后受益人）</a:t>
                    </a:r>
                    <a:endParaRPr lang="zh-CN" altLang="en-US" b="1" dirty="0">
                      <a:solidFill>
                        <a:schemeClr val="tx1"/>
                      </a:solidFill>
                      <a:latin typeface="微软雅黑" pitchFamily="34" charset="-122"/>
                      <a:ea typeface="微软雅黑" pitchFamily="34" charset="-122"/>
                    </a:endParaRPr>
                  </a:p>
                </p:txBody>
              </p:sp>
              <p:sp>
                <p:nvSpPr>
                  <p:cNvPr id="12" name="流程图: 过程 11"/>
                  <p:cNvSpPr/>
                  <p:nvPr/>
                </p:nvSpPr>
                <p:spPr>
                  <a:xfrm>
                    <a:off x="3143240" y="2928934"/>
                    <a:ext cx="1428760" cy="100013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信托公司（受托人）</a:t>
                    </a:r>
                    <a:endParaRPr lang="zh-CN" altLang="en-US" b="1" dirty="0">
                      <a:solidFill>
                        <a:schemeClr val="tx1"/>
                      </a:solidFill>
                      <a:latin typeface="微软雅黑" pitchFamily="34" charset="-122"/>
                      <a:ea typeface="微软雅黑" pitchFamily="34" charset="-122"/>
                    </a:endParaRPr>
                  </a:p>
                </p:txBody>
              </p:sp>
              <p:sp>
                <p:nvSpPr>
                  <p:cNvPr id="13" name="流程图: 过程 12"/>
                  <p:cNvSpPr/>
                  <p:nvPr/>
                </p:nvSpPr>
                <p:spPr>
                  <a:xfrm>
                    <a:off x="3143240" y="4857760"/>
                    <a:ext cx="1428760" cy="100013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投资顾问</a:t>
                    </a:r>
                    <a:endParaRPr lang="zh-CN" altLang="en-US" b="1" dirty="0">
                      <a:solidFill>
                        <a:schemeClr val="tx1"/>
                      </a:solidFill>
                      <a:latin typeface="微软雅黑" pitchFamily="34" charset="-122"/>
                      <a:ea typeface="微软雅黑" pitchFamily="34" charset="-122"/>
                    </a:endParaRPr>
                  </a:p>
                </p:txBody>
              </p:sp>
              <p:sp>
                <p:nvSpPr>
                  <p:cNvPr id="16" name="流程图: 过程 15"/>
                  <p:cNvSpPr/>
                  <p:nvPr/>
                </p:nvSpPr>
                <p:spPr>
                  <a:xfrm>
                    <a:off x="5643570" y="4857760"/>
                    <a:ext cx="1428760" cy="100013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股东</a:t>
                    </a:r>
                    <a:endParaRPr lang="zh-CN" altLang="en-US" b="1" dirty="0">
                      <a:solidFill>
                        <a:schemeClr val="tx1"/>
                      </a:solidFill>
                      <a:latin typeface="微软雅黑" pitchFamily="34" charset="-122"/>
                      <a:ea typeface="微软雅黑" pitchFamily="34" charset="-122"/>
                    </a:endParaRPr>
                  </a:p>
                </p:txBody>
              </p:sp>
              <p:grpSp>
                <p:nvGrpSpPr>
                  <p:cNvPr id="45" name="组合 44"/>
                  <p:cNvGrpSpPr/>
                  <p:nvPr/>
                </p:nvGrpSpPr>
                <p:grpSpPr>
                  <a:xfrm>
                    <a:off x="5643570" y="2214554"/>
                    <a:ext cx="3500430" cy="1714512"/>
                    <a:chOff x="5643570" y="2214554"/>
                    <a:chExt cx="3500430" cy="1714512"/>
                  </a:xfrm>
                </p:grpSpPr>
                <p:sp>
                  <p:nvSpPr>
                    <p:cNvPr id="15" name="流程图: 过程 14"/>
                    <p:cNvSpPr/>
                    <p:nvPr/>
                  </p:nvSpPr>
                  <p:spPr>
                    <a:xfrm>
                      <a:off x="5643570" y="2928934"/>
                      <a:ext cx="1428760" cy="100013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企业</a:t>
                      </a:r>
                      <a:endParaRPr lang="zh-CN" altLang="en-US" b="1" dirty="0">
                        <a:solidFill>
                          <a:schemeClr val="tx1"/>
                        </a:solidFill>
                        <a:latin typeface="微软雅黑" pitchFamily="34" charset="-122"/>
                        <a:ea typeface="微软雅黑" pitchFamily="34" charset="-122"/>
                      </a:endParaRPr>
                    </a:p>
                  </p:txBody>
                </p:sp>
                <p:sp>
                  <p:nvSpPr>
                    <p:cNvPr id="17" name="流程图: 过程 16"/>
                    <p:cNvSpPr/>
                    <p:nvPr/>
                  </p:nvSpPr>
                  <p:spPr>
                    <a:xfrm>
                      <a:off x="7715240" y="2214554"/>
                      <a:ext cx="1428760" cy="100013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客户</a:t>
                      </a:r>
                      <a:endParaRPr lang="zh-CN" altLang="en-US" b="1" dirty="0">
                        <a:solidFill>
                          <a:schemeClr val="tx1"/>
                        </a:solidFill>
                        <a:latin typeface="微软雅黑" pitchFamily="34" charset="-122"/>
                        <a:ea typeface="微软雅黑" pitchFamily="34" charset="-122"/>
                      </a:endParaRPr>
                    </a:p>
                  </p:txBody>
                </p:sp>
              </p:grpSp>
              <p:cxnSp>
                <p:nvCxnSpPr>
                  <p:cNvPr id="22" name="直接连接符 21"/>
                  <p:cNvCxnSpPr>
                    <a:stCxn id="10" idx="3"/>
                  </p:cNvCxnSpPr>
                  <p:nvPr/>
                </p:nvCxnSpPr>
                <p:spPr>
                  <a:xfrm>
                    <a:off x="1428760" y="4500570"/>
                    <a:ext cx="9286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1464447" y="3607595"/>
                    <a:ext cx="1785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2" idx="1"/>
                  </p:cNvCxnSpPr>
                  <p:nvPr/>
                </p:nvCxnSpPr>
                <p:spPr>
                  <a:xfrm>
                    <a:off x="2357422" y="3429000"/>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grpSp>
            <p:nvGrpSpPr>
              <p:cNvPr id="52" name="组合 51"/>
              <p:cNvGrpSpPr/>
              <p:nvPr/>
            </p:nvGrpSpPr>
            <p:grpSpPr>
              <a:xfrm>
                <a:off x="1857356" y="2215348"/>
                <a:ext cx="3929090" cy="1928032"/>
                <a:chOff x="1857356" y="2215348"/>
                <a:chExt cx="3929090" cy="1928032"/>
              </a:xfrm>
            </p:grpSpPr>
            <p:cxnSp>
              <p:nvCxnSpPr>
                <p:cNvPr id="28" name="直接连接符 27"/>
                <p:cNvCxnSpPr>
                  <a:stCxn id="11" idx="2"/>
                  <a:endCxn id="12" idx="0"/>
                </p:cNvCxnSpPr>
                <p:nvPr/>
              </p:nvCxnSpPr>
              <p:spPr>
                <a:xfrm rot="5400000">
                  <a:off x="3500430" y="2571744"/>
                  <a:ext cx="71438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1857356" y="2857496"/>
                  <a:ext cx="3929090" cy="1285884"/>
                  <a:chOff x="1857356" y="2857496"/>
                  <a:chExt cx="3929090" cy="1285884"/>
                </a:xfrm>
              </p:grpSpPr>
              <p:sp>
                <p:nvSpPr>
                  <p:cNvPr id="39" name="矩形 38"/>
                  <p:cNvSpPr/>
                  <p:nvPr/>
                </p:nvSpPr>
                <p:spPr>
                  <a:xfrm>
                    <a:off x="1857356" y="3000372"/>
                    <a:ext cx="428628" cy="1143008"/>
                  </a:xfrm>
                  <a:prstGeom prst="rect">
                    <a:avLst/>
                  </a:prstGeom>
                  <a:no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营销渠道</a:t>
                    </a:r>
                    <a:endParaRPr lang="zh-CN" altLang="en-US" b="1" dirty="0">
                      <a:solidFill>
                        <a:schemeClr val="tx1"/>
                      </a:solidFill>
                      <a:latin typeface="微软雅黑" pitchFamily="34" charset="-122"/>
                      <a:ea typeface="微软雅黑" pitchFamily="34" charset="-122"/>
                    </a:endParaRPr>
                  </a:p>
                </p:txBody>
              </p:sp>
              <p:sp>
                <p:nvSpPr>
                  <p:cNvPr id="41" name="矩形 40"/>
                  <p:cNvSpPr/>
                  <p:nvPr/>
                </p:nvSpPr>
                <p:spPr>
                  <a:xfrm>
                    <a:off x="4357686" y="2857496"/>
                    <a:ext cx="1428760"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资金运用</a:t>
                    </a:r>
                    <a:endParaRPr lang="zh-CN" altLang="en-US" b="1" dirty="0">
                      <a:solidFill>
                        <a:schemeClr val="tx1"/>
                      </a:solidFill>
                      <a:latin typeface="微软雅黑" pitchFamily="34" charset="-122"/>
                      <a:ea typeface="微软雅黑" pitchFamily="34" charset="-122"/>
                    </a:endParaRPr>
                  </a:p>
                </p:txBody>
              </p:sp>
              <p:sp>
                <p:nvSpPr>
                  <p:cNvPr id="42" name="矩形 41"/>
                  <p:cNvSpPr/>
                  <p:nvPr/>
                </p:nvSpPr>
                <p:spPr>
                  <a:xfrm>
                    <a:off x="4429124" y="3500438"/>
                    <a:ext cx="1285884"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资产对价</a:t>
                    </a:r>
                    <a:endParaRPr lang="zh-CN" altLang="en-US" b="1" dirty="0">
                      <a:solidFill>
                        <a:schemeClr val="tx1"/>
                      </a:solidFill>
                      <a:latin typeface="微软雅黑" pitchFamily="34" charset="-122"/>
                      <a:ea typeface="微软雅黑" pitchFamily="34" charset="-122"/>
                    </a:endParaRPr>
                  </a:p>
                </p:txBody>
              </p:sp>
            </p:grpSp>
          </p:grpSp>
        </p:gr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357166"/>
            <a:ext cx="8229600" cy="1143000"/>
          </a:xfrm>
        </p:spPr>
        <p:txBody>
          <a:bodyPr/>
          <a:lstStyle/>
          <a:p>
            <a:pPr algn="ctr"/>
            <a:r>
              <a:rPr lang="zh-CN" altLang="en-US" dirty="0" smtClean="0"/>
              <a:t>房地产信托实例</a:t>
            </a:r>
            <a:endParaRPr lang="zh-CN" altLang="en-US" dirty="0"/>
          </a:p>
        </p:txBody>
      </p:sp>
      <p:sp>
        <p:nvSpPr>
          <p:cNvPr id="3" name="内容占位符 2"/>
          <p:cNvSpPr>
            <a:spLocks noGrp="1"/>
          </p:cNvSpPr>
          <p:nvPr>
            <p:ph idx="1"/>
          </p:nvPr>
        </p:nvSpPr>
        <p:spPr>
          <a:xfrm>
            <a:off x="428596" y="1500174"/>
            <a:ext cx="8229600" cy="4786346"/>
          </a:xfrm>
        </p:spPr>
        <p:txBody>
          <a:bodyPr>
            <a:noAutofit/>
          </a:bodyPr>
          <a:lstStyle/>
          <a:p>
            <a:pPr algn="ctr">
              <a:buNone/>
            </a:pPr>
            <a:r>
              <a:rPr lang="zh-CN" altLang="en-US" b="1" dirty="0" smtClean="0"/>
              <a:t>殷城大厦项目股债结合集合资金信托计划</a:t>
            </a:r>
            <a:endParaRPr lang="en-US" altLang="zh-CN" b="1" dirty="0" smtClean="0"/>
          </a:p>
          <a:p>
            <a:pPr>
              <a:buNone/>
            </a:pPr>
            <a:r>
              <a:rPr lang="zh-CN" altLang="en-US" sz="3200" b="1" dirty="0" smtClean="0"/>
              <a:t>（一）案例背景</a:t>
            </a:r>
            <a:endParaRPr lang="en-US" altLang="zh-CN" sz="3200" b="1" dirty="0" smtClean="0"/>
          </a:p>
          <a:p>
            <a:pPr>
              <a:buNone/>
            </a:pPr>
            <a:r>
              <a:rPr lang="zh-CN" altLang="en-US" sz="2400" dirty="0" smtClean="0"/>
              <a:t>          殷城</a:t>
            </a:r>
            <a:r>
              <a:rPr lang="zh-CN" altLang="en-US" sz="2400" dirty="0" smtClean="0"/>
              <a:t>大厦位于甲市</a:t>
            </a:r>
            <a:r>
              <a:rPr lang="en-US" altLang="zh-CN" sz="2400" dirty="0" smtClean="0"/>
              <a:t>CBD</a:t>
            </a:r>
            <a:r>
              <a:rPr lang="zh-CN" altLang="en-US" sz="2400" dirty="0" smtClean="0"/>
              <a:t>中心的黄金地段，交通便利，周边已有众多大型企业及机构入驻，甲市政府已决心将其改造成主城的副中心。</a:t>
            </a:r>
            <a:r>
              <a:rPr lang="en-US" altLang="zh-CN" sz="2400" dirty="0" smtClean="0"/>
              <a:t>Y</a:t>
            </a:r>
            <a:r>
              <a:rPr lang="zh-CN" altLang="en-US" sz="2400" dirty="0" smtClean="0"/>
              <a:t>信托公司拟成立集合资金信托计划，为项目提供融资支持，并由</a:t>
            </a:r>
            <a:r>
              <a:rPr lang="en-US" altLang="zh-CN" sz="2400" dirty="0" smtClean="0"/>
              <a:t>B</a:t>
            </a:r>
            <a:r>
              <a:rPr lang="zh-CN" altLang="en-US" sz="2400" dirty="0" smtClean="0"/>
              <a:t>公司（</a:t>
            </a:r>
            <a:r>
              <a:rPr lang="en-US" altLang="zh-CN" sz="2400" dirty="0" smtClean="0"/>
              <a:t>A</a:t>
            </a:r>
            <a:r>
              <a:rPr lang="zh-CN" altLang="en-US" sz="2400" dirty="0" smtClean="0"/>
              <a:t>公司的子公司）对殷城大厦进行大厦裙楼及辅楼的后续建设。</a:t>
            </a:r>
            <a:endParaRPr lang="zh-CN" altLang="en-US" sz="2400"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47</a:t>
            </a:fld>
            <a:endParaRPr lang="zh-CN" altLang="en-US" dirty="0"/>
          </a:p>
        </p:txBody>
      </p:sp>
      <p:grpSp>
        <p:nvGrpSpPr>
          <p:cNvPr id="22" name="组合 21"/>
          <p:cNvGrpSpPr/>
          <p:nvPr/>
        </p:nvGrpSpPr>
        <p:grpSpPr>
          <a:xfrm>
            <a:off x="1000100" y="5500702"/>
            <a:ext cx="7215238" cy="642942"/>
            <a:chOff x="1000100" y="5500702"/>
            <a:chExt cx="7215238" cy="642942"/>
          </a:xfrm>
        </p:grpSpPr>
        <p:cxnSp>
          <p:nvCxnSpPr>
            <p:cNvPr id="13" name="直接箭头连接符 12"/>
            <p:cNvCxnSpPr>
              <a:stCxn id="7" idx="3"/>
              <a:endCxn id="10" idx="1"/>
            </p:cNvCxnSpPr>
            <p:nvPr/>
          </p:nvCxnSpPr>
          <p:spPr>
            <a:xfrm>
              <a:off x="2428860" y="5893611"/>
              <a:ext cx="1428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000100" y="5500702"/>
              <a:ext cx="7215238" cy="642942"/>
              <a:chOff x="1000100" y="5500702"/>
              <a:chExt cx="7215238" cy="642942"/>
            </a:xfrm>
          </p:grpSpPr>
          <p:cxnSp>
            <p:nvCxnSpPr>
              <p:cNvPr id="15" name="直接箭头连接符 14"/>
              <p:cNvCxnSpPr>
                <a:stCxn id="10" idx="3"/>
                <a:endCxn id="11" idx="1"/>
              </p:cNvCxnSpPr>
              <p:nvPr/>
            </p:nvCxnSpPr>
            <p:spPr>
              <a:xfrm>
                <a:off x="5286380" y="5893611"/>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000100" y="5500702"/>
                <a:ext cx="7215238" cy="642942"/>
                <a:chOff x="1000100" y="5500702"/>
                <a:chExt cx="7215238" cy="642942"/>
              </a:xfrm>
            </p:grpSpPr>
            <p:sp>
              <p:nvSpPr>
                <p:cNvPr id="7" name="矩形 6"/>
                <p:cNvSpPr/>
                <p:nvPr/>
              </p:nvSpPr>
              <p:spPr>
                <a:xfrm>
                  <a:off x="1000100" y="5643578"/>
                  <a:ext cx="1428760" cy="500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smtClean="0">
                      <a:latin typeface="微软雅黑" pitchFamily="34" charset="-122"/>
                      <a:ea typeface="微软雅黑" pitchFamily="34" charset="-122"/>
                    </a:rPr>
                    <a:t>A</a:t>
                  </a:r>
                  <a:r>
                    <a:rPr lang="zh-CN" altLang="en-US" b="1" dirty="0" smtClean="0">
                      <a:latin typeface="微软雅黑" pitchFamily="34" charset="-122"/>
                      <a:ea typeface="微软雅黑" pitchFamily="34" charset="-122"/>
                    </a:rPr>
                    <a:t>公司</a:t>
                  </a:r>
                  <a:endParaRPr lang="zh-CN" altLang="en-US" b="1" dirty="0">
                    <a:latin typeface="微软雅黑" pitchFamily="34" charset="-122"/>
                    <a:ea typeface="微软雅黑" pitchFamily="34" charset="-122"/>
                  </a:endParaRPr>
                </a:p>
              </p:txBody>
            </p:sp>
            <p:sp>
              <p:nvSpPr>
                <p:cNvPr id="10" name="矩形 9"/>
                <p:cNvSpPr/>
                <p:nvPr/>
              </p:nvSpPr>
              <p:spPr>
                <a:xfrm>
                  <a:off x="3857620" y="5643578"/>
                  <a:ext cx="1428760" cy="500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smtClean="0">
                      <a:latin typeface="微软雅黑" pitchFamily="34" charset="-122"/>
                      <a:ea typeface="微软雅黑" pitchFamily="34" charset="-122"/>
                    </a:rPr>
                    <a:t>B</a:t>
                  </a:r>
                  <a:r>
                    <a:rPr lang="zh-CN" altLang="en-US" b="1" dirty="0" smtClean="0">
                      <a:latin typeface="微软雅黑" pitchFamily="34" charset="-122"/>
                      <a:ea typeface="微软雅黑" pitchFamily="34" charset="-122"/>
                    </a:rPr>
                    <a:t>公司</a:t>
                  </a:r>
                  <a:endParaRPr lang="zh-CN" altLang="en-US" b="1" dirty="0">
                    <a:latin typeface="微软雅黑" pitchFamily="34" charset="-122"/>
                    <a:ea typeface="微软雅黑" pitchFamily="34" charset="-122"/>
                  </a:endParaRPr>
                </a:p>
              </p:txBody>
            </p:sp>
            <p:sp>
              <p:nvSpPr>
                <p:cNvPr id="11" name="矩形 10"/>
                <p:cNvSpPr/>
                <p:nvPr/>
              </p:nvSpPr>
              <p:spPr>
                <a:xfrm>
                  <a:off x="6786578" y="5643578"/>
                  <a:ext cx="1428760" cy="5000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殷城大厦</a:t>
                  </a:r>
                  <a:endParaRPr lang="zh-CN" altLang="en-US" b="1" dirty="0">
                    <a:latin typeface="微软雅黑" pitchFamily="34" charset="-122"/>
                    <a:ea typeface="微软雅黑" pitchFamily="34" charset="-122"/>
                  </a:endParaRPr>
                </a:p>
              </p:txBody>
            </p:sp>
            <p:sp>
              <p:nvSpPr>
                <p:cNvPr id="16" name="矩形 15"/>
                <p:cNvSpPr/>
                <p:nvPr/>
              </p:nvSpPr>
              <p:spPr>
                <a:xfrm>
                  <a:off x="2214546" y="5500702"/>
                  <a:ext cx="1928826"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持有</a:t>
                  </a:r>
                  <a:r>
                    <a:rPr lang="en-US" altLang="zh-CN" b="1" dirty="0" smtClean="0">
                      <a:solidFill>
                        <a:schemeClr val="tx1"/>
                      </a:solidFill>
                      <a:latin typeface="微软雅黑" pitchFamily="34" charset="-122"/>
                      <a:ea typeface="微软雅黑" pitchFamily="34" charset="-122"/>
                    </a:rPr>
                    <a:t>90%</a:t>
                  </a:r>
                  <a:r>
                    <a:rPr lang="zh-CN" altLang="en-US" b="1" dirty="0" smtClean="0">
                      <a:solidFill>
                        <a:schemeClr val="tx1"/>
                      </a:solidFill>
                      <a:latin typeface="微软雅黑" pitchFamily="34" charset="-122"/>
                      <a:ea typeface="微软雅黑" pitchFamily="34" charset="-122"/>
                    </a:rPr>
                    <a:t>股份</a:t>
                  </a:r>
                  <a:endParaRPr lang="zh-CN" altLang="en-US" b="1" dirty="0">
                    <a:solidFill>
                      <a:schemeClr val="tx1"/>
                    </a:solidFill>
                    <a:latin typeface="微软雅黑" pitchFamily="34" charset="-122"/>
                    <a:ea typeface="微软雅黑" pitchFamily="34" charset="-122"/>
                  </a:endParaRPr>
                </a:p>
              </p:txBody>
            </p:sp>
            <p:sp>
              <p:nvSpPr>
                <p:cNvPr id="19" name="矩形 18"/>
                <p:cNvSpPr/>
                <p:nvPr/>
              </p:nvSpPr>
              <p:spPr>
                <a:xfrm>
                  <a:off x="5072066" y="5500702"/>
                  <a:ext cx="1928826"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进行后续建设</a:t>
                  </a:r>
                  <a:endParaRPr lang="zh-CN" altLang="en-US" b="1" dirty="0">
                    <a:solidFill>
                      <a:schemeClr val="tx1"/>
                    </a:solidFill>
                    <a:latin typeface="微软雅黑" pitchFamily="34" charset="-122"/>
                    <a:ea typeface="微软雅黑" pitchFamily="34" charset="-122"/>
                  </a:endParaRPr>
                </a:p>
              </p:txBody>
            </p:sp>
          </p:grpSp>
        </p:gr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500042"/>
            <a:ext cx="5715040" cy="714380"/>
          </a:xfrm>
        </p:spPr>
        <p:txBody>
          <a:bodyPr>
            <a:normAutofit/>
          </a:bodyPr>
          <a:lstStyle/>
          <a:p>
            <a:pPr>
              <a:buNone/>
            </a:pPr>
            <a:r>
              <a:rPr lang="en-US" altLang="zh-CN" sz="3200" b="1" dirty="0" smtClean="0"/>
              <a:t>(</a:t>
            </a:r>
            <a:r>
              <a:rPr lang="zh-CN" altLang="en-US" sz="3200" b="1" dirty="0" smtClean="0"/>
              <a:t>二</a:t>
            </a:r>
            <a:r>
              <a:rPr lang="en-US" altLang="zh-CN" sz="3200" b="1" dirty="0" smtClean="0"/>
              <a:t>)</a:t>
            </a:r>
            <a:r>
              <a:rPr lang="zh-CN" altLang="en-US" sz="3200" b="1" dirty="0" smtClean="0"/>
              <a:t>产品简介</a:t>
            </a:r>
            <a:endParaRPr lang="en-US" altLang="zh-CN" sz="3200" b="1" dirty="0" smtClean="0"/>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48</a:t>
            </a:fld>
            <a:endParaRPr lang="zh-CN" altLang="en-US" dirty="0"/>
          </a:p>
        </p:txBody>
      </p:sp>
      <p:graphicFrame>
        <p:nvGraphicFramePr>
          <p:cNvPr id="8" name="内容占位符 7"/>
          <p:cNvGraphicFramePr>
            <a:graphicFrameLocks noGrp="1"/>
          </p:cNvGraphicFramePr>
          <p:nvPr>
            <p:ph sz="quarter" idx="13"/>
          </p:nvPr>
        </p:nvGraphicFramePr>
        <p:xfrm>
          <a:off x="500034" y="1214422"/>
          <a:ext cx="8001056" cy="6583680"/>
        </p:xfrm>
        <a:graphic>
          <a:graphicData uri="http://schemas.openxmlformats.org/drawingml/2006/table">
            <a:tbl>
              <a:tblPr firstRow="1" bandRow="1">
                <a:tableStyleId>{F5AB1C69-6EDB-4FF4-983F-18BD219EF322}</a:tableStyleId>
              </a:tblPr>
              <a:tblGrid>
                <a:gridCol w="2149538"/>
                <a:gridCol w="2925759"/>
                <a:gridCol w="2925759"/>
              </a:tblGrid>
              <a:tr h="253231">
                <a:tc>
                  <a:txBody>
                    <a:bodyPr/>
                    <a:lstStyle/>
                    <a:p>
                      <a:r>
                        <a:rPr lang="zh-CN" altLang="en-US" dirty="0" smtClean="0"/>
                        <a:t>产品名称</a:t>
                      </a:r>
                      <a:endParaRPr lang="zh-CN" altLang="en-US" dirty="0"/>
                    </a:p>
                  </a:txBody>
                  <a:tcPr/>
                </a:tc>
                <a:tc gridSpan="2">
                  <a:txBody>
                    <a:bodyPr/>
                    <a:lstStyle/>
                    <a:p>
                      <a:r>
                        <a:rPr lang="zh-CN" altLang="en-US" dirty="0" smtClean="0"/>
                        <a:t>殷城大厦项目股债结合集合资金信托计划</a:t>
                      </a:r>
                      <a:endParaRPr lang="zh-CN" altLang="en-US" dirty="0"/>
                    </a:p>
                  </a:txBody>
                  <a:tcPr/>
                </a:tc>
                <a:tc hMerge="1">
                  <a:txBody>
                    <a:bodyPr/>
                    <a:lstStyle/>
                    <a:p>
                      <a:endParaRPr lang="zh-CN" altLang="en-US"/>
                    </a:p>
                  </a:txBody>
                  <a:tcPr/>
                </a:tc>
              </a:tr>
              <a:tr h="303746">
                <a:tc rowSpan="2">
                  <a:txBody>
                    <a:bodyPr/>
                    <a:lstStyle/>
                    <a:p>
                      <a:pPr algn="l"/>
                      <a:r>
                        <a:rPr lang="zh-CN" altLang="en-US" dirty="0" smtClean="0"/>
                        <a:t>信托资金运用方式</a:t>
                      </a:r>
                      <a:endParaRPr lang="zh-CN" altLang="en-US" dirty="0"/>
                    </a:p>
                  </a:txBody>
                  <a:tcPr/>
                </a:tc>
                <a:tc gridSpan="2">
                  <a:txBody>
                    <a:bodyPr/>
                    <a:lstStyle/>
                    <a:p>
                      <a:r>
                        <a:rPr lang="zh-CN" altLang="en-US" dirty="0" smtClean="0"/>
                        <a:t>（</a:t>
                      </a:r>
                      <a:r>
                        <a:rPr lang="en-US" altLang="zh-CN" dirty="0" smtClean="0"/>
                        <a:t>1</a:t>
                      </a:r>
                      <a:r>
                        <a:rPr lang="zh-CN" altLang="en-US" dirty="0" smtClean="0"/>
                        <a:t>）</a:t>
                      </a:r>
                      <a:r>
                        <a:rPr lang="en-US" altLang="zh-CN" dirty="0" smtClean="0"/>
                        <a:t>3500</a:t>
                      </a:r>
                      <a:r>
                        <a:rPr lang="zh-CN" altLang="en-US" dirty="0" smtClean="0"/>
                        <a:t>万元资金用于受让王先生和张先生持有的</a:t>
                      </a:r>
                      <a:r>
                        <a:rPr lang="en-US" altLang="zh-CN" dirty="0" smtClean="0"/>
                        <a:t>A</a:t>
                      </a:r>
                      <a:r>
                        <a:rPr lang="zh-CN" altLang="en-US" dirty="0" smtClean="0"/>
                        <a:t>公司</a:t>
                      </a:r>
                      <a:r>
                        <a:rPr lang="en-US" altLang="zh-CN" dirty="0" smtClean="0"/>
                        <a:t>100%</a:t>
                      </a:r>
                      <a:r>
                        <a:rPr lang="zh-CN" altLang="en-US" dirty="0" smtClean="0"/>
                        <a:t>股权</a:t>
                      </a:r>
                      <a:endParaRPr lang="zh-CN" altLang="en-US" dirty="0"/>
                    </a:p>
                  </a:txBody>
                  <a:tcPr/>
                </a:tc>
                <a:tc hMerge="1">
                  <a:txBody>
                    <a:bodyPr/>
                    <a:lstStyle/>
                    <a:p>
                      <a:endParaRPr lang="zh-CN" altLang="en-US"/>
                    </a:p>
                  </a:txBody>
                  <a:tcPr/>
                </a:tc>
              </a:tr>
              <a:tr h="443154">
                <a:tc vMerge="1">
                  <a:txBody>
                    <a:bodyPr/>
                    <a:lstStyle/>
                    <a:p>
                      <a:endParaRPr lang="zh-CN" altLang="en-US"/>
                    </a:p>
                  </a:txBody>
                  <a:tcPr/>
                </a:tc>
                <a:tc gridSpan="2">
                  <a:txBody>
                    <a:bodyPr/>
                    <a:lstStyle/>
                    <a:p>
                      <a:r>
                        <a:rPr lang="zh-CN" altLang="en-US" dirty="0" smtClean="0"/>
                        <a:t>（</a:t>
                      </a:r>
                      <a:r>
                        <a:rPr lang="en-US" altLang="zh-CN" dirty="0" smtClean="0"/>
                        <a:t>2</a:t>
                      </a:r>
                      <a:r>
                        <a:rPr lang="zh-CN" altLang="en-US" dirty="0" smtClean="0"/>
                        <a:t>）</a:t>
                      </a:r>
                      <a:r>
                        <a:rPr lang="en-US" altLang="zh-CN" dirty="0" smtClean="0"/>
                        <a:t>3</a:t>
                      </a:r>
                      <a:r>
                        <a:rPr lang="zh-CN" altLang="en-US" dirty="0" smtClean="0"/>
                        <a:t>亿元用于向</a:t>
                      </a:r>
                      <a:r>
                        <a:rPr lang="en-US" altLang="zh-CN" dirty="0" smtClean="0"/>
                        <a:t>A</a:t>
                      </a:r>
                      <a:r>
                        <a:rPr lang="zh-CN" altLang="en-US" dirty="0" smtClean="0"/>
                        <a:t>公司的子公司（</a:t>
                      </a:r>
                      <a:r>
                        <a:rPr lang="en-US" altLang="zh-CN" dirty="0" smtClean="0"/>
                        <a:t>B</a:t>
                      </a:r>
                      <a:r>
                        <a:rPr lang="zh-CN" altLang="en-US" dirty="0" smtClean="0"/>
                        <a:t>公司）发放信托贷款，并用于殷城大厦裙楼和辅楼的后续建设。</a:t>
                      </a:r>
                      <a:endParaRPr lang="zh-CN" altLang="en-US" dirty="0"/>
                    </a:p>
                  </a:txBody>
                  <a:tcPr/>
                </a:tc>
                <a:tc hMerge="1">
                  <a:txBody>
                    <a:bodyPr/>
                    <a:lstStyle/>
                    <a:p>
                      <a:endParaRPr lang="zh-CN" altLang="en-US"/>
                    </a:p>
                  </a:txBody>
                  <a:tcPr/>
                </a:tc>
              </a:tr>
              <a:tr h="253231">
                <a:tc>
                  <a:txBody>
                    <a:bodyPr/>
                    <a:lstStyle/>
                    <a:p>
                      <a:r>
                        <a:rPr lang="zh-CN" altLang="en-US" dirty="0" smtClean="0"/>
                        <a:t>还款来源</a:t>
                      </a:r>
                      <a:endParaRPr lang="zh-CN" altLang="en-US" dirty="0"/>
                    </a:p>
                  </a:txBody>
                  <a:tcPr/>
                </a:tc>
                <a:tc gridSpan="2">
                  <a:txBody>
                    <a:bodyPr/>
                    <a:lstStyle/>
                    <a:p>
                      <a:r>
                        <a:rPr lang="zh-CN" altLang="en-US" dirty="0" smtClean="0"/>
                        <a:t>殷城大厦裙楼和辅楼的销售回款</a:t>
                      </a:r>
                      <a:endParaRPr lang="zh-CN" altLang="en-US" dirty="0"/>
                    </a:p>
                  </a:txBody>
                  <a:tcPr/>
                </a:tc>
                <a:tc hMerge="1">
                  <a:txBody>
                    <a:bodyPr/>
                    <a:lstStyle/>
                    <a:p>
                      <a:endParaRPr lang="zh-CN" altLang="en-US"/>
                    </a:p>
                  </a:txBody>
                  <a:tcPr/>
                </a:tc>
              </a:tr>
              <a:tr h="303746">
                <a:tc rowSpan="2">
                  <a:txBody>
                    <a:bodyPr/>
                    <a:lstStyle/>
                    <a:p>
                      <a:r>
                        <a:rPr lang="zh-CN" altLang="en-US" dirty="0" smtClean="0"/>
                        <a:t>信托规模</a:t>
                      </a:r>
                      <a:endParaRPr lang="zh-CN" altLang="en-US" dirty="0"/>
                    </a:p>
                  </a:txBody>
                  <a:tcPr/>
                </a:tc>
                <a:tc rowSpan="2">
                  <a:txBody>
                    <a:bodyPr/>
                    <a:lstStyle/>
                    <a:p>
                      <a:pPr algn="ctr"/>
                      <a:r>
                        <a:rPr lang="zh-CN" altLang="en-US" dirty="0" smtClean="0"/>
                        <a:t>总规模</a:t>
                      </a:r>
                      <a:r>
                        <a:rPr lang="en-US" altLang="zh-CN" dirty="0" smtClean="0"/>
                        <a:t>3.35</a:t>
                      </a:r>
                      <a:r>
                        <a:rPr lang="zh-CN" altLang="en-US" dirty="0" smtClean="0"/>
                        <a:t>亿元</a:t>
                      </a:r>
                      <a:endParaRPr lang="zh-CN" altLang="en-US" dirty="0"/>
                    </a:p>
                  </a:txBody>
                  <a:tcPr/>
                </a:tc>
                <a:tc>
                  <a:txBody>
                    <a:bodyPr/>
                    <a:lstStyle/>
                    <a:p>
                      <a:r>
                        <a:rPr lang="zh-CN" altLang="en-US" dirty="0" smtClean="0"/>
                        <a:t>（</a:t>
                      </a:r>
                      <a:r>
                        <a:rPr lang="en-US" altLang="zh-CN" dirty="0" smtClean="0"/>
                        <a:t>1</a:t>
                      </a:r>
                      <a:r>
                        <a:rPr lang="zh-CN" altLang="en-US" dirty="0" smtClean="0"/>
                        <a:t>）优先级：</a:t>
                      </a:r>
                      <a:r>
                        <a:rPr lang="en-US" altLang="zh-CN" dirty="0" smtClean="0"/>
                        <a:t>2.5</a:t>
                      </a:r>
                      <a:r>
                        <a:rPr lang="zh-CN" altLang="en-US" dirty="0" smtClean="0"/>
                        <a:t>亿元，向投资者募集</a:t>
                      </a:r>
                      <a:endParaRPr lang="zh-CN" altLang="en-US" dirty="0"/>
                    </a:p>
                  </a:txBody>
                  <a:tcPr/>
                </a:tc>
              </a:tr>
              <a:tr h="303746">
                <a:tc vMerge="1">
                  <a:txBody>
                    <a:bodyPr/>
                    <a:lstStyle/>
                    <a:p>
                      <a:endParaRPr lang="zh-CN" altLang="en-US"/>
                    </a:p>
                  </a:txBody>
                  <a:tcPr/>
                </a:tc>
                <a:tc vMerge="1">
                  <a:txBody>
                    <a:bodyPr/>
                    <a:lstStyle/>
                    <a:p>
                      <a:endParaRPr lang="zh-CN" altLang="en-US" dirty="0"/>
                    </a:p>
                  </a:txBody>
                  <a:tcPr/>
                </a:tc>
                <a:tc>
                  <a:txBody>
                    <a:bodyPr/>
                    <a:lstStyle/>
                    <a:p>
                      <a:r>
                        <a:rPr lang="zh-CN" altLang="en-US" dirty="0" smtClean="0"/>
                        <a:t>（</a:t>
                      </a:r>
                      <a:r>
                        <a:rPr lang="en-US" altLang="zh-CN" dirty="0" smtClean="0"/>
                        <a:t>2</a:t>
                      </a:r>
                      <a:r>
                        <a:rPr lang="zh-CN" altLang="en-US" dirty="0" smtClean="0"/>
                        <a:t>）劣后级：</a:t>
                      </a:r>
                      <a:r>
                        <a:rPr lang="en-US" altLang="zh-CN" dirty="0" smtClean="0"/>
                        <a:t>8500</a:t>
                      </a:r>
                      <a:r>
                        <a:rPr lang="zh-CN" altLang="en-US" dirty="0" smtClean="0"/>
                        <a:t>万元，由</a:t>
                      </a:r>
                      <a:r>
                        <a:rPr lang="en-US" altLang="zh-CN" dirty="0" smtClean="0"/>
                        <a:t>B</a:t>
                      </a:r>
                      <a:r>
                        <a:rPr lang="zh-CN" altLang="en-US" dirty="0" smtClean="0"/>
                        <a:t>公司认购</a:t>
                      </a:r>
                      <a:endParaRPr lang="zh-CN" altLang="en-US" dirty="0"/>
                    </a:p>
                  </a:txBody>
                  <a:tcPr/>
                </a:tc>
              </a:tr>
              <a:tr h="253231">
                <a:tc>
                  <a:txBody>
                    <a:bodyPr/>
                    <a:lstStyle/>
                    <a:p>
                      <a:r>
                        <a:rPr lang="zh-CN" altLang="en-US" dirty="0" smtClean="0"/>
                        <a:t>信托期限</a:t>
                      </a:r>
                      <a:endParaRPr lang="zh-CN" altLang="en-US" dirty="0"/>
                    </a:p>
                  </a:txBody>
                  <a:tcPr/>
                </a:tc>
                <a:tc gridSpan="2">
                  <a:txBody>
                    <a:bodyPr/>
                    <a:lstStyle/>
                    <a:p>
                      <a:r>
                        <a:rPr lang="en-US" altLang="zh-CN" dirty="0" smtClean="0"/>
                        <a:t>18</a:t>
                      </a:r>
                      <a:r>
                        <a:rPr lang="zh-CN" altLang="en-US" dirty="0" smtClean="0"/>
                        <a:t>个月，满</a:t>
                      </a:r>
                      <a:r>
                        <a:rPr lang="en-US" altLang="zh-CN" dirty="0" smtClean="0"/>
                        <a:t>12</a:t>
                      </a:r>
                      <a:r>
                        <a:rPr lang="zh-CN" altLang="en-US" dirty="0" smtClean="0"/>
                        <a:t>个月后可提前结束</a:t>
                      </a:r>
                      <a:endParaRPr lang="zh-CN" altLang="en-US" dirty="0"/>
                    </a:p>
                  </a:txBody>
                  <a:tcPr/>
                </a:tc>
                <a:tc hMerge="1">
                  <a:txBody>
                    <a:bodyPr/>
                    <a:lstStyle/>
                    <a:p>
                      <a:endParaRPr lang="zh-CN" altLang="en-US"/>
                    </a:p>
                  </a:txBody>
                  <a:tcPr/>
                </a:tc>
              </a:tr>
              <a:tr h="253231">
                <a:tc rowSpan="2">
                  <a:txBody>
                    <a:bodyPr/>
                    <a:lstStyle/>
                    <a:p>
                      <a:r>
                        <a:rPr lang="zh-CN" altLang="en-US" dirty="0" smtClean="0"/>
                        <a:t>预期收益率</a:t>
                      </a:r>
                      <a:endParaRPr lang="zh-CN" altLang="en-US" dirty="0"/>
                    </a:p>
                  </a:txBody>
                  <a:tcPr/>
                </a:tc>
                <a:tc gridSpan="2">
                  <a:txBody>
                    <a:bodyPr/>
                    <a:lstStyle/>
                    <a:p>
                      <a:r>
                        <a:rPr lang="zh-CN" altLang="en-US" dirty="0" smtClean="0"/>
                        <a:t>（</a:t>
                      </a:r>
                      <a:r>
                        <a:rPr lang="en-US" altLang="zh-CN" dirty="0" smtClean="0"/>
                        <a:t>1</a:t>
                      </a:r>
                      <a:r>
                        <a:rPr lang="zh-CN" altLang="en-US" dirty="0" smtClean="0"/>
                        <a:t>）</a:t>
                      </a:r>
                      <a:r>
                        <a:rPr lang="en-US" altLang="zh-CN" dirty="0" smtClean="0"/>
                        <a:t>300</a:t>
                      </a:r>
                      <a:r>
                        <a:rPr lang="zh-CN" altLang="en-US" dirty="0" smtClean="0"/>
                        <a:t>万元以下（不含）：</a:t>
                      </a:r>
                      <a:r>
                        <a:rPr lang="en-US" altLang="zh-CN" dirty="0" smtClean="0"/>
                        <a:t>9%/</a:t>
                      </a:r>
                      <a:r>
                        <a:rPr lang="zh-CN" altLang="en-US" dirty="0" smtClean="0"/>
                        <a:t>年</a:t>
                      </a:r>
                      <a:endParaRPr lang="zh-CN" altLang="en-US" dirty="0"/>
                    </a:p>
                  </a:txBody>
                  <a:tcPr/>
                </a:tc>
                <a:tc hMerge="1">
                  <a:txBody>
                    <a:bodyPr/>
                    <a:lstStyle/>
                    <a:p>
                      <a:endParaRPr lang="zh-CN" altLang="en-US"/>
                    </a:p>
                  </a:txBody>
                  <a:tcPr/>
                </a:tc>
              </a:tr>
              <a:tr h="253231">
                <a:tc vMerge="1">
                  <a:txBody>
                    <a:bodyPr/>
                    <a:lstStyle/>
                    <a:p>
                      <a:endParaRPr lang="zh-CN" altLang="en-US"/>
                    </a:p>
                  </a:txBody>
                  <a:tcPr/>
                </a:tc>
                <a:tc gridSpan="2">
                  <a:txBody>
                    <a:bodyPr/>
                    <a:lstStyle/>
                    <a:p>
                      <a:r>
                        <a:rPr lang="zh-CN" altLang="en-US" dirty="0" smtClean="0"/>
                        <a:t>（</a:t>
                      </a:r>
                      <a:r>
                        <a:rPr lang="en-US" altLang="zh-CN" dirty="0" smtClean="0"/>
                        <a:t>2</a:t>
                      </a:r>
                      <a:r>
                        <a:rPr lang="zh-CN" altLang="en-US" dirty="0" smtClean="0"/>
                        <a:t>）</a:t>
                      </a:r>
                      <a:r>
                        <a:rPr lang="en-US" altLang="zh-CN" dirty="0" smtClean="0"/>
                        <a:t>300</a:t>
                      </a:r>
                      <a:r>
                        <a:rPr lang="zh-CN" altLang="en-US" dirty="0" smtClean="0"/>
                        <a:t>万元以上（含）：</a:t>
                      </a:r>
                      <a:r>
                        <a:rPr lang="en-US" altLang="zh-CN" dirty="0" smtClean="0"/>
                        <a:t>11%/</a:t>
                      </a:r>
                      <a:r>
                        <a:rPr lang="zh-CN" altLang="en-US" dirty="0" smtClean="0"/>
                        <a:t>年</a:t>
                      </a:r>
                      <a:endParaRPr lang="zh-CN" altLang="en-US" dirty="0"/>
                    </a:p>
                  </a:txBody>
                  <a:tcPr/>
                </a:tc>
                <a:tc hMerge="1">
                  <a:txBody>
                    <a:bodyPr/>
                    <a:lstStyle/>
                    <a:p>
                      <a:endParaRPr lang="zh-CN" altLang="en-US"/>
                    </a:p>
                  </a:txBody>
                  <a:tcPr/>
                </a:tc>
              </a:tr>
              <a:tr h="443154">
                <a:tc rowSpan="3">
                  <a:txBody>
                    <a:bodyPr/>
                    <a:lstStyle/>
                    <a:p>
                      <a:r>
                        <a:rPr lang="zh-CN" altLang="en-US" dirty="0" smtClean="0"/>
                        <a:t>主要风控措施</a:t>
                      </a:r>
                      <a:endParaRPr lang="zh-CN" altLang="en-US" dirty="0"/>
                    </a:p>
                  </a:txBody>
                  <a:tcPr/>
                </a:tc>
                <a:tc gridSpan="2">
                  <a:txBody>
                    <a:bodyPr/>
                    <a:lstStyle/>
                    <a:p>
                      <a:r>
                        <a:rPr lang="zh-CN" altLang="en-US" dirty="0" smtClean="0"/>
                        <a:t>（</a:t>
                      </a:r>
                      <a:r>
                        <a:rPr lang="en-US" altLang="zh-CN" dirty="0" smtClean="0"/>
                        <a:t>1</a:t>
                      </a:r>
                      <a:r>
                        <a:rPr lang="zh-CN" altLang="en-US" dirty="0" smtClean="0"/>
                        <a:t>）以殷城大厦裙楼在建工程及相应土地使用权为其偿还信托贷款本息提供抵押担保</a:t>
                      </a:r>
                      <a:endParaRPr lang="zh-CN" altLang="en-US" dirty="0"/>
                    </a:p>
                  </a:txBody>
                  <a:tcPr/>
                </a:tc>
                <a:tc hMerge="1">
                  <a:txBody>
                    <a:bodyPr/>
                    <a:lstStyle/>
                    <a:p>
                      <a:endParaRPr lang="zh-CN" altLang="en-US"/>
                    </a:p>
                  </a:txBody>
                  <a:tcPr/>
                </a:tc>
              </a:tr>
              <a:tr h="633078">
                <a:tc vMerge="1">
                  <a:txBody>
                    <a:bodyPr/>
                    <a:lstStyle/>
                    <a:p>
                      <a:endParaRPr lang="zh-CN" alt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）以殷城大厦辅楼在建工程及相应土地使用权为其偿还信托贷款本息提供抵押担保</a:t>
                      </a:r>
                    </a:p>
                    <a:p>
                      <a:endParaRPr lang="zh-CN" altLang="en-US" dirty="0"/>
                    </a:p>
                  </a:txBody>
                  <a:tcPr/>
                </a:tc>
                <a:tc hMerge="1">
                  <a:txBody>
                    <a:bodyPr/>
                    <a:lstStyle/>
                    <a:p>
                      <a:endParaRPr lang="zh-CN" altLang="en-US"/>
                    </a:p>
                  </a:txBody>
                  <a:tcPr/>
                </a:tc>
              </a:tr>
              <a:tr h="303746">
                <a:tc vMerge="1">
                  <a:txBody>
                    <a:bodyPr/>
                    <a:lstStyle/>
                    <a:p>
                      <a:endParaRPr lang="zh-CN" altLang="en-US"/>
                    </a:p>
                  </a:txBody>
                  <a:tcPr/>
                </a:tc>
                <a:tc gridSpan="2">
                  <a:txBody>
                    <a:bodyPr/>
                    <a:lstStyle/>
                    <a:p>
                      <a:r>
                        <a:rPr lang="zh-CN" altLang="en-US" dirty="0" smtClean="0"/>
                        <a:t>（</a:t>
                      </a:r>
                      <a:r>
                        <a:rPr lang="en-US" altLang="zh-CN" dirty="0" smtClean="0"/>
                        <a:t>3</a:t>
                      </a:r>
                      <a:r>
                        <a:rPr lang="zh-CN" altLang="en-US" dirty="0" smtClean="0"/>
                        <a:t>）自然人王先生为</a:t>
                      </a:r>
                      <a:r>
                        <a:rPr lang="en-US" altLang="zh-CN" dirty="0" smtClean="0"/>
                        <a:t>B</a:t>
                      </a:r>
                      <a:r>
                        <a:rPr lang="zh-CN" altLang="en-US" dirty="0" smtClean="0"/>
                        <a:t>公司偿还信托贷款本息提供无限连带责任担保</a:t>
                      </a:r>
                      <a:endParaRPr lang="zh-CN" altLang="en-US" dirty="0"/>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F969CFA-BAD1-48FA-92B5-A3EB68346CBD}" type="slidenum">
              <a:rPr lang="zh-CN" altLang="en-US" smtClean="0"/>
              <a:pPr/>
              <a:t>49</a:t>
            </a:fld>
            <a:endParaRPr lang="zh-CN" altLang="en-US" dirty="0"/>
          </a:p>
        </p:txBody>
      </p:sp>
      <p:cxnSp>
        <p:nvCxnSpPr>
          <p:cNvPr id="8" name="直接连接符 7"/>
          <p:cNvCxnSpPr>
            <a:stCxn id="5" idx="2"/>
          </p:cNvCxnSpPr>
          <p:nvPr/>
        </p:nvCxnSpPr>
        <p:spPr>
          <a:xfrm rot="5400000">
            <a:off x="2025948" y="2168833"/>
            <a:ext cx="37719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2"/>
          </p:cNvCxnSpPr>
          <p:nvPr/>
        </p:nvCxnSpPr>
        <p:spPr>
          <a:xfrm rot="5400000">
            <a:off x="6383666" y="2168833"/>
            <a:ext cx="37719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43" idx="0"/>
          </p:cNvCxnSpPr>
          <p:nvPr/>
        </p:nvCxnSpPr>
        <p:spPr>
          <a:xfrm rot="5400000">
            <a:off x="1893075" y="4036223"/>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2" idx="5"/>
          </p:cNvCxnSpPr>
          <p:nvPr/>
        </p:nvCxnSpPr>
        <p:spPr>
          <a:xfrm rot="5400000">
            <a:off x="6303538" y="4286567"/>
            <a:ext cx="1125676" cy="16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3" idx="2"/>
          </p:cNvCxnSpPr>
          <p:nvPr/>
        </p:nvCxnSpPr>
        <p:spPr>
          <a:xfrm rot="5400000">
            <a:off x="1857356" y="521495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071538" y="3714752"/>
            <a:ext cx="1428760" cy="646331"/>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发放</a:t>
            </a:r>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亿元信托贷款</a:t>
            </a:r>
            <a:endParaRPr lang="zh-CN" altLang="en-US" b="1" dirty="0">
              <a:latin typeface="微软雅黑" pitchFamily="34" charset="-122"/>
              <a:ea typeface="微软雅黑" pitchFamily="34" charset="-122"/>
            </a:endParaRPr>
          </a:p>
        </p:txBody>
      </p:sp>
      <p:cxnSp>
        <p:nvCxnSpPr>
          <p:cNvPr id="63" name="直接连接符 62"/>
          <p:cNvCxnSpPr>
            <a:stCxn id="60" idx="1"/>
          </p:cNvCxnSpPr>
          <p:nvPr/>
        </p:nvCxnSpPr>
        <p:spPr>
          <a:xfrm rot="10800000">
            <a:off x="5715008" y="5143512"/>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1"/>
          </p:cNvCxnSpPr>
          <p:nvPr/>
        </p:nvCxnSpPr>
        <p:spPr>
          <a:xfrm rot="10800000">
            <a:off x="5715008" y="5929330"/>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75" idx="0"/>
          </p:cNvCxnSpPr>
          <p:nvPr/>
        </p:nvCxnSpPr>
        <p:spPr>
          <a:xfrm rot="5400000" flipH="1" flipV="1">
            <a:off x="4143372" y="4929198"/>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endCxn id="43" idx="3"/>
          </p:cNvCxnSpPr>
          <p:nvPr/>
        </p:nvCxnSpPr>
        <p:spPr>
          <a:xfrm rot="10800000" flipV="1">
            <a:off x="2786050" y="4572007"/>
            <a:ext cx="1714512"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形状 88"/>
          <p:cNvCxnSpPr>
            <a:stCxn id="50" idx="1"/>
          </p:cNvCxnSpPr>
          <p:nvPr/>
        </p:nvCxnSpPr>
        <p:spPr>
          <a:xfrm rot="10800000">
            <a:off x="214282" y="3429001"/>
            <a:ext cx="785818" cy="2536049"/>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grpSp>
        <p:nvGrpSpPr>
          <p:cNvPr id="105" name="组合 104"/>
          <p:cNvGrpSpPr/>
          <p:nvPr/>
        </p:nvGrpSpPr>
        <p:grpSpPr>
          <a:xfrm>
            <a:off x="214282" y="1571612"/>
            <a:ext cx="8643998" cy="4727050"/>
            <a:chOff x="214282" y="1571612"/>
            <a:chExt cx="8643998" cy="4727050"/>
          </a:xfrm>
        </p:grpSpPr>
        <p:sp>
          <p:nvSpPr>
            <p:cNvPr id="64" name="TextBox 63"/>
            <p:cNvSpPr txBox="1"/>
            <p:nvPr/>
          </p:nvSpPr>
          <p:spPr>
            <a:xfrm>
              <a:off x="5143504" y="4786322"/>
              <a:ext cx="1857388"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持股</a:t>
              </a:r>
              <a:r>
                <a:rPr lang="en-US" altLang="zh-CN" b="1" dirty="0" smtClean="0">
                  <a:latin typeface="微软雅黑" pitchFamily="34" charset="-122"/>
                  <a:ea typeface="微软雅黑" pitchFamily="34" charset="-122"/>
                </a:rPr>
                <a:t>86.5%</a:t>
              </a:r>
              <a:endParaRPr lang="zh-CN" altLang="en-US" b="1" dirty="0">
                <a:latin typeface="微软雅黑" pitchFamily="34" charset="-122"/>
                <a:ea typeface="微软雅黑" pitchFamily="34" charset="-122"/>
              </a:endParaRPr>
            </a:p>
          </p:txBody>
        </p:sp>
        <p:cxnSp>
          <p:nvCxnSpPr>
            <p:cNvPr id="71" name="直接连接符 70"/>
            <p:cNvCxnSpPr/>
            <p:nvPr/>
          </p:nvCxnSpPr>
          <p:spPr>
            <a:xfrm rot="5400000">
              <a:off x="5328964" y="5529556"/>
              <a:ext cx="773676" cy="1588"/>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14942" y="5929330"/>
              <a:ext cx="1357322"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持股</a:t>
              </a:r>
              <a:r>
                <a:rPr lang="en-US" altLang="zh-CN" b="1" dirty="0" smtClean="0">
                  <a:latin typeface="微软雅黑" pitchFamily="34" charset="-122"/>
                  <a:ea typeface="微软雅黑" pitchFamily="34" charset="-122"/>
                </a:rPr>
                <a:t>13.5%</a:t>
              </a:r>
              <a:endParaRPr lang="zh-CN" altLang="en-US" b="1" dirty="0">
                <a:latin typeface="微软雅黑" pitchFamily="34" charset="-122"/>
                <a:ea typeface="微软雅黑" pitchFamily="34" charset="-122"/>
              </a:endParaRPr>
            </a:p>
          </p:txBody>
        </p:sp>
        <p:cxnSp>
          <p:nvCxnSpPr>
            <p:cNvPr id="74" name="直接箭头连接符 73"/>
            <p:cNvCxnSpPr/>
            <p:nvPr/>
          </p:nvCxnSpPr>
          <p:spPr>
            <a:xfrm rot="10800000">
              <a:off x="5000628" y="5500702"/>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214282" y="1571612"/>
              <a:ext cx="8643998" cy="4714908"/>
              <a:chOff x="214282" y="1571612"/>
              <a:chExt cx="8643998" cy="4714908"/>
            </a:xfrm>
          </p:grpSpPr>
          <p:cxnSp>
            <p:nvCxnSpPr>
              <p:cNvPr id="26" name="直接箭头连接符 25"/>
              <p:cNvCxnSpPr/>
              <p:nvPr/>
            </p:nvCxnSpPr>
            <p:spPr>
              <a:xfrm rot="10800000" flipV="1">
                <a:off x="6072198" y="2571744"/>
                <a:ext cx="1571636"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214282" y="1571612"/>
                <a:ext cx="8643998" cy="4714908"/>
                <a:chOff x="214282" y="1571612"/>
                <a:chExt cx="8643998" cy="4714908"/>
              </a:xfrm>
            </p:grpSpPr>
            <p:sp>
              <p:nvSpPr>
                <p:cNvPr id="43" name="圆角矩形 42"/>
                <p:cNvSpPr/>
                <p:nvPr/>
              </p:nvSpPr>
              <p:spPr>
                <a:xfrm>
                  <a:off x="1643042" y="4357694"/>
                  <a:ext cx="1143008" cy="5000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smtClean="0">
                      <a:latin typeface="微软雅黑" pitchFamily="34" charset="-122"/>
                      <a:ea typeface="微软雅黑" pitchFamily="34" charset="-122"/>
                    </a:rPr>
                    <a:t>B</a:t>
                  </a:r>
                  <a:r>
                    <a:rPr lang="zh-CN" altLang="en-US" b="1" dirty="0" smtClean="0">
                      <a:latin typeface="微软雅黑" pitchFamily="34" charset="-122"/>
                      <a:ea typeface="微软雅黑" pitchFamily="34" charset="-122"/>
                    </a:rPr>
                    <a:t>公司</a:t>
                  </a:r>
                  <a:endParaRPr lang="zh-CN" altLang="en-US" b="1" dirty="0">
                    <a:latin typeface="微软雅黑" pitchFamily="34" charset="-122"/>
                    <a:ea typeface="微软雅黑" pitchFamily="34" charset="-122"/>
                  </a:endParaRPr>
                </a:p>
              </p:txBody>
            </p:sp>
            <p:sp>
              <p:nvSpPr>
                <p:cNvPr id="48" name="TextBox 47"/>
                <p:cNvSpPr txBox="1"/>
                <p:nvPr/>
              </p:nvSpPr>
              <p:spPr>
                <a:xfrm>
                  <a:off x="1214414" y="5000636"/>
                  <a:ext cx="1357322"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投资建设</a:t>
                  </a:r>
                  <a:endParaRPr lang="zh-CN" altLang="en-US" b="1" dirty="0">
                    <a:latin typeface="微软雅黑" pitchFamily="34" charset="-122"/>
                    <a:ea typeface="微软雅黑" pitchFamily="34" charset="-122"/>
                  </a:endParaRPr>
                </a:p>
              </p:txBody>
            </p:sp>
            <p:sp>
              <p:nvSpPr>
                <p:cNvPr id="50" name="圆角矩形 49"/>
                <p:cNvSpPr/>
                <p:nvPr/>
              </p:nvSpPr>
              <p:spPr>
                <a:xfrm>
                  <a:off x="1000100" y="5643578"/>
                  <a:ext cx="2428892" cy="64294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殷城大厦裙楼和辅楼</a:t>
                  </a:r>
                  <a:endParaRPr lang="zh-CN" altLang="en-US" b="1" dirty="0">
                    <a:latin typeface="微软雅黑" pitchFamily="34" charset="-122"/>
                    <a:ea typeface="微软雅黑" pitchFamily="34" charset="-122"/>
                  </a:endParaRPr>
                </a:p>
              </p:txBody>
            </p:sp>
            <p:sp>
              <p:nvSpPr>
                <p:cNvPr id="60" name="圆角矩形 59"/>
                <p:cNvSpPr/>
                <p:nvPr/>
              </p:nvSpPr>
              <p:spPr>
                <a:xfrm>
                  <a:off x="6429388" y="4857760"/>
                  <a:ext cx="928694" cy="5715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王先生</a:t>
                  </a:r>
                  <a:endParaRPr lang="zh-CN" altLang="en-US" b="1" dirty="0">
                    <a:latin typeface="微软雅黑" pitchFamily="34" charset="-122"/>
                    <a:ea typeface="微软雅黑" pitchFamily="34" charset="-122"/>
                  </a:endParaRPr>
                </a:p>
              </p:txBody>
            </p:sp>
            <p:sp>
              <p:nvSpPr>
                <p:cNvPr id="61" name="圆角矩形 60"/>
                <p:cNvSpPr/>
                <p:nvPr/>
              </p:nvSpPr>
              <p:spPr>
                <a:xfrm>
                  <a:off x="6429388" y="5643578"/>
                  <a:ext cx="928694" cy="5715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张</a:t>
                  </a:r>
                  <a:r>
                    <a:rPr lang="zh-CN" altLang="en-US" b="1" dirty="0" smtClean="0">
                      <a:latin typeface="微软雅黑" pitchFamily="34" charset="-122"/>
                      <a:ea typeface="微软雅黑" pitchFamily="34" charset="-122"/>
                    </a:rPr>
                    <a:t>先生</a:t>
                  </a:r>
                  <a:endParaRPr lang="zh-CN" altLang="en-US" b="1" dirty="0">
                    <a:latin typeface="微软雅黑" pitchFamily="34" charset="-122"/>
                    <a:ea typeface="微软雅黑" pitchFamily="34" charset="-122"/>
                  </a:endParaRPr>
                </a:p>
              </p:txBody>
            </p:sp>
            <p:sp>
              <p:nvSpPr>
                <p:cNvPr id="65" name="TextBox 64"/>
                <p:cNvSpPr txBox="1"/>
                <p:nvPr/>
              </p:nvSpPr>
              <p:spPr>
                <a:xfrm>
                  <a:off x="6858016" y="3857628"/>
                  <a:ext cx="1285884" cy="923330"/>
                </a:xfrm>
                <a:prstGeom prst="rect">
                  <a:avLst/>
                </a:prstGeom>
                <a:noFill/>
              </p:spPr>
              <p:txBody>
                <a:bodyPr vert="horz" wrap="square" rtlCol="0">
                  <a:spAutoFit/>
                </a:bodyPr>
                <a:lstStyle/>
                <a:p>
                  <a:r>
                    <a:rPr lang="en-US" altLang="zh-CN" b="1" dirty="0" smtClean="0">
                      <a:latin typeface="微软雅黑" pitchFamily="34" charset="-122"/>
                      <a:ea typeface="微软雅黑" pitchFamily="34" charset="-122"/>
                    </a:rPr>
                    <a:t>3500</a:t>
                  </a:r>
                  <a:r>
                    <a:rPr lang="zh-CN" altLang="en-US" b="1" dirty="0" smtClean="0">
                      <a:latin typeface="微软雅黑" pitchFamily="34" charset="-122"/>
                      <a:ea typeface="微软雅黑" pitchFamily="34" charset="-122"/>
                    </a:rPr>
                    <a:t>万元受让</a:t>
                  </a:r>
                  <a:r>
                    <a:rPr lang="en-US" altLang="zh-CN" b="1" dirty="0" smtClean="0">
                      <a:latin typeface="微软雅黑" pitchFamily="34" charset="-122"/>
                      <a:ea typeface="微软雅黑" pitchFamily="34" charset="-122"/>
                    </a:rPr>
                    <a:t>A</a:t>
                  </a:r>
                  <a:r>
                    <a:rPr lang="zh-CN" altLang="en-US" b="1" dirty="0" smtClean="0">
                      <a:latin typeface="微软雅黑" pitchFamily="34" charset="-122"/>
                      <a:ea typeface="微软雅黑" pitchFamily="34" charset="-122"/>
                    </a:rPr>
                    <a:t>公司</a:t>
                  </a:r>
                  <a:r>
                    <a:rPr lang="en-US" altLang="zh-CN" b="1" dirty="0" smtClean="0">
                      <a:latin typeface="微软雅黑" pitchFamily="34" charset="-122"/>
                      <a:ea typeface="微软雅黑" pitchFamily="34" charset="-122"/>
                    </a:rPr>
                    <a:t>100%</a:t>
                  </a:r>
                  <a:r>
                    <a:rPr lang="zh-CN" altLang="en-US" b="1" dirty="0" smtClean="0">
                      <a:latin typeface="微软雅黑" pitchFamily="34" charset="-122"/>
                      <a:ea typeface="微软雅黑" pitchFamily="34" charset="-122"/>
                    </a:rPr>
                    <a:t>股权</a:t>
                  </a:r>
                  <a:endParaRPr lang="zh-CN" altLang="en-US" b="1" dirty="0">
                    <a:latin typeface="微软雅黑" pitchFamily="34" charset="-122"/>
                    <a:ea typeface="微软雅黑" pitchFamily="34" charset="-122"/>
                  </a:endParaRPr>
                </a:p>
              </p:txBody>
            </p:sp>
            <p:sp>
              <p:nvSpPr>
                <p:cNvPr id="75" name="圆角矩形 74"/>
                <p:cNvSpPr/>
                <p:nvPr/>
              </p:nvSpPr>
              <p:spPr>
                <a:xfrm>
                  <a:off x="4000496" y="5286388"/>
                  <a:ext cx="1000132" cy="5000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smtClean="0">
                      <a:latin typeface="微软雅黑" pitchFamily="34" charset="-122"/>
                      <a:ea typeface="微软雅黑" pitchFamily="34" charset="-122"/>
                    </a:rPr>
                    <a:t>A</a:t>
                  </a:r>
                  <a:r>
                    <a:rPr lang="zh-CN" altLang="en-US" b="1" dirty="0" smtClean="0">
                      <a:latin typeface="微软雅黑" pitchFamily="34" charset="-122"/>
                      <a:ea typeface="微软雅黑" pitchFamily="34" charset="-122"/>
                    </a:rPr>
                    <a:t>公司</a:t>
                  </a:r>
                  <a:endParaRPr lang="zh-CN" altLang="en-US" b="1" dirty="0">
                    <a:latin typeface="微软雅黑" pitchFamily="34" charset="-122"/>
                    <a:ea typeface="微软雅黑" pitchFamily="34" charset="-122"/>
                  </a:endParaRPr>
                </a:p>
              </p:txBody>
            </p:sp>
            <p:sp>
              <p:nvSpPr>
                <p:cNvPr id="80" name="TextBox 79"/>
                <p:cNvSpPr txBox="1"/>
                <p:nvPr/>
              </p:nvSpPr>
              <p:spPr>
                <a:xfrm>
                  <a:off x="2857488" y="4214818"/>
                  <a:ext cx="1643074"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持股</a:t>
                  </a:r>
                  <a:r>
                    <a:rPr lang="en-US" altLang="zh-CN" b="1" dirty="0" smtClean="0">
                      <a:latin typeface="微软雅黑" pitchFamily="34" charset="-122"/>
                      <a:ea typeface="微软雅黑" pitchFamily="34" charset="-122"/>
                    </a:rPr>
                    <a:t>90%</a:t>
                  </a:r>
                  <a:endParaRPr lang="zh-CN" altLang="en-US" b="1" dirty="0">
                    <a:latin typeface="微软雅黑" pitchFamily="34" charset="-122"/>
                    <a:ea typeface="微软雅黑" pitchFamily="34" charset="-122"/>
                  </a:endParaRPr>
                </a:p>
              </p:txBody>
            </p:sp>
            <p:grpSp>
              <p:nvGrpSpPr>
                <p:cNvPr id="98" name="组合 97"/>
                <p:cNvGrpSpPr/>
                <p:nvPr/>
              </p:nvGrpSpPr>
              <p:grpSpPr>
                <a:xfrm>
                  <a:off x="214282" y="1571612"/>
                  <a:ext cx="8643998" cy="3571900"/>
                  <a:chOff x="214282" y="1571612"/>
                  <a:chExt cx="8643998" cy="3571900"/>
                </a:xfrm>
              </p:grpSpPr>
              <p:grpSp>
                <p:nvGrpSpPr>
                  <p:cNvPr id="97" name="组合 96"/>
                  <p:cNvGrpSpPr/>
                  <p:nvPr/>
                </p:nvGrpSpPr>
                <p:grpSpPr>
                  <a:xfrm>
                    <a:off x="1000100" y="1571612"/>
                    <a:ext cx="6858048" cy="1428760"/>
                    <a:chOff x="1000100" y="1571612"/>
                    <a:chExt cx="6858048" cy="1428760"/>
                  </a:xfrm>
                </p:grpSpPr>
                <p:sp>
                  <p:nvSpPr>
                    <p:cNvPr id="5" name="圆角矩形 4"/>
                    <p:cNvSpPr/>
                    <p:nvPr/>
                  </p:nvSpPr>
                  <p:spPr>
                    <a:xfrm>
                      <a:off x="1000100" y="1571612"/>
                      <a:ext cx="2428892" cy="4086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spAutoFit/>
                    </a:bodyPr>
                    <a:lstStyle/>
                    <a:p>
                      <a:pPr algn="ctr"/>
                      <a:r>
                        <a:rPr lang="zh-CN" altLang="en-US" b="1" dirty="0" smtClean="0">
                          <a:latin typeface="微软雅黑" pitchFamily="34" charset="-122"/>
                          <a:ea typeface="微软雅黑" pitchFamily="34" charset="-122"/>
                        </a:rPr>
                        <a:t>劣后受益人（</a:t>
                      </a:r>
                      <a:r>
                        <a:rPr lang="en-US" altLang="zh-CN" b="1" dirty="0" smtClean="0">
                          <a:latin typeface="微软雅黑" pitchFamily="34" charset="-122"/>
                          <a:ea typeface="微软雅黑" pitchFamily="34" charset="-122"/>
                        </a:rPr>
                        <a:t>B</a:t>
                      </a:r>
                      <a:r>
                        <a:rPr lang="zh-CN" altLang="en-US" b="1" dirty="0" smtClean="0">
                          <a:latin typeface="微软雅黑" pitchFamily="34" charset="-122"/>
                          <a:ea typeface="微软雅黑" pitchFamily="34" charset="-122"/>
                        </a:rPr>
                        <a:t>公司）</a:t>
                      </a:r>
                      <a:endParaRPr lang="zh-CN" altLang="en-US" b="1" dirty="0">
                        <a:latin typeface="微软雅黑" pitchFamily="34" charset="-122"/>
                        <a:ea typeface="微软雅黑" pitchFamily="34" charset="-122"/>
                      </a:endParaRPr>
                    </a:p>
                  </p:txBody>
                </p:sp>
                <p:sp>
                  <p:nvSpPr>
                    <p:cNvPr id="6" name="圆角矩形 5"/>
                    <p:cNvSpPr/>
                    <p:nvPr/>
                  </p:nvSpPr>
                  <p:spPr>
                    <a:xfrm>
                      <a:off x="5286380" y="1571612"/>
                      <a:ext cx="2571768" cy="4086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pPr algn="ctr"/>
                      <a:r>
                        <a:rPr lang="zh-CN" altLang="en-US" b="1" dirty="0" smtClean="0">
                          <a:latin typeface="微软雅黑" pitchFamily="34" charset="-122"/>
                          <a:ea typeface="微软雅黑" pitchFamily="34" charset="-122"/>
                        </a:rPr>
                        <a:t>优先股</a:t>
                      </a:r>
                      <a:r>
                        <a:rPr lang="zh-CN" altLang="en-US" b="1" dirty="0" smtClean="0">
                          <a:latin typeface="微软雅黑" pitchFamily="34" charset="-122"/>
                          <a:ea typeface="微软雅黑" pitchFamily="34" charset="-122"/>
                        </a:rPr>
                        <a:t>受益人（</a:t>
                      </a:r>
                      <a:r>
                        <a:rPr lang="zh-CN" altLang="en-US" b="1" dirty="0" smtClean="0">
                          <a:latin typeface="微软雅黑" pitchFamily="34" charset="-122"/>
                          <a:ea typeface="微软雅黑" pitchFamily="34" charset="-122"/>
                        </a:rPr>
                        <a:t>投资者</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cxnSp>
                  <p:nvCxnSpPr>
                    <p:cNvPr id="10" name="直接连接符 9"/>
                    <p:cNvCxnSpPr/>
                    <p:nvPr/>
                  </p:nvCxnSpPr>
                  <p:spPr>
                    <a:xfrm>
                      <a:off x="2214546" y="2357430"/>
                      <a:ext cx="43577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22" idx="0"/>
                    </p:cNvCxnSpPr>
                    <p:nvPr/>
                  </p:nvCxnSpPr>
                  <p:spPr>
                    <a:xfrm rot="5400000">
                      <a:off x="4179885" y="2678901"/>
                      <a:ext cx="64214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14546" y="2000240"/>
                      <a:ext cx="2214578"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认购</a:t>
                      </a:r>
                      <a:r>
                        <a:rPr lang="en-US" altLang="zh-CN" b="1" dirty="0" smtClean="0">
                          <a:latin typeface="微软雅黑" pitchFamily="34" charset="-122"/>
                          <a:ea typeface="微软雅黑" pitchFamily="34" charset="-122"/>
                        </a:rPr>
                        <a:t>8500</a:t>
                      </a:r>
                      <a:r>
                        <a:rPr lang="zh-CN" altLang="en-US" b="1" dirty="0" smtClean="0">
                          <a:latin typeface="微软雅黑" pitchFamily="34" charset="-122"/>
                          <a:ea typeface="微软雅黑" pitchFamily="34" charset="-122"/>
                        </a:rPr>
                        <a:t>万元</a:t>
                      </a:r>
                      <a:endParaRPr lang="zh-CN" altLang="en-US" b="1" dirty="0">
                        <a:latin typeface="微软雅黑" pitchFamily="34" charset="-122"/>
                        <a:ea typeface="微软雅黑" pitchFamily="34" charset="-122"/>
                      </a:endParaRPr>
                    </a:p>
                  </p:txBody>
                </p:sp>
                <p:sp>
                  <p:nvSpPr>
                    <p:cNvPr id="19" name="TextBox 18"/>
                    <p:cNvSpPr txBox="1"/>
                    <p:nvPr/>
                  </p:nvSpPr>
                  <p:spPr>
                    <a:xfrm>
                      <a:off x="5000628" y="2000240"/>
                      <a:ext cx="2000264"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认购</a:t>
                      </a:r>
                      <a:r>
                        <a:rPr lang="en-US" altLang="zh-CN" b="1" dirty="0" smtClean="0">
                          <a:latin typeface="微软雅黑" pitchFamily="34" charset="-122"/>
                          <a:ea typeface="微软雅黑" pitchFamily="34" charset="-122"/>
                        </a:rPr>
                        <a:t>2.5</a:t>
                      </a:r>
                      <a:r>
                        <a:rPr lang="zh-CN" altLang="en-US" b="1" dirty="0" smtClean="0">
                          <a:latin typeface="微软雅黑" pitchFamily="34" charset="-122"/>
                          <a:ea typeface="微软雅黑" pitchFamily="34" charset="-122"/>
                        </a:rPr>
                        <a:t>亿元</a:t>
                      </a:r>
                      <a:endParaRPr lang="zh-CN" altLang="en-US" b="1" dirty="0">
                        <a:latin typeface="微软雅黑" pitchFamily="34" charset="-122"/>
                        <a:ea typeface="微软雅黑" pitchFamily="34" charset="-122"/>
                      </a:endParaRPr>
                    </a:p>
                  </p:txBody>
                </p:sp>
              </p:grpSp>
              <p:sp>
                <p:nvSpPr>
                  <p:cNvPr id="20" name="圆角矩形 19"/>
                  <p:cNvSpPr/>
                  <p:nvPr/>
                </p:nvSpPr>
                <p:spPr>
                  <a:xfrm>
                    <a:off x="285720" y="2357430"/>
                    <a:ext cx="1428760" cy="35719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smtClean="0">
                        <a:latin typeface="微软雅黑" pitchFamily="34" charset="-122"/>
                        <a:ea typeface="微软雅黑" pitchFamily="34" charset="-122"/>
                      </a:rPr>
                      <a:t>Y</a:t>
                    </a:r>
                    <a:r>
                      <a:rPr lang="zh-CN" altLang="en-US" b="1" dirty="0" smtClean="0">
                        <a:latin typeface="微软雅黑" pitchFamily="34" charset="-122"/>
                        <a:ea typeface="微软雅黑" pitchFamily="34" charset="-122"/>
                      </a:rPr>
                      <a:t>信托公司</a:t>
                    </a:r>
                    <a:endParaRPr lang="zh-CN" altLang="en-US" b="1" dirty="0">
                      <a:latin typeface="微软雅黑" pitchFamily="34" charset="-122"/>
                      <a:ea typeface="微软雅黑" pitchFamily="34" charset="-122"/>
                    </a:endParaRPr>
                  </a:p>
                </p:txBody>
              </p:sp>
              <p:sp>
                <p:nvSpPr>
                  <p:cNvPr id="21" name="圆角矩形 20"/>
                  <p:cNvSpPr/>
                  <p:nvPr/>
                </p:nvSpPr>
                <p:spPr>
                  <a:xfrm>
                    <a:off x="7429520" y="2357430"/>
                    <a:ext cx="1428760" cy="28575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smtClean="0">
                        <a:latin typeface="微软雅黑" pitchFamily="34" charset="-122"/>
                        <a:ea typeface="微软雅黑" pitchFamily="34" charset="-122"/>
                      </a:rPr>
                      <a:t>W</a:t>
                    </a:r>
                    <a:r>
                      <a:rPr lang="zh-CN" altLang="en-US" b="1" dirty="0" smtClean="0">
                        <a:latin typeface="微软雅黑" pitchFamily="34" charset="-122"/>
                        <a:ea typeface="微软雅黑" pitchFamily="34" charset="-122"/>
                      </a:rPr>
                      <a:t>银行</a:t>
                    </a:r>
                    <a:endParaRPr lang="zh-CN" altLang="en-US" b="1" dirty="0">
                      <a:latin typeface="微软雅黑" pitchFamily="34" charset="-122"/>
                      <a:ea typeface="微软雅黑" pitchFamily="34" charset="-122"/>
                    </a:endParaRPr>
                  </a:p>
                </p:txBody>
              </p:sp>
              <p:sp>
                <p:nvSpPr>
                  <p:cNvPr id="22" name="椭圆 21"/>
                  <p:cNvSpPr/>
                  <p:nvPr/>
                </p:nvSpPr>
                <p:spPr>
                  <a:xfrm>
                    <a:off x="1142976" y="3000372"/>
                    <a:ext cx="6715172" cy="8572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殷城大厦项目股债结合集合资金信托计划</a:t>
                    </a:r>
                    <a:endParaRPr lang="zh-CN" altLang="en-US" b="1" dirty="0">
                      <a:latin typeface="微软雅黑" pitchFamily="34" charset="-122"/>
                      <a:ea typeface="微软雅黑" pitchFamily="34" charset="-122"/>
                    </a:endParaRPr>
                  </a:p>
                </p:txBody>
              </p:sp>
              <p:cxnSp>
                <p:nvCxnSpPr>
                  <p:cNvPr id="24" name="直接箭头连接符 23"/>
                  <p:cNvCxnSpPr/>
                  <p:nvPr/>
                </p:nvCxnSpPr>
                <p:spPr>
                  <a:xfrm>
                    <a:off x="1643042" y="2714620"/>
                    <a:ext cx="142876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785918" y="2500306"/>
                    <a:ext cx="1428760"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受</a:t>
                    </a:r>
                    <a:r>
                      <a:rPr lang="zh-CN" altLang="en-US" b="1" dirty="0" smtClean="0">
                        <a:latin typeface="微软雅黑" pitchFamily="34" charset="-122"/>
                        <a:ea typeface="微软雅黑" pitchFamily="34" charset="-122"/>
                      </a:rPr>
                      <a:t>托管理</a:t>
                    </a:r>
                    <a:endParaRPr lang="zh-CN" altLang="en-US" b="1" dirty="0">
                      <a:latin typeface="微软雅黑" pitchFamily="34" charset="-122"/>
                      <a:ea typeface="微软雅黑" pitchFamily="34" charset="-122"/>
                    </a:endParaRPr>
                  </a:p>
                </p:txBody>
              </p:sp>
              <p:sp>
                <p:nvSpPr>
                  <p:cNvPr id="33" name="TextBox 32"/>
                  <p:cNvSpPr txBox="1"/>
                  <p:nvPr/>
                </p:nvSpPr>
                <p:spPr>
                  <a:xfrm>
                    <a:off x="6143636" y="2500306"/>
                    <a:ext cx="1357322"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资金保管</a:t>
                    </a:r>
                    <a:endParaRPr lang="zh-CN" altLang="en-US" b="1" dirty="0">
                      <a:latin typeface="微软雅黑" pitchFamily="34" charset="-122"/>
                      <a:ea typeface="微软雅黑" pitchFamily="34" charset="-122"/>
                    </a:endParaRPr>
                  </a:p>
                </p:txBody>
              </p:sp>
              <p:cxnSp>
                <p:nvCxnSpPr>
                  <p:cNvPr id="82" name="形状 81"/>
                  <p:cNvCxnSpPr>
                    <a:stCxn id="60" idx="3"/>
                  </p:cNvCxnSpPr>
                  <p:nvPr/>
                </p:nvCxnSpPr>
                <p:spPr>
                  <a:xfrm flipV="1">
                    <a:off x="7358082" y="3429000"/>
                    <a:ext cx="1357322" cy="1714512"/>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endCxn id="22" idx="6"/>
                  </p:cNvCxnSpPr>
                  <p:nvPr/>
                </p:nvCxnSpPr>
                <p:spPr>
                  <a:xfrm rot="10800000">
                    <a:off x="7858148" y="3429000"/>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8358216" y="3857628"/>
                    <a:ext cx="461665" cy="1000132"/>
                  </a:xfrm>
                  <a:prstGeom prst="rect">
                    <a:avLst/>
                  </a:prstGeom>
                  <a:noFill/>
                </p:spPr>
                <p:txBody>
                  <a:bodyPr vert="eaVert" wrap="square" rtlCol="0">
                    <a:spAutoFit/>
                  </a:bodyPr>
                  <a:lstStyle/>
                  <a:p>
                    <a:r>
                      <a:rPr lang="zh-CN" altLang="en-US" b="1" dirty="0" smtClean="0">
                        <a:latin typeface="微软雅黑" pitchFamily="34" charset="-122"/>
                        <a:ea typeface="微软雅黑" pitchFamily="34" charset="-122"/>
                      </a:rPr>
                      <a:t>保    证</a:t>
                    </a:r>
                    <a:endParaRPr lang="zh-CN" altLang="en-US" b="1" dirty="0">
                      <a:latin typeface="微软雅黑" pitchFamily="34" charset="-122"/>
                      <a:ea typeface="微软雅黑" pitchFamily="34" charset="-122"/>
                    </a:endParaRPr>
                  </a:p>
                </p:txBody>
              </p:sp>
              <p:cxnSp>
                <p:nvCxnSpPr>
                  <p:cNvPr id="91" name="直接箭头连接符 90"/>
                  <p:cNvCxnSpPr>
                    <a:endCxn id="22" idx="2"/>
                  </p:cNvCxnSpPr>
                  <p:nvPr/>
                </p:nvCxnSpPr>
                <p:spPr>
                  <a:xfrm>
                    <a:off x="214282" y="3429000"/>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14284" y="3857628"/>
                    <a:ext cx="461665" cy="1214446"/>
                  </a:xfrm>
                  <a:prstGeom prst="rect">
                    <a:avLst/>
                  </a:prstGeom>
                  <a:noFill/>
                </p:spPr>
                <p:txBody>
                  <a:bodyPr vert="eaVert" wrap="square" rtlCol="0">
                    <a:spAutoFit/>
                  </a:bodyPr>
                  <a:lstStyle/>
                  <a:p>
                    <a:r>
                      <a:rPr lang="zh-CN" altLang="en-US" b="1" dirty="0" smtClean="0">
                        <a:latin typeface="微软雅黑" pitchFamily="34" charset="-122"/>
                        <a:ea typeface="微软雅黑" pitchFamily="34" charset="-122"/>
                      </a:rPr>
                      <a:t>抵    押</a:t>
                    </a:r>
                    <a:endParaRPr lang="zh-CN" altLang="en-US" b="1" dirty="0">
                      <a:latin typeface="微软雅黑" pitchFamily="34" charset="-122"/>
                      <a:ea typeface="微软雅黑" pitchFamily="34" charset="-122"/>
                    </a:endParaRPr>
                  </a:p>
                </p:txBody>
              </p:sp>
            </p:grpSp>
            <p:sp>
              <p:nvSpPr>
                <p:cNvPr id="95" name="矩形 94"/>
                <p:cNvSpPr/>
                <p:nvPr/>
              </p:nvSpPr>
              <p:spPr>
                <a:xfrm>
                  <a:off x="6072198" y="4714884"/>
                  <a:ext cx="1643074" cy="1571636"/>
                </a:xfrm>
                <a:prstGeom prst="rect">
                  <a:avLst/>
                </a:prstGeom>
                <a:noFill/>
                <a:ln w="158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106" name="TextBox 105"/>
          <p:cNvSpPr txBox="1"/>
          <p:nvPr/>
        </p:nvSpPr>
        <p:spPr>
          <a:xfrm>
            <a:off x="357158" y="714356"/>
            <a:ext cx="7286676"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（三）交易结构</a:t>
            </a:r>
            <a:endParaRPr lang="zh-CN" altLang="en-US" sz="3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00042"/>
            <a:ext cx="8229600" cy="1143000"/>
          </a:xfrm>
        </p:spPr>
        <p:txBody>
          <a:bodyPr/>
          <a:lstStyle/>
          <a:p>
            <a:r>
              <a:rPr lang="zh-CN" altLang="en-US" dirty="0" smtClean="0"/>
              <a:t>股票市场</a:t>
            </a:r>
            <a:endParaRPr lang="zh-CN" altLang="en-US" dirty="0"/>
          </a:p>
        </p:txBody>
      </p:sp>
      <p:sp>
        <p:nvSpPr>
          <p:cNvPr id="3" name="内容占位符 2"/>
          <p:cNvSpPr>
            <a:spLocks noGrp="1"/>
          </p:cNvSpPr>
          <p:nvPr>
            <p:ph idx="1"/>
          </p:nvPr>
        </p:nvSpPr>
        <p:spPr>
          <a:xfrm>
            <a:off x="457200" y="1714488"/>
            <a:ext cx="8229600" cy="4610112"/>
          </a:xfrm>
        </p:spPr>
        <p:txBody>
          <a:bodyPr>
            <a:normAutofit fontScale="92500" lnSpcReduction="20000"/>
          </a:bodyPr>
          <a:lstStyle/>
          <a:p>
            <a:pPr lvl="0"/>
            <a:r>
              <a:rPr lang="en-US" altLang="zh-CN" sz="4800" b="1" dirty="0" smtClean="0">
                <a:latin typeface="+mn-ea"/>
              </a:rPr>
              <a:t> </a:t>
            </a:r>
            <a:r>
              <a:rPr lang="zh-CN" altLang="en-US" sz="4800" b="1" dirty="0" smtClean="0">
                <a:latin typeface="+mn-ea"/>
              </a:rPr>
              <a:t>一级（发行市场）、二级（交易市场）</a:t>
            </a:r>
            <a:endParaRPr lang="en-US" altLang="zh-CN" sz="4800" b="1" dirty="0" smtClean="0">
              <a:latin typeface="+mn-ea"/>
            </a:endParaRPr>
          </a:p>
          <a:p>
            <a:pPr lvl="0">
              <a:buNone/>
            </a:pPr>
            <a:r>
              <a:rPr lang="zh-CN" altLang="en-US" sz="4000" b="1" dirty="0" smtClean="0">
                <a:solidFill>
                  <a:srgbClr val="FF0000"/>
                </a:solidFill>
                <a:latin typeface="+mn-ea"/>
              </a:rPr>
              <a:t> </a:t>
            </a:r>
            <a:r>
              <a:rPr lang="zh-CN" altLang="en-US" sz="3900" b="1" dirty="0" smtClean="0">
                <a:solidFill>
                  <a:srgbClr val="FF0000"/>
                </a:solidFill>
                <a:latin typeface="+mn-ea"/>
              </a:rPr>
              <a:t>延展：排队</a:t>
            </a:r>
            <a:r>
              <a:rPr lang="en-US" altLang="zh-CN" sz="3900" b="1" dirty="0" smtClean="0">
                <a:solidFill>
                  <a:srgbClr val="FF0000"/>
                </a:solidFill>
                <a:latin typeface="+mn-ea"/>
              </a:rPr>
              <a:t>IPO</a:t>
            </a:r>
            <a:r>
              <a:rPr lang="zh-CN" altLang="en-US" sz="3900" b="1" dirty="0" smtClean="0">
                <a:solidFill>
                  <a:srgbClr val="FF0000"/>
                </a:solidFill>
                <a:latin typeface="+mn-ea"/>
              </a:rPr>
              <a:t>的自行核查</a:t>
            </a:r>
          </a:p>
          <a:p>
            <a:r>
              <a:rPr lang="zh-CN" altLang="en-US" sz="4800" b="1" dirty="0" smtClean="0">
                <a:latin typeface="+mn-ea"/>
              </a:rPr>
              <a:t>主板</a:t>
            </a:r>
            <a:r>
              <a:rPr lang="en-US" sz="4800" b="1" dirty="0" smtClean="0">
                <a:latin typeface="+mn-ea"/>
              </a:rPr>
              <a:t>  </a:t>
            </a:r>
            <a:r>
              <a:rPr lang="zh-CN" altLang="en-US" sz="4800" b="1" dirty="0" smtClean="0">
                <a:latin typeface="+mn-ea"/>
              </a:rPr>
              <a:t>含深交所的中小板</a:t>
            </a:r>
          </a:p>
          <a:p>
            <a:r>
              <a:rPr lang="zh-CN" altLang="en-US" sz="4800" b="1" dirty="0" smtClean="0">
                <a:latin typeface="+mn-ea"/>
              </a:rPr>
              <a:t>二板</a:t>
            </a:r>
            <a:r>
              <a:rPr lang="en-US" sz="4800" b="1" dirty="0" smtClean="0">
                <a:latin typeface="+mn-ea"/>
              </a:rPr>
              <a:t>  </a:t>
            </a:r>
            <a:r>
              <a:rPr lang="zh-CN" altLang="en-US" sz="4800" b="1" dirty="0" smtClean="0">
                <a:latin typeface="+mn-ea"/>
              </a:rPr>
              <a:t>含深交所的创业板</a:t>
            </a:r>
          </a:p>
          <a:p>
            <a:r>
              <a:rPr lang="zh-CN" altLang="en-US" sz="4800" b="1" dirty="0" smtClean="0">
                <a:latin typeface="+mn-ea"/>
              </a:rPr>
              <a:t>三板</a:t>
            </a:r>
            <a:r>
              <a:rPr lang="en-US" sz="4800" b="1" dirty="0" smtClean="0">
                <a:latin typeface="+mn-ea"/>
              </a:rPr>
              <a:t>  </a:t>
            </a:r>
            <a:r>
              <a:rPr lang="zh-CN" altLang="en-US" sz="4800" b="1" dirty="0" smtClean="0">
                <a:latin typeface="+mn-ea"/>
              </a:rPr>
              <a:t>即代办股份转让系统</a:t>
            </a:r>
            <a:endParaRPr lang="en-US" altLang="zh-CN" sz="4800" b="1" dirty="0" smtClean="0">
              <a:latin typeface="+mn-ea"/>
            </a:endParaRPr>
          </a:p>
          <a:p>
            <a:pPr>
              <a:buNone/>
            </a:pPr>
            <a:r>
              <a:rPr lang="zh-CN" altLang="en-US" sz="4000" b="1" dirty="0" smtClean="0">
                <a:solidFill>
                  <a:srgbClr val="FF0000"/>
                </a:solidFill>
                <a:latin typeface="+mn-ea"/>
              </a:rPr>
              <a:t> </a:t>
            </a:r>
            <a:r>
              <a:rPr lang="zh-CN" altLang="en-US" sz="3900" b="1" dirty="0" smtClean="0">
                <a:solidFill>
                  <a:srgbClr val="FF0000"/>
                </a:solidFill>
                <a:latin typeface="+mn-ea"/>
              </a:rPr>
              <a:t>延展：三板与各地的产权交易所</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607689"/>
          </a:xfrm>
        </p:spPr>
        <p:txBody>
          <a:bodyPr>
            <a:spAutoFit/>
          </a:bodyPr>
          <a:lstStyle/>
          <a:p>
            <a:pPr>
              <a:buNone/>
            </a:pPr>
            <a:r>
              <a:rPr lang="zh-CN" altLang="en-US" sz="3200" b="1" dirty="0" smtClean="0"/>
              <a:t>（四）</a:t>
            </a:r>
            <a:r>
              <a:rPr lang="zh-CN" altLang="en-US" sz="3200" b="1" dirty="0" smtClean="0"/>
              <a:t>风险控制</a:t>
            </a:r>
            <a:endParaRPr lang="en-US" altLang="zh-CN" sz="3200" b="1" dirty="0" smtClean="0"/>
          </a:p>
          <a:p>
            <a:pPr>
              <a:lnSpc>
                <a:spcPct val="120000"/>
              </a:lnSpc>
              <a:buNone/>
            </a:pPr>
            <a:r>
              <a:rPr lang="zh-CN" altLang="en-US" sz="2400" dirty="0" smtClean="0"/>
              <a:t>（</a:t>
            </a:r>
            <a:r>
              <a:rPr lang="en-US" altLang="zh-CN" sz="2400" dirty="0" smtClean="0"/>
              <a:t>1</a:t>
            </a:r>
            <a:r>
              <a:rPr lang="zh-CN" altLang="en-US" sz="2400" dirty="0" smtClean="0"/>
              <a:t>）</a:t>
            </a:r>
            <a:r>
              <a:rPr lang="en-US" altLang="zh-CN" sz="2400" dirty="0" smtClean="0"/>
              <a:t>B</a:t>
            </a:r>
            <a:r>
              <a:rPr lang="zh-CN" altLang="en-US" sz="2400" dirty="0" smtClean="0"/>
              <a:t>公司以殷城大厦裙楼</a:t>
            </a:r>
            <a:r>
              <a:rPr lang="en-US" altLang="zh-CN" sz="2400" dirty="0" smtClean="0"/>
              <a:t>43400</a:t>
            </a:r>
            <a:r>
              <a:rPr lang="zh-CN" altLang="en-US" sz="2400" dirty="0" smtClean="0"/>
              <a:t>平方米在建工程及相应土地使用权为其偿还信托贷款本息提供抵押担保。根据一级资质的房地产评估公司出具的</a:t>
            </a:r>
            <a:r>
              <a:rPr lang="en-US" altLang="zh-CN" sz="2400" dirty="0" smtClean="0"/>
              <a:t>《</a:t>
            </a:r>
            <a:r>
              <a:rPr lang="zh-CN" altLang="en-US" sz="2400" dirty="0" smtClean="0"/>
              <a:t>房地产抵押预估价报告</a:t>
            </a:r>
            <a:r>
              <a:rPr lang="en-US" altLang="zh-CN" sz="2400" dirty="0" smtClean="0"/>
              <a:t>》</a:t>
            </a:r>
            <a:r>
              <a:rPr lang="zh-CN" altLang="en-US" sz="2400" dirty="0" smtClean="0"/>
              <a:t>，银城大厦（</a:t>
            </a:r>
            <a:r>
              <a:rPr lang="en-US" altLang="zh-CN" sz="2400" dirty="0" smtClean="0"/>
              <a:t>D</a:t>
            </a:r>
            <a:r>
              <a:rPr lang="zh-CN" altLang="en-US" sz="2400" dirty="0" smtClean="0"/>
              <a:t>地块）</a:t>
            </a:r>
            <a:r>
              <a:rPr lang="en-US" altLang="zh-CN" sz="2400" dirty="0" smtClean="0"/>
              <a:t>1-5</a:t>
            </a:r>
            <a:r>
              <a:rPr lang="zh-CN" altLang="en-US" sz="2400" dirty="0" smtClean="0"/>
              <a:t>层商场在建工程的房地产市价为</a:t>
            </a:r>
            <a:r>
              <a:rPr lang="en-US" altLang="zh-CN" sz="2400" dirty="0" smtClean="0"/>
              <a:t>8.2</a:t>
            </a:r>
            <a:r>
              <a:rPr lang="zh-CN" altLang="en-US" sz="2400" dirty="0" smtClean="0"/>
              <a:t>亿元。裙楼可分割出售，抵押物的流动性较好。</a:t>
            </a:r>
            <a:endParaRPr lang="en-US" altLang="zh-CN" sz="2400" dirty="0" smtClean="0"/>
          </a:p>
          <a:p>
            <a:pPr>
              <a:lnSpc>
                <a:spcPct val="120000"/>
              </a:lnSpc>
              <a:buNone/>
            </a:pPr>
            <a:r>
              <a:rPr lang="zh-CN" altLang="en-US" sz="2400" dirty="0" smtClean="0"/>
              <a:t>（</a:t>
            </a:r>
            <a:r>
              <a:rPr lang="en-US" altLang="zh-CN" sz="2400" dirty="0" smtClean="0"/>
              <a:t>2</a:t>
            </a:r>
            <a:r>
              <a:rPr lang="zh-CN" altLang="en-US" sz="2400" dirty="0" smtClean="0"/>
              <a:t>）在银行抵押贷款办出前，</a:t>
            </a:r>
            <a:r>
              <a:rPr lang="en-US" altLang="zh-CN" sz="2400" dirty="0" smtClean="0"/>
              <a:t>B</a:t>
            </a:r>
            <a:r>
              <a:rPr lang="zh-CN" altLang="en-US" sz="2400" dirty="0" smtClean="0"/>
              <a:t>公司以殷城大厦辅楼</a:t>
            </a:r>
            <a:r>
              <a:rPr lang="en-US" altLang="zh-CN" sz="2400" dirty="0" smtClean="0"/>
              <a:t>31010</a:t>
            </a:r>
            <a:r>
              <a:rPr lang="zh-CN" altLang="en-US" sz="2400" dirty="0" smtClean="0"/>
              <a:t>平方米在建工程及相应土地使用权为其偿还信托贷款本息体统抵押担保。根据一级资质的房地产评估公司提交的评估报告，殷城大厦 酒店式公寓评估 价值为 </a:t>
            </a:r>
            <a:r>
              <a:rPr lang="en-US" altLang="zh-CN" sz="2400" dirty="0" smtClean="0"/>
              <a:t>6.8362</a:t>
            </a:r>
            <a:r>
              <a:rPr lang="zh-CN" altLang="en-US" sz="2400" dirty="0" smtClean="0"/>
              <a:t>亿元。</a:t>
            </a:r>
            <a:r>
              <a:rPr lang="en-US" altLang="zh-CN" sz="2400" dirty="0" smtClean="0"/>
              <a:t>Y</a:t>
            </a:r>
            <a:r>
              <a:rPr lang="zh-CN" altLang="en-US" sz="2400" dirty="0" smtClean="0"/>
              <a:t>信托公司同意</a:t>
            </a:r>
            <a:r>
              <a:rPr lang="en-US" altLang="zh-CN" sz="2400" dirty="0" smtClean="0"/>
              <a:t>B</a:t>
            </a:r>
            <a:r>
              <a:rPr lang="zh-CN" altLang="en-US" sz="2400" dirty="0" smtClean="0"/>
              <a:t>公司以殷城大厦辅楼作为抵押物申请最高不超过</a:t>
            </a:r>
            <a:r>
              <a:rPr lang="en-US" altLang="zh-CN" sz="2400" dirty="0" smtClean="0"/>
              <a:t>2.8</a:t>
            </a:r>
            <a:r>
              <a:rPr lang="zh-CN" altLang="en-US" sz="2400" dirty="0" smtClean="0"/>
              <a:t>亿元的 银行贷款。   </a:t>
            </a:r>
            <a:endParaRPr lang="zh-CN" altLang="en-US" sz="2400"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50</a:t>
            </a:fld>
            <a:endParaRPr lang="zh-CN" altLang="en-US" dirty="0"/>
          </a:p>
        </p:txBody>
      </p:sp>
      <p:sp>
        <p:nvSpPr>
          <p:cNvPr id="5" name="内容占位符 4"/>
          <p:cNvSpPr>
            <a:spLocks noGrp="1"/>
          </p:cNvSpPr>
          <p:nvPr>
            <p:ph sz="quarter" idx="13"/>
          </p:nvPr>
        </p:nvSpPr>
        <p:spPr/>
        <p:txBody>
          <a:bodyP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253054"/>
          </a:xfrm>
        </p:spPr>
        <p:txBody>
          <a:bodyPr>
            <a:normAutofit fontScale="55000" lnSpcReduction="20000"/>
          </a:bodyPr>
          <a:lstStyle/>
          <a:p>
            <a:pPr>
              <a:lnSpc>
                <a:spcPct val="120000"/>
              </a:lnSpc>
              <a:buNone/>
            </a:pPr>
            <a:r>
              <a:rPr lang="zh-CN" altLang="en-US" dirty="0" smtClean="0"/>
              <a:t>（</a:t>
            </a:r>
            <a:r>
              <a:rPr lang="en-US" altLang="zh-CN" dirty="0" smtClean="0"/>
              <a:t>3</a:t>
            </a:r>
            <a:r>
              <a:rPr lang="zh-CN" altLang="en-US" dirty="0" smtClean="0"/>
              <a:t>）在银行抵押贷款办出前，抵押物总价值合计为</a:t>
            </a:r>
            <a:r>
              <a:rPr lang="en-US" altLang="zh-CN" dirty="0" smtClean="0"/>
              <a:t>15.03</a:t>
            </a:r>
            <a:r>
              <a:rPr lang="zh-CN" altLang="en-US" dirty="0" smtClean="0"/>
              <a:t>亿元（</a:t>
            </a:r>
            <a:r>
              <a:rPr lang="en-US" altLang="zh-CN" dirty="0" smtClean="0"/>
              <a:t>8.2</a:t>
            </a:r>
            <a:r>
              <a:rPr lang="zh-CN" altLang="en-US" dirty="0" smtClean="0"/>
              <a:t>亿元</a:t>
            </a:r>
            <a:r>
              <a:rPr lang="en-US" altLang="zh-CN" dirty="0" smtClean="0"/>
              <a:t>+6.8362</a:t>
            </a:r>
            <a:r>
              <a:rPr lang="zh-CN" altLang="en-US" dirty="0" smtClean="0"/>
              <a:t>亿元），抵押率约为</a:t>
            </a:r>
            <a:r>
              <a:rPr lang="en-US" altLang="zh-CN" dirty="0" smtClean="0"/>
              <a:t>19%</a:t>
            </a:r>
            <a:r>
              <a:rPr lang="zh-CN" altLang="en-US" dirty="0" smtClean="0"/>
              <a:t>；在银行抵押贷款办出后 （贷款额度不超过</a:t>
            </a:r>
            <a:r>
              <a:rPr lang="en-US" altLang="zh-CN" dirty="0" smtClean="0"/>
              <a:t>2.8</a:t>
            </a:r>
            <a:r>
              <a:rPr lang="zh-CN" altLang="en-US" dirty="0" smtClean="0"/>
              <a:t>亿元），抵押物总价值约为</a:t>
            </a:r>
            <a:r>
              <a:rPr lang="en-US" altLang="zh-CN" dirty="0" smtClean="0"/>
              <a:t>8.2</a:t>
            </a:r>
            <a:r>
              <a:rPr lang="zh-CN" altLang="en-US" dirty="0" smtClean="0"/>
              <a:t>亿元，抵押率约为</a:t>
            </a:r>
            <a:r>
              <a:rPr lang="en-US" altLang="zh-CN" dirty="0" smtClean="0"/>
              <a:t>35%</a:t>
            </a:r>
            <a:r>
              <a:rPr lang="zh-CN" altLang="en-US" dirty="0" smtClean="0"/>
              <a:t>。在取得银行抵押贷款之后，</a:t>
            </a:r>
            <a:r>
              <a:rPr lang="en-US" altLang="zh-CN" dirty="0" smtClean="0"/>
              <a:t>Y</a:t>
            </a:r>
            <a:r>
              <a:rPr lang="zh-CN" altLang="en-US" dirty="0" smtClean="0"/>
              <a:t>信托公司解除辅楼上设定的抵押权，但监管辅楼酒店式公寓的销售收入，此时除了</a:t>
            </a:r>
            <a:r>
              <a:rPr lang="en-US" altLang="zh-CN" dirty="0" smtClean="0"/>
              <a:t>8.2</a:t>
            </a:r>
            <a:r>
              <a:rPr lang="zh-CN" altLang="en-US" dirty="0" smtClean="0"/>
              <a:t>亿元的裙楼抵押物外，</a:t>
            </a:r>
            <a:r>
              <a:rPr lang="en-US" altLang="zh-CN" dirty="0" smtClean="0"/>
              <a:t>Y</a:t>
            </a:r>
            <a:r>
              <a:rPr lang="zh-CN" altLang="en-US" dirty="0" smtClean="0"/>
              <a:t>信托公司还控制着辅楼酒店式公寓预期约为</a:t>
            </a:r>
            <a:r>
              <a:rPr lang="en-US" altLang="zh-CN" dirty="0" smtClean="0"/>
              <a:t>5.26</a:t>
            </a:r>
            <a:r>
              <a:rPr lang="zh-CN" altLang="en-US" dirty="0" smtClean="0"/>
              <a:t>亿元（</a:t>
            </a:r>
            <a:r>
              <a:rPr lang="en-US" altLang="zh-CN" dirty="0" smtClean="0"/>
              <a:t>8.06-2.8</a:t>
            </a:r>
            <a:r>
              <a:rPr lang="zh-CN" altLang="en-US" dirty="0" smtClean="0"/>
              <a:t>亿元）的销售收入。</a:t>
            </a:r>
            <a:endParaRPr lang="en-US" altLang="zh-CN" dirty="0" smtClean="0"/>
          </a:p>
          <a:p>
            <a:pPr>
              <a:lnSpc>
                <a:spcPct val="120000"/>
              </a:lnSpc>
              <a:buNone/>
            </a:pPr>
            <a:r>
              <a:rPr lang="zh-CN" altLang="en-US" dirty="0" smtClean="0"/>
              <a:t>（</a:t>
            </a:r>
            <a:r>
              <a:rPr lang="en-US" altLang="zh-CN" dirty="0" smtClean="0"/>
              <a:t>4</a:t>
            </a:r>
            <a:r>
              <a:rPr lang="zh-CN" altLang="en-US" dirty="0" smtClean="0"/>
              <a:t>）在</a:t>
            </a:r>
            <a:r>
              <a:rPr lang="en-US" altLang="zh-CN" dirty="0" smtClean="0"/>
              <a:t>B</a:t>
            </a:r>
            <a:r>
              <a:rPr lang="zh-CN" altLang="en-US" dirty="0" smtClean="0"/>
              <a:t>公司销售裙楼商铺钱，需要向信托财产专户这几幅保证金。即每销售</a:t>
            </a:r>
            <a:r>
              <a:rPr lang="en-US" altLang="zh-CN" dirty="0" smtClean="0"/>
              <a:t>1</a:t>
            </a:r>
            <a:r>
              <a:rPr lang="zh-CN" altLang="en-US" dirty="0" smtClean="0"/>
              <a:t>平方米的裙楼商铺，须先向信托专户划入</a:t>
            </a:r>
            <a:r>
              <a:rPr lang="en-US" altLang="zh-CN" dirty="0" smtClean="0"/>
              <a:t>10000</a:t>
            </a:r>
            <a:r>
              <a:rPr lang="zh-CN" altLang="en-US" dirty="0" smtClean="0"/>
              <a:t>元的保证金。</a:t>
            </a:r>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51</a:t>
            </a:fld>
            <a:endParaRPr lang="zh-CN" altLang="en-US" dirty="0"/>
          </a:p>
        </p:txBody>
      </p:sp>
      <p:sp>
        <p:nvSpPr>
          <p:cNvPr id="5" name="内容占位符 4"/>
          <p:cNvSpPr>
            <a:spLocks noGrp="1"/>
          </p:cNvSpPr>
          <p:nvPr>
            <p:ph sz="quarter" idx="13"/>
          </p:nvPr>
        </p:nvSpPr>
        <p:spPr/>
        <p:txBody>
          <a:bodyP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253054"/>
          </a:xfrm>
        </p:spPr>
        <p:txBody>
          <a:bodyPr>
            <a:normAutofit/>
          </a:bodyPr>
          <a:lstStyle/>
          <a:p>
            <a:pPr>
              <a:buNone/>
            </a:pPr>
            <a:r>
              <a:rPr lang="zh-CN" altLang="en-US" sz="2400" dirty="0" smtClean="0"/>
              <a:t>（</a:t>
            </a:r>
            <a:r>
              <a:rPr lang="en-US" altLang="zh-CN" sz="2400" dirty="0" smtClean="0"/>
              <a:t>5</a:t>
            </a:r>
            <a:r>
              <a:rPr lang="zh-CN" altLang="en-US" sz="2400" dirty="0" smtClean="0"/>
              <a:t>）在银行抵押贷款办出前，如果</a:t>
            </a:r>
            <a:r>
              <a:rPr lang="en-US" altLang="zh-CN" sz="2400" dirty="0" smtClean="0"/>
              <a:t>B</a:t>
            </a:r>
            <a:r>
              <a:rPr lang="zh-CN" altLang="en-US" sz="2400" dirty="0" smtClean="0"/>
              <a:t>公司欲销售辅楼的酒店式公寓，则须先向信托专户划入</a:t>
            </a:r>
            <a:r>
              <a:rPr lang="en-US" altLang="zh-CN" sz="2400" dirty="0" smtClean="0"/>
              <a:t>10000</a:t>
            </a:r>
            <a:r>
              <a:rPr lang="zh-CN" altLang="en-US" sz="2400" dirty="0" smtClean="0"/>
              <a:t>元</a:t>
            </a:r>
            <a:r>
              <a:rPr lang="en-US" altLang="zh-CN" sz="2400" dirty="0" smtClean="0"/>
              <a:t>/</a:t>
            </a:r>
            <a:r>
              <a:rPr lang="zh-CN" altLang="en-US" sz="2400" dirty="0" smtClean="0"/>
              <a:t>平方米的保证金。</a:t>
            </a:r>
            <a:endParaRPr lang="en-US" altLang="zh-CN" sz="2400" dirty="0" smtClean="0"/>
          </a:p>
          <a:p>
            <a:pPr>
              <a:buNone/>
            </a:pPr>
            <a:r>
              <a:rPr lang="zh-CN" altLang="en-US" sz="2400" dirty="0" smtClean="0"/>
              <a:t>（</a:t>
            </a:r>
            <a:r>
              <a:rPr lang="en-US" altLang="zh-CN" sz="2400" dirty="0" smtClean="0"/>
              <a:t>6</a:t>
            </a:r>
            <a:r>
              <a:rPr lang="zh-CN" altLang="en-US" sz="2400" dirty="0" smtClean="0"/>
              <a:t>）王先生（</a:t>
            </a:r>
            <a:r>
              <a:rPr lang="en-US" altLang="zh-CN" sz="2400" dirty="0" smtClean="0"/>
              <a:t>B</a:t>
            </a:r>
            <a:r>
              <a:rPr lang="zh-CN" altLang="en-US" sz="2400" dirty="0" smtClean="0"/>
              <a:t>公司的实际控制人）为</a:t>
            </a:r>
            <a:r>
              <a:rPr lang="en-US" altLang="zh-CN" sz="2400" dirty="0" smtClean="0"/>
              <a:t>B</a:t>
            </a:r>
            <a:r>
              <a:rPr lang="zh-CN" altLang="en-US" sz="2400" dirty="0" smtClean="0"/>
              <a:t>公司偿还信托贷款本息提供无限连带责任。</a:t>
            </a:r>
            <a:endParaRPr lang="en-US" altLang="zh-CN" sz="2400" dirty="0" smtClean="0"/>
          </a:p>
          <a:p>
            <a:pPr>
              <a:buNone/>
            </a:pPr>
            <a:r>
              <a:rPr lang="zh-CN" altLang="en-US" sz="2400" dirty="0" smtClean="0"/>
              <a:t>（</a:t>
            </a:r>
            <a:r>
              <a:rPr lang="en-US" altLang="zh-CN" sz="2400" dirty="0" smtClean="0"/>
              <a:t>7</a:t>
            </a:r>
            <a:r>
              <a:rPr lang="zh-CN" altLang="en-US" sz="2400" dirty="0" smtClean="0"/>
              <a:t>）信托公司将</a:t>
            </a:r>
            <a:r>
              <a:rPr lang="en-US" altLang="zh-CN" sz="2400" dirty="0" smtClean="0"/>
              <a:t>《</a:t>
            </a:r>
            <a:r>
              <a:rPr lang="zh-CN" altLang="en-US" sz="2400" dirty="0" smtClean="0"/>
              <a:t>借款合同</a:t>
            </a:r>
            <a:r>
              <a:rPr lang="en-US" altLang="zh-CN" sz="2400" dirty="0" smtClean="0"/>
              <a:t>》</a:t>
            </a:r>
            <a:r>
              <a:rPr lang="zh-CN" altLang="en-US" sz="2400" dirty="0" smtClean="0"/>
              <a:t>、</a:t>
            </a:r>
            <a:r>
              <a:rPr lang="en-US" altLang="zh-CN" sz="2400" dirty="0" smtClean="0"/>
              <a:t>《</a:t>
            </a:r>
            <a:r>
              <a:rPr lang="zh-CN" altLang="en-US" sz="2400" dirty="0" smtClean="0"/>
              <a:t>抵押合同</a:t>
            </a:r>
            <a:r>
              <a:rPr lang="en-US" altLang="zh-CN" sz="2400" dirty="0" smtClean="0"/>
              <a:t>》</a:t>
            </a:r>
            <a:r>
              <a:rPr lang="zh-CN" altLang="en-US" sz="2400" dirty="0" smtClean="0"/>
              <a:t>办理具有强制执行效力的公证，如借款人违反本信托相关文件的约定，</a:t>
            </a:r>
            <a:r>
              <a:rPr lang="en-US" altLang="zh-CN" sz="2400" dirty="0" smtClean="0"/>
              <a:t>Y</a:t>
            </a:r>
            <a:r>
              <a:rPr lang="zh-CN" altLang="en-US" sz="2400" dirty="0" smtClean="0"/>
              <a:t>信托公司将依法向法院申请强制执行拍卖抵押物，拍卖所得通过法院支付给</a:t>
            </a:r>
            <a:r>
              <a:rPr lang="en-US" altLang="zh-CN" sz="2400" dirty="0" smtClean="0"/>
              <a:t>Y</a:t>
            </a:r>
            <a:r>
              <a:rPr lang="zh-CN" altLang="en-US" sz="2400" dirty="0" smtClean="0"/>
              <a:t>信托公司</a:t>
            </a:r>
            <a:r>
              <a:rPr lang="zh-CN" altLang="en-US" sz="2400" dirty="0" smtClean="0"/>
              <a:t>。</a:t>
            </a:r>
            <a:endParaRPr lang="en-US" altLang="zh-CN" sz="2400" dirty="0" smtClean="0"/>
          </a:p>
          <a:p>
            <a:pPr>
              <a:buNone/>
            </a:pPr>
            <a:r>
              <a:rPr lang="zh-CN" altLang="en-US" sz="2400" dirty="0" smtClean="0"/>
              <a:t>（</a:t>
            </a:r>
            <a:r>
              <a:rPr lang="en-US" altLang="zh-CN" sz="2400" dirty="0" smtClean="0"/>
              <a:t>8</a:t>
            </a:r>
            <a:r>
              <a:rPr lang="zh-CN" altLang="en-US" sz="2400" dirty="0" smtClean="0"/>
              <a:t>）信托贷款期限为</a:t>
            </a:r>
            <a:r>
              <a:rPr lang="en-US" altLang="zh-CN" sz="2400" dirty="0" smtClean="0"/>
              <a:t>18</a:t>
            </a:r>
            <a:r>
              <a:rPr lang="zh-CN" altLang="en-US" sz="2400" dirty="0" smtClean="0"/>
              <a:t>个月，</a:t>
            </a:r>
            <a:r>
              <a:rPr lang="en-US" altLang="zh-CN" sz="2400" dirty="0" smtClean="0"/>
              <a:t>B</a:t>
            </a:r>
            <a:r>
              <a:rPr lang="zh-CN" altLang="en-US" sz="2400" dirty="0" smtClean="0"/>
              <a:t>公司有义务按一下要求向信托财产专户支付保证金：贷款期限满</a:t>
            </a:r>
            <a:r>
              <a:rPr lang="en-US" altLang="zh-CN" sz="2400" dirty="0" smtClean="0"/>
              <a:t>15</a:t>
            </a:r>
            <a:r>
              <a:rPr lang="zh-CN" altLang="en-US" sz="2400" dirty="0" smtClean="0"/>
              <a:t>个月之日，信托专户内保证金不少于</a:t>
            </a:r>
            <a:r>
              <a:rPr lang="en-US" altLang="zh-CN" sz="2400" dirty="0" smtClean="0"/>
              <a:t>15000</a:t>
            </a:r>
            <a:r>
              <a:rPr lang="zh-CN" altLang="en-US" sz="2400" dirty="0" smtClean="0"/>
              <a:t>万元；贷款期限满</a:t>
            </a:r>
            <a:r>
              <a:rPr lang="en-US" altLang="zh-CN" sz="2400" dirty="0" smtClean="0"/>
              <a:t>16</a:t>
            </a:r>
            <a:r>
              <a:rPr lang="zh-CN" altLang="en-US" sz="2400" dirty="0" smtClean="0"/>
              <a:t>个月之日，信托专户内保证金不少于</a:t>
            </a:r>
            <a:r>
              <a:rPr lang="en-US" altLang="zh-CN" sz="2400" dirty="0" smtClean="0"/>
              <a:t>20000</a:t>
            </a:r>
            <a:r>
              <a:rPr lang="zh-CN" altLang="en-US" sz="2400" dirty="0" smtClean="0"/>
              <a:t>万元；贷款期限满</a:t>
            </a:r>
            <a:r>
              <a:rPr lang="en-US" altLang="zh-CN" sz="2400" dirty="0" smtClean="0"/>
              <a:t>17</a:t>
            </a:r>
            <a:r>
              <a:rPr lang="zh-CN" altLang="en-US" sz="2400" dirty="0" smtClean="0"/>
              <a:t>个月之日，信托专户内保证金不少于</a:t>
            </a:r>
            <a:r>
              <a:rPr lang="en-US" altLang="zh-CN" sz="2400" dirty="0" smtClean="0"/>
              <a:t>25000</a:t>
            </a:r>
            <a:r>
              <a:rPr lang="zh-CN" altLang="en-US" sz="2400" dirty="0" smtClean="0"/>
              <a:t>万元。</a:t>
            </a:r>
          </a:p>
          <a:p>
            <a:pPr>
              <a:buNone/>
            </a:pPr>
            <a:endParaRPr lang="en-US" altLang="zh-CN" sz="2400" dirty="0" smtClean="0"/>
          </a:p>
          <a:p>
            <a:endParaRPr lang="zh-CN" altLang="en-US" sz="2400"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52</a:t>
            </a:fld>
            <a:endParaRPr lang="zh-CN" altLang="en-US" dirty="0"/>
          </a:p>
        </p:txBody>
      </p:sp>
      <p:sp>
        <p:nvSpPr>
          <p:cNvPr id="5" name="内容占位符 4"/>
          <p:cNvSpPr>
            <a:spLocks noGrp="1"/>
          </p:cNvSpPr>
          <p:nvPr>
            <p:ph sz="quarter" idx="13"/>
          </p:nvPr>
        </p:nvSpPr>
        <p:spPr/>
        <p:txBody>
          <a:bodyP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8229600" cy="1143000"/>
          </a:xfrm>
        </p:spPr>
        <p:txBody>
          <a:bodyPr/>
          <a:lstStyle/>
          <a:p>
            <a:r>
              <a:rPr lang="zh-CN" altLang="en-US" dirty="0" smtClean="0"/>
              <a:t>资产支持</a:t>
            </a:r>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53</a:t>
            </a:fld>
            <a:endParaRPr lang="zh-CN" altLang="en-US"/>
          </a:p>
        </p:txBody>
      </p:sp>
      <p:grpSp>
        <p:nvGrpSpPr>
          <p:cNvPr id="7" name="组合 6"/>
          <p:cNvGrpSpPr/>
          <p:nvPr/>
        </p:nvGrpSpPr>
        <p:grpSpPr>
          <a:xfrm>
            <a:off x="285720" y="1357298"/>
            <a:ext cx="8644792" cy="5143536"/>
            <a:chOff x="285720" y="500042"/>
            <a:chExt cx="8644792" cy="5143536"/>
          </a:xfrm>
        </p:grpSpPr>
        <p:sp>
          <p:nvSpPr>
            <p:cNvPr id="8" name="圆角矩形 7"/>
            <p:cNvSpPr/>
            <p:nvPr/>
          </p:nvSpPr>
          <p:spPr>
            <a:xfrm>
              <a:off x="285720" y="500042"/>
              <a:ext cx="2643206" cy="7858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借款人</a:t>
              </a:r>
              <a:endParaRPr lang="zh-CN" altLang="en-US" dirty="0"/>
            </a:p>
          </p:txBody>
        </p:sp>
        <p:sp>
          <p:nvSpPr>
            <p:cNvPr id="9" name="圆角矩形 8"/>
            <p:cNvSpPr/>
            <p:nvPr/>
          </p:nvSpPr>
          <p:spPr>
            <a:xfrm>
              <a:off x="285720" y="1928802"/>
              <a:ext cx="2643206" cy="7858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贷款服务机构</a:t>
              </a:r>
              <a:endParaRPr lang="zh-CN" altLang="en-US" dirty="0"/>
            </a:p>
          </p:txBody>
        </p:sp>
        <p:sp>
          <p:nvSpPr>
            <p:cNvPr id="10" name="圆角矩形 9"/>
            <p:cNvSpPr/>
            <p:nvPr/>
          </p:nvSpPr>
          <p:spPr>
            <a:xfrm>
              <a:off x="285720" y="3429000"/>
              <a:ext cx="2643206" cy="7858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资金保管机构</a:t>
              </a:r>
              <a:endParaRPr lang="zh-CN" altLang="en-US" dirty="0"/>
            </a:p>
          </p:txBody>
        </p:sp>
        <p:sp>
          <p:nvSpPr>
            <p:cNvPr id="11" name="圆角矩形 10"/>
            <p:cNvSpPr/>
            <p:nvPr/>
          </p:nvSpPr>
          <p:spPr>
            <a:xfrm>
              <a:off x="285720" y="4857760"/>
              <a:ext cx="2643206" cy="7858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登记</a:t>
              </a:r>
              <a:r>
                <a:rPr lang="zh-CN" altLang="en-US" dirty="0" smtClean="0"/>
                <a:t>机构</a:t>
              </a:r>
              <a:r>
                <a:rPr lang="en-US" altLang="zh-CN" dirty="0" smtClean="0"/>
                <a:t>/</a:t>
              </a:r>
              <a:r>
                <a:rPr lang="zh-CN" altLang="en-US" dirty="0" smtClean="0"/>
                <a:t>支付代理机构</a:t>
              </a:r>
              <a:endParaRPr lang="zh-CN" altLang="en-US" dirty="0"/>
            </a:p>
          </p:txBody>
        </p:sp>
        <p:sp>
          <p:nvSpPr>
            <p:cNvPr id="12" name="圆角矩形 11"/>
            <p:cNvSpPr/>
            <p:nvPr/>
          </p:nvSpPr>
          <p:spPr>
            <a:xfrm>
              <a:off x="3857620" y="500042"/>
              <a:ext cx="2643206" cy="7858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发起机构</a:t>
              </a:r>
              <a:r>
                <a:rPr lang="en-US" altLang="zh-CN" dirty="0" smtClean="0"/>
                <a:t>/</a:t>
              </a:r>
              <a:r>
                <a:rPr lang="zh-CN" altLang="en-US" dirty="0" smtClean="0"/>
                <a:t>交易安排人</a:t>
              </a:r>
              <a:endParaRPr lang="zh-CN" altLang="en-US" dirty="0"/>
            </a:p>
          </p:txBody>
        </p:sp>
        <p:sp>
          <p:nvSpPr>
            <p:cNvPr id="13" name="圆角矩形 12"/>
            <p:cNvSpPr/>
            <p:nvPr/>
          </p:nvSpPr>
          <p:spPr>
            <a:xfrm>
              <a:off x="3857620" y="4857760"/>
              <a:ext cx="2643206" cy="7858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投资者</a:t>
              </a:r>
              <a:endParaRPr lang="zh-CN" altLang="en-US" dirty="0"/>
            </a:p>
          </p:txBody>
        </p:sp>
        <p:sp>
          <p:nvSpPr>
            <p:cNvPr id="14" name="圆角矩形 13"/>
            <p:cNvSpPr/>
            <p:nvPr/>
          </p:nvSpPr>
          <p:spPr>
            <a:xfrm>
              <a:off x="3857620" y="2000240"/>
              <a:ext cx="2643206" cy="7858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受托机构</a:t>
              </a:r>
              <a:r>
                <a:rPr lang="en-US" altLang="zh-CN" dirty="0" smtClean="0"/>
                <a:t>/</a:t>
              </a:r>
              <a:r>
                <a:rPr lang="zh-CN" altLang="en-US" dirty="0" smtClean="0"/>
                <a:t>发行人</a:t>
              </a:r>
              <a:endParaRPr lang="zh-CN" altLang="en-US" dirty="0"/>
            </a:p>
          </p:txBody>
        </p:sp>
        <p:sp>
          <p:nvSpPr>
            <p:cNvPr id="15" name="圆角矩形 14"/>
            <p:cNvSpPr/>
            <p:nvPr/>
          </p:nvSpPr>
          <p:spPr>
            <a:xfrm>
              <a:off x="3857620" y="3429000"/>
              <a:ext cx="2643206" cy="7858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财务顾问</a:t>
              </a:r>
              <a:r>
                <a:rPr lang="en-US" altLang="zh-CN" dirty="0" smtClean="0"/>
                <a:t>/</a:t>
              </a:r>
              <a:r>
                <a:rPr lang="zh-CN" altLang="en-US" dirty="0" smtClean="0"/>
                <a:t>主承销商</a:t>
              </a:r>
              <a:endParaRPr lang="zh-CN" altLang="en-US" dirty="0"/>
            </a:p>
          </p:txBody>
        </p:sp>
        <p:cxnSp>
          <p:nvCxnSpPr>
            <p:cNvPr id="16" name="肘形连接符 15"/>
            <p:cNvCxnSpPr>
              <a:stCxn id="8" idx="2"/>
              <a:endCxn id="9" idx="0"/>
            </p:cNvCxnSpPr>
            <p:nvPr/>
          </p:nvCxnSpPr>
          <p:spPr>
            <a:xfrm rot="5400000">
              <a:off x="1285852" y="1607331"/>
              <a:ext cx="642942" cy="1588"/>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9" idx="2"/>
              <a:endCxn id="10" idx="0"/>
            </p:cNvCxnSpPr>
            <p:nvPr/>
          </p:nvCxnSpPr>
          <p:spPr>
            <a:xfrm rot="5400000">
              <a:off x="1250133" y="3071810"/>
              <a:ext cx="714380" cy="1588"/>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0" idx="2"/>
              <a:endCxn id="11" idx="0"/>
            </p:cNvCxnSpPr>
            <p:nvPr/>
          </p:nvCxnSpPr>
          <p:spPr>
            <a:xfrm rot="5400000">
              <a:off x="1285852" y="4536289"/>
              <a:ext cx="642942" cy="1588"/>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0034" y="1428736"/>
              <a:ext cx="1285884" cy="369332"/>
            </a:xfrm>
            <a:prstGeom prst="rect">
              <a:avLst/>
            </a:prstGeom>
            <a:noFill/>
          </p:spPr>
          <p:txBody>
            <a:bodyPr wrap="square" rtlCol="0">
              <a:spAutoFit/>
            </a:bodyPr>
            <a:lstStyle/>
            <a:p>
              <a:r>
                <a:rPr lang="zh-CN" altLang="en-US" dirty="0" smtClean="0"/>
                <a:t>偿还贷款</a:t>
              </a:r>
              <a:endParaRPr lang="zh-CN" altLang="en-US" dirty="0"/>
            </a:p>
          </p:txBody>
        </p:sp>
        <p:sp>
          <p:nvSpPr>
            <p:cNvPr id="20" name="TextBox 19"/>
            <p:cNvSpPr txBox="1"/>
            <p:nvPr/>
          </p:nvSpPr>
          <p:spPr>
            <a:xfrm>
              <a:off x="357158" y="2857496"/>
              <a:ext cx="1500198" cy="369332"/>
            </a:xfrm>
            <a:prstGeom prst="rect">
              <a:avLst/>
            </a:prstGeom>
            <a:noFill/>
          </p:spPr>
          <p:txBody>
            <a:bodyPr wrap="square" rtlCol="0">
              <a:spAutoFit/>
            </a:bodyPr>
            <a:lstStyle/>
            <a:p>
              <a:r>
                <a:rPr lang="zh-CN" altLang="en-US" dirty="0" smtClean="0"/>
                <a:t>转</a:t>
              </a:r>
              <a:r>
                <a:rPr lang="zh-CN" altLang="en-US" dirty="0" smtClean="0"/>
                <a:t>付回收款</a:t>
              </a:r>
              <a:endParaRPr lang="zh-CN" altLang="en-US" dirty="0"/>
            </a:p>
          </p:txBody>
        </p:sp>
        <p:cxnSp>
          <p:nvCxnSpPr>
            <p:cNvPr id="21" name="直接箭头连接符 20"/>
            <p:cNvCxnSpPr>
              <a:stCxn id="12" idx="1"/>
              <a:endCxn id="8" idx="3"/>
            </p:cNvCxnSpPr>
            <p:nvPr/>
          </p:nvCxnSpPr>
          <p:spPr>
            <a:xfrm rot="10800000">
              <a:off x="2928926" y="892951"/>
              <a:ext cx="928694"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10800000">
              <a:off x="2928926" y="2357430"/>
              <a:ext cx="928694" cy="1588"/>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0800000">
              <a:off x="2928926" y="5286388"/>
              <a:ext cx="928694" cy="1588"/>
            </a:xfrm>
            <a:prstGeom prst="straightConnector1">
              <a:avLst/>
            </a:prstGeom>
            <a:ln>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57488" y="500042"/>
              <a:ext cx="1357322" cy="369332"/>
            </a:xfrm>
            <a:prstGeom prst="rect">
              <a:avLst/>
            </a:prstGeom>
            <a:noFill/>
          </p:spPr>
          <p:txBody>
            <a:bodyPr wrap="square" rtlCol="0">
              <a:spAutoFit/>
            </a:bodyPr>
            <a:lstStyle/>
            <a:p>
              <a:r>
                <a:rPr lang="zh-CN" altLang="en-US" dirty="0" smtClean="0"/>
                <a:t>发放贷款</a:t>
              </a:r>
              <a:endParaRPr lang="zh-CN" altLang="en-US" dirty="0"/>
            </a:p>
          </p:txBody>
        </p:sp>
        <p:sp>
          <p:nvSpPr>
            <p:cNvPr id="25" name="TextBox 24"/>
            <p:cNvSpPr txBox="1"/>
            <p:nvPr/>
          </p:nvSpPr>
          <p:spPr>
            <a:xfrm>
              <a:off x="2857488" y="2000240"/>
              <a:ext cx="1357322" cy="369332"/>
            </a:xfrm>
            <a:prstGeom prst="rect">
              <a:avLst/>
            </a:prstGeom>
            <a:noFill/>
          </p:spPr>
          <p:txBody>
            <a:bodyPr wrap="square" rtlCol="0">
              <a:spAutoFit/>
            </a:bodyPr>
            <a:lstStyle/>
            <a:p>
              <a:r>
                <a:rPr lang="zh-CN" altLang="en-US" dirty="0" smtClean="0"/>
                <a:t>财务合同</a:t>
              </a:r>
              <a:endParaRPr lang="zh-CN" altLang="en-US" dirty="0"/>
            </a:p>
          </p:txBody>
        </p:sp>
        <p:cxnSp>
          <p:nvCxnSpPr>
            <p:cNvPr id="26" name="肘形连接符 25"/>
            <p:cNvCxnSpPr/>
            <p:nvPr/>
          </p:nvCxnSpPr>
          <p:spPr>
            <a:xfrm flipV="1">
              <a:off x="2857488" y="2714620"/>
              <a:ext cx="1000132" cy="71438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143108" y="2928934"/>
              <a:ext cx="2123658" cy="369332"/>
            </a:xfrm>
            <a:prstGeom prst="rect">
              <a:avLst/>
            </a:prstGeom>
            <a:noFill/>
          </p:spPr>
          <p:txBody>
            <a:bodyPr vert="horz" wrap="square" rtlCol="0">
              <a:spAutoFit/>
            </a:bodyPr>
            <a:lstStyle/>
            <a:p>
              <a:r>
                <a:rPr lang="zh-CN" altLang="en-US" dirty="0" smtClean="0"/>
                <a:t>（资金保管合同）</a:t>
              </a:r>
              <a:endParaRPr lang="zh-CN" altLang="en-US" dirty="0"/>
            </a:p>
          </p:txBody>
        </p:sp>
        <p:sp>
          <p:nvSpPr>
            <p:cNvPr id="28" name="TextBox 27"/>
            <p:cNvSpPr txBox="1"/>
            <p:nvPr/>
          </p:nvSpPr>
          <p:spPr>
            <a:xfrm>
              <a:off x="2857488" y="4714884"/>
              <a:ext cx="1285884" cy="646331"/>
            </a:xfrm>
            <a:prstGeom prst="rect">
              <a:avLst/>
            </a:prstGeom>
            <a:noFill/>
          </p:spPr>
          <p:txBody>
            <a:bodyPr wrap="square" rtlCol="0">
              <a:spAutoFit/>
            </a:bodyPr>
            <a:lstStyle/>
            <a:p>
              <a:r>
                <a:rPr lang="zh-CN" altLang="en-US" dirty="0" smtClean="0"/>
                <a:t>兑付证券本息</a:t>
              </a:r>
              <a:endParaRPr lang="zh-CN" altLang="en-US" dirty="0"/>
            </a:p>
          </p:txBody>
        </p:sp>
        <p:cxnSp>
          <p:nvCxnSpPr>
            <p:cNvPr id="29" name="直接箭头连接符 28"/>
            <p:cNvCxnSpPr>
              <a:stCxn id="15" idx="2"/>
              <a:endCxn id="13" idx="0"/>
            </p:cNvCxnSpPr>
            <p:nvPr/>
          </p:nvCxnSpPr>
          <p:spPr>
            <a:xfrm rot="5400000">
              <a:off x="4857752" y="4536289"/>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5400000" flipH="1" flipV="1">
              <a:off x="5106991" y="4536289"/>
              <a:ext cx="643736" cy="79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4" idx="2"/>
              <a:endCxn id="15" idx="0"/>
            </p:cNvCxnSpPr>
            <p:nvPr/>
          </p:nvCxnSpPr>
          <p:spPr>
            <a:xfrm rot="5400000">
              <a:off x="4857752" y="3107529"/>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2" idx="2"/>
              <a:endCxn id="14" idx="0"/>
            </p:cNvCxnSpPr>
            <p:nvPr/>
          </p:nvCxnSpPr>
          <p:spPr>
            <a:xfrm rot="5400000">
              <a:off x="4822033" y="1643050"/>
              <a:ext cx="71438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5400000" flipH="1" flipV="1">
              <a:off x="5107785" y="3107529"/>
              <a:ext cx="643736" cy="79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5108579" y="1606537"/>
              <a:ext cx="642148" cy="79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786182" y="1500174"/>
              <a:ext cx="1428760" cy="369332"/>
            </a:xfrm>
            <a:prstGeom prst="rect">
              <a:avLst/>
            </a:prstGeom>
            <a:noFill/>
          </p:spPr>
          <p:txBody>
            <a:bodyPr wrap="square" rtlCol="0">
              <a:spAutoFit/>
            </a:bodyPr>
            <a:lstStyle/>
            <a:p>
              <a:r>
                <a:rPr lang="zh-CN" altLang="en-US" dirty="0" smtClean="0"/>
                <a:t>（信托合同）</a:t>
              </a:r>
              <a:endParaRPr lang="zh-CN" altLang="en-US" dirty="0"/>
            </a:p>
          </p:txBody>
        </p:sp>
        <p:sp>
          <p:nvSpPr>
            <p:cNvPr id="36" name="TextBox 35"/>
            <p:cNvSpPr txBox="1"/>
            <p:nvPr/>
          </p:nvSpPr>
          <p:spPr>
            <a:xfrm>
              <a:off x="5429256" y="1500174"/>
              <a:ext cx="1357322" cy="369332"/>
            </a:xfrm>
            <a:prstGeom prst="rect">
              <a:avLst/>
            </a:prstGeom>
            <a:noFill/>
          </p:spPr>
          <p:txBody>
            <a:bodyPr wrap="square" rtlCol="0">
              <a:spAutoFit/>
            </a:bodyPr>
            <a:lstStyle/>
            <a:p>
              <a:r>
                <a:rPr lang="zh-CN" altLang="en-US" dirty="0" smtClean="0"/>
                <a:t>发行收入</a:t>
              </a:r>
              <a:endParaRPr lang="zh-CN" altLang="en-US" dirty="0"/>
            </a:p>
          </p:txBody>
        </p:sp>
        <p:sp>
          <p:nvSpPr>
            <p:cNvPr id="37" name="TextBox 36"/>
            <p:cNvSpPr txBox="1"/>
            <p:nvPr/>
          </p:nvSpPr>
          <p:spPr>
            <a:xfrm>
              <a:off x="4071934" y="2786058"/>
              <a:ext cx="1143008" cy="646331"/>
            </a:xfrm>
            <a:prstGeom prst="rect">
              <a:avLst/>
            </a:prstGeom>
            <a:noFill/>
          </p:spPr>
          <p:txBody>
            <a:bodyPr wrap="square" rtlCol="0">
              <a:spAutoFit/>
            </a:bodyPr>
            <a:lstStyle/>
            <a:p>
              <a:r>
                <a:rPr lang="zh-CN" altLang="en-US" dirty="0" smtClean="0"/>
                <a:t>发行资产支持证券</a:t>
              </a:r>
              <a:endParaRPr lang="zh-CN" altLang="en-US" dirty="0"/>
            </a:p>
          </p:txBody>
        </p:sp>
        <p:sp>
          <p:nvSpPr>
            <p:cNvPr id="38" name="TextBox 37"/>
            <p:cNvSpPr txBox="1"/>
            <p:nvPr/>
          </p:nvSpPr>
          <p:spPr>
            <a:xfrm>
              <a:off x="5429256" y="2928934"/>
              <a:ext cx="1357322" cy="369332"/>
            </a:xfrm>
            <a:prstGeom prst="rect">
              <a:avLst/>
            </a:prstGeom>
            <a:noFill/>
          </p:spPr>
          <p:txBody>
            <a:bodyPr wrap="square" rtlCol="0">
              <a:spAutoFit/>
            </a:bodyPr>
            <a:lstStyle/>
            <a:p>
              <a:r>
                <a:rPr lang="zh-CN" altLang="en-US" dirty="0" smtClean="0"/>
                <a:t>发行收入</a:t>
              </a:r>
              <a:endParaRPr lang="zh-CN" altLang="en-US" dirty="0"/>
            </a:p>
          </p:txBody>
        </p:sp>
        <p:sp>
          <p:nvSpPr>
            <p:cNvPr id="39" name="TextBox 38"/>
            <p:cNvSpPr txBox="1"/>
            <p:nvPr/>
          </p:nvSpPr>
          <p:spPr>
            <a:xfrm>
              <a:off x="4071934" y="4214818"/>
              <a:ext cx="1285884" cy="646331"/>
            </a:xfrm>
            <a:prstGeom prst="rect">
              <a:avLst/>
            </a:prstGeom>
            <a:noFill/>
          </p:spPr>
          <p:txBody>
            <a:bodyPr wrap="square" rtlCol="0">
              <a:spAutoFit/>
            </a:bodyPr>
            <a:lstStyle/>
            <a:p>
              <a:r>
                <a:rPr lang="zh-CN" altLang="en-US" dirty="0" smtClean="0"/>
                <a:t>承销资产支持证券</a:t>
              </a:r>
              <a:endParaRPr lang="zh-CN" altLang="en-US" dirty="0"/>
            </a:p>
          </p:txBody>
        </p:sp>
        <p:sp>
          <p:nvSpPr>
            <p:cNvPr id="40" name="TextBox 39"/>
            <p:cNvSpPr txBox="1"/>
            <p:nvPr/>
          </p:nvSpPr>
          <p:spPr>
            <a:xfrm>
              <a:off x="5429256" y="4357694"/>
              <a:ext cx="1357322" cy="369332"/>
            </a:xfrm>
            <a:prstGeom prst="rect">
              <a:avLst/>
            </a:prstGeom>
            <a:noFill/>
          </p:spPr>
          <p:txBody>
            <a:bodyPr wrap="square" rtlCol="0">
              <a:spAutoFit/>
            </a:bodyPr>
            <a:lstStyle/>
            <a:p>
              <a:r>
                <a:rPr lang="zh-CN" altLang="en-US" dirty="0" smtClean="0"/>
                <a:t>认购资金</a:t>
              </a:r>
              <a:endParaRPr lang="zh-CN" altLang="en-US" dirty="0"/>
            </a:p>
          </p:txBody>
        </p:sp>
        <p:cxnSp>
          <p:nvCxnSpPr>
            <p:cNvPr id="41" name="直接箭头连接符 40"/>
            <p:cNvCxnSpPr/>
            <p:nvPr/>
          </p:nvCxnSpPr>
          <p:spPr>
            <a:xfrm rot="5400000">
              <a:off x="6106726" y="3107926"/>
              <a:ext cx="644530" cy="7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7072330" y="2000240"/>
              <a:ext cx="1714512" cy="7858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特定目的信托</a:t>
              </a:r>
              <a:endParaRPr lang="zh-CN" altLang="en-US" dirty="0"/>
            </a:p>
          </p:txBody>
        </p:sp>
        <p:cxnSp>
          <p:nvCxnSpPr>
            <p:cNvPr id="43" name="直接箭头连接符 42"/>
            <p:cNvCxnSpPr>
              <a:stCxn id="14" idx="3"/>
              <a:endCxn id="42" idx="1"/>
            </p:cNvCxnSpPr>
            <p:nvPr/>
          </p:nvCxnSpPr>
          <p:spPr>
            <a:xfrm>
              <a:off x="6500826" y="2393149"/>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72264" y="1785926"/>
              <a:ext cx="571504" cy="1200329"/>
            </a:xfrm>
            <a:prstGeom prst="rect">
              <a:avLst/>
            </a:prstGeom>
            <a:noFill/>
          </p:spPr>
          <p:txBody>
            <a:bodyPr wrap="square" rtlCol="0">
              <a:spAutoFit/>
            </a:bodyPr>
            <a:lstStyle/>
            <a:p>
              <a:r>
                <a:rPr lang="zh-CN" altLang="en-US" dirty="0" smtClean="0"/>
                <a:t>设立信托</a:t>
              </a:r>
              <a:endParaRPr lang="zh-CN" altLang="en-US" dirty="0"/>
            </a:p>
          </p:txBody>
        </p:sp>
        <p:cxnSp>
          <p:nvCxnSpPr>
            <p:cNvPr id="45" name="形状 44"/>
            <p:cNvCxnSpPr>
              <a:endCxn id="42" idx="0"/>
            </p:cNvCxnSpPr>
            <p:nvPr/>
          </p:nvCxnSpPr>
          <p:spPr>
            <a:xfrm>
              <a:off x="6357950" y="1285860"/>
              <a:ext cx="1571636" cy="7143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643702" y="928670"/>
              <a:ext cx="1357322" cy="369332"/>
            </a:xfrm>
            <a:prstGeom prst="rect">
              <a:avLst/>
            </a:prstGeom>
            <a:noFill/>
          </p:spPr>
          <p:txBody>
            <a:bodyPr wrap="square" rtlCol="0">
              <a:spAutoFit/>
            </a:bodyPr>
            <a:lstStyle/>
            <a:p>
              <a:r>
                <a:rPr lang="zh-CN" altLang="en-US" dirty="0" smtClean="0"/>
                <a:t>信贷资产</a:t>
              </a:r>
              <a:endParaRPr lang="zh-CN" altLang="en-US" dirty="0"/>
            </a:p>
          </p:txBody>
        </p:sp>
        <p:cxnSp>
          <p:nvCxnSpPr>
            <p:cNvPr id="47" name="直接连接符 46"/>
            <p:cNvCxnSpPr/>
            <p:nvPr/>
          </p:nvCxnSpPr>
          <p:spPr>
            <a:xfrm>
              <a:off x="6429388" y="3143248"/>
              <a:ext cx="250033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2" idx="3"/>
            </p:cNvCxnSpPr>
            <p:nvPr/>
          </p:nvCxnSpPr>
          <p:spPr>
            <a:xfrm flipV="1">
              <a:off x="6500826" y="857232"/>
              <a:ext cx="2428892" cy="35719"/>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7786710" y="2000240"/>
              <a:ext cx="2286016" cy="1588"/>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786578" y="2786058"/>
              <a:ext cx="1785950" cy="369332"/>
            </a:xfrm>
            <a:prstGeom prst="rect">
              <a:avLst/>
            </a:prstGeom>
            <a:noFill/>
          </p:spPr>
          <p:txBody>
            <a:bodyPr wrap="square" rtlCol="0">
              <a:spAutoFit/>
            </a:bodyPr>
            <a:lstStyle/>
            <a:p>
              <a:r>
                <a:rPr lang="zh-CN" altLang="en-US" dirty="0" smtClean="0"/>
                <a:t>（主承销协议）</a:t>
              </a:r>
              <a:endParaRPr lang="zh-CN" altLang="en-US" dirty="0"/>
            </a:p>
          </p:txBody>
        </p:sp>
        <p:sp>
          <p:nvSpPr>
            <p:cNvPr id="51" name="圆角矩形 50"/>
            <p:cNvSpPr/>
            <p:nvPr/>
          </p:nvSpPr>
          <p:spPr>
            <a:xfrm>
              <a:off x="7072330" y="3429000"/>
              <a:ext cx="1714512" cy="7858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承销团</a:t>
              </a:r>
              <a:endParaRPr lang="zh-CN" altLang="en-US" dirty="0"/>
            </a:p>
          </p:txBody>
        </p:sp>
        <p:cxnSp>
          <p:nvCxnSpPr>
            <p:cNvPr id="52" name="直接箭头连接符 51"/>
            <p:cNvCxnSpPr>
              <a:stCxn id="15" idx="3"/>
              <a:endCxn id="51" idx="1"/>
            </p:cNvCxnSpPr>
            <p:nvPr/>
          </p:nvCxnSpPr>
          <p:spPr>
            <a:xfrm>
              <a:off x="6500826" y="3821909"/>
              <a:ext cx="571504"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572264" y="3143248"/>
              <a:ext cx="461665" cy="1571636"/>
            </a:xfrm>
            <a:prstGeom prst="rect">
              <a:avLst/>
            </a:prstGeom>
            <a:noFill/>
          </p:spPr>
          <p:txBody>
            <a:bodyPr vert="eaVert" wrap="square" rtlCol="0">
              <a:spAutoFit/>
            </a:bodyPr>
            <a:lstStyle/>
            <a:p>
              <a:r>
                <a:rPr lang="zh-CN" altLang="en-US" dirty="0" smtClean="0"/>
                <a:t>（承销团协议）</a:t>
              </a:r>
              <a:endParaRPr lang="zh-CN" altLang="en-US" dirty="0"/>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互换</a:t>
            </a:r>
            <a:endParaRPr lang="zh-CN" altLang="en-US" dirty="0"/>
          </a:p>
        </p:txBody>
      </p:sp>
      <p:sp>
        <p:nvSpPr>
          <p:cNvPr id="3" name="内容占位符 2"/>
          <p:cNvSpPr>
            <a:spLocks noGrp="1"/>
          </p:cNvSpPr>
          <p:nvPr>
            <p:ph idx="1"/>
          </p:nvPr>
        </p:nvSpPr>
        <p:spPr/>
        <p:txBody>
          <a:bodyPr>
            <a:normAutofit/>
          </a:bodyPr>
          <a:lstStyle/>
          <a:p>
            <a:pPr>
              <a:buNone/>
            </a:pPr>
            <a:r>
              <a:rPr lang="zh-CN" altLang="en-US" sz="3800" b="1" dirty="0" smtClean="0"/>
              <a:t>案例：</a:t>
            </a:r>
            <a:endParaRPr lang="en-US" altLang="zh-CN" sz="3800" b="1" dirty="0" smtClean="0"/>
          </a:p>
          <a:p>
            <a:pPr>
              <a:buNone/>
            </a:pPr>
            <a:r>
              <a:rPr lang="zh-CN" altLang="en-US" sz="2400" dirty="0" smtClean="0"/>
              <a:t>   有</a:t>
            </a:r>
            <a:r>
              <a:rPr lang="zh-CN" altLang="en-US" sz="2400" dirty="0" smtClean="0"/>
              <a:t>一家美国公司（</a:t>
            </a:r>
            <a:r>
              <a:rPr lang="en-US" altLang="zh-CN" sz="2400" dirty="0" smtClean="0"/>
              <a:t>A</a:t>
            </a:r>
            <a:r>
              <a:rPr lang="zh-CN" altLang="en-US" sz="2400" dirty="0" smtClean="0"/>
              <a:t>）需要筹集一笔日元资金，但该公司筹集美元的能力比筹集日元的能力强，因此采用发行欧洲美元债券，然后向某家银行调换日元资金。假设甲公司发行欧洲美元债券的条件如下表所示</a:t>
            </a:r>
            <a:r>
              <a:rPr lang="zh-CN" altLang="en-US" sz="2400" dirty="0" smtClean="0"/>
              <a:t>：</a:t>
            </a:r>
            <a:endParaRPr lang="en-US" altLang="zh-CN" sz="2400" dirty="0" smtClean="0"/>
          </a:p>
          <a:p>
            <a:endParaRPr lang="en-US" altLang="zh-CN" sz="2800" dirty="0" smtClean="0"/>
          </a:p>
          <a:p>
            <a:pPr>
              <a:buNone/>
            </a:pPr>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54</a:t>
            </a:fld>
            <a:endParaRPr lang="zh-CN" altLang="en-US" dirty="0"/>
          </a:p>
        </p:txBody>
      </p:sp>
      <p:graphicFrame>
        <p:nvGraphicFramePr>
          <p:cNvPr id="7" name="内容占位符 6"/>
          <p:cNvGraphicFramePr>
            <a:graphicFrameLocks noGrp="1"/>
          </p:cNvGraphicFramePr>
          <p:nvPr>
            <p:ph sz="quarter" idx="13"/>
          </p:nvPr>
        </p:nvGraphicFramePr>
        <p:xfrm>
          <a:off x="1285852" y="4714884"/>
          <a:ext cx="6858048" cy="1112520"/>
        </p:xfrm>
        <a:graphic>
          <a:graphicData uri="http://schemas.openxmlformats.org/drawingml/2006/table">
            <a:tbl>
              <a:tblPr firstRow="1" bandRow="1">
                <a:tableStyleId>{F5AB1C69-6EDB-4FF4-983F-18BD219EF322}</a:tableStyleId>
              </a:tblPr>
              <a:tblGrid>
                <a:gridCol w="3429024"/>
                <a:gridCol w="3429024"/>
              </a:tblGrid>
              <a:tr h="370840">
                <a:tc>
                  <a:txBody>
                    <a:bodyPr/>
                    <a:lstStyle/>
                    <a:p>
                      <a:r>
                        <a:rPr lang="zh-CN" altLang="en-US" dirty="0" smtClean="0"/>
                        <a:t>期限</a:t>
                      </a:r>
                      <a:endParaRPr lang="zh-CN" altLang="en-US" dirty="0"/>
                    </a:p>
                  </a:txBody>
                  <a:tcPr/>
                </a:tc>
                <a:tc>
                  <a:txBody>
                    <a:bodyPr/>
                    <a:lstStyle/>
                    <a:p>
                      <a:r>
                        <a:rPr lang="en-US" altLang="zh-CN" dirty="0" smtClean="0"/>
                        <a:t>5</a:t>
                      </a:r>
                      <a:r>
                        <a:rPr lang="zh-CN" altLang="en-US" dirty="0" smtClean="0"/>
                        <a:t>年</a:t>
                      </a:r>
                      <a:endParaRPr lang="zh-CN" altLang="en-US" dirty="0"/>
                    </a:p>
                  </a:txBody>
                  <a:tcPr/>
                </a:tc>
              </a:tr>
              <a:tr h="370840">
                <a:tc>
                  <a:txBody>
                    <a:bodyPr/>
                    <a:lstStyle/>
                    <a:p>
                      <a:r>
                        <a:rPr lang="zh-CN" altLang="en-US" dirty="0" smtClean="0"/>
                        <a:t>金额</a:t>
                      </a:r>
                      <a:endParaRPr lang="zh-CN" altLang="en-US" dirty="0"/>
                    </a:p>
                  </a:txBody>
                  <a:tcPr/>
                </a:tc>
                <a:tc>
                  <a:txBody>
                    <a:bodyPr/>
                    <a:lstStyle/>
                    <a:p>
                      <a:r>
                        <a:rPr lang="en-US" altLang="zh-CN" dirty="0" smtClean="0"/>
                        <a:t>1</a:t>
                      </a:r>
                      <a:r>
                        <a:rPr lang="zh-CN" altLang="en-US" dirty="0" smtClean="0"/>
                        <a:t>亿美金</a:t>
                      </a:r>
                      <a:endParaRPr lang="zh-CN" altLang="en-US" dirty="0"/>
                    </a:p>
                  </a:txBody>
                  <a:tcPr/>
                </a:tc>
              </a:tr>
              <a:tr h="370840">
                <a:tc>
                  <a:txBody>
                    <a:bodyPr/>
                    <a:lstStyle/>
                    <a:p>
                      <a:r>
                        <a:rPr lang="zh-CN" altLang="en-US" dirty="0" smtClean="0"/>
                        <a:t>票息率</a:t>
                      </a:r>
                      <a:endParaRPr lang="zh-CN" altLang="en-US" dirty="0"/>
                    </a:p>
                  </a:txBody>
                  <a:tcPr/>
                </a:tc>
                <a:tc>
                  <a:txBody>
                    <a:bodyPr/>
                    <a:lstStyle/>
                    <a:p>
                      <a:r>
                        <a:rPr lang="en-US" altLang="zh-CN" dirty="0" smtClean="0"/>
                        <a:t>9.5%</a:t>
                      </a:r>
                      <a:r>
                        <a:rPr lang="zh-CN" altLang="en-US" dirty="0" smtClean="0"/>
                        <a:t>（每年）</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F969CFA-BAD1-48FA-92B5-A3EB68346CBD}" type="slidenum">
              <a:rPr lang="zh-CN" altLang="en-US" smtClean="0"/>
              <a:pPr/>
              <a:t>55</a:t>
            </a:fld>
            <a:endParaRPr lang="zh-CN" altLang="en-US"/>
          </a:p>
        </p:txBody>
      </p:sp>
      <p:grpSp>
        <p:nvGrpSpPr>
          <p:cNvPr id="46" name="组合 45"/>
          <p:cNvGrpSpPr/>
          <p:nvPr/>
        </p:nvGrpSpPr>
        <p:grpSpPr>
          <a:xfrm>
            <a:off x="285720" y="714356"/>
            <a:ext cx="8572560" cy="2000264"/>
            <a:chOff x="357158" y="1714488"/>
            <a:chExt cx="8572560" cy="2000264"/>
          </a:xfrm>
        </p:grpSpPr>
        <p:grpSp>
          <p:nvGrpSpPr>
            <p:cNvPr id="28" name="组合 27"/>
            <p:cNvGrpSpPr/>
            <p:nvPr/>
          </p:nvGrpSpPr>
          <p:grpSpPr>
            <a:xfrm>
              <a:off x="357158" y="1714488"/>
              <a:ext cx="8572560" cy="1571636"/>
              <a:chOff x="285720" y="2285992"/>
              <a:chExt cx="8572560" cy="1571636"/>
            </a:xfrm>
          </p:grpSpPr>
          <p:sp>
            <p:nvSpPr>
              <p:cNvPr id="23" name="矩形 22"/>
              <p:cNvSpPr/>
              <p:nvPr/>
            </p:nvSpPr>
            <p:spPr>
              <a:xfrm>
                <a:off x="1714480" y="2285992"/>
                <a:ext cx="2214578"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100</a:t>
                </a:r>
                <a:r>
                  <a:rPr lang="zh-CN" altLang="en-US" dirty="0" smtClean="0">
                    <a:solidFill>
                      <a:schemeClr val="tx1"/>
                    </a:solidFill>
                  </a:rPr>
                  <a:t>亿日元本金</a:t>
                </a:r>
                <a:endParaRPr lang="zh-CN" altLang="en-US" dirty="0">
                  <a:solidFill>
                    <a:schemeClr val="tx1"/>
                  </a:solidFill>
                </a:endParaRPr>
              </a:p>
            </p:txBody>
          </p:sp>
          <p:sp>
            <p:nvSpPr>
              <p:cNvPr id="24" name="矩形 23"/>
              <p:cNvSpPr/>
              <p:nvPr/>
            </p:nvSpPr>
            <p:spPr>
              <a:xfrm>
                <a:off x="1643042" y="3429000"/>
                <a:ext cx="2214578"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r>
                  <a:rPr lang="zh-CN" altLang="en-US" dirty="0" smtClean="0">
                    <a:solidFill>
                      <a:schemeClr val="tx1"/>
                    </a:solidFill>
                  </a:rPr>
                  <a:t>亿美元本金</a:t>
                </a:r>
                <a:endParaRPr lang="zh-CN" altLang="en-US" dirty="0">
                  <a:solidFill>
                    <a:schemeClr val="tx1"/>
                  </a:solidFill>
                </a:endParaRPr>
              </a:p>
            </p:txBody>
          </p:sp>
          <p:grpSp>
            <p:nvGrpSpPr>
              <p:cNvPr id="27" name="组合 26"/>
              <p:cNvGrpSpPr/>
              <p:nvPr/>
            </p:nvGrpSpPr>
            <p:grpSpPr>
              <a:xfrm>
                <a:off x="285720" y="2285992"/>
                <a:ext cx="8572560" cy="1144596"/>
                <a:chOff x="285720" y="2285992"/>
                <a:chExt cx="8572560" cy="1144596"/>
              </a:xfrm>
            </p:grpSpPr>
            <p:grpSp>
              <p:nvGrpSpPr>
                <p:cNvPr id="22" name="组合 21"/>
                <p:cNvGrpSpPr/>
                <p:nvPr/>
              </p:nvGrpSpPr>
              <p:grpSpPr>
                <a:xfrm>
                  <a:off x="285720" y="2714620"/>
                  <a:ext cx="8572560" cy="715968"/>
                  <a:chOff x="285720" y="2000240"/>
                  <a:chExt cx="8572560" cy="715968"/>
                </a:xfrm>
              </p:grpSpPr>
              <p:sp>
                <p:nvSpPr>
                  <p:cNvPr id="5" name="矩形 4"/>
                  <p:cNvSpPr/>
                  <p:nvPr/>
                </p:nvSpPr>
                <p:spPr>
                  <a:xfrm>
                    <a:off x="285720" y="2000240"/>
                    <a:ext cx="1357322" cy="714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a:t>
                    </a:r>
                    <a:r>
                      <a:rPr lang="zh-CN" altLang="en-US" dirty="0" smtClean="0"/>
                      <a:t>公司</a:t>
                    </a:r>
                    <a:endParaRPr lang="zh-CN" altLang="en-US" dirty="0"/>
                  </a:p>
                </p:txBody>
              </p:sp>
              <p:sp>
                <p:nvSpPr>
                  <p:cNvPr id="6" name="矩形 5"/>
                  <p:cNvSpPr/>
                  <p:nvPr/>
                </p:nvSpPr>
                <p:spPr>
                  <a:xfrm>
                    <a:off x="3929058" y="2000240"/>
                    <a:ext cx="1357322" cy="714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银行</a:t>
                    </a:r>
                    <a:endParaRPr lang="zh-CN" altLang="en-US" dirty="0"/>
                  </a:p>
                </p:txBody>
              </p:sp>
              <p:sp>
                <p:nvSpPr>
                  <p:cNvPr id="7" name="矩形 6"/>
                  <p:cNvSpPr/>
                  <p:nvPr/>
                </p:nvSpPr>
                <p:spPr>
                  <a:xfrm>
                    <a:off x="7500958" y="2000240"/>
                    <a:ext cx="1357322" cy="714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a:t>
                    </a:r>
                    <a:r>
                      <a:rPr lang="zh-CN" altLang="en-US" dirty="0" smtClean="0"/>
                      <a:t>公司</a:t>
                    </a:r>
                    <a:endParaRPr lang="zh-CN" altLang="en-US" dirty="0"/>
                  </a:p>
                </p:txBody>
              </p:sp>
              <p:cxnSp>
                <p:nvCxnSpPr>
                  <p:cNvPr id="11" name="直接箭头连接符 10"/>
                  <p:cNvCxnSpPr/>
                  <p:nvPr/>
                </p:nvCxnSpPr>
                <p:spPr>
                  <a:xfrm>
                    <a:off x="1643042" y="2714620"/>
                    <a:ext cx="2286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0800000">
                    <a:off x="1643042" y="2000240"/>
                    <a:ext cx="2286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0800000">
                    <a:off x="5286380" y="2000240"/>
                    <a:ext cx="221457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286380" y="2714620"/>
                    <a:ext cx="221457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5286380" y="2285992"/>
                  <a:ext cx="2214578"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100</a:t>
                  </a:r>
                  <a:r>
                    <a:rPr lang="zh-CN" altLang="en-US" dirty="0" smtClean="0">
                      <a:solidFill>
                        <a:schemeClr val="tx1"/>
                      </a:solidFill>
                    </a:rPr>
                    <a:t>亿日元本金</a:t>
                  </a:r>
                  <a:endParaRPr lang="zh-CN" altLang="en-US" dirty="0">
                    <a:solidFill>
                      <a:schemeClr val="tx1"/>
                    </a:solidFill>
                  </a:endParaRPr>
                </a:p>
              </p:txBody>
            </p:sp>
          </p:grpSp>
          <p:sp>
            <p:nvSpPr>
              <p:cNvPr id="26" name="矩形 25"/>
              <p:cNvSpPr/>
              <p:nvPr/>
            </p:nvSpPr>
            <p:spPr>
              <a:xfrm>
                <a:off x="5286380" y="3429000"/>
                <a:ext cx="2214578"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r>
                  <a:rPr lang="zh-CN" altLang="en-US" dirty="0" smtClean="0">
                    <a:solidFill>
                      <a:schemeClr val="tx1"/>
                    </a:solidFill>
                  </a:rPr>
                  <a:t>亿美元本金</a:t>
                </a:r>
                <a:endParaRPr lang="zh-CN" altLang="en-US" dirty="0">
                  <a:solidFill>
                    <a:schemeClr val="tx1"/>
                  </a:solidFill>
                </a:endParaRPr>
              </a:p>
            </p:txBody>
          </p:sp>
        </p:grpSp>
        <p:sp>
          <p:nvSpPr>
            <p:cNvPr id="44" name="矩形 43"/>
            <p:cNvSpPr/>
            <p:nvPr/>
          </p:nvSpPr>
          <p:spPr>
            <a:xfrm>
              <a:off x="2786050" y="3143248"/>
              <a:ext cx="3714776"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期初交换现金流本金</a:t>
              </a:r>
              <a:endParaRPr lang="zh-CN" altLang="en-US" dirty="0">
                <a:solidFill>
                  <a:schemeClr val="tx1"/>
                </a:solidFill>
              </a:endParaRPr>
            </a:p>
          </p:txBody>
        </p:sp>
      </p:grpSp>
      <p:grpSp>
        <p:nvGrpSpPr>
          <p:cNvPr id="47" name="组合 46"/>
          <p:cNvGrpSpPr/>
          <p:nvPr/>
        </p:nvGrpSpPr>
        <p:grpSpPr>
          <a:xfrm>
            <a:off x="285720" y="2643182"/>
            <a:ext cx="8572560" cy="2071702"/>
            <a:chOff x="214282" y="3786190"/>
            <a:chExt cx="8572560" cy="2071702"/>
          </a:xfrm>
        </p:grpSpPr>
        <p:grpSp>
          <p:nvGrpSpPr>
            <p:cNvPr id="29" name="组合 28"/>
            <p:cNvGrpSpPr/>
            <p:nvPr/>
          </p:nvGrpSpPr>
          <p:grpSpPr>
            <a:xfrm>
              <a:off x="214282" y="3786190"/>
              <a:ext cx="8572560" cy="1571636"/>
              <a:chOff x="285720" y="2285992"/>
              <a:chExt cx="8572560" cy="1571636"/>
            </a:xfrm>
          </p:grpSpPr>
          <p:sp>
            <p:nvSpPr>
              <p:cNvPr id="30" name="矩形 29"/>
              <p:cNvSpPr/>
              <p:nvPr/>
            </p:nvSpPr>
            <p:spPr>
              <a:xfrm>
                <a:off x="1357290" y="2285992"/>
                <a:ext cx="3000396"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750000000</a:t>
                </a:r>
                <a:r>
                  <a:rPr lang="zh-CN" altLang="en-US" dirty="0" smtClean="0">
                    <a:solidFill>
                      <a:schemeClr val="tx1"/>
                    </a:solidFill>
                  </a:rPr>
                  <a:t>亿亿日元利息</a:t>
                </a:r>
                <a:endParaRPr lang="zh-CN" altLang="en-US" dirty="0">
                  <a:solidFill>
                    <a:schemeClr val="tx1"/>
                  </a:solidFill>
                </a:endParaRPr>
              </a:p>
            </p:txBody>
          </p:sp>
          <p:sp>
            <p:nvSpPr>
              <p:cNvPr id="31" name="矩形 30"/>
              <p:cNvSpPr/>
              <p:nvPr/>
            </p:nvSpPr>
            <p:spPr>
              <a:xfrm>
                <a:off x="1643042" y="3429000"/>
                <a:ext cx="2214578"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9500000</a:t>
                </a:r>
                <a:r>
                  <a:rPr lang="zh-CN" altLang="en-US" dirty="0" smtClean="0">
                    <a:solidFill>
                      <a:schemeClr val="tx1"/>
                    </a:solidFill>
                  </a:rPr>
                  <a:t>美元利息</a:t>
                </a:r>
                <a:endParaRPr lang="zh-CN" altLang="en-US" dirty="0">
                  <a:solidFill>
                    <a:schemeClr val="tx1"/>
                  </a:solidFill>
                </a:endParaRPr>
              </a:p>
            </p:txBody>
          </p:sp>
          <p:grpSp>
            <p:nvGrpSpPr>
              <p:cNvPr id="32" name="组合 31"/>
              <p:cNvGrpSpPr/>
              <p:nvPr/>
            </p:nvGrpSpPr>
            <p:grpSpPr>
              <a:xfrm>
                <a:off x="285720" y="2285992"/>
                <a:ext cx="8572560" cy="1144596"/>
                <a:chOff x="285720" y="2285992"/>
                <a:chExt cx="8572560" cy="1144596"/>
              </a:xfrm>
            </p:grpSpPr>
            <p:grpSp>
              <p:nvGrpSpPr>
                <p:cNvPr id="34" name="组合 33"/>
                <p:cNvGrpSpPr/>
                <p:nvPr/>
              </p:nvGrpSpPr>
              <p:grpSpPr>
                <a:xfrm>
                  <a:off x="285720" y="2714620"/>
                  <a:ext cx="8572560" cy="715968"/>
                  <a:chOff x="285720" y="2000240"/>
                  <a:chExt cx="8572560" cy="715968"/>
                </a:xfrm>
              </p:grpSpPr>
              <p:sp>
                <p:nvSpPr>
                  <p:cNvPr id="36" name="矩形 35"/>
                  <p:cNvSpPr/>
                  <p:nvPr/>
                </p:nvSpPr>
                <p:spPr>
                  <a:xfrm>
                    <a:off x="285720" y="2000240"/>
                    <a:ext cx="1357322" cy="714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a:t>
                    </a:r>
                    <a:r>
                      <a:rPr lang="zh-CN" altLang="en-US" dirty="0" smtClean="0"/>
                      <a:t>公司</a:t>
                    </a:r>
                    <a:endParaRPr lang="zh-CN" altLang="en-US" dirty="0"/>
                  </a:p>
                </p:txBody>
              </p:sp>
              <p:sp>
                <p:nvSpPr>
                  <p:cNvPr id="37" name="矩形 36"/>
                  <p:cNvSpPr/>
                  <p:nvPr/>
                </p:nvSpPr>
                <p:spPr>
                  <a:xfrm>
                    <a:off x="3929058" y="2000240"/>
                    <a:ext cx="1357322" cy="714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银行</a:t>
                    </a:r>
                    <a:endParaRPr lang="zh-CN" altLang="en-US" dirty="0"/>
                  </a:p>
                </p:txBody>
              </p:sp>
              <p:sp>
                <p:nvSpPr>
                  <p:cNvPr id="38" name="矩形 37"/>
                  <p:cNvSpPr/>
                  <p:nvPr/>
                </p:nvSpPr>
                <p:spPr>
                  <a:xfrm>
                    <a:off x="7500958" y="2000240"/>
                    <a:ext cx="1357322" cy="714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a:t>
                    </a:r>
                    <a:r>
                      <a:rPr lang="zh-CN" altLang="en-US" dirty="0" smtClean="0"/>
                      <a:t>公司</a:t>
                    </a:r>
                    <a:endParaRPr lang="zh-CN" altLang="en-US" dirty="0"/>
                  </a:p>
                </p:txBody>
              </p:sp>
              <p:cxnSp>
                <p:nvCxnSpPr>
                  <p:cNvPr id="39" name="直接箭头连接符 38"/>
                  <p:cNvCxnSpPr/>
                  <p:nvPr/>
                </p:nvCxnSpPr>
                <p:spPr>
                  <a:xfrm>
                    <a:off x="1643042" y="2714620"/>
                    <a:ext cx="2286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10800000">
                    <a:off x="1643042" y="2000240"/>
                    <a:ext cx="2286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0800000">
                    <a:off x="5286380" y="2000240"/>
                    <a:ext cx="221457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5286380" y="2714620"/>
                    <a:ext cx="221457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5" name="矩形 34"/>
                <p:cNvSpPr/>
                <p:nvPr/>
              </p:nvSpPr>
              <p:spPr>
                <a:xfrm>
                  <a:off x="5000628" y="2285992"/>
                  <a:ext cx="2857520"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750000000</a:t>
                  </a:r>
                  <a:r>
                    <a:rPr lang="zh-CN" altLang="en-US" dirty="0" smtClean="0">
                      <a:solidFill>
                        <a:schemeClr val="tx1"/>
                      </a:solidFill>
                    </a:rPr>
                    <a:t>亿日元利息</a:t>
                  </a:r>
                  <a:endParaRPr lang="zh-CN" altLang="en-US" dirty="0">
                    <a:solidFill>
                      <a:schemeClr val="tx1"/>
                    </a:solidFill>
                  </a:endParaRPr>
                </a:p>
              </p:txBody>
            </p:sp>
          </p:grpSp>
          <p:sp>
            <p:nvSpPr>
              <p:cNvPr id="33" name="矩形 32"/>
              <p:cNvSpPr/>
              <p:nvPr/>
            </p:nvSpPr>
            <p:spPr>
              <a:xfrm>
                <a:off x="5286380" y="3429000"/>
                <a:ext cx="2214578"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9500000</a:t>
                </a:r>
                <a:r>
                  <a:rPr lang="zh-CN" altLang="en-US" dirty="0" smtClean="0">
                    <a:solidFill>
                      <a:schemeClr val="tx1"/>
                    </a:solidFill>
                  </a:rPr>
                  <a:t>美元利息</a:t>
                </a:r>
                <a:endParaRPr lang="zh-CN" altLang="en-US" dirty="0">
                  <a:solidFill>
                    <a:schemeClr val="tx1"/>
                  </a:solidFill>
                </a:endParaRPr>
              </a:p>
            </p:txBody>
          </p:sp>
        </p:grpSp>
        <p:sp>
          <p:nvSpPr>
            <p:cNvPr id="45" name="矩形 44"/>
            <p:cNvSpPr/>
            <p:nvPr/>
          </p:nvSpPr>
          <p:spPr>
            <a:xfrm>
              <a:off x="3214678" y="5214950"/>
              <a:ext cx="2643206"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甲乙双方交换利息</a:t>
              </a:r>
              <a:endParaRPr lang="zh-CN" altLang="en-US" dirty="0">
                <a:solidFill>
                  <a:schemeClr val="tx1"/>
                </a:solidFill>
              </a:endParaRPr>
            </a:p>
          </p:txBody>
        </p:sp>
      </p:grpSp>
      <p:grpSp>
        <p:nvGrpSpPr>
          <p:cNvPr id="48" name="组合 47"/>
          <p:cNvGrpSpPr/>
          <p:nvPr/>
        </p:nvGrpSpPr>
        <p:grpSpPr>
          <a:xfrm>
            <a:off x="285720" y="4786298"/>
            <a:ext cx="8572560" cy="2071702"/>
            <a:chOff x="214282" y="3786190"/>
            <a:chExt cx="8572560" cy="2071702"/>
          </a:xfrm>
        </p:grpSpPr>
        <p:grpSp>
          <p:nvGrpSpPr>
            <p:cNvPr id="49" name="组合 48"/>
            <p:cNvGrpSpPr/>
            <p:nvPr/>
          </p:nvGrpSpPr>
          <p:grpSpPr>
            <a:xfrm>
              <a:off x="214282" y="3786190"/>
              <a:ext cx="8572560" cy="1571636"/>
              <a:chOff x="285720" y="2285992"/>
              <a:chExt cx="8572560" cy="1571636"/>
            </a:xfrm>
          </p:grpSpPr>
          <p:sp>
            <p:nvSpPr>
              <p:cNvPr id="51" name="矩形 50"/>
              <p:cNvSpPr/>
              <p:nvPr/>
            </p:nvSpPr>
            <p:spPr>
              <a:xfrm>
                <a:off x="1357290" y="2285992"/>
                <a:ext cx="3000396"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10750000000</a:t>
                </a:r>
                <a:r>
                  <a:rPr lang="zh-CN" altLang="en-US" dirty="0" smtClean="0">
                    <a:solidFill>
                      <a:schemeClr val="tx1"/>
                    </a:solidFill>
                  </a:rPr>
                  <a:t>日元本息</a:t>
                </a:r>
                <a:endParaRPr lang="zh-CN" altLang="en-US" dirty="0">
                  <a:solidFill>
                    <a:schemeClr val="tx1"/>
                  </a:solidFill>
                </a:endParaRPr>
              </a:p>
            </p:txBody>
          </p:sp>
          <p:sp>
            <p:nvSpPr>
              <p:cNvPr id="52" name="矩形 51"/>
              <p:cNvSpPr/>
              <p:nvPr/>
            </p:nvSpPr>
            <p:spPr>
              <a:xfrm>
                <a:off x="1643042" y="3429000"/>
                <a:ext cx="2214578"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109500000</a:t>
                </a:r>
                <a:r>
                  <a:rPr lang="zh-CN" altLang="en-US" dirty="0" smtClean="0">
                    <a:solidFill>
                      <a:schemeClr val="tx1"/>
                    </a:solidFill>
                  </a:rPr>
                  <a:t>美元本息</a:t>
                </a:r>
                <a:endParaRPr lang="zh-CN" altLang="en-US" dirty="0">
                  <a:solidFill>
                    <a:schemeClr val="tx1"/>
                  </a:solidFill>
                </a:endParaRPr>
              </a:p>
            </p:txBody>
          </p:sp>
          <p:grpSp>
            <p:nvGrpSpPr>
              <p:cNvPr id="53" name="组合 52"/>
              <p:cNvGrpSpPr/>
              <p:nvPr/>
            </p:nvGrpSpPr>
            <p:grpSpPr>
              <a:xfrm>
                <a:off x="285720" y="2285992"/>
                <a:ext cx="8572560" cy="1144596"/>
                <a:chOff x="285720" y="2285992"/>
                <a:chExt cx="8572560" cy="1144596"/>
              </a:xfrm>
            </p:grpSpPr>
            <p:grpSp>
              <p:nvGrpSpPr>
                <p:cNvPr id="55" name="组合 54"/>
                <p:cNvGrpSpPr/>
                <p:nvPr/>
              </p:nvGrpSpPr>
              <p:grpSpPr>
                <a:xfrm>
                  <a:off x="285720" y="2714620"/>
                  <a:ext cx="8572560" cy="715968"/>
                  <a:chOff x="285720" y="2000240"/>
                  <a:chExt cx="8572560" cy="715968"/>
                </a:xfrm>
              </p:grpSpPr>
              <p:sp>
                <p:nvSpPr>
                  <p:cNvPr id="57" name="矩形 56"/>
                  <p:cNvSpPr/>
                  <p:nvPr/>
                </p:nvSpPr>
                <p:spPr>
                  <a:xfrm>
                    <a:off x="285720" y="2000240"/>
                    <a:ext cx="1357322" cy="714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A</a:t>
                    </a:r>
                    <a:r>
                      <a:rPr lang="zh-CN" altLang="en-US" dirty="0" smtClean="0"/>
                      <a:t>公司</a:t>
                    </a:r>
                    <a:endParaRPr lang="zh-CN" altLang="en-US" dirty="0"/>
                  </a:p>
                </p:txBody>
              </p:sp>
              <p:sp>
                <p:nvSpPr>
                  <p:cNvPr id="58" name="矩形 57"/>
                  <p:cNvSpPr/>
                  <p:nvPr/>
                </p:nvSpPr>
                <p:spPr>
                  <a:xfrm>
                    <a:off x="3929058" y="2000240"/>
                    <a:ext cx="1357322" cy="714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银行</a:t>
                    </a:r>
                    <a:endParaRPr lang="zh-CN" altLang="en-US" dirty="0"/>
                  </a:p>
                </p:txBody>
              </p:sp>
              <p:sp>
                <p:nvSpPr>
                  <p:cNvPr id="59" name="矩形 58"/>
                  <p:cNvSpPr/>
                  <p:nvPr/>
                </p:nvSpPr>
                <p:spPr>
                  <a:xfrm>
                    <a:off x="7500958" y="2000240"/>
                    <a:ext cx="1357322" cy="714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a:t>
                    </a:r>
                    <a:r>
                      <a:rPr lang="zh-CN" altLang="en-US" dirty="0" smtClean="0"/>
                      <a:t>公司</a:t>
                    </a:r>
                    <a:endParaRPr lang="zh-CN" altLang="en-US" dirty="0"/>
                  </a:p>
                </p:txBody>
              </p:sp>
              <p:cxnSp>
                <p:nvCxnSpPr>
                  <p:cNvPr id="60" name="直接箭头连接符 59"/>
                  <p:cNvCxnSpPr/>
                  <p:nvPr/>
                </p:nvCxnSpPr>
                <p:spPr>
                  <a:xfrm>
                    <a:off x="1643042" y="2714620"/>
                    <a:ext cx="2286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10800000">
                    <a:off x="1643042" y="2000240"/>
                    <a:ext cx="2286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10800000">
                    <a:off x="5286380" y="2000240"/>
                    <a:ext cx="221457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5286380" y="2714620"/>
                    <a:ext cx="221457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6" name="矩形 55"/>
                <p:cNvSpPr/>
                <p:nvPr/>
              </p:nvSpPr>
              <p:spPr>
                <a:xfrm>
                  <a:off x="5000628" y="2285992"/>
                  <a:ext cx="2857520"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10750000000</a:t>
                  </a:r>
                  <a:r>
                    <a:rPr lang="zh-CN" altLang="en-US" dirty="0" smtClean="0">
                      <a:solidFill>
                        <a:schemeClr val="tx1"/>
                      </a:solidFill>
                    </a:rPr>
                    <a:t>亿日元本息</a:t>
                  </a:r>
                  <a:endParaRPr lang="zh-CN" altLang="en-US" dirty="0">
                    <a:solidFill>
                      <a:schemeClr val="tx1"/>
                    </a:solidFill>
                  </a:endParaRPr>
                </a:p>
              </p:txBody>
            </p:sp>
          </p:grpSp>
          <p:sp>
            <p:nvSpPr>
              <p:cNvPr id="54" name="矩形 53"/>
              <p:cNvSpPr/>
              <p:nvPr/>
            </p:nvSpPr>
            <p:spPr>
              <a:xfrm>
                <a:off x="5286380" y="3429000"/>
                <a:ext cx="2214578"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109500000</a:t>
                </a:r>
                <a:r>
                  <a:rPr lang="zh-CN" altLang="en-US" dirty="0" smtClean="0">
                    <a:solidFill>
                      <a:schemeClr val="tx1"/>
                    </a:solidFill>
                  </a:rPr>
                  <a:t>美元本息</a:t>
                </a:r>
                <a:endParaRPr lang="zh-CN" altLang="en-US" dirty="0">
                  <a:solidFill>
                    <a:schemeClr val="tx1"/>
                  </a:solidFill>
                </a:endParaRPr>
              </a:p>
            </p:txBody>
          </p:sp>
        </p:grpSp>
        <p:sp>
          <p:nvSpPr>
            <p:cNvPr id="50" name="矩形 49"/>
            <p:cNvSpPr/>
            <p:nvPr/>
          </p:nvSpPr>
          <p:spPr>
            <a:xfrm>
              <a:off x="3143240" y="5214950"/>
              <a:ext cx="3071834"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交易双方交换本金和利息</a:t>
              </a:r>
              <a:endParaRPr lang="zh-CN" altLang="en-US" dirty="0">
                <a:solidFill>
                  <a:schemeClr val="tx1"/>
                </a:solidFill>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b="1" dirty="0" smtClean="0"/>
              <a:t>第三章、与上市公司有关证券的发行与承销</a:t>
            </a:r>
            <a:endParaRPr lang="zh-CN" altLang="en-US" dirty="0"/>
          </a:p>
        </p:txBody>
      </p:sp>
      <p:sp>
        <p:nvSpPr>
          <p:cNvPr id="3" name="内容占位符 2"/>
          <p:cNvSpPr>
            <a:spLocks noGrp="1"/>
          </p:cNvSpPr>
          <p:nvPr>
            <p:ph idx="1"/>
          </p:nvPr>
        </p:nvSpPr>
        <p:spPr/>
        <p:txBody>
          <a:bodyPr>
            <a:normAutofit lnSpcReduction="10000"/>
          </a:bodyPr>
          <a:lstStyle/>
          <a:p>
            <a:r>
              <a:rPr lang="zh-CN" altLang="en-US" sz="4400" b="1" dirty="0" smtClean="0">
                <a:latin typeface="+mn-ea"/>
              </a:rPr>
              <a:t>第一节、</a:t>
            </a:r>
            <a:r>
              <a:rPr lang="en-US" altLang="zh-CN" sz="4400" b="1" dirty="0" smtClean="0">
                <a:latin typeface="+mn-ea"/>
              </a:rPr>
              <a:t>IPO</a:t>
            </a:r>
          </a:p>
          <a:p>
            <a:r>
              <a:rPr lang="zh-CN" altLang="en-US" sz="4400" b="1" dirty="0" smtClean="0">
                <a:latin typeface="+mn-ea"/>
              </a:rPr>
              <a:t>第二节、</a:t>
            </a:r>
            <a:r>
              <a:rPr lang="en-US" altLang="zh-CN" sz="4400" b="1" dirty="0" smtClean="0">
                <a:latin typeface="+mn-ea"/>
              </a:rPr>
              <a:t>H</a:t>
            </a:r>
            <a:r>
              <a:rPr lang="zh-CN" altLang="en-US" sz="4400" b="1" dirty="0" smtClean="0">
                <a:latin typeface="+mn-ea"/>
              </a:rPr>
              <a:t>股发行条件</a:t>
            </a:r>
            <a:endParaRPr lang="en-US" altLang="zh-CN" sz="4400" b="1" dirty="0" smtClean="0">
              <a:latin typeface="+mn-ea"/>
            </a:endParaRPr>
          </a:p>
          <a:p>
            <a:r>
              <a:rPr lang="zh-CN" altLang="en-US" sz="4400" b="1" dirty="0" smtClean="0">
                <a:latin typeface="+mn-ea"/>
              </a:rPr>
              <a:t>第三节、新股发行</a:t>
            </a:r>
            <a:endParaRPr lang="en-US" altLang="zh-CN" sz="4400" b="1" dirty="0" smtClean="0">
              <a:latin typeface="+mn-ea"/>
            </a:endParaRPr>
          </a:p>
          <a:p>
            <a:r>
              <a:rPr lang="zh-CN" altLang="en-US" sz="4400" b="1" dirty="0" smtClean="0">
                <a:latin typeface="+mn-ea"/>
              </a:rPr>
              <a:t>第四节、可转换债券发行</a:t>
            </a:r>
            <a:endParaRPr lang="en-US" altLang="zh-CN" sz="4400" b="1" dirty="0" smtClean="0">
              <a:latin typeface="+mn-ea"/>
            </a:endParaRPr>
          </a:p>
          <a:p>
            <a:r>
              <a:rPr lang="zh-CN" altLang="en-US" sz="4400" b="1" dirty="0" smtClean="0">
                <a:latin typeface="+mn-ea"/>
              </a:rPr>
              <a:t>第五节、债券发行</a:t>
            </a:r>
            <a:endParaRPr lang="en-US" altLang="zh-CN" sz="4400" b="1" dirty="0" smtClean="0">
              <a:latin typeface="+mn-ea"/>
            </a:endParaRPr>
          </a:p>
          <a:p>
            <a:r>
              <a:rPr lang="zh-CN" altLang="en-US" sz="4400" b="1" dirty="0" smtClean="0">
                <a:latin typeface="+mn-ea"/>
              </a:rPr>
              <a:t>第六节、资产支持证券的发行</a:t>
            </a:r>
            <a:endParaRPr lang="en-US" altLang="zh-CN" sz="4400" b="1" dirty="0" smtClean="0">
              <a:latin typeface="+mn-ea"/>
            </a:endParaRP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56</a:t>
            </a:fld>
            <a:endParaRPr lang="zh-CN" altLang="en-US" dirty="0"/>
          </a:p>
        </p:txBody>
      </p:sp>
      <p:sp>
        <p:nvSpPr>
          <p:cNvPr id="5" name="内容占位符 4"/>
          <p:cNvSpPr>
            <a:spLocks noGrp="1"/>
          </p:cNvSpPr>
          <p:nvPr>
            <p:ph sz="quarter" idx="13"/>
          </p:nvPr>
        </p:nvSpPr>
        <p:spPr/>
        <p:txBody>
          <a:bodyP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867524"/>
          </a:xfrm>
        </p:spPr>
        <p:txBody>
          <a:bodyPr>
            <a:noAutofit/>
          </a:bodyPr>
          <a:lstStyle/>
          <a:p>
            <a:pPr algn="ctr"/>
            <a:r>
              <a:rPr lang="zh-CN" altLang="en-US" b="1" dirty="0" smtClean="0">
                <a:latin typeface="+mj-ea"/>
              </a:rPr>
              <a:t>第一节、</a:t>
            </a:r>
            <a:r>
              <a:rPr lang="en-US" altLang="zh-CN" b="1" dirty="0" smtClean="0">
                <a:latin typeface="+mj-ea"/>
              </a:rPr>
              <a:t>IPO</a:t>
            </a:r>
            <a:endParaRPr lang="zh-CN" altLang="en-US" b="1" dirty="0">
              <a:latin typeface="+mj-ea"/>
            </a:endParaRPr>
          </a:p>
        </p:txBody>
      </p:sp>
      <p:sp>
        <p:nvSpPr>
          <p:cNvPr id="3" name="内容占位符 2"/>
          <p:cNvSpPr>
            <a:spLocks noGrp="1"/>
          </p:cNvSpPr>
          <p:nvPr>
            <p:ph idx="1"/>
          </p:nvPr>
        </p:nvSpPr>
        <p:spPr/>
        <p:txBody>
          <a:bodyPr>
            <a:normAutofit/>
          </a:bodyPr>
          <a:lstStyle/>
          <a:p>
            <a:pPr>
              <a:lnSpc>
                <a:spcPct val="120000"/>
              </a:lnSpc>
              <a:buFont typeface="Arial" pitchFamily="34" charset="0"/>
              <a:buNone/>
            </a:pPr>
            <a:r>
              <a:rPr lang="en-US" altLang="zh-CN" sz="4400" b="1" dirty="0" smtClean="0">
                <a:latin typeface="+mn-ea"/>
              </a:rPr>
              <a:t>A</a:t>
            </a:r>
            <a:r>
              <a:rPr lang="zh-CN" altLang="en-US" sz="4400" b="1" dirty="0" smtClean="0">
                <a:latin typeface="+mn-ea"/>
              </a:rPr>
              <a:t>、主体资格</a:t>
            </a:r>
            <a:endParaRPr lang="en-US" altLang="zh-CN" sz="4400" b="1" dirty="0" smtClean="0">
              <a:latin typeface="+mn-ea"/>
            </a:endParaRPr>
          </a:p>
          <a:p>
            <a:pPr>
              <a:lnSpc>
                <a:spcPct val="120000"/>
              </a:lnSpc>
              <a:buFont typeface="Arial" pitchFamily="34" charset="0"/>
              <a:buNone/>
            </a:pPr>
            <a:r>
              <a:rPr lang="zh-CN" altLang="en-US" sz="4400" b="1" dirty="0" smtClean="0">
                <a:latin typeface="+mn-ea"/>
              </a:rPr>
              <a:t>一、在主板上市公司首次公开发行股票的条件</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5610244"/>
          </a:xfrm>
        </p:spPr>
        <p:txBody>
          <a:bodyPr>
            <a:normAutofit lnSpcReduction="10000"/>
          </a:bodyPr>
          <a:lstStyle/>
          <a:p>
            <a:pPr>
              <a:lnSpc>
                <a:spcPct val="110000"/>
              </a:lnSpc>
              <a:buFont typeface="Arial" pitchFamily="34" charset="0"/>
              <a:buNone/>
            </a:pPr>
            <a:r>
              <a:rPr lang="en-US" altLang="zh-CN" sz="4400" b="1" dirty="0" smtClean="0">
                <a:solidFill>
                  <a:schemeClr val="accent4"/>
                </a:solidFill>
                <a:latin typeface="+mn-ea"/>
              </a:rPr>
              <a:t>1</a:t>
            </a:r>
            <a:r>
              <a:rPr lang="zh-CN" altLang="en-US" sz="4400" b="1" dirty="0" smtClean="0">
                <a:solidFill>
                  <a:schemeClr val="accent4"/>
                </a:solidFill>
                <a:latin typeface="+mn-ea"/>
              </a:rPr>
              <a:t>、主体资格：</a:t>
            </a:r>
          </a:p>
          <a:p>
            <a:pPr>
              <a:lnSpc>
                <a:spcPct val="110000"/>
              </a:lnSpc>
              <a:buFont typeface="Arial" pitchFamily="34" charset="0"/>
              <a:buNone/>
            </a:pPr>
            <a:r>
              <a:rPr lang="zh-CN" altLang="en-US" sz="3000" b="1" dirty="0" smtClean="0">
                <a:latin typeface="+mn-ea"/>
              </a:rPr>
              <a:t>  </a:t>
            </a:r>
            <a:r>
              <a:rPr lang="zh-CN" altLang="en-US" sz="3200" b="1" dirty="0" smtClean="0">
                <a:latin typeface="+mn-ea"/>
              </a:rPr>
              <a:t>（</a:t>
            </a:r>
            <a:r>
              <a:rPr lang="en-US" altLang="zh-CN" sz="3200" b="1" dirty="0" smtClean="0">
                <a:latin typeface="+mn-ea"/>
              </a:rPr>
              <a:t>1</a:t>
            </a:r>
            <a:r>
              <a:rPr lang="zh-CN" altLang="en-US" sz="3200" b="1" dirty="0" smtClean="0">
                <a:latin typeface="+mn-ea"/>
              </a:rPr>
              <a:t>）发行人应当是依法设立的且合法存续的股份有限公司。</a:t>
            </a:r>
          </a:p>
          <a:p>
            <a:pPr>
              <a:lnSpc>
                <a:spcPct val="110000"/>
              </a:lnSpc>
              <a:buNone/>
            </a:pPr>
            <a:r>
              <a:rPr lang="zh-CN" altLang="en-US" sz="3200" b="1" dirty="0" smtClean="0">
                <a:latin typeface="+mn-ea"/>
              </a:rPr>
              <a:t>  （</a:t>
            </a:r>
            <a:r>
              <a:rPr lang="en-US" altLang="zh-CN" sz="3200" b="1" dirty="0" smtClean="0">
                <a:latin typeface="+mn-ea"/>
              </a:rPr>
              <a:t>2</a:t>
            </a:r>
            <a:r>
              <a:rPr lang="zh-CN" altLang="en-US" sz="3200" b="1" dirty="0" smtClean="0">
                <a:latin typeface="+mn-ea"/>
              </a:rPr>
              <a:t>）发行人自股份有限公司成立后，持续经营时间应当在</a:t>
            </a:r>
            <a:r>
              <a:rPr lang="en-US" altLang="zh-CN" sz="3200" b="1" i="1" dirty="0" smtClean="0">
                <a:solidFill>
                  <a:schemeClr val="accent4"/>
                </a:solidFill>
                <a:latin typeface="+mn-ea"/>
              </a:rPr>
              <a:t>3</a:t>
            </a:r>
            <a:r>
              <a:rPr lang="zh-CN" altLang="en-US" sz="3200" b="1" i="1" dirty="0" smtClean="0">
                <a:solidFill>
                  <a:schemeClr val="accent4"/>
                </a:solidFill>
                <a:latin typeface="+mn-ea"/>
              </a:rPr>
              <a:t>年以上</a:t>
            </a:r>
            <a:r>
              <a:rPr lang="zh-CN" altLang="en-US" sz="3200" b="1" dirty="0" smtClean="0">
                <a:latin typeface="+mn-ea"/>
              </a:rPr>
              <a:t>，但经国务院批准的除外。</a:t>
            </a:r>
          </a:p>
          <a:p>
            <a:pPr>
              <a:lnSpc>
                <a:spcPct val="110000"/>
              </a:lnSpc>
              <a:buNone/>
            </a:pPr>
            <a:r>
              <a:rPr lang="zh-CN" altLang="en-US" sz="3200" b="1" dirty="0" smtClean="0">
                <a:latin typeface="+mn-ea"/>
              </a:rPr>
              <a:t>  （</a:t>
            </a:r>
            <a:r>
              <a:rPr lang="en-US" altLang="zh-CN" sz="3200" b="1" dirty="0" smtClean="0">
                <a:latin typeface="+mn-ea"/>
              </a:rPr>
              <a:t>3</a:t>
            </a:r>
            <a:r>
              <a:rPr lang="zh-CN" altLang="en-US" sz="3200" b="1" dirty="0" smtClean="0">
                <a:latin typeface="+mn-ea"/>
              </a:rPr>
              <a:t>）发行人的注册资本已足额缴纳，发起人或股东用作出资的财产权转移手续已办理完毕，发行人的主要资产不存在重大权属纠纷。</a:t>
            </a:r>
            <a:endParaRPr lang="en-US" altLang="zh-CN" sz="3200" b="1" dirty="0" smtClean="0">
              <a:latin typeface="+mn-ea"/>
            </a:endParaRP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58</a:t>
            </a:fld>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253054"/>
          </a:xfrm>
        </p:spPr>
        <p:txBody>
          <a:bodyPr/>
          <a:lstStyle/>
          <a:p>
            <a:pPr>
              <a:lnSpc>
                <a:spcPct val="120000"/>
              </a:lnSpc>
              <a:buFont typeface="Arial" pitchFamily="34" charset="0"/>
              <a:buNone/>
            </a:pPr>
            <a:r>
              <a:rPr lang="en-US" altLang="zh-CN" sz="2800" b="1" dirty="0" smtClean="0">
                <a:solidFill>
                  <a:srgbClr val="FFFFFF"/>
                </a:solidFill>
                <a:latin typeface="+mn-ea"/>
              </a:rPr>
              <a:t> </a:t>
            </a:r>
            <a:r>
              <a:rPr lang="zh-CN" altLang="en-US" sz="3200" b="1" dirty="0" smtClean="0">
                <a:latin typeface="+mn-ea"/>
              </a:rPr>
              <a:t>（</a:t>
            </a:r>
            <a:r>
              <a:rPr lang="en-US" altLang="zh-CN" sz="3200" b="1" dirty="0" smtClean="0">
                <a:latin typeface="+mn-ea"/>
              </a:rPr>
              <a:t>4</a:t>
            </a:r>
            <a:r>
              <a:rPr lang="zh-CN" altLang="en-US" sz="3200" b="1" dirty="0" smtClean="0">
                <a:latin typeface="+mn-ea"/>
              </a:rPr>
              <a:t>）发行人的生产经营符合法律、行政法规和公司章程的规定符合国家产业政策。</a:t>
            </a:r>
          </a:p>
          <a:p>
            <a:pPr>
              <a:lnSpc>
                <a:spcPct val="120000"/>
              </a:lnSpc>
              <a:buNone/>
            </a:pPr>
            <a:r>
              <a:rPr lang="zh-CN" altLang="en-US" sz="3200" b="1" dirty="0" smtClean="0">
                <a:latin typeface="+mn-ea"/>
              </a:rPr>
              <a:t> （</a:t>
            </a:r>
            <a:r>
              <a:rPr lang="en-US" altLang="zh-CN" sz="3200" b="1" dirty="0" smtClean="0">
                <a:latin typeface="+mn-ea"/>
              </a:rPr>
              <a:t>5</a:t>
            </a:r>
            <a:r>
              <a:rPr lang="zh-CN" altLang="en-US" sz="3200" b="1" dirty="0" smtClean="0">
                <a:latin typeface="+mn-ea"/>
              </a:rPr>
              <a:t>）发行人最近</a:t>
            </a:r>
            <a:r>
              <a:rPr lang="en-US" altLang="zh-CN" sz="3200" b="1" dirty="0" smtClean="0">
                <a:latin typeface="+mn-ea"/>
              </a:rPr>
              <a:t>3</a:t>
            </a:r>
            <a:r>
              <a:rPr lang="zh-CN" altLang="en-US" sz="3200" b="1" dirty="0" smtClean="0">
                <a:latin typeface="+mn-ea"/>
              </a:rPr>
              <a:t>年内主营业务和董事、高级管理人员没有发生重大变化，实际控制人没有发生变更。</a:t>
            </a:r>
          </a:p>
          <a:p>
            <a:pPr>
              <a:lnSpc>
                <a:spcPct val="120000"/>
              </a:lnSpc>
              <a:buFont typeface="Arial" pitchFamily="34" charset="0"/>
              <a:buNone/>
            </a:pPr>
            <a:r>
              <a:rPr lang="zh-CN" altLang="en-US" sz="3200" b="1" dirty="0" smtClean="0">
                <a:latin typeface="+mn-ea"/>
              </a:rPr>
              <a:t> （</a:t>
            </a:r>
            <a:r>
              <a:rPr lang="en-US" altLang="zh-CN" sz="3200" b="1" dirty="0" smtClean="0">
                <a:latin typeface="+mn-ea"/>
              </a:rPr>
              <a:t>6</a:t>
            </a:r>
            <a:r>
              <a:rPr lang="zh-CN" altLang="en-US" sz="3200" b="1" dirty="0" smtClean="0">
                <a:latin typeface="+mn-ea"/>
              </a:rPr>
              <a:t>）发行人的股权清晰，控股股东和受控股股东、实际控制人支配的股东持有的发行人股份不存在重大权属纠纷。</a:t>
            </a:r>
            <a:endParaRPr lang="zh-CN" altLang="en-US" sz="3200"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1143000"/>
          </a:xfrm>
        </p:spPr>
        <p:txBody>
          <a:bodyPr anchor="t">
            <a:normAutofit/>
          </a:bodyPr>
          <a:lstStyle/>
          <a:p>
            <a:r>
              <a:rPr lang="zh-CN" altLang="en-US" sz="5400" b="1" dirty="0" smtClean="0">
                <a:latin typeface="+mn-ea"/>
              </a:rPr>
              <a:t>债券市场</a:t>
            </a:r>
            <a:r>
              <a:rPr lang="en-US" sz="5400" b="1" dirty="0" smtClean="0">
                <a:latin typeface="+mn-ea"/>
              </a:rPr>
              <a:t>   </a:t>
            </a:r>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6</a:t>
            </a:fld>
            <a:endParaRPr lang="zh-CN" altLang="en-US"/>
          </a:p>
        </p:txBody>
      </p:sp>
      <p:graphicFrame>
        <p:nvGraphicFramePr>
          <p:cNvPr id="6" name="表格 5"/>
          <p:cNvGraphicFramePr>
            <a:graphicFrameLocks noGrp="1"/>
          </p:cNvGraphicFramePr>
          <p:nvPr/>
        </p:nvGraphicFramePr>
        <p:xfrm>
          <a:off x="857224" y="1285860"/>
          <a:ext cx="6096000" cy="4457068"/>
        </p:xfrm>
        <a:graphic>
          <a:graphicData uri="http://schemas.openxmlformats.org/drawingml/2006/table">
            <a:tbl>
              <a:tblPr firstRow="1" bandRow="1">
                <a:tableStyleId>{F5AB1C69-6EDB-4FF4-983F-18BD219EF322}</a:tableStyleId>
              </a:tblPr>
              <a:tblGrid>
                <a:gridCol w="1524000"/>
                <a:gridCol w="1524000"/>
                <a:gridCol w="1524000"/>
                <a:gridCol w="1524000"/>
              </a:tblGrid>
              <a:tr h="1068708">
                <a:tc>
                  <a:txBody>
                    <a:bodyPr/>
                    <a:lstStyle/>
                    <a:p>
                      <a:endParaRPr lang="zh-CN" altLang="en-US" dirty="0"/>
                    </a:p>
                  </a:txBody>
                  <a:tcPr/>
                </a:tc>
                <a:tc>
                  <a:txBody>
                    <a:bodyPr/>
                    <a:lstStyle/>
                    <a:p>
                      <a:r>
                        <a:rPr lang="zh-CN" altLang="en-US" dirty="0" smtClean="0"/>
                        <a:t>全国银行间债券市场</a:t>
                      </a:r>
                      <a:endParaRPr lang="zh-CN" altLang="en-US" dirty="0"/>
                    </a:p>
                  </a:txBody>
                  <a:tcPr/>
                </a:tc>
                <a:tc>
                  <a:txBody>
                    <a:bodyPr/>
                    <a:lstStyle/>
                    <a:p>
                      <a:r>
                        <a:rPr lang="zh-CN" altLang="en-US" dirty="0" smtClean="0"/>
                        <a:t>沪深证券交易所</a:t>
                      </a:r>
                      <a:endParaRPr lang="zh-CN" altLang="en-US" dirty="0"/>
                    </a:p>
                  </a:txBody>
                  <a:tcPr/>
                </a:tc>
                <a:tc>
                  <a:txBody>
                    <a:bodyPr/>
                    <a:lstStyle/>
                    <a:p>
                      <a:r>
                        <a:rPr lang="zh-CN" altLang="en-US" dirty="0" smtClean="0"/>
                        <a:t>银行间柜台交易</a:t>
                      </a:r>
                      <a:endParaRPr lang="zh-CN" altLang="en-US" dirty="0"/>
                    </a:p>
                  </a:txBody>
                  <a:tcPr/>
                </a:tc>
              </a:tr>
              <a:tr h="370840">
                <a:tc>
                  <a:txBody>
                    <a:bodyPr/>
                    <a:lstStyle/>
                    <a:p>
                      <a:r>
                        <a:rPr lang="zh-CN" altLang="en-US" dirty="0" smtClean="0"/>
                        <a:t>主管机构</a:t>
                      </a:r>
                      <a:endParaRPr lang="zh-CN" altLang="en-US" dirty="0"/>
                    </a:p>
                  </a:txBody>
                  <a:tcPr/>
                </a:tc>
                <a:tc>
                  <a:txBody>
                    <a:bodyPr/>
                    <a:lstStyle/>
                    <a:p>
                      <a:r>
                        <a:rPr lang="zh-CN" altLang="en-US" dirty="0" smtClean="0"/>
                        <a:t>人民银行</a:t>
                      </a:r>
                      <a:endParaRPr lang="zh-CN" altLang="en-US" dirty="0"/>
                    </a:p>
                  </a:txBody>
                  <a:tcPr/>
                </a:tc>
                <a:tc>
                  <a:txBody>
                    <a:bodyPr/>
                    <a:lstStyle/>
                    <a:p>
                      <a:r>
                        <a:rPr lang="zh-CN" altLang="en-US" dirty="0" smtClean="0"/>
                        <a:t>证监会</a:t>
                      </a:r>
                      <a:endParaRPr lang="zh-CN" altLang="en-US" dirty="0"/>
                    </a:p>
                  </a:txBody>
                  <a:tcPr/>
                </a:tc>
                <a:tc>
                  <a:txBody>
                    <a:bodyPr/>
                    <a:lstStyle/>
                    <a:p>
                      <a:endParaRPr lang="zh-CN" altLang="en-US"/>
                    </a:p>
                  </a:txBody>
                  <a:tcPr/>
                </a:tc>
              </a:tr>
              <a:tr h="370840">
                <a:tc>
                  <a:txBody>
                    <a:bodyPr/>
                    <a:lstStyle/>
                    <a:p>
                      <a:r>
                        <a:rPr lang="zh-CN" altLang="en-US" dirty="0" smtClean="0"/>
                        <a:t>交易类型</a:t>
                      </a:r>
                      <a:endParaRPr lang="zh-CN" altLang="en-US" dirty="0"/>
                    </a:p>
                  </a:txBody>
                  <a:tcPr/>
                </a:tc>
                <a:tc>
                  <a:txBody>
                    <a:bodyPr/>
                    <a:lstStyle/>
                    <a:p>
                      <a:r>
                        <a:rPr lang="zh-CN" altLang="en-US" dirty="0" smtClean="0"/>
                        <a:t>现券交易、质押式回购、买断式回购、远期交易</a:t>
                      </a:r>
                      <a:endParaRPr lang="zh-CN" altLang="en-US" dirty="0"/>
                    </a:p>
                  </a:txBody>
                  <a:tcPr/>
                </a:tc>
                <a:tc>
                  <a:txBody>
                    <a:bodyPr/>
                    <a:lstStyle/>
                    <a:p>
                      <a:r>
                        <a:rPr lang="zh-CN" altLang="en-US" dirty="0" smtClean="0"/>
                        <a:t>现券交易、质押式回购（沪深）、买断式回购（沪）</a:t>
                      </a:r>
                      <a:endParaRPr lang="zh-CN" altLang="en-US" dirty="0"/>
                    </a:p>
                  </a:txBody>
                  <a:tcPr/>
                </a:tc>
                <a:tc>
                  <a:txBody>
                    <a:bodyPr/>
                    <a:lstStyle/>
                    <a:p>
                      <a:r>
                        <a:rPr lang="zh-CN" altLang="en-US" dirty="0" smtClean="0"/>
                        <a:t>现券交易（主管银行是二级托管人）</a:t>
                      </a:r>
                      <a:endParaRPr lang="zh-CN" altLang="en-US" dirty="0"/>
                    </a:p>
                  </a:txBody>
                  <a:tcPr/>
                </a:tc>
              </a:tr>
              <a:tr h="370840">
                <a:tc>
                  <a:txBody>
                    <a:bodyPr/>
                    <a:lstStyle/>
                    <a:p>
                      <a:r>
                        <a:rPr lang="zh-CN" altLang="en-US" dirty="0" smtClean="0"/>
                        <a:t>交易主体</a:t>
                      </a:r>
                      <a:endParaRPr lang="zh-CN" altLang="en-US" dirty="0"/>
                    </a:p>
                  </a:txBody>
                  <a:tcPr/>
                </a:tc>
                <a:tc>
                  <a:txBody>
                    <a:bodyPr/>
                    <a:lstStyle/>
                    <a:p>
                      <a:r>
                        <a:rPr lang="zh-CN" altLang="en-US" dirty="0" smtClean="0"/>
                        <a:t>各大机构</a:t>
                      </a:r>
                      <a:endParaRPr lang="zh-CN" altLang="en-US" dirty="0"/>
                    </a:p>
                  </a:txBody>
                  <a:tcPr/>
                </a:tc>
                <a:tc>
                  <a:txBody>
                    <a:bodyPr/>
                    <a:lstStyle/>
                    <a:p>
                      <a:r>
                        <a:rPr lang="zh-CN" altLang="en-US" dirty="0" smtClean="0"/>
                        <a:t>机构和个人（交易所是二级托管人）</a:t>
                      </a:r>
                      <a:endParaRPr lang="zh-CN" altLang="en-US" dirty="0"/>
                    </a:p>
                  </a:txBody>
                  <a:tcPr/>
                </a:tc>
                <a:tc>
                  <a:txBody>
                    <a:bodyPr/>
                    <a:lstStyle/>
                    <a:p>
                      <a:endParaRPr lang="zh-CN" altLang="en-US" dirty="0"/>
                    </a:p>
                  </a:txBody>
                  <a:tcPr/>
                </a:tc>
              </a:tr>
              <a:tr h="37084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由中央国债登记结算有限公司（中央结算公司）统一托管</a:t>
                      </a:r>
                      <a:endParaRPr lang="en-US" altLang="zh-CN" sz="1800" dirty="0" smtClean="0"/>
                    </a:p>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bl>
          </a:graphicData>
        </a:graphic>
      </p:graphicFrame>
      <p:sp>
        <p:nvSpPr>
          <p:cNvPr id="9" name="TextBox 8"/>
          <p:cNvSpPr txBox="1"/>
          <p:nvPr/>
        </p:nvSpPr>
        <p:spPr>
          <a:xfrm>
            <a:off x="714348" y="6000768"/>
            <a:ext cx="6500858" cy="646331"/>
          </a:xfrm>
          <a:prstGeom prst="rect">
            <a:avLst/>
          </a:prstGeom>
          <a:noFill/>
        </p:spPr>
        <p:txBody>
          <a:bodyPr wrap="square" rtlCol="0">
            <a:spAutoFit/>
          </a:bodyPr>
          <a:lstStyle/>
          <a:p>
            <a:pPr>
              <a:buNone/>
            </a:pPr>
            <a:r>
              <a:rPr lang="zh-CN" altLang="en-US" sz="3600" b="1" dirty="0" smtClean="0">
                <a:solidFill>
                  <a:srgbClr val="FF0000"/>
                </a:solidFill>
                <a:latin typeface="+mn-ea"/>
              </a:rPr>
              <a:t>延展：托管和存管的区别</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57200" y="1000108"/>
            <a:ext cx="8229600" cy="5324492"/>
          </a:xfrm>
        </p:spPr>
        <p:txBody>
          <a:bodyPr>
            <a:normAutofit lnSpcReduction="10000"/>
          </a:bodyPr>
          <a:lstStyle/>
          <a:p>
            <a:pPr>
              <a:buFont typeface="Arial" pitchFamily="34" charset="0"/>
              <a:buNone/>
            </a:pPr>
            <a:r>
              <a:rPr lang="en-US" altLang="zh-CN" sz="4400" b="1" dirty="0" smtClean="0">
                <a:solidFill>
                  <a:schemeClr val="accent4"/>
                </a:solidFill>
                <a:latin typeface="+mn-ea"/>
              </a:rPr>
              <a:t>2</a:t>
            </a:r>
            <a:r>
              <a:rPr lang="zh-CN" altLang="en-US" sz="4400" b="1" dirty="0" smtClean="0">
                <a:solidFill>
                  <a:schemeClr val="accent4"/>
                </a:solidFill>
                <a:latin typeface="+mn-ea"/>
              </a:rPr>
              <a:t>、独立性：</a:t>
            </a:r>
            <a:endParaRPr lang="zh-CN" altLang="en-US" sz="4400" b="1" dirty="0">
              <a:solidFill>
                <a:schemeClr val="accent4"/>
              </a:solidFill>
              <a:latin typeface="+mn-ea"/>
            </a:endParaRPr>
          </a:p>
          <a:p>
            <a:pPr>
              <a:buFont typeface="Arial" pitchFamily="34" charset="0"/>
              <a:buNone/>
            </a:pPr>
            <a:r>
              <a:rPr lang="zh-CN" altLang="en-US" sz="3200" b="1" dirty="0" smtClean="0">
                <a:latin typeface="+mn-ea"/>
              </a:rPr>
              <a:t>  （</a:t>
            </a:r>
            <a:r>
              <a:rPr lang="en-US" altLang="zh-CN" sz="3200" b="1" dirty="0" smtClean="0">
                <a:latin typeface="+mn-ea"/>
              </a:rPr>
              <a:t>1</a:t>
            </a:r>
            <a:r>
              <a:rPr lang="zh-CN" altLang="en-US" sz="3200" b="1" dirty="0" smtClean="0">
                <a:latin typeface="+mn-ea"/>
              </a:rPr>
              <a:t>）业务独立</a:t>
            </a:r>
            <a:endParaRPr lang="en-US" altLang="zh-CN" sz="3200" b="1" dirty="0" smtClean="0">
              <a:latin typeface="+mn-ea"/>
            </a:endParaRPr>
          </a:p>
          <a:p>
            <a:pPr>
              <a:buFont typeface="Arial" pitchFamily="34" charset="0"/>
              <a:buNone/>
            </a:pPr>
            <a:r>
              <a:rPr lang="zh-CN" altLang="en-US" sz="3200" b="1" dirty="0" smtClean="0">
                <a:latin typeface="+mn-ea"/>
              </a:rPr>
              <a:t>  （</a:t>
            </a:r>
            <a:r>
              <a:rPr lang="en-US" altLang="zh-CN" sz="3200" b="1" dirty="0" smtClean="0">
                <a:latin typeface="+mn-ea"/>
              </a:rPr>
              <a:t>2</a:t>
            </a:r>
            <a:r>
              <a:rPr lang="zh-CN" altLang="en-US" sz="3200" b="1" dirty="0" smtClean="0">
                <a:latin typeface="+mn-ea"/>
              </a:rPr>
              <a:t>）资产完整</a:t>
            </a:r>
            <a:endParaRPr lang="en-US" altLang="zh-CN" sz="3200" b="1" dirty="0" smtClean="0">
              <a:latin typeface="+mn-ea"/>
            </a:endParaRPr>
          </a:p>
          <a:p>
            <a:pPr>
              <a:buFont typeface="Arial" pitchFamily="34" charset="0"/>
              <a:buNone/>
            </a:pPr>
            <a:r>
              <a:rPr lang="zh-CN" altLang="en-US" sz="3200" b="1" dirty="0" smtClean="0">
                <a:latin typeface="+mn-ea"/>
              </a:rPr>
              <a:t>  （</a:t>
            </a:r>
            <a:r>
              <a:rPr lang="en-US" altLang="zh-CN" sz="3200" b="1" dirty="0" smtClean="0">
                <a:latin typeface="+mn-ea"/>
              </a:rPr>
              <a:t>3</a:t>
            </a:r>
            <a:r>
              <a:rPr lang="zh-CN" altLang="en-US" sz="3200" b="1" dirty="0" smtClean="0">
                <a:latin typeface="+mn-ea"/>
              </a:rPr>
              <a:t>）人员独立</a:t>
            </a:r>
            <a:endParaRPr lang="en-US" altLang="zh-CN" sz="3200" b="1" dirty="0" smtClean="0">
              <a:latin typeface="+mn-ea"/>
            </a:endParaRPr>
          </a:p>
          <a:p>
            <a:pPr>
              <a:buFont typeface="Arial" pitchFamily="34" charset="0"/>
              <a:buNone/>
            </a:pPr>
            <a:r>
              <a:rPr lang="zh-CN" altLang="en-US" sz="3200" b="1" dirty="0" smtClean="0">
                <a:latin typeface="+mn-ea"/>
              </a:rPr>
              <a:t>  （</a:t>
            </a:r>
            <a:r>
              <a:rPr lang="en-US" altLang="zh-CN" sz="3200" b="1" dirty="0" smtClean="0">
                <a:latin typeface="+mn-ea"/>
              </a:rPr>
              <a:t>4</a:t>
            </a:r>
            <a:r>
              <a:rPr lang="zh-CN" altLang="en-US" sz="3200" b="1" dirty="0" smtClean="0">
                <a:latin typeface="+mn-ea"/>
              </a:rPr>
              <a:t>）财务独立</a:t>
            </a:r>
            <a:endParaRPr lang="en-US" altLang="zh-CN" sz="3200" b="1" dirty="0" smtClean="0">
              <a:latin typeface="+mn-ea"/>
            </a:endParaRPr>
          </a:p>
          <a:p>
            <a:pPr>
              <a:buFont typeface="Arial" pitchFamily="34" charset="0"/>
              <a:buNone/>
            </a:pPr>
            <a:r>
              <a:rPr lang="zh-CN" altLang="en-US" sz="3200" b="1" dirty="0" smtClean="0">
                <a:latin typeface="+mn-ea"/>
              </a:rPr>
              <a:t>  （</a:t>
            </a:r>
            <a:r>
              <a:rPr lang="en-US" altLang="zh-CN" sz="3200" b="1" dirty="0" smtClean="0">
                <a:latin typeface="+mn-ea"/>
              </a:rPr>
              <a:t>5</a:t>
            </a:r>
            <a:r>
              <a:rPr lang="zh-CN" altLang="en-US" sz="3200" b="1" dirty="0" smtClean="0">
                <a:latin typeface="+mn-ea"/>
              </a:rPr>
              <a:t>）机构独立</a:t>
            </a:r>
            <a:endParaRPr lang="en-US" altLang="zh-CN" sz="3200" b="1" dirty="0" smtClean="0">
              <a:latin typeface="+mn-ea"/>
            </a:endParaRPr>
          </a:p>
          <a:p>
            <a:pPr>
              <a:buFont typeface="Arial" pitchFamily="34" charset="0"/>
              <a:buNone/>
            </a:pPr>
            <a:r>
              <a:rPr lang="en-US" altLang="zh-CN" sz="4400" b="1" dirty="0" smtClean="0">
                <a:solidFill>
                  <a:schemeClr val="accent4"/>
                </a:solidFill>
                <a:latin typeface="+mn-ea"/>
              </a:rPr>
              <a:t>3</a:t>
            </a:r>
            <a:r>
              <a:rPr lang="zh-CN" altLang="en-US" sz="4400" b="1" dirty="0" smtClean="0">
                <a:solidFill>
                  <a:schemeClr val="accent4"/>
                </a:solidFill>
                <a:latin typeface="+mn-ea"/>
              </a:rPr>
              <a:t>、规范</a:t>
            </a:r>
            <a:r>
              <a:rPr lang="zh-CN" altLang="en-US" sz="4400" b="1" dirty="0">
                <a:solidFill>
                  <a:schemeClr val="accent4"/>
                </a:solidFill>
                <a:latin typeface="+mn-ea"/>
              </a:rPr>
              <a:t>运行：</a:t>
            </a:r>
            <a:r>
              <a:rPr lang="zh-CN" altLang="en-US" sz="2400" b="1" dirty="0">
                <a:latin typeface="+mn-ea"/>
              </a:rPr>
              <a:t/>
            </a:r>
            <a:br>
              <a:rPr lang="zh-CN" altLang="en-US" sz="2400" b="1" dirty="0">
                <a:latin typeface="+mn-ea"/>
              </a:rPr>
            </a:br>
            <a:r>
              <a:rPr lang="zh-CN" altLang="en-US" sz="3200" b="1" dirty="0">
                <a:latin typeface="+mn-ea"/>
              </a:rPr>
              <a:t>      </a:t>
            </a:r>
            <a:r>
              <a:rPr lang="en-US" altLang="zh-CN" sz="3200" b="1" dirty="0" smtClean="0">
                <a:latin typeface="+mn-ea"/>
              </a:rPr>
              <a:t>36</a:t>
            </a:r>
            <a:r>
              <a:rPr lang="zh-CN" altLang="en-US" sz="3200" b="1" dirty="0">
                <a:latin typeface="+mn-ea"/>
              </a:rPr>
              <a:t>个</a:t>
            </a:r>
            <a:r>
              <a:rPr lang="zh-CN" altLang="en-US" sz="3200" b="1" dirty="0" smtClean="0">
                <a:latin typeface="+mn-ea"/>
              </a:rPr>
              <a:t>月内没有受到中国证监会行政处罚，最近</a:t>
            </a:r>
            <a:r>
              <a:rPr lang="en-US" altLang="zh-CN" sz="3200" b="1" dirty="0" smtClean="0">
                <a:latin typeface="+mn-ea"/>
              </a:rPr>
              <a:t>12</a:t>
            </a:r>
            <a:r>
              <a:rPr lang="zh-CN" altLang="en-US" sz="3200" b="1" dirty="0" smtClean="0">
                <a:latin typeface="+mn-ea"/>
              </a:rPr>
              <a:t>个月内收到证券交易所公开谴责</a:t>
            </a:r>
            <a:endParaRPr lang="zh-CN" altLang="en-US" sz="3200" b="1" dirty="0">
              <a:latin typeface="+mn-ea"/>
            </a:endParaRPr>
          </a:p>
          <a:p>
            <a:endParaRPr lang="zh-CN" altLang="en-US" sz="2400" b="1" dirty="0">
              <a:solidFill>
                <a:schemeClr val="accent2"/>
              </a:solidFill>
            </a:endParaRPr>
          </a:p>
          <a:p>
            <a:endParaRPr lang="en-US" altLang="zh-CN" b="1" dirty="0">
              <a:solidFill>
                <a:schemeClr val="bg1"/>
              </a:solidFill>
            </a:endParaRPr>
          </a:p>
        </p:txBody>
      </p:sp>
      <p:sp>
        <p:nvSpPr>
          <p:cNvPr id="6" name="灯片编号占位符 5"/>
          <p:cNvSpPr>
            <a:spLocks noGrp="1"/>
          </p:cNvSpPr>
          <p:nvPr>
            <p:ph type="sldNum" sz="quarter" idx="12"/>
          </p:nvPr>
        </p:nvSpPr>
        <p:spPr/>
        <p:txBody>
          <a:bodyPr/>
          <a:lstStyle/>
          <a:p>
            <a:fld id="{6F969CFA-BAD1-48FA-92B5-A3EB68346CBD}" type="slidenum">
              <a:rPr lang="zh-CN" altLang="en-US" smtClean="0"/>
              <a:pPr/>
              <a:t>60</a:t>
            </a:fld>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324492"/>
          </a:xfrm>
        </p:spPr>
        <p:txBody>
          <a:bodyPr>
            <a:normAutofit fontScale="62500" lnSpcReduction="20000"/>
          </a:bodyPr>
          <a:lstStyle/>
          <a:p>
            <a:pPr>
              <a:buFont typeface="Arial" pitchFamily="34" charset="0"/>
              <a:buNone/>
            </a:pPr>
            <a:r>
              <a:rPr lang="en-US" altLang="zh-CN" sz="7000" b="1" dirty="0" smtClean="0">
                <a:solidFill>
                  <a:schemeClr val="accent4"/>
                </a:solidFill>
                <a:latin typeface="+mn-ea"/>
              </a:rPr>
              <a:t>4</a:t>
            </a:r>
            <a:r>
              <a:rPr lang="zh-CN" altLang="en-US" sz="7000" b="1" dirty="0" smtClean="0">
                <a:solidFill>
                  <a:schemeClr val="accent4"/>
                </a:solidFill>
                <a:latin typeface="+mn-ea"/>
              </a:rPr>
              <a:t>、财务与会计</a:t>
            </a:r>
          </a:p>
          <a:p>
            <a:pPr>
              <a:lnSpc>
                <a:spcPct val="120000"/>
              </a:lnSpc>
              <a:buFont typeface="Arial" pitchFamily="34" charset="0"/>
              <a:buNone/>
            </a:pPr>
            <a:r>
              <a:rPr lang="zh-CN" altLang="en-US" sz="5100" b="1" dirty="0" smtClean="0">
                <a:latin typeface="+mn-ea"/>
              </a:rPr>
              <a:t>   （</a:t>
            </a:r>
            <a:r>
              <a:rPr lang="en-US" altLang="zh-CN" sz="5100" b="1" dirty="0" smtClean="0">
                <a:latin typeface="+mn-ea"/>
              </a:rPr>
              <a:t>1</a:t>
            </a:r>
            <a:r>
              <a:rPr lang="zh-CN" altLang="en-US" sz="5100" b="1" dirty="0" smtClean="0">
                <a:latin typeface="+mn-ea"/>
              </a:rPr>
              <a:t>）最近</a:t>
            </a:r>
            <a:r>
              <a:rPr lang="en-US" altLang="zh-CN" sz="5100" b="1" dirty="0" smtClean="0">
                <a:latin typeface="+mn-ea"/>
              </a:rPr>
              <a:t>3</a:t>
            </a:r>
            <a:r>
              <a:rPr lang="zh-CN" altLang="en-US" sz="5100" b="1" dirty="0" smtClean="0">
                <a:latin typeface="+mn-ea"/>
              </a:rPr>
              <a:t>个会计年度</a:t>
            </a:r>
            <a:r>
              <a:rPr lang="zh-CN" altLang="en-US" sz="5100" b="1" i="1" dirty="0" smtClean="0">
                <a:solidFill>
                  <a:srgbClr val="FF0000"/>
                </a:solidFill>
                <a:latin typeface="+mn-ea"/>
              </a:rPr>
              <a:t>净利润</a:t>
            </a:r>
            <a:r>
              <a:rPr lang="zh-CN" altLang="en-US" sz="5100" b="1" dirty="0" smtClean="0">
                <a:latin typeface="+mn-ea"/>
              </a:rPr>
              <a:t>均为正数且累计超过人民币</a:t>
            </a:r>
            <a:r>
              <a:rPr lang="en-US" altLang="zh-CN" sz="5100" b="1" i="1" dirty="0" smtClean="0">
                <a:solidFill>
                  <a:srgbClr val="FF0000"/>
                </a:solidFill>
                <a:latin typeface="+mn-ea"/>
              </a:rPr>
              <a:t>3000</a:t>
            </a:r>
            <a:r>
              <a:rPr lang="zh-CN" altLang="en-US" sz="5100" b="1" i="1" dirty="0" smtClean="0">
                <a:solidFill>
                  <a:srgbClr val="FF0000"/>
                </a:solidFill>
                <a:latin typeface="+mn-ea"/>
              </a:rPr>
              <a:t>万元</a:t>
            </a:r>
            <a:r>
              <a:rPr lang="zh-CN" altLang="en-US" sz="5100" b="1" dirty="0" smtClean="0">
                <a:latin typeface="+mn-ea"/>
              </a:rPr>
              <a:t>，净利润以扣除非经常性损益前后较低者为计算依据；</a:t>
            </a:r>
          </a:p>
          <a:p>
            <a:pPr>
              <a:lnSpc>
                <a:spcPct val="120000"/>
              </a:lnSpc>
              <a:buFont typeface="Arial" pitchFamily="34" charset="0"/>
              <a:buNone/>
            </a:pPr>
            <a:r>
              <a:rPr lang="zh-CN" altLang="en-US" sz="5100" b="1" dirty="0" smtClean="0">
                <a:latin typeface="+mn-ea"/>
              </a:rPr>
              <a:t>  （</a:t>
            </a:r>
            <a:r>
              <a:rPr lang="en-US" altLang="zh-CN" sz="5100" b="1" dirty="0" smtClean="0">
                <a:latin typeface="+mn-ea"/>
              </a:rPr>
              <a:t>2</a:t>
            </a:r>
            <a:r>
              <a:rPr lang="zh-CN" altLang="en-US" sz="5100" b="1" dirty="0" smtClean="0">
                <a:latin typeface="+mn-ea"/>
              </a:rPr>
              <a:t>）最近</a:t>
            </a:r>
            <a:r>
              <a:rPr lang="en-US" altLang="zh-CN" sz="5100" b="1" dirty="0" smtClean="0">
                <a:latin typeface="+mn-ea"/>
              </a:rPr>
              <a:t>3</a:t>
            </a:r>
            <a:r>
              <a:rPr lang="zh-CN" altLang="en-US" sz="5100" b="1" dirty="0" smtClean="0">
                <a:latin typeface="+mn-ea"/>
              </a:rPr>
              <a:t>个会计年度经营活动产生的</a:t>
            </a:r>
            <a:r>
              <a:rPr lang="zh-CN" altLang="en-US" sz="5100" b="1" i="1" dirty="0" smtClean="0">
                <a:solidFill>
                  <a:srgbClr val="FF0000"/>
                </a:solidFill>
                <a:latin typeface="+mn-ea"/>
              </a:rPr>
              <a:t>现金流量净额</a:t>
            </a:r>
            <a:r>
              <a:rPr lang="zh-CN" altLang="en-US" sz="5100" b="1" dirty="0" smtClean="0">
                <a:latin typeface="+mn-ea"/>
              </a:rPr>
              <a:t>累计超过人民币</a:t>
            </a:r>
            <a:r>
              <a:rPr lang="en-US" altLang="zh-CN" sz="5100" b="1" i="1" dirty="0" smtClean="0">
                <a:solidFill>
                  <a:srgbClr val="FF0000"/>
                </a:solidFill>
                <a:latin typeface="+mn-ea"/>
              </a:rPr>
              <a:t>5000</a:t>
            </a:r>
            <a:r>
              <a:rPr lang="zh-CN" altLang="en-US" sz="5100" b="1" i="1" dirty="0" smtClean="0">
                <a:solidFill>
                  <a:srgbClr val="FF0000"/>
                </a:solidFill>
                <a:latin typeface="+mn-ea"/>
              </a:rPr>
              <a:t>万元</a:t>
            </a:r>
            <a:r>
              <a:rPr lang="zh-CN" altLang="en-US" sz="5100" b="1" dirty="0" smtClean="0">
                <a:latin typeface="+mn-ea"/>
              </a:rPr>
              <a:t>；或者最近</a:t>
            </a:r>
            <a:r>
              <a:rPr lang="en-US" altLang="zh-CN" sz="5100" b="1" dirty="0" smtClean="0">
                <a:latin typeface="+mn-ea"/>
              </a:rPr>
              <a:t>3</a:t>
            </a:r>
            <a:r>
              <a:rPr lang="zh-CN" altLang="en-US" sz="5100" b="1" dirty="0" smtClean="0">
                <a:latin typeface="+mn-ea"/>
              </a:rPr>
              <a:t>个会计年度营业收入累计超过人民币</a:t>
            </a:r>
            <a:r>
              <a:rPr lang="en-US" altLang="zh-CN" sz="5100" b="1" dirty="0" smtClean="0">
                <a:latin typeface="+mn-ea"/>
              </a:rPr>
              <a:t>3</a:t>
            </a:r>
            <a:r>
              <a:rPr lang="zh-CN" altLang="en-US" sz="5100" b="1" dirty="0" smtClean="0">
                <a:latin typeface="+mn-ea"/>
              </a:rPr>
              <a:t>亿元；</a:t>
            </a:r>
          </a:p>
          <a:p>
            <a:pPr>
              <a:lnSpc>
                <a:spcPct val="120000"/>
              </a:lnSpc>
              <a:buFont typeface="Arial" pitchFamily="34" charset="0"/>
              <a:buNone/>
            </a:pPr>
            <a:r>
              <a:rPr lang="zh-CN" altLang="en-US" sz="5100" b="1" dirty="0" smtClean="0">
                <a:latin typeface="+mn-ea"/>
              </a:rPr>
              <a:t>  </a:t>
            </a:r>
          </a:p>
          <a:p>
            <a:pPr>
              <a:buFont typeface="Arial" pitchFamily="34" charset="0"/>
              <a:buNone/>
            </a:pPr>
            <a:r>
              <a:rPr lang="zh-CN" altLang="en-US" sz="4100" b="1" dirty="0" smtClean="0">
                <a:latin typeface="+mn-ea"/>
              </a:rPr>
              <a:t>     </a:t>
            </a:r>
            <a:endParaRPr lang="zh-CN" altLang="en-US" sz="1400" b="1" dirty="0" smtClean="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61</a:t>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324492"/>
          </a:xfrm>
        </p:spPr>
        <p:txBody>
          <a:bodyPr>
            <a:normAutofit/>
          </a:bodyPr>
          <a:lstStyle/>
          <a:p>
            <a:pPr>
              <a:buFont typeface="Arial" pitchFamily="34" charset="0"/>
              <a:buNone/>
            </a:pPr>
            <a:r>
              <a:rPr lang="zh-CN" altLang="en-US" sz="3500" b="1" dirty="0" smtClean="0">
                <a:latin typeface="+mn-ea"/>
              </a:rPr>
              <a:t>  </a:t>
            </a:r>
            <a:r>
              <a:rPr lang="zh-CN" altLang="en-US" sz="3200" b="1" dirty="0" smtClean="0">
                <a:latin typeface="+mn-ea"/>
              </a:rPr>
              <a:t>（</a:t>
            </a:r>
            <a:r>
              <a:rPr lang="en-US" altLang="zh-CN" sz="3200" b="1" dirty="0" smtClean="0">
                <a:latin typeface="+mn-ea"/>
              </a:rPr>
              <a:t>3</a:t>
            </a:r>
            <a:r>
              <a:rPr lang="zh-CN" altLang="en-US" sz="3200" b="1" dirty="0" smtClean="0">
                <a:latin typeface="+mn-ea"/>
              </a:rPr>
              <a:t>）发行前股本总额不少于人民币</a:t>
            </a:r>
            <a:r>
              <a:rPr lang="en-US" altLang="zh-CN" sz="3200" b="1" dirty="0" smtClean="0">
                <a:latin typeface="+mn-ea"/>
              </a:rPr>
              <a:t>3000</a:t>
            </a:r>
            <a:r>
              <a:rPr lang="zh-CN" altLang="en-US" sz="3200" b="1" dirty="0" smtClean="0">
                <a:latin typeface="+mn-ea"/>
              </a:rPr>
              <a:t>万元；</a:t>
            </a:r>
          </a:p>
          <a:p>
            <a:pPr>
              <a:buFont typeface="Arial" pitchFamily="34" charset="0"/>
              <a:buNone/>
            </a:pPr>
            <a:r>
              <a:rPr lang="zh-CN" altLang="en-US" sz="3200" b="1" dirty="0" smtClean="0">
                <a:latin typeface="+mn-ea"/>
              </a:rPr>
              <a:t>  （</a:t>
            </a:r>
            <a:r>
              <a:rPr lang="en-US" altLang="zh-CN" sz="3200" b="1" dirty="0" smtClean="0">
                <a:latin typeface="+mn-ea"/>
              </a:rPr>
              <a:t>4</a:t>
            </a:r>
            <a:r>
              <a:rPr lang="zh-CN" altLang="en-US" sz="3200" b="1" dirty="0" smtClean="0">
                <a:latin typeface="+mn-ea"/>
              </a:rPr>
              <a:t>）最近</a:t>
            </a:r>
            <a:r>
              <a:rPr lang="en-US" altLang="zh-CN" sz="3200" b="1" dirty="0" smtClean="0">
                <a:latin typeface="+mn-ea"/>
              </a:rPr>
              <a:t>l</a:t>
            </a:r>
            <a:r>
              <a:rPr lang="zh-CN" altLang="en-US" sz="3200" b="1" dirty="0" smtClean="0">
                <a:latin typeface="+mn-ea"/>
              </a:rPr>
              <a:t>期末无形资产（扣除土地使用权、水面养殖权和采矿权等后）占净资产的比例不高于</a:t>
            </a:r>
            <a:r>
              <a:rPr lang="en-US" altLang="zh-CN" sz="3200" b="1" dirty="0" smtClean="0">
                <a:latin typeface="+mn-ea"/>
              </a:rPr>
              <a:t>20%</a:t>
            </a:r>
            <a:r>
              <a:rPr lang="zh-CN" altLang="en-US" sz="3200" b="1" dirty="0" smtClean="0">
                <a:latin typeface="+mn-ea"/>
              </a:rPr>
              <a:t>；</a:t>
            </a:r>
          </a:p>
          <a:p>
            <a:pPr>
              <a:buFont typeface="Arial" pitchFamily="34" charset="0"/>
              <a:buNone/>
            </a:pPr>
            <a:r>
              <a:rPr lang="zh-CN" altLang="en-US" sz="3200" b="1" dirty="0" smtClean="0">
                <a:latin typeface="+mn-ea"/>
              </a:rPr>
              <a:t>  （</a:t>
            </a:r>
            <a:r>
              <a:rPr lang="en-US" altLang="zh-CN" sz="3200" b="1" dirty="0" smtClean="0">
                <a:latin typeface="+mn-ea"/>
              </a:rPr>
              <a:t>5</a:t>
            </a:r>
            <a:r>
              <a:rPr lang="zh-CN" altLang="en-US" sz="3200" b="1" dirty="0" smtClean="0">
                <a:latin typeface="+mn-ea"/>
              </a:rPr>
              <a:t>）最近</a:t>
            </a:r>
            <a:r>
              <a:rPr lang="en-US" altLang="zh-CN" sz="3200" b="1" dirty="0" smtClean="0">
                <a:latin typeface="+mn-ea"/>
              </a:rPr>
              <a:t>l</a:t>
            </a:r>
            <a:r>
              <a:rPr lang="zh-CN" altLang="en-US" sz="3200" b="1" dirty="0" smtClean="0">
                <a:latin typeface="+mn-ea"/>
              </a:rPr>
              <a:t>期末不存在未弥补亏损。</a:t>
            </a:r>
          </a:p>
          <a:p>
            <a:pPr>
              <a:buFont typeface="Arial" pitchFamily="34" charset="0"/>
              <a:buNone/>
            </a:pPr>
            <a:endParaRPr lang="zh-CN" altLang="en-US" sz="1400" b="1" dirty="0" smtClean="0">
              <a:latin typeface="+mn-ea"/>
            </a:endParaRPr>
          </a:p>
          <a:p>
            <a:pPr>
              <a:lnSpc>
                <a:spcPct val="80000"/>
              </a:lnSpc>
              <a:buFont typeface="Arial" pitchFamily="34" charset="0"/>
              <a:buNone/>
            </a:pPr>
            <a:r>
              <a:rPr lang="en-US" altLang="zh-CN" sz="4400" b="1" dirty="0" smtClean="0">
                <a:solidFill>
                  <a:schemeClr val="accent4"/>
                </a:solidFill>
                <a:latin typeface="+mn-ea"/>
              </a:rPr>
              <a:t>5</a:t>
            </a:r>
            <a:r>
              <a:rPr lang="zh-CN" altLang="en-US" sz="4400" b="1" dirty="0" smtClean="0">
                <a:solidFill>
                  <a:schemeClr val="accent4"/>
                </a:solidFill>
                <a:latin typeface="+mn-ea"/>
              </a:rPr>
              <a:t>、募集资金运用</a:t>
            </a:r>
            <a:endParaRPr lang="en-US" altLang="zh-CN" sz="4400" b="1" dirty="0" smtClean="0">
              <a:solidFill>
                <a:schemeClr val="accent4"/>
              </a:solidFill>
              <a:latin typeface="+mn-ea"/>
            </a:endParaRPr>
          </a:p>
          <a:p>
            <a:pPr>
              <a:lnSpc>
                <a:spcPct val="80000"/>
              </a:lnSpc>
              <a:buFont typeface="Arial" pitchFamily="34" charset="0"/>
              <a:buNone/>
            </a:pPr>
            <a:r>
              <a:rPr lang="en-US" altLang="zh-CN" sz="4400" b="1" dirty="0" smtClean="0">
                <a:solidFill>
                  <a:schemeClr val="accent4"/>
                </a:solidFill>
                <a:latin typeface="+mn-ea"/>
              </a:rPr>
              <a:t>6</a:t>
            </a:r>
            <a:r>
              <a:rPr lang="zh-CN" altLang="en-US" sz="4400" b="1" dirty="0" smtClean="0">
                <a:solidFill>
                  <a:schemeClr val="accent4"/>
                </a:solidFill>
                <a:latin typeface="+mn-ea"/>
              </a:rPr>
              <a:t>、环保核查</a:t>
            </a:r>
            <a:endParaRPr lang="zh-CN" altLang="en-US" sz="4400" dirty="0">
              <a:solidFill>
                <a:schemeClr val="accent4"/>
              </a:solidFill>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324493"/>
          </a:xfrm>
        </p:spPr>
        <p:txBody>
          <a:bodyPr>
            <a:normAutofit/>
          </a:bodyPr>
          <a:lstStyle/>
          <a:p>
            <a:pPr>
              <a:lnSpc>
                <a:spcPct val="90000"/>
              </a:lnSpc>
              <a:buFont typeface="Arial" pitchFamily="34" charset="0"/>
              <a:buNone/>
            </a:pPr>
            <a:r>
              <a:rPr lang="zh-CN" altLang="en-US" sz="4400" b="1" dirty="0" smtClean="0">
                <a:latin typeface="+mn-ea"/>
              </a:rPr>
              <a:t>二、在创业板上市公司首次公开发行股票的条件</a:t>
            </a:r>
            <a:endParaRPr lang="en-US" altLang="zh-CN" sz="4400" b="1" dirty="0" smtClean="0">
              <a:latin typeface="+mn-ea"/>
            </a:endParaRPr>
          </a:p>
          <a:p>
            <a:pPr>
              <a:lnSpc>
                <a:spcPct val="90000"/>
              </a:lnSpc>
              <a:buFont typeface="Arial" pitchFamily="34" charset="0"/>
              <a:buNone/>
            </a:pPr>
            <a:endParaRPr lang="zh-CN" altLang="en-US" sz="4400" b="1" dirty="0" smtClean="0">
              <a:latin typeface="+mn-ea"/>
            </a:endParaRPr>
          </a:p>
          <a:p>
            <a:pPr>
              <a:lnSpc>
                <a:spcPct val="90000"/>
              </a:lnSpc>
              <a:buFont typeface="Arial" pitchFamily="34" charset="0"/>
              <a:buNone/>
            </a:pPr>
            <a:r>
              <a:rPr lang="en-US" altLang="zh-CN" sz="3200" b="1" dirty="0" smtClean="0">
                <a:latin typeface="+mn-ea"/>
              </a:rPr>
              <a:t>    </a:t>
            </a:r>
            <a:r>
              <a:rPr lang="en-US" altLang="zh-CN" sz="4400" b="1" dirty="0" smtClean="0">
                <a:latin typeface="+mn-ea"/>
              </a:rPr>
              <a:t>1</a:t>
            </a:r>
            <a:r>
              <a:rPr lang="zh-CN" altLang="en-US" sz="4400" b="1" dirty="0" smtClean="0">
                <a:latin typeface="+mn-ea"/>
              </a:rPr>
              <a:t>、基本条件：</a:t>
            </a:r>
            <a:endParaRPr lang="zh-CN" altLang="en-US" sz="3200" b="1" dirty="0" smtClean="0">
              <a:latin typeface="+mn-ea"/>
            </a:endParaRPr>
          </a:p>
          <a:p>
            <a:pPr>
              <a:buFont typeface="Arial" pitchFamily="34" charset="0"/>
              <a:buNone/>
            </a:pPr>
            <a:r>
              <a:rPr lang="zh-CN" altLang="en-US" sz="3200" b="1" dirty="0" smtClean="0">
                <a:latin typeface="+mn-ea"/>
              </a:rPr>
              <a:t>      （</a:t>
            </a:r>
            <a:r>
              <a:rPr lang="en-US" altLang="zh-CN" sz="3200" b="1" dirty="0" smtClean="0">
                <a:latin typeface="+mn-ea"/>
              </a:rPr>
              <a:t>1</a:t>
            </a:r>
            <a:r>
              <a:rPr lang="zh-CN" altLang="en-US" sz="3200" b="1" dirty="0" smtClean="0">
                <a:latin typeface="+mn-ea"/>
              </a:rPr>
              <a:t>）发行人是依法设立且持续经营</a:t>
            </a:r>
            <a:r>
              <a:rPr lang="en-US" altLang="zh-CN" sz="3200" b="1" dirty="0" smtClean="0">
                <a:latin typeface="+mn-ea"/>
              </a:rPr>
              <a:t>3</a:t>
            </a:r>
            <a:r>
              <a:rPr lang="zh-CN" altLang="en-US" sz="3200" b="1" dirty="0" smtClean="0">
                <a:latin typeface="+mn-ea"/>
              </a:rPr>
              <a:t>年以上的股份有限公司。有限责任公司按原账面净资产值折股整体变更为股份有限公司的，持续经营时间可以从有限责任公司成立之日起计算。</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395930"/>
          </a:xfrm>
        </p:spPr>
        <p:txBody>
          <a:bodyPr/>
          <a:lstStyle/>
          <a:p>
            <a:pPr>
              <a:buFont typeface="Arial" pitchFamily="34" charset="0"/>
              <a:buNone/>
            </a:pPr>
            <a:r>
              <a:rPr lang="zh-CN" altLang="en-US" sz="3200" b="1" dirty="0" smtClean="0">
                <a:latin typeface="+mn-ea"/>
              </a:rPr>
              <a:t>（</a:t>
            </a:r>
            <a:r>
              <a:rPr lang="en-US" altLang="zh-CN" sz="3200" b="1" dirty="0" smtClean="0">
                <a:latin typeface="+mn-ea"/>
              </a:rPr>
              <a:t>2</a:t>
            </a:r>
            <a:r>
              <a:rPr lang="zh-CN" altLang="en-US" sz="3200" b="1" dirty="0" smtClean="0">
                <a:latin typeface="+mn-ea"/>
              </a:rPr>
              <a:t>）最近两年连续盈利，</a:t>
            </a:r>
            <a:r>
              <a:rPr lang="zh-CN" altLang="en-US" sz="3200" b="1" i="1" dirty="0" smtClean="0">
                <a:solidFill>
                  <a:srgbClr val="FF0000"/>
                </a:solidFill>
                <a:latin typeface="+mn-ea"/>
              </a:rPr>
              <a:t>最近两年净利润累计不少于</a:t>
            </a:r>
            <a:r>
              <a:rPr lang="en-US" altLang="zh-CN" sz="3200" b="1" i="1" dirty="0" smtClean="0">
                <a:solidFill>
                  <a:srgbClr val="FF0000"/>
                </a:solidFill>
                <a:latin typeface="+mn-ea"/>
              </a:rPr>
              <a:t>l000</a:t>
            </a:r>
            <a:r>
              <a:rPr lang="zh-CN" altLang="en-US" sz="3200" b="1" i="1" dirty="0" smtClean="0">
                <a:solidFill>
                  <a:srgbClr val="FF0000"/>
                </a:solidFill>
                <a:latin typeface="+mn-ea"/>
              </a:rPr>
              <a:t>万元</a:t>
            </a:r>
            <a:r>
              <a:rPr lang="zh-CN" altLang="en-US" sz="3200" b="1" dirty="0" smtClean="0">
                <a:latin typeface="+mn-ea"/>
              </a:rPr>
              <a:t>，且持续增长；或者最近</a:t>
            </a:r>
            <a:r>
              <a:rPr lang="en-US" altLang="zh-CN" sz="3200" b="1" dirty="0" smtClean="0">
                <a:latin typeface="+mn-ea"/>
              </a:rPr>
              <a:t>1</a:t>
            </a:r>
            <a:r>
              <a:rPr lang="zh-CN" altLang="en-US" sz="3200" b="1" dirty="0" smtClean="0">
                <a:latin typeface="+mn-ea"/>
              </a:rPr>
              <a:t>年盈利，且净利润不少于</a:t>
            </a:r>
            <a:r>
              <a:rPr lang="en-US" altLang="zh-CN" sz="3200" b="1" dirty="0" smtClean="0">
                <a:latin typeface="+mn-ea"/>
              </a:rPr>
              <a:t>500</a:t>
            </a:r>
            <a:r>
              <a:rPr lang="zh-CN" altLang="en-US" sz="3200" b="1" dirty="0" smtClean="0">
                <a:latin typeface="+mn-ea"/>
              </a:rPr>
              <a:t>万元，最近</a:t>
            </a:r>
            <a:r>
              <a:rPr lang="en-US" altLang="zh-CN" sz="3200" b="1" dirty="0" smtClean="0">
                <a:latin typeface="+mn-ea"/>
              </a:rPr>
              <a:t>1</a:t>
            </a:r>
            <a:r>
              <a:rPr lang="zh-CN" altLang="en-US" sz="3200" b="1" dirty="0" smtClean="0">
                <a:latin typeface="+mn-ea"/>
              </a:rPr>
              <a:t>年营业收入不少于</a:t>
            </a:r>
            <a:r>
              <a:rPr lang="en-US" altLang="zh-CN" sz="3200" b="1" dirty="0" smtClean="0">
                <a:latin typeface="+mn-ea"/>
              </a:rPr>
              <a:t>5000</a:t>
            </a:r>
            <a:r>
              <a:rPr lang="zh-CN" altLang="en-US" sz="3200" b="1" dirty="0" smtClean="0">
                <a:latin typeface="+mn-ea"/>
              </a:rPr>
              <a:t>万元，最近两年营业收入增长率均不低于</a:t>
            </a:r>
            <a:r>
              <a:rPr lang="en-US" altLang="zh-CN" sz="3200" b="1" dirty="0" smtClean="0">
                <a:latin typeface="+mn-ea"/>
              </a:rPr>
              <a:t>30%</a:t>
            </a:r>
            <a:r>
              <a:rPr lang="zh-CN" altLang="en-US" sz="3200" b="1" dirty="0" smtClean="0">
                <a:latin typeface="+mn-ea"/>
              </a:rPr>
              <a:t>。净利润以扣除非经常性损益前后孰低者为计算依据。</a:t>
            </a:r>
          </a:p>
          <a:p>
            <a:pPr>
              <a:buFont typeface="Arial" pitchFamily="34" charset="0"/>
              <a:buNone/>
            </a:pPr>
            <a:r>
              <a:rPr lang="zh-CN" altLang="en-US" sz="3200" b="1" dirty="0" smtClean="0">
                <a:latin typeface="+mn-ea"/>
              </a:rPr>
              <a:t>（</a:t>
            </a:r>
            <a:r>
              <a:rPr lang="en-US" altLang="zh-CN" sz="3200" b="1" dirty="0" smtClean="0">
                <a:latin typeface="+mn-ea"/>
              </a:rPr>
              <a:t>3</a:t>
            </a:r>
            <a:r>
              <a:rPr lang="zh-CN" altLang="en-US" sz="3200" b="1" dirty="0" smtClean="0">
                <a:latin typeface="+mn-ea"/>
              </a:rPr>
              <a:t>）最近</a:t>
            </a:r>
            <a:r>
              <a:rPr lang="en-US" altLang="zh-CN" sz="3200" b="1" dirty="0" smtClean="0">
                <a:latin typeface="+mn-ea"/>
              </a:rPr>
              <a:t>l</a:t>
            </a:r>
            <a:r>
              <a:rPr lang="zh-CN" altLang="en-US" sz="3200" b="1" dirty="0" smtClean="0">
                <a:latin typeface="+mn-ea"/>
              </a:rPr>
              <a:t>期末净资产不少于</a:t>
            </a:r>
            <a:r>
              <a:rPr lang="en-US" altLang="zh-CN" sz="3200" b="1" dirty="0" smtClean="0">
                <a:latin typeface="+mn-ea"/>
              </a:rPr>
              <a:t>2000</a:t>
            </a:r>
            <a:r>
              <a:rPr lang="zh-CN" altLang="en-US" sz="3200" b="1" dirty="0" smtClean="0">
                <a:latin typeface="+mn-ea"/>
              </a:rPr>
              <a:t>万元，且不存在未弥补亏损。</a:t>
            </a:r>
          </a:p>
          <a:p>
            <a:pPr>
              <a:spcBef>
                <a:spcPct val="0"/>
              </a:spcBef>
              <a:buNone/>
            </a:pPr>
            <a:r>
              <a:rPr lang="zh-CN" altLang="en-US" sz="3200" b="1" dirty="0" smtClean="0">
                <a:latin typeface="+mn-ea"/>
              </a:rPr>
              <a:t>（</a:t>
            </a:r>
            <a:r>
              <a:rPr lang="en-US" altLang="zh-CN" sz="3200" b="1" dirty="0" smtClean="0">
                <a:latin typeface="+mn-ea"/>
              </a:rPr>
              <a:t>4</a:t>
            </a:r>
            <a:r>
              <a:rPr lang="zh-CN" altLang="en-US" sz="3200" b="1" dirty="0" smtClean="0">
                <a:latin typeface="+mn-ea"/>
              </a:rPr>
              <a:t>）发行后股本总额不少于</a:t>
            </a:r>
            <a:r>
              <a:rPr lang="en-US" altLang="zh-CN" sz="3200" b="1" dirty="0" smtClean="0">
                <a:latin typeface="+mn-ea"/>
              </a:rPr>
              <a:t>3000</a:t>
            </a:r>
            <a:r>
              <a:rPr lang="zh-CN" altLang="en-US" sz="3200" b="1" dirty="0" smtClean="0">
                <a:latin typeface="+mn-ea"/>
              </a:rPr>
              <a:t>万元。</a:t>
            </a: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64</a:t>
            </a:fld>
            <a:endParaRPr lang="zh-CN" altLang="en-US" dirty="0"/>
          </a:p>
        </p:txBody>
      </p:sp>
      <p:sp>
        <p:nvSpPr>
          <p:cNvPr id="5" name="内容占位符 4"/>
          <p:cNvSpPr>
            <a:spLocks noGrp="1"/>
          </p:cNvSpPr>
          <p:nvPr>
            <p:ph sz="quarter" idx="13"/>
          </p:nvPr>
        </p:nvSpPr>
        <p:spPr/>
        <p:txBody>
          <a:bodyPr/>
          <a:lstStyle/>
          <a:p>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142984"/>
            <a:ext cx="8229600" cy="4538674"/>
          </a:xfrm>
        </p:spPr>
        <p:txBody>
          <a:bodyPr>
            <a:normAutofit/>
          </a:bodyPr>
          <a:lstStyle/>
          <a:p>
            <a:pPr>
              <a:buFont typeface="Arial" pitchFamily="34" charset="0"/>
              <a:buNone/>
            </a:pPr>
            <a:r>
              <a:rPr lang="en-US" altLang="zh-CN" sz="3200" b="1" dirty="0" smtClean="0">
                <a:latin typeface="+mn-ea"/>
              </a:rPr>
              <a:t>      </a:t>
            </a:r>
          </a:p>
          <a:p>
            <a:pPr>
              <a:buFont typeface="Arial" pitchFamily="34" charset="0"/>
              <a:buNone/>
            </a:pPr>
            <a:r>
              <a:rPr lang="en-US" altLang="zh-CN" sz="4400" b="1" dirty="0" smtClean="0">
                <a:latin typeface="+mn-ea"/>
              </a:rPr>
              <a:t>    2</a:t>
            </a:r>
            <a:r>
              <a:rPr lang="zh-CN" altLang="en-US" sz="4400" b="1" dirty="0" smtClean="0">
                <a:latin typeface="+mn-ea"/>
              </a:rPr>
              <a:t>、关于发行人持续盈利能力的要求；无重大不利影响</a:t>
            </a:r>
          </a:p>
          <a:p>
            <a:pPr>
              <a:buFont typeface="Arial" pitchFamily="34" charset="0"/>
              <a:buNone/>
            </a:pPr>
            <a:r>
              <a:rPr lang="en-US" altLang="zh-CN" sz="4400" b="1" dirty="0" smtClean="0">
                <a:latin typeface="+mn-ea"/>
              </a:rPr>
              <a:t>    3</a:t>
            </a:r>
            <a:r>
              <a:rPr lang="zh-CN" altLang="en-US" sz="4400" b="1" dirty="0" smtClean="0">
                <a:latin typeface="+mn-ea"/>
              </a:rPr>
              <a:t>、对董事、监事和高级管理人员的要求</a:t>
            </a:r>
          </a:p>
          <a:p>
            <a:pPr>
              <a:buFont typeface="Arial" pitchFamily="34" charset="0"/>
              <a:buNone/>
            </a:pPr>
            <a:r>
              <a:rPr lang="en-US" altLang="zh-CN" sz="4400" b="1" dirty="0" smtClean="0">
                <a:latin typeface="+mn-ea"/>
              </a:rPr>
              <a:t>    4</a:t>
            </a:r>
            <a:r>
              <a:rPr lang="zh-CN" altLang="en-US" sz="4400" b="1" dirty="0" smtClean="0">
                <a:latin typeface="+mn-ea"/>
              </a:rPr>
              <a:t>、其他条件</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324492"/>
          </a:xfrm>
        </p:spPr>
        <p:txBody>
          <a:bodyPr>
            <a:normAutofit/>
          </a:bodyPr>
          <a:lstStyle/>
          <a:p>
            <a:pPr>
              <a:buNone/>
            </a:pPr>
            <a:r>
              <a:rPr lang="en-US" altLang="zh-CN" sz="4400" b="1" dirty="0" smtClean="0">
                <a:latin typeface="+mn-ea"/>
              </a:rPr>
              <a:t>B</a:t>
            </a:r>
            <a:r>
              <a:rPr lang="zh-CN" altLang="en-US" sz="4400" b="1" dirty="0" smtClean="0">
                <a:latin typeface="+mn-ea"/>
              </a:rPr>
              <a:t>、 所需文件</a:t>
            </a:r>
            <a:endParaRPr lang="en-US" altLang="zh-CN" sz="4400" b="1" dirty="0" smtClean="0">
              <a:latin typeface="+mn-ea"/>
            </a:endParaRPr>
          </a:p>
          <a:p>
            <a:r>
              <a:rPr lang="zh-CN" altLang="en-US" sz="3200" b="1" dirty="0" smtClean="0">
                <a:latin typeface="+mn-ea"/>
              </a:rPr>
              <a:t>招股说明书</a:t>
            </a:r>
            <a:endParaRPr lang="en-US" altLang="zh-CN" sz="3200" b="1" dirty="0" smtClean="0">
              <a:latin typeface="+mn-ea"/>
            </a:endParaRPr>
          </a:p>
          <a:p>
            <a:pPr>
              <a:lnSpc>
                <a:spcPct val="120000"/>
              </a:lnSpc>
            </a:pPr>
            <a:r>
              <a:rPr lang="zh-CN" altLang="en-US" sz="3200" b="1" dirty="0" smtClean="0">
                <a:latin typeface="+mn-ea"/>
              </a:rPr>
              <a:t>招股说明书摘要</a:t>
            </a:r>
          </a:p>
          <a:p>
            <a:pPr>
              <a:lnSpc>
                <a:spcPct val="120000"/>
              </a:lnSpc>
            </a:pPr>
            <a:r>
              <a:rPr lang="zh-CN" altLang="en-US" sz="3200" b="1" dirty="0" smtClean="0">
                <a:latin typeface="+mn-ea"/>
              </a:rPr>
              <a:t>资产评估报告</a:t>
            </a:r>
            <a:endParaRPr lang="en-US" altLang="zh-CN" sz="3200" b="1" dirty="0" smtClean="0">
              <a:latin typeface="+mn-ea"/>
            </a:endParaRPr>
          </a:p>
          <a:p>
            <a:pPr>
              <a:lnSpc>
                <a:spcPct val="120000"/>
              </a:lnSpc>
              <a:buNone/>
            </a:pPr>
            <a:r>
              <a:rPr lang="zh-CN" altLang="en-US" sz="2400" b="1" dirty="0" smtClean="0">
                <a:latin typeface="+mn-ea"/>
              </a:rPr>
              <a:t>资产评估报告的有效期为评估基准日起的</a:t>
            </a:r>
            <a:r>
              <a:rPr lang="en-US" altLang="zh-CN" sz="2400" b="1" dirty="0" smtClean="0">
                <a:latin typeface="+mn-ea"/>
              </a:rPr>
              <a:t>1</a:t>
            </a:r>
            <a:r>
              <a:rPr lang="zh-CN" altLang="en-US" sz="2400" b="1" dirty="0" smtClean="0">
                <a:latin typeface="+mn-ea"/>
              </a:rPr>
              <a:t>年</a:t>
            </a:r>
          </a:p>
          <a:p>
            <a:pPr>
              <a:buNone/>
            </a:pPr>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20000"/>
              </a:lnSpc>
            </a:pPr>
            <a:r>
              <a:rPr lang="zh-CN" altLang="en-US" sz="3200" b="1" dirty="0" smtClean="0">
                <a:latin typeface="+mn-ea"/>
              </a:rPr>
              <a:t>审计报告</a:t>
            </a:r>
            <a:endParaRPr lang="en-US" altLang="zh-CN" sz="3200" b="1" dirty="0" smtClean="0">
              <a:latin typeface="+mn-ea"/>
            </a:endParaRPr>
          </a:p>
          <a:p>
            <a:pPr>
              <a:lnSpc>
                <a:spcPct val="120000"/>
              </a:lnSpc>
              <a:buFont typeface="Arial" pitchFamily="34" charset="0"/>
              <a:buNone/>
            </a:pPr>
            <a:r>
              <a:rPr lang="zh-CN" altLang="en-US" sz="2400" b="1" dirty="0" smtClean="0"/>
              <a:t>无保留意见</a:t>
            </a:r>
          </a:p>
          <a:p>
            <a:pPr>
              <a:lnSpc>
                <a:spcPct val="120000"/>
              </a:lnSpc>
              <a:buNone/>
            </a:pPr>
            <a:r>
              <a:rPr lang="zh-CN" altLang="en-US" sz="2400" b="1" dirty="0" smtClean="0"/>
              <a:t>非无保留意见</a:t>
            </a:r>
          </a:p>
          <a:p>
            <a:pPr>
              <a:lnSpc>
                <a:spcPct val="120000"/>
              </a:lnSpc>
              <a:buNone/>
            </a:pPr>
            <a:r>
              <a:rPr lang="zh-CN" altLang="en-US" sz="2400" b="1" dirty="0" smtClean="0"/>
              <a:t>保留意见</a:t>
            </a:r>
          </a:p>
          <a:p>
            <a:pPr>
              <a:lnSpc>
                <a:spcPct val="120000"/>
              </a:lnSpc>
              <a:buNone/>
            </a:pPr>
            <a:r>
              <a:rPr lang="zh-CN" altLang="en-US" sz="2400" b="1" dirty="0" smtClean="0"/>
              <a:t>否定意见</a:t>
            </a:r>
          </a:p>
          <a:p>
            <a:pPr>
              <a:lnSpc>
                <a:spcPct val="120000"/>
              </a:lnSpc>
              <a:buNone/>
            </a:pPr>
            <a:r>
              <a:rPr lang="zh-CN" altLang="en-US" sz="2400" b="1" dirty="0" smtClean="0"/>
              <a:t>无法表示意见</a:t>
            </a:r>
            <a:endParaRPr lang="zh-CN" altLang="en-US" sz="2400"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5181616"/>
          </a:xfrm>
        </p:spPr>
        <p:txBody>
          <a:bodyPr>
            <a:normAutofit/>
          </a:bodyPr>
          <a:lstStyle/>
          <a:p>
            <a:pPr>
              <a:lnSpc>
                <a:spcPct val="110000"/>
              </a:lnSpc>
            </a:pPr>
            <a:r>
              <a:rPr lang="zh-CN" altLang="en-US" sz="3200" b="1" dirty="0" smtClean="0">
                <a:latin typeface="宋体" pitchFamily="2" charset="-122"/>
              </a:rPr>
              <a:t>盈利预测审核报告</a:t>
            </a:r>
          </a:p>
          <a:p>
            <a:pPr>
              <a:lnSpc>
                <a:spcPct val="110000"/>
              </a:lnSpc>
              <a:buFont typeface="Arial" pitchFamily="34" charset="0"/>
              <a:buNone/>
            </a:pPr>
            <a:r>
              <a:rPr lang="zh-CN" altLang="en-US" sz="2800" b="1" dirty="0" smtClean="0">
                <a:latin typeface="宋体" pitchFamily="2" charset="-122"/>
              </a:rPr>
              <a:t>  </a:t>
            </a:r>
            <a:r>
              <a:rPr lang="zh-CN" altLang="en-US" sz="2400" b="1" dirty="0" smtClean="0">
                <a:latin typeface="宋体" pitchFamily="2" charset="-122"/>
              </a:rPr>
              <a:t> （</a:t>
            </a:r>
            <a:r>
              <a:rPr lang="en-US" altLang="zh-CN" sz="2400" b="1" dirty="0" smtClean="0">
                <a:latin typeface="宋体" pitchFamily="2" charset="-122"/>
              </a:rPr>
              <a:t>1</a:t>
            </a:r>
            <a:r>
              <a:rPr lang="zh-CN" altLang="en-US" sz="2400" b="1" dirty="0" smtClean="0">
                <a:latin typeface="宋体" pitchFamily="2" charset="-122"/>
              </a:rPr>
              <a:t>）预测期间的确定原则</a:t>
            </a:r>
          </a:p>
          <a:p>
            <a:pPr>
              <a:lnSpc>
                <a:spcPct val="110000"/>
              </a:lnSpc>
              <a:buFont typeface="Wingdings" pitchFamily="2" charset="2"/>
              <a:buChar char="Ø"/>
            </a:pPr>
            <a:r>
              <a:rPr lang="zh-CN" altLang="en-US" sz="2400" b="1" dirty="0" smtClean="0">
                <a:latin typeface="宋体" pitchFamily="2" charset="-122"/>
              </a:rPr>
              <a:t> 如果预测是在发行人会计年度的前</a:t>
            </a:r>
            <a:r>
              <a:rPr lang="en-US" altLang="zh-CN" sz="2400" b="1" dirty="0" smtClean="0">
                <a:latin typeface="宋体" pitchFamily="2" charset="-122"/>
              </a:rPr>
              <a:t>6</a:t>
            </a:r>
            <a:r>
              <a:rPr lang="zh-CN" altLang="en-US" sz="2400" b="1" dirty="0" smtClean="0">
                <a:latin typeface="宋体" pitchFamily="2" charset="-122"/>
              </a:rPr>
              <a:t>个月作出的，则为预测时起至该会计年度结束时止的期限     </a:t>
            </a:r>
          </a:p>
          <a:p>
            <a:pPr>
              <a:lnSpc>
                <a:spcPct val="110000"/>
              </a:lnSpc>
              <a:buFont typeface="Wingdings" pitchFamily="2" charset="2"/>
              <a:buChar char="Ø"/>
            </a:pPr>
            <a:r>
              <a:rPr lang="zh-CN" altLang="en-US" sz="2400" b="1" dirty="0" smtClean="0">
                <a:latin typeface="宋体" pitchFamily="2" charset="-122"/>
              </a:rPr>
              <a:t> 如果预测是在发行人会计年度的后</a:t>
            </a:r>
            <a:r>
              <a:rPr lang="en-US" altLang="zh-CN" sz="2400" b="1" dirty="0" smtClean="0">
                <a:latin typeface="宋体" pitchFamily="2" charset="-122"/>
              </a:rPr>
              <a:t>6</a:t>
            </a:r>
            <a:r>
              <a:rPr lang="zh-CN" altLang="en-US" sz="2400" b="1" dirty="0" smtClean="0">
                <a:latin typeface="宋体" pitchFamily="2" charset="-122"/>
              </a:rPr>
              <a:t>个月作出的        则为预测时起至不超过下一个会计年度结束时止的期限</a:t>
            </a:r>
          </a:p>
          <a:p>
            <a:pPr>
              <a:lnSpc>
                <a:spcPct val="110000"/>
              </a:lnSpc>
              <a:buFont typeface="Arial" pitchFamily="34" charset="0"/>
              <a:buNone/>
            </a:pPr>
            <a:r>
              <a:rPr lang="zh-CN" altLang="en-US" sz="2400" b="1" dirty="0" smtClean="0">
                <a:latin typeface="宋体" pitchFamily="2" charset="-122"/>
              </a:rPr>
              <a:t>    （</a:t>
            </a:r>
            <a:r>
              <a:rPr lang="en-US" altLang="zh-CN" sz="2400" b="1" dirty="0" smtClean="0">
                <a:latin typeface="宋体" pitchFamily="2" charset="-122"/>
              </a:rPr>
              <a:t>2</a:t>
            </a:r>
            <a:r>
              <a:rPr lang="zh-CN" altLang="en-US" sz="2400" b="1" dirty="0" smtClean="0">
                <a:latin typeface="宋体" pitchFamily="2" charset="-122"/>
              </a:rPr>
              <a:t>）注册会计师审核</a:t>
            </a:r>
            <a:endParaRPr lang="en-US" altLang="zh-CN" sz="2400" b="1" dirty="0" smtClean="0">
              <a:latin typeface="宋体" pitchFamily="2" charset="-122"/>
            </a:endParaRPr>
          </a:p>
          <a:p>
            <a:pPr>
              <a:lnSpc>
                <a:spcPct val="110000"/>
              </a:lnSpc>
            </a:pPr>
            <a:r>
              <a:rPr lang="zh-CN" altLang="en-US" sz="3200" b="1" dirty="0" smtClean="0">
                <a:latin typeface="+mn-ea"/>
              </a:rPr>
              <a:t>法律意见书和律师工作报告</a:t>
            </a:r>
          </a:p>
          <a:p>
            <a:pPr>
              <a:lnSpc>
                <a:spcPct val="110000"/>
              </a:lnSpc>
            </a:pPr>
            <a:r>
              <a:rPr lang="zh-CN" altLang="en-US" sz="3200" b="1" dirty="0" smtClean="0">
                <a:latin typeface="+mn-ea"/>
              </a:rPr>
              <a:t>保荐机构辅导报告</a:t>
            </a:r>
          </a:p>
          <a:p>
            <a:pPr>
              <a:lnSpc>
                <a:spcPct val="110000"/>
              </a:lnSpc>
              <a:buFont typeface="Arial" pitchFamily="34" charset="0"/>
              <a:buNone/>
            </a:pPr>
            <a:endParaRPr lang="en-US" altLang="zh-CN" sz="2400" b="1" dirty="0" smtClean="0">
              <a:latin typeface="宋体" pitchFamily="2" charset="-122"/>
            </a:endParaRPr>
          </a:p>
          <a:p>
            <a:pPr>
              <a:lnSpc>
                <a:spcPct val="110000"/>
              </a:lnSpc>
              <a:buFont typeface="Arial" pitchFamily="34" charset="0"/>
              <a:buNone/>
            </a:pPr>
            <a:endParaRPr lang="zh-CN" altLang="en-US" sz="2400" b="1" dirty="0" smtClean="0">
              <a:latin typeface="宋体" pitchFamily="2" charset="-122"/>
            </a:endParaRP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68</a:t>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324492"/>
          </a:xfrm>
        </p:spPr>
        <p:txBody>
          <a:bodyPr>
            <a:normAutofit fontScale="77500" lnSpcReduction="20000"/>
          </a:bodyPr>
          <a:lstStyle/>
          <a:p>
            <a:pPr>
              <a:buNone/>
            </a:pPr>
            <a:r>
              <a:rPr lang="en-US" altLang="zh-CN" sz="5200" b="1" dirty="0" smtClean="0">
                <a:latin typeface="+mn-ea"/>
              </a:rPr>
              <a:t>C</a:t>
            </a:r>
            <a:r>
              <a:rPr lang="zh-CN" altLang="en-US" sz="5200" b="1" dirty="0" smtClean="0">
                <a:latin typeface="+mn-ea"/>
              </a:rPr>
              <a:t>、程序</a:t>
            </a:r>
            <a:endParaRPr lang="en-US" altLang="zh-CN" sz="5200" b="1" dirty="0" smtClean="0">
              <a:latin typeface="+mn-ea"/>
            </a:endParaRPr>
          </a:p>
          <a:p>
            <a:pPr>
              <a:lnSpc>
                <a:spcPct val="120000"/>
              </a:lnSpc>
              <a:buFont typeface="Arial" pitchFamily="34" charset="0"/>
              <a:buNone/>
            </a:pPr>
            <a:r>
              <a:rPr lang="zh-CN" altLang="en-US" sz="2800" b="1" dirty="0" smtClean="0">
                <a:latin typeface="+mn-ea"/>
              </a:rPr>
              <a:t>申报  （由保荐人保荐并向中国证监会申报）         </a:t>
            </a:r>
          </a:p>
          <a:p>
            <a:pPr>
              <a:lnSpc>
                <a:spcPct val="120000"/>
              </a:lnSpc>
              <a:buFont typeface="Arial" pitchFamily="34" charset="0"/>
              <a:buNone/>
            </a:pPr>
            <a:r>
              <a:rPr lang="zh-CN" altLang="en-US" sz="2800" b="1" dirty="0" smtClean="0">
                <a:latin typeface="+mn-ea"/>
              </a:rPr>
              <a:t>受理（证监会收到申请文件后，在</a:t>
            </a:r>
            <a:r>
              <a:rPr lang="en-US" altLang="zh-CN" sz="2800" b="1" dirty="0" smtClean="0">
                <a:latin typeface="+mn-ea"/>
              </a:rPr>
              <a:t>5</a:t>
            </a:r>
            <a:r>
              <a:rPr lang="zh-CN" altLang="en-US" sz="2800" b="1" dirty="0" smtClean="0">
                <a:latin typeface="+mn-ea"/>
              </a:rPr>
              <a:t>个工作日内做出是否受 理的决定）         </a:t>
            </a:r>
          </a:p>
          <a:p>
            <a:pPr>
              <a:lnSpc>
                <a:spcPct val="120000"/>
              </a:lnSpc>
              <a:buFont typeface="Arial" pitchFamily="34" charset="0"/>
              <a:buNone/>
            </a:pPr>
            <a:r>
              <a:rPr lang="zh-CN" altLang="en-US" sz="2800" b="1" dirty="0" smtClean="0">
                <a:latin typeface="+mn-ea"/>
              </a:rPr>
              <a:t>初审（并征求省政府，发改委意见）</a:t>
            </a:r>
          </a:p>
          <a:p>
            <a:pPr>
              <a:lnSpc>
                <a:spcPct val="120000"/>
              </a:lnSpc>
              <a:buFont typeface="Arial" pitchFamily="34" charset="0"/>
              <a:buNone/>
            </a:pPr>
            <a:r>
              <a:rPr lang="zh-CN" altLang="en-US" sz="2800" b="1" dirty="0" smtClean="0">
                <a:latin typeface="+mn-ea"/>
              </a:rPr>
              <a:t>预披露（就是指招股说明书（申报稿）要预先在证监会网站上披）</a:t>
            </a:r>
          </a:p>
          <a:p>
            <a:pPr>
              <a:lnSpc>
                <a:spcPct val="120000"/>
              </a:lnSpc>
              <a:buFont typeface="Arial" pitchFamily="34" charset="0"/>
              <a:buNone/>
            </a:pPr>
            <a:r>
              <a:rPr lang="zh-CN" altLang="en-US" sz="2800" b="1" dirty="0" smtClean="0">
                <a:latin typeface="+mn-ea"/>
              </a:rPr>
              <a:t>审核（发审委审核）</a:t>
            </a:r>
          </a:p>
          <a:p>
            <a:pPr>
              <a:lnSpc>
                <a:spcPct val="120000"/>
              </a:lnSpc>
              <a:buFont typeface="Arial" pitchFamily="34" charset="0"/>
              <a:buNone/>
            </a:pPr>
            <a:r>
              <a:rPr lang="zh-CN" altLang="en-US" sz="2800" b="1" dirty="0" smtClean="0">
                <a:latin typeface="+mn-ea"/>
              </a:rPr>
              <a:t>决定（核准或不予核准。自证监会核准发行之日起，发行人应在</a:t>
            </a:r>
            <a:r>
              <a:rPr lang="en-US" altLang="zh-CN" sz="2800" b="1" dirty="0" smtClean="0">
                <a:latin typeface="+mn-ea"/>
              </a:rPr>
              <a:t>6</a:t>
            </a:r>
            <a:r>
              <a:rPr lang="zh-CN" altLang="en-US" sz="2800" b="1" dirty="0" smtClean="0">
                <a:latin typeface="+mn-ea"/>
              </a:rPr>
              <a:t>个月内发行股票；超过</a:t>
            </a:r>
            <a:r>
              <a:rPr lang="en-US" altLang="zh-CN" sz="2800" b="1" dirty="0" smtClean="0">
                <a:latin typeface="+mn-ea"/>
              </a:rPr>
              <a:t>6</a:t>
            </a:r>
            <a:r>
              <a:rPr lang="zh-CN" altLang="en-US" sz="2800" b="1" dirty="0" smtClean="0">
                <a:latin typeface="+mn-ea"/>
              </a:rPr>
              <a:t>个月未发行的，核准文件失效，须重新经证监会核准后方可发行。自中国证监会做出不予核准决定之日起</a:t>
            </a:r>
            <a:r>
              <a:rPr lang="en-US" altLang="zh-CN" sz="2800" b="1" dirty="0" smtClean="0">
                <a:latin typeface="+mn-ea"/>
              </a:rPr>
              <a:t>6</a:t>
            </a:r>
            <a:r>
              <a:rPr lang="zh-CN" altLang="en-US" sz="2800" b="1" dirty="0" smtClean="0">
                <a:latin typeface="+mn-ea"/>
              </a:rPr>
              <a:t>个月后，发行可再次提出股票发行申请。）</a:t>
            </a:r>
          </a:p>
          <a:p>
            <a:endParaRPr lang="en-US" altLang="zh-CN" dirty="0" smtClean="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69</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1143000"/>
          </a:xfrm>
        </p:spPr>
        <p:txBody>
          <a:bodyPr>
            <a:normAutofit/>
          </a:bodyPr>
          <a:lstStyle/>
          <a:p>
            <a:pPr algn="ctr"/>
            <a:r>
              <a:rPr lang="zh-CN" altLang="en-US" b="1" dirty="0" smtClean="0">
                <a:solidFill>
                  <a:srgbClr val="FF0000"/>
                </a:solidFill>
              </a:rPr>
              <a:t>延展：债券市场核查风暴</a:t>
            </a:r>
            <a:endParaRPr lang="zh-CN" altLang="en-US" b="1" dirty="0">
              <a:solidFill>
                <a:srgbClr val="FF0000"/>
              </a:solidFill>
            </a:endParaRPr>
          </a:p>
        </p:txBody>
      </p:sp>
      <p:sp>
        <p:nvSpPr>
          <p:cNvPr id="3" name="内容占位符 2"/>
          <p:cNvSpPr>
            <a:spLocks noGrp="1"/>
          </p:cNvSpPr>
          <p:nvPr>
            <p:ph idx="1"/>
          </p:nvPr>
        </p:nvSpPr>
        <p:spPr/>
        <p:txBody>
          <a:bodyPr>
            <a:normAutofit fontScale="55000" lnSpcReduction="20000"/>
          </a:bodyPr>
          <a:lstStyle/>
          <a:p>
            <a:pPr marL="288000" indent="274320">
              <a:lnSpc>
                <a:spcPct val="120000"/>
              </a:lnSpc>
              <a:buNone/>
            </a:pPr>
            <a:r>
              <a:rPr lang="zh-CN" altLang="en-US" b="1" dirty="0" smtClean="0"/>
              <a:t>    </a:t>
            </a:r>
            <a:r>
              <a:rPr lang="zh-CN" altLang="en-US" b="1" dirty="0" smtClean="0">
                <a:latin typeface="+mn-ea"/>
              </a:rPr>
              <a:t>在</a:t>
            </a:r>
            <a:r>
              <a:rPr lang="zh-CN" altLang="en-US" b="1" dirty="0" smtClean="0">
                <a:latin typeface="+mn-ea"/>
              </a:rPr>
              <a:t>利益输送方式上，大体有两种方式，直接方式为，在明知债券价格可以卖高情况下，安排摩根公司从华宸信托公司低价买入，再由摩根以高价面向市场</a:t>
            </a:r>
            <a:r>
              <a:rPr lang="en-US" b="1" dirty="0" smtClean="0">
                <a:latin typeface="+mn-ea"/>
              </a:rPr>
              <a:t>(</a:t>
            </a:r>
            <a:r>
              <a:rPr lang="zh-CN" altLang="en-US" b="1" dirty="0" smtClean="0">
                <a:latin typeface="+mn-ea"/>
              </a:rPr>
              <a:t>含易方达</a:t>
            </a:r>
            <a:r>
              <a:rPr lang="en-US" b="1" dirty="0" smtClean="0">
                <a:latin typeface="+mn-ea"/>
              </a:rPr>
              <a:t>)</a:t>
            </a:r>
            <a:r>
              <a:rPr lang="zh-CN" altLang="en-US" b="1" dirty="0" smtClean="0">
                <a:latin typeface="+mn-ea"/>
              </a:rPr>
              <a:t>卖出，从而将原本属于华宸信托的利润输送给摩根公司。</a:t>
            </a:r>
            <a:endParaRPr lang="en-US" altLang="zh-CN" b="1" dirty="0" smtClean="0">
              <a:latin typeface="+mn-ea"/>
            </a:endParaRPr>
          </a:p>
          <a:p>
            <a:pPr marL="288000" indent="274320">
              <a:lnSpc>
                <a:spcPct val="120000"/>
              </a:lnSpc>
              <a:buNone/>
            </a:pPr>
            <a:r>
              <a:rPr lang="zh-CN" altLang="en-US" b="1" dirty="0" smtClean="0">
                <a:latin typeface="+mn-ea"/>
              </a:rPr>
              <a:t>  </a:t>
            </a:r>
            <a:r>
              <a:rPr lang="zh-CN" altLang="en-US" b="1" dirty="0" smtClean="0">
                <a:latin typeface="+mn-ea"/>
              </a:rPr>
              <a:t>另外</a:t>
            </a:r>
            <a:r>
              <a:rPr lang="zh-CN" altLang="en-US" b="1" dirty="0" smtClean="0">
                <a:latin typeface="+mn-ea"/>
              </a:rPr>
              <a:t>一种间接方式为，明知债券可以卖到高价情况下，安排中信证券从华宸信托低价买入，再由中信证券以高价卖出，从而将本属于华宸信托的利润，预留给中信证券。随后，他们再安排其他债券交易流程，采取让中信证券故意亏损的方式，人为压低前述债券的卖出价格，安排摩根公司从中信证券低价买入，再以正常价格卖出，从而实现利润从中信证券转移至摩根公司。</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F969CFA-BAD1-48FA-92B5-A3EB68346CBD}" type="slidenum">
              <a:rPr lang="zh-CN" altLang="en-US" smtClean="0"/>
              <a:pPr/>
              <a:t>70</a:t>
            </a:fld>
            <a:endParaRPr lang="zh-CN" altLang="en-US"/>
          </a:p>
        </p:txBody>
      </p:sp>
      <p:graphicFrame>
        <p:nvGraphicFramePr>
          <p:cNvPr id="4" name="图示 3"/>
          <p:cNvGraphicFramePr/>
          <p:nvPr>
            <p:extLst>
              <p:ext uri="{D42A27DB-BD31-4B8C-83A1-F6EECF244321}">
                <p14:modId xmlns:p14="http://schemas.microsoft.com/office/powerpoint/2010/main" xmlns="" val="918904833"/>
              </p:ext>
            </p:extLst>
          </p:nvPr>
        </p:nvGraphicFramePr>
        <p:xfrm>
          <a:off x="899592" y="980728"/>
          <a:ext cx="7560840" cy="5877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631904"/>
          </a:xfrm>
        </p:spPr>
        <p:txBody>
          <a:bodyPr>
            <a:normAutofit/>
          </a:bodyPr>
          <a:lstStyle/>
          <a:p>
            <a:pPr algn="ctr">
              <a:lnSpc>
                <a:spcPct val="80000"/>
              </a:lnSpc>
              <a:buFont typeface="Arial" pitchFamily="34" charset="0"/>
              <a:buNone/>
            </a:pPr>
            <a:r>
              <a:rPr lang="zh-CN" altLang="en-US" b="1" dirty="0" smtClean="0">
                <a:latin typeface="+mn-ea"/>
              </a:rPr>
              <a:t>发审委对首次公开发行股票的审核工作</a:t>
            </a:r>
          </a:p>
          <a:p>
            <a:pPr>
              <a:lnSpc>
                <a:spcPct val="80000"/>
              </a:lnSpc>
              <a:buFont typeface="Arial" pitchFamily="34" charset="0"/>
              <a:buNone/>
            </a:pPr>
            <a:endParaRPr lang="zh-CN" altLang="en-US" sz="900" b="1" dirty="0" smtClean="0">
              <a:latin typeface="+mn-ea"/>
            </a:endParaRPr>
          </a:p>
          <a:p>
            <a:pPr>
              <a:buFont typeface="Arial" pitchFamily="34" charset="0"/>
              <a:buNone/>
            </a:pPr>
            <a:r>
              <a:rPr lang="en-US" altLang="zh-CN" sz="3200" b="1" dirty="0" smtClean="0">
                <a:latin typeface="+mn-ea"/>
              </a:rPr>
              <a:t>1</a:t>
            </a:r>
            <a:r>
              <a:rPr lang="zh-CN" altLang="en-US" sz="3200" b="1" dirty="0" smtClean="0">
                <a:latin typeface="+mn-ea"/>
              </a:rPr>
              <a:t>、发审委的组成：</a:t>
            </a:r>
          </a:p>
          <a:p>
            <a:r>
              <a:rPr lang="zh-CN" altLang="en-US" sz="3200" b="1" dirty="0" smtClean="0">
                <a:latin typeface="+mn-ea"/>
              </a:rPr>
              <a:t> 发审委委员为</a:t>
            </a:r>
            <a:r>
              <a:rPr lang="en-US" altLang="zh-CN" sz="3200" b="1" dirty="0" smtClean="0">
                <a:latin typeface="+mn-ea"/>
              </a:rPr>
              <a:t>25</a:t>
            </a:r>
            <a:r>
              <a:rPr lang="zh-CN" altLang="en-US" sz="3200" b="1" dirty="0" smtClean="0">
                <a:latin typeface="+mn-ea"/>
              </a:rPr>
              <a:t>名，部分委员可以为专职。其中证监会人员</a:t>
            </a:r>
            <a:r>
              <a:rPr lang="en-US" altLang="zh-CN" sz="3200" b="1" dirty="0" smtClean="0">
                <a:latin typeface="+mn-ea"/>
              </a:rPr>
              <a:t>5</a:t>
            </a:r>
            <a:r>
              <a:rPr lang="zh-CN" altLang="en-US" sz="3200" b="1" dirty="0" smtClean="0">
                <a:latin typeface="+mn-ea"/>
              </a:rPr>
              <a:t>名，证监会以外人员</a:t>
            </a:r>
            <a:r>
              <a:rPr lang="en-US" altLang="zh-CN" sz="3200" b="1" dirty="0" smtClean="0">
                <a:latin typeface="+mn-ea"/>
              </a:rPr>
              <a:t>20</a:t>
            </a:r>
            <a:r>
              <a:rPr lang="zh-CN" altLang="en-US" sz="3200" b="1" dirty="0" smtClean="0">
                <a:latin typeface="+mn-ea"/>
              </a:rPr>
              <a:t>名。</a:t>
            </a:r>
          </a:p>
          <a:p>
            <a:r>
              <a:rPr lang="zh-CN" altLang="en-US" sz="3200" b="1" dirty="0" smtClean="0">
                <a:latin typeface="+mn-ea"/>
              </a:rPr>
              <a:t>创业板发审委委员为</a:t>
            </a:r>
            <a:r>
              <a:rPr lang="en-US" altLang="zh-CN" sz="3200" b="1" dirty="0" smtClean="0">
                <a:latin typeface="+mn-ea"/>
              </a:rPr>
              <a:t>35</a:t>
            </a:r>
            <a:r>
              <a:rPr lang="zh-CN" altLang="en-US" sz="3200" b="1" dirty="0" smtClean="0">
                <a:latin typeface="+mn-ea"/>
              </a:rPr>
              <a:t>名，部分发审委委员可以为专职，其中中国证监会的人员为</a:t>
            </a:r>
            <a:r>
              <a:rPr lang="en-US" altLang="zh-CN" sz="3200" b="1" dirty="0" smtClean="0">
                <a:latin typeface="+mn-ea"/>
              </a:rPr>
              <a:t>5</a:t>
            </a:r>
            <a:r>
              <a:rPr lang="zh-CN" altLang="en-US" sz="3200" b="1" dirty="0" smtClean="0">
                <a:latin typeface="+mn-ea"/>
              </a:rPr>
              <a:t>名，中国证监会以外的人员为</a:t>
            </a:r>
            <a:r>
              <a:rPr lang="en-US" altLang="zh-CN" sz="3200" b="1" dirty="0" smtClean="0">
                <a:latin typeface="+mn-ea"/>
              </a:rPr>
              <a:t>30</a:t>
            </a:r>
            <a:r>
              <a:rPr lang="zh-CN" altLang="en-US" sz="3200" b="1" dirty="0" smtClean="0">
                <a:latin typeface="+mn-ea"/>
              </a:rPr>
              <a:t>名。</a:t>
            </a:r>
            <a:endParaRPr lang="en-US" altLang="zh-CN" sz="3200" b="1" dirty="0" smtClean="0">
              <a:latin typeface="+mn-ea"/>
            </a:endParaRPr>
          </a:p>
          <a:p>
            <a:pPr>
              <a:buFont typeface="Wingdings" pitchFamily="2" charset="2"/>
              <a:buChar char="ü"/>
            </a:pPr>
            <a:r>
              <a:rPr lang="zh-CN" altLang="en-US" sz="3200" b="1" dirty="0">
                <a:latin typeface="+mn-ea"/>
              </a:rPr>
              <a:t>委员每届任期</a:t>
            </a:r>
            <a:r>
              <a:rPr lang="en-US" altLang="zh-CN" sz="3200" b="1" dirty="0">
                <a:latin typeface="+mn-ea"/>
              </a:rPr>
              <a:t>1</a:t>
            </a:r>
            <a:r>
              <a:rPr lang="zh-CN" altLang="en-US" sz="3200" b="1" dirty="0">
                <a:latin typeface="+mn-ea"/>
              </a:rPr>
              <a:t>年，可连任，但连续任期最长不超</a:t>
            </a:r>
            <a:r>
              <a:rPr lang="en-US" altLang="zh-CN" sz="3200" b="1" dirty="0">
                <a:latin typeface="+mn-ea"/>
              </a:rPr>
              <a:t>3</a:t>
            </a:r>
            <a:r>
              <a:rPr lang="zh-CN" altLang="en-US" sz="3200" b="1" dirty="0">
                <a:latin typeface="+mn-ea"/>
              </a:rPr>
              <a:t>届。</a:t>
            </a:r>
          </a:p>
          <a:p>
            <a:pPr>
              <a:buFont typeface="Wingdings" pitchFamily="2" charset="2"/>
              <a:buChar char="ü"/>
            </a:pPr>
            <a:endParaRPr lang="zh-CN" altLang="en-US" sz="3200" b="1" dirty="0" smtClean="0">
              <a:latin typeface="+mn-ea"/>
            </a:endParaRP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71</a:t>
            </a:fld>
            <a:endParaRPr lang="zh-CN" altLang="en-US"/>
          </a:p>
        </p:txBody>
      </p:sp>
    </p:spTree>
    <p:extLst>
      <p:ext uri="{BB962C8B-B14F-4D97-AF65-F5344CB8AC3E}">
        <p14:creationId xmlns:p14="http://schemas.microsoft.com/office/powerpoint/2010/main" xmlns="" val="15146848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343872"/>
          </a:xfrm>
        </p:spPr>
        <p:txBody>
          <a:bodyPr/>
          <a:lstStyle/>
          <a:p>
            <a:pPr>
              <a:lnSpc>
                <a:spcPct val="90000"/>
              </a:lnSpc>
              <a:buFont typeface="Arial" pitchFamily="34" charset="0"/>
              <a:buNone/>
            </a:pPr>
            <a:r>
              <a:rPr lang="en-US" altLang="zh-CN" b="1" dirty="0" smtClean="0">
                <a:latin typeface="+mn-ea"/>
              </a:rPr>
              <a:t>2</a:t>
            </a:r>
            <a:r>
              <a:rPr lang="zh-CN" altLang="en-US" b="1" dirty="0">
                <a:latin typeface="+mn-ea"/>
              </a:rPr>
              <a:t>、</a:t>
            </a:r>
            <a:r>
              <a:rPr lang="zh-CN" altLang="en-US" b="1" dirty="0" smtClean="0">
                <a:latin typeface="+mn-ea"/>
              </a:rPr>
              <a:t>发审委会议</a:t>
            </a:r>
          </a:p>
          <a:p>
            <a:pPr>
              <a:lnSpc>
                <a:spcPct val="90000"/>
              </a:lnSpc>
              <a:buFont typeface="Arial" pitchFamily="34" charset="0"/>
              <a:buNone/>
            </a:pPr>
            <a:r>
              <a:rPr lang="zh-CN" altLang="en-US" sz="3200" b="1" dirty="0" smtClean="0">
                <a:latin typeface="+mn-ea"/>
              </a:rPr>
              <a:t>（</a:t>
            </a:r>
            <a:r>
              <a:rPr lang="en-US" altLang="zh-CN" sz="3200" b="1" dirty="0" smtClean="0">
                <a:latin typeface="+mn-ea"/>
              </a:rPr>
              <a:t>1</a:t>
            </a:r>
            <a:r>
              <a:rPr lang="zh-CN" altLang="en-US" sz="3200" b="1" dirty="0" smtClean="0">
                <a:latin typeface="+mn-ea"/>
              </a:rPr>
              <a:t>）一般要求。发审委会议表决采取</a:t>
            </a:r>
            <a:r>
              <a:rPr lang="zh-CN" altLang="en-US" sz="3200" b="1" i="1" dirty="0" smtClean="0">
                <a:solidFill>
                  <a:srgbClr val="FF0000"/>
                </a:solidFill>
                <a:latin typeface="+mn-ea"/>
              </a:rPr>
              <a:t>记名投票</a:t>
            </a:r>
            <a:r>
              <a:rPr lang="zh-CN" altLang="en-US" sz="3200" b="1" dirty="0" smtClean="0">
                <a:latin typeface="+mn-ea"/>
              </a:rPr>
              <a:t>方式。表决票设同意票和反对票，发审委委员不得弃权。发审委会议对发行人的股票发行申请只进行一次审核。</a:t>
            </a:r>
            <a:endParaRPr lang="en-US" altLang="zh-CN" sz="3200" b="1" dirty="0" smtClean="0">
              <a:latin typeface="+mn-ea"/>
            </a:endParaRPr>
          </a:p>
          <a:p>
            <a:pPr>
              <a:lnSpc>
                <a:spcPct val="90000"/>
              </a:lnSpc>
              <a:buFont typeface="Arial" pitchFamily="34" charset="0"/>
              <a:buNone/>
            </a:pPr>
            <a:endParaRPr lang="zh-CN" altLang="en-US" sz="2800" b="1" dirty="0" smtClean="0">
              <a:latin typeface="+mn-ea"/>
            </a:endParaRPr>
          </a:p>
          <a:p>
            <a:pPr>
              <a:lnSpc>
                <a:spcPct val="90000"/>
              </a:lnSpc>
              <a:buFont typeface="Arial" pitchFamily="34" charset="0"/>
              <a:buNone/>
            </a:pPr>
            <a:r>
              <a:rPr lang="zh-CN" altLang="en-US" sz="3200" b="1" dirty="0" smtClean="0">
                <a:latin typeface="+mn-ea"/>
              </a:rPr>
              <a:t>（</a:t>
            </a:r>
            <a:r>
              <a:rPr lang="en-US" altLang="zh-CN" sz="3200" b="1" dirty="0" smtClean="0">
                <a:latin typeface="+mn-ea"/>
              </a:rPr>
              <a:t>2</a:t>
            </a:r>
            <a:r>
              <a:rPr lang="zh-CN" altLang="en-US" sz="3200" b="1" dirty="0" smtClean="0">
                <a:latin typeface="+mn-ea"/>
              </a:rPr>
              <a:t>）普通程序。每次参加发审委会议的发审委委员为</a:t>
            </a:r>
            <a:r>
              <a:rPr lang="en-US" altLang="zh-CN" sz="3200" b="1" dirty="0" smtClean="0">
                <a:latin typeface="+mn-ea"/>
              </a:rPr>
              <a:t>7</a:t>
            </a:r>
            <a:r>
              <a:rPr lang="zh-CN" altLang="en-US" sz="3200" b="1" dirty="0" smtClean="0">
                <a:latin typeface="+mn-ea"/>
              </a:rPr>
              <a:t>名。表决投票时同意票数</a:t>
            </a:r>
            <a:r>
              <a:rPr lang="zh-CN" altLang="en-US" sz="3200" b="1" i="1" dirty="0" smtClean="0">
                <a:solidFill>
                  <a:srgbClr val="FF0000"/>
                </a:solidFill>
                <a:latin typeface="+mn-ea"/>
              </a:rPr>
              <a:t>达到</a:t>
            </a:r>
            <a:r>
              <a:rPr lang="en-US" altLang="zh-CN" sz="3200" b="1" i="1" dirty="0" smtClean="0">
                <a:solidFill>
                  <a:srgbClr val="FF0000"/>
                </a:solidFill>
                <a:latin typeface="+mn-ea"/>
              </a:rPr>
              <a:t>5</a:t>
            </a:r>
            <a:r>
              <a:rPr lang="zh-CN" altLang="en-US" sz="3200" b="1" i="1" dirty="0" smtClean="0">
                <a:solidFill>
                  <a:srgbClr val="FF0000"/>
                </a:solidFill>
                <a:latin typeface="+mn-ea"/>
              </a:rPr>
              <a:t>票为通过</a:t>
            </a:r>
            <a:r>
              <a:rPr lang="zh-CN" altLang="en-US" sz="3200" b="1" dirty="0" smtClean="0">
                <a:latin typeface="+mn-ea"/>
              </a:rPr>
              <a:t>，同意票数未达到</a:t>
            </a:r>
            <a:r>
              <a:rPr lang="en-US" altLang="zh-CN" sz="3200" b="1" dirty="0" smtClean="0">
                <a:latin typeface="+mn-ea"/>
              </a:rPr>
              <a:t>5</a:t>
            </a:r>
            <a:r>
              <a:rPr lang="zh-CN" altLang="en-US" sz="3200" b="1" dirty="0" smtClean="0">
                <a:latin typeface="+mn-ea"/>
              </a:rPr>
              <a:t>票为未通过。</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72</a:t>
            </a:fld>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b="1" dirty="0" smtClean="0">
                <a:solidFill>
                  <a:srgbClr val="FF0000"/>
                </a:solidFill>
              </a:rPr>
              <a:t>延展：新股发行体制改革？</a:t>
            </a:r>
            <a:endParaRPr lang="zh-CN" altLang="en-US" b="1" dirty="0">
              <a:solidFill>
                <a:srgbClr val="FF0000"/>
              </a:solidFill>
            </a:endParaRPr>
          </a:p>
        </p:txBody>
      </p:sp>
      <p:sp>
        <p:nvSpPr>
          <p:cNvPr id="3" name="内容占位符 2"/>
          <p:cNvSpPr>
            <a:spLocks noGrp="1"/>
          </p:cNvSpPr>
          <p:nvPr>
            <p:ph idx="1"/>
          </p:nvPr>
        </p:nvSpPr>
        <p:spPr/>
        <p:txBody>
          <a:bodyPr vert="horz">
            <a:normAutofit/>
          </a:bodyPr>
          <a:lstStyle/>
          <a:p>
            <a:r>
              <a:rPr lang="zh-CN" altLang="en-US" sz="3200" b="1" dirty="0" smtClean="0"/>
              <a:t>初步询价</a:t>
            </a:r>
            <a:endParaRPr lang="en-US" altLang="zh-CN" sz="3200" b="1" dirty="0" smtClean="0"/>
          </a:p>
          <a:p>
            <a:r>
              <a:rPr lang="zh-CN" altLang="en-US" sz="3200" b="1" dirty="0" smtClean="0"/>
              <a:t>累积投标询价</a:t>
            </a:r>
            <a:endParaRPr lang="en-US" altLang="zh-CN" sz="3200" b="1" dirty="0" smtClean="0"/>
          </a:p>
          <a:p>
            <a:r>
              <a:rPr lang="zh-CN" altLang="en-US" sz="3200" b="1" dirty="0" smtClean="0"/>
              <a:t>进一步完善报价申购和配售约束机制</a:t>
            </a:r>
            <a:endParaRPr lang="en-US" altLang="zh-CN" sz="3200" b="1" dirty="0" smtClean="0"/>
          </a:p>
          <a:p>
            <a:r>
              <a:rPr lang="zh-CN" altLang="en-US" sz="3200" b="1" dirty="0" smtClean="0"/>
              <a:t>扩大询价对象范围，充实网下机构投资者</a:t>
            </a:r>
            <a:endParaRPr lang="en-US" altLang="zh-CN" sz="3200" b="1" dirty="0" smtClean="0"/>
          </a:p>
          <a:p>
            <a:r>
              <a:rPr lang="zh-CN" altLang="en-US" sz="3200" b="1" dirty="0" smtClean="0"/>
              <a:t>增强定价信息透明度</a:t>
            </a:r>
            <a:endParaRPr lang="en-US" altLang="zh-CN" sz="3200" b="1" dirty="0" smtClean="0"/>
          </a:p>
          <a:p>
            <a:r>
              <a:rPr lang="zh-CN" altLang="en-US" sz="3200" b="1" dirty="0" smtClean="0"/>
              <a:t>完善回拨机制和中止发行机制</a:t>
            </a:r>
            <a:endParaRPr lang="zh-CN" altLang="en-US" sz="3200" b="1"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73</a:t>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08720"/>
            <a:ext cx="8229600" cy="1143000"/>
          </a:xfrm>
        </p:spPr>
        <p:txBody>
          <a:bodyPr>
            <a:normAutofit fontScale="90000"/>
          </a:bodyPr>
          <a:lstStyle/>
          <a:p>
            <a:pPr algn="ctr"/>
            <a:r>
              <a:rPr lang="en-US" altLang="zh-CN" dirty="0" smtClean="0"/>
              <a:t>                                      </a:t>
            </a:r>
            <a:r>
              <a:rPr lang="en-US" altLang="zh-CN" dirty="0"/>
              <a:t/>
            </a:r>
            <a:br>
              <a:rPr lang="en-US" altLang="zh-CN" dirty="0"/>
            </a:br>
            <a:r>
              <a:rPr lang="en-US" altLang="zh-CN" sz="6000" b="1" dirty="0" smtClean="0">
                <a:latin typeface="+mj-ea"/>
              </a:rPr>
              <a:t>《</a:t>
            </a:r>
            <a:r>
              <a:rPr lang="zh-CN" altLang="en-US" sz="6000" b="1" dirty="0" smtClean="0">
                <a:latin typeface="+mj-ea"/>
              </a:rPr>
              <a:t>关于进一步深化新股发行体制改革的指导意见</a:t>
            </a:r>
            <a:r>
              <a:rPr lang="en-US" altLang="zh-CN" sz="6000" b="1" dirty="0" smtClean="0">
                <a:latin typeface="+mj-ea"/>
              </a:rPr>
              <a:t>》</a:t>
            </a:r>
            <a:endParaRPr lang="zh-CN" altLang="en-US" sz="6000" b="1" dirty="0">
              <a:latin typeface="+mj-ea"/>
            </a:endParaRPr>
          </a:p>
        </p:txBody>
      </p:sp>
      <p:sp>
        <p:nvSpPr>
          <p:cNvPr id="3" name="内容占位符 2"/>
          <p:cNvSpPr>
            <a:spLocks noGrp="1"/>
          </p:cNvSpPr>
          <p:nvPr>
            <p:ph idx="1"/>
          </p:nvPr>
        </p:nvSpPr>
        <p:spPr>
          <a:xfrm>
            <a:off x="395536" y="2204864"/>
            <a:ext cx="8229600" cy="4389120"/>
          </a:xfrm>
        </p:spPr>
        <p:txBody>
          <a:bodyPr>
            <a:normAutofit fontScale="70000" lnSpcReduction="20000"/>
          </a:bodyPr>
          <a:lstStyle/>
          <a:p>
            <a:pPr>
              <a:lnSpc>
                <a:spcPct val="120000"/>
              </a:lnSpc>
              <a:buFont typeface="Arial" pitchFamily="34" charset="0"/>
              <a:buNone/>
            </a:pPr>
            <a:r>
              <a:rPr lang="en-US" altLang="zh-CN" sz="4600" b="1" dirty="0" smtClean="0">
                <a:latin typeface="+mn-ea"/>
              </a:rPr>
              <a:t>1</a:t>
            </a:r>
            <a:r>
              <a:rPr lang="zh-CN" altLang="en-US" sz="4600" b="1" dirty="0" smtClean="0">
                <a:latin typeface="+mn-ea"/>
              </a:rPr>
              <a:t>、扩大询价对象范围：</a:t>
            </a:r>
            <a:r>
              <a:rPr lang="en-US" altLang="zh-CN" sz="4600" b="1" dirty="0" smtClean="0">
                <a:latin typeface="+mn-ea"/>
              </a:rPr>
              <a:t>5-10</a:t>
            </a:r>
            <a:r>
              <a:rPr lang="zh-CN" altLang="en-US" sz="4600" b="1" dirty="0" smtClean="0">
                <a:latin typeface="+mn-ea"/>
              </a:rPr>
              <a:t>名个人投资者参与网下</a:t>
            </a:r>
          </a:p>
          <a:p>
            <a:pPr>
              <a:lnSpc>
                <a:spcPct val="120000"/>
              </a:lnSpc>
              <a:buFont typeface="Arial" pitchFamily="34" charset="0"/>
              <a:buNone/>
            </a:pPr>
            <a:r>
              <a:rPr lang="en-US" altLang="zh-CN" sz="4600" b="1" dirty="0" smtClean="0">
                <a:latin typeface="+mn-ea"/>
              </a:rPr>
              <a:t>2</a:t>
            </a:r>
            <a:r>
              <a:rPr lang="zh-CN" altLang="en-US" sz="4600" b="1" dirty="0" smtClean="0">
                <a:latin typeface="+mn-ea"/>
              </a:rPr>
              <a:t>、向网下投资者配售股份的比例原则上不低于本次公开发行与转让股份的</a:t>
            </a:r>
            <a:r>
              <a:rPr lang="en-US" altLang="zh-CN" sz="4600" b="1" dirty="0" smtClean="0">
                <a:latin typeface="+mn-ea"/>
              </a:rPr>
              <a:t>50%</a:t>
            </a:r>
            <a:r>
              <a:rPr lang="zh-CN" altLang="en-US" sz="4600" b="1" dirty="0" smtClean="0">
                <a:latin typeface="+mn-ea"/>
              </a:rPr>
              <a:t>。网下中签率高于网上中签率的</a:t>
            </a:r>
            <a:r>
              <a:rPr lang="en-US" altLang="zh-CN" sz="4600" b="1" dirty="0" smtClean="0">
                <a:latin typeface="+mn-ea"/>
              </a:rPr>
              <a:t>2</a:t>
            </a:r>
            <a:r>
              <a:rPr lang="zh-CN" altLang="en-US" sz="4600" b="1" dirty="0" smtClean="0">
                <a:latin typeface="+mn-ea"/>
              </a:rPr>
              <a:t>至</a:t>
            </a:r>
            <a:r>
              <a:rPr lang="en-US" altLang="zh-CN" sz="4600" b="1" dirty="0" smtClean="0">
                <a:latin typeface="+mn-ea"/>
              </a:rPr>
              <a:t>4</a:t>
            </a:r>
            <a:r>
              <a:rPr lang="zh-CN" altLang="en-US" sz="4600" b="1" dirty="0" smtClean="0">
                <a:latin typeface="+mn-ea"/>
              </a:rPr>
              <a:t>倍时，发行人和承销商应将本次发售股份中的</a:t>
            </a:r>
            <a:r>
              <a:rPr lang="en-US" altLang="zh-CN" sz="4600" b="1" dirty="0" smtClean="0">
                <a:latin typeface="+mn-ea"/>
              </a:rPr>
              <a:t>10%</a:t>
            </a:r>
            <a:r>
              <a:rPr lang="zh-CN" altLang="en-US" sz="4600" b="1" dirty="0" smtClean="0">
                <a:latin typeface="+mn-ea"/>
              </a:rPr>
              <a:t>从网下向网上回拨；超过</a:t>
            </a:r>
            <a:r>
              <a:rPr lang="en-US" altLang="zh-CN" sz="4600" b="1" dirty="0" smtClean="0">
                <a:latin typeface="+mn-ea"/>
              </a:rPr>
              <a:t>4</a:t>
            </a:r>
            <a:r>
              <a:rPr lang="zh-CN" altLang="en-US" sz="4600" b="1" dirty="0" smtClean="0">
                <a:latin typeface="+mn-ea"/>
              </a:rPr>
              <a:t>倍时应将本次发售股份中的</a:t>
            </a:r>
            <a:r>
              <a:rPr lang="en-US" altLang="zh-CN" sz="4600" b="1" dirty="0" smtClean="0">
                <a:latin typeface="+mn-ea"/>
              </a:rPr>
              <a:t>20%</a:t>
            </a:r>
            <a:r>
              <a:rPr lang="zh-CN" altLang="en-US" sz="4600" b="1" dirty="0" smtClean="0">
                <a:latin typeface="+mn-ea"/>
              </a:rPr>
              <a:t>从网下向网上回拨。</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74</a:t>
            </a:fld>
            <a:endParaRPr lang="zh-CN" altLang="en-US"/>
          </a:p>
        </p:txBody>
      </p:sp>
    </p:spTree>
    <p:extLst>
      <p:ext uri="{BB962C8B-B14F-4D97-AF65-F5344CB8AC3E}">
        <p14:creationId xmlns:p14="http://schemas.microsoft.com/office/powerpoint/2010/main" xmlns="" val="18519682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688632"/>
          </a:xfrm>
        </p:spPr>
        <p:txBody>
          <a:bodyPr>
            <a:normAutofit/>
          </a:bodyPr>
          <a:lstStyle/>
          <a:p>
            <a:pPr>
              <a:buNone/>
            </a:pPr>
            <a:r>
              <a:rPr lang="en-US" altLang="zh-CN" sz="3400" b="1" dirty="0" smtClean="0">
                <a:latin typeface="+mn-ea"/>
              </a:rPr>
              <a:t>3</a:t>
            </a:r>
            <a:r>
              <a:rPr lang="zh-CN" altLang="en-US" sz="3200" b="1" dirty="0" smtClean="0">
                <a:latin typeface="+mn-ea"/>
              </a:rPr>
              <a:t>、加强对发行定价的监管，促使发行人及参与各方尽责</a:t>
            </a:r>
            <a:endParaRPr lang="en-US" altLang="zh-CN" sz="3200" b="1" dirty="0" smtClean="0">
              <a:latin typeface="+mn-ea"/>
            </a:endParaRPr>
          </a:p>
          <a:p>
            <a:pPr>
              <a:buFont typeface="Arial" pitchFamily="34" charset="0"/>
              <a:buNone/>
            </a:pPr>
            <a:r>
              <a:rPr lang="en-US" altLang="zh-CN" sz="3200" b="1" dirty="0" smtClean="0">
                <a:latin typeface="+mn-ea"/>
              </a:rPr>
              <a:t>4</a:t>
            </a:r>
            <a:r>
              <a:rPr lang="zh-CN" altLang="en-US" sz="3200" b="1" dirty="0" smtClean="0">
                <a:latin typeface="+mn-ea"/>
              </a:rPr>
              <a:t>、增加新上市公司流通股数量，有效缓解股票供应不足，取消现行网下配售股份</a:t>
            </a:r>
            <a:r>
              <a:rPr lang="en-US" altLang="zh-CN" sz="3200" b="1" dirty="0" smtClean="0">
                <a:latin typeface="+mn-ea"/>
              </a:rPr>
              <a:t>3</a:t>
            </a:r>
            <a:r>
              <a:rPr lang="zh-CN" altLang="en-US" sz="3200" b="1" dirty="0" smtClean="0">
                <a:latin typeface="+mn-ea"/>
              </a:rPr>
              <a:t>个月的锁定期，提高新上市公司股票的流通性。</a:t>
            </a:r>
          </a:p>
          <a:p>
            <a:pPr>
              <a:buNone/>
            </a:pPr>
            <a:r>
              <a:rPr lang="zh-CN" altLang="en-US" sz="3200" b="1" dirty="0" smtClean="0">
                <a:latin typeface="+mn-ea"/>
              </a:rPr>
              <a:t>   持股期满</a:t>
            </a:r>
            <a:r>
              <a:rPr lang="en-US" altLang="zh-CN" sz="3200" b="1" dirty="0" smtClean="0">
                <a:latin typeface="+mn-ea"/>
              </a:rPr>
              <a:t>3</a:t>
            </a:r>
            <a:r>
              <a:rPr lang="zh-CN" altLang="en-US" sz="3200" b="1" dirty="0" smtClean="0">
                <a:latin typeface="+mn-ea"/>
              </a:rPr>
              <a:t>年的股东可将部分老股向网下投资者转让。老股转让后，发行方的实际控制人不得发生变更。老股转让所得资金须保存在专用账户，由保荐机构进行监管。</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75</a:t>
            </a:fld>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271864"/>
          </a:xfrm>
        </p:spPr>
        <p:txBody>
          <a:bodyPr>
            <a:normAutofit/>
          </a:bodyPr>
          <a:lstStyle/>
          <a:p>
            <a:pPr>
              <a:buNone/>
            </a:pPr>
            <a:r>
              <a:rPr lang="zh-CN" altLang="en-US" sz="3200" b="1" dirty="0" smtClean="0">
                <a:latin typeface="+mn-ea"/>
              </a:rPr>
              <a:t>     控股</a:t>
            </a:r>
            <a:r>
              <a:rPr lang="zh-CN" altLang="en-US" sz="3200" b="1" dirty="0">
                <a:latin typeface="+mn-ea"/>
              </a:rPr>
              <a:t>股东和实际控制人及其关联方转让所持老股的，新股上市满</a:t>
            </a:r>
            <a:r>
              <a:rPr lang="en-US" altLang="zh-CN" sz="3200" b="1" dirty="0">
                <a:latin typeface="+mn-ea"/>
              </a:rPr>
              <a:t>1</a:t>
            </a:r>
            <a:r>
              <a:rPr lang="zh-CN" altLang="en-US" sz="3200" b="1" dirty="0">
                <a:latin typeface="+mn-ea"/>
              </a:rPr>
              <a:t>年后，老股东可将账户资金余额的</a:t>
            </a:r>
            <a:r>
              <a:rPr lang="en-US" altLang="zh-CN" sz="3200" b="1" dirty="0">
                <a:latin typeface="+mn-ea"/>
              </a:rPr>
              <a:t>10%</a:t>
            </a:r>
            <a:r>
              <a:rPr lang="zh-CN" altLang="en-US" sz="3200" b="1" dirty="0">
                <a:latin typeface="+mn-ea"/>
              </a:rPr>
              <a:t>转出；满</a:t>
            </a:r>
            <a:r>
              <a:rPr lang="en-US" altLang="zh-CN" sz="3200" b="1" dirty="0">
                <a:latin typeface="+mn-ea"/>
              </a:rPr>
              <a:t>2</a:t>
            </a:r>
            <a:r>
              <a:rPr lang="zh-CN" altLang="en-US" sz="3200" b="1" dirty="0">
                <a:latin typeface="+mn-ea"/>
              </a:rPr>
              <a:t>年后，老股东可将账户资金余额的</a:t>
            </a:r>
            <a:r>
              <a:rPr lang="en-US" altLang="zh-CN" sz="3200" b="1" dirty="0">
                <a:latin typeface="+mn-ea"/>
              </a:rPr>
              <a:t>20%</a:t>
            </a:r>
            <a:r>
              <a:rPr lang="zh-CN" altLang="en-US" sz="3200" b="1" dirty="0">
                <a:latin typeface="+mn-ea"/>
              </a:rPr>
              <a:t>转出；满</a:t>
            </a:r>
            <a:r>
              <a:rPr lang="en-US" altLang="zh-CN" sz="3200" b="1" dirty="0">
                <a:latin typeface="+mn-ea"/>
              </a:rPr>
              <a:t>3</a:t>
            </a:r>
            <a:r>
              <a:rPr lang="zh-CN" altLang="en-US" sz="3200" b="1" dirty="0">
                <a:latin typeface="+mn-ea"/>
              </a:rPr>
              <a:t>年后，可将剩余资金全部转出</a:t>
            </a:r>
            <a:r>
              <a:rPr lang="zh-CN" altLang="en-US" sz="3200" b="1" dirty="0" smtClean="0">
                <a:latin typeface="+mn-ea"/>
              </a:rPr>
              <a:t>。</a:t>
            </a:r>
            <a:endParaRPr lang="en-US" altLang="zh-CN" sz="3200" b="1" dirty="0">
              <a:latin typeface="+mn-ea"/>
            </a:endParaRPr>
          </a:p>
          <a:p>
            <a:pPr algn="ctr">
              <a:buNone/>
            </a:pPr>
            <a:r>
              <a:rPr lang="zh-CN" altLang="en-US" sz="3200" b="1" dirty="0" smtClean="0">
                <a:solidFill>
                  <a:srgbClr val="FF0000"/>
                </a:solidFill>
                <a:latin typeface="+mn-ea"/>
              </a:rPr>
              <a:t>股票锁定期的一般的规定：</a:t>
            </a:r>
            <a:endParaRPr lang="en-US" altLang="zh-CN" sz="3200" b="1" dirty="0" smtClean="0">
              <a:solidFill>
                <a:srgbClr val="FF0000"/>
              </a:solidFill>
              <a:latin typeface="+mn-ea"/>
            </a:endParaRPr>
          </a:p>
          <a:p>
            <a:pPr algn="ctr">
              <a:buNone/>
            </a:pPr>
            <a:r>
              <a:rPr lang="zh-CN" altLang="en-US" sz="3200" b="1" dirty="0" smtClean="0">
                <a:latin typeface="+mn-ea"/>
              </a:rPr>
              <a:t>发行人  </a:t>
            </a:r>
            <a:r>
              <a:rPr lang="en-US" altLang="zh-CN" sz="3200" b="1" dirty="0" smtClean="0">
                <a:latin typeface="+mn-ea"/>
              </a:rPr>
              <a:t>1</a:t>
            </a:r>
            <a:r>
              <a:rPr lang="zh-CN" altLang="en-US" sz="3200" b="1" dirty="0" smtClean="0">
                <a:latin typeface="+mn-ea"/>
              </a:rPr>
              <a:t>年</a:t>
            </a:r>
            <a:endParaRPr lang="en-US" altLang="zh-CN" sz="3200" b="1" dirty="0" smtClean="0">
              <a:latin typeface="+mn-ea"/>
            </a:endParaRPr>
          </a:p>
          <a:p>
            <a:pPr algn="ctr">
              <a:buNone/>
            </a:pPr>
            <a:r>
              <a:rPr lang="zh-CN" altLang="en-US" sz="3200" b="1" dirty="0" smtClean="0">
                <a:latin typeface="+mn-ea"/>
              </a:rPr>
              <a:t>控股股东和实质控制人  </a:t>
            </a:r>
            <a:r>
              <a:rPr lang="en-US" altLang="zh-CN" sz="3200" b="1" dirty="0" smtClean="0">
                <a:latin typeface="+mn-ea"/>
              </a:rPr>
              <a:t>3</a:t>
            </a:r>
            <a:r>
              <a:rPr lang="zh-CN" altLang="en-US" sz="3200" b="1" dirty="0" smtClean="0">
                <a:latin typeface="+mn-ea"/>
              </a:rPr>
              <a:t>年</a:t>
            </a:r>
            <a:endParaRPr lang="en-US" altLang="zh-CN" sz="3200" b="1" dirty="0" smtClean="0">
              <a:latin typeface="+mn-ea"/>
            </a:endParaRPr>
          </a:p>
          <a:p>
            <a:pPr algn="ctr">
              <a:buNone/>
            </a:pPr>
            <a:r>
              <a:rPr lang="zh-CN" altLang="en-US" sz="3200" b="1" dirty="0" smtClean="0">
                <a:latin typeface="+mn-ea"/>
              </a:rPr>
              <a:t>董监高  </a:t>
            </a:r>
            <a:r>
              <a:rPr lang="en-US" altLang="zh-CN" sz="3200" b="1" dirty="0" smtClean="0">
                <a:latin typeface="+mn-ea"/>
              </a:rPr>
              <a:t>1</a:t>
            </a:r>
            <a:r>
              <a:rPr lang="zh-CN" altLang="en-US" sz="3200" b="1" dirty="0" smtClean="0">
                <a:latin typeface="+mn-ea"/>
              </a:rPr>
              <a:t>年</a:t>
            </a:r>
            <a:endParaRPr lang="zh-CN" altLang="en-US" sz="3200" b="1"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76</a:t>
            </a:fld>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b="1" dirty="0" smtClean="0"/>
              <a:t>第三章、与上市公司有关证券的发行与承销</a:t>
            </a:r>
            <a:endParaRPr lang="zh-CN" altLang="en-US" dirty="0"/>
          </a:p>
        </p:txBody>
      </p:sp>
      <p:sp>
        <p:nvSpPr>
          <p:cNvPr id="3" name="内容占位符 2"/>
          <p:cNvSpPr>
            <a:spLocks noGrp="1"/>
          </p:cNvSpPr>
          <p:nvPr>
            <p:ph idx="1"/>
          </p:nvPr>
        </p:nvSpPr>
        <p:spPr/>
        <p:txBody>
          <a:bodyPr>
            <a:normAutofit lnSpcReduction="10000"/>
          </a:bodyPr>
          <a:lstStyle/>
          <a:p>
            <a:r>
              <a:rPr lang="zh-CN" altLang="en-US" sz="4400" b="1" dirty="0" smtClean="0">
                <a:latin typeface="+mn-ea"/>
              </a:rPr>
              <a:t>第一节、</a:t>
            </a:r>
            <a:r>
              <a:rPr lang="en-US" altLang="zh-CN" sz="4400" b="1" dirty="0" smtClean="0">
                <a:latin typeface="+mn-ea"/>
              </a:rPr>
              <a:t>IPO</a:t>
            </a:r>
          </a:p>
          <a:p>
            <a:r>
              <a:rPr lang="zh-CN" altLang="en-US" sz="4400" b="1" dirty="0" smtClean="0">
                <a:solidFill>
                  <a:schemeClr val="tx2"/>
                </a:solidFill>
                <a:latin typeface="+mn-ea"/>
              </a:rPr>
              <a:t>第二节、</a:t>
            </a:r>
            <a:r>
              <a:rPr lang="en-US" altLang="zh-CN" sz="4400" b="1" dirty="0" smtClean="0">
                <a:solidFill>
                  <a:schemeClr val="tx2"/>
                </a:solidFill>
                <a:latin typeface="+mn-ea"/>
              </a:rPr>
              <a:t>H</a:t>
            </a:r>
            <a:r>
              <a:rPr lang="zh-CN" altLang="en-US" sz="4400" b="1" dirty="0" smtClean="0">
                <a:solidFill>
                  <a:schemeClr val="tx2"/>
                </a:solidFill>
                <a:latin typeface="+mn-ea"/>
              </a:rPr>
              <a:t>股发行条件</a:t>
            </a:r>
            <a:endParaRPr lang="en-US" altLang="zh-CN" sz="4400" b="1" dirty="0" smtClean="0">
              <a:solidFill>
                <a:schemeClr val="tx2"/>
              </a:solidFill>
              <a:latin typeface="+mn-ea"/>
            </a:endParaRPr>
          </a:p>
          <a:p>
            <a:r>
              <a:rPr lang="zh-CN" altLang="en-US" sz="4400" b="1" dirty="0" smtClean="0">
                <a:latin typeface="+mn-ea"/>
              </a:rPr>
              <a:t>第三节、新股发行</a:t>
            </a:r>
            <a:endParaRPr lang="en-US" altLang="zh-CN" sz="4400" b="1" dirty="0" smtClean="0">
              <a:latin typeface="+mn-ea"/>
            </a:endParaRPr>
          </a:p>
          <a:p>
            <a:r>
              <a:rPr lang="zh-CN" altLang="en-US" sz="4400" b="1" dirty="0" smtClean="0">
                <a:latin typeface="+mn-ea"/>
              </a:rPr>
              <a:t>第四节、可转换债券发行</a:t>
            </a:r>
            <a:endParaRPr lang="en-US" altLang="zh-CN" sz="4400" b="1" dirty="0" smtClean="0">
              <a:latin typeface="+mn-ea"/>
            </a:endParaRPr>
          </a:p>
          <a:p>
            <a:r>
              <a:rPr lang="zh-CN" altLang="en-US" sz="4400" b="1" dirty="0" smtClean="0">
                <a:latin typeface="+mn-ea"/>
              </a:rPr>
              <a:t>第五节、债券发行</a:t>
            </a:r>
            <a:endParaRPr lang="en-US" altLang="zh-CN" sz="4400" b="1" dirty="0" smtClean="0">
              <a:latin typeface="+mn-ea"/>
            </a:endParaRPr>
          </a:p>
          <a:p>
            <a:r>
              <a:rPr lang="zh-CN" altLang="en-US" sz="4400" b="1" dirty="0" smtClean="0">
                <a:latin typeface="+mn-ea"/>
              </a:rPr>
              <a:t>第六节、资产支持证券的发行</a:t>
            </a:r>
            <a:endParaRPr lang="en-US" altLang="zh-CN" sz="4400" b="1" dirty="0" smtClean="0">
              <a:latin typeface="+mn-ea"/>
            </a:endParaRP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77</a:t>
            </a:fld>
            <a:endParaRPr lang="zh-CN" altLang="en-US" dirty="0"/>
          </a:p>
        </p:txBody>
      </p:sp>
      <p:sp>
        <p:nvSpPr>
          <p:cNvPr id="5" name="内容占位符 4"/>
          <p:cNvSpPr>
            <a:spLocks noGrp="1"/>
          </p:cNvSpPr>
          <p:nvPr>
            <p:ph sz="quarter" idx="13"/>
          </p:nvPr>
        </p:nvSpPr>
        <p:spPr/>
        <p:txBody>
          <a:bodyPr/>
          <a:lstStyle/>
          <a:p>
            <a:endParaRPr lang="zh-CN" altLang="en-US"/>
          </a:p>
        </p:txBody>
      </p:sp>
    </p:spTree>
    <p:extLst>
      <p:ext uri="{BB962C8B-B14F-4D97-AF65-F5344CB8AC3E}">
        <p14:creationId xmlns:p14="http://schemas.microsoft.com/office/powerpoint/2010/main" xmlns="" val="32631571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H</a:t>
            </a:r>
            <a:r>
              <a:rPr lang="zh-CN" altLang="en-US" b="1" dirty="0" smtClean="0"/>
              <a:t>股发行条件</a:t>
            </a:r>
            <a:endParaRPr lang="zh-CN" altLang="en-US" b="1" dirty="0"/>
          </a:p>
        </p:txBody>
      </p:sp>
      <p:sp>
        <p:nvSpPr>
          <p:cNvPr id="3" name="内容占位符 2"/>
          <p:cNvSpPr>
            <a:spLocks noGrp="1"/>
          </p:cNvSpPr>
          <p:nvPr>
            <p:ph idx="1"/>
          </p:nvPr>
        </p:nvSpPr>
        <p:spPr/>
        <p:txBody>
          <a:bodyPr/>
          <a:lstStyle/>
          <a:p>
            <a:pPr>
              <a:buNone/>
            </a:pPr>
            <a:r>
              <a:rPr lang="zh-CN" altLang="en-US" b="1" dirty="0" smtClean="0">
                <a:latin typeface="+mn-ea"/>
              </a:rPr>
              <a:t>一、中国证监会关于企业申请境外上市的要求</a:t>
            </a:r>
            <a:endParaRPr lang="en-US" altLang="zh-CN" b="1" dirty="0" smtClean="0">
              <a:latin typeface="+mn-ea"/>
            </a:endParaRPr>
          </a:p>
          <a:p>
            <a:pPr>
              <a:buNone/>
            </a:pPr>
            <a:r>
              <a:rPr lang="zh-CN" altLang="en-US" sz="2800" b="1" dirty="0" smtClean="0">
                <a:latin typeface="+mn-ea"/>
              </a:rPr>
              <a:t>      </a:t>
            </a:r>
            <a:r>
              <a:rPr lang="zh-CN" altLang="en-US" sz="3200" b="1" dirty="0" smtClean="0">
                <a:latin typeface="+mn-ea"/>
              </a:rPr>
              <a:t>净资产不少于</a:t>
            </a:r>
            <a:r>
              <a:rPr lang="en-US" altLang="zh-CN" sz="3200" b="1" dirty="0" smtClean="0">
                <a:latin typeface="+mn-ea"/>
              </a:rPr>
              <a:t>4</a:t>
            </a:r>
            <a:r>
              <a:rPr lang="zh-CN" altLang="en-US" sz="3200" b="1" dirty="0" smtClean="0">
                <a:latin typeface="+mn-ea"/>
              </a:rPr>
              <a:t>亿元人民币，过去</a:t>
            </a:r>
            <a:r>
              <a:rPr lang="en-US" altLang="zh-CN" sz="3200" b="1" dirty="0" smtClean="0">
                <a:latin typeface="+mn-ea"/>
              </a:rPr>
              <a:t>1</a:t>
            </a:r>
            <a:r>
              <a:rPr lang="zh-CN" altLang="en-US" sz="3200" b="1" dirty="0" smtClean="0">
                <a:latin typeface="+mn-ea"/>
              </a:rPr>
              <a:t>年税后利润不少于</a:t>
            </a:r>
            <a:r>
              <a:rPr lang="en-US" altLang="zh-CN" sz="3200" b="1" dirty="0" smtClean="0">
                <a:latin typeface="+mn-ea"/>
              </a:rPr>
              <a:t>6000</a:t>
            </a:r>
            <a:r>
              <a:rPr lang="zh-CN" altLang="en-US" sz="3200" b="1" dirty="0" smtClean="0">
                <a:latin typeface="+mn-ea"/>
              </a:rPr>
              <a:t>万元人民币，并有增长潜力，按合理预期市盈率计算，筹资额不少于</a:t>
            </a:r>
            <a:r>
              <a:rPr lang="en-US" altLang="zh-CN" sz="3200" b="1" dirty="0" smtClean="0">
                <a:latin typeface="+mn-ea"/>
              </a:rPr>
              <a:t>5 000</a:t>
            </a:r>
            <a:r>
              <a:rPr lang="zh-CN" altLang="en-US" sz="3200" b="1" dirty="0" smtClean="0">
                <a:latin typeface="+mn-ea"/>
              </a:rPr>
              <a:t>万美元。</a:t>
            </a: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78</a:t>
            </a:fld>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343872"/>
          </a:xfrm>
        </p:spPr>
        <p:txBody>
          <a:bodyPr>
            <a:normAutofit fontScale="92500"/>
          </a:bodyPr>
          <a:lstStyle/>
          <a:p>
            <a:pPr>
              <a:buNone/>
            </a:pPr>
            <a:r>
              <a:rPr lang="zh-CN" altLang="en-US" sz="4800" b="1" dirty="0" smtClean="0">
                <a:latin typeface="+mn-ea"/>
              </a:rPr>
              <a:t>二、</a:t>
            </a:r>
            <a:r>
              <a:rPr lang="en-US" altLang="zh-CN" sz="4800" b="1" dirty="0" smtClean="0">
                <a:latin typeface="+mn-ea"/>
              </a:rPr>
              <a:t>H</a:t>
            </a:r>
            <a:r>
              <a:rPr lang="zh-CN" altLang="en-US" sz="4800" b="1" dirty="0" smtClean="0">
                <a:latin typeface="+mn-ea"/>
              </a:rPr>
              <a:t>股的发行与上市条件</a:t>
            </a:r>
            <a:endParaRPr lang="en-US" altLang="zh-CN" sz="4800" b="1" dirty="0" smtClean="0">
              <a:latin typeface="+mn-ea"/>
            </a:endParaRPr>
          </a:p>
          <a:p>
            <a:pPr>
              <a:buNone/>
            </a:pPr>
            <a:r>
              <a:rPr lang="zh-CN" altLang="en-US" sz="3500" b="1" dirty="0" smtClean="0">
                <a:latin typeface="+mn-ea"/>
              </a:rPr>
              <a:t>（一）盈利和市值要求</a:t>
            </a:r>
            <a:r>
              <a:rPr lang="zh-CN" altLang="en-US" sz="2600" b="1" dirty="0" smtClean="0">
                <a:latin typeface="+mn-ea"/>
              </a:rPr>
              <a:t>（符合以下条件之一）</a:t>
            </a:r>
            <a:endParaRPr lang="en-US" altLang="zh-CN" sz="2600" b="1" dirty="0" smtClean="0">
              <a:latin typeface="+mn-ea"/>
            </a:endParaRPr>
          </a:p>
          <a:p>
            <a:pPr indent="342900">
              <a:buNone/>
            </a:pPr>
            <a:r>
              <a:rPr lang="en-US" altLang="zh-CN" sz="2400" b="1" dirty="0" smtClean="0">
                <a:latin typeface="+mn-ea"/>
              </a:rPr>
              <a:t>1</a:t>
            </a:r>
            <a:r>
              <a:rPr lang="zh-CN" altLang="en-US" sz="2400" b="1" dirty="0" smtClean="0">
                <a:latin typeface="+mn-ea"/>
              </a:rPr>
              <a:t>、公司必须在相同的管理层人员的管理下有连续</a:t>
            </a:r>
            <a:r>
              <a:rPr lang="en-US" altLang="zh-CN" sz="2400" b="1" dirty="0" smtClean="0">
                <a:latin typeface="+mn-ea"/>
              </a:rPr>
              <a:t>3</a:t>
            </a:r>
            <a:r>
              <a:rPr lang="zh-CN" altLang="en-US" sz="2400" b="1" dirty="0" smtClean="0">
                <a:latin typeface="+mn-ea"/>
              </a:rPr>
              <a:t>年的营业记录，以往</a:t>
            </a:r>
            <a:r>
              <a:rPr lang="en-US" altLang="zh-CN" sz="2400" b="1" dirty="0" smtClean="0">
                <a:latin typeface="+mn-ea"/>
              </a:rPr>
              <a:t>3</a:t>
            </a:r>
            <a:r>
              <a:rPr lang="zh-CN" altLang="en-US" sz="2400" b="1" dirty="0" smtClean="0">
                <a:latin typeface="+mn-ea"/>
              </a:rPr>
              <a:t>年盈利合计</a:t>
            </a:r>
            <a:r>
              <a:rPr lang="en-US" altLang="zh-CN" sz="2400" b="1" i="1" dirty="0" smtClean="0">
                <a:solidFill>
                  <a:srgbClr val="FF0000"/>
                </a:solidFill>
                <a:latin typeface="+mn-ea"/>
              </a:rPr>
              <a:t>5000</a:t>
            </a:r>
            <a:r>
              <a:rPr lang="zh-CN" altLang="en-US" sz="2400" b="1" i="1" dirty="0" smtClean="0">
                <a:solidFill>
                  <a:srgbClr val="FF0000"/>
                </a:solidFill>
                <a:latin typeface="+mn-ea"/>
              </a:rPr>
              <a:t>万港元</a:t>
            </a:r>
            <a:r>
              <a:rPr lang="zh-CN" altLang="en-US" sz="2400" b="1" dirty="0" smtClean="0">
                <a:latin typeface="+mn-ea"/>
              </a:rPr>
              <a:t>（最近</a:t>
            </a:r>
            <a:r>
              <a:rPr lang="en-US" altLang="zh-CN" sz="2400" b="1" dirty="0" smtClean="0">
                <a:latin typeface="+mn-ea"/>
              </a:rPr>
              <a:t>1</a:t>
            </a:r>
            <a:r>
              <a:rPr lang="zh-CN" altLang="en-US" sz="2400" b="1" dirty="0" smtClean="0">
                <a:latin typeface="+mn-ea"/>
              </a:rPr>
              <a:t>年的利润不低于</a:t>
            </a:r>
            <a:r>
              <a:rPr lang="en-US" altLang="zh-CN" sz="2400" b="1" dirty="0" smtClean="0">
                <a:latin typeface="+mn-ea"/>
              </a:rPr>
              <a:t>2000</a:t>
            </a:r>
            <a:r>
              <a:rPr lang="zh-CN" altLang="en-US" sz="2400" b="1" dirty="0" smtClean="0">
                <a:latin typeface="+mn-ea"/>
              </a:rPr>
              <a:t>万港元，再之前两年的利润之和不少于</a:t>
            </a:r>
            <a:r>
              <a:rPr lang="en-US" altLang="zh-CN" sz="2400" b="1" dirty="0" smtClean="0">
                <a:latin typeface="+mn-ea"/>
              </a:rPr>
              <a:t>3 000</a:t>
            </a:r>
            <a:r>
              <a:rPr lang="zh-CN" altLang="en-US" sz="2400" b="1" dirty="0" smtClean="0">
                <a:latin typeface="+mn-ea"/>
              </a:rPr>
              <a:t>万港元），并且市值（包括该公司所有上市和非上市证券）不低于</a:t>
            </a:r>
            <a:r>
              <a:rPr lang="en-US" altLang="zh-CN" sz="2400" b="1" dirty="0" smtClean="0">
                <a:latin typeface="+mn-ea"/>
              </a:rPr>
              <a:t>2</a:t>
            </a:r>
            <a:r>
              <a:rPr lang="zh-CN" altLang="en-US" sz="2400" b="1" dirty="0" smtClean="0">
                <a:latin typeface="+mn-ea"/>
              </a:rPr>
              <a:t>亿港元。</a:t>
            </a:r>
            <a:endParaRPr lang="en-US" altLang="zh-CN" sz="2400" b="1" dirty="0" smtClean="0">
              <a:latin typeface="+mn-ea"/>
            </a:endParaRPr>
          </a:p>
          <a:p>
            <a:pPr indent="342900">
              <a:buNone/>
            </a:pPr>
            <a:r>
              <a:rPr lang="en-US" altLang="zh-CN" sz="2600" b="1" dirty="0" smtClean="0">
                <a:latin typeface="+mn-ea"/>
              </a:rPr>
              <a:t>2</a:t>
            </a:r>
            <a:r>
              <a:rPr lang="zh-CN" altLang="en-US" sz="2600" b="1" dirty="0">
                <a:latin typeface="+mn-ea"/>
              </a:rPr>
              <a:t>、</a:t>
            </a:r>
            <a:r>
              <a:rPr lang="zh-CN" altLang="en-US" sz="2600" b="1" dirty="0" smtClean="0">
                <a:latin typeface="+mn-ea"/>
              </a:rPr>
              <a:t>公司有连续</a:t>
            </a:r>
            <a:r>
              <a:rPr lang="en-US" altLang="zh-CN" sz="2600" b="1" dirty="0" smtClean="0">
                <a:latin typeface="+mn-ea"/>
              </a:rPr>
              <a:t>3</a:t>
            </a:r>
            <a:r>
              <a:rPr lang="zh-CN" altLang="en-US" sz="2600" b="1" dirty="0" smtClean="0">
                <a:latin typeface="+mn-ea"/>
              </a:rPr>
              <a:t>年的营业记录，于上市时市值不低于</a:t>
            </a:r>
            <a:r>
              <a:rPr lang="en-US" altLang="zh-CN" sz="2600" b="1" i="1" dirty="0" smtClean="0">
                <a:solidFill>
                  <a:srgbClr val="FF0000"/>
                </a:solidFill>
                <a:latin typeface="+mn-ea"/>
              </a:rPr>
              <a:t>20</a:t>
            </a:r>
            <a:r>
              <a:rPr lang="zh-CN" altLang="en-US" sz="2600" b="1" i="1" dirty="0" smtClean="0">
                <a:solidFill>
                  <a:srgbClr val="FF0000"/>
                </a:solidFill>
                <a:latin typeface="+mn-ea"/>
              </a:rPr>
              <a:t>亿</a:t>
            </a:r>
            <a:r>
              <a:rPr lang="zh-CN" altLang="en-US" sz="2600" b="1" dirty="0" smtClean="0">
                <a:latin typeface="+mn-ea"/>
              </a:rPr>
              <a:t>港元，最近</a:t>
            </a:r>
            <a:r>
              <a:rPr lang="en-US" altLang="zh-CN" sz="2600" b="1" dirty="0" smtClean="0">
                <a:latin typeface="+mn-ea"/>
              </a:rPr>
              <a:t>1</a:t>
            </a:r>
            <a:r>
              <a:rPr lang="zh-CN" altLang="en-US" sz="2600" b="1" dirty="0" smtClean="0">
                <a:latin typeface="+mn-ea"/>
              </a:rPr>
              <a:t>个经审计财政年度收入至少</a:t>
            </a:r>
            <a:r>
              <a:rPr lang="en-US" altLang="zh-CN" sz="2600" b="1" dirty="0" smtClean="0">
                <a:latin typeface="+mn-ea"/>
              </a:rPr>
              <a:t>5</a:t>
            </a:r>
            <a:r>
              <a:rPr lang="zh-CN" altLang="en-US" sz="2600" b="1" dirty="0" smtClean="0">
                <a:latin typeface="+mn-ea"/>
              </a:rPr>
              <a:t>亿港元，并且前</a:t>
            </a:r>
            <a:r>
              <a:rPr lang="en-US" altLang="zh-CN" sz="2600" b="1" dirty="0" smtClean="0">
                <a:latin typeface="+mn-ea"/>
              </a:rPr>
              <a:t>3</a:t>
            </a:r>
            <a:r>
              <a:rPr lang="zh-CN" altLang="en-US" sz="2600" b="1" dirty="0" smtClean="0">
                <a:latin typeface="+mn-ea"/>
              </a:rPr>
              <a:t>个财政年度来自营运业务的现金流人合计至少</a:t>
            </a:r>
            <a:r>
              <a:rPr lang="en-US" altLang="zh-CN" sz="2600" b="1" dirty="0" smtClean="0">
                <a:latin typeface="+mn-ea"/>
              </a:rPr>
              <a:t>1</a:t>
            </a:r>
            <a:r>
              <a:rPr lang="zh-CN" altLang="en-US" sz="2600" b="1" dirty="0" smtClean="0">
                <a:latin typeface="+mn-ea"/>
              </a:rPr>
              <a:t>亿港元。</a:t>
            </a:r>
            <a:endParaRPr lang="en-US" altLang="zh-CN" sz="2600" b="1" dirty="0" smtClean="0">
              <a:latin typeface="+mn-ea"/>
            </a:endParaRPr>
          </a:p>
          <a:p>
            <a:pPr indent="342900">
              <a:buNone/>
            </a:pPr>
            <a:r>
              <a:rPr lang="en-US" altLang="zh-CN" sz="2600" b="1" dirty="0" smtClean="0">
                <a:latin typeface="+mn-ea"/>
              </a:rPr>
              <a:t>3</a:t>
            </a:r>
            <a:r>
              <a:rPr lang="zh-CN" altLang="en-US" sz="2600" b="1" dirty="0">
                <a:latin typeface="+mn-ea"/>
              </a:rPr>
              <a:t>、</a:t>
            </a:r>
            <a:r>
              <a:rPr lang="zh-CN" altLang="en-US" sz="2600" b="1" dirty="0" smtClean="0">
                <a:latin typeface="+mn-ea"/>
              </a:rPr>
              <a:t>公司于上市时市值不低于</a:t>
            </a:r>
            <a:r>
              <a:rPr lang="en-US" altLang="zh-CN" sz="2600" b="1" dirty="0" smtClean="0">
                <a:latin typeface="+mn-ea"/>
              </a:rPr>
              <a:t>40</a:t>
            </a:r>
            <a:r>
              <a:rPr lang="zh-CN" altLang="en-US" sz="2600" b="1" dirty="0" smtClean="0">
                <a:latin typeface="+mn-ea"/>
              </a:rPr>
              <a:t>亿港元，且最近</a:t>
            </a:r>
            <a:r>
              <a:rPr lang="en-US" altLang="zh-CN" sz="2600" b="1" dirty="0" smtClean="0">
                <a:latin typeface="+mn-ea"/>
              </a:rPr>
              <a:t>1</a:t>
            </a:r>
            <a:r>
              <a:rPr lang="zh-CN" altLang="en-US" sz="2600" b="1" dirty="0" smtClean="0">
                <a:latin typeface="+mn-ea"/>
              </a:rPr>
              <a:t>个经审计财政年度收入至少</a:t>
            </a:r>
            <a:r>
              <a:rPr lang="en-US" altLang="zh-CN" sz="2600" b="1" dirty="0" smtClean="0">
                <a:latin typeface="+mn-ea"/>
              </a:rPr>
              <a:t>5</a:t>
            </a:r>
            <a:r>
              <a:rPr lang="zh-CN" altLang="en-US" sz="2600" b="1" dirty="0" smtClean="0">
                <a:latin typeface="+mn-ea"/>
              </a:rPr>
              <a:t>亿港元</a:t>
            </a:r>
            <a:r>
              <a:rPr lang="zh-CN" altLang="en-US" sz="2800" b="1" dirty="0" smtClean="0">
                <a:latin typeface="+mn-ea"/>
              </a:rPr>
              <a:t>。</a:t>
            </a: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79</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b="1" dirty="0" smtClean="0"/>
              <a:t>基金市场</a:t>
            </a:r>
            <a:endParaRPr lang="zh-CN" altLang="en-US" sz="5400" b="1" dirty="0"/>
          </a:p>
        </p:txBody>
      </p:sp>
      <p:sp>
        <p:nvSpPr>
          <p:cNvPr id="3" name="内容占位符 2"/>
          <p:cNvSpPr>
            <a:spLocks noGrp="1"/>
          </p:cNvSpPr>
          <p:nvPr>
            <p:ph idx="1"/>
          </p:nvPr>
        </p:nvSpPr>
        <p:spPr/>
        <p:txBody>
          <a:bodyPr>
            <a:normAutofit/>
          </a:bodyPr>
          <a:lstStyle/>
          <a:p>
            <a:r>
              <a:rPr lang="zh-CN" altLang="en-US" sz="4400" b="1" dirty="0" smtClean="0">
                <a:latin typeface="+mn-ea"/>
              </a:rPr>
              <a:t>场内：   </a:t>
            </a:r>
            <a:endParaRPr lang="en-US" altLang="zh-CN" sz="4400" b="1" dirty="0" smtClean="0">
              <a:latin typeface="+mn-ea"/>
            </a:endParaRPr>
          </a:p>
          <a:p>
            <a:pPr>
              <a:buNone/>
            </a:pPr>
            <a:r>
              <a:rPr lang="zh-CN" altLang="en-US" sz="4400" b="1" dirty="0" smtClean="0">
                <a:latin typeface="+mn-ea"/>
              </a:rPr>
              <a:t> 封闭式基金  </a:t>
            </a:r>
            <a:endParaRPr lang="en-US" altLang="zh-CN" sz="4400" b="1" dirty="0" smtClean="0">
              <a:latin typeface="+mn-ea"/>
            </a:endParaRPr>
          </a:p>
          <a:p>
            <a:pPr>
              <a:buNone/>
            </a:pPr>
            <a:r>
              <a:rPr lang="en-US" altLang="zh-CN" sz="4400" b="1" dirty="0" smtClean="0">
                <a:latin typeface="+mn-ea"/>
              </a:rPr>
              <a:t> ETF</a:t>
            </a:r>
            <a:r>
              <a:rPr lang="zh-CN" altLang="en-US" sz="4400" b="1" dirty="0" smtClean="0">
                <a:latin typeface="+mn-ea"/>
              </a:rPr>
              <a:t>（交易型开放式指数基金）</a:t>
            </a:r>
            <a:r>
              <a:rPr lang="en-US" altLang="zh-CN" sz="4400" b="1" dirty="0" smtClean="0">
                <a:latin typeface="+mn-ea"/>
              </a:rPr>
              <a:t>  </a:t>
            </a:r>
          </a:p>
          <a:p>
            <a:pPr>
              <a:buNone/>
            </a:pPr>
            <a:r>
              <a:rPr lang="en-US" altLang="zh-CN" sz="4400" b="1" dirty="0" smtClean="0">
                <a:latin typeface="+mn-ea"/>
              </a:rPr>
              <a:t> LOF </a:t>
            </a:r>
            <a:r>
              <a:rPr lang="zh-CN" altLang="en-US" sz="4400" b="1" dirty="0" smtClean="0">
                <a:latin typeface="+mn-ea"/>
              </a:rPr>
              <a:t>（上市开放式基金）</a:t>
            </a:r>
            <a:endParaRPr lang="en-US" altLang="zh-CN" sz="4400" b="1" dirty="0" smtClean="0">
              <a:latin typeface="+mn-ea"/>
            </a:endParaRPr>
          </a:p>
          <a:p>
            <a:r>
              <a:rPr lang="zh-CN" altLang="en-US" sz="4400" b="1" dirty="0" smtClean="0">
                <a:latin typeface="+mn-ea"/>
              </a:rPr>
              <a:t>场外：开放式基金</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08720"/>
            <a:ext cx="8229600" cy="5616624"/>
          </a:xfrm>
        </p:spPr>
        <p:txBody>
          <a:bodyPr>
            <a:normAutofit/>
          </a:bodyPr>
          <a:lstStyle/>
          <a:p>
            <a:pPr>
              <a:buNone/>
            </a:pPr>
            <a:r>
              <a:rPr lang="zh-CN" altLang="en-US" sz="3200" b="1" dirty="0" smtClean="0">
                <a:latin typeface="+mn-ea"/>
              </a:rPr>
              <a:t>（二）最低市值要求</a:t>
            </a:r>
          </a:p>
          <a:p>
            <a:pPr>
              <a:buNone/>
            </a:pPr>
            <a:r>
              <a:rPr lang="zh-CN" altLang="en-US" sz="2400" b="1" dirty="0" smtClean="0">
                <a:latin typeface="+mn-ea"/>
              </a:rPr>
              <a:t>    新申请人预期上市时的市值不得低于</a:t>
            </a:r>
            <a:r>
              <a:rPr lang="en-US" altLang="zh-CN" sz="2400" b="1" dirty="0" smtClean="0">
                <a:latin typeface="+mn-ea"/>
              </a:rPr>
              <a:t>5000</a:t>
            </a:r>
            <a:r>
              <a:rPr lang="zh-CN" altLang="en-US" sz="2400" b="1" dirty="0" smtClean="0">
                <a:latin typeface="+mn-ea"/>
              </a:rPr>
              <a:t>港元。满足上市时市值分别不低于</a:t>
            </a:r>
            <a:r>
              <a:rPr lang="en-US" altLang="zh-CN" sz="2400" b="1" dirty="0" smtClean="0">
                <a:latin typeface="+mn-ea"/>
              </a:rPr>
              <a:t>20</a:t>
            </a:r>
            <a:r>
              <a:rPr lang="zh-CN" altLang="en-US" sz="2400" b="1" dirty="0" smtClean="0">
                <a:latin typeface="+mn-ea"/>
              </a:rPr>
              <a:t>亿港及</a:t>
            </a:r>
            <a:r>
              <a:rPr lang="en-US" altLang="zh-CN" sz="2400" b="1" dirty="0" smtClean="0">
                <a:latin typeface="+mn-ea"/>
              </a:rPr>
              <a:t>40</a:t>
            </a:r>
            <a:r>
              <a:rPr lang="zh-CN" altLang="en-US" sz="2400" b="1" dirty="0" smtClean="0">
                <a:latin typeface="+mn-ea"/>
              </a:rPr>
              <a:t>亿港元的要求。</a:t>
            </a:r>
            <a:endParaRPr lang="zh-CN" altLang="en-US" sz="2800" b="1" dirty="0" smtClean="0">
              <a:latin typeface="+mn-ea"/>
            </a:endParaRPr>
          </a:p>
          <a:p>
            <a:pPr>
              <a:buNone/>
            </a:pPr>
            <a:r>
              <a:rPr lang="zh-CN" altLang="en-US" sz="3200" b="1" dirty="0" smtClean="0">
                <a:latin typeface="+mn-ea"/>
              </a:rPr>
              <a:t>（三）公众持股市值和持股量要求</a:t>
            </a:r>
          </a:p>
          <a:p>
            <a:pPr>
              <a:buNone/>
            </a:pPr>
            <a:r>
              <a:rPr lang="zh-CN" altLang="en-US" sz="2800" b="1" dirty="0" smtClean="0">
                <a:latin typeface="+mn-ea"/>
              </a:rPr>
              <a:t>   </a:t>
            </a:r>
            <a:r>
              <a:rPr lang="zh-CN" altLang="en-US" sz="2400" b="1" dirty="0" smtClean="0">
                <a:latin typeface="+mn-ea"/>
              </a:rPr>
              <a:t> 无论任何时候，公众人士持有的股份须占发行人已发行股本至少</a:t>
            </a:r>
            <a:r>
              <a:rPr lang="en-US" altLang="zh-CN" sz="2400" b="1" dirty="0" smtClean="0">
                <a:latin typeface="+mn-ea"/>
              </a:rPr>
              <a:t>25%</a:t>
            </a:r>
            <a:r>
              <a:rPr lang="zh-CN" altLang="en-US" sz="2400" b="1" dirty="0" smtClean="0">
                <a:latin typeface="+mn-ea"/>
              </a:rPr>
              <a:t>。</a:t>
            </a:r>
            <a:endParaRPr lang="en-US" altLang="zh-CN" sz="2400" b="1" dirty="0" smtClean="0">
              <a:latin typeface="+mn-ea"/>
            </a:endParaRPr>
          </a:p>
          <a:p>
            <a:pPr>
              <a:buNone/>
            </a:pPr>
            <a:r>
              <a:rPr lang="zh-CN" altLang="en-US" sz="3200" b="1" dirty="0">
                <a:latin typeface="+mn-ea"/>
              </a:rPr>
              <a:t>（四）股东人数</a:t>
            </a:r>
            <a:r>
              <a:rPr lang="zh-CN" altLang="en-US" sz="3200" b="1" dirty="0" smtClean="0">
                <a:latin typeface="+mn-ea"/>
              </a:rPr>
              <a:t>要求：</a:t>
            </a:r>
            <a:r>
              <a:rPr lang="en-US" altLang="zh-CN" sz="2400" b="1" dirty="0" smtClean="0">
                <a:latin typeface="+mn-ea"/>
              </a:rPr>
              <a:t>300</a:t>
            </a:r>
            <a:r>
              <a:rPr lang="zh-CN" altLang="en-US" sz="2400" b="1" dirty="0">
                <a:latin typeface="+mn-ea"/>
              </a:rPr>
              <a:t>人</a:t>
            </a:r>
          </a:p>
          <a:p>
            <a:pPr>
              <a:buNone/>
            </a:pPr>
            <a:r>
              <a:rPr lang="zh-CN" altLang="en-US" sz="3200" b="1" dirty="0">
                <a:latin typeface="+mn-ea"/>
              </a:rPr>
              <a:t>（五）持续上市</a:t>
            </a:r>
            <a:r>
              <a:rPr lang="zh-CN" altLang="en-US" sz="3200" b="1" dirty="0" smtClean="0">
                <a:latin typeface="+mn-ea"/>
              </a:rPr>
              <a:t>责任：</a:t>
            </a:r>
            <a:r>
              <a:rPr lang="en-US" altLang="zh-CN" sz="2400" b="1" dirty="0" smtClean="0">
                <a:latin typeface="+mn-ea"/>
              </a:rPr>
              <a:t>6</a:t>
            </a:r>
            <a:r>
              <a:rPr lang="zh-CN" altLang="en-US" sz="2400" b="1" dirty="0">
                <a:latin typeface="+mn-ea"/>
              </a:rPr>
              <a:t>个月</a:t>
            </a:r>
          </a:p>
          <a:p>
            <a:pPr>
              <a:buNone/>
            </a:pPr>
            <a:r>
              <a:rPr lang="zh-CN" altLang="en-US" sz="3200" b="1" dirty="0">
                <a:latin typeface="+mn-ea"/>
              </a:rPr>
              <a:t>（六）公司治理</a:t>
            </a:r>
            <a:r>
              <a:rPr lang="zh-CN" altLang="en-US" sz="3200" b="1" dirty="0" smtClean="0">
                <a:latin typeface="+mn-ea"/>
              </a:rPr>
              <a:t>要求</a:t>
            </a:r>
            <a:endParaRPr lang="en-US" altLang="zh-CN" sz="3200" b="1" dirty="0" smtClean="0">
              <a:latin typeface="+mn-ea"/>
            </a:endParaRPr>
          </a:p>
          <a:p>
            <a:pPr>
              <a:buNone/>
            </a:pPr>
            <a:r>
              <a:rPr lang="zh-CN" altLang="en-US" b="1" dirty="0">
                <a:solidFill>
                  <a:srgbClr val="FF0000"/>
                </a:solidFill>
                <a:latin typeface="+mn-ea"/>
              </a:rPr>
              <a:t>延展</a:t>
            </a:r>
            <a:r>
              <a:rPr lang="zh-CN" altLang="en-US" b="1" dirty="0" smtClean="0">
                <a:solidFill>
                  <a:srgbClr val="FF0000"/>
                </a:solidFill>
                <a:latin typeface="+mn-ea"/>
              </a:rPr>
              <a:t>：核准</a:t>
            </a:r>
            <a:r>
              <a:rPr lang="zh-CN" altLang="en-US" b="1" dirty="0">
                <a:solidFill>
                  <a:srgbClr val="FF0000"/>
                </a:solidFill>
                <a:latin typeface="+mn-ea"/>
              </a:rPr>
              <a:t>制和注册制</a:t>
            </a:r>
          </a:p>
          <a:p>
            <a:pPr>
              <a:buNone/>
            </a:pPr>
            <a:endParaRPr lang="zh-CN" altLang="en-US" sz="3200" b="1" dirty="0">
              <a:latin typeface="+mn-ea"/>
            </a:endParaRPr>
          </a:p>
          <a:p>
            <a:pPr>
              <a:buNone/>
            </a:pPr>
            <a:endParaRPr lang="en-US" altLang="zh-CN" sz="2400" b="1" dirty="0" smtClean="0">
              <a:latin typeface="+mn-ea"/>
            </a:endParaRP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80</a:t>
            </a:fld>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b="1" dirty="0" smtClean="0"/>
              <a:t>第三章、与上市公司有关证券的发行与承销</a:t>
            </a:r>
            <a:endParaRPr lang="zh-CN" altLang="en-US" dirty="0"/>
          </a:p>
        </p:txBody>
      </p:sp>
      <p:sp>
        <p:nvSpPr>
          <p:cNvPr id="3" name="内容占位符 2"/>
          <p:cNvSpPr>
            <a:spLocks noGrp="1"/>
          </p:cNvSpPr>
          <p:nvPr>
            <p:ph idx="1"/>
          </p:nvPr>
        </p:nvSpPr>
        <p:spPr/>
        <p:txBody>
          <a:bodyPr>
            <a:normAutofit lnSpcReduction="10000"/>
          </a:bodyPr>
          <a:lstStyle/>
          <a:p>
            <a:r>
              <a:rPr lang="zh-CN" altLang="en-US" sz="4400" b="1" dirty="0" smtClean="0">
                <a:latin typeface="+mn-ea"/>
              </a:rPr>
              <a:t>第一节、</a:t>
            </a:r>
            <a:r>
              <a:rPr lang="en-US" altLang="zh-CN" sz="4400" b="1" dirty="0" smtClean="0">
                <a:latin typeface="+mn-ea"/>
              </a:rPr>
              <a:t>IPO</a:t>
            </a:r>
          </a:p>
          <a:p>
            <a:r>
              <a:rPr lang="zh-CN" altLang="en-US" sz="4400" b="1" dirty="0" smtClean="0">
                <a:latin typeface="+mn-ea"/>
              </a:rPr>
              <a:t>第二节、</a:t>
            </a:r>
            <a:r>
              <a:rPr lang="en-US" altLang="zh-CN" sz="4400" b="1" dirty="0" smtClean="0">
                <a:latin typeface="+mn-ea"/>
              </a:rPr>
              <a:t>H</a:t>
            </a:r>
            <a:r>
              <a:rPr lang="zh-CN" altLang="en-US" sz="4400" b="1" dirty="0" smtClean="0">
                <a:latin typeface="+mn-ea"/>
              </a:rPr>
              <a:t>股发行条件</a:t>
            </a:r>
            <a:endParaRPr lang="en-US" altLang="zh-CN" sz="4400" b="1" dirty="0" smtClean="0">
              <a:latin typeface="+mn-ea"/>
            </a:endParaRPr>
          </a:p>
          <a:p>
            <a:r>
              <a:rPr lang="zh-CN" altLang="en-US" sz="4400" b="1" dirty="0" smtClean="0">
                <a:solidFill>
                  <a:schemeClr val="tx2"/>
                </a:solidFill>
                <a:latin typeface="+mn-ea"/>
              </a:rPr>
              <a:t>第三节、新股发行</a:t>
            </a:r>
            <a:endParaRPr lang="en-US" altLang="zh-CN" sz="4400" b="1" dirty="0" smtClean="0">
              <a:solidFill>
                <a:schemeClr val="tx2"/>
              </a:solidFill>
              <a:latin typeface="+mn-ea"/>
            </a:endParaRPr>
          </a:p>
          <a:p>
            <a:r>
              <a:rPr lang="zh-CN" altLang="en-US" sz="4400" b="1" dirty="0" smtClean="0">
                <a:latin typeface="+mn-ea"/>
              </a:rPr>
              <a:t>第四节、可转换债券发行</a:t>
            </a:r>
            <a:endParaRPr lang="en-US" altLang="zh-CN" sz="4400" b="1" dirty="0" smtClean="0">
              <a:latin typeface="+mn-ea"/>
            </a:endParaRPr>
          </a:p>
          <a:p>
            <a:r>
              <a:rPr lang="zh-CN" altLang="en-US" sz="4400" b="1" dirty="0" smtClean="0">
                <a:latin typeface="+mn-ea"/>
              </a:rPr>
              <a:t>第五节、债券发行</a:t>
            </a:r>
            <a:endParaRPr lang="en-US" altLang="zh-CN" sz="4400" b="1" dirty="0" smtClean="0">
              <a:latin typeface="+mn-ea"/>
            </a:endParaRPr>
          </a:p>
          <a:p>
            <a:r>
              <a:rPr lang="zh-CN" altLang="en-US" sz="4400" b="1" dirty="0" smtClean="0">
                <a:latin typeface="+mn-ea"/>
              </a:rPr>
              <a:t>第六节、资产支持证券的发行</a:t>
            </a:r>
            <a:endParaRPr lang="en-US" altLang="zh-CN" sz="4400" b="1" dirty="0" smtClean="0">
              <a:latin typeface="+mn-ea"/>
            </a:endParaRP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81</a:t>
            </a:fld>
            <a:endParaRPr lang="zh-CN" altLang="en-US" dirty="0"/>
          </a:p>
        </p:txBody>
      </p:sp>
      <p:sp>
        <p:nvSpPr>
          <p:cNvPr id="5" name="内容占位符 4"/>
          <p:cNvSpPr>
            <a:spLocks noGrp="1"/>
          </p:cNvSpPr>
          <p:nvPr>
            <p:ph sz="quarter" idx="13"/>
          </p:nvPr>
        </p:nvSpPr>
        <p:spPr/>
        <p:txBody>
          <a:bodyPr/>
          <a:lstStyle/>
          <a:p>
            <a:endParaRPr lang="zh-CN" altLang="en-US"/>
          </a:p>
        </p:txBody>
      </p:sp>
    </p:spTree>
    <p:extLst>
      <p:ext uri="{BB962C8B-B14F-4D97-AF65-F5344CB8AC3E}">
        <p14:creationId xmlns:p14="http://schemas.microsoft.com/office/powerpoint/2010/main" xmlns="" val="4868462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b="1" dirty="0" smtClean="0"/>
              <a:t>新股发行</a:t>
            </a:r>
            <a:endParaRPr lang="zh-CN" altLang="en-US" dirty="0"/>
          </a:p>
        </p:txBody>
      </p:sp>
      <p:sp>
        <p:nvSpPr>
          <p:cNvPr id="3" name="内容占位符 2"/>
          <p:cNvSpPr>
            <a:spLocks noGrp="1"/>
          </p:cNvSpPr>
          <p:nvPr>
            <p:ph idx="1"/>
          </p:nvPr>
        </p:nvSpPr>
        <p:spPr/>
        <p:txBody>
          <a:bodyPr/>
          <a:lstStyle/>
          <a:p>
            <a:r>
              <a:rPr lang="zh-CN" altLang="en-US" sz="3200" b="1" dirty="0" smtClean="0">
                <a:latin typeface="+mn-ea"/>
              </a:rPr>
              <a:t>上市公司公开发行新股是指上市公司向不特定对象发行新股，包括向原股东配售股份（以下简称“配股”）和向不特定对象公开募集股份（以下简称“增发”）；上市公司非公开发行（“定向增发”）新股是指向特定对象发行股票。</a:t>
            </a:r>
            <a:endParaRPr lang="en-US" altLang="zh-CN" sz="3200" b="1" dirty="0" smtClean="0">
              <a:latin typeface="+mn-ea"/>
            </a:endParaRPr>
          </a:p>
          <a:p>
            <a:endParaRPr lang="en-US" altLang="zh-CN" sz="3200" b="1" dirty="0" smtClean="0">
              <a:latin typeface="+mn-ea"/>
            </a:endParaRPr>
          </a:p>
          <a:p>
            <a:r>
              <a:rPr lang="zh-CN" altLang="en-US" sz="3200" b="1" dirty="0" smtClean="0">
                <a:latin typeface="+mn-ea"/>
              </a:rPr>
              <a:t>股东大会   </a:t>
            </a:r>
            <a:r>
              <a:rPr lang="en-US" altLang="zh-CN" sz="3200" b="1" dirty="0" smtClean="0">
                <a:latin typeface="+mn-ea"/>
              </a:rPr>
              <a:t>2/3</a:t>
            </a:r>
            <a:r>
              <a:rPr lang="zh-CN" altLang="en-US" sz="3200" b="1" dirty="0" smtClean="0">
                <a:latin typeface="+mn-ea"/>
              </a:rPr>
              <a:t>表决</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82</a:t>
            </a:fld>
            <a:endParaRPr lang="zh-CN" altLang="en-US"/>
          </a:p>
        </p:txBody>
      </p:sp>
      <p:graphicFrame>
        <p:nvGraphicFramePr>
          <p:cNvPr id="4" name="图示 3"/>
          <p:cNvGraphicFramePr/>
          <p:nvPr>
            <p:extLst>
              <p:ext uri="{D42A27DB-BD31-4B8C-83A1-F6EECF244321}">
                <p14:modId xmlns:p14="http://schemas.microsoft.com/office/powerpoint/2010/main" xmlns="" val="1716149269"/>
              </p:ext>
            </p:extLst>
          </p:nvPr>
        </p:nvGraphicFramePr>
        <p:xfrm>
          <a:off x="5286380" y="4286256"/>
          <a:ext cx="3456384" cy="2320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271864"/>
          </a:xfrm>
        </p:spPr>
        <p:txBody>
          <a:bodyPr/>
          <a:lstStyle/>
          <a:p>
            <a:pPr>
              <a:buNone/>
            </a:pPr>
            <a:r>
              <a:rPr lang="zh-CN" altLang="en-US" b="1" dirty="0" smtClean="0">
                <a:latin typeface="+mn-ea"/>
              </a:rPr>
              <a:t>（一）基本条件</a:t>
            </a:r>
            <a:endParaRPr lang="en-US" altLang="zh-CN" b="1" dirty="0" smtClean="0">
              <a:latin typeface="+mn-ea"/>
            </a:endParaRPr>
          </a:p>
          <a:p>
            <a:pPr>
              <a:buNone/>
            </a:pPr>
            <a:endParaRPr lang="en-US" altLang="zh-CN" b="1" dirty="0" smtClean="0">
              <a:latin typeface="+mn-ea"/>
            </a:endParaRPr>
          </a:p>
          <a:p>
            <a:pPr>
              <a:buNone/>
            </a:pPr>
            <a:r>
              <a:rPr lang="en-US" altLang="zh-CN" sz="3200" b="1" dirty="0" smtClean="0">
                <a:latin typeface="+mn-ea"/>
              </a:rPr>
              <a:t>1</a:t>
            </a:r>
            <a:r>
              <a:rPr lang="zh-CN" altLang="en-US" sz="3200" b="1" dirty="0">
                <a:latin typeface="+mn-ea"/>
              </a:rPr>
              <a:t>、</a:t>
            </a:r>
            <a:r>
              <a:rPr lang="zh-CN" altLang="en-US" sz="3200" b="1" dirty="0" smtClean="0">
                <a:latin typeface="+mn-ea"/>
              </a:rPr>
              <a:t>具备健全且运行良好的组织机构。</a:t>
            </a:r>
            <a:endParaRPr lang="en-US" altLang="zh-CN" sz="3200" b="1" dirty="0" smtClean="0">
              <a:latin typeface="+mn-ea"/>
            </a:endParaRPr>
          </a:p>
          <a:p>
            <a:pPr>
              <a:buNone/>
            </a:pPr>
            <a:r>
              <a:rPr lang="en-US" altLang="zh-CN" sz="3200" b="1" dirty="0" smtClean="0">
                <a:latin typeface="+mn-ea"/>
              </a:rPr>
              <a:t>2</a:t>
            </a:r>
            <a:r>
              <a:rPr lang="zh-CN" altLang="en-US" sz="3200" b="1" dirty="0">
                <a:latin typeface="+mn-ea"/>
              </a:rPr>
              <a:t>、</a:t>
            </a:r>
            <a:r>
              <a:rPr lang="zh-CN" altLang="en-US" sz="3200" b="1" dirty="0" smtClean="0">
                <a:latin typeface="+mn-ea"/>
              </a:rPr>
              <a:t>具有持续盈利能力，财务状况良好。</a:t>
            </a:r>
            <a:endParaRPr lang="en-US" altLang="zh-CN" sz="3200" b="1" dirty="0" smtClean="0">
              <a:latin typeface="+mn-ea"/>
            </a:endParaRPr>
          </a:p>
          <a:p>
            <a:pPr>
              <a:buNone/>
            </a:pPr>
            <a:r>
              <a:rPr lang="en-US" altLang="zh-CN" sz="3200" b="1" dirty="0" smtClean="0">
                <a:latin typeface="+mn-ea"/>
              </a:rPr>
              <a:t>3</a:t>
            </a:r>
            <a:r>
              <a:rPr lang="zh-CN" altLang="en-US" sz="3200" b="1" dirty="0">
                <a:latin typeface="+mn-ea"/>
              </a:rPr>
              <a:t>、</a:t>
            </a:r>
            <a:r>
              <a:rPr lang="zh-CN" altLang="en-US" sz="3200" b="1" dirty="0" smtClean="0">
                <a:latin typeface="+mn-ea"/>
              </a:rPr>
              <a:t>公司在最近</a:t>
            </a:r>
            <a:r>
              <a:rPr lang="en-US" altLang="zh-CN" sz="3200" b="1" dirty="0" smtClean="0">
                <a:latin typeface="+mn-ea"/>
              </a:rPr>
              <a:t>3</a:t>
            </a:r>
            <a:r>
              <a:rPr lang="zh-CN" altLang="en-US" sz="3200" b="1" dirty="0" smtClean="0">
                <a:latin typeface="+mn-ea"/>
              </a:rPr>
              <a:t>年内财务会计文件无虚假记载，无其他重大违法行为。</a:t>
            </a:r>
            <a:endParaRPr lang="en-US" altLang="zh-CN" sz="3200" b="1" dirty="0" smtClean="0">
              <a:latin typeface="+mn-ea"/>
            </a:endParaRPr>
          </a:p>
          <a:p>
            <a:pPr>
              <a:buNone/>
            </a:pPr>
            <a:r>
              <a:rPr lang="en-US" altLang="zh-CN" sz="3200" b="1" dirty="0" smtClean="0">
                <a:latin typeface="+mn-ea"/>
              </a:rPr>
              <a:t>4</a:t>
            </a:r>
            <a:r>
              <a:rPr lang="zh-CN" altLang="en-US" sz="3200" b="1" dirty="0">
                <a:latin typeface="+mn-ea"/>
              </a:rPr>
              <a:t>、</a:t>
            </a:r>
            <a:r>
              <a:rPr lang="zh-CN" altLang="en-US" sz="3200" b="1" dirty="0" smtClean="0">
                <a:latin typeface="+mn-ea"/>
              </a:rPr>
              <a:t>其他。</a:t>
            </a:r>
            <a:endParaRPr lang="en-US" altLang="zh-CN" sz="3200" b="1" dirty="0" smtClean="0">
              <a:latin typeface="+mn-ea"/>
            </a:endParaRP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472608"/>
          </a:xfrm>
        </p:spPr>
        <p:txBody>
          <a:bodyPr>
            <a:normAutofit fontScale="85000" lnSpcReduction="20000"/>
          </a:bodyPr>
          <a:lstStyle/>
          <a:p>
            <a:pPr>
              <a:buNone/>
            </a:pPr>
            <a:r>
              <a:rPr lang="zh-CN" altLang="en-US" sz="5200" b="1" dirty="0" smtClean="0">
                <a:latin typeface="黑体"/>
              </a:rPr>
              <a:t>（二）一般规定</a:t>
            </a:r>
            <a:endParaRPr lang="en-US" altLang="zh-CN" sz="5200" b="1" dirty="0" smtClean="0">
              <a:latin typeface="黑体"/>
            </a:endParaRPr>
          </a:p>
          <a:p>
            <a:pPr>
              <a:buNone/>
            </a:pPr>
            <a:endParaRPr lang="zh-CN" altLang="en-US" sz="4800" b="1" dirty="0" smtClean="0">
              <a:latin typeface="黑体"/>
            </a:endParaRPr>
          </a:p>
          <a:p>
            <a:pPr>
              <a:lnSpc>
                <a:spcPct val="120000"/>
              </a:lnSpc>
              <a:buNone/>
            </a:pPr>
            <a:r>
              <a:rPr lang="en-US" altLang="zh-CN" sz="3800" b="1" dirty="0" smtClean="0">
                <a:latin typeface="黑体"/>
              </a:rPr>
              <a:t>1</a:t>
            </a:r>
            <a:r>
              <a:rPr lang="zh-CN" altLang="en-US" sz="3800" b="1" dirty="0">
                <a:latin typeface="黑体"/>
              </a:rPr>
              <a:t>、</a:t>
            </a:r>
            <a:r>
              <a:rPr lang="zh-CN" altLang="en-US" sz="3800" b="1" dirty="0" smtClean="0">
                <a:latin typeface="黑体"/>
              </a:rPr>
              <a:t>上市公司的组织机构健全、运行良好。</a:t>
            </a:r>
          </a:p>
          <a:p>
            <a:pPr defTabSz="801654">
              <a:lnSpc>
                <a:spcPct val="120000"/>
              </a:lnSpc>
              <a:buNone/>
              <a:tabLst>
                <a:tab pos="300620" algn="l"/>
              </a:tabLst>
              <a:defRPr/>
            </a:pPr>
            <a:r>
              <a:rPr lang="en-US" altLang="zh-CN" sz="3800" b="1" dirty="0" smtClean="0">
                <a:latin typeface="黑体"/>
              </a:rPr>
              <a:t>2</a:t>
            </a:r>
            <a:r>
              <a:rPr lang="zh-CN" altLang="en-US" sz="3800" b="1" dirty="0">
                <a:latin typeface="黑体"/>
              </a:rPr>
              <a:t>、</a:t>
            </a:r>
            <a:r>
              <a:rPr lang="zh-CN" altLang="en-US" sz="3800" b="1" dirty="0" smtClean="0">
                <a:latin typeface="黑体"/>
              </a:rPr>
              <a:t>上市公司的盈利能力具有可持续性。最近</a:t>
            </a:r>
            <a:r>
              <a:rPr lang="en-US" altLang="zh-CN" sz="3800" b="1" dirty="0" smtClean="0">
                <a:latin typeface="黑体"/>
              </a:rPr>
              <a:t>3</a:t>
            </a:r>
            <a:r>
              <a:rPr lang="zh-CN" altLang="en-US" sz="3800" b="1" dirty="0" smtClean="0">
                <a:latin typeface="黑体"/>
              </a:rPr>
              <a:t>个会计年度持续盈利；最近</a:t>
            </a:r>
            <a:r>
              <a:rPr lang="en-US" altLang="zh-CN" sz="3800" b="1" dirty="0" smtClean="0">
                <a:latin typeface="黑体"/>
              </a:rPr>
              <a:t>24</a:t>
            </a:r>
            <a:r>
              <a:rPr lang="zh-CN" altLang="en-US" sz="3800" b="1" dirty="0" smtClean="0">
                <a:latin typeface="黑体"/>
              </a:rPr>
              <a:t>个月内曾公开发行证券的，不存在发行当年营业利润比上年下降</a:t>
            </a:r>
            <a:r>
              <a:rPr lang="en-US" altLang="zh-CN" sz="3800" b="1" dirty="0" smtClean="0">
                <a:latin typeface="黑体"/>
              </a:rPr>
              <a:t>50%</a:t>
            </a:r>
            <a:r>
              <a:rPr lang="zh-CN" altLang="en-US" sz="3800" b="1" dirty="0" smtClean="0">
                <a:latin typeface="黑体"/>
              </a:rPr>
              <a:t>以上的情形。</a:t>
            </a:r>
            <a:endParaRPr lang="en-US" altLang="zh-CN" sz="3800" b="1" dirty="0" smtClean="0">
              <a:latin typeface="黑体"/>
            </a:endParaRPr>
          </a:p>
          <a:p>
            <a:pPr defTabSz="801654">
              <a:lnSpc>
                <a:spcPct val="120000"/>
              </a:lnSpc>
              <a:buNone/>
              <a:tabLst>
                <a:tab pos="300620" algn="l"/>
              </a:tabLst>
              <a:defRPr/>
            </a:pPr>
            <a:r>
              <a:rPr lang="en-US" altLang="zh-CN" sz="3800" b="1" dirty="0" smtClean="0">
                <a:latin typeface="黑体"/>
              </a:rPr>
              <a:t>3</a:t>
            </a:r>
            <a:r>
              <a:rPr lang="zh-CN" altLang="en-US" sz="3800" b="1" dirty="0">
                <a:latin typeface="黑体"/>
              </a:rPr>
              <a:t>、</a:t>
            </a:r>
            <a:r>
              <a:rPr lang="zh-CN" altLang="en-US" sz="3800" b="1" dirty="0" smtClean="0">
                <a:latin typeface="黑体"/>
              </a:rPr>
              <a:t>上市公司财务状况良好。最近</a:t>
            </a:r>
            <a:r>
              <a:rPr lang="en-US" altLang="zh-CN" sz="3800" b="1" dirty="0" smtClean="0">
                <a:latin typeface="黑体"/>
              </a:rPr>
              <a:t>3</a:t>
            </a:r>
            <a:r>
              <a:rPr lang="zh-CN" altLang="en-US" sz="3800" b="1" dirty="0" smtClean="0">
                <a:latin typeface="黑体"/>
              </a:rPr>
              <a:t>年以现金方式累计分配的利润不少于最近</a:t>
            </a:r>
            <a:r>
              <a:rPr lang="en-US" altLang="zh-CN" sz="3800" b="1" dirty="0" smtClean="0">
                <a:latin typeface="黑体"/>
              </a:rPr>
              <a:t>3</a:t>
            </a:r>
            <a:r>
              <a:rPr lang="zh-CN" altLang="en-US" sz="3800" b="1" dirty="0" smtClean="0">
                <a:latin typeface="黑体"/>
              </a:rPr>
              <a:t>年实现的年均可分配利润的</a:t>
            </a:r>
            <a:r>
              <a:rPr lang="en-US" altLang="zh-CN" sz="3800" b="1" dirty="0" smtClean="0">
                <a:latin typeface="黑体"/>
              </a:rPr>
              <a:t>30%</a:t>
            </a:r>
            <a:r>
              <a:rPr lang="zh-CN" altLang="en-US" sz="3800" b="1" dirty="0" smtClean="0">
                <a:latin typeface="黑体"/>
              </a:rPr>
              <a:t>。</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84</a:t>
            </a:fld>
            <a:endParaRPr lang="zh-CN" altLang="en-US"/>
          </a:p>
        </p:txBody>
      </p:sp>
    </p:spTree>
    <p:extLst>
      <p:ext uri="{BB962C8B-B14F-4D97-AF65-F5344CB8AC3E}">
        <p14:creationId xmlns:p14="http://schemas.microsoft.com/office/powerpoint/2010/main" xmlns="" val="41993626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343872"/>
          </a:xfrm>
        </p:spPr>
        <p:txBody>
          <a:bodyPr>
            <a:normAutofit fontScale="62500" lnSpcReduction="20000"/>
          </a:bodyPr>
          <a:lstStyle/>
          <a:p>
            <a:pPr>
              <a:lnSpc>
                <a:spcPct val="120000"/>
              </a:lnSpc>
              <a:buNone/>
            </a:pPr>
            <a:r>
              <a:rPr lang="en-US" altLang="zh-CN" sz="5100" b="1" dirty="0" smtClean="0">
                <a:latin typeface="+mn-ea"/>
              </a:rPr>
              <a:t>4</a:t>
            </a:r>
            <a:r>
              <a:rPr lang="zh-CN" altLang="en-US" sz="5100" b="1" dirty="0" smtClean="0">
                <a:latin typeface="+mn-ea"/>
              </a:rPr>
              <a:t>、上市</a:t>
            </a:r>
            <a:r>
              <a:rPr lang="zh-CN" altLang="en-US" sz="5100" b="1" dirty="0">
                <a:latin typeface="+mn-ea"/>
              </a:rPr>
              <a:t>公司最近</a:t>
            </a:r>
            <a:r>
              <a:rPr lang="en-US" altLang="zh-CN" sz="5100" b="1" dirty="0">
                <a:latin typeface="+mn-ea"/>
              </a:rPr>
              <a:t>36</a:t>
            </a:r>
            <a:r>
              <a:rPr lang="zh-CN" altLang="en-US" sz="5100" b="1" dirty="0">
                <a:latin typeface="+mn-ea"/>
              </a:rPr>
              <a:t>个月财务会计文件无虚假记载。</a:t>
            </a:r>
          </a:p>
          <a:p>
            <a:pPr>
              <a:lnSpc>
                <a:spcPct val="120000"/>
              </a:lnSpc>
              <a:buNone/>
            </a:pPr>
            <a:r>
              <a:rPr lang="en-US" altLang="zh-CN" sz="5100" b="1" dirty="0" smtClean="0">
                <a:latin typeface="+mn-ea"/>
              </a:rPr>
              <a:t>5</a:t>
            </a:r>
            <a:r>
              <a:rPr lang="zh-CN" altLang="en-US" sz="5100" b="1" dirty="0" smtClean="0">
                <a:latin typeface="+mn-ea"/>
              </a:rPr>
              <a:t>、上市</a:t>
            </a:r>
            <a:r>
              <a:rPr lang="zh-CN" altLang="en-US" sz="5100" b="1" dirty="0">
                <a:latin typeface="+mn-ea"/>
              </a:rPr>
              <a:t>公司募集资金的数额和使用符合规定</a:t>
            </a:r>
            <a:r>
              <a:rPr lang="zh-CN" altLang="en-US" sz="5100" b="1" dirty="0" smtClean="0">
                <a:latin typeface="+mn-ea"/>
              </a:rPr>
              <a:t>。</a:t>
            </a:r>
            <a:endParaRPr lang="en-US" altLang="zh-CN" sz="5100" b="1" dirty="0" smtClean="0">
              <a:latin typeface="+mn-ea"/>
            </a:endParaRPr>
          </a:p>
          <a:p>
            <a:pPr>
              <a:lnSpc>
                <a:spcPct val="120000"/>
              </a:lnSpc>
              <a:buNone/>
            </a:pPr>
            <a:endParaRPr lang="en-US" altLang="zh-CN" sz="4100" b="1" dirty="0" smtClean="0">
              <a:latin typeface="+mn-ea"/>
            </a:endParaRPr>
          </a:p>
          <a:p>
            <a:pPr>
              <a:lnSpc>
                <a:spcPct val="120000"/>
              </a:lnSpc>
              <a:buNone/>
            </a:pPr>
            <a:r>
              <a:rPr lang="zh-CN" altLang="en-US" sz="5100" b="1" dirty="0" smtClean="0">
                <a:solidFill>
                  <a:srgbClr val="FF0000"/>
                </a:solidFill>
                <a:latin typeface="+mn-ea"/>
              </a:rPr>
              <a:t>上市公司不得公开发行证券的情形：</a:t>
            </a:r>
          </a:p>
          <a:p>
            <a:pPr>
              <a:lnSpc>
                <a:spcPct val="120000"/>
              </a:lnSpc>
            </a:pPr>
            <a:r>
              <a:rPr lang="zh-CN" altLang="en-US" sz="4100" b="1" dirty="0" smtClean="0">
                <a:latin typeface="+mn-ea"/>
              </a:rPr>
              <a:t>本次发行申请文件有虚假记载、误导性陈述或重大遗漏；</a:t>
            </a:r>
          </a:p>
          <a:p>
            <a:pPr>
              <a:lnSpc>
                <a:spcPct val="120000"/>
              </a:lnSpc>
            </a:pPr>
            <a:r>
              <a:rPr lang="zh-CN" altLang="en-US" sz="4100" b="1" dirty="0" smtClean="0">
                <a:latin typeface="+mn-ea"/>
              </a:rPr>
              <a:t>擅自改变前次公开发行证券募集资金的用途而未作纠正；</a:t>
            </a:r>
          </a:p>
          <a:p>
            <a:pPr>
              <a:lnSpc>
                <a:spcPct val="120000"/>
              </a:lnSpc>
            </a:pPr>
            <a:r>
              <a:rPr lang="zh-CN" altLang="en-US" sz="4100" b="1" dirty="0" smtClean="0">
                <a:latin typeface="+mn-ea"/>
              </a:rPr>
              <a:t>上市公司最近</a:t>
            </a:r>
            <a:r>
              <a:rPr lang="en-US" altLang="zh-CN" sz="4100" b="1" dirty="0" smtClean="0">
                <a:latin typeface="+mn-ea"/>
              </a:rPr>
              <a:t>12</a:t>
            </a:r>
            <a:r>
              <a:rPr lang="zh-CN" altLang="en-US" sz="4100" b="1" dirty="0" smtClean="0">
                <a:latin typeface="+mn-ea"/>
              </a:rPr>
              <a:t>个月内受到过证券交易所的公开谴责；</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85</a:t>
            </a:fld>
            <a:endParaRPr lang="zh-CN" altLang="en-US"/>
          </a:p>
        </p:txBody>
      </p:sp>
    </p:spTree>
    <p:extLst>
      <p:ext uri="{BB962C8B-B14F-4D97-AF65-F5344CB8AC3E}">
        <p14:creationId xmlns:p14="http://schemas.microsoft.com/office/powerpoint/2010/main" xmlns="" val="9160310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271864"/>
          </a:xfrm>
        </p:spPr>
        <p:txBody>
          <a:bodyPr>
            <a:normAutofit fontScale="92500" lnSpcReduction="20000"/>
          </a:bodyPr>
          <a:lstStyle/>
          <a:p>
            <a:pPr>
              <a:buNone/>
            </a:pPr>
            <a:r>
              <a:rPr lang="zh-CN" altLang="en-US" sz="4800" b="1" dirty="0" smtClean="0">
                <a:latin typeface="+mn-ea"/>
              </a:rPr>
              <a:t>（三）配股的特别规定</a:t>
            </a:r>
            <a:endParaRPr lang="en-US" altLang="zh-CN" sz="4800" b="1" dirty="0" smtClean="0">
              <a:latin typeface="+mn-ea"/>
            </a:endParaRPr>
          </a:p>
          <a:p>
            <a:pPr>
              <a:buNone/>
            </a:pPr>
            <a:endParaRPr lang="zh-CN" altLang="en-US" b="1" dirty="0" smtClean="0">
              <a:latin typeface="+mn-ea"/>
            </a:endParaRPr>
          </a:p>
          <a:p>
            <a:pPr>
              <a:buNone/>
            </a:pPr>
            <a:r>
              <a:rPr lang="en-US" altLang="zh-CN" sz="3500" b="1" dirty="0" smtClean="0">
                <a:latin typeface="+mn-ea"/>
              </a:rPr>
              <a:t>1</a:t>
            </a:r>
            <a:r>
              <a:rPr lang="zh-CN" altLang="en-US" sz="3500" b="1" dirty="0" smtClean="0">
                <a:latin typeface="+mn-ea"/>
              </a:rPr>
              <a:t>、拟配售股份数量不超过本次配售股份前股本总额的</a:t>
            </a:r>
            <a:r>
              <a:rPr lang="en-US" altLang="zh-CN" sz="3500" b="1" i="1" dirty="0" smtClean="0">
                <a:solidFill>
                  <a:srgbClr val="FF0000"/>
                </a:solidFill>
                <a:latin typeface="+mn-ea"/>
              </a:rPr>
              <a:t>30%</a:t>
            </a:r>
            <a:r>
              <a:rPr lang="zh-CN" altLang="en-US" sz="3500" b="1" dirty="0" smtClean="0">
                <a:latin typeface="+mn-ea"/>
              </a:rPr>
              <a:t>；</a:t>
            </a:r>
          </a:p>
          <a:p>
            <a:pPr>
              <a:buNone/>
            </a:pPr>
            <a:r>
              <a:rPr lang="en-US" altLang="zh-CN" sz="3500" b="1" dirty="0" smtClean="0">
                <a:latin typeface="+mn-ea"/>
              </a:rPr>
              <a:t>2</a:t>
            </a:r>
            <a:r>
              <a:rPr lang="zh-CN" altLang="en-US" sz="3500" b="1" dirty="0" smtClean="0">
                <a:latin typeface="+mn-ea"/>
              </a:rPr>
              <a:t>、控股股东应当在股东大会召开前公开承诺认配股份的数量</a:t>
            </a:r>
            <a:endParaRPr lang="en-US" altLang="zh-CN" sz="3500" b="1" dirty="0" smtClean="0">
              <a:latin typeface="+mn-ea"/>
            </a:endParaRPr>
          </a:p>
          <a:p>
            <a:pPr>
              <a:buNone/>
            </a:pPr>
            <a:r>
              <a:rPr lang="en-US" altLang="zh-CN" sz="3500" b="1" dirty="0" smtClean="0">
                <a:latin typeface="+mn-ea"/>
              </a:rPr>
              <a:t>3</a:t>
            </a:r>
            <a:r>
              <a:rPr lang="zh-CN" altLang="en-US" sz="3500" b="1" dirty="0" smtClean="0">
                <a:latin typeface="+mn-ea"/>
              </a:rPr>
              <a:t>、采用</a:t>
            </a:r>
            <a:r>
              <a:rPr lang="en-US" altLang="zh-CN" sz="3500" b="1" dirty="0">
                <a:latin typeface="+mn-ea"/>
              </a:rPr>
              <a:t>《</a:t>
            </a:r>
            <a:r>
              <a:rPr lang="zh-CN" altLang="en-US" sz="3500" b="1" dirty="0">
                <a:latin typeface="+mn-ea"/>
              </a:rPr>
              <a:t>证券法</a:t>
            </a:r>
            <a:r>
              <a:rPr lang="en-US" altLang="zh-CN" sz="3500" b="1" dirty="0">
                <a:latin typeface="+mn-ea"/>
              </a:rPr>
              <a:t>》</a:t>
            </a:r>
            <a:r>
              <a:rPr lang="zh-CN" altLang="en-US" sz="3500" b="1" dirty="0">
                <a:latin typeface="+mn-ea"/>
              </a:rPr>
              <a:t>规定的代销方式发行。</a:t>
            </a:r>
          </a:p>
          <a:p>
            <a:pPr>
              <a:lnSpc>
                <a:spcPct val="120000"/>
              </a:lnSpc>
              <a:buNone/>
            </a:pPr>
            <a:r>
              <a:rPr lang="zh-CN" altLang="en-US" sz="3200" b="1" dirty="0">
                <a:latin typeface="+mn-ea"/>
              </a:rPr>
              <a:t> </a:t>
            </a:r>
            <a:r>
              <a:rPr lang="zh-CN" altLang="en-US" sz="3200" b="1" dirty="0" smtClean="0">
                <a:latin typeface="+mn-ea"/>
              </a:rPr>
              <a:t> </a:t>
            </a:r>
            <a:r>
              <a:rPr lang="zh-CN" altLang="en-US" sz="2600" b="1" dirty="0" smtClean="0">
                <a:latin typeface="+mn-ea"/>
              </a:rPr>
              <a:t>控股</a:t>
            </a:r>
            <a:r>
              <a:rPr lang="zh-CN" altLang="en-US" sz="2600" b="1" dirty="0">
                <a:latin typeface="+mn-ea"/>
              </a:rPr>
              <a:t>股东不履行认配股份的承诺，或者代销期限届满，原股东认购股票的数量未达到拟配售数量的</a:t>
            </a:r>
            <a:r>
              <a:rPr lang="en-US" altLang="zh-CN" sz="2600" b="1" dirty="0">
                <a:latin typeface="+mn-ea"/>
              </a:rPr>
              <a:t>70%</a:t>
            </a:r>
            <a:r>
              <a:rPr lang="zh-CN" altLang="en-US" sz="2600" b="1" dirty="0">
                <a:latin typeface="+mn-ea"/>
              </a:rPr>
              <a:t>的，发行人应当按照发行价并加算银行同期存款利息返还已经认购的股东。</a:t>
            </a:r>
          </a:p>
          <a:p>
            <a:pPr>
              <a:buNone/>
            </a:pPr>
            <a:endParaRPr lang="en-US" altLang="zh-CN" sz="3200" b="1" dirty="0" smtClean="0">
              <a:latin typeface="+mn-ea"/>
            </a:endParaRPr>
          </a:p>
          <a:p>
            <a:pPr>
              <a:buNone/>
            </a:pPr>
            <a:endParaRPr lang="zh-CN" altLang="en-US" sz="3200" b="1" dirty="0" smtClean="0">
              <a:latin typeface="+mn-ea"/>
            </a:endParaRPr>
          </a:p>
          <a:p>
            <a:pPr>
              <a:lnSpc>
                <a:spcPts val="1669"/>
              </a:lnSpc>
            </a:pPr>
            <a:endParaRPr lang="zh-CN" altLang="en-US" dirty="0" smtClean="0"/>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86</a:t>
            </a:fld>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343872"/>
          </a:xfrm>
        </p:spPr>
        <p:txBody>
          <a:bodyPr>
            <a:normAutofit fontScale="85000" lnSpcReduction="20000"/>
          </a:bodyPr>
          <a:lstStyle/>
          <a:p>
            <a:pPr>
              <a:buNone/>
            </a:pPr>
            <a:r>
              <a:rPr lang="zh-CN" altLang="en-US" sz="4800" b="1" dirty="0" smtClean="0">
                <a:latin typeface="+mn-ea"/>
              </a:rPr>
              <a:t>（四）公开增发的特别规定</a:t>
            </a:r>
            <a:endParaRPr lang="en-US" altLang="zh-CN" sz="4800" b="1" dirty="0" smtClean="0">
              <a:latin typeface="+mn-ea"/>
            </a:endParaRPr>
          </a:p>
          <a:p>
            <a:pPr>
              <a:buNone/>
            </a:pPr>
            <a:endParaRPr lang="zh-CN" altLang="en-US" sz="4800" b="1" dirty="0" smtClean="0">
              <a:latin typeface="+mn-ea"/>
            </a:endParaRPr>
          </a:p>
          <a:p>
            <a:pPr>
              <a:lnSpc>
                <a:spcPct val="120000"/>
              </a:lnSpc>
              <a:buNone/>
            </a:pPr>
            <a:r>
              <a:rPr lang="zh-CN" altLang="en-US" sz="3200" b="1" dirty="0" smtClean="0">
                <a:latin typeface="+mn-ea"/>
              </a:rPr>
              <a:t>（</a:t>
            </a:r>
            <a:r>
              <a:rPr lang="en-US" altLang="zh-CN" sz="3200" b="1" dirty="0" smtClean="0">
                <a:latin typeface="+mn-ea"/>
              </a:rPr>
              <a:t>1</a:t>
            </a:r>
            <a:r>
              <a:rPr lang="zh-CN" altLang="en-US" sz="3200" b="1" dirty="0" smtClean="0">
                <a:latin typeface="+mn-ea"/>
              </a:rPr>
              <a:t>）最近</a:t>
            </a:r>
            <a:r>
              <a:rPr lang="en-US" altLang="zh-CN" sz="3200" b="1" dirty="0" smtClean="0">
                <a:latin typeface="+mn-ea"/>
              </a:rPr>
              <a:t>3</a:t>
            </a:r>
            <a:r>
              <a:rPr lang="zh-CN" altLang="en-US" sz="3200" b="1" dirty="0" smtClean="0">
                <a:latin typeface="+mn-ea"/>
              </a:rPr>
              <a:t>个会计年度加权平均净资产收益率平均不低于</a:t>
            </a:r>
            <a:r>
              <a:rPr lang="en-US" altLang="zh-CN" sz="3200" b="1" dirty="0" smtClean="0">
                <a:latin typeface="+mn-ea"/>
              </a:rPr>
              <a:t>6%</a:t>
            </a:r>
            <a:r>
              <a:rPr lang="zh-CN" altLang="en-US" sz="3200" b="1" dirty="0" smtClean="0">
                <a:latin typeface="+mn-ea"/>
              </a:rPr>
              <a:t>，扣除非经常性损益后的净利润与扣除前的净利润相比，以低者作为加权平均净资产收益率的计算依据；</a:t>
            </a:r>
          </a:p>
          <a:p>
            <a:pPr>
              <a:lnSpc>
                <a:spcPct val="120000"/>
              </a:lnSpc>
              <a:buNone/>
            </a:pPr>
            <a:r>
              <a:rPr lang="zh-CN" altLang="en-US" sz="3200" b="1" dirty="0" smtClean="0">
                <a:latin typeface="+mn-ea"/>
              </a:rPr>
              <a:t>（</a:t>
            </a:r>
            <a:r>
              <a:rPr lang="en-US" altLang="zh-CN" sz="3200" b="1" dirty="0" smtClean="0">
                <a:latin typeface="+mn-ea"/>
              </a:rPr>
              <a:t>2</a:t>
            </a:r>
            <a:r>
              <a:rPr lang="zh-CN" altLang="en-US" sz="3200" b="1" dirty="0" smtClean="0">
                <a:latin typeface="+mn-ea"/>
              </a:rPr>
              <a:t>）除金融类企业外，最近</a:t>
            </a:r>
            <a:r>
              <a:rPr lang="en-US" altLang="zh-CN" sz="3200" b="1" dirty="0" smtClean="0">
                <a:latin typeface="+mn-ea"/>
              </a:rPr>
              <a:t>1</a:t>
            </a:r>
            <a:r>
              <a:rPr lang="zh-CN" altLang="en-US" sz="3200" b="1" dirty="0" smtClean="0">
                <a:latin typeface="+mn-ea"/>
              </a:rPr>
              <a:t>期末不存在持有金额较大的交易型金融资产和可供出售的金融资产、借予他人款项、委托理财等财务型投资的情形；</a:t>
            </a:r>
            <a:endParaRPr lang="en-US" altLang="zh-CN" sz="3200" b="1" dirty="0" smtClean="0">
              <a:latin typeface="+mn-ea"/>
            </a:endParaRPr>
          </a:p>
          <a:p>
            <a:pPr>
              <a:lnSpc>
                <a:spcPct val="120000"/>
              </a:lnSpc>
              <a:buNone/>
            </a:pPr>
            <a:r>
              <a:rPr lang="zh-CN" altLang="en-US" sz="3200" b="1" dirty="0">
                <a:latin typeface="+mn-ea"/>
              </a:rPr>
              <a:t>（</a:t>
            </a:r>
            <a:r>
              <a:rPr lang="en-US" altLang="zh-CN" sz="3200" b="1" dirty="0">
                <a:latin typeface="+mn-ea"/>
              </a:rPr>
              <a:t>3</a:t>
            </a:r>
            <a:r>
              <a:rPr lang="zh-CN" altLang="en-US" sz="3200" b="1" dirty="0">
                <a:latin typeface="+mn-ea"/>
              </a:rPr>
              <a:t>）发行价格应不低于公告招股意向书前</a:t>
            </a:r>
            <a:r>
              <a:rPr lang="en-US" altLang="zh-CN" sz="3200" b="1" dirty="0">
                <a:latin typeface="+mn-ea"/>
              </a:rPr>
              <a:t>20</a:t>
            </a:r>
            <a:r>
              <a:rPr lang="zh-CN" altLang="en-US" sz="3200" b="1" dirty="0">
                <a:latin typeface="+mn-ea"/>
              </a:rPr>
              <a:t>个交易日公司股票均价或前</a:t>
            </a:r>
            <a:r>
              <a:rPr lang="en-US" altLang="zh-CN" sz="3200" b="1" dirty="0">
                <a:latin typeface="+mn-ea"/>
              </a:rPr>
              <a:t>1</a:t>
            </a:r>
            <a:r>
              <a:rPr lang="zh-CN" altLang="en-US" sz="3200" b="1" dirty="0">
                <a:latin typeface="+mn-ea"/>
              </a:rPr>
              <a:t>个交易日的均价。</a:t>
            </a:r>
          </a:p>
          <a:p>
            <a:pPr>
              <a:buNone/>
            </a:pPr>
            <a:endParaRPr lang="en-US" altLang="zh-CN" sz="3200" b="1" dirty="0" smtClean="0">
              <a:latin typeface="+mn-ea"/>
            </a:endParaRP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87</a:t>
            </a:fld>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415880"/>
          </a:xfrm>
        </p:spPr>
        <p:txBody>
          <a:bodyPr/>
          <a:lstStyle/>
          <a:p>
            <a:pPr>
              <a:buNone/>
            </a:pPr>
            <a:r>
              <a:rPr lang="zh-CN" altLang="en-US" b="1" dirty="0" smtClean="0">
                <a:latin typeface="+mn-ea"/>
              </a:rPr>
              <a:t>（五）非公开发行股票的条件</a:t>
            </a:r>
            <a:endParaRPr lang="en-US" altLang="zh-CN" b="1" dirty="0" smtClean="0">
              <a:latin typeface="+mn-ea"/>
            </a:endParaRPr>
          </a:p>
          <a:p>
            <a:pPr>
              <a:buNone/>
            </a:pPr>
            <a:endParaRPr lang="zh-CN" altLang="en-US" b="1" dirty="0" smtClean="0">
              <a:latin typeface="+mn-ea"/>
            </a:endParaRPr>
          </a:p>
          <a:p>
            <a:pPr>
              <a:buNone/>
            </a:pPr>
            <a:r>
              <a:rPr lang="en-US" altLang="zh-CN" sz="3200" b="1" dirty="0" smtClean="0">
                <a:latin typeface="+mn-ea"/>
              </a:rPr>
              <a:t>1</a:t>
            </a:r>
            <a:r>
              <a:rPr lang="zh-CN" altLang="en-US" sz="3200" b="1" dirty="0" smtClean="0">
                <a:latin typeface="+mn-ea"/>
              </a:rPr>
              <a:t>、非公开发行股票的特定对象应当符合的规定</a:t>
            </a:r>
            <a:endParaRPr lang="en-US" altLang="zh-CN" sz="3200" b="1" dirty="0" smtClean="0">
              <a:latin typeface="+mn-ea"/>
            </a:endParaRPr>
          </a:p>
          <a:p>
            <a:pPr>
              <a:buNone/>
            </a:pPr>
            <a:endParaRPr lang="zh-CN" altLang="en-US" sz="3200" b="1" dirty="0" smtClean="0">
              <a:latin typeface="+mn-ea"/>
            </a:endParaRPr>
          </a:p>
          <a:p>
            <a:pPr>
              <a:buNone/>
            </a:pPr>
            <a:r>
              <a:rPr lang="zh-CN" altLang="en-US" sz="2400" b="1" dirty="0" smtClean="0">
                <a:latin typeface="+mn-ea"/>
              </a:rPr>
              <a:t>（</a:t>
            </a:r>
            <a:r>
              <a:rPr lang="en-US" altLang="zh-CN" sz="2400" b="1" dirty="0" smtClean="0">
                <a:latin typeface="+mn-ea"/>
              </a:rPr>
              <a:t>1</a:t>
            </a:r>
            <a:r>
              <a:rPr lang="zh-CN" altLang="en-US" sz="2400" b="1" dirty="0" smtClean="0">
                <a:latin typeface="+mn-ea"/>
              </a:rPr>
              <a:t>）符合股东大会决议规定的条件。</a:t>
            </a:r>
          </a:p>
          <a:p>
            <a:pPr>
              <a:buNone/>
            </a:pPr>
            <a:r>
              <a:rPr lang="zh-CN" altLang="en-US" sz="2400" b="1" dirty="0" smtClean="0">
                <a:latin typeface="+mn-ea"/>
              </a:rPr>
              <a:t>（</a:t>
            </a:r>
            <a:r>
              <a:rPr lang="en-US" altLang="zh-CN" sz="2400" b="1" dirty="0" smtClean="0">
                <a:latin typeface="+mn-ea"/>
              </a:rPr>
              <a:t>2</a:t>
            </a:r>
            <a:r>
              <a:rPr lang="zh-CN" altLang="en-US" sz="2400" b="1" dirty="0" smtClean="0">
                <a:latin typeface="+mn-ea"/>
              </a:rPr>
              <a:t>）发行对象不超过</a:t>
            </a:r>
            <a:r>
              <a:rPr lang="en-US" altLang="zh-CN" sz="2400" b="1" dirty="0" smtClean="0">
                <a:latin typeface="+mn-ea"/>
              </a:rPr>
              <a:t>10</a:t>
            </a:r>
            <a:r>
              <a:rPr lang="zh-CN" altLang="en-US" sz="2400" b="1" dirty="0" smtClean="0">
                <a:latin typeface="+mn-ea"/>
              </a:rPr>
              <a:t>名。发行对象为境外战略投资者的，应经国务院相关部门事先批准。</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88</a:t>
            </a:fld>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271864"/>
          </a:xfrm>
        </p:spPr>
        <p:txBody>
          <a:bodyPr>
            <a:normAutofit/>
          </a:bodyPr>
          <a:lstStyle/>
          <a:p>
            <a:pPr>
              <a:lnSpc>
                <a:spcPct val="120000"/>
              </a:lnSpc>
              <a:buNone/>
            </a:pPr>
            <a:r>
              <a:rPr lang="en-US" altLang="zh-CN" sz="3800" b="1" dirty="0" smtClean="0">
                <a:latin typeface="+mn-ea"/>
              </a:rPr>
              <a:t>2</a:t>
            </a:r>
            <a:r>
              <a:rPr lang="zh-CN" altLang="en-US" sz="3800" b="1" dirty="0" smtClean="0">
                <a:latin typeface="+mn-ea"/>
              </a:rPr>
              <a:t>、上市公司非公开发行股票的规定</a:t>
            </a:r>
            <a:endParaRPr lang="en-US" altLang="zh-CN" sz="3800" b="1" dirty="0">
              <a:latin typeface="+mn-ea"/>
            </a:endParaRPr>
          </a:p>
          <a:p>
            <a:pPr>
              <a:lnSpc>
                <a:spcPct val="120000"/>
              </a:lnSpc>
              <a:buNone/>
            </a:pPr>
            <a:endParaRPr lang="zh-CN" altLang="en-US" sz="3800" b="1" dirty="0" smtClean="0">
              <a:latin typeface="+mn-ea"/>
            </a:endParaRPr>
          </a:p>
          <a:p>
            <a:pPr>
              <a:lnSpc>
                <a:spcPct val="120000"/>
              </a:lnSpc>
              <a:buNone/>
            </a:pPr>
            <a:r>
              <a:rPr lang="zh-CN" altLang="en-US" sz="2400" b="1" dirty="0" smtClean="0">
                <a:latin typeface="+mn-ea"/>
              </a:rPr>
              <a:t>（</a:t>
            </a:r>
            <a:r>
              <a:rPr lang="en-US" altLang="zh-CN" sz="2400" b="1" dirty="0" smtClean="0">
                <a:latin typeface="+mn-ea"/>
              </a:rPr>
              <a:t>1</a:t>
            </a:r>
            <a:r>
              <a:rPr lang="zh-CN" altLang="en-US" sz="2400" b="1" dirty="0" smtClean="0">
                <a:latin typeface="+mn-ea"/>
              </a:rPr>
              <a:t>）发行价格不低于定价基准日前</a:t>
            </a:r>
            <a:r>
              <a:rPr lang="en-US" altLang="zh-CN" sz="2400" b="1" dirty="0" smtClean="0">
                <a:latin typeface="+mn-ea"/>
              </a:rPr>
              <a:t>20</a:t>
            </a:r>
            <a:r>
              <a:rPr lang="zh-CN" altLang="en-US" sz="2400" b="1" dirty="0" smtClean="0">
                <a:latin typeface="+mn-ea"/>
              </a:rPr>
              <a:t>个交易日公司股票均价的</a:t>
            </a:r>
            <a:r>
              <a:rPr lang="en-US" altLang="zh-CN" sz="2400" b="1" dirty="0" smtClean="0">
                <a:latin typeface="+mn-ea"/>
              </a:rPr>
              <a:t>90%</a:t>
            </a:r>
            <a:r>
              <a:rPr lang="zh-CN" altLang="en-US" sz="2400" b="1" dirty="0" smtClean="0">
                <a:latin typeface="+mn-ea"/>
              </a:rPr>
              <a:t>；</a:t>
            </a:r>
          </a:p>
          <a:p>
            <a:pPr>
              <a:lnSpc>
                <a:spcPct val="120000"/>
              </a:lnSpc>
              <a:buNone/>
            </a:pPr>
            <a:r>
              <a:rPr lang="zh-CN" altLang="en-US" sz="2400" b="1" dirty="0" smtClean="0">
                <a:latin typeface="+mn-ea"/>
              </a:rPr>
              <a:t>（</a:t>
            </a:r>
            <a:r>
              <a:rPr lang="en-US" altLang="zh-CN" sz="2400" b="1" dirty="0" smtClean="0">
                <a:latin typeface="+mn-ea"/>
              </a:rPr>
              <a:t>2</a:t>
            </a:r>
            <a:r>
              <a:rPr lang="zh-CN" altLang="en-US" sz="2400" b="1" dirty="0" smtClean="0">
                <a:latin typeface="+mn-ea"/>
              </a:rPr>
              <a:t>）控股股东、实际控制人或其控制的关联人，通过本次认购取得上市公司实际控制权的投资者，董事会拟引入的境内外战略投资者认购的股份，</a:t>
            </a:r>
            <a:r>
              <a:rPr lang="en-US" altLang="zh-CN" sz="2400" b="1" dirty="0" smtClean="0">
                <a:latin typeface="+mn-ea"/>
              </a:rPr>
              <a:t>36</a:t>
            </a:r>
            <a:r>
              <a:rPr lang="zh-CN" altLang="en-US" sz="2400" b="1" dirty="0" smtClean="0">
                <a:latin typeface="+mn-ea"/>
              </a:rPr>
              <a:t>个月内不得转让；其他本次发行的股份自发行结束之日起，</a:t>
            </a:r>
            <a:r>
              <a:rPr lang="en-US" altLang="zh-CN" sz="2400" b="1" dirty="0" smtClean="0">
                <a:latin typeface="+mn-ea"/>
              </a:rPr>
              <a:t>12</a:t>
            </a:r>
            <a:r>
              <a:rPr lang="zh-CN" altLang="en-US" sz="2400" b="1" dirty="0" smtClean="0">
                <a:latin typeface="+mn-ea"/>
              </a:rPr>
              <a:t>个月内不得转让。</a:t>
            </a:r>
            <a:endParaRPr lang="en-US" altLang="zh-CN" sz="2400" b="1" dirty="0" smtClean="0">
              <a:latin typeface="+mn-ea"/>
            </a:endParaRP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89</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期货市场</a:t>
            </a:r>
            <a:endParaRPr lang="zh-CN" altLang="en-US" b="1" dirty="0"/>
          </a:p>
        </p:txBody>
      </p:sp>
      <p:sp>
        <p:nvSpPr>
          <p:cNvPr id="3" name="内容占位符 2"/>
          <p:cNvSpPr>
            <a:spLocks noGrp="1"/>
          </p:cNvSpPr>
          <p:nvPr>
            <p:ph idx="1"/>
          </p:nvPr>
        </p:nvSpPr>
        <p:spPr/>
        <p:txBody>
          <a:bodyPr/>
          <a:lstStyle/>
          <a:p>
            <a:r>
              <a:rPr lang="zh-CN" altLang="en-US" sz="4400" b="1" dirty="0" smtClean="0">
                <a:latin typeface="+mn-ea"/>
              </a:rPr>
              <a:t>上海期货交易所</a:t>
            </a:r>
            <a:r>
              <a:rPr lang="en-US" sz="4400" b="1" dirty="0" smtClean="0">
                <a:latin typeface="+mn-ea"/>
              </a:rPr>
              <a:t>  </a:t>
            </a:r>
          </a:p>
          <a:p>
            <a:r>
              <a:rPr lang="zh-CN" altLang="en-US" sz="4400" b="1" dirty="0" smtClean="0">
                <a:latin typeface="+mn-ea"/>
              </a:rPr>
              <a:t>郑州期货交易所</a:t>
            </a:r>
          </a:p>
          <a:p>
            <a:r>
              <a:rPr lang="zh-CN" altLang="en-US" sz="4400" b="1" dirty="0" smtClean="0">
                <a:latin typeface="+mn-ea"/>
              </a:rPr>
              <a:t>大连期货交易所</a:t>
            </a:r>
          </a:p>
          <a:p>
            <a:r>
              <a:rPr lang="zh-CN" altLang="en-US" sz="4400" b="1" dirty="0" smtClean="0">
                <a:latin typeface="+mn-ea"/>
              </a:rPr>
              <a:t>中国金融期货交易所</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271864"/>
          </a:xfrm>
        </p:spPr>
        <p:txBody>
          <a:bodyPr>
            <a:normAutofit/>
          </a:bodyPr>
          <a:lstStyle/>
          <a:p>
            <a:pPr>
              <a:lnSpc>
                <a:spcPct val="120000"/>
              </a:lnSpc>
              <a:buNone/>
            </a:pPr>
            <a:endParaRPr lang="zh-CN" altLang="en-US" sz="3800" b="1" dirty="0" smtClean="0">
              <a:latin typeface="+mn-ea"/>
            </a:endParaRPr>
          </a:p>
          <a:p>
            <a:pPr>
              <a:lnSpc>
                <a:spcPct val="120000"/>
              </a:lnSpc>
              <a:buNone/>
            </a:pPr>
            <a:r>
              <a:rPr lang="zh-CN" altLang="en-US" sz="2400" b="1" dirty="0" smtClean="0">
                <a:latin typeface="+mn-ea"/>
              </a:rPr>
              <a:t>（</a:t>
            </a:r>
            <a:r>
              <a:rPr lang="en-US" altLang="zh-CN" sz="2400" b="1" dirty="0" smtClean="0">
                <a:latin typeface="+mn-ea"/>
              </a:rPr>
              <a:t>3</a:t>
            </a:r>
            <a:r>
              <a:rPr lang="zh-CN" altLang="en-US" sz="2400" b="1" dirty="0" smtClean="0">
                <a:latin typeface="+mn-ea"/>
              </a:rPr>
              <a:t>）募集资金使用符合规定；</a:t>
            </a:r>
          </a:p>
          <a:p>
            <a:pPr>
              <a:lnSpc>
                <a:spcPct val="120000"/>
              </a:lnSpc>
              <a:buNone/>
            </a:pPr>
            <a:r>
              <a:rPr lang="zh-CN" altLang="en-US" sz="2400" b="1" dirty="0" smtClean="0">
                <a:latin typeface="+mn-ea"/>
              </a:rPr>
              <a:t>（</a:t>
            </a:r>
            <a:r>
              <a:rPr lang="en-US" altLang="zh-CN" sz="2400" b="1" dirty="0" smtClean="0">
                <a:latin typeface="+mn-ea"/>
              </a:rPr>
              <a:t>4</a:t>
            </a:r>
            <a:r>
              <a:rPr lang="zh-CN" altLang="en-US" sz="2400" b="1" dirty="0" smtClean="0">
                <a:latin typeface="+mn-ea"/>
              </a:rPr>
              <a:t>）本次发行将导致上市公司控制权发生变化的，还应符合证监会的其他规定。</a:t>
            </a:r>
            <a:endParaRPr lang="en-US" altLang="zh-CN" sz="2400" b="1" dirty="0" smtClean="0">
              <a:latin typeface="+mn-ea"/>
            </a:endParaRPr>
          </a:p>
          <a:p>
            <a:pPr>
              <a:lnSpc>
                <a:spcPct val="120000"/>
              </a:lnSpc>
              <a:buNone/>
            </a:pPr>
            <a:endParaRPr lang="zh-CN" altLang="en-US" sz="2400" b="1" dirty="0" smtClean="0">
              <a:latin typeface="+mn-ea"/>
            </a:endParaRPr>
          </a:p>
          <a:p>
            <a:pPr>
              <a:lnSpc>
                <a:spcPct val="120000"/>
              </a:lnSpc>
              <a:buNone/>
            </a:pPr>
            <a:r>
              <a:rPr lang="zh-CN" altLang="en-US" sz="2400" b="1" dirty="0" smtClean="0">
                <a:latin typeface="+mn-ea"/>
              </a:rPr>
              <a:t>  </a:t>
            </a:r>
            <a:r>
              <a:rPr lang="zh-CN" altLang="en-US" sz="2400" b="1" i="1" dirty="0" smtClean="0">
                <a:solidFill>
                  <a:srgbClr val="FF0000"/>
                </a:solidFill>
                <a:latin typeface="+mn-ea"/>
              </a:rPr>
              <a:t>定价基准日</a:t>
            </a:r>
            <a:r>
              <a:rPr lang="zh-CN" altLang="en-US" sz="2400" b="1" dirty="0" smtClean="0">
                <a:latin typeface="+mn-ea"/>
              </a:rPr>
              <a:t>是指计算发行底价的基准日，可以为本次非公开发行股票的董事会决议公告日、股东大会决议公告日，也可以为发行期的首日。</a:t>
            </a: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90</a:t>
            </a:fld>
            <a:endParaRPr lang="zh-CN" altLang="en-US"/>
          </a:p>
        </p:txBody>
      </p:sp>
    </p:spTree>
    <p:extLst>
      <p:ext uri="{BB962C8B-B14F-4D97-AF65-F5344CB8AC3E}">
        <p14:creationId xmlns:p14="http://schemas.microsoft.com/office/powerpoint/2010/main" xmlns="" val="70638837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271864"/>
          </a:xfrm>
        </p:spPr>
        <p:txBody>
          <a:bodyPr>
            <a:normAutofit/>
          </a:bodyPr>
          <a:lstStyle/>
          <a:p>
            <a:pPr>
              <a:buNone/>
            </a:pPr>
            <a:r>
              <a:rPr lang="en-US" altLang="zh-CN" sz="3200" b="1" dirty="0" smtClean="0">
                <a:latin typeface="+mn-ea"/>
              </a:rPr>
              <a:t>3</a:t>
            </a:r>
            <a:r>
              <a:rPr lang="zh-CN" altLang="en-US" sz="3200" b="1" dirty="0" smtClean="0">
                <a:latin typeface="+mn-ea"/>
              </a:rPr>
              <a:t>、上市公司不得非公开发行股票的情形</a:t>
            </a:r>
            <a:endParaRPr lang="en-US" altLang="zh-CN" sz="3200" b="1" dirty="0" smtClean="0">
              <a:latin typeface="+mn-ea"/>
            </a:endParaRPr>
          </a:p>
          <a:p>
            <a:pPr>
              <a:buNone/>
            </a:pPr>
            <a:endParaRPr lang="zh-CN" altLang="en-US" sz="3200" b="1" dirty="0" smtClean="0">
              <a:latin typeface="+mn-ea"/>
            </a:endParaRPr>
          </a:p>
          <a:p>
            <a:pPr>
              <a:buNone/>
            </a:pPr>
            <a:r>
              <a:rPr lang="en-US" altLang="zh-CN" sz="2800" b="1" dirty="0" smtClean="0">
                <a:latin typeface="+mn-ea"/>
              </a:rPr>
              <a:t> </a:t>
            </a:r>
            <a:r>
              <a:rPr lang="en-US" altLang="zh-CN" sz="2400" b="1" dirty="0" smtClean="0">
                <a:latin typeface="+mn-ea"/>
              </a:rPr>
              <a:t>(1</a:t>
            </a:r>
            <a:r>
              <a:rPr lang="zh-CN" altLang="en-US" sz="2400" b="1" dirty="0" smtClean="0">
                <a:latin typeface="+mn-ea"/>
              </a:rPr>
              <a:t>）本次发行申请文件有虚假记载、误导性陈述或重大遗漏</a:t>
            </a:r>
          </a:p>
          <a:p>
            <a:pPr>
              <a:buNone/>
            </a:pPr>
            <a:r>
              <a:rPr lang="zh-CN" altLang="en-US" sz="2400" b="1" dirty="0" smtClean="0">
                <a:latin typeface="+mn-ea"/>
              </a:rPr>
              <a:t>（</a:t>
            </a:r>
            <a:r>
              <a:rPr lang="en-US" altLang="zh-CN" sz="2400" b="1" dirty="0" smtClean="0">
                <a:latin typeface="+mn-ea"/>
              </a:rPr>
              <a:t>2</a:t>
            </a:r>
            <a:r>
              <a:rPr lang="zh-CN" altLang="en-US" sz="2400" b="1" dirty="0" smtClean="0">
                <a:latin typeface="+mn-ea"/>
              </a:rPr>
              <a:t>）上市公司权益被控股股东或实际控制人严重损害且尚未消除</a:t>
            </a:r>
            <a:endParaRPr lang="en-US" altLang="zh-CN" sz="2400" b="1" dirty="0" smtClean="0">
              <a:latin typeface="+mn-ea"/>
            </a:endParaRPr>
          </a:p>
          <a:p>
            <a:pPr>
              <a:buNone/>
            </a:pPr>
            <a:r>
              <a:rPr lang="zh-CN" altLang="en-US" sz="2400" b="1" dirty="0" smtClean="0">
                <a:latin typeface="+mn-ea"/>
              </a:rPr>
              <a:t>（</a:t>
            </a:r>
            <a:r>
              <a:rPr lang="en-US" altLang="zh-CN" sz="2400" b="1" dirty="0" smtClean="0">
                <a:latin typeface="+mn-ea"/>
              </a:rPr>
              <a:t>3</a:t>
            </a:r>
            <a:r>
              <a:rPr lang="zh-CN" altLang="en-US" sz="2400" b="1" dirty="0" smtClean="0">
                <a:latin typeface="+mn-ea"/>
              </a:rPr>
              <a:t>）上市公司及其附属公司违规对外提供担保且尚未解除</a:t>
            </a:r>
          </a:p>
          <a:p>
            <a:pPr>
              <a:buNone/>
            </a:pPr>
            <a:r>
              <a:rPr lang="zh-CN" altLang="en-US" sz="2400" b="1" dirty="0" smtClean="0">
                <a:latin typeface="+mn-ea"/>
              </a:rPr>
              <a:t>（</a:t>
            </a:r>
            <a:r>
              <a:rPr lang="en-US" altLang="zh-CN" sz="2400" b="1" dirty="0" smtClean="0">
                <a:latin typeface="+mn-ea"/>
              </a:rPr>
              <a:t>4</a:t>
            </a:r>
            <a:r>
              <a:rPr lang="zh-CN" altLang="en-US" sz="2400" b="1" dirty="0" smtClean="0">
                <a:latin typeface="+mn-ea"/>
              </a:rPr>
              <a:t>）现任董事、高级管理人员最近</a:t>
            </a:r>
            <a:r>
              <a:rPr lang="en-US" altLang="zh-CN" sz="2400" b="1" dirty="0" smtClean="0">
                <a:latin typeface="+mn-ea"/>
              </a:rPr>
              <a:t>36</a:t>
            </a:r>
            <a:r>
              <a:rPr lang="zh-CN" altLang="en-US" sz="2400" b="1" dirty="0" smtClean="0">
                <a:latin typeface="+mn-ea"/>
              </a:rPr>
              <a:t>个月内受过证监会的行政处罚，或最近</a:t>
            </a:r>
            <a:r>
              <a:rPr lang="en-US" altLang="zh-CN" sz="2400" b="1" dirty="0" smtClean="0">
                <a:latin typeface="+mn-ea"/>
              </a:rPr>
              <a:t>12</a:t>
            </a:r>
            <a:r>
              <a:rPr lang="zh-CN" altLang="en-US" sz="2400" b="1" dirty="0" smtClean="0">
                <a:latin typeface="+mn-ea"/>
              </a:rPr>
              <a:t>个月内受过证券交易所公开谴责</a:t>
            </a:r>
          </a:p>
          <a:p>
            <a:endParaRPr lang="zh-CN" altLang="en-US" dirty="0" smtClean="0"/>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91</a:t>
            </a:fld>
            <a:endParaRPr lang="zh-CN"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zh-CN" altLang="en-US" sz="2400" b="1" dirty="0" smtClean="0">
                <a:latin typeface="+mn-ea"/>
              </a:rPr>
              <a:t>（</a:t>
            </a:r>
            <a:r>
              <a:rPr lang="en-US" altLang="zh-CN" sz="2400" b="1" dirty="0" smtClean="0">
                <a:latin typeface="+mn-ea"/>
              </a:rPr>
              <a:t>5</a:t>
            </a:r>
            <a:r>
              <a:rPr lang="zh-CN" altLang="en-US" sz="2400" b="1" dirty="0" smtClean="0">
                <a:latin typeface="+mn-ea"/>
              </a:rPr>
              <a:t>）上市公司或其现任董事、高级管理人员因涉嫌犯罪正被司法机关立案侦查或涉嫌违法违规正被证监会立案调查；</a:t>
            </a:r>
          </a:p>
          <a:p>
            <a:pPr>
              <a:buNone/>
            </a:pPr>
            <a:r>
              <a:rPr lang="zh-CN" altLang="en-US" sz="2400" b="1" dirty="0" smtClean="0">
                <a:latin typeface="+mn-ea"/>
              </a:rPr>
              <a:t>（</a:t>
            </a:r>
            <a:r>
              <a:rPr lang="en-US" altLang="zh-CN" sz="2400" b="1" dirty="0" smtClean="0">
                <a:latin typeface="+mn-ea"/>
              </a:rPr>
              <a:t>6</a:t>
            </a:r>
            <a:r>
              <a:rPr lang="zh-CN" altLang="en-US" sz="2400" b="1" dirty="0" smtClean="0">
                <a:latin typeface="+mn-ea"/>
              </a:rPr>
              <a:t>）最近</a:t>
            </a:r>
            <a:r>
              <a:rPr lang="en-US" altLang="zh-CN" sz="2400" b="1" dirty="0" smtClean="0">
                <a:latin typeface="+mn-ea"/>
              </a:rPr>
              <a:t>1</a:t>
            </a:r>
            <a:r>
              <a:rPr lang="zh-CN" altLang="en-US" sz="2400" b="1" dirty="0" smtClean="0">
                <a:latin typeface="+mn-ea"/>
              </a:rPr>
              <a:t>年及</a:t>
            </a:r>
            <a:r>
              <a:rPr lang="en-US" altLang="zh-CN" sz="2400" b="1" dirty="0" smtClean="0">
                <a:latin typeface="+mn-ea"/>
              </a:rPr>
              <a:t>1</a:t>
            </a:r>
            <a:r>
              <a:rPr lang="zh-CN" altLang="en-US" sz="2400" b="1" dirty="0" smtClean="0">
                <a:latin typeface="+mn-ea"/>
              </a:rPr>
              <a:t>期财务报表被注册会计师出具保留意见、否定意见或无法表示意见的审计报告；保留意见、否定意见或无法表示意见所涉及事项的重大影响已经消除或本次发行涉及重大重组的除外；</a:t>
            </a:r>
            <a:endParaRPr lang="en-US" altLang="zh-CN" sz="2400" b="1" dirty="0" smtClean="0">
              <a:latin typeface="+mn-ea"/>
            </a:endParaRPr>
          </a:p>
          <a:p>
            <a:pPr>
              <a:buNone/>
            </a:pPr>
            <a:r>
              <a:rPr lang="zh-CN" altLang="en-US" sz="2400" b="1" dirty="0" smtClean="0">
                <a:latin typeface="+mn-ea"/>
              </a:rPr>
              <a:t>（</a:t>
            </a:r>
            <a:r>
              <a:rPr lang="en-US" altLang="zh-CN" sz="2400" b="1" dirty="0" smtClean="0">
                <a:latin typeface="+mn-ea"/>
              </a:rPr>
              <a:t>7</a:t>
            </a:r>
            <a:r>
              <a:rPr lang="zh-CN" altLang="en-US" sz="2400" b="1" dirty="0" smtClean="0">
                <a:latin typeface="+mn-ea"/>
              </a:rPr>
              <a:t>）严重损害投资者合法权益和社会公众利益的其他情形。</a:t>
            </a:r>
          </a:p>
          <a:p>
            <a:pPr>
              <a:lnSpc>
                <a:spcPts val="2300"/>
              </a:lnSpc>
            </a:pPr>
            <a:endParaRPr lang="zh-CN" altLang="en-US" sz="2800" dirty="0" smtClean="0"/>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92</a:t>
            </a:fld>
            <a:endParaRPr lang="zh-CN" alt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b="1" dirty="0" smtClean="0"/>
              <a:t>第三章、与上市公司有关证券的发行与承销</a:t>
            </a:r>
            <a:endParaRPr lang="zh-CN" altLang="en-US" dirty="0"/>
          </a:p>
        </p:txBody>
      </p:sp>
      <p:sp>
        <p:nvSpPr>
          <p:cNvPr id="3" name="内容占位符 2"/>
          <p:cNvSpPr>
            <a:spLocks noGrp="1"/>
          </p:cNvSpPr>
          <p:nvPr>
            <p:ph idx="1"/>
          </p:nvPr>
        </p:nvSpPr>
        <p:spPr/>
        <p:txBody>
          <a:bodyPr>
            <a:normAutofit lnSpcReduction="10000"/>
          </a:bodyPr>
          <a:lstStyle/>
          <a:p>
            <a:r>
              <a:rPr lang="zh-CN" altLang="en-US" sz="4400" b="1" dirty="0" smtClean="0">
                <a:latin typeface="+mn-ea"/>
              </a:rPr>
              <a:t>第一节、</a:t>
            </a:r>
            <a:r>
              <a:rPr lang="en-US" altLang="zh-CN" sz="4400" b="1" dirty="0" smtClean="0">
                <a:latin typeface="+mn-ea"/>
              </a:rPr>
              <a:t>IPO</a:t>
            </a:r>
          </a:p>
          <a:p>
            <a:r>
              <a:rPr lang="zh-CN" altLang="en-US" sz="4400" b="1" dirty="0" smtClean="0">
                <a:latin typeface="+mn-ea"/>
              </a:rPr>
              <a:t>第二节、</a:t>
            </a:r>
            <a:r>
              <a:rPr lang="en-US" altLang="zh-CN" sz="4400" b="1" dirty="0" smtClean="0">
                <a:latin typeface="+mn-ea"/>
              </a:rPr>
              <a:t>H</a:t>
            </a:r>
            <a:r>
              <a:rPr lang="zh-CN" altLang="en-US" sz="4400" b="1" dirty="0" smtClean="0">
                <a:latin typeface="+mn-ea"/>
              </a:rPr>
              <a:t>股发行条件</a:t>
            </a:r>
            <a:endParaRPr lang="en-US" altLang="zh-CN" sz="4400" b="1" dirty="0" smtClean="0">
              <a:latin typeface="+mn-ea"/>
            </a:endParaRPr>
          </a:p>
          <a:p>
            <a:r>
              <a:rPr lang="zh-CN" altLang="en-US" sz="4400" b="1" dirty="0" smtClean="0">
                <a:latin typeface="+mn-ea"/>
              </a:rPr>
              <a:t>第三节、新股发行</a:t>
            </a:r>
            <a:endParaRPr lang="en-US" altLang="zh-CN" sz="4400" b="1" dirty="0" smtClean="0">
              <a:latin typeface="+mn-ea"/>
            </a:endParaRPr>
          </a:p>
          <a:p>
            <a:r>
              <a:rPr lang="zh-CN" altLang="en-US" sz="4400" b="1" dirty="0" smtClean="0">
                <a:solidFill>
                  <a:schemeClr val="tx2"/>
                </a:solidFill>
                <a:latin typeface="+mn-ea"/>
              </a:rPr>
              <a:t>第四节、可转换债券发行</a:t>
            </a:r>
            <a:endParaRPr lang="en-US" altLang="zh-CN" sz="4400" b="1" dirty="0" smtClean="0">
              <a:solidFill>
                <a:schemeClr val="tx2"/>
              </a:solidFill>
              <a:latin typeface="+mn-ea"/>
            </a:endParaRPr>
          </a:p>
          <a:p>
            <a:r>
              <a:rPr lang="zh-CN" altLang="en-US" sz="4400" b="1" dirty="0" smtClean="0">
                <a:latin typeface="+mn-ea"/>
              </a:rPr>
              <a:t>第五节、债券发行</a:t>
            </a:r>
            <a:endParaRPr lang="en-US" altLang="zh-CN" sz="4400" b="1" dirty="0" smtClean="0">
              <a:latin typeface="+mn-ea"/>
            </a:endParaRPr>
          </a:p>
          <a:p>
            <a:r>
              <a:rPr lang="zh-CN" altLang="en-US" sz="4400" b="1" dirty="0" smtClean="0">
                <a:latin typeface="+mn-ea"/>
              </a:rPr>
              <a:t>第六节、资产支持证券的发行</a:t>
            </a:r>
            <a:endParaRPr lang="en-US" altLang="zh-CN" sz="4400" b="1" dirty="0" smtClean="0">
              <a:latin typeface="+mn-ea"/>
            </a:endParaRP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93</a:t>
            </a:fld>
            <a:endParaRPr lang="zh-CN" altLang="en-US" dirty="0"/>
          </a:p>
        </p:txBody>
      </p:sp>
      <p:sp>
        <p:nvSpPr>
          <p:cNvPr id="5" name="内容占位符 4"/>
          <p:cNvSpPr>
            <a:spLocks noGrp="1"/>
          </p:cNvSpPr>
          <p:nvPr>
            <p:ph sz="quarter" idx="13"/>
          </p:nvPr>
        </p:nvSpPr>
        <p:spPr/>
        <p:txBody>
          <a:bodyPr/>
          <a:lstStyle/>
          <a:p>
            <a:endParaRPr lang="zh-CN" altLang="en-US"/>
          </a:p>
        </p:txBody>
      </p:sp>
    </p:spTree>
    <p:extLst>
      <p:ext uri="{BB962C8B-B14F-4D97-AF65-F5344CB8AC3E}">
        <p14:creationId xmlns:p14="http://schemas.microsoft.com/office/powerpoint/2010/main" xmlns="" val="9406122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642918"/>
            <a:ext cx="8229600" cy="775542"/>
          </a:xfrm>
        </p:spPr>
        <p:txBody>
          <a:bodyPr>
            <a:noAutofit/>
          </a:bodyPr>
          <a:lstStyle/>
          <a:p>
            <a:pPr algn="ctr"/>
            <a:r>
              <a:rPr lang="zh-CN" altLang="en-US" b="1" dirty="0" smtClean="0">
                <a:latin typeface="黑体"/>
              </a:rPr>
              <a:t>可转换债券发行</a:t>
            </a:r>
            <a:endParaRPr lang="zh-CN" altLang="en-US" dirty="0"/>
          </a:p>
        </p:txBody>
      </p:sp>
      <p:sp>
        <p:nvSpPr>
          <p:cNvPr id="3" name="内容占位符 2"/>
          <p:cNvSpPr>
            <a:spLocks noGrp="1"/>
          </p:cNvSpPr>
          <p:nvPr>
            <p:ph idx="1"/>
          </p:nvPr>
        </p:nvSpPr>
        <p:spPr>
          <a:xfrm>
            <a:off x="457200" y="1571612"/>
            <a:ext cx="8229600" cy="4752988"/>
          </a:xfrm>
        </p:spPr>
        <p:txBody>
          <a:bodyPr>
            <a:normAutofit/>
          </a:bodyPr>
          <a:lstStyle/>
          <a:p>
            <a:pPr>
              <a:lnSpc>
                <a:spcPct val="120000"/>
              </a:lnSpc>
              <a:buNone/>
            </a:pPr>
            <a:r>
              <a:rPr lang="zh-CN" altLang="en-US" sz="4800" b="1" dirty="0" smtClean="0">
                <a:latin typeface="+mn-ea"/>
              </a:rPr>
              <a:t>一、发行条件</a:t>
            </a:r>
          </a:p>
          <a:p>
            <a:pPr>
              <a:lnSpc>
                <a:spcPct val="120000"/>
              </a:lnSpc>
              <a:buNone/>
            </a:pPr>
            <a:r>
              <a:rPr lang="zh-CN" altLang="en-US" sz="3800" b="1" dirty="0" smtClean="0">
                <a:latin typeface="+mn-ea"/>
              </a:rPr>
              <a:t>（一）一般规定</a:t>
            </a:r>
          </a:p>
          <a:p>
            <a:pPr>
              <a:lnSpc>
                <a:spcPct val="120000"/>
              </a:lnSpc>
              <a:buNone/>
            </a:pPr>
            <a:r>
              <a:rPr lang="zh-CN" altLang="en-US" sz="3400" b="1" dirty="0" smtClean="0">
                <a:latin typeface="+mn-ea"/>
              </a:rPr>
              <a:t>    </a:t>
            </a:r>
            <a:r>
              <a:rPr lang="zh-CN" altLang="en-US" sz="2400" b="1" dirty="0" smtClean="0">
                <a:latin typeface="+mn-ea"/>
              </a:rPr>
              <a:t>最近</a:t>
            </a:r>
            <a:r>
              <a:rPr lang="en-US" altLang="zh-CN" sz="2400" b="1" dirty="0" smtClean="0">
                <a:latin typeface="+mn-ea"/>
              </a:rPr>
              <a:t>3</a:t>
            </a:r>
            <a:r>
              <a:rPr lang="zh-CN" altLang="en-US" sz="2400" b="1" dirty="0" smtClean="0">
                <a:latin typeface="+mn-ea"/>
              </a:rPr>
              <a:t>个会计年度连续盈利，扣除非经常性损益后的净利润与扣除前的净利润相比，以低者作为计算依据；最近</a:t>
            </a:r>
            <a:r>
              <a:rPr lang="en-US" altLang="zh-CN" sz="2400" b="1" dirty="0" smtClean="0">
                <a:latin typeface="+mn-ea"/>
              </a:rPr>
              <a:t>3</a:t>
            </a:r>
            <a:r>
              <a:rPr lang="zh-CN" altLang="en-US" sz="2400" b="1" dirty="0" smtClean="0">
                <a:latin typeface="+mn-ea"/>
              </a:rPr>
              <a:t>个会计年度实现的年均可分配利润不少于公司债券</a:t>
            </a:r>
            <a:r>
              <a:rPr lang="en-US" altLang="zh-CN" sz="2400" b="1" dirty="0" smtClean="0">
                <a:latin typeface="+mn-ea"/>
              </a:rPr>
              <a:t>1</a:t>
            </a:r>
            <a:r>
              <a:rPr lang="zh-CN" altLang="en-US" sz="2400" b="1" dirty="0" smtClean="0">
                <a:latin typeface="+mn-ea"/>
              </a:rPr>
              <a:t>年的利息；</a:t>
            </a:r>
            <a:endParaRPr lang="en-US" altLang="zh-CN" sz="2400" b="1" dirty="0" smtClean="0">
              <a:latin typeface="+mn-ea"/>
            </a:endParaRPr>
          </a:p>
          <a:p>
            <a:endParaRPr lang="zh-CN" altLang="en-US" sz="2800" dirty="0" smtClean="0">
              <a:latin typeface="黑体"/>
            </a:endParaRPr>
          </a:p>
          <a:p>
            <a:pPr>
              <a:buNone/>
            </a:pPr>
            <a:endParaRPr lang="en-US" altLang="zh-CN" sz="2400" b="1" dirty="0" smtClean="0">
              <a:latin typeface="黑体"/>
            </a:endParaRP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94</a:t>
            </a:fld>
            <a:endParaRPr lang="zh-CN"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52988"/>
          </a:xfrm>
        </p:spPr>
        <p:txBody>
          <a:bodyPr>
            <a:normAutofit/>
          </a:bodyPr>
          <a:lstStyle/>
          <a:p>
            <a:pPr>
              <a:lnSpc>
                <a:spcPct val="120000"/>
              </a:lnSpc>
              <a:buNone/>
            </a:pPr>
            <a:r>
              <a:rPr lang="en-US" altLang="zh-CN" sz="2400" b="1" dirty="0" smtClean="0">
                <a:latin typeface="+mn-ea"/>
              </a:rPr>
              <a:t>1</a:t>
            </a:r>
            <a:r>
              <a:rPr lang="zh-CN" altLang="en-US" sz="2400" b="1" dirty="0" smtClean="0">
                <a:latin typeface="+mn-ea"/>
              </a:rPr>
              <a:t>．净资产要求：</a:t>
            </a:r>
            <a:r>
              <a:rPr lang="en-US" altLang="zh-CN" sz="2400" b="1" dirty="0" smtClean="0">
                <a:latin typeface="+mn-ea"/>
              </a:rPr>
              <a:t>3000</a:t>
            </a:r>
            <a:r>
              <a:rPr lang="zh-CN" altLang="en-US" sz="2400" b="1" dirty="0" smtClean="0">
                <a:latin typeface="+mn-ea"/>
              </a:rPr>
              <a:t>万，</a:t>
            </a:r>
            <a:r>
              <a:rPr lang="en-US" altLang="zh-CN" sz="2400" b="1" dirty="0" smtClean="0">
                <a:latin typeface="+mn-ea"/>
              </a:rPr>
              <a:t>6000</a:t>
            </a:r>
            <a:r>
              <a:rPr lang="zh-CN" altLang="en-US" sz="2400" b="1" dirty="0" smtClean="0">
                <a:latin typeface="+mn-ea"/>
              </a:rPr>
              <a:t>万元，</a:t>
            </a:r>
            <a:r>
              <a:rPr lang="en-US" altLang="zh-CN" sz="2400" b="1" dirty="0" smtClean="0">
                <a:latin typeface="+mn-ea"/>
              </a:rPr>
              <a:t>15</a:t>
            </a:r>
            <a:r>
              <a:rPr lang="zh-CN" altLang="en-US" sz="2400" b="1" dirty="0" smtClean="0">
                <a:latin typeface="+mn-ea"/>
              </a:rPr>
              <a:t>亿元</a:t>
            </a:r>
            <a:endParaRPr lang="en-US" altLang="zh-CN" sz="2400" b="1" dirty="0" smtClean="0">
              <a:latin typeface="+mn-ea"/>
            </a:endParaRPr>
          </a:p>
          <a:p>
            <a:pPr>
              <a:lnSpc>
                <a:spcPct val="120000"/>
              </a:lnSpc>
              <a:buNone/>
            </a:pPr>
            <a:r>
              <a:rPr lang="en-US" altLang="zh-CN" sz="2400" b="1" dirty="0" smtClean="0">
                <a:latin typeface="+mn-ea"/>
              </a:rPr>
              <a:t>2</a:t>
            </a:r>
            <a:r>
              <a:rPr lang="zh-CN" altLang="en-US" sz="2400" b="1" dirty="0" smtClean="0">
                <a:latin typeface="+mn-ea"/>
              </a:rPr>
              <a:t>．净资产收益率要求：</a:t>
            </a:r>
            <a:r>
              <a:rPr lang="en-US" altLang="zh-CN" sz="2400" b="1" dirty="0" smtClean="0">
                <a:latin typeface="+mn-ea"/>
              </a:rPr>
              <a:t>6%</a:t>
            </a:r>
          </a:p>
          <a:p>
            <a:pPr>
              <a:lnSpc>
                <a:spcPct val="120000"/>
              </a:lnSpc>
              <a:buNone/>
            </a:pPr>
            <a:r>
              <a:rPr lang="en-US" altLang="zh-CN" sz="2400" b="1" dirty="0" smtClean="0">
                <a:latin typeface="+mn-ea"/>
              </a:rPr>
              <a:t>3</a:t>
            </a:r>
            <a:r>
              <a:rPr lang="zh-CN" altLang="en-US" sz="2400" b="1" dirty="0" smtClean="0">
                <a:latin typeface="+mn-ea"/>
              </a:rPr>
              <a:t>．现金流量要求：</a:t>
            </a:r>
            <a:endParaRPr lang="en-US" altLang="zh-CN" sz="2400" b="1" dirty="0" smtClean="0">
              <a:latin typeface="+mn-ea"/>
            </a:endParaRPr>
          </a:p>
          <a:p>
            <a:pPr>
              <a:lnSpc>
                <a:spcPct val="120000"/>
              </a:lnSpc>
              <a:buNone/>
            </a:pPr>
            <a:r>
              <a:rPr lang="zh-CN" altLang="en-US" sz="2400" b="1" dirty="0" smtClean="0">
                <a:latin typeface="+mn-ea"/>
              </a:rPr>
              <a:t>     其最近</a:t>
            </a:r>
            <a:r>
              <a:rPr lang="en-US" altLang="zh-CN" sz="2400" b="1" dirty="0" smtClean="0">
                <a:latin typeface="+mn-ea"/>
              </a:rPr>
              <a:t>3</a:t>
            </a:r>
            <a:r>
              <a:rPr lang="zh-CN" altLang="en-US" sz="2400" b="1" dirty="0" smtClean="0">
                <a:latin typeface="+mn-ea"/>
              </a:rPr>
              <a:t>个会计年度经营活动产生的现金流量净额平均应不少于公司债券</a:t>
            </a:r>
            <a:r>
              <a:rPr lang="en-US" altLang="zh-CN" sz="2400" b="1" dirty="0" smtClean="0">
                <a:latin typeface="+mn-ea"/>
              </a:rPr>
              <a:t>1</a:t>
            </a:r>
            <a:r>
              <a:rPr lang="zh-CN" altLang="en-US" sz="2400" b="1" dirty="0" smtClean="0">
                <a:latin typeface="+mn-ea"/>
              </a:rPr>
              <a:t>年的利息（若其最近</a:t>
            </a:r>
            <a:r>
              <a:rPr lang="en-US" altLang="zh-CN" sz="2400" b="1" dirty="0" smtClean="0">
                <a:latin typeface="+mn-ea"/>
              </a:rPr>
              <a:t>3</a:t>
            </a:r>
            <a:r>
              <a:rPr lang="zh-CN" altLang="en-US" sz="2400" b="1" dirty="0" smtClean="0">
                <a:latin typeface="+mn-ea"/>
              </a:rPr>
              <a:t>个会计年度加权平均净资产收益率平均不低于</a:t>
            </a:r>
            <a:r>
              <a:rPr lang="en-US" altLang="zh-CN" sz="2400" b="1" dirty="0" smtClean="0">
                <a:latin typeface="+mn-ea"/>
              </a:rPr>
              <a:t>6%</a:t>
            </a:r>
            <a:r>
              <a:rPr lang="zh-CN" altLang="en-US" sz="2400" b="1" dirty="0" smtClean="0">
                <a:latin typeface="+mn-ea"/>
              </a:rPr>
              <a:t>，则可不作此现金流量要求）</a:t>
            </a:r>
          </a:p>
          <a:p>
            <a:endParaRPr lang="zh-CN" altLang="en-US" sz="2800" dirty="0" smtClean="0">
              <a:latin typeface="黑体"/>
            </a:endParaRPr>
          </a:p>
          <a:p>
            <a:pPr>
              <a:buNone/>
            </a:pPr>
            <a:endParaRPr lang="en-US" altLang="zh-CN" sz="2400" b="1" dirty="0" smtClean="0">
              <a:latin typeface="黑体"/>
            </a:endParaRP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95</a:t>
            </a:fld>
            <a:endParaRPr lang="zh-CN" altLang="en-US"/>
          </a:p>
        </p:txBody>
      </p:sp>
    </p:spTree>
    <p:extLst>
      <p:ext uri="{BB962C8B-B14F-4D97-AF65-F5344CB8AC3E}">
        <p14:creationId xmlns:p14="http://schemas.microsoft.com/office/powerpoint/2010/main" xmlns="" val="283392116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343872"/>
          </a:xfrm>
        </p:spPr>
        <p:txBody>
          <a:bodyPr/>
          <a:lstStyle/>
          <a:p>
            <a:pPr>
              <a:buNone/>
            </a:pPr>
            <a:r>
              <a:rPr lang="zh-CN" altLang="en-US" b="1" dirty="0" smtClean="0">
                <a:latin typeface="+mn-ea"/>
              </a:rPr>
              <a:t>二、可转换公司债券发行条款的设计要求</a:t>
            </a:r>
          </a:p>
          <a:p>
            <a:pPr>
              <a:buNone/>
            </a:pPr>
            <a:r>
              <a:rPr lang="zh-CN" altLang="en-US" sz="3200" b="1" dirty="0" smtClean="0">
                <a:latin typeface="+mn-ea"/>
              </a:rPr>
              <a:t>（一）发行规模</a:t>
            </a:r>
            <a:r>
              <a:rPr lang="zh-CN" altLang="en-US" sz="3200" b="1" dirty="0">
                <a:latin typeface="+mn-ea"/>
              </a:rPr>
              <a:t>：</a:t>
            </a:r>
            <a:r>
              <a:rPr lang="en-US" altLang="zh-CN" sz="3200" b="1" dirty="0" smtClean="0">
                <a:latin typeface="+mn-ea"/>
              </a:rPr>
              <a:t>40%</a:t>
            </a:r>
          </a:p>
          <a:p>
            <a:pPr>
              <a:buNone/>
            </a:pPr>
            <a:r>
              <a:rPr lang="zh-CN" altLang="en-US" sz="3200" b="1" dirty="0" smtClean="0">
                <a:latin typeface="+mn-ea"/>
              </a:rPr>
              <a:t>（二）期限：</a:t>
            </a:r>
          </a:p>
          <a:p>
            <a:pPr>
              <a:buNone/>
            </a:pPr>
            <a:r>
              <a:rPr lang="zh-CN" altLang="en-US" sz="2400" b="1" dirty="0" smtClean="0">
                <a:latin typeface="+mn-ea"/>
              </a:rPr>
              <a:t>    可转换公司债券的最短期限为</a:t>
            </a:r>
            <a:r>
              <a:rPr lang="en-US" altLang="zh-CN" sz="2400" b="1" dirty="0" smtClean="0">
                <a:latin typeface="+mn-ea"/>
              </a:rPr>
              <a:t>1</a:t>
            </a:r>
            <a:r>
              <a:rPr lang="zh-CN" altLang="en-US" sz="2400" b="1" dirty="0" smtClean="0">
                <a:latin typeface="+mn-ea"/>
              </a:rPr>
              <a:t>年，最长期限为</a:t>
            </a:r>
            <a:r>
              <a:rPr lang="en-US" altLang="zh-CN" sz="2400" b="1" dirty="0" smtClean="0">
                <a:latin typeface="+mn-ea"/>
              </a:rPr>
              <a:t>6</a:t>
            </a:r>
            <a:r>
              <a:rPr lang="zh-CN" altLang="en-US" sz="2400" b="1" dirty="0" smtClean="0">
                <a:latin typeface="+mn-ea"/>
              </a:rPr>
              <a:t>年。分离交易的可转换公司债券的期限最短为</a:t>
            </a:r>
            <a:r>
              <a:rPr lang="en-US" altLang="zh-CN" sz="2400" b="1" dirty="0" smtClean="0">
                <a:latin typeface="+mn-ea"/>
              </a:rPr>
              <a:t>1</a:t>
            </a:r>
            <a:r>
              <a:rPr lang="zh-CN" altLang="en-US" sz="2400" b="1" dirty="0" smtClean="0">
                <a:latin typeface="+mn-ea"/>
              </a:rPr>
              <a:t>年，无最长期限限制；认股权证的存续期间不超过公司债券的期限，自发行结束之日起不少于</a:t>
            </a:r>
            <a:r>
              <a:rPr lang="en-US" altLang="zh-CN" sz="2400" b="1" dirty="0" smtClean="0">
                <a:latin typeface="+mn-ea"/>
              </a:rPr>
              <a:t>6</a:t>
            </a:r>
            <a:r>
              <a:rPr lang="zh-CN" altLang="en-US" sz="2400" b="1" dirty="0" smtClean="0">
                <a:latin typeface="+mn-ea"/>
              </a:rPr>
              <a:t>个月。募集说明书公告的权证存续期限不得调整。</a:t>
            </a:r>
          </a:p>
          <a:p>
            <a:pPr>
              <a:lnSpc>
                <a:spcPts val="1669"/>
              </a:lnSpc>
            </a:pPr>
            <a:endParaRPr lang="zh-CN" altLang="en-US" dirty="0" smtClean="0">
              <a:solidFill>
                <a:srgbClr val="FFFFFF"/>
              </a:solidFill>
              <a:latin typeface="黑体"/>
            </a:endParaRP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96</a:t>
            </a:fld>
            <a:endParaRPr lang="zh-CN"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271864"/>
          </a:xfrm>
        </p:spPr>
        <p:txBody>
          <a:bodyPr>
            <a:normAutofit/>
          </a:bodyPr>
          <a:lstStyle/>
          <a:p>
            <a:pPr>
              <a:buNone/>
            </a:pPr>
            <a:r>
              <a:rPr lang="zh-CN" altLang="en-US" sz="3500" b="1" dirty="0" smtClean="0">
                <a:latin typeface="+mn-ea"/>
              </a:rPr>
              <a:t>（</a:t>
            </a:r>
            <a:r>
              <a:rPr lang="zh-CN" altLang="en-US" sz="3200" b="1" dirty="0" smtClean="0">
                <a:latin typeface="+mn-ea"/>
              </a:rPr>
              <a:t>三）转股期或行权期：</a:t>
            </a:r>
            <a:r>
              <a:rPr lang="en-US" altLang="zh-CN" sz="3200" b="1" dirty="0" smtClean="0">
                <a:latin typeface="+mn-ea"/>
              </a:rPr>
              <a:t>6</a:t>
            </a:r>
            <a:r>
              <a:rPr lang="zh-CN" altLang="en-US" sz="3200" b="1" dirty="0" smtClean="0">
                <a:latin typeface="+mn-ea"/>
              </a:rPr>
              <a:t>个月</a:t>
            </a:r>
            <a:endParaRPr lang="en-US" altLang="zh-CN" sz="3200" b="1" dirty="0" smtClean="0">
              <a:latin typeface="+mn-ea"/>
            </a:endParaRPr>
          </a:p>
          <a:p>
            <a:pPr>
              <a:buNone/>
            </a:pPr>
            <a:r>
              <a:rPr lang="zh-CN" altLang="en-US" sz="3200" b="1" dirty="0" smtClean="0">
                <a:latin typeface="+mn-ea"/>
              </a:rPr>
              <a:t>（四）转股价格或行权价格</a:t>
            </a:r>
          </a:p>
          <a:p>
            <a:pPr>
              <a:buNone/>
            </a:pPr>
            <a:r>
              <a:rPr lang="zh-CN" altLang="en-US" sz="3200" b="1" dirty="0" smtClean="0">
                <a:latin typeface="+mn-ea"/>
              </a:rPr>
              <a:t>   </a:t>
            </a:r>
            <a:r>
              <a:rPr lang="zh-CN" altLang="en-US" sz="2400" b="1" dirty="0" smtClean="0">
                <a:latin typeface="+mn-ea"/>
              </a:rPr>
              <a:t> 转股价格应不低于募集说明书公告日前</a:t>
            </a:r>
            <a:r>
              <a:rPr lang="en-US" altLang="zh-CN" sz="2400" b="1" dirty="0" smtClean="0">
                <a:latin typeface="+mn-ea"/>
              </a:rPr>
              <a:t>20</a:t>
            </a:r>
            <a:r>
              <a:rPr lang="zh-CN" altLang="en-US" sz="2400" b="1" dirty="0" smtClean="0">
                <a:latin typeface="+mn-ea"/>
              </a:rPr>
              <a:t>个交易日公司股票交易均价和前一个交易日的均价。</a:t>
            </a:r>
            <a:r>
              <a:rPr lang="en-US" altLang="zh-CN" sz="2400" b="1" dirty="0" smtClean="0">
                <a:latin typeface="+mn-ea"/>
              </a:rPr>
              <a:t>2/3</a:t>
            </a:r>
            <a:r>
              <a:rPr lang="zh-CN" altLang="en-US" sz="2400" b="1" dirty="0" smtClean="0">
                <a:latin typeface="+mn-ea"/>
              </a:rPr>
              <a:t>股东大会表决通过</a:t>
            </a:r>
            <a:endParaRPr lang="en-US" altLang="zh-CN" sz="2400" b="1" dirty="0" smtClean="0">
              <a:latin typeface="+mn-ea"/>
            </a:endParaRPr>
          </a:p>
          <a:p>
            <a:pPr>
              <a:buNone/>
            </a:pPr>
            <a:r>
              <a:rPr lang="zh-CN" altLang="en-US" sz="3200" b="1" dirty="0">
                <a:latin typeface="+mn-ea"/>
              </a:rPr>
              <a:t>（五）面值与利率确定</a:t>
            </a:r>
          </a:p>
          <a:p>
            <a:pPr>
              <a:buNone/>
            </a:pPr>
            <a:r>
              <a:rPr lang="zh-CN" altLang="en-US" sz="3200" b="1" dirty="0">
                <a:latin typeface="+mn-ea"/>
              </a:rPr>
              <a:t>（六）债券本息</a:t>
            </a:r>
            <a:r>
              <a:rPr lang="zh-CN" altLang="en-US" sz="3200" b="1" dirty="0" smtClean="0">
                <a:latin typeface="+mn-ea"/>
              </a:rPr>
              <a:t>偿还</a:t>
            </a:r>
            <a:endParaRPr lang="en-US" altLang="zh-CN" sz="3200" b="1" dirty="0" smtClean="0">
              <a:latin typeface="+mn-ea"/>
            </a:endParaRPr>
          </a:p>
          <a:p>
            <a:pPr>
              <a:buNone/>
            </a:pPr>
            <a:r>
              <a:rPr lang="zh-CN" altLang="en-US" sz="2400" b="1" dirty="0" smtClean="0">
                <a:latin typeface="+mn-ea"/>
              </a:rPr>
              <a:t>     可</a:t>
            </a:r>
            <a:r>
              <a:rPr lang="zh-CN" altLang="en-US" sz="2400" b="1" dirty="0">
                <a:latin typeface="+mn-ea"/>
              </a:rPr>
              <a:t>转换公司债券期满后</a:t>
            </a:r>
            <a:r>
              <a:rPr lang="en-US" altLang="zh-CN" sz="2400" b="1" dirty="0">
                <a:latin typeface="+mn-ea"/>
              </a:rPr>
              <a:t>5</a:t>
            </a:r>
            <a:r>
              <a:rPr lang="zh-CN" altLang="en-US" sz="2400" b="1" dirty="0">
                <a:latin typeface="+mn-ea"/>
              </a:rPr>
              <a:t>个工作日内</a:t>
            </a:r>
          </a:p>
          <a:p>
            <a:pPr>
              <a:buNone/>
            </a:pPr>
            <a:endParaRPr lang="zh-CN" altLang="en-US" sz="3200" b="1" dirty="0" smtClean="0">
              <a:latin typeface="+mn-ea"/>
            </a:endParaRPr>
          </a:p>
          <a:p>
            <a:endParaRPr lang="zh-CN" altLang="en-US" dirty="0"/>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97</a:t>
            </a:fld>
            <a:endParaRPr lang="zh-CN" alt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415880"/>
          </a:xfrm>
        </p:spPr>
        <p:txBody>
          <a:bodyPr>
            <a:noAutofit/>
          </a:bodyPr>
          <a:lstStyle/>
          <a:p>
            <a:pPr>
              <a:buNone/>
            </a:pPr>
            <a:r>
              <a:rPr lang="zh-CN" altLang="en-US" sz="3200" b="1" dirty="0" smtClean="0">
                <a:latin typeface="+mn-ea"/>
              </a:rPr>
              <a:t>（七）赎回、回售</a:t>
            </a:r>
            <a:endParaRPr lang="en-US" altLang="zh-CN" sz="3200" b="1" dirty="0" smtClean="0">
              <a:latin typeface="+mn-ea"/>
            </a:endParaRPr>
          </a:p>
          <a:p>
            <a:pPr>
              <a:buNone/>
            </a:pPr>
            <a:r>
              <a:rPr lang="zh-CN" altLang="en-US" sz="3200" b="1" dirty="0" smtClean="0">
                <a:latin typeface="+mn-ea"/>
              </a:rPr>
              <a:t>（八）担保要求</a:t>
            </a:r>
            <a:endParaRPr lang="en-US" altLang="zh-CN" sz="3200" b="1" dirty="0" smtClean="0">
              <a:latin typeface="+mn-ea"/>
            </a:endParaRPr>
          </a:p>
          <a:p>
            <a:pPr>
              <a:buNone/>
            </a:pPr>
            <a:r>
              <a:rPr lang="zh-CN" altLang="en-US" sz="3200" b="1" dirty="0" smtClean="0">
                <a:latin typeface="+mn-ea"/>
              </a:rPr>
              <a:t>   </a:t>
            </a:r>
            <a:r>
              <a:rPr lang="zh-CN" altLang="en-US" sz="2400" b="1" dirty="0" smtClean="0">
                <a:latin typeface="+mn-ea"/>
              </a:rPr>
              <a:t> 提供担保的，应当为全额担保，连带保证责任</a:t>
            </a:r>
            <a:endParaRPr lang="en-US" altLang="zh-CN" sz="2400" b="1" dirty="0" smtClean="0">
              <a:latin typeface="+mn-ea"/>
            </a:endParaRPr>
          </a:p>
          <a:p>
            <a:pPr>
              <a:buNone/>
            </a:pPr>
            <a:r>
              <a:rPr lang="zh-CN" altLang="en-US" sz="3200" b="1" dirty="0" smtClean="0">
                <a:latin typeface="+mn-ea"/>
              </a:rPr>
              <a:t>（九）评级</a:t>
            </a:r>
          </a:p>
          <a:p>
            <a:pPr defTabSz="801654">
              <a:buNone/>
              <a:tabLst>
                <a:tab pos="501034" algn="l"/>
              </a:tabLst>
              <a:defRPr/>
            </a:pPr>
            <a:r>
              <a:rPr lang="zh-CN" altLang="en-US" sz="2400" b="1" dirty="0" smtClean="0">
                <a:latin typeface="+mn-ea"/>
              </a:rPr>
              <a:t>     资信评级机构每年至少公告一次跟踪评级报告。</a:t>
            </a:r>
            <a:endParaRPr lang="en-US" altLang="zh-CN" sz="2400" b="1" dirty="0" smtClean="0">
              <a:latin typeface="+mn-ea"/>
            </a:endParaRPr>
          </a:p>
          <a:p>
            <a:pPr defTabSz="801654">
              <a:buNone/>
              <a:tabLst>
                <a:tab pos="501034" algn="l"/>
              </a:tabLst>
              <a:defRPr/>
            </a:pPr>
            <a:r>
              <a:rPr lang="zh-CN" altLang="en-US" sz="3200" b="1" dirty="0" smtClean="0">
                <a:latin typeface="+mn-ea"/>
              </a:rPr>
              <a:t>（十）债权人权利保护</a:t>
            </a:r>
            <a:endParaRPr lang="zh-CN" altLang="en-US" sz="3200" dirty="0">
              <a:latin typeface="+mn-ea"/>
            </a:endParaRPr>
          </a:p>
        </p:txBody>
      </p:sp>
      <p:sp>
        <p:nvSpPr>
          <p:cNvPr id="5" name="灯片编号占位符 4"/>
          <p:cNvSpPr>
            <a:spLocks noGrp="1"/>
          </p:cNvSpPr>
          <p:nvPr>
            <p:ph type="sldNum" sz="quarter" idx="12"/>
          </p:nvPr>
        </p:nvSpPr>
        <p:spPr/>
        <p:txBody>
          <a:bodyPr/>
          <a:lstStyle/>
          <a:p>
            <a:fld id="{6F969CFA-BAD1-48FA-92B5-A3EB68346CBD}" type="slidenum">
              <a:rPr lang="zh-CN" altLang="en-US" smtClean="0"/>
              <a:pPr/>
              <a:t>98</a:t>
            </a:fld>
            <a:endParaRPr lang="zh-CN"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b="1" dirty="0" smtClean="0"/>
              <a:t>第三章、与上市公司有关证券的发行与承销</a:t>
            </a:r>
            <a:endParaRPr lang="zh-CN" altLang="en-US" dirty="0"/>
          </a:p>
        </p:txBody>
      </p:sp>
      <p:sp>
        <p:nvSpPr>
          <p:cNvPr id="3" name="内容占位符 2"/>
          <p:cNvSpPr>
            <a:spLocks noGrp="1"/>
          </p:cNvSpPr>
          <p:nvPr>
            <p:ph idx="1"/>
          </p:nvPr>
        </p:nvSpPr>
        <p:spPr/>
        <p:txBody>
          <a:bodyPr>
            <a:normAutofit lnSpcReduction="10000"/>
          </a:bodyPr>
          <a:lstStyle/>
          <a:p>
            <a:r>
              <a:rPr lang="zh-CN" altLang="en-US" sz="4400" b="1" dirty="0" smtClean="0">
                <a:latin typeface="+mn-ea"/>
              </a:rPr>
              <a:t>第一节、</a:t>
            </a:r>
            <a:r>
              <a:rPr lang="en-US" altLang="zh-CN" sz="4400" b="1" dirty="0" smtClean="0">
                <a:latin typeface="+mn-ea"/>
              </a:rPr>
              <a:t>IPO</a:t>
            </a:r>
          </a:p>
          <a:p>
            <a:r>
              <a:rPr lang="zh-CN" altLang="en-US" sz="4400" b="1" dirty="0" smtClean="0">
                <a:latin typeface="+mn-ea"/>
              </a:rPr>
              <a:t>第二节、</a:t>
            </a:r>
            <a:r>
              <a:rPr lang="en-US" altLang="zh-CN" sz="4400" b="1" dirty="0" smtClean="0">
                <a:latin typeface="+mn-ea"/>
              </a:rPr>
              <a:t>H</a:t>
            </a:r>
            <a:r>
              <a:rPr lang="zh-CN" altLang="en-US" sz="4400" b="1" dirty="0" smtClean="0">
                <a:latin typeface="+mn-ea"/>
              </a:rPr>
              <a:t>股发行条件</a:t>
            </a:r>
            <a:endParaRPr lang="en-US" altLang="zh-CN" sz="4400" b="1" dirty="0" smtClean="0">
              <a:latin typeface="+mn-ea"/>
            </a:endParaRPr>
          </a:p>
          <a:p>
            <a:r>
              <a:rPr lang="zh-CN" altLang="en-US" sz="4400" b="1" dirty="0" smtClean="0">
                <a:latin typeface="+mn-ea"/>
              </a:rPr>
              <a:t>第三节、新股发行</a:t>
            </a:r>
            <a:endParaRPr lang="en-US" altLang="zh-CN" sz="4400" b="1" dirty="0" smtClean="0">
              <a:latin typeface="+mn-ea"/>
            </a:endParaRPr>
          </a:p>
          <a:p>
            <a:r>
              <a:rPr lang="zh-CN" altLang="en-US" sz="4400" b="1" dirty="0" smtClean="0">
                <a:latin typeface="+mn-ea"/>
              </a:rPr>
              <a:t>第四节、可转换债券发行</a:t>
            </a:r>
            <a:endParaRPr lang="en-US" altLang="zh-CN" sz="4400" b="1" dirty="0" smtClean="0">
              <a:latin typeface="+mn-ea"/>
            </a:endParaRPr>
          </a:p>
          <a:p>
            <a:r>
              <a:rPr lang="zh-CN" altLang="en-US" sz="4400" b="1" dirty="0" smtClean="0">
                <a:solidFill>
                  <a:schemeClr val="tx2"/>
                </a:solidFill>
                <a:latin typeface="+mn-ea"/>
              </a:rPr>
              <a:t>第五节、债券发行</a:t>
            </a:r>
            <a:endParaRPr lang="en-US" altLang="zh-CN" sz="4400" b="1" dirty="0" smtClean="0">
              <a:solidFill>
                <a:schemeClr val="tx2"/>
              </a:solidFill>
              <a:latin typeface="+mn-ea"/>
            </a:endParaRPr>
          </a:p>
          <a:p>
            <a:r>
              <a:rPr lang="zh-CN" altLang="en-US" sz="4400" b="1" dirty="0" smtClean="0">
                <a:latin typeface="+mn-ea"/>
              </a:rPr>
              <a:t>第六节、资产支持证券的发行</a:t>
            </a:r>
            <a:endParaRPr lang="en-US" altLang="zh-CN" sz="4400" b="1" dirty="0" smtClean="0">
              <a:latin typeface="+mn-ea"/>
            </a:endParaRPr>
          </a:p>
          <a:p>
            <a:endParaRPr lang="zh-CN" altLang="en-US" dirty="0"/>
          </a:p>
        </p:txBody>
      </p:sp>
      <p:sp>
        <p:nvSpPr>
          <p:cNvPr id="4" name="灯片编号占位符 3"/>
          <p:cNvSpPr>
            <a:spLocks noGrp="1"/>
          </p:cNvSpPr>
          <p:nvPr>
            <p:ph type="sldNum" sz="quarter" idx="12"/>
          </p:nvPr>
        </p:nvSpPr>
        <p:spPr/>
        <p:txBody>
          <a:bodyPr/>
          <a:lstStyle/>
          <a:p>
            <a:fld id="{6F969CFA-BAD1-48FA-92B5-A3EB68346CBD}" type="slidenum">
              <a:rPr lang="zh-CN" altLang="en-US" smtClean="0"/>
              <a:pPr/>
              <a:t>99</a:t>
            </a:fld>
            <a:endParaRPr lang="zh-CN" altLang="en-US" dirty="0"/>
          </a:p>
        </p:txBody>
      </p:sp>
      <p:sp>
        <p:nvSpPr>
          <p:cNvPr id="5" name="内容占位符 4"/>
          <p:cNvSpPr>
            <a:spLocks noGrp="1"/>
          </p:cNvSpPr>
          <p:nvPr>
            <p:ph sz="quarter" idx="13"/>
          </p:nvPr>
        </p:nvSpPr>
        <p:spPr/>
        <p:txBody>
          <a:bodyPr/>
          <a:lstStyle/>
          <a:p>
            <a:endParaRPr lang="zh-CN" altLang="en-US"/>
          </a:p>
        </p:txBody>
      </p:sp>
    </p:spTree>
    <p:extLst>
      <p:ext uri="{BB962C8B-B14F-4D97-AF65-F5344CB8AC3E}">
        <p14:creationId xmlns:p14="http://schemas.microsoft.com/office/powerpoint/2010/main" xmlns="" val="5161144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2542</TotalTime>
  <Words>8212</Words>
  <Application>Microsoft Office PowerPoint</Application>
  <PresentationFormat>全屏显示(4:3)</PresentationFormat>
  <Paragraphs>879</Paragraphs>
  <Slides>118</Slides>
  <Notes>3</Notes>
  <HiddenSlides>0</HiddenSlides>
  <MMClips>0</MMClips>
  <ScaleCrop>false</ScaleCrop>
  <HeadingPairs>
    <vt:vector size="4" baseType="variant">
      <vt:variant>
        <vt:lpstr>主题</vt:lpstr>
      </vt:variant>
      <vt:variant>
        <vt:i4>1</vt:i4>
      </vt:variant>
      <vt:variant>
        <vt:lpstr>幻灯片标题</vt:lpstr>
      </vt:variant>
      <vt:variant>
        <vt:i4>118</vt:i4>
      </vt:variant>
    </vt:vector>
  </HeadingPairs>
  <TitlesOfParts>
    <vt:vector size="119" baseType="lpstr">
      <vt:lpstr>流畅</vt:lpstr>
      <vt:lpstr>金融工具知识培训</vt:lpstr>
      <vt:lpstr> 目  录</vt:lpstr>
      <vt:lpstr>第一章、中国证券市场简介</vt:lpstr>
      <vt:lpstr>第一节、市场层次</vt:lpstr>
      <vt:lpstr>股票市场</vt:lpstr>
      <vt:lpstr>债券市场   </vt:lpstr>
      <vt:lpstr>延展：债券市场核查风暴</vt:lpstr>
      <vt:lpstr>基金市场</vt:lpstr>
      <vt:lpstr>期货市场</vt:lpstr>
      <vt:lpstr>幻灯片 10</vt:lpstr>
      <vt:lpstr>第一章、中国证券市场简介</vt:lpstr>
      <vt:lpstr>第二节、市场主体 </vt:lpstr>
      <vt:lpstr>幻灯片 13</vt:lpstr>
      <vt:lpstr>幻灯片 14</vt:lpstr>
      <vt:lpstr>幻灯片 15</vt:lpstr>
      <vt:lpstr>监管机构</vt:lpstr>
      <vt:lpstr>自律组织</vt:lpstr>
      <vt:lpstr>第二章、常见金融产品简介及实例</vt:lpstr>
      <vt:lpstr>股票</vt:lpstr>
      <vt:lpstr>幻灯片 20</vt:lpstr>
      <vt:lpstr>延展：中国为什么没有优先股？</vt:lpstr>
      <vt:lpstr>幻灯片 22</vt:lpstr>
      <vt:lpstr>幻灯片 23</vt:lpstr>
      <vt:lpstr>债券</vt:lpstr>
      <vt:lpstr>幻灯片 25</vt:lpstr>
      <vt:lpstr>幻灯片 26</vt:lpstr>
      <vt:lpstr>幻灯片 27</vt:lpstr>
      <vt:lpstr>幻灯片 28</vt:lpstr>
      <vt:lpstr>基金</vt:lpstr>
      <vt:lpstr>期货</vt:lpstr>
      <vt:lpstr>幻灯片 31</vt:lpstr>
      <vt:lpstr>股指期货交易细则表：</vt:lpstr>
      <vt:lpstr>国债期货交易细则表：</vt:lpstr>
      <vt:lpstr>期权</vt:lpstr>
      <vt:lpstr>信托基本关系简图</vt:lpstr>
      <vt:lpstr>幻灯片 36</vt:lpstr>
      <vt:lpstr>信托的资产管理关系解析    ---委托人</vt:lpstr>
      <vt:lpstr>幻灯片 38</vt:lpstr>
      <vt:lpstr>幻灯片 39</vt:lpstr>
      <vt:lpstr>幻灯片 40</vt:lpstr>
      <vt:lpstr>资产</vt:lpstr>
      <vt:lpstr>幻灯片 42</vt:lpstr>
      <vt:lpstr>幻灯片 43</vt:lpstr>
      <vt:lpstr>受托人</vt:lpstr>
      <vt:lpstr>幻灯片 45</vt:lpstr>
      <vt:lpstr>信托投融资交易要素架构</vt:lpstr>
      <vt:lpstr>房地产信托实例</vt:lpstr>
      <vt:lpstr>幻灯片 48</vt:lpstr>
      <vt:lpstr>幻灯片 49</vt:lpstr>
      <vt:lpstr>幻灯片 50</vt:lpstr>
      <vt:lpstr>幻灯片 51</vt:lpstr>
      <vt:lpstr>幻灯片 52</vt:lpstr>
      <vt:lpstr>资产支持</vt:lpstr>
      <vt:lpstr>互换</vt:lpstr>
      <vt:lpstr>幻灯片 55</vt:lpstr>
      <vt:lpstr>第三章、与上市公司有关证券的发行与承销</vt:lpstr>
      <vt:lpstr>第一节、IPO</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延展：新股发行体制改革？</vt:lpstr>
      <vt:lpstr>                                       《关于进一步深化新股发行体制改革的指导意见》</vt:lpstr>
      <vt:lpstr>幻灯片 75</vt:lpstr>
      <vt:lpstr>幻灯片 76</vt:lpstr>
      <vt:lpstr>第三章、与上市公司有关证券的发行与承销</vt:lpstr>
      <vt:lpstr>H股发行条件</vt:lpstr>
      <vt:lpstr>幻灯片 79</vt:lpstr>
      <vt:lpstr>幻灯片 80</vt:lpstr>
      <vt:lpstr>第三章、与上市公司有关证券的发行与承销</vt:lpstr>
      <vt:lpstr>新股发行</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第三章、与上市公司有关证券的发行与承销</vt:lpstr>
      <vt:lpstr>可转换债券发行</vt:lpstr>
      <vt:lpstr>幻灯片 95</vt:lpstr>
      <vt:lpstr>幻灯片 96</vt:lpstr>
      <vt:lpstr>幻灯片 97</vt:lpstr>
      <vt:lpstr>幻灯片 98</vt:lpstr>
      <vt:lpstr>第三章、与上市公司有关证券的发行与承销</vt:lpstr>
      <vt:lpstr>债券发行</vt:lpstr>
      <vt:lpstr>企业债券发行</vt:lpstr>
      <vt:lpstr>幻灯片 102</vt:lpstr>
      <vt:lpstr>幻灯片 103</vt:lpstr>
      <vt:lpstr>幻灯片 104</vt:lpstr>
      <vt:lpstr>幻灯片 105</vt:lpstr>
      <vt:lpstr>公司债券的发行</vt:lpstr>
      <vt:lpstr>幻灯片 107</vt:lpstr>
      <vt:lpstr>幻灯片 108</vt:lpstr>
      <vt:lpstr>幻灯片 109</vt:lpstr>
      <vt:lpstr>幻灯片 110</vt:lpstr>
      <vt:lpstr>幻灯片 111</vt:lpstr>
      <vt:lpstr>幻灯片 112</vt:lpstr>
      <vt:lpstr>第三章、与上市公司有关证券的发行与承销</vt:lpstr>
      <vt:lpstr>资产支持证券的发行</vt:lpstr>
      <vt:lpstr>幻灯片 115</vt:lpstr>
      <vt:lpstr>幻灯片 116</vt:lpstr>
      <vt:lpstr>幻灯片 117</vt:lpstr>
      <vt:lpstr>幻灯片 118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610</dc:creator>
  <cp:lastModifiedBy>admin</cp:lastModifiedBy>
  <cp:revision>319</cp:revision>
  <dcterms:created xsi:type="dcterms:W3CDTF">2013-07-15T04:27:47Z</dcterms:created>
  <dcterms:modified xsi:type="dcterms:W3CDTF">2013-08-12T07:32:08Z</dcterms:modified>
</cp:coreProperties>
</file>