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docProps/custom.xml" ContentType="application/vnd.openxmlformats-officedocument.custom-properties+xml"/>
  <Override PartName="/ppt/notesSlides/notesSlide12.xml" ContentType="application/vnd.openxmlformats-officedocument.presentationml.notesSlide+xml"/>
  <Override PartName="/ppt/diagrams/layout1.xml" ContentType="application/vnd.openxmlformats-officedocument.drawingml.diagramLayout+xml"/>
  <Override PartName="/ppt/notesSlides/notesSlide7.xml" ContentType="application/vnd.openxmlformats-officedocument.presentationml.notesSlide+xml"/>
  <Override PartName="/ppt/diagrams/data2.xml" ContentType="application/vnd.openxmlformats-officedocument.drawingml.diagramData+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viewProps.xml" ContentType="application/vnd.openxmlformats-officedocument.presentationml.viewProps+xml"/>
  <Override PartName="/ppt/diagrams/colors4.xml" ContentType="application/vnd.openxmlformats-officedocument.drawingml.diagramColor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Override PartName="/ppt/notesSlides/notesSlide3.xml" ContentType="application/vnd.openxmlformats-officedocument.presentationml.notesSlide+xml"/>
  <Default Extension="png" ContentType="image/png"/>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diagrams/quickStyle3.xml" ContentType="application/vnd.openxmlformats-officedocument.drawingml.diagramStyl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tags/tag1.xml" ContentType="application/vnd.openxmlformats-officedocument.presentationml.tags+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diagrams/layout4.xml" ContentType="application/vnd.openxmlformats-officedocument.drawingml.diagramLayout+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diagrams/layout2.xml" ContentType="application/vnd.openxmlformats-officedocument.drawingml.diagramLayout+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slides/slide89.xml" ContentType="application/vnd.openxmlformats-officedocument.presentationml.slide+xml"/>
  <Override PartName="/ppt/notesSlides/notesSlide6.xml" ContentType="application/vnd.openxmlformats-officedocument.presentationml.notesSlide+xml"/>
  <Override PartName="/ppt/diagrams/data3.xml" ContentType="application/vnd.openxmlformats-officedocument.drawingml.diagramData+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notesSlides/notesSlide4.xml" ContentType="application/vnd.openxmlformats-officedocument.presentationml.notesSlide+xml"/>
  <Override PartName="/ppt/diagrams/data1.xml" ContentType="application/vnd.openxmlformats-officedocument.drawingml.diagramData+xml"/>
  <Override PartName="/ppt/diagrams/colors3.xml" ContentType="application/vnd.openxmlformats-officedocument.drawingml.diagramColors+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quickStyle4.xml" ContentType="application/vnd.openxmlformats-officedocument.drawingml.diagramStyl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Default Extension="wmf" ContentType="image/x-wmf"/>
  <Override PartName="/ppt/notesSlides/notesSlide18.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diagrams/layout3.xml" ContentType="application/vnd.openxmlformats-officedocument.drawingml.diagramLayout+xml"/>
  <Override PartName="/ppt/diagrams/data4.xml" ContentType="application/vnd.openxmlformats-officedocument.drawingml.diagramData+xml"/>
  <Override PartName="/ppt/notesSlides/notesSlide21.xml" ContentType="application/vnd.openxmlformats-officedocument.presentationml.notesSlide+xml"/>
  <Override PartName="/ppt/slides/slide79.xml" ContentType="application/vnd.openxmlformats-officedocument.presentationml.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notesSlides/notesSlide1.xml" ContentType="application/vnd.openxmlformats-officedocument.presentationml.notesSlide+xml"/>
  <Override PartName="/ppt/diagrams/colors2.xml" ContentType="application/vnd.openxmlformats-officedocument.drawingml.diagramColors+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Default Extension="jpeg" ContentType="image/jpeg"/>
  <Override PartName="/ppt/diagrams/quickStyle1.xml" ContentType="application/vnd.openxmlformats-officedocument.drawingml.diagramStyl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93"/>
  </p:notesMasterIdLst>
  <p:sldIdLst>
    <p:sldId id="256" r:id="rId2"/>
    <p:sldId id="257" r:id="rId3"/>
    <p:sldId id="258" r:id="rId4"/>
    <p:sldId id="273" r:id="rId5"/>
    <p:sldId id="264" r:id="rId6"/>
    <p:sldId id="261" r:id="rId7"/>
    <p:sldId id="262" r:id="rId8"/>
    <p:sldId id="265" r:id="rId9"/>
    <p:sldId id="350" r:id="rId10"/>
    <p:sldId id="345" r:id="rId11"/>
    <p:sldId id="351" r:id="rId12"/>
    <p:sldId id="362" r:id="rId13"/>
    <p:sldId id="363" r:id="rId14"/>
    <p:sldId id="364" r:id="rId15"/>
    <p:sldId id="384" r:id="rId16"/>
    <p:sldId id="270" r:id="rId17"/>
    <p:sldId id="267" r:id="rId18"/>
    <p:sldId id="349" r:id="rId19"/>
    <p:sldId id="274" r:id="rId20"/>
    <p:sldId id="275" r:id="rId21"/>
    <p:sldId id="276" r:id="rId22"/>
    <p:sldId id="277" r:id="rId23"/>
    <p:sldId id="278" r:id="rId24"/>
    <p:sldId id="279" r:id="rId25"/>
    <p:sldId id="281" r:id="rId26"/>
    <p:sldId id="283" r:id="rId27"/>
    <p:sldId id="285" r:id="rId28"/>
    <p:sldId id="330" r:id="rId29"/>
    <p:sldId id="331" r:id="rId30"/>
    <p:sldId id="332" r:id="rId31"/>
    <p:sldId id="333" r:id="rId32"/>
    <p:sldId id="337" r:id="rId33"/>
    <p:sldId id="338" r:id="rId34"/>
    <p:sldId id="352" r:id="rId35"/>
    <p:sldId id="335" r:id="rId36"/>
    <p:sldId id="336" r:id="rId37"/>
    <p:sldId id="353" r:id="rId38"/>
    <p:sldId id="287" r:id="rId39"/>
    <p:sldId id="288" r:id="rId40"/>
    <p:sldId id="289" r:id="rId41"/>
    <p:sldId id="354" r:id="rId42"/>
    <p:sldId id="355" r:id="rId43"/>
    <p:sldId id="356" r:id="rId44"/>
    <p:sldId id="357" r:id="rId45"/>
    <p:sldId id="358" r:id="rId46"/>
    <p:sldId id="359" r:id="rId47"/>
    <p:sldId id="360" r:id="rId48"/>
    <p:sldId id="401" r:id="rId49"/>
    <p:sldId id="402" r:id="rId50"/>
    <p:sldId id="370" r:id="rId51"/>
    <p:sldId id="371" r:id="rId52"/>
    <p:sldId id="372" r:id="rId53"/>
    <p:sldId id="373" r:id="rId54"/>
    <p:sldId id="374" r:id="rId55"/>
    <p:sldId id="375" r:id="rId56"/>
    <p:sldId id="376" r:id="rId57"/>
    <p:sldId id="378" r:id="rId58"/>
    <p:sldId id="297" r:id="rId59"/>
    <p:sldId id="391" r:id="rId60"/>
    <p:sldId id="387" r:id="rId61"/>
    <p:sldId id="388" r:id="rId62"/>
    <p:sldId id="389" r:id="rId63"/>
    <p:sldId id="405" r:id="rId64"/>
    <p:sldId id="390" r:id="rId65"/>
    <p:sldId id="403" r:id="rId66"/>
    <p:sldId id="298" r:id="rId67"/>
    <p:sldId id="307" r:id="rId68"/>
    <p:sldId id="308" r:id="rId69"/>
    <p:sldId id="309" r:id="rId70"/>
    <p:sldId id="310" r:id="rId71"/>
    <p:sldId id="393" r:id="rId72"/>
    <p:sldId id="394" r:id="rId73"/>
    <p:sldId id="395" r:id="rId74"/>
    <p:sldId id="396" r:id="rId75"/>
    <p:sldId id="398" r:id="rId76"/>
    <p:sldId id="399" r:id="rId77"/>
    <p:sldId id="311" r:id="rId78"/>
    <p:sldId id="314" r:id="rId79"/>
    <p:sldId id="313" r:id="rId80"/>
    <p:sldId id="322" r:id="rId81"/>
    <p:sldId id="323" r:id="rId82"/>
    <p:sldId id="329" r:id="rId83"/>
    <p:sldId id="324" r:id="rId84"/>
    <p:sldId id="318" r:id="rId85"/>
    <p:sldId id="319" r:id="rId86"/>
    <p:sldId id="327" r:id="rId87"/>
    <p:sldId id="361" r:id="rId88"/>
    <p:sldId id="339" r:id="rId89"/>
    <p:sldId id="382" r:id="rId90"/>
    <p:sldId id="400" r:id="rId91"/>
    <p:sldId id="380" r:id="rId92"/>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99"/>
    <a:srgbClr val="3333CC"/>
    <a:srgbClr val="0000FF"/>
    <a:srgbClr val="FF6600"/>
    <a:srgbClr val="FFFF99"/>
    <a:srgbClr val="FFFF66"/>
    <a:srgbClr val="FF00F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vertBarState="maximized">
    <p:restoredLeft sz="32832" autoAdjust="0"/>
    <p:restoredTop sz="90511" autoAdjust="0"/>
  </p:normalViewPr>
  <p:slideViewPr>
    <p:cSldViewPr>
      <p:cViewPr>
        <p:scale>
          <a:sx n="62" d="100"/>
          <a:sy n="62" d="100"/>
        </p:scale>
        <p:origin x="-1362" y="31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4350"/>
    </p:cViewPr>
  </p:sorter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6390BE1-4A7B-48C1-A060-53B8F743CAF5}"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zh-CN" altLang="en-US"/>
        </a:p>
      </dgm:t>
    </dgm:pt>
    <dgm:pt modelId="{43EB938E-48D5-4361-9DA3-B980AE5E1D57}">
      <dgm:prSet phldrT="[文本]" custT="1"/>
      <dgm:spPr>
        <a:effectLst>
          <a:innerShdw blurRad="63500" dist="50800" dir="13500000">
            <a:prstClr val="black">
              <a:alpha val="50000"/>
            </a:prstClr>
          </a:innerShdw>
        </a:effectLst>
        <a:scene3d>
          <a:camera prst="orthographicFront"/>
          <a:lightRig rig="threePt" dir="t"/>
        </a:scene3d>
        <a:sp3d>
          <a:bevelT/>
        </a:sp3d>
      </dgm:spPr>
      <dgm:t>
        <a:bodyPr/>
        <a:lstStyle/>
        <a:p>
          <a:r>
            <a:rPr lang="zh-CN" altLang="en-US" sz="3600" dirty="0" smtClean="0"/>
            <a:t>中央  银行</a:t>
          </a:r>
        </a:p>
      </dgm:t>
    </dgm:pt>
    <dgm:pt modelId="{8C54E42D-8A29-480B-9B7C-F65457BF9570}" type="parTrans" cxnId="{060FA71E-AC1B-4DD8-A6E5-45D70E1A62D3}">
      <dgm:prSet/>
      <dgm:spPr/>
      <dgm:t>
        <a:bodyPr/>
        <a:lstStyle/>
        <a:p>
          <a:endParaRPr lang="zh-CN" altLang="en-US"/>
        </a:p>
      </dgm:t>
    </dgm:pt>
    <dgm:pt modelId="{05A9A46B-7147-4DED-A21B-F0AB5AE3E5CF}" type="sibTrans" cxnId="{060FA71E-AC1B-4DD8-A6E5-45D70E1A62D3}">
      <dgm:prSet/>
      <dgm:spPr/>
      <dgm:t>
        <a:bodyPr/>
        <a:lstStyle/>
        <a:p>
          <a:endParaRPr lang="zh-CN" altLang="en-US"/>
        </a:p>
      </dgm:t>
    </dgm:pt>
    <dgm:pt modelId="{890D88C3-BE6E-4F18-8DAB-2D9E8785A98A}">
      <dgm:prSet phldrT="[文本]" custT="1"/>
      <dgm:spPr/>
      <dgm:t>
        <a:bodyPr/>
        <a:lstStyle/>
        <a:p>
          <a:r>
            <a:rPr lang="zh-CN" altLang="en-US" sz="2000" dirty="0" smtClean="0"/>
            <a:t>我国的中央银行是中国人民银行。它是唯一代表国家对商业银行进行金融管理和金融调控的特殊的金融机构，是我国金融活动的中心，处于金融组织体系的最高地位。</a:t>
          </a:r>
          <a:endParaRPr lang="zh-CN" altLang="en-US" sz="2000" dirty="0"/>
        </a:p>
      </dgm:t>
    </dgm:pt>
    <dgm:pt modelId="{B9D0A2E2-FA42-4259-A57F-15C9AFAC92CC}" type="parTrans" cxnId="{CA2E74E2-49D7-442B-A8FD-7774B1C6D26A}">
      <dgm:prSet/>
      <dgm:spPr/>
      <dgm:t>
        <a:bodyPr/>
        <a:lstStyle/>
        <a:p>
          <a:endParaRPr lang="zh-CN" altLang="en-US"/>
        </a:p>
      </dgm:t>
    </dgm:pt>
    <dgm:pt modelId="{81D5509F-3E3C-4B01-BC24-5DE4E5153177}" type="sibTrans" cxnId="{CA2E74E2-49D7-442B-A8FD-7774B1C6D26A}">
      <dgm:prSet/>
      <dgm:spPr/>
      <dgm:t>
        <a:bodyPr/>
        <a:lstStyle/>
        <a:p>
          <a:endParaRPr lang="zh-CN" altLang="en-US"/>
        </a:p>
      </dgm:t>
    </dgm:pt>
    <dgm:pt modelId="{0270F5DC-193B-4E84-8615-8A3752A4D268}">
      <dgm:prSet phldrT="[文本]" custT="1"/>
      <dgm:spPr>
        <a:effectLst>
          <a:innerShdw blurRad="63500" dist="50800" dir="13500000">
            <a:prstClr val="black">
              <a:alpha val="50000"/>
            </a:prstClr>
          </a:innerShdw>
        </a:effectLst>
        <a:scene3d>
          <a:camera prst="orthographicFront"/>
          <a:lightRig rig="threePt" dir="t"/>
        </a:scene3d>
        <a:sp3d>
          <a:bevelT/>
        </a:sp3d>
      </dgm:spPr>
      <dgm:t>
        <a:bodyPr/>
        <a:lstStyle/>
        <a:p>
          <a:r>
            <a:rPr lang="zh-CN" altLang="en-US" sz="3600" dirty="0" smtClean="0"/>
            <a:t>政策性银行</a:t>
          </a:r>
          <a:endParaRPr lang="zh-CN" altLang="en-US" sz="3600" dirty="0"/>
        </a:p>
      </dgm:t>
    </dgm:pt>
    <dgm:pt modelId="{9779F033-A87A-457E-B269-F1F560F6658D}" type="parTrans" cxnId="{D9D729CE-8A87-40C8-B60A-A8C9CE35CB67}">
      <dgm:prSet/>
      <dgm:spPr/>
      <dgm:t>
        <a:bodyPr/>
        <a:lstStyle/>
        <a:p>
          <a:endParaRPr lang="zh-CN" altLang="en-US"/>
        </a:p>
      </dgm:t>
    </dgm:pt>
    <dgm:pt modelId="{15D794A7-8F01-4250-B100-4C5B17214C57}" type="sibTrans" cxnId="{D9D729CE-8A87-40C8-B60A-A8C9CE35CB67}">
      <dgm:prSet/>
      <dgm:spPr/>
      <dgm:t>
        <a:bodyPr/>
        <a:lstStyle/>
        <a:p>
          <a:endParaRPr lang="zh-CN" altLang="en-US"/>
        </a:p>
      </dgm:t>
    </dgm:pt>
    <dgm:pt modelId="{572C43C5-B6C3-413E-A664-F367AD382A30}">
      <dgm:prSet phldrT="[文本]"/>
      <dgm:spPr/>
      <dgm:t>
        <a:bodyPr/>
        <a:lstStyle/>
        <a:p>
          <a:r>
            <a:rPr lang="zh-CN" dirty="0" smtClean="0"/>
            <a:t>是按照国家的产业政策或政府的相关决策进行投融资活动的金融机构，不以利润最大化为经营目标。</a:t>
          </a:r>
          <a:endParaRPr lang="zh-CN" altLang="en-US" dirty="0"/>
        </a:p>
      </dgm:t>
    </dgm:pt>
    <dgm:pt modelId="{08781E66-4FBB-4368-AC2F-1F28FFACCDF6}" type="parTrans" cxnId="{0295BB61-2762-48B5-B5E8-A0E06C52C75A}">
      <dgm:prSet/>
      <dgm:spPr/>
      <dgm:t>
        <a:bodyPr/>
        <a:lstStyle/>
        <a:p>
          <a:endParaRPr lang="zh-CN" altLang="en-US"/>
        </a:p>
      </dgm:t>
    </dgm:pt>
    <dgm:pt modelId="{F2379AC0-2A76-4592-92A4-29EEECBD67B6}" type="sibTrans" cxnId="{0295BB61-2762-48B5-B5E8-A0E06C52C75A}">
      <dgm:prSet/>
      <dgm:spPr/>
      <dgm:t>
        <a:bodyPr/>
        <a:lstStyle/>
        <a:p>
          <a:endParaRPr lang="zh-CN" altLang="en-US"/>
        </a:p>
      </dgm:t>
    </dgm:pt>
    <dgm:pt modelId="{A7AD52B6-9FB2-4C61-A4DF-BAF8752D9575}">
      <dgm:prSet phldrT="[文本]" custT="1"/>
      <dgm:spPr>
        <a:scene3d>
          <a:camera prst="orthographicFront"/>
          <a:lightRig rig="threePt" dir="t"/>
        </a:scene3d>
        <a:sp3d>
          <a:bevelT/>
        </a:sp3d>
      </dgm:spPr>
      <dgm:t>
        <a:bodyPr/>
        <a:lstStyle/>
        <a:p>
          <a:r>
            <a:rPr lang="zh-CN" altLang="en-US" sz="3600" dirty="0" smtClean="0"/>
            <a:t>商业    银行</a:t>
          </a:r>
        </a:p>
      </dgm:t>
    </dgm:pt>
    <dgm:pt modelId="{4316ECD9-36C9-41E5-B3C8-F50453813A24}" type="parTrans" cxnId="{B9193F5C-14EE-4BB3-B96A-34431BB82DC9}">
      <dgm:prSet/>
      <dgm:spPr/>
      <dgm:t>
        <a:bodyPr/>
        <a:lstStyle/>
        <a:p>
          <a:endParaRPr lang="zh-CN" altLang="en-US"/>
        </a:p>
      </dgm:t>
    </dgm:pt>
    <dgm:pt modelId="{72245DD4-4EA6-4E0E-A365-8329CA822F4D}" type="sibTrans" cxnId="{B9193F5C-14EE-4BB3-B96A-34431BB82DC9}">
      <dgm:prSet/>
      <dgm:spPr/>
      <dgm:t>
        <a:bodyPr/>
        <a:lstStyle/>
        <a:p>
          <a:endParaRPr lang="zh-CN" altLang="en-US"/>
        </a:p>
      </dgm:t>
    </dgm:pt>
    <dgm:pt modelId="{FC568772-F053-4BF3-AC8B-9D8285411B36}">
      <dgm:prSet phldrT="[文本]"/>
      <dgm:spPr/>
      <dgm:t>
        <a:bodyPr/>
        <a:lstStyle/>
        <a:p>
          <a:r>
            <a:rPr lang="zh-CN" dirty="0" smtClean="0"/>
            <a:t>是通过办理存款、发放贷款、办理结算等业务，以盈利为目的的金融机构，是以货币为对象的特殊企业。</a:t>
          </a:r>
          <a:endParaRPr lang="zh-CN" altLang="en-US" dirty="0"/>
        </a:p>
      </dgm:t>
    </dgm:pt>
    <dgm:pt modelId="{AF207742-254D-464F-A857-C3773C151572}" type="parTrans" cxnId="{26C599FE-50A1-4FAA-BBF1-C6DC76491045}">
      <dgm:prSet/>
      <dgm:spPr/>
      <dgm:t>
        <a:bodyPr/>
        <a:lstStyle/>
        <a:p>
          <a:endParaRPr lang="zh-CN" altLang="en-US"/>
        </a:p>
      </dgm:t>
    </dgm:pt>
    <dgm:pt modelId="{4CBAB4EE-B598-4376-9E07-C24DF5E2AD06}" type="sibTrans" cxnId="{26C599FE-50A1-4FAA-BBF1-C6DC76491045}">
      <dgm:prSet/>
      <dgm:spPr/>
      <dgm:t>
        <a:bodyPr/>
        <a:lstStyle/>
        <a:p>
          <a:endParaRPr lang="zh-CN" altLang="en-US"/>
        </a:p>
      </dgm:t>
    </dgm:pt>
    <dgm:pt modelId="{51201BB9-A317-4E01-BDDF-AD8647828677}" type="pres">
      <dgm:prSet presAssocID="{56390BE1-4A7B-48C1-A060-53B8F743CAF5}" presName="Name0" presStyleCnt="0">
        <dgm:presLayoutVars>
          <dgm:dir/>
          <dgm:animLvl val="lvl"/>
          <dgm:resizeHandles val="exact"/>
        </dgm:presLayoutVars>
      </dgm:prSet>
      <dgm:spPr/>
      <dgm:t>
        <a:bodyPr/>
        <a:lstStyle/>
        <a:p>
          <a:endParaRPr lang="zh-CN" altLang="en-US"/>
        </a:p>
      </dgm:t>
    </dgm:pt>
    <dgm:pt modelId="{D63D37A5-5AEB-4518-8569-11BD56D44047}" type="pres">
      <dgm:prSet presAssocID="{43EB938E-48D5-4361-9DA3-B980AE5E1D57}" presName="linNode" presStyleCnt="0"/>
      <dgm:spPr/>
    </dgm:pt>
    <dgm:pt modelId="{27A2ACAE-023D-4A47-ABD8-CECAAE6186BD}" type="pres">
      <dgm:prSet presAssocID="{43EB938E-48D5-4361-9DA3-B980AE5E1D57}" presName="parentText" presStyleLbl="node1" presStyleIdx="0" presStyleCnt="3" custScaleX="61881" custLinFactNeighborX="-7894" custLinFactNeighborY="-152">
        <dgm:presLayoutVars>
          <dgm:chMax val="1"/>
          <dgm:bulletEnabled val="1"/>
        </dgm:presLayoutVars>
      </dgm:prSet>
      <dgm:spPr>
        <a:prstGeom prst="rect">
          <a:avLst/>
        </a:prstGeom>
      </dgm:spPr>
      <dgm:t>
        <a:bodyPr/>
        <a:lstStyle/>
        <a:p>
          <a:endParaRPr lang="zh-CN" altLang="en-US"/>
        </a:p>
      </dgm:t>
    </dgm:pt>
    <dgm:pt modelId="{C811F06E-59C2-4FDA-929A-F1D6DF3A6EC9}" type="pres">
      <dgm:prSet presAssocID="{43EB938E-48D5-4361-9DA3-B980AE5E1D57}" presName="descendantText" presStyleLbl="alignAccFollowNode1" presStyleIdx="0" presStyleCnt="3" custScaleX="115900">
        <dgm:presLayoutVars>
          <dgm:bulletEnabled val="1"/>
        </dgm:presLayoutVars>
      </dgm:prSet>
      <dgm:spPr/>
      <dgm:t>
        <a:bodyPr/>
        <a:lstStyle/>
        <a:p>
          <a:endParaRPr lang="zh-CN" altLang="en-US"/>
        </a:p>
      </dgm:t>
    </dgm:pt>
    <dgm:pt modelId="{E12F44BE-0AA9-44B1-AA09-C91A2BA5949B}" type="pres">
      <dgm:prSet presAssocID="{05A9A46B-7147-4DED-A21B-F0AB5AE3E5CF}" presName="sp" presStyleCnt="0"/>
      <dgm:spPr/>
    </dgm:pt>
    <dgm:pt modelId="{322EA366-3CB3-4CE9-9064-5C59B38293BF}" type="pres">
      <dgm:prSet presAssocID="{0270F5DC-193B-4E84-8615-8A3752A4D268}" presName="linNode" presStyleCnt="0"/>
      <dgm:spPr/>
    </dgm:pt>
    <dgm:pt modelId="{811B505E-5D9E-4C7A-92AE-5A57F708CF22}" type="pres">
      <dgm:prSet presAssocID="{0270F5DC-193B-4E84-8615-8A3752A4D268}" presName="parentText" presStyleLbl="node1" presStyleIdx="1" presStyleCnt="3" custScaleX="61646" custLinFactNeighborX="-2771" custLinFactNeighborY="641">
        <dgm:presLayoutVars>
          <dgm:chMax val="1"/>
          <dgm:bulletEnabled val="1"/>
        </dgm:presLayoutVars>
      </dgm:prSet>
      <dgm:spPr>
        <a:prstGeom prst="rect">
          <a:avLst/>
        </a:prstGeom>
      </dgm:spPr>
      <dgm:t>
        <a:bodyPr/>
        <a:lstStyle/>
        <a:p>
          <a:endParaRPr lang="zh-CN" altLang="en-US"/>
        </a:p>
      </dgm:t>
    </dgm:pt>
    <dgm:pt modelId="{CE34B0CF-4447-4216-8130-CB54920EDBE3}" type="pres">
      <dgm:prSet presAssocID="{0270F5DC-193B-4E84-8615-8A3752A4D268}" presName="descendantText" presStyleLbl="alignAccFollowNode1" presStyleIdx="1" presStyleCnt="3" custScaleX="91862">
        <dgm:presLayoutVars>
          <dgm:bulletEnabled val="1"/>
        </dgm:presLayoutVars>
      </dgm:prSet>
      <dgm:spPr/>
      <dgm:t>
        <a:bodyPr/>
        <a:lstStyle/>
        <a:p>
          <a:endParaRPr lang="zh-CN" altLang="en-US"/>
        </a:p>
      </dgm:t>
    </dgm:pt>
    <dgm:pt modelId="{0231A795-5C31-458F-8FBA-35D8519902F3}" type="pres">
      <dgm:prSet presAssocID="{15D794A7-8F01-4250-B100-4C5B17214C57}" presName="sp" presStyleCnt="0"/>
      <dgm:spPr/>
    </dgm:pt>
    <dgm:pt modelId="{F51F97CE-22EF-4730-9414-9596E6E66C4C}" type="pres">
      <dgm:prSet presAssocID="{A7AD52B6-9FB2-4C61-A4DF-BAF8752D9575}" presName="linNode" presStyleCnt="0"/>
      <dgm:spPr/>
    </dgm:pt>
    <dgm:pt modelId="{C03B1EF6-5605-4A22-8301-B5B7F76334CF}" type="pres">
      <dgm:prSet presAssocID="{A7AD52B6-9FB2-4C61-A4DF-BAF8752D9575}" presName="parentText" presStyleLbl="node1" presStyleIdx="2" presStyleCnt="3" custScaleX="61811" custLinFactNeighborX="-7893" custLinFactNeighborY="151">
        <dgm:presLayoutVars>
          <dgm:chMax val="1"/>
          <dgm:bulletEnabled val="1"/>
        </dgm:presLayoutVars>
      </dgm:prSet>
      <dgm:spPr>
        <a:prstGeom prst="rect">
          <a:avLst/>
        </a:prstGeom>
      </dgm:spPr>
      <dgm:t>
        <a:bodyPr/>
        <a:lstStyle/>
        <a:p>
          <a:endParaRPr lang="zh-CN" altLang="en-US"/>
        </a:p>
      </dgm:t>
    </dgm:pt>
    <dgm:pt modelId="{7DABB007-99C5-40F1-A3DE-AA3EA61B9178}" type="pres">
      <dgm:prSet presAssocID="{A7AD52B6-9FB2-4C61-A4DF-BAF8752D9575}" presName="descendantText" presStyleLbl="alignAccFollowNode1" presStyleIdx="2" presStyleCnt="3" custScaleX="100068">
        <dgm:presLayoutVars>
          <dgm:bulletEnabled val="1"/>
        </dgm:presLayoutVars>
      </dgm:prSet>
      <dgm:spPr/>
      <dgm:t>
        <a:bodyPr/>
        <a:lstStyle/>
        <a:p>
          <a:endParaRPr lang="zh-CN" altLang="en-US"/>
        </a:p>
      </dgm:t>
    </dgm:pt>
  </dgm:ptLst>
  <dgm:cxnLst>
    <dgm:cxn modelId="{D9D729CE-8A87-40C8-B60A-A8C9CE35CB67}" srcId="{56390BE1-4A7B-48C1-A060-53B8F743CAF5}" destId="{0270F5DC-193B-4E84-8615-8A3752A4D268}" srcOrd="1" destOrd="0" parTransId="{9779F033-A87A-457E-B269-F1F560F6658D}" sibTransId="{15D794A7-8F01-4250-B100-4C5B17214C57}"/>
    <dgm:cxn modelId="{4DA2E7BE-E4A6-4E22-871B-CCB4D3D3F561}" type="presOf" srcId="{56390BE1-4A7B-48C1-A060-53B8F743CAF5}" destId="{51201BB9-A317-4E01-BDDF-AD8647828677}" srcOrd="0" destOrd="0" presId="urn:microsoft.com/office/officeart/2005/8/layout/vList5"/>
    <dgm:cxn modelId="{0295BB61-2762-48B5-B5E8-A0E06C52C75A}" srcId="{0270F5DC-193B-4E84-8615-8A3752A4D268}" destId="{572C43C5-B6C3-413E-A664-F367AD382A30}" srcOrd="0" destOrd="0" parTransId="{08781E66-4FBB-4368-AC2F-1F28FFACCDF6}" sibTransId="{F2379AC0-2A76-4592-92A4-29EEECBD67B6}"/>
    <dgm:cxn modelId="{E3A1F88D-BD77-4F35-9A72-929833EB49A5}" type="presOf" srcId="{890D88C3-BE6E-4F18-8DAB-2D9E8785A98A}" destId="{C811F06E-59C2-4FDA-929A-F1D6DF3A6EC9}" srcOrd="0" destOrd="0" presId="urn:microsoft.com/office/officeart/2005/8/layout/vList5"/>
    <dgm:cxn modelId="{060FA71E-AC1B-4DD8-A6E5-45D70E1A62D3}" srcId="{56390BE1-4A7B-48C1-A060-53B8F743CAF5}" destId="{43EB938E-48D5-4361-9DA3-B980AE5E1D57}" srcOrd="0" destOrd="0" parTransId="{8C54E42D-8A29-480B-9B7C-F65457BF9570}" sibTransId="{05A9A46B-7147-4DED-A21B-F0AB5AE3E5CF}"/>
    <dgm:cxn modelId="{45EF685D-1C9D-4E24-AE5C-1DB65BE41B9B}" type="presOf" srcId="{0270F5DC-193B-4E84-8615-8A3752A4D268}" destId="{811B505E-5D9E-4C7A-92AE-5A57F708CF22}" srcOrd="0" destOrd="0" presId="urn:microsoft.com/office/officeart/2005/8/layout/vList5"/>
    <dgm:cxn modelId="{87C827BC-5511-4009-B25F-93D5FBCA7E39}" type="presOf" srcId="{43EB938E-48D5-4361-9DA3-B980AE5E1D57}" destId="{27A2ACAE-023D-4A47-ABD8-CECAAE6186BD}" srcOrd="0" destOrd="0" presId="urn:microsoft.com/office/officeart/2005/8/layout/vList5"/>
    <dgm:cxn modelId="{998F86E0-1565-4CEB-B04F-CFF2B8E88D53}" type="presOf" srcId="{FC568772-F053-4BF3-AC8B-9D8285411B36}" destId="{7DABB007-99C5-40F1-A3DE-AA3EA61B9178}" srcOrd="0" destOrd="0" presId="urn:microsoft.com/office/officeart/2005/8/layout/vList5"/>
    <dgm:cxn modelId="{B9193F5C-14EE-4BB3-B96A-34431BB82DC9}" srcId="{56390BE1-4A7B-48C1-A060-53B8F743CAF5}" destId="{A7AD52B6-9FB2-4C61-A4DF-BAF8752D9575}" srcOrd="2" destOrd="0" parTransId="{4316ECD9-36C9-41E5-B3C8-F50453813A24}" sibTransId="{72245DD4-4EA6-4E0E-A365-8329CA822F4D}"/>
    <dgm:cxn modelId="{CA2E74E2-49D7-442B-A8FD-7774B1C6D26A}" srcId="{43EB938E-48D5-4361-9DA3-B980AE5E1D57}" destId="{890D88C3-BE6E-4F18-8DAB-2D9E8785A98A}" srcOrd="0" destOrd="0" parTransId="{B9D0A2E2-FA42-4259-A57F-15C9AFAC92CC}" sibTransId="{81D5509F-3E3C-4B01-BC24-5DE4E5153177}"/>
    <dgm:cxn modelId="{26C599FE-50A1-4FAA-BBF1-C6DC76491045}" srcId="{A7AD52B6-9FB2-4C61-A4DF-BAF8752D9575}" destId="{FC568772-F053-4BF3-AC8B-9D8285411B36}" srcOrd="0" destOrd="0" parTransId="{AF207742-254D-464F-A857-C3773C151572}" sibTransId="{4CBAB4EE-B598-4376-9E07-C24DF5E2AD06}"/>
    <dgm:cxn modelId="{F38B45FF-7E9F-45F3-ACA3-9581D97261C7}" type="presOf" srcId="{A7AD52B6-9FB2-4C61-A4DF-BAF8752D9575}" destId="{C03B1EF6-5605-4A22-8301-B5B7F76334CF}" srcOrd="0" destOrd="0" presId="urn:microsoft.com/office/officeart/2005/8/layout/vList5"/>
    <dgm:cxn modelId="{CED8F765-0BDD-4D93-B853-B804D0DC57AF}" type="presOf" srcId="{572C43C5-B6C3-413E-A664-F367AD382A30}" destId="{CE34B0CF-4447-4216-8130-CB54920EDBE3}" srcOrd="0" destOrd="0" presId="urn:microsoft.com/office/officeart/2005/8/layout/vList5"/>
    <dgm:cxn modelId="{FD350923-9693-437C-9878-6A73500D1E8D}" type="presParOf" srcId="{51201BB9-A317-4E01-BDDF-AD8647828677}" destId="{D63D37A5-5AEB-4518-8569-11BD56D44047}" srcOrd="0" destOrd="0" presId="urn:microsoft.com/office/officeart/2005/8/layout/vList5"/>
    <dgm:cxn modelId="{C985D556-1037-411F-BF8E-1BCB8DD9269A}" type="presParOf" srcId="{D63D37A5-5AEB-4518-8569-11BD56D44047}" destId="{27A2ACAE-023D-4A47-ABD8-CECAAE6186BD}" srcOrd="0" destOrd="0" presId="urn:microsoft.com/office/officeart/2005/8/layout/vList5"/>
    <dgm:cxn modelId="{63BCC414-42B6-4C65-87B7-EE6A854C2CFD}" type="presParOf" srcId="{D63D37A5-5AEB-4518-8569-11BD56D44047}" destId="{C811F06E-59C2-4FDA-929A-F1D6DF3A6EC9}" srcOrd="1" destOrd="0" presId="urn:microsoft.com/office/officeart/2005/8/layout/vList5"/>
    <dgm:cxn modelId="{E43AD72E-52FB-4948-B681-2918468B2EFE}" type="presParOf" srcId="{51201BB9-A317-4E01-BDDF-AD8647828677}" destId="{E12F44BE-0AA9-44B1-AA09-C91A2BA5949B}" srcOrd="1" destOrd="0" presId="urn:microsoft.com/office/officeart/2005/8/layout/vList5"/>
    <dgm:cxn modelId="{292F6CD7-BF65-43CF-9BCF-2A38660B8CF3}" type="presParOf" srcId="{51201BB9-A317-4E01-BDDF-AD8647828677}" destId="{322EA366-3CB3-4CE9-9064-5C59B38293BF}" srcOrd="2" destOrd="0" presId="urn:microsoft.com/office/officeart/2005/8/layout/vList5"/>
    <dgm:cxn modelId="{9BF9E2A3-6548-4FB8-A2E2-019A13A0A7AF}" type="presParOf" srcId="{322EA366-3CB3-4CE9-9064-5C59B38293BF}" destId="{811B505E-5D9E-4C7A-92AE-5A57F708CF22}" srcOrd="0" destOrd="0" presId="urn:microsoft.com/office/officeart/2005/8/layout/vList5"/>
    <dgm:cxn modelId="{91B86375-4693-476D-84A6-DF13A040202D}" type="presParOf" srcId="{322EA366-3CB3-4CE9-9064-5C59B38293BF}" destId="{CE34B0CF-4447-4216-8130-CB54920EDBE3}" srcOrd="1" destOrd="0" presId="urn:microsoft.com/office/officeart/2005/8/layout/vList5"/>
    <dgm:cxn modelId="{827C07C7-C799-4C66-AEE8-3560FEEEB5AC}" type="presParOf" srcId="{51201BB9-A317-4E01-BDDF-AD8647828677}" destId="{0231A795-5C31-458F-8FBA-35D8519902F3}" srcOrd="3" destOrd="0" presId="urn:microsoft.com/office/officeart/2005/8/layout/vList5"/>
    <dgm:cxn modelId="{9EA3D641-2672-4A75-B24D-B355F53C8456}" type="presParOf" srcId="{51201BB9-A317-4E01-BDDF-AD8647828677}" destId="{F51F97CE-22EF-4730-9414-9596E6E66C4C}" srcOrd="4" destOrd="0" presId="urn:microsoft.com/office/officeart/2005/8/layout/vList5"/>
    <dgm:cxn modelId="{0C024E22-EE11-4DC0-8F82-69E911BAC8C6}" type="presParOf" srcId="{F51F97CE-22EF-4730-9414-9596E6E66C4C}" destId="{C03B1EF6-5605-4A22-8301-B5B7F76334CF}" srcOrd="0" destOrd="0" presId="urn:microsoft.com/office/officeart/2005/8/layout/vList5"/>
    <dgm:cxn modelId="{0825D2CB-77CD-49FD-8B3C-98CA764912ED}" type="presParOf" srcId="{F51F97CE-22EF-4730-9414-9596E6E66C4C}" destId="{7DABB007-99C5-40F1-A3DE-AA3EA61B9178}" srcOrd="1" destOrd="0" presId="urn:microsoft.com/office/officeart/2005/8/layout/vList5"/>
  </dgm:cxnLst>
  <dgm:bg/>
  <dgm:whole/>
</dgm:dataModel>
</file>

<file path=ppt/diagrams/data2.xml><?xml version="1.0" encoding="utf-8"?>
<dgm:dataModel xmlns:dgm="http://schemas.openxmlformats.org/drawingml/2006/diagram" xmlns:a="http://schemas.openxmlformats.org/drawingml/2006/main">
  <dgm:ptLst>
    <dgm:pt modelId="{00A38492-4280-4BFD-8841-90FBD4EA3E69}" type="doc">
      <dgm:prSet loTypeId="urn:microsoft.com/office/officeart/2005/8/layout/hierarchy3" loCatId="hierarchy" qsTypeId="urn:microsoft.com/office/officeart/2005/8/quickstyle/simple1" qsCatId="simple" csTypeId="urn:microsoft.com/office/officeart/2005/8/colors/accent1_2" csCatId="accent1" phldr="1"/>
      <dgm:spPr/>
      <dgm:t>
        <a:bodyPr/>
        <a:lstStyle/>
        <a:p>
          <a:endParaRPr lang="zh-CN" altLang="en-US"/>
        </a:p>
      </dgm:t>
    </dgm:pt>
    <dgm:pt modelId="{EB1A28A0-079F-4C5D-B7E9-DE55EC9A00EB}">
      <dgm:prSet phldrT="[文本]" custT="1"/>
      <dgm:spPr>
        <a:solidFill>
          <a:schemeClr val="bg1"/>
        </a:solidFill>
        <a:ln>
          <a:solidFill>
            <a:schemeClr val="accent1"/>
          </a:solidFill>
        </a:ln>
      </dgm:spPr>
      <dgm:t>
        <a:bodyPr/>
        <a:lstStyle/>
        <a:p>
          <a:r>
            <a:rPr lang="zh-CN" altLang="en-US" sz="2400" baseline="0" dirty="0" smtClean="0">
              <a:solidFill>
                <a:schemeClr val="tx1"/>
              </a:solidFill>
            </a:rPr>
            <a:t>按组织结构分</a:t>
          </a:r>
          <a:endParaRPr lang="zh-CN" altLang="en-US" sz="2400" dirty="0"/>
        </a:p>
      </dgm:t>
    </dgm:pt>
    <dgm:pt modelId="{EF8B5455-2838-4B63-A3D1-11FC831195E4}" type="parTrans" cxnId="{CBE55E66-6E4A-4E8A-890D-F29F7343E3EF}">
      <dgm:prSet/>
      <dgm:spPr/>
      <dgm:t>
        <a:bodyPr/>
        <a:lstStyle/>
        <a:p>
          <a:endParaRPr lang="zh-CN" altLang="en-US"/>
        </a:p>
      </dgm:t>
    </dgm:pt>
    <dgm:pt modelId="{12F659E5-B55B-4B3E-986C-D325274F6B05}" type="sibTrans" cxnId="{CBE55E66-6E4A-4E8A-890D-F29F7343E3EF}">
      <dgm:prSet/>
      <dgm:spPr/>
      <dgm:t>
        <a:bodyPr/>
        <a:lstStyle/>
        <a:p>
          <a:endParaRPr lang="zh-CN" altLang="en-US"/>
        </a:p>
      </dgm:t>
    </dgm:pt>
    <dgm:pt modelId="{03F22561-9B9C-4591-A905-28647F541B66}">
      <dgm:prSet phldrT="[文本]"/>
      <dgm:spPr>
        <a:solidFill>
          <a:schemeClr val="accent1">
            <a:alpha val="90000"/>
          </a:schemeClr>
        </a:solidFill>
      </dgm:spPr>
      <dgm:t>
        <a:bodyPr/>
        <a:lstStyle/>
        <a:p>
          <a:r>
            <a:rPr lang="zh-CN" dirty="0" smtClean="0"/>
            <a:t>总分行制</a:t>
          </a:r>
          <a:endParaRPr lang="zh-CN" altLang="en-US" dirty="0"/>
        </a:p>
      </dgm:t>
    </dgm:pt>
    <dgm:pt modelId="{8890EE7D-B573-4387-8681-5672727B172D}" type="parTrans" cxnId="{890F0923-E296-4475-8A09-A211E78FC07A}">
      <dgm:prSet/>
      <dgm:spPr/>
      <dgm:t>
        <a:bodyPr/>
        <a:lstStyle/>
        <a:p>
          <a:endParaRPr lang="zh-CN" altLang="en-US"/>
        </a:p>
      </dgm:t>
    </dgm:pt>
    <dgm:pt modelId="{FFF79A97-F937-405B-8506-FC2784E483F9}" type="sibTrans" cxnId="{890F0923-E296-4475-8A09-A211E78FC07A}">
      <dgm:prSet/>
      <dgm:spPr/>
      <dgm:t>
        <a:bodyPr/>
        <a:lstStyle/>
        <a:p>
          <a:endParaRPr lang="zh-CN" altLang="en-US"/>
        </a:p>
      </dgm:t>
    </dgm:pt>
    <dgm:pt modelId="{3A3CF1A1-3EB9-4E66-B4FB-07AAEE7494B1}">
      <dgm:prSet phldrT="[文本]"/>
      <dgm:spPr>
        <a:solidFill>
          <a:schemeClr val="accent1">
            <a:alpha val="90000"/>
          </a:schemeClr>
        </a:solidFill>
      </dgm:spPr>
      <dgm:t>
        <a:bodyPr/>
        <a:lstStyle/>
        <a:p>
          <a:r>
            <a:rPr lang="zh-CN" altLang="en-US" dirty="0" smtClean="0"/>
            <a:t>单一银行制</a:t>
          </a:r>
          <a:endParaRPr lang="zh-CN" altLang="en-US" dirty="0"/>
        </a:p>
      </dgm:t>
    </dgm:pt>
    <dgm:pt modelId="{BE33F42E-FFAB-4DFD-86C0-6A43E2640495}" type="parTrans" cxnId="{1197FD1F-B0DD-4BD2-A6D2-560B014AA835}">
      <dgm:prSet/>
      <dgm:spPr/>
      <dgm:t>
        <a:bodyPr/>
        <a:lstStyle/>
        <a:p>
          <a:endParaRPr lang="zh-CN" altLang="en-US"/>
        </a:p>
      </dgm:t>
    </dgm:pt>
    <dgm:pt modelId="{7C6460EA-FD8D-4448-B779-C770F5237CA6}" type="sibTrans" cxnId="{1197FD1F-B0DD-4BD2-A6D2-560B014AA835}">
      <dgm:prSet/>
      <dgm:spPr/>
      <dgm:t>
        <a:bodyPr/>
        <a:lstStyle/>
        <a:p>
          <a:endParaRPr lang="zh-CN" altLang="en-US"/>
        </a:p>
      </dgm:t>
    </dgm:pt>
    <dgm:pt modelId="{823ED2F4-51C5-4805-962C-91569402DBE2}">
      <dgm:prSet phldrT="[文本]" custT="1"/>
      <dgm:spPr>
        <a:solidFill>
          <a:schemeClr val="bg1"/>
        </a:solidFill>
        <a:ln>
          <a:solidFill>
            <a:schemeClr val="accent1"/>
          </a:solidFill>
        </a:ln>
      </dgm:spPr>
      <dgm:t>
        <a:bodyPr/>
        <a:lstStyle/>
        <a:p>
          <a:r>
            <a:rPr lang="zh-CN" altLang="en-US" sz="2400" baseline="0" dirty="0" smtClean="0">
              <a:solidFill>
                <a:schemeClr val="tx1"/>
              </a:solidFill>
            </a:rPr>
            <a:t>按业务结构分</a:t>
          </a:r>
          <a:endParaRPr lang="zh-CN" altLang="en-US" sz="2400" dirty="0"/>
        </a:p>
      </dgm:t>
    </dgm:pt>
    <dgm:pt modelId="{30F32F86-B6B9-4576-AB26-82E9F50E62B3}" type="parTrans" cxnId="{1B7DD5E2-5E2E-474F-B154-FDE3A26A0FA2}">
      <dgm:prSet/>
      <dgm:spPr/>
      <dgm:t>
        <a:bodyPr/>
        <a:lstStyle/>
        <a:p>
          <a:endParaRPr lang="zh-CN" altLang="en-US"/>
        </a:p>
      </dgm:t>
    </dgm:pt>
    <dgm:pt modelId="{DFEF5EEB-9F42-45B9-ADDA-A57379204217}" type="sibTrans" cxnId="{1B7DD5E2-5E2E-474F-B154-FDE3A26A0FA2}">
      <dgm:prSet/>
      <dgm:spPr/>
      <dgm:t>
        <a:bodyPr/>
        <a:lstStyle/>
        <a:p>
          <a:endParaRPr lang="zh-CN" altLang="en-US"/>
        </a:p>
      </dgm:t>
    </dgm:pt>
    <dgm:pt modelId="{B26F9B6B-EA71-4C3B-9B93-A269A67DBF42}">
      <dgm:prSet phldrT="[文本]"/>
      <dgm:spPr>
        <a:solidFill>
          <a:schemeClr val="accent1">
            <a:alpha val="90000"/>
          </a:schemeClr>
        </a:solidFill>
        <a:ln>
          <a:solidFill>
            <a:schemeClr val="accent1"/>
          </a:solidFill>
        </a:ln>
      </dgm:spPr>
      <dgm:t>
        <a:bodyPr/>
        <a:lstStyle/>
        <a:p>
          <a:r>
            <a:rPr lang="zh-CN" dirty="0" smtClean="0"/>
            <a:t>全能银行制</a:t>
          </a:r>
          <a:endParaRPr lang="zh-CN" altLang="en-US" dirty="0"/>
        </a:p>
      </dgm:t>
    </dgm:pt>
    <dgm:pt modelId="{2C688A50-57EA-480C-82CB-29D049A07691}" type="parTrans" cxnId="{BD47A8EA-8F32-4006-996B-D83D9EE8A2CB}">
      <dgm:prSet/>
      <dgm:spPr/>
      <dgm:t>
        <a:bodyPr/>
        <a:lstStyle/>
        <a:p>
          <a:endParaRPr lang="zh-CN" altLang="en-US"/>
        </a:p>
      </dgm:t>
    </dgm:pt>
    <dgm:pt modelId="{06DB7A6F-161D-4889-9D09-FEE5E67129F6}" type="sibTrans" cxnId="{BD47A8EA-8F32-4006-996B-D83D9EE8A2CB}">
      <dgm:prSet/>
      <dgm:spPr/>
      <dgm:t>
        <a:bodyPr/>
        <a:lstStyle/>
        <a:p>
          <a:endParaRPr lang="zh-CN" altLang="en-US"/>
        </a:p>
      </dgm:t>
    </dgm:pt>
    <dgm:pt modelId="{B55618B7-0D3B-4473-8C58-826F86BDF243}">
      <dgm:prSet phldrT="[文本]"/>
      <dgm:spPr>
        <a:solidFill>
          <a:schemeClr val="accent1">
            <a:alpha val="90000"/>
          </a:schemeClr>
        </a:solidFill>
      </dgm:spPr>
      <dgm:t>
        <a:bodyPr/>
        <a:lstStyle/>
        <a:p>
          <a:r>
            <a:rPr lang="zh-CN" altLang="en-US" dirty="0" smtClean="0"/>
            <a:t>银行分业制</a:t>
          </a:r>
          <a:endParaRPr lang="zh-CN" altLang="en-US" dirty="0"/>
        </a:p>
      </dgm:t>
    </dgm:pt>
    <dgm:pt modelId="{6D6D929A-E624-4DF5-9CA6-45984EB5DF0F}" type="parTrans" cxnId="{9199B585-C6CA-4618-BED3-E53EADFC977F}">
      <dgm:prSet/>
      <dgm:spPr/>
      <dgm:t>
        <a:bodyPr/>
        <a:lstStyle/>
        <a:p>
          <a:endParaRPr lang="zh-CN" altLang="en-US"/>
        </a:p>
      </dgm:t>
    </dgm:pt>
    <dgm:pt modelId="{5458A290-6424-4F55-B96C-587B4E5A52C3}" type="sibTrans" cxnId="{9199B585-C6CA-4618-BED3-E53EADFC977F}">
      <dgm:prSet/>
      <dgm:spPr/>
      <dgm:t>
        <a:bodyPr/>
        <a:lstStyle/>
        <a:p>
          <a:endParaRPr lang="zh-CN" altLang="en-US"/>
        </a:p>
      </dgm:t>
    </dgm:pt>
    <dgm:pt modelId="{EFC328B3-9C7D-4E56-B9A8-E6BB4E30DC75}">
      <dgm:prSet custT="1"/>
      <dgm:spPr>
        <a:solidFill>
          <a:schemeClr val="bg1"/>
        </a:solidFill>
        <a:ln>
          <a:solidFill>
            <a:schemeClr val="accent1"/>
          </a:solidFill>
        </a:ln>
      </dgm:spPr>
      <dgm:t>
        <a:bodyPr/>
        <a:lstStyle/>
        <a:p>
          <a:r>
            <a:rPr lang="zh-CN" altLang="en-US" sz="2400" baseline="0" dirty="0" smtClean="0">
              <a:solidFill>
                <a:schemeClr val="tx1"/>
              </a:solidFill>
            </a:rPr>
            <a:t>按所有权分</a:t>
          </a:r>
          <a:endParaRPr lang="zh-CN" altLang="en-US" sz="2400" dirty="0"/>
        </a:p>
      </dgm:t>
    </dgm:pt>
    <dgm:pt modelId="{73D94DDE-6CF6-4E4E-834E-0DD6F3594149}" type="parTrans" cxnId="{E7F3DA7A-4B8D-4D1F-86D5-5330EF7AE8BE}">
      <dgm:prSet/>
      <dgm:spPr/>
      <dgm:t>
        <a:bodyPr/>
        <a:lstStyle/>
        <a:p>
          <a:endParaRPr lang="zh-CN" altLang="en-US"/>
        </a:p>
      </dgm:t>
    </dgm:pt>
    <dgm:pt modelId="{92D85B22-57D8-4AFB-87D8-13A3DB948E49}" type="sibTrans" cxnId="{E7F3DA7A-4B8D-4D1F-86D5-5330EF7AE8BE}">
      <dgm:prSet/>
      <dgm:spPr/>
      <dgm:t>
        <a:bodyPr/>
        <a:lstStyle/>
        <a:p>
          <a:endParaRPr lang="zh-CN" altLang="en-US"/>
        </a:p>
      </dgm:t>
    </dgm:pt>
    <dgm:pt modelId="{4418C288-99E9-4224-80E3-37E3479EE2EE}">
      <dgm:prSet/>
      <dgm:spPr>
        <a:solidFill>
          <a:schemeClr val="accent1">
            <a:alpha val="90000"/>
          </a:schemeClr>
        </a:solidFill>
      </dgm:spPr>
      <dgm:t>
        <a:bodyPr/>
        <a:lstStyle/>
        <a:p>
          <a:r>
            <a:rPr lang="zh-CN" dirty="0" smtClean="0"/>
            <a:t>股份制银行</a:t>
          </a:r>
          <a:endParaRPr lang="zh-CN" altLang="en-US" dirty="0"/>
        </a:p>
      </dgm:t>
    </dgm:pt>
    <dgm:pt modelId="{82EE8226-5F41-4266-85CD-E8E3BAABD3C4}" type="parTrans" cxnId="{D0305127-9865-4A30-A718-79ED9CCBF91A}">
      <dgm:prSet/>
      <dgm:spPr/>
      <dgm:t>
        <a:bodyPr/>
        <a:lstStyle/>
        <a:p>
          <a:endParaRPr lang="zh-CN" altLang="en-US"/>
        </a:p>
      </dgm:t>
    </dgm:pt>
    <dgm:pt modelId="{DF697A7B-F453-4274-A9BE-B0F20B808839}" type="sibTrans" cxnId="{D0305127-9865-4A30-A718-79ED9CCBF91A}">
      <dgm:prSet/>
      <dgm:spPr/>
      <dgm:t>
        <a:bodyPr/>
        <a:lstStyle/>
        <a:p>
          <a:endParaRPr lang="zh-CN" altLang="en-US"/>
        </a:p>
      </dgm:t>
    </dgm:pt>
    <dgm:pt modelId="{1783D2D2-9908-453F-8329-1AD9796B1D6E}">
      <dgm:prSet/>
      <dgm:spPr>
        <a:solidFill>
          <a:schemeClr val="accent1">
            <a:alpha val="90000"/>
          </a:schemeClr>
        </a:solidFill>
      </dgm:spPr>
      <dgm:t>
        <a:bodyPr/>
        <a:lstStyle/>
        <a:p>
          <a:r>
            <a:rPr lang="zh-CN" altLang="en-US" dirty="0" smtClean="0"/>
            <a:t>私人银行</a:t>
          </a:r>
          <a:endParaRPr lang="zh-CN" altLang="en-US" dirty="0"/>
        </a:p>
      </dgm:t>
    </dgm:pt>
    <dgm:pt modelId="{D3138F1A-4558-484E-8231-52B53BA78AD5}" type="parTrans" cxnId="{08116FC3-C439-4940-9382-8EA3244E632F}">
      <dgm:prSet/>
      <dgm:spPr/>
      <dgm:t>
        <a:bodyPr/>
        <a:lstStyle/>
        <a:p>
          <a:endParaRPr lang="zh-CN" altLang="en-US"/>
        </a:p>
      </dgm:t>
    </dgm:pt>
    <dgm:pt modelId="{EB83C984-E4C6-4CA7-8D83-737DF686EE38}" type="sibTrans" cxnId="{08116FC3-C439-4940-9382-8EA3244E632F}">
      <dgm:prSet/>
      <dgm:spPr/>
      <dgm:t>
        <a:bodyPr/>
        <a:lstStyle/>
        <a:p>
          <a:endParaRPr lang="zh-CN" altLang="en-US"/>
        </a:p>
      </dgm:t>
    </dgm:pt>
    <dgm:pt modelId="{61E082FD-0AF6-4DB9-B5D6-94D6CB4360E3}" type="pres">
      <dgm:prSet presAssocID="{00A38492-4280-4BFD-8841-90FBD4EA3E69}" presName="diagram" presStyleCnt="0">
        <dgm:presLayoutVars>
          <dgm:chPref val="1"/>
          <dgm:dir/>
          <dgm:animOne val="branch"/>
          <dgm:animLvl val="lvl"/>
          <dgm:resizeHandles/>
        </dgm:presLayoutVars>
      </dgm:prSet>
      <dgm:spPr/>
      <dgm:t>
        <a:bodyPr/>
        <a:lstStyle/>
        <a:p>
          <a:endParaRPr lang="zh-CN" altLang="en-US"/>
        </a:p>
      </dgm:t>
    </dgm:pt>
    <dgm:pt modelId="{FB5E7E39-B1E8-4997-8F77-2623649C95E3}" type="pres">
      <dgm:prSet presAssocID="{EB1A28A0-079F-4C5D-B7E9-DE55EC9A00EB}" presName="root" presStyleCnt="0"/>
      <dgm:spPr/>
    </dgm:pt>
    <dgm:pt modelId="{55AF710A-3671-4515-9B8A-D76A49711277}" type="pres">
      <dgm:prSet presAssocID="{EB1A28A0-079F-4C5D-B7E9-DE55EC9A00EB}" presName="rootComposite" presStyleCnt="0"/>
      <dgm:spPr/>
    </dgm:pt>
    <dgm:pt modelId="{634BFA60-6C64-4E28-9742-19CDCDAB5FAD}" type="pres">
      <dgm:prSet presAssocID="{EB1A28A0-079F-4C5D-B7E9-DE55EC9A00EB}" presName="rootText" presStyleLbl="node1" presStyleIdx="0" presStyleCnt="3" custScaleY="62826"/>
      <dgm:spPr>
        <a:prstGeom prst="rect">
          <a:avLst/>
        </a:prstGeom>
      </dgm:spPr>
      <dgm:t>
        <a:bodyPr/>
        <a:lstStyle/>
        <a:p>
          <a:endParaRPr lang="zh-CN" altLang="en-US"/>
        </a:p>
      </dgm:t>
    </dgm:pt>
    <dgm:pt modelId="{CCA19FCB-C902-491C-9C20-6559E7E965F2}" type="pres">
      <dgm:prSet presAssocID="{EB1A28A0-079F-4C5D-B7E9-DE55EC9A00EB}" presName="rootConnector" presStyleLbl="node1" presStyleIdx="0" presStyleCnt="3"/>
      <dgm:spPr/>
      <dgm:t>
        <a:bodyPr/>
        <a:lstStyle/>
        <a:p>
          <a:endParaRPr lang="zh-CN" altLang="en-US"/>
        </a:p>
      </dgm:t>
    </dgm:pt>
    <dgm:pt modelId="{F6E7C081-775A-4762-8127-C9EA7CE01150}" type="pres">
      <dgm:prSet presAssocID="{EB1A28A0-079F-4C5D-B7E9-DE55EC9A00EB}" presName="childShape" presStyleCnt="0"/>
      <dgm:spPr/>
    </dgm:pt>
    <dgm:pt modelId="{6447AD0B-3E76-4F00-96B4-2F851BC5EA4B}" type="pres">
      <dgm:prSet presAssocID="{8890EE7D-B573-4387-8681-5672727B172D}" presName="Name13" presStyleLbl="parChTrans1D2" presStyleIdx="0" presStyleCnt="6"/>
      <dgm:spPr/>
      <dgm:t>
        <a:bodyPr/>
        <a:lstStyle/>
        <a:p>
          <a:endParaRPr lang="zh-CN" altLang="en-US"/>
        </a:p>
      </dgm:t>
    </dgm:pt>
    <dgm:pt modelId="{B6CDE237-937E-4BFE-A0EC-361DA44C20FC}" type="pres">
      <dgm:prSet presAssocID="{03F22561-9B9C-4591-A905-28647F541B66}" presName="childText" presStyleLbl="bgAcc1" presStyleIdx="0" presStyleCnt="6">
        <dgm:presLayoutVars>
          <dgm:bulletEnabled val="1"/>
        </dgm:presLayoutVars>
      </dgm:prSet>
      <dgm:spPr/>
      <dgm:t>
        <a:bodyPr/>
        <a:lstStyle/>
        <a:p>
          <a:endParaRPr lang="zh-CN" altLang="en-US"/>
        </a:p>
      </dgm:t>
    </dgm:pt>
    <dgm:pt modelId="{60946732-0C93-4493-8A37-8C052914B66F}" type="pres">
      <dgm:prSet presAssocID="{BE33F42E-FFAB-4DFD-86C0-6A43E2640495}" presName="Name13" presStyleLbl="parChTrans1D2" presStyleIdx="1" presStyleCnt="6"/>
      <dgm:spPr/>
      <dgm:t>
        <a:bodyPr/>
        <a:lstStyle/>
        <a:p>
          <a:endParaRPr lang="zh-CN" altLang="en-US"/>
        </a:p>
      </dgm:t>
    </dgm:pt>
    <dgm:pt modelId="{86A7111E-91E7-4DB0-A37E-B6F74B0322B8}" type="pres">
      <dgm:prSet presAssocID="{3A3CF1A1-3EB9-4E66-B4FB-07AAEE7494B1}" presName="childText" presStyleLbl="bgAcc1" presStyleIdx="1" presStyleCnt="6">
        <dgm:presLayoutVars>
          <dgm:bulletEnabled val="1"/>
        </dgm:presLayoutVars>
      </dgm:prSet>
      <dgm:spPr/>
      <dgm:t>
        <a:bodyPr/>
        <a:lstStyle/>
        <a:p>
          <a:endParaRPr lang="zh-CN" altLang="en-US"/>
        </a:p>
      </dgm:t>
    </dgm:pt>
    <dgm:pt modelId="{597F3B38-5451-4576-9C49-9CAB8D06C947}" type="pres">
      <dgm:prSet presAssocID="{823ED2F4-51C5-4805-962C-91569402DBE2}" presName="root" presStyleCnt="0"/>
      <dgm:spPr/>
    </dgm:pt>
    <dgm:pt modelId="{A8FBB853-B0BC-4840-A593-0557C931B8B2}" type="pres">
      <dgm:prSet presAssocID="{823ED2F4-51C5-4805-962C-91569402DBE2}" presName="rootComposite" presStyleCnt="0"/>
      <dgm:spPr/>
    </dgm:pt>
    <dgm:pt modelId="{0A6298BB-4AEE-428B-A439-3790441C9AB9}" type="pres">
      <dgm:prSet presAssocID="{823ED2F4-51C5-4805-962C-91569402DBE2}" presName="rootText" presStyleLbl="node1" presStyleIdx="1" presStyleCnt="3" custScaleY="66378" custLinFactNeighborX="-260" custLinFactNeighborY="-1776"/>
      <dgm:spPr>
        <a:prstGeom prst="rect">
          <a:avLst/>
        </a:prstGeom>
      </dgm:spPr>
      <dgm:t>
        <a:bodyPr/>
        <a:lstStyle/>
        <a:p>
          <a:endParaRPr lang="zh-CN" altLang="en-US"/>
        </a:p>
      </dgm:t>
    </dgm:pt>
    <dgm:pt modelId="{85600073-6827-4232-A5CC-906372D98F2C}" type="pres">
      <dgm:prSet presAssocID="{823ED2F4-51C5-4805-962C-91569402DBE2}" presName="rootConnector" presStyleLbl="node1" presStyleIdx="1" presStyleCnt="3"/>
      <dgm:spPr/>
      <dgm:t>
        <a:bodyPr/>
        <a:lstStyle/>
        <a:p>
          <a:endParaRPr lang="zh-CN" altLang="en-US"/>
        </a:p>
      </dgm:t>
    </dgm:pt>
    <dgm:pt modelId="{C86B33A9-908C-46CD-A8E4-CB0E3D1CB570}" type="pres">
      <dgm:prSet presAssocID="{823ED2F4-51C5-4805-962C-91569402DBE2}" presName="childShape" presStyleCnt="0"/>
      <dgm:spPr/>
    </dgm:pt>
    <dgm:pt modelId="{E7C5B50E-7F5B-4CA9-9C39-B48247307B13}" type="pres">
      <dgm:prSet presAssocID="{2C688A50-57EA-480C-82CB-29D049A07691}" presName="Name13" presStyleLbl="parChTrans1D2" presStyleIdx="2" presStyleCnt="6"/>
      <dgm:spPr/>
      <dgm:t>
        <a:bodyPr/>
        <a:lstStyle/>
        <a:p>
          <a:endParaRPr lang="zh-CN" altLang="en-US"/>
        </a:p>
      </dgm:t>
    </dgm:pt>
    <dgm:pt modelId="{5FA7EF33-B9B9-46BB-8790-374E90BD9151}" type="pres">
      <dgm:prSet presAssocID="{B26F9B6B-EA71-4C3B-9B93-A269A67DBF42}" presName="childText" presStyleLbl="bgAcc1" presStyleIdx="2" presStyleCnt="6" custLinFactNeighborX="672" custLinFactNeighborY="-1993">
        <dgm:presLayoutVars>
          <dgm:bulletEnabled val="1"/>
        </dgm:presLayoutVars>
      </dgm:prSet>
      <dgm:spPr/>
      <dgm:t>
        <a:bodyPr/>
        <a:lstStyle/>
        <a:p>
          <a:endParaRPr lang="zh-CN" altLang="en-US"/>
        </a:p>
      </dgm:t>
    </dgm:pt>
    <dgm:pt modelId="{7B3FFEDF-3CEE-44CA-B4BC-93D69A28A746}" type="pres">
      <dgm:prSet presAssocID="{6D6D929A-E624-4DF5-9CA6-45984EB5DF0F}" presName="Name13" presStyleLbl="parChTrans1D2" presStyleIdx="3" presStyleCnt="6"/>
      <dgm:spPr/>
      <dgm:t>
        <a:bodyPr/>
        <a:lstStyle/>
        <a:p>
          <a:endParaRPr lang="zh-CN" altLang="en-US"/>
        </a:p>
      </dgm:t>
    </dgm:pt>
    <dgm:pt modelId="{802C7BAF-EA62-4A71-824E-E5D4718891B7}" type="pres">
      <dgm:prSet presAssocID="{B55618B7-0D3B-4473-8C58-826F86BDF243}" presName="childText" presStyleLbl="bgAcc1" presStyleIdx="3" presStyleCnt="6">
        <dgm:presLayoutVars>
          <dgm:bulletEnabled val="1"/>
        </dgm:presLayoutVars>
      </dgm:prSet>
      <dgm:spPr/>
      <dgm:t>
        <a:bodyPr/>
        <a:lstStyle/>
        <a:p>
          <a:endParaRPr lang="zh-CN" altLang="en-US"/>
        </a:p>
      </dgm:t>
    </dgm:pt>
    <dgm:pt modelId="{565D3B95-9B33-4812-AF33-CE53C2F8A436}" type="pres">
      <dgm:prSet presAssocID="{EFC328B3-9C7D-4E56-B9A8-E6BB4E30DC75}" presName="root" presStyleCnt="0"/>
      <dgm:spPr/>
    </dgm:pt>
    <dgm:pt modelId="{8A6D8029-861A-4F91-A58A-22C0C5AACDE0}" type="pres">
      <dgm:prSet presAssocID="{EFC328B3-9C7D-4E56-B9A8-E6BB4E30DC75}" presName="rootComposite" presStyleCnt="0"/>
      <dgm:spPr/>
    </dgm:pt>
    <dgm:pt modelId="{32A64CC7-833D-4746-AFC1-64DD4F8B5F4C}" type="pres">
      <dgm:prSet presAssocID="{EFC328B3-9C7D-4E56-B9A8-E6BB4E30DC75}" presName="rootText" presStyleLbl="node1" presStyleIdx="2" presStyleCnt="3" custScaleY="62826"/>
      <dgm:spPr>
        <a:prstGeom prst="rect">
          <a:avLst/>
        </a:prstGeom>
      </dgm:spPr>
      <dgm:t>
        <a:bodyPr/>
        <a:lstStyle/>
        <a:p>
          <a:endParaRPr lang="zh-CN" altLang="en-US"/>
        </a:p>
      </dgm:t>
    </dgm:pt>
    <dgm:pt modelId="{BBA8A548-0E7A-4B9D-8CB6-00F9F86C1F45}" type="pres">
      <dgm:prSet presAssocID="{EFC328B3-9C7D-4E56-B9A8-E6BB4E30DC75}" presName="rootConnector" presStyleLbl="node1" presStyleIdx="2" presStyleCnt="3"/>
      <dgm:spPr/>
      <dgm:t>
        <a:bodyPr/>
        <a:lstStyle/>
        <a:p>
          <a:endParaRPr lang="zh-CN" altLang="en-US"/>
        </a:p>
      </dgm:t>
    </dgm:pt>
    <dgm:pt modelId="{51A43457-4118-482D-987E-55E27C762727}" type="pres">
      <dgm:prSet presAssocID="{EFC328B3-9C7D-4E56-B9A8-E6BB4E30DC75}" presName="childShape" presStyleCnt="0"/>
      <dgm:spPr/>
    </dgm:pt>
    <dgm:pt modelId="{2E927916-1DCC-49D8-913B-FE9F1FF8466F}" type="pres">
      <dgm:prSet presAssocID="{82EE8226-5F41-4266-85CD-E8E3BAABD3C4}" presName="Name13" presStyleLbl="parChTrans1D2" presStyleIdx="4" presStyleCnt="6"/>
      <dgm:spPr/>
      <dgm:t>
        <a:bodyPr/>
        <a:lstStyle/>
        <a:p>
          <a:endParaRPr lang="zh-CN" altLang="en-US"/>
        </a:p>
      </dgm:t>
    </dgm:pt>
    <dgm:pt modelId="{C99A12EB-5035-4D4C-82D2-BA56C6E735D8}" type="pres">
      <dgm:prSet presAssocID="{4418C288-99E9-4224-80E3-37E3479EE2EE}" presName="childText" presStyleLbl="bgAcc1" presStyleIdx="4" presStyleCnt="6" custLinFactNeighborX="400" custLinFactNeighborY="-1993">
        <dgm:presLayoutVars>
          <dgm:bulletEnabled val="1"/>
        </dgm:presLayoutVars>
      </dgm:prSet>
      <dgm:spPr/>
      <dgm:t>
        <a:bodyPr/>
        <a:lstStyle/>
        <a:p>
          <a:endParaRPr lang="zh-CN" altLang="en-US"/>
        </a:p>
      </dgm:t>
    </dgm:pt>
    <dgm:pt modelId="{AE5BD77F-158C-46C1-AA6B-264F1619D6C6}" type="pres">
      <dgm:prSet presAssocID="{D3138F1A-4558-484E-8231-52B53BA78AD5}" presName="Name13" presStyleLbl="parChTrans1D2" presStyleIdx="5" presStyleCnt="6"/>
      <dgm:spPr/>
      <dgm:t>
        <a:bodyPr/>
        <a:lstStyle/>
        <a:p>
          <a:endParaRPr lang="zh-CN" altLang="en-US"/>
        </a:p>
      </dgm:t>
    </dgm:pt>
    <dgm:pt modelId="{5B299900-AF6F-49A0-82F6-A973FE8D58B9}" type="pres">
      <dgm:prSet presAssocID="{1783D2D2-9908-453F-8329-1AD9796B1D6E}" presName="childText" presStyleLbl="bgAcc1" presStyleIdx="5" presStyleCnt="6" custLinFactNeighborX="400" custLinFactNeighborY="4722">
        <dgm:presLayoutVars>
          <dgm:bulletEnabled val="1"/>
        </dgm:presLayoutVars>
      </dgm:prSet>
      <dgm:spPr/>
      <dgm:t>
        <a:bodyPr/>
        <a:lstStyle/>
        <a:p>
          <a:endParaRPr lang="zh-CN" altLang="en-US"/>
        </a:p>
      </dgm:t>
    </dgm:pt>
  </dgm:ptLst>
  <dgm:cxnLst>
    <dgm:cxn modelId="{2D2EABD1-8512-405B-BEC3-B2A226D12258}" type="presOf" srcId="{2C688A50-57EA-480C-82CB-29D049A07691}" destId="{E7C5B50E-7F5B-4CA9-9C39-B48247307B13}" srcOrd="0" destOrd="0" presId="urn:microsoft.com/office/officeart/2005/8/layout/hierarchy3"/>
    <dgm:cxn modelId="{1197FD1F-B0DD-4BD2-A6D2-560B014AA835}" srcId="{EB1A28A0-079F-4C5D-B7E9-DE55EC9A00EB}" destId="{3A3CF1A1-3EB9-4E66-B4FB-07AAEE7494B1}" srcOrd="1" destOrd="0" parTransId="{BE33F42E-FFAB-4DFD-86C0-6A43E2640495}" sibTransId="{7C6460EA-FD8D-4448-B779-C770F5237CA6}"/>
    <dgm:cxn modelId="{51CD8BBB-EB24-4E2F-87AD-5AC481E62501}" type="presOf" srcId="{B26F9B6B-EA71-4C3B-9B93-A269A67DBF42}" destId="{5FA7EF33-B9B9-46BB-8790-374E90BD9151}" srcOrd="0" destOrd="0" presId="urn:microsoft.com/office/officeart/2005/8/layout/hierarchy3"/>
    <dgm:cxn modelId="{BD47A8EA-8F32-4006-996B-D83D9EE8A2CB}" srcId="{823ED2F4-51C5-4805-962C-91569402DBE2}" destId="{B26F9B6B-EA71-4C3B-9B93-A269A67DBF42}" srcOrd="0" destOrd="0" parTransId="{2C688A50-57EA-480C-82CB-29D049A07691}" sibTransId="{06DB7A6F-161D-4889-9D09-FEE5E67129F6}"/>
    <dgm:cxn modelId="{73E4A380-D380-4240-92B6-25F8581A9932}" type="presOf" srcId="{EB1A28A0-079F-4C5D-B7E9-DE55EC9A00EB}" destId="{634BFA60-6C64-4E28-9742-19CDCDAB5FAD}" srcOrd="0" destOrd="0" presId="urn:microsoft.com/office/officeart/2005/8/layout/hierarchy3"/>
    <dgm:cxn modelId="{E7F3DA7A-4B8D-4D1F-86D5-5330EF7AE8BE}" srcId="{00A38492-4280-4BFD-8841-90FBD4EA3E69}" destId="{EFC328B3-9C7D-4E56-B9A8-E6BB4E30DC75}" srcOrd="2" destOrd="0" parTransId="{73D94DDE-6CF6-4E4E-834E-0DD6F3594149}" sibTransId="{92D85B22-57D8-4AFB-87D8-13A3DB948E49}"/>
    <dgm:cxn modelId="{7AA66A68-01F9-43C4-97AC-B56E75172032}" type="presOf" srcId="{B55618B7-0D3B-4473-8C58-826F86BDF243}" destId="{802C7BAF-EA62-4A71-824E-E5D4718891B7}" srcOrd="0" destOrd="0" presId="urn:microsoft.com/office/officeart/2005/8/layout/hierarchy3"/>
    <dgm:cxn modelId="{9DDB4123-73E1-4F0C-8B29-135C6EAED203}" type="presOf" srcId="{4418C288-99E9-4224-80E3-37E3479EE2EE}" destId="{C99A12EB-5035-4D4C-82D2-BA56C6E735D8}" srcOrd="0" destOrd="0" presId="urn:microsoft.com/office/officeart/2005/8/layout/hierarchy3"/>
    <dgm:cxn modelId="{1B7DD5E2-5E2E-474F-B154-FDE3A26A0FA2}" srcId="{00A38492-4280-4BFD-8841-90FBD4EA3E69}" destId="{823ED2F4-51C5-4805-962C-91569402DBE2}" srcOrd="1" destOrd="0" parTransId="{30F32F86-B6B9-4576-AB26-82E9F50E62B3}" sibTransId="{DFEF5EEB-9F42-45B9-ADDA-A57379204217}"/>
    <dgm:cxn modelId="{CBE55E66-6E4A-4E8A-890D-F29F7343E3EF}" srcId="{00A38492-4280-4BFD-8841-90FBD4EA3E69}" destId="{EB1A28A0-079F-4C5D-B7E9-DE55EC9A00EB}" srcOrd="0" destOrd="0" parTransId="{EF8B5455-2838-4B63-A3D1-11FC831195E4}" sibTransId="{12F659E5-B55B-4B3E-986C-D325274F6B05}"/>
    <dgm:cxn modelId="{890F0923-E296-4475-8A09-A211E78FC07A}" srcId="{EB1A28A0-079F-4C5D-B7E9-DE55EC9A00EB}" destId="{03F22561-9B9C-4591-A905-28647F541B66}" srcOrd="0" destOrd="0" parTransId="{8890EE7D-B573-4387-8681-5672727B172D}" sibTransId="{FFF79A97-F937-405B-8506-FC2784E483F9}"/>
    <dgm:cxn modelId="{6AA1B9CF-36CB-41E7-891A-907DB0E86B9A}" type="presOf" srcId="{EFC328B3-9C7D-4E56-B9A8-E6BB4E30DC75}" destId="{32A64CC7-833D-4746-AFC1-64DD4F8B5F4C}" srcOrd="0" destOrd="0" presId="urn:microsoft.com/office/officeart/2005/8/layout/hierarchy3"/>
    <dgm:cxn modelId="{1D8CA19F-4770-40DD-B039-8B54FF3A4AE7}" type="presOf" srcId="{EFC328B3-9C7D-4E56-B9A8-E6BB4E30DC75}" destId="{BBA8A548-0E7A-4B9D-8CB6-00F9F86C1F45}" srcOrd="1" destOrd="0" presId="urn:microsoft.com/office/officeart/2005/8/layout/hierarchy3"/>
    <dgm:cxn modelId="{6B779BA9-298F-4C69-9824-4AFC8BCC3BDD}" type="presOf" srcId="{6D6D929A-E624-4DF5-9CA6-45984EB5DF0F}" destId="{7B3FFEDF-3CEE-44CA-B4BC-93D69A28A746}" srcOrd="0" destOrd="0" presId="urn:microsoft.com/office/officeart/2005/8/layout/hierarchy3"/>
    <dgm:cxn modelId="{B9DC2B32-4AA1-4246-8354-5C3CAC949012}" type="presOf" srcId="{823ED2F4-51C5-4805-962C-91569402DBE2}" destId="{0A6298BB-4AEE-428B-A439-3790441C9AB9}" srcOrd="0" destOrd="0" presId="urn:microsoft.com/office/officeart/2005/8/layout/hierarchy3"/>
    <dgm:cxn modelId="{EDD4B3F6-EFF7-451B-B5C5-8693365EB815}" type="presOf" srcId="{EB1A28A0-079F-4C5D-B7E9-DE55EC9A00EB}" destId="{CCA19FCB-C902-491C-9C20-6559E7E965F2}" srcOrd="1" destOrd="0" presId="urn:microsoft.com/office/officeart/2005/8/layout/hierarchy3"/>
    <dgm:cxn modelId="{C5EC4258-3A59-4F2A-8EF1-567FDAD19877}" type="presOf" srcId="{8890EE7D-B573-4387-8681-5672727B172D}" destId="{6447AD0B-3E76-4F00-96B4-2F851BC5EA4B}" srcOrd="0" destOrd="0" presId="urn:microsoft.com/office/officeart/2005/8/layout/hierarchy3"/>
    <dgm:cxn modelId="{E9748E73-E9B1-4708-B44E-5609817F2235}" type="presOf" srcId="{03F22561-9B9C-4591-A905-28647F541B66}" destId="{B6CDE237-937E-4BFE-A0EC-361DA44C20FC}" srcOrd="0" destOrd="0" presId="urn:microsoft.com/office/officeart/2005/8/layout/hierarchy3"/>
    <dgm:cxn modelId="{EC708A9C-83A8-41C1-9227-D57E0DA6CF82}" type="presOf" srcId="{1783D2D2-9908-453F-8329-1AD9796B1D6E}" destId="{5B299900-AF6F-49A0-82F6-A973FE8D58B9}" srcOrd="0" destOrd="0" presId="urn:microsoft.com/office/officeart/2005/8/layout/hierarchy3"/>
    <dgm:cxn modelId="{36515952-AC06-4E07-8C27-1FEF7951E4DE}" type="presOf" srcId="{82EE8226-5F41-4266-85CD-E8E3BAABD3C4}" destId="{2E927916-1DCC-49D8-913B-FE9F1FF8466F}" srcOrd="0" destOrd="0" presId="urn:microsoft.com/office/officeart/2005/8/layout/hierarchy3"/>
    <dgm:cxn modelId="{A18F2F32-B670-4516-A51A-D6092D21E825}" type="presOf" srcId="{823ED2F4-51C5-4805-962C-91569402DBE2}" destId="{85600073-6827-4232-A5CC-906372D98F2C}" srcOrd="1" destOrd="0" presId="urn:microsoft.com/office/officeart/2005/8/layout/hierarchy3"/>
    <dgm:cxn modelId="{446974C1-A358-48F7-9A9D-7E53F3C26748}" type="presOf" srcId="{D3138F1A-4558-484E-8231-52B53BA78AD5}" destId="{AE5BD77F-158C-46C1-AA6B-264F1619D6C6}" srcOrd="0" destOrd="0" presId="urn:microsoft.com/office/officeart/2005/8/layout/hierarchy3"/>
    <dgm:cxn modelId="{96EFFA68-2445-48F4-B8C8-5848F7A340DC}" type="presOf" srcId="{00A38492-4280-4BFD-8841-90FBD4EA3E69}" destId="{61E082FD-0AF6-4DB9-B5D6-94D6CB4360E3}" srcOrd="0" destOrd="0" presId="urn:microsoft.com/office/officeart/2005/8/layout/hierarchy3"/>
    <dgm:cxn modelId="{9199B585-C6CA-4618-BED3-E53EADFC977F}" srcId="{823ED2F4-51C5-4805-962C-91569402DBE2}" destId="{B55618B7-0D3B-4473-8C58-826F86BDF243}" srcOrd="1" destOrd="0" parTransId="{6D6D929A-E624-4DF5-9CA6-45984EB5DF0F}" sibTransId="{5458A290-6424-4F55-B96C-587B4E5A52C3}"/>
    <dgm:cxn modelId="{222E89CB-87DA-4856-8079-C6605D336195}" type="presOf" srcId="{BE33F42E-FFAB-4DFD-86C0-6A43E2640495}" destId="{60946732-0C93-4493-8A37-8C052914B66F}" srcOrd="0" destOrd="0" presId="urn:microsoft.com/office/officeart/2005/8/layout/hierarchy3"/>
    <dgm:cxn modelId="{08116FC3-C439-4940-9382-8EA3244E632F}" srcId="{EFC328B3-9C7D-4E56-B9A8-E6BB4E30DC75}" destId="{1783D2D2-9908-453F-8329-1AD9796B1D6E}" srcOrd="1" destOrd="0" parTransId="{D3138F1A-4558-484E-8231-52B53BA78AD5}" sibTransId="{EB83C984-E4C6-4CA7-8D83-737DF686EE38}"/>
    <dgm:cxn modelId="{D0305127-9865-4A30-A718-79ED9CCBF91A}" srcId="{EFC328B3-9C7D-4E56-B9A8-E6BB4E30DC75}" destId="{4418C288-99E9-4224-80E3-37E3479EE2EE}" srcOrd="0" destOrd="0" parTransId="{82EE8226-5F41-4266-85CD-E8E3BAABD3C4}" sibTransId="{DF697A7B-F453-4274-A9BE-B0F20B808839}"/>
    <dgm:cxn modelId="{D9340B73-4D80-4096-8DB5-DA2FCFED1D58}" type="presOf" srcId="{3A3CF1A1-3EB9-4E66-B4FB-07AAEE7494B1}" destId="{86A7111E-91E7-4DB0-A37E-B6F74B0322B8}" srcOrd="0" destOrd="0" presId="urn:microsoft.com/office/officeart/2005/8/layout/hierarchy3"/>
    <dgm:cxn modelId="{AFDAE1B7-EDA4-4BB5-ABE3-9B1A72A458A4}" type="presParOf" srcId="{61E082FD-0AF6-4DB9-B5D6-94D6CB4360E3}" destId="{FB5E7E39-B1E8-4997-8F77-2623649C95E3}" srcOrd="0" destOrd="0" presId="urn:microsoft.com/office/officeart/2005/8/layout/hierarchy3"/>
    <dgm:cxn modelId="{E33F70E7-23DF-464A-B801-076B274D1258}" type="presParOf" srcId="{FB5E7E39-B1E8-4997-8F77-2623649C95E3}" destId="{55AF710A-3671-4515-9B8A-D76A49711277}" srcOrd="0" destOrd="0" presId="urn:microsoft.com/office/officeart/2005/8/layout/hierarchy3"/>
    <dgm:cxn modelId="{A8AC2156-90EE-43D4-8182-A71845A5B508}" type="presParOf" srcId="{55AF710A-3671-4515-9B8A-D76A49711277}" destId="{634BFA60-6C64-4E28-9742-19CDCDAB5FAD}" srcOrd="0" destOrd="0" presId="urn:microsoft.com/office/officeart/2005/8/layout/hierarchy3"/>
    <dgm:cxn modelId="{A34A680D-C867-42B0-AA48-5CE05E67013E}" type="presParOf" srcId="{55AF710A-3671-4515-9B8A-D76A49711277}" destId="{CCA19FCB-C902-491C-9C20-6559E7E965F2}" srcOrd="1" destOrd="0" presId="urn:microsoft.com/office/officeart/2005/8/layout/hierarchy3"/>
    <dgm:cxn modelId="{8B76DBDC-309B-4258-86FB-127941876E9C}" type="presParOf" srcId="{FB5E7E39-B1E8-4997-8F77-2623649C95E3}" destId="{F6E7C081-775A-4762-8127-C9EA7CE01150}" srcOrd="1" destOrd="0" presId="urn:microsoft.com/office/officeart/2005/8/layout/hierarchy3"/>
    <dgm:cxn modelId="{D5AEAC67-1606-40BB-B7EC-39B2EDFA9771}" type="presParOf" srcId="{F6E7C081-775A-4762-8127-C9EA7CE01150}" destId="{6447AD0B-3E76-4F00-96B4-2F851BC5EA4B}" srcOrd="0" destOrd="0" presId="urn:microsoft.com/office/officeart/2005/8/layout/hierarchy3"/>
    <dgm:cxn modelId="{D24CCE65-D889-42FC-93EE-41A8E2593F23}" type="presParOf" srcId="{F6E7C081-775A-4762-8127-C9EA7CE01150}" destId="{B6CDE237-937E-4BFE-A0EC-361DA44C20FC}" srcOrd="1" destOrd="0" presId="urn:microsoft.com/office/officeart/2005/8/layout/hierarchy3"/>
    <dgm:cxn modelId="{D380050C-7472-4567-A5BA-D855826F1063}" type="presParOf" srcId="{F6E7C081-775A-4762-8127-C9EA7CE01150}" destId="{60946732-0C93-4493-8A37-8C052914B66F}" srcOrd="2" destOrd="0" presId="urn:microsoft.com/office/officeart/2005/8/layout/hierarchy3"/>
    <dgm:cxn modelId="{B0E11963-C8B2-4344-AD50-267397304D26}" type="presParOf" srcId="{F6E7C081-775A-4762-8127-C9EA7CE01150}" destId="{86A7111E-91E7-4DB0-A37E-B6F74B0322B8}" srcOrd="3" destOrd="0" presId="urn:microsoft.com/office/officeart/2005/8/layout/hierarchy3"/>
    <dgm:cxn modelId="{F1FE228A-0BD4-44BC-9468-84C71DF41FF0}" type="presParOf" srcId="{61E082FD-0AF6-4DB9-B5D6-94D6CB4360E3}" destId="{597F3B38-5451-4576-9C49-9CAB8D06C947}" srcOrd="1" destOrd="0" presId="urn:microsoft.com/office/officeart/2005/8/layout/hierarchy3"/>
    <dgm:cxn modelId="{AD0C5C90-44E4-408A-80EE-261BFA1A869F}" type="presParOf" srcId="{597F3B38-5451-4576-9C49-9CAB8D06C947}" destId="{A8FBB853-B0BC-4840-A593-0557C931B8B2}" srcOrd="0" destOrd="0" presId="urn:microsoft.com/office/officeart/2005/8/layout/hierarchy3"/>
    <dgm:cxn modelId="{E4E5B126-DE23-47EC-878F-DD844B36ECE4}" type="presParOf" srcId="{A8FBB853-B0BC-4840-A593-0557C931B8B2}" destId="{0A6298BB-4AEE-428B-A439-3790441C9AB9}" srcOrd="0" destOrd="0" presId="urn:microsoft.com/office/officeart/2005/8/layout/hierarchy3"/>
    <dgm:cxn modelId="{391670B8-EA76-4680-A884-9A488594945B}" type="presParOf" srcId="{A8FBB853-B0BC-4840-A593-0557C931B8B2}" destId="{85600073-6827-4232-A5CC-906372D98F2C}" srcOrd="1" destOrd="0" presId="urn:microsoft.com/office/officeart/2005/8/layout/hierarchy3"/>
    <dgm:cxn modelId="{4109A5EA-E3F9-4CAB-BAB9-D4287A452779}" type="presParOf" srcId="{597F3B38-5451-4576-9C49-9CAB8D06C947}" destId="{C86B33A9-908C-46CD-A8E4-CB0E3D1CB570}" srcOrd="1" destOrd="0" presId="urn:microsoft.com/office/officeart/2005/8/layout/hierarchy3"/>
    <dgm:cxn modelId="{F3CDCD55-86A1-4D84-B1CC-2857E326F930}" type="presParOf" srcId="{C86B33A9-908C-46CD-A8E4-CB0E3D1CB570}" destId="{E7C5B50E-7F5B-4CA9-9C39-B48247307B13}" srcOrd="0" destOrd="0" presId="urn:microsoft.com/office/officeart/2005/8/layout/hierarchy3"/>
    <dgm:cxn modelId="{E50B6C44-9516-4DBC-9A6C-1446723A37E7}" type="presParOf" srcId="{C86B33A9-908C-46CD-A8E4-CB0E3D1CB570}" destId="{5FA7EF33-B9B9-46BB-8790-374E90BD9151}" srcOrd="1" destOrd="0" presId="urn:microsoft.com/office/officeart/2005/8/layout/hierarchy3"/>
    <dgm:cxn modelId="{83C12977-4EC5-46A7-9ABC-EE7F201AD516}" type="presParOf" srcId="{C86B33A9-908C-46CD-A8E4-CB0E3D1CB570}" destId="{7B3FFEDF-3CEE-44CA-B4BC-93D69A28A746}" srcOrd="2" destOrd="0" presId="urn:microsoft.com/office/officeart/2005/8/layout/hierarchy3"/>
    <dgm:cxn modelId="{BDA59AC3-6AF9-446F-B401-2846B9CB09FC}" type="presParOf" srcId="{C86B33A9-908C-46CD-A8E4-CB0E3D1CB570}" destId="{802C7BAF-EA62-4A71-824E-E5D4718891B7}" srcOrd="3" destOrd="0" presId="urn:microsoft.com/office/officeart/2005/8/layout/hierarchy3"/>
    <dgm:cxn modelId="{A8483E18-7C9F-416A-A626-36CCF99ABAB6}" type="presParOf" srcId="{61E082FD-0AF6-4DB9-B5D6-94D6CB4360E3}" destId="{565D3B95-9B33-4812-AF33-CE53C2F8A436}" srcOrd="2" destOrd="0" presId="urn:microsoft.com/office/officeart/2005/8/layout/hierarchy3"/>
    <dgm:cxn modelId="{DD238848-C9E0-4DD8-996F-202586C9F4E4}" type="presParOf" srcId="{565D3B95-9B33-4812-AF33-CE53C2F8A436}" destId="{8A6D8029-861A-4F91-A58A-22C0C5AACDE0}" srcOrd="0" destOrd="0" presId="urn:microsoft.com/office/officeart/2005/8/layout/hierarchy3"/>
    <dgm:cxn modelId="{17FC8005-31A4-4F46-AEDC-C00EA43E4362}" type="presParOf" srcId="{8A6D8029-861A-4F91-A58A-22C0C5AACDE0}" destId="{32A64CC7-833D-4746-AFC1-64DD4F8B5F4C}" srcOrd="0" destOrd="0" presId="urn:microsoft.com/office/officeart/2005/8/layout/hierarchy3"/>
    <dgm:cxn modelId="{9B40D68F-EEAC-46C6-81CD-501306CC193B}" type="presParOf" srcId="{8A6D8029-861A-4F91-A58A-22C0C5AACDE0}" destId="{BBA8A548-0E7A-4B9D-8CB6-00F9F86C1F45}" srcOrd="1" destOrd="0" presId="urn:microsoft.com/office/officeart/2005/8/layout/hierarchy3"/>
    <dgm:cxn modelId="{B864B456-5DF5-4F79-AAC5-EC8B36E8D964}" type="presParOf" srcId="{565D3B95-9B33-4812-AF33-CE53C2F8A436}" destId="{51A43457-4118-482D-987E-55E27C762727}" srcOrd="1" destOrd="0" presId="urn:microsoft.com/office/officeart/2005/8/layout/hierarchy3"/>
    <dgm:cxn modelId="{9F6BAA8F-A46A-4D52-AE35-42A8AEAF148E}" type="presParOf" srcId="{51A43457-4118-482D-987E-55E27C762727}" destId="{2E927916-1DCC-49D8-913B-FE9F1FF8466F}" srcOrd="0" destOrd="0" presId="urn:microsoft.com/office/officeart/2005/8/layout/hierarchy3"/>
    <dgm:cxn modelId="{567DC4B0-3FB8-4442-AA08-8A11395A20B2}" type="presParOf" srcId="{51A43457-4118-482D-987E-55E27C762727}" destId="{C99A12EB-5035-4D4C-82D2-BA56C6E735D8}" srcOrd="1" destOrd="0" presId="urn:microsoft.com/office/officeart/2005/8/layout/hierarchy3"/>
    <dgm:cxn modelId="{53C74860-A519-46DE-B707-5AA96CD0CF71}" type="presParOf" srcId="{51A43457-4118-482D-987E-55E27C762727}" destId="{AE5BD77F-158C-46C1-AA6B-264F1619D6C6}" srcOrd="2" destOrd="0" presId="urn:microsoft.com/office/officeart/2005/8/layout/hierarchy3"/>
    <dgm:cxn modelId="{60311439-1FE2-4971-9499-A6F1B18045CC}" type="presParOf" srcId="{51A43457-4118-482D-987E-55E27C762727}" destId="{5B299900-AF6F-49A0-82F6-A973FE8D58B9}" srcOrd="3" destOrd="0" presId="urn:microsoft.com/office/officeart/2005/8/layout/hierarchy3"/>
  </dgm:cxnLst>
  <dgm:bg/>
  <dgm:whole/>
</dgm:dataModel>
</file>

<file path=ppt/diagrams/data3.xml><?xml version="1.0" encoding="utf-8"?>
<dgm:dataModel xmlns:dgm="http://schemas.openxmlformats.org/drawingml/2006/diagram" xmlns:a="http://schemas.openxmlformats.org/drawingml/2006/main">
  <dgm:ptLst>
    <dgm:pt modelId="{57F8940F-8A4E-477A-8DCC-14F45F704548}"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zh-CN" altLang="en-US"/>
        </a:p>
      </dgm:t>
    </dgm:pt>
    <dgm:pt modelId="{18C51D94-7465-4F27-A190-7BF183EE7CB1}">
      <dgm:prSet phldrT="[文本]">
        <dgm:style>
          <a:lnRef idx="3">
            <a:schemeClr val="lt1"/>
          </a:lnRef>
          <a:fillRef idx="1">
            <a:schemeClr val="accent1"/>
          </a:fillRef>
          <a:effectRef idx="1">
            <a:schemeClr val="accent1"/>
          </a:effectRef>
          <a:fontRef idx="minor">
            <a:schemeClr val="lt1"/>
          </a:fontRef>
        </dgm:style>
      </dgm:prSet>
      <dgm:spPr>
        <a:ln/>
      </dgm:spPr>
      <dgm:t>
        <a:bodyPr/>
        <a:lstStyle/>
        <a:p>
          <a:r>
            <a:rPr lang="zh-CN" altLang="en-US" dirty="0" smtClean="0"/>
            <a:t>结算业务</a:t>
          </a:r>
          <a:endParaRPr lang="zh-CN" altLang="en-US" dirty="0"/>
        </a:p>
      </dgm:t>
    </dgm:pt>
    <dgm:pt modelId="{3FD43CD8-1322-431B-9549-8DE767C689E7}" type="parTrans" cxnId="{67AB8FA9-0E6F-44E9-B3C4-9F5417470D07}">
      <dgm:prSet/>
      <dgm:spPr/>
      <dgm:t>
        <a:bodyPr/>
        <a:lstStyle/>
        <a:p>
          <a:endParaRPr lang="zh-CN" altLang="en-US"/>
        </a:p>
      </dgm:t>
    </dgm:pt>
    <dgm:pt modelId="{A5161738-2C2B-4FF7-8075-A5FC7F1AB32E}" type="sibTrans" cxnId="{67AB8FA9-0E6F-44E9-B3C4-9F5417470D07}">
      <dgm:prSet/>
      <dgm:spPr/>
      <dgm:t>
        <a:bodyPr/>
        <a:lstStyle/>
        <a:p>
          <a:endParaRPr lang="zh-CN" altLang="en-US"/>
        </a:p>
      </dgm:t>
    </dgm:pt>
    <dgm:pt modelId="{2F8501FE-C30B-4A9E-9CD1-0EADF3EE9738}">
      <dgm:prSet phldrT="[文本]"/>
      <dgm:spPr>
        <a:ln w="3175">
          <a:solidFill>
            <a:schemeClr val="accent1"/>
          </a:solidFill>
        </a:ln>
      </dgm:spPr>
      <dgm:t>
        <a:bodyPr/>
        <a:lstStyle/>
        <a:p>
          <a:r>
            <a:rPr lang="zh-CN" altLang="en-US" dirty="0" smtClean="0"/>
            <a:t>银行    本票</a:t>
          </a:r>
          <a:endParaRPr lang="zh-CN" altLang="en-US" dirty="0"/>
        </a:p>
      </dgm:t>
    </dgm:pt>
    <dgm:pt modelId="{FEEDF6AB-5EF6-4C7F-ACF7-379AF7DE1D45}" type="parTrans" cxnId="{F06B74AE-C23D-4A8D-9CC0-745A10FDFBE7}">
      <dgm:prSet/>
      <dgm:spPr/>
      <dgm:t>
        <a:bodyPr/>
        <a:lstStyle/>
        <a:p>
          <a:endParaRPr lang="zh-CN" altLang="en-US"/>
        </a:p>
      </dgm:t>
    </dgm:pt>
    <dgm:pt modelId="{455D512F-A44D-4DB7-8A7D-2AC46BC52724}" type="sibTrans" cxnId="{F06B74AE-C23D-4A8D-9CC0-745A10FDFBE7}">
      <dgm:prSet/>
      <dgm:spPr/>
      <dgm:t>
        <a:bodyPr/>
        <a:lstStyle/>
        <a:p>
          <a:endParaRPr lang="zh-CN" altLang="en-US"/>
        </a:p>
      </dgm:t>
    </dgm:pt>
    <dgm:pt modelId="{F886AE22-C691-4DC8-A73E-63C50F4398A7}">
      <dgm:prSet phldrT="[文本]"/>
      <dgm:spPr/>
      <dgm:t>
        <a:bodyPr/>
        <a:lstStyle/>
        <a:p>
          <a:r>
            <a:rPr lang="zh-CN" altLang="en-US" dirty="0" smtClean="0"/>
            <a:t>银行    汇票</a:t>
          </a:r>
          <a:endParaRPr lang="zh-CN" altLang="en-US" dirty="0"/>
        </a:p>
      </dgm:t>
    </dgm:pt>
    <dgm:pt modelId="{38029BBC-96F2-47CB-B98C-5C6566BFB584}" type="parTrans" cxnId="{6F822292-294F-43FD-83C5-A7C2240FEC5A}">
      <dgm:prSet/>
      <dgm:spPr/>
      <dgm:t>
        <a:bodyPr/>
        <a:lstStyle/>
        <a:p>
          <a:endParaRPr lang="zh-CN" altLang="en-US"/>
        </a:p>
      </dgm:t>
    </dgm:pt>
    <dgm:pt modelId="{59FE19EB-0D5F-42D0-9C97-5916ACCFF426}" type="sibTrans" cxnId="{6F822292-294F-43FD-83C5-A7C2240FEC5A}">
      <dgm:prSet/>
      <dgm:spPr/>
      <dgm:t>
        <a:bodyPr/>
        <a:lstStyle/>
        <a:p>
          <a:endParaRPr lang="zh-CN" altLang="en-US"/>
        </a:p>
      </dgm:t>
    </dgm:pt>
    <dgm:pt modelId="{138C0D76-0DE3-4A92-B25E-DAC411294B38}">
      <dgm:prSet/>
      <dgm:spPr/>
      <dgm:t>
        <a:bodyPr/>
        <a:lstStyle/>
        <a:p>
          <a:r>
            <a:rPr lang="zh-CN" altLang="en-US" dirty="0" smtClean="0"/>
            <a:t>商业    汇票</a:t>
          </a:r>
          <a:endParaRPr lang="zh-CN" altLang="en-US" dirty="0"/>
        </a:p>
      </dgm:t>
    </dgm:pt>
    <dgm:pt modelId="{BEB144CF-3791-42AF-A13A-CD1905842417}" type="parTrans" cxnId="{61D77F71-0BB8-4A8A-9550-ED4A7361687C}">
      <dgm:prSet/>
      <dgm:spPr/>
      <dgm:t>
        <a:bodyPr/>
        <a:lstStyle/>
        <a:p>
          <a:endParaRPr lang="zh-CN" altLang="en-US"/>
        </a:p>
      </dgm:t>
    </dgm:pt>
    <dgm:pt modelId="{AD3B6956-AFC6-4934-B175-C6DD9DD5877F}" type="sibTrans" cxnId="{61D77F71-0BB8-4A8A-9550-ED4A7361687C}">
      <dgm:prSet/>
      <dgm:spPr/>
      <dgm:t>
        <a:bodyPr/>
        <a:lstStyle/>
        <a:p>
          <a:endParaRPr lang="zh-CN" altLang="en-US"/>
        </a:p>
      </dgm:t>
    </dgm:pt>
    <dgm:pt modelId="{CDAF68AB-49B7-4369-B9A1-0D1B5F789004}">
      <dgm:prSet/>
      <dgm:spPr/>
      <dgm:t>
        <a:bodyPr/>
        <a:lstStyle/>
        <a:p>
          <a:r>
            <a:rPr lang="zh-CN" altLang="en-US" dirty="0" smtClean="0"/>
            <a:t>支票</a:t>
          </a:r>
          <a:endParaRPr lang="zh-CN" altLang="en-US" dirty="0"/>
        </a:p>
      </dgm:t>
    </dgm:pt>
    <dgm:pt modelId="{9CA40C0D-8EB4-43F1-8187-3F24A8007916}" type="parTrans" cxnId="{41C5713F-4FEE-41F9-8462-C78747A32E6A}">
      <dgm:prSet/>
      <dgm:spPr/>
      <dgm:t>
        <a:bodyPr/>
        <a:lstStyle/>
        <a:p>
          <a:endParaRPr lang="zh-CN" altLang="en-US"/>
        </a:p>
      </dgm:t>
    </dgm:pt>
    <dgm:pt modelId="{53D98609-874E-4D69-8DF5-EB5D6E55B008}" type="sibTrans" cxnId="{41C5713F-4FEE-41F9-8462-C78747A32E6A}">
      <dgm:prSet/>
      <dgm:spPr/>
      <dgm:t>
        <a:bodyPr/>
        <a:lstStyle/>
        <a:p>
          <a:endParaRPr lang="zh-CN" altLang="en-US"/>
        </a:p>
      </dgm:t>
    </dgm:pt>
    <dgm:pt modelId="{C1046F8E-2AEF-4CF2-B096-5B51BA136C5D}">
      <dgm:prSet/>
      <dgm:spPr/>
      <dgm:t>
        <a:bodyPr/>
        <a:lstStyle/>
        <a:p>
          <a:r>
            <a:rPr lang="zh-CN" altLang="en-US" dirty="0" smtClean="0"/>
            <a:t>汇兑</a:t>
          </a:r>
          <a:endParaRPr lang="zh-CN" altLang="en-US" dirty="0"/>
        </a:p>
      </dgm:t>
    </dgm:pt>
    <dgm:pt modelId="{072D79A6-83A4-4256-B807-A3B0EB899700}" type="parTrans" cxnId="{DF4E95AF-CF0B-4D22-97E3-173A6926994E}">
      <dgm:prSet/>
      <dgm:spPr/>
      <dgm:t>
        <a:bodyPr/>
        <a:lstStyle/>
        <a:p>
          <a:endParaRPr lang="zh-CN" altLang="en-US"/>
        </a:p>
      </dgm:t>
    </dgm:pt>
    <dgm:pt modelId="{902D1D37-88FB-4699-9D7E-A9BFF56C0F40}" type="sibTrans" cxnId="{DF4E95AF-CF0B-4D22-97E3-173A6926994E}">
      <dgm:prSet/>
      <dgm:spPr/>
      <dgm:t>
        <a:bodyPr/>
        <a:lstStyle/>
        <a:p>
          <a:endParaRPr lang="zh-CN" altLang="en-US"/>
        </a:p>
      </dgm:t>
    </dgm:pt>
    <dgm:pt modelId="{552C1A85-1964-4869-B20F-967419887CBC}">
      <dgm:prSet/>
      <dgm:spPr/>
      <dgm:t>
        <a:bodyPr/>
        <a:lstStyle/>
        <a:p>
          <a:r>
            <a:rPr lang="zh-CN" altLang="en-US" dirty="0" smtClean="0"/>
            <a:t>托收    承付</a:t>
          </a:r>
          <a:endParaRPr lang="zh-CN" altLang="en-US" dirty="0"/>
        </a:p>
      </dgm:t>
    </dgm:pt>
    <dgm:pt modelId="{B17CDDCD-56A6-4D7C-8534-9067C145B4DE}" type="parTrans" cxnId="{7AA467D3-D2AA-408D-9600-889DF9485083}">
      <dgm:prSet/>
      <dgm:spPr/>
      <dgm:t>
        <a:bodyPr/>
        <a:lstStyle/>
        <a:p>
          <a:endParaRPr lang="zh-CN" altLang="en-US"/>
        </a:p>
      </dgm:t>
    </dgm:pt>
    <dgm:pt modelId="{88A6B2E1-F656-4EA7-8601-EFEB3A2A9954}" type="sibTrans" cxnId="{7AA467D3-D2AA-408D-9600-889DF9485083}">
      <dgm:prSet/>
      <dgm:spPr/>
      <dgm:t>
        <a:bodyPr/>
        <a:lstStyle/>
        <a:p>
          <a:endParaRPr lang="zh-CN" altLang="en-US"/>
        </a:p>
      </dgm:t>
    </dgm:pt>
    <dgm:pt modelId="{BC887752-467A-4083-8B4E-E2E15A5F6D22}">
      <dgm:prSet/>
      <dgm:spPr/>
      <dgm:t>
        <a:bodyPr/>
        <a:lstStyle/>
        <a:p>
          <a:r>
            <a:rPr lang="zh-CN" altLang="en-US" dirty="0" smtClean="0"/>
            <a:t>委托收款</a:t>
          </a:r>
          <a:endParaRPr lang="zh-CN" altLang="en-US" dirty="0"/>
        </a:p>
      </dgm:t>
    </dgm:pt>
    <dgm:pt modelId="{6557282E-585D-405A-B6CF-65B10A6A932C}" type="parTrans" cxnId="{7FB128A5-1C76-47E4-ADE4-2116773A687D}">
      <dgm:prSet/>
      <dgm:spPr/>
      <dgm:t>
        <a:bodyPr/>
        <a:lstStyle/>
        <a:p>
          <a:endParaRPr lang="zh-CN" altLang="en-US"/>
        </a:p>
      </dgm:t>
    </dgm:pt>
    <dgm:pt modelId="{2EACB59C-6964-4627-BFE3-70F21D45F2A7}" type="sibTrans" cxnId="{7FB128A5-1C76-47E4-ADE4-2116773A687D}">
      <dgm:prSet/>
      <dgm:spPr/>
      <dgm:t>
        <a:bodyPr/>
        <a:lstStyle/>
        <a:p>
          <a:endParaRPr lang="zh-CN" altLang="en-US"/>
        </a:p>
      </dgm:t>
    </dgm:pt>
    <dgm:pt modelId="{C22DE476-76CE-40E2-B337-1AD2E830C78C}">
      <dgm:prSet/>
      <dgm:spPr/>
      <dgm:t>
        <a:bodyPr/>
        <a:lstStyle/>
        <a:p>
          <a:r>
            <a:rPr lang="zh-CN" altLang="en-US" smtClean="0"/>
            <a:t>信用卡</a:t>
          </a:r>
          <a:endParaRPr lang="zh-CN" altLang="en-US" dirty="0"/>
        </a:p>
      </dgm:t>
    </dgm:pt>
    <dgm:pt modelId="{EB213C48-0F2A-4AB0-BD0D-6B758E8DA6B5}" type="parTrans" cxnId="{00D4858B-F91B-4EA5-8EFC-8B7350F286F4}">
      <dgm:prSet/>
      <dgm:spPr/>
      <dgm:t>
        <a:bodyPr/>
        <a:lstStyle/>
        <a:p>
          <a:endParaRPr lang="zh-CN" altLang="en-US"/>
        </a:p>
      </dgm:t>
    </dgm:pt>
    <dgm:pt modelId="{E1ADFA47-DC1E-49FC-A26A-1F77CD49838F}" type="sibTrans" cxnId="{00D4858B-F91B-4EA5-8EFC-8B7350F286F4}">
      <dgm:prSet/>
      <dgm:spPr/>
      <dgm:t>
        <a:bodyPr/>
        <a:lstStyle/>
        <a:p>
          <a:endParaRPr lang="zh-CN" altLang="en-US"/>
        </a:p>
      </dgm:t>
    </dgm:pt>
    <dgm:pt modelId="{6892AC5C-24BD-4834-BC74-784576040FC1}">
      <dgm:prSet/>
      <dgm:spPr/>
      <dgm:t>
        <a:bodyPr/>
        <a:lstStyle/>
        <a:p>
          <a:r>
            <a:rPr lang="zh-CN" altLang="en-US" dirty="0" smtClean="0"/>
            <a:t>信用证</a:t>
          </a:r>
          <a:endParaRPr lang="zh-CN" altLang="en-US" dirty="0"/>
        </a:p>
      </dgm:t>
    </dgm:pt>
    <dgm:pt modelId="{B93EE264-19FF-49E1-92BE-53CBDD0DC8B2}" type="parTrans" cxnId="{73E7400A-DF90-48E3-A4C4-6DD0199E1A0F}">
      <dgm:prSet/>
      <dgm:spPr/>
      <dgm:t>
        <a:bodyPr/>
        <a:lstStyle/>
        <a:p>
          <a:endParaRPr lang="zh-CN" altLang="en-US"/>
        </a:p>
      </dgm:t>
    </dgm:pt>
    <dgm:pt modelId="{CF526FD0-5E65-43E2-8682-9471215FF5F3}" type="sibTrans" cxnId="{73E7400A-DF90-48E3-A4C4-6DD0199E1A0F}">
      <dgm:prSet/>
      <dgm:spPr/>
      <dgm:t>
        <a:bodyPr/>
        <a:lstStyle/>
        <a:p>
          <a:endParaRPr lang="zh-CN" altLang="en-US"/>
        </a:p>
      </dgm:t>
    </dgm:pt>
    <dgm:pt modelId="{8929656E-3706-4E67-BB0C-7919E7B4E0AD}" type="pres">
      <dgm:prSet presAssocID="{57F8940F-8A4E-477A-8DCC-14F45F704548}" presName="hierChild1" presStyleCnt="0">
        <dgm:presLayoutVars>
          <dgm:orgChart val="1"/>
          <dgm:chPref val="1"/>
          <dgm:dir/>
          <dgm:animOne val="branch"/>
          <dgm:animLvl val="lvl"/>
          <dgm:resizeHandles/>
        </dgm:presLayoutVars>
      </dgm:prSet>
      <dgm:spPr/>
      <dgm:t>
        <a:bodyPr/>
        <a:lstStyle/>
        <a:p>
          <a:endParaRPr lang="zh-CN" altLang="en-US"/>
        </a:p>
      </dgm:t>
    </dgm:pt>
    <dgm:pt modelId="{82C506EA-8C23-42F8-A5CA-028EC1094585}" type="pres">
      <dgm:prSet presAssocID="{18C51D94-7465-4F27-A190-7BF183EE7CB1}" presName="hierRoot1" presStyleCnt="0">
        <dgm:presLayoutVars>
          <dgm:hierBranch val="init"/>
        </dgm:presLayoutVars>
      </dgm:prSet>
      <dgm:spPr/>
    </dgm:pt>
    <dgm:pt modelId="{1F2D7B94-F713-4282-9B41-CE1EC2365B5E}" type="pres">
      <dgm:prSet presAssocID="{18C51D94-7465-4F27-A190-7BF183EE7CB1}" presName="rootComposite1" presStyleCnt="0"/>
      <dgm:spPr/>
    </dgm:pt>
    <dgm:pt modelId="{7993B033-3E7A-4AFC-9505-A676079B235E}" type="pres">
      <dgm:prSet presAssocID="{18C51D94-7465-4F27-A190-7BF183EE7CB1}" presName="rootText1" presStyleLbl="node0" presStyleIdx="0" presStyleCnt="1" custScaleX="185947" custScaleY="141320">
        <dgm:presLayoutVars>
          <dgm:chPref val="3"/>
        </dgm:presLayoutVars>
      </dgm:prSet>
      <dgm:spPr/>
      <dgm:t>
        <a:bodyPr/>
        <a:lstStyle/>
        <a:p>
          <a:endParaRPr lang="zh-CN" altLang="en-US"/>
        </a:p>
      </dgm:t>
    </dgm:pt>
    <dgm:pt modelId="{EF21064E-77C0-43B4-8944-6F62316EDE84}" type="pres">
      <dgm:prSet presAssocID="{18C51D94-7465-4F27-A190-7BF183EE7CB1}" presName="rootConnector1" presStyleLbl="node1" presStyleIdx="0" presStyleCnt="0"/>
      <dgm:spPr/>
      <dgm:t>
        <a:bodyPr/>
        <a:lstStyle/>
        <a:p>
          <a:endParaRPr lang="zh-CN" altLang="en-US"/>
        </a:p>
      </dgm:t>
    </dgm:pt>
    <dgm:pt modelId="{664162F0-42F7-45F3-AD5F-78BE80D35CB5}" type="pres">
      <dgm:prSet presAssocID="{18C51D94-7465-4F27-A190-7BF183EE7CB1}" presName="hierChild2" presStyleCnt="0"/>
      <dgm:spPr/>
    </dgm:pt>
    <dgm:pt modelId="{241FD1CB-4D63-4381-94F1-743AE8196215}" type="pres">
      <dgm:prSet presAssocID="{FEEDF6AB-5EF6-4C7F-ACF7-379AF7DE1D45}" presName="Name37" presStyleLbl="parChTrans1D2" presStyleIdx="0" presStyleCnt="9"/>
      <dgm:spPr/>
      <dgm:t>
        <a:bodyPr/>
        <a:lstStyle/>
        <a:p>
          <a:endParaRPr lang="zh-CN" altLang="en-US"/>
        </a:p>
      </dgm:t>
    </dgm:pt>
    <dgm:pt modelId="{62215D8D-B246-4556-94E8-0D4B2D570ECE}" type="pres">
      <dgm:prSet presAssocID="{2F8501FE-C30B-4A9E-9CD1-0EADF3EE9738}" presName="hierRoot2" presStyleCnt="0">
        <dgm:presLayoutVars>
          <dgm:hierBranch val="init"/>
        </dgm:presLayoutVars>
      </dgm:prSet>
      <dgm:spPr/>
    </dgm:pt>
    <dgm:pt modelId="{A3E13BAC-2C73-49D1-B0E4-253F4FF8FA7F}" type="pres">
      <dgm:prSet presAssocID="{2F8501FE-C30B-4A9E-9CD1-0EADF3EE9738}" presName="rootComposite" presStyleCnt="0"/>
      <dgm:spPr/>
    </dgm:pt>
    <dgm:pt modelId="{D06C4198-4E88-4FB7-A22B-28B5A8C1CFC6}" type="pres">
      <dgm:prSet presAssocID="{2F8501FE-C30B-4A9E-9CD1-0EADF3EE9738}" presName="rootText" presStyleLbl="node2" presStyleIdx="0" presStyleCnt="9" custScaleY="271219">
        <dgm:presLayoutVars>
          <dgm:chPref val="3"/>
        </dgm:presLayoutVars>
      </dgm:prSet>
      <dgm:spPr/>
      <dgm:t>
        <a:bodyPr/>
        <a:lstStyle/>
        <a:p>
          <a:endParaRPr lang="zh-CN" altLang="en-US"/>
        </a:p>
      </dgm:t>
    </dgm:pt>
    <dgm:pt modelId="{23C5363F-6444-420B-9BD8-874490FFBA4A}" type="pres">
      <dgm:prSet presAssocID="{2F8501FE-C30B-4A9E-9CD1-0EADF3EE9738}" presName="rootConnector" presStyleLbl="node2" presStyleIdx="0" presStyleCnt="9"/>
      <dgm:spPr/>
      <dgm:t>
        <a:bodyPr/>
        <a:lstStyle/>
        <a:p>
          <a:endParaRPr lang="zh-CN" altLang="en-US"/>
        </a:p>
      </dgm:t>
    </dgm:pt>
    <dgm:pt modelId="{163E364F-5696-4AEF-8A1E-4DD8973456A6}" type="pres">
      <dgm:prSet presAssocID="{2F8501FE-C30B-4A9E-9CD1-0EADF3EE9738}" presName="hierChild4" presStyleCnt="0"/>
      <dgm:spPr/>
    </dgm:pt>
    <dgm:pt modelId="{9D7B2D3B-347D-4F56-A5F6-2C77EFB6A1CE}" type="pres">
      <dgm:prSet presAssocID="{2F8501FE-C30B-4A9E-9CD1-0EADF3EE9738}" presName="hierChild5" presStyleCnt="0"/>
      <dgm:spPr/>
    </dgm:pt>
    <dgm:pt modelId="{736C0875-04F2-4BAD-8EBB-EF720BA9F0E6}" type="pres">
      <dgm:prSet presAssocID="{38029BBC-96F2-47CB-B98C-5C6566BFB584}" presName="Name37" presStyleLbl="parChTrans1D2" presStyleIdx="1" presStyleCnt="9"/>
      <dgm:spPr/>
      <dgm:t>
        <a:bodyPr/>
        <a:lstStyle/>
        <a:p>
          <a:endParaRPr lang="zh-CN" altLang="en-US"/>
        </a:p>
      </dgm:t>
    </dgm:pt>
    <dgm:pt modelId="{D12C9792-2B6C-43F5-9F7B-7CDF6BB62A81}" type="pres">
      <dgm:prSet presAssocID="{F886AE22-C691-4DC8-A73E-63C50F4398A7}" presName="hierRoot2" presStyleCnt="0">
        <dgm:presLayoutVars>
          <dgm:hierBranch val="init"/>
        </dgm:presLayoutVars>
      </dgm:prSet>
      <dgm:spPr/>
    </dgm:pt>
    <dgm:pt modelId="{9B63AE67-A91F-4B39-93E1-1C4912501391}" type="pres">
      <dgm:prSet presAssocID="{F886AE22-C691-4DC8-A73E-63C50F4398A7}" presName="rootComposite" presStyleCnt="0"/>
      <dgm:spPr/>
    </dgm:pt>
    <dgm:pt modelId="{D4EB1CB0-2AEA-4D9C-A4EB-DBB2B598192C}" type="pres">
      <dgm:prSet presAssocID="{F886AE22-C691-4DC8-A73E-63C50F4398A7}" presName="rootText" presStyleLbl="node2" presStyleIdx="1" presStyleCnt="9" custScaleY="271218">
        <dgm:presLayoutVars>
          <dgm:chPref val="3"/>
        </dgm:presLayoutVars>
      </dgm:prSet>
      <dgm:spPr/>
      <dgm:t>
        <a:bodyPr/>
        <a:lstStyle/>
        <a:p>
          <a:endParaRPr lang="zh-CN" altLang="en-US"/>
        </a:p>
      </dgm:t>
    </dgm:pt>
    <dgm:pt modelId="{21AEC943-D421-4126-8FD9-DFB981158ADE}" type="pres">
      <dgm:prSet presAssocID="{F886AE22-C691-4DC8-A73E-63C50F4398A7}" presName="rootConnector" presStyleLbl="node2" presStyleIdx="1" presStyleCnt="9"/>
      <dgm:spPr/>
      <dgm:t>
        <a:bodyPr/>
        <a:lstStyle/>
        <a:p>
          <a:endParaRPr lang="zh-CN" altLang="en-US"/>
        </a:p>
      </dgm:t>
    </dgm:pt>
    <dgm:pt modelId="{8C4C8718-0F89-4C52-A616-0EE767918ABB}" type="pres">
      <dgm:prSet presAssocID="{F886AE22-C691-4DC8-A73E-63C50F4398A7}" presName="hierChild4" presStyleCnt="0"/>
      <dgm:spPr/>
    </dgm:pt>
    <dgm:pt modelId="{FDF9D1C1-6B45-4151-9901-56D74AD3F74E}" type="pres">
      <dgm:prSet presAssocID="{F886AE22-C691-4DC8-A73E-63C50F4398A7}" presName="hierChild5" presStyleCnt="0"/>
      <dgm:spPr/>
    </dgm:pt>
    <dgm:pt modelId="{413DB720-D1A9-44BF-AA83-3B332BA93EE8}" type="pres">
      <dgm:prSet presAssocID="{BEB144CF-3791-42AF-A13A-CD1905842417}" presName="Name37" presStyleLbl="parChTrans1D2" presStyleIdx="2" presStyleCnt="9"/>
      <dgm:spPr/>
      <dgm:t>
        <a:bodyPr/>
        <a:lstStyle/>
        <a:p>
          <a:endParaRPr lang="zh-CN" altLang="en-US"/>
        </a:p>
      </dgm:t>
    </dgm:pt>
    <dgm:pt modelId="{6A3AC897-524A-4FB3-B5DA-BC765D8A69C2}" type="pres">
      <dgm:prSet presAssocID="{138C0D76-0DE3-4A92-B25E-DAC411294B38}" presName="hierRoot2" presStyleCnt="0">
        <dgm:presLayoutVars>
          <dgm:hierBranch val="init"/>
        </dgm:presLayoutVars>
      </dgm:prSet>
      <dgm:spPr/>
    </dgm:pt>
    <dgm:pt modelId="{88DB6B57-F1B4-4E70-AE48-D287201C9E3B}" type="pres">
      <dgm:prSet presAssocID="{138C0D76-0DE3-4A92-B25E-DAC411294B38}" presName="rootComposite" presStyleCnt="0"/>
      <dgm:spPr/>
    </dgm:pt>
    <dgm:pt modelId="{AF10DE9C-D3B3-4C48-91C1-3BD0492B2AFA}" type="pres">
      <dgm:prSet presAssocID="{138C0D76-0DE3-4A92-B25E-DAC411294B38}" presName="rootText" presStyleLbl="node2" presStyleIdx="2" presStyleCnt="9" custScaleY="271218">
        <dgm:presLayoutVars>
          <dgm:chPref val="3"/>
        </dgm:presLayoutVars>
      </dgm:prSet>
      <dgm:spPr/>
      <dgm:t>
        <a:bodyPr/>
        <a:lstStyle/>
        <a:p>
          <a:endParaRPr lang="zh-CN" altLang="en-US"/>
        </a:p>
      </dgm:t>
    </dgm:pt>
    <dgm:pt modelId="{EE408293-0505-484E-B98C-9BCF47518BD4}" type="pres">
      <dgm:prSet presAssocID="{138C0D76-0DE3-4A92-B25E-DAC411294B38}" presName="rootConnector" presStyleLbl="node2" presStyleIdx="2" presStyleCnt="9"/>
      <dgm:spPr/>
      <dgm:t>
        <a:bodyPr/>
        <a:lstStyle/>
        <a:p>
          <a:endParaRPr lang="zh-CN" altLang="en-US"/>
        </a:p>
      </dgm:t>
    </dgm:pt>
    <dgm:pt modelId="{8B5890ED-AD95-4166-ADB0-867016814C79}" type="pres">
      <dgm:prSet presAssocID="{138C0D76-0DE3-4A92-B25E-DAC411294B38}" presName="hierChild4" presStyleCnt="0"/>
      <dgm:spPr/>
    </dgm:pt>
    <dgm:pt modelId="{D16B35C5-8F40-4949-81CD-4D31CDCCBC6C}" type="pres">
      <dgm:prSet presAssocID="{138C0D76-0DE3-4A92-B25E-DAC411294B38}" presName="hierChild5" presStyleCnt="0"/>
      <dgm:spPr/>
    </dgm:pt>
    <dgm:pt modelId="{B1C9B005-C784-4D3F-89AB-3BF3A2FE408C}" type="pres">
      <dgm:prSet presAssocID="{9CA40C0D-8EB4-43F1-8187-3F24A8007916}" presName="Name37" presStyleLbl="parChTrans1D2" presStyleIdx="3" presStyleCnt="9"/>
      <dgm:spPr/>
      <dgm:t>
        <a:bodyPr/>
        <a:lstStyle/>
        <a:p>
          <a:endParaRPr lang="zh-CN" altLang="en-US"/>
        </a:p>
      </dgm:t>
    </dgm:pt>
    <dgm:pt modelId="{23F2883E-F2BF-4DE5-9B33-1E9A291D28E2}" type="pres">
      <dgm:prSet presAssocID="{CDAF68AB-49B7-4369-B9A1-0D1B5F789004}" presName="hierRoot2" presStyleCnt="0">
        <dgm:presLayoutVars>
          <dgm:hierBranch val="init"/>
        </dgm:presLayoutVars>
      </dgm:prSet>
      <dgm:spPr/>
    </dgm:pt>
    <dgm:pt modelId="{AB9BECE1-0222-4DFF-9107-441F20327236}" type="pres">
      <dgm:prSet presAssocID="{CDAF68AB-49B7-4369-B9A1-0D1B5F789004}" presName="rootComposite" presStyleCnt="0"/>
      <dgm:spPr/>
    </dgm:pt>
    <dgm:pt modelId="{055276A9-C91F-4195-B599-8F4D4429BC1C}" type="pres">
      <dgm:prSet presAssocID="{CDAF68AB-49B7-4369-B9A1-0D1B5F789004}" presName="rootText" presStyleLbl="node2" presStyleIdx="3" presStyleCnt="9" custScaleY="271217">
        <dgm:presLayoutVars>
          <dgm:chPref val="3"/>
        </dgm:presLayoutVars>
      </dgm:prSet>
      <dgm:spPr/>
      <dgm:t>
        <a:bodyPr/>
        <a:lstStyle/>
        <a:p>
          <a:endParaRPr lang="zh-CN" altLang="en-US"/>
        </a:p>
      </dgm:t>
    </dgm:pt>
    <dgm:pt modelId="{9666F023-FE33-45F3-AABE-9C53E43A9A94}" type="pres">
      <dgm:prSet presAssocID="{CDAF68AB-49B7-4369-B9A1-0D1B5F789004}" presName="rootConnector" presStyleLbl="node2" presStyleIdx="3" presStyleCnt="9"/>
      <dgm:spPr/>
      <dgm:t>
        <a:bodyPr/>
        <a:lstStyle/>
        <a:p>
          <a:endParaRPr lang="zh-CN" altLang="en-US"/>
        </a:p>
      </dgm:t>
    </dgm:pt>
    <dgm:pt modelId="{52AA1B07-1507-4EE3-B21D-B799D41DB412}" type="pres">
      <dgm:prSet presAssocID="{CDAF68AB-49B7-4369-B9A1-0D1B5F789004}" presName="hierChild4" presStyleCnt="0"/>
      <dgm:spPr/>
    </dgm:pt>
    <dgm:pt modelId="{8E388889-149D-41B1-B6F3-17D81747D855}" type="pres">
      <dgm:prSet presAssocID="{CDAF68AB-49B7-4369-B9A1-0D1B5F789004}" presName="hierChild5" presStyleCnt="0"/>
      <dgm:spPr/>
    </dgm:pt>
    <dgm:pt modelId="{276A6995-2B30-476B-A0E1-A4D85C5C540B}" type="pres">
      <dgm:prSet presAssocID="{072D79A6-83A4-4256-B807-A3B0EB899700}" presName="Name37" presStyleLbl="parChTrans1D2" presStyleIdx="4" presStyleCnt="9"/>
      <dgm:spPr/>
      <dgm:t>
        <a:bodyPr/>
        <a:lstStyle/>
        <a:p>
          <a:endParaRPr lang="zh-CN" altLang="en-US"/>
        </a:p>
      </dgm:t>
    </dgm:pt>
    <dgm:pt modelId="{71AAD8CE-4872-4D98-A8C2-5CE1B9463B20}" type="pres">
      <dgm:prSet presAssocID="{C1046F8E-2AEF-4CF2-B096-5B51BA136C5D}" presName="hierRoot2" presStyleCnt="0">
        <dgm:presLayoutVars>
          <dgm:hierBranch val="init"/>
        </dgm:presLayoutVars>
      </dgm:prSet>
      <dgm:spPr/>
    </dgm:pt>
    <dgm:pt modelId="{53C57423-ABAB-4808-9E58-FCB96ED361FE}" type="pres">
      <dgm:prSet presAssocID="{C1046F8E-2AEF-4CF2-B096-5B51BA136C5D}" presName="rootComposite" presStyleCnt="0"/>
      <dgm:spPr/>
    </dgm:pt>
    <dgm:pt modelId="{84F5E502-382F-42F5-9DE9-72F2E76C0154}" type="pres">
      <dgm:prSet presAssocID="{C1046F8E-2AEF-4CF2-B096-5B51BA136C5D}" presName="rootText" presStyleLbl="node2" presStyleIdx="4" presStyleCnt="9" custScaleY="271218">
        <dgm:presLayoutVars>
          <dgm:chPref val="3"/>
        </dgm:presLayoutVars>
      </dgm:prSet>
      <dgm:spPr/>
      <dgm:t>
        <a:bodyPr/>
        <a:lstStyle/>
        <a:p>
          <a:endParaRPr lang="zh-CN" altLang="en-US"/>
        </a:p>
      </dgm:t>
    </dgm:pt>
    <dgm:pt modelId="{BEDE3C77-F3A9-4325-A4CC-E90A0C639449}" type="pres">
      <dgm:prSet presAssocID="{C1046F8E-2AEF-4CF2-B096-5B51BA136C5D}" presName="rootConnector" presStyleLbl="node2" presStyleIdx="4" presStyleCnt="9"/>
      <dgm:spPr/>
      <dgm:t>
        <a:bodyPr/>
        <a:lstStyle/>
        <a:p>
          <a:endParaRPr lang="zh-CN" altLang="en-US"/>
        </a:p>
      </dgm:t>
    </dgm:pt>
    <dgm:pt modelId="{ED94AFB5-D4FB-43D6-A036-46592576ED44}" type="pres">
      <dgm:prSet presAssocID="{C1046F8E-2AEF-4CF2-B096-5B51BA136C5D}" presName="hierChild4" presStyleCnt="0"/>
      <dgm:spPr/>
    </dgm:pt>
    <dgm:pt modelId="{36D44264-96A9-40FD-80A7-599BEC2DBC3D}" type="pres">
      <dgm:prSet presAssocID="{C1046F8E-2AEF-4CF2-B096-5B51BA136C5D}" presName="hierChild5" presStyleCnt="0"/>
      <dgm:spPr/>
    </dgm:pt>
    <dgm:pt modelId="{1F544D93-72CB-4977-AF0F-668C3E0D5B51}" type="pres">
      <dgm:prSet presAssocID="{B17CDDCD-56A6-4D7C-8534-9067C145B4DE}" presName="Name37" presStyleLbl="parChTrans1D2" presStyleIdx="5" presStyleCnt="9"/>
      <dgm:spPr/>
      <dgm:t>
        <a:bodyPr/>
        <a:lstStyle/>
        <a:p>
          <a:endParaRPr lang="zh-CN" altLang="en-US"/>
        </a:p>
      </dgm:t>
    </dgm:pt>
    <dgm:pt modelId="{74296DF5-FECB-4EA3-B045-749BDBE5D7E2}" type="pres">
      <dgm:prSet presAssocID="{552C1A85-1964-4869-B20F-967419887CBC}" presName="hierRoot2" presStyleCnt="0">
        <dgm:presLayoutVars>
          <dgm:hierBranch val="init"/>
        </dgm:presLayoutVars>
      </dgm:prSet>
      <dgm:spPr/>
    </dgm:pt>
    <dgm:pt modelId="{0AD19E0F-B46A-42BF-97AE-AF70C850D2E7}" type="pres">
      <dgm:prSet presAssocID="{552C1A85-1964-4869-B20F-967419887CBC}" presName="rootComposite" presStyleCnt="0"/>
      <dgm:spPr/>
    </dgm:pt>
    <dgm:pt modelId="{2B530812-E16C-49F8-B473-47F2AA08450B}" type="pres">
      <dgm:prSet presAssocID="{552C1A85-1964-4869-B20F-967419887CBC}" presName="rootText" presStyleLbl="node2" presStyleIdx="5" presStyleCnt="9" custScaleY="271218">
        <dgm:presLayoutVars>
          <dgm:chPref val="3"/>
        </dgm:presLayoutVars>
      </dgm:prSet>
      <dgm:spPr/>
      <dgm:t>
        <a:bodyPr/>
        <a:lstStyle/>
        <a:p>
          <a:endParaRPr lang="zh-CN" altLang="en-US"/>
        </a:p>
      </dgm:t>
    </dgm:pt>
    <dgm:pt modelId="{D8F385AE-16CB-4041-8C50-C26AC1C949C6}" type="pres">
      <dgm:prSet presAssocID="{552C1A85-1964-4869-B20F-967419887CBC}" presName="rootConnector" presStyleLbl="node2" presStyleIdx="5" presStyleCnt="9"/>
      <dgm:spPr/>
      <dgm:t>
        <a:bodyPr/>
        <a:lstStyle/>
        <a:p>
          <a:endParaRPr lang="zh-CN" altLang="en-US"/>
        </a:p>
      </dgm:t>
    </dgm:pt>
    <dgm:pt modelId="{BE8F719E-BEE7-45E8-A697-813C064C0501}" type="pres">
      <dgm:prSet presAssocID="{552C1A85-1964-4869-B20F-967419887CBC}" presName="hierChild4" presStyleCnt="0"/>
      <dgm:spPr/>
    </dgm:pt>
    <dgm:pt modelId="{A05790CB-412F-41A8-B856-A1B9F8A73322}" type="pres">
      <dgm:prSet presAssocID="{552C1A85-1964-4869-B20F-967419887CBC}" presName="hierChild5" presStyleCnt="0"/>
      <dgm:spPr/>
    </dgm:pt>
    <dgm:pt modelId="{D7BD75B4-0465-48E8-911B-D9BFBA331998}" type="pres">
      <dgm:prSet presAssocID="{6557282E-585D-405A-B6CF-65B10A6A932C}" presName="Name37" presStyleLbl="parChTrans1D2" presStyleIdx="6" presStyleCnt="9"/>
      <dgm:spPr/>
      <dgm:t>
        <a:bodyPr/>
        <a:lstStyle/>
        <a:p>
          <a:endParaRPr lang="zh-CN" altLang="en-US"/>
        </a:p>
      </dgm:t>
    </dgm:pt>
    <dgm:pt modelId="{72AEFCD9-4518-42CE-BA7A-F00C52B6EA9C}" type="pres">
      <dgm:prSet presAssocID="{BC887752-467A-4083-8B4E-E2E15A5F6D22}" presName="hierRoot2" presStyleCnt="0">
        <dgm:presLayoutVars>
          <dgm:hierBranch val="init"/>
        </dgm:presLayoutVars>
      </dgm:prSet>
      <dgm:spPr/>
    </dgm:pt>
    <dgm:pt modelId="{1260D32D-A1A4-4565-B7A1-542ED754425A}" type="pres">
      <dgm:prSet presAssocID="{BC887752-467A-4083-8B4E-E2E15A5F6D22}" presName="rootComposite" presStyleCnt="0"/>
      <dgm:spPr/>
    </dgm:pt>
    <dgm:pt modelId="{1574CAFF-D45B-47BB-ADCE-E966E5BBACA1}" type="pres">
      <dgm:prSet presAssocID="{BC887752-467A-4083-8B4E-E2E15A5F6D22}" presName="rootText" presStyleLbl="node2" presStyleIdx="6" presStyleCnt="9" custScaleY="271218">
        <dgm:presLayoutVars>
          <dgm:chPref val="3"/>
        </dgm:presLayoutVars>
      </dgm:prSet>
      <dgm:spPr/>
      <dgm:t>
        <a:bodyPr/>
        <a:lstStyle/>
        <a:p>
          <a:endParaRPr lang="zh-CN" altLang="en-US"/>
        </a:p>
      </dgm:t>
    </dgm:pt>
    <dgm:pt modelId="{F715653F-0552-4D98-BD9E-CDB769EB21AF}" type="pres">
      <dgm:prSet presAssocID="{BC887752-467A-4083-8B4E-E2E15A5F6D22}" presName="rootConnector" presStyleLbl="node2" presStyleIdx="6" presStyleCnt="9"/>
      <dgm:spPr/>
      <dgm:t>
        <a:bodyPr/>
        <a:lstStyle/>
        <a:p>
          <a:endParaRPr lang="zh-CN" altLang="en-US"/>
        </a:p>
      </dgm:t>
    </dgm:pt>
    <dgm:pt modelId="{64274414-760B-4DBC-B101-7E8E005BD808}" type="pres">
      <dgm:prSet presAssocID="{BC887752-467A-4083-8B4E-E2E15A5F6D22}" presName="hierChild4" presStyleCnt="0"/>
      <dgm:spPr/>
    </dgm:pt>
    <dgm:pt modelId="{74F16193-30F0-4A69-8745-F1A11D292156}" type="pres">
      <dgm:prSet presAssocID="{BC887752-467A-4083-8B4E-E2E15A5F6D22}" presName="hierChild5" presStyleCnt="0"/>
      <dgm:spPr/>
    </dgm:pt>
    <dgm:pt modelId="{076FF3C3-E79B-45DD-ACAB-157FCF04D515}" type="pres">
      <dgm:prSet presAssocID="{EB213C48-0F2A-4AB0-BD0D-6B758E8DA6B5}" presName="Name37" presStyleLbl="parChTrans1D2" presStyleIdx="7" presStyleCnt="9"/>
      <dgm:spPr/>
      <dgm:t>
        <a:bodyPr/>
        <a:lstStyle/>
        <a:p>
          <a:endParaRPr lang="zh-CN" altLang="en-US"/>
        </a:p>
      </dgm:t>
    </dgm:pt>
    <dgm:pt modelId="{DCAB823C-66EC-4456-AA49-A3B164817E29}" type="pres">
      <dgm:prSet presAssocID="{C22DE476-76CE-40E2-B337-1AD2E830C78C}" presName="hierRoot2" presStyleCnt="0">
        <dgm:presLayoutVars>
          <dgm:hierBranch val="init"/>
        </dgm:presLayoutVars>
      </dgm:prSet>
      <dgm:spPr/>
    </dgm:pt>
    <dgm:pt modelId="{0E389DCD-A760-45B2-910F-32429CB7CB26}" type="pres">
      <dgm:prSet presAssocID="{C22DE476-76CE-40E2-B337-1AD2E830C78C}" presName="rootComposite" presStyleCnt="0"/>
      <dgm:spPr/>
    </dgm:pt>
    <dgm:pt modelId="{BF201231-EC9A-41AB-AB8F-A70B6682FCBA}" type="pres">
      <dgm:prSet presAssocID="{C22DE476-76CE-40E2-B337-1AD2E830C78C}" presName="rootText" presStyleLbl="node2" presStyleIdx="7" presStyleCnt="9" custScaleY="271219" custLinFactNeighborX="-2960" custLinFactNeighborY="1186">
        <dgm:presLayoutVars>
          <dgm:chPref val="3"/>
        </dgm:presLayoutVars>
      </dgm:prSet>
      <dgm:spPr/>
      <dgm:t>
        <a:bodyPr/>
        <a:lstStyle/>
        <a:p>
          <a:endParaRPr lang="zh-CN" altLang="en-US"/>
        </a:p>
      </dgm:t>
    </dgm:pt>
    <dgm:pt modelId="{22DA7DD9-A728-4D24-B06B-A429940ECFB6}" type="pres">
      <dgm:prSet presAssocID="{C22DE476-76CE-40E2-B337-1AD2E830C78C}" presName="rootConnector" presStyleLbl="node2" presStyleIdx="7" presStyleCnt="9"/>
      <dgm:spPr/>
      <dgm:t>
        <a:bodyPr/>
        <a:lstStyle/>
        <a:p>
          <a:endParaRPr lang="zh-CN" altLang="en-US"/>
        </a:p>
      </dgm:t>
    </dgm:pt>
    <dgm:pt modelId="{8C9B842B-591B-401B-8A58-2B71049E4860}" type="pres">
      <dgm:prSet presAssocID="{C22DE476-76CE-40E2-B337-1AD2E830C78C}" presName="hierChild4" presStyleCnt="0"/>
      <dgm:spPr/>
    </dgm:pt>
    <dgm:pt modelId="{320F1DA1-4A79-404B-BAA7-F8C09622F69E}" type="pres">
      <dgm:prSet presAssocID="{C22DE476-76CE-40E2-B337-1AD2E830C78C}" presName="hierChild5" presStyleCnt="0"/>
      <dgm:spPr/>
    </dgm:pt>
    <dgm:pt modelId="{8E0C2DEE-0DFE-46EE-8FEB-8CB713057BB6}" type="pres">
      <dgm:prSet presAssocID="{B93EE264-19FF-49E1-92BE-53CBDD0DC8B2}" presName="Name37" presStyleLbl="parChTrans1D2" presStyleIdx="8" presStyleCnt="9"/>
      <dgm:spPr/>
      <dgm:t>
        <a:bodyPr/>
        <a:lstStyle/>
        <a:p>
          <a:endParaRPr lang="zh-CN" altLang="en-US"/>
        </a:p>
      </dgm:t>
    </dgm:pt>
    <dgm:pt modelId="{DED7005A-53C1-48B4-A7A8-4AE200D945D7}" type="pres">
      <dgm:prSet presAssocID="{6892AC5C-24BD-4834-BC74-784576040FC1}" presName="hierRoot2" presStyleCnt="0">
        <dgm:presLayoutVars>
          <dgm:hierBranch val="init"/>
        </dgm:presLayoutVars>
      </dgm:prSet>
      <dgm:spPr/>
    </dgm:pt>
    <dgm:pt modelId="{C7FABF0F-737B-4739-8DCB-4561C3DD57D9}" type="pres">
      <dgm:prSet presAssocID="{6892AC5C-24BD-4834-BC74-784576040FC1}" presName="rootComposite" presStyleCnt="0"/>
      <dgm:spPr/>
    </dgm:pt>
    <dgm:pt modelId="{8C987BF8-C75D-4A29-B8CA-802F5CB464B3}" type="pres">
      <dgm:prSet presAssocID="{6892AC5C-24BD-4834-BC74-784576040FC1}" presName="rootText" presStyleLbl="node2" presStyleIdx="8" presStyleCnt="9" custScaleY="271219">
        <dgm:presLayoutVars>
          <dgm:chPref val="3"/>
        </dgm:presLayoutVars>
      </dgm:prSet>
      <dgm:spPr/>
      <dgm:t>
        <a:bodyPr/>
        <a:lstStyle/>
        <a:p>
          <a:endParaRPr lang="zh-CN" altLang="en-US"/>
        </a:p>
      </dgm:t>
    </dgm:pt>
    <dgm:pt modelId="{9D8C2666-D090-4930-9FE3-A36421E054AA}" type="pres">
      <dgm:prSet presAssocID="{6892AC5C-24BD-4834-BC74-784576040FC1}" presName="rootConnector" presStyleLbl="node2" presStyleIdx="8" presStyleCnt="9"/>
      <dgm:spPr/>
      <dgm:t>
        <a:bodyPr/>
        <a:lstStyle/>
        <a:p>
          <a:endParaRPr lang="zh-CN" altLang="en-US"/>
        </a:p>
      </dgm:t>
    </dgm:pt>
    <dgm:pt modelId="{2F692414-EF64-4A5B-BB14-95D52B733E90}" type="pres">
      <dgm:prSet presAssocID="{6892AC5C-24BD-4834-BC74-784576040FC1}" presName="hierChild4" presStyleCnt="0"/>
      <dgm:spPr/>
    </dgm:pt>
    <dgm:pt modelId="{1FAB25A3-D7C2-4D56-B85B-C3A14EC49C83}" type="pres">
      <dgm:prSet presAssocID="{6892AC5C-24BD-4834-BC74-784576040FC1}" presName="hierChild5" presStyleCnt="0"/>
      <dgm:spPr/>
    </dgm:pt>
    <dgm:pt modelId="{FC38B2A6-1377-459C-924E-348D33E082BE}" type="pres">
      <dgm:prSet presAssocID="{18C51D94-7465-4F27-A190-7BF183EE7CB1}" presName="hierChild3" presStyleCnt="0"/>
      <dgm:spPr/>
    </dgm:pt>
  </dgm:ptLst>
  <dgm:cxnLst>
    <dgm:cxn modelId="{85FE6905-083D-45B6-BF86-9EF1EC75E349}" type="presOf" srcId="{EB213C48-0F2A-4AB0-BD0D-6B758E8DA6B5}" destId="{076FF3C3-E79B-45DD-ACAB-157FCF04D515}" srcOrd="0" destOrd="0" presId="urn:microsoft.com/office/officeart/2005/8/layout/orgChart1"/>
    <dgm:cxn modelId="{CE1075DF-4B77-48B5-9E54-038C870AFCE3}" type="presOf" srcId="{BEB144CF-3791-42AF-A13A-CD1905842417}" destId="{413DB720-D1A9-44BF-AA83-3B332BA93EE8}" srcOrd="0" destOrd="0" presId="urn:microsoft.com/office/officeart/2005/8/layout/orgChart1"/>
    <dgm:cxn modelId="{EE27D8BB-217F-4708-9E74-0E666194F35C}" type="presOf" srcId="{138C0D76-0DE3-4A92-B25E-DAC411294B38}" destId="{EE408293-0505-484E-B98C-9BCF47518BD4}" srcOrd="1" destOrd="0" presId="urn:microsoft.com/office/officeart/2005/8/layout/orgChart1"/>
    <dgm:cxn modelId="{7AA467D3-D2AA-408D-9600-889DF9485083}" srcId="{18C51D94-7465-4F27-A190-7BF183EE7CB1}" destId="{552C1A85-1964-4869-B20F-967419887CBC}" srcOrd="5" destOrd="0" parTransId="{B17CDDCD-56A6-4D7C-8534-9067C145B4DE}" sibTransId="{88A6B2E1-F656-4EA7-8601-EFEB3A2A9954}"/>
    <dgm:cxn modelId="{93660FB9-E8A9-4B7A-8336-F6CD31327677}" type="presOf" srcId="{C22DE476-76CE-40E2-B337-1AD2E830C78C}" destId="{22DA7DD9-A728-4D24-B06B-A429940ECFB6}" srcOrd="1" destOrd="0" presId="urn:microsoft.com/office/officeart/2005/8/layout/orgChart1"/>
    <dgm:cxn modelId="{3B834422-A50E-400B-89F5-79423B022114}" type="presOf" srcId="{18C51D94-7465-4F27-A190-7BF183EE7CB1}" destId="{EF21064E-77C0-43B4-8944-6F62316EDE84}" srcOrd="1" destOrd="0" presId="urn:microsoft.com/office/officeart/2005/8/layout/orgChart1"/>
    <dgm:cxn modelId="{BC5092C2-0F15-471F-A997-BDE439B5303E}" type="presOf" srcId="{C1046F8E-2AEF-4CF2-B096-5B51BA136C5D}" destId="{84F5E502-382F-42F5-9DE9-72F2E76C0154}" srcOrd="0" destOrd="0" presId="urn:microsoft.com/office/officeart/2005/8/layout/orgChart1"/>
    <dgm:cxn modelId="{FD5CFDAE-AEFE-480B-9914-DCB7C8527084}" type="presOf" srcId="{18C51D94-7465-4F27-A190-7BF183EE7CB1}" destId="{7993B033-3E7A-4AFC-9505-A676079B235E}" srcOrd="0" destOrd="0" presId="urn:microsoft.com/office/officeart/2005/8/layout/orgChart1"/>
    <dgm:cxn modelId="{977E5238-3694-4A56-99FB-CDED353423CC}" type="presOf" srcId="{F886AE22-C691-4DC8-A73E-63C50F4398A7}" destId="{21AEC943-D421-4126-8FD9-DFB981158ADE}" srcOrd="1" destOrd="0" presId="urn:microsoft.com/office/officeart/2005/8/layout/orgChart1"/>
    <dgm:cxn modelId="{FB664410-96FF-496D-8E76-3B1B518F758A}" type="presOf" srcId="{552C1A85-1964-4869-B20F-967419887CBC}" destId="{2B530812-E16C-49F8-B473-47F2AA08450B}" srcOrd="0" destOrd="0" presId="urn:microsoft.com/office/officeart/2005/8/layout/orgChart1"/>
    <dgm:cxn modelId="{DF4E95AF-CF0B-4D22-97E3-173A6926994E}" srcId="{18C51D94-7465-4F27-A190-7BF183EE7CB1}" destId="{C1046F8E-2AEF-4CF2-B096-5B51BA136C5D}" srcOrd="4" destOrd="0" parTransId="{072D79A6-83A4-4256-B807-A3B0EB899700}" sibTransId="{902D1D37-88FB-4699-9D7E-A9BFF56C0F40}"/>
    <dgm:cxn modelId="{B9AA40A0-CACF-4660-B3B5-00F8CBF6A91B}" type="presOf" srcId="{6892AC5C-24BD-4834-BC74-784576040FC1}" destId="{9D8C2666-D090-4930-9FE3-A36421E054AA}" srcOrd="1" destOrd="0" presId="urn:microsoft.com/office/officeart/2005/8/layout/orgChart1"/>
    <dgm:cxn modelId="{6A9E7C56-6A00-44BC-8B0E-DC081D756171}" type="presOf" srcId="{BC887752-467A-4083-8B4E-E2E15A5F6D22}" destId="{1574CAFF-D45B-47BB-ADCE-E966E5BBACA1}" srcOrd="0" destOrd="0" presId="urn:microsoft.com/office/officeart/2005/8/layout/orgChart1"/>
    <dgm:cxn modelId="{C01A150C-82E5-4F87-87BE-C8F821D24424}" type="presOf" srcId="{CDAF68AB-49B7-4369-B9A1-0D1B5F789004}" destId="{9666F023-FE33-45F3-AABE-9C53E43A9A94}" srcOrd="1" destOrd="0" presId="urn:microsoft.com/office/officeart/2005/8/layout/orgChart1"/>
    <dgm:cxn modelId="{F9286BDD-2DE6-4CCF-85DA-A324AB1D57DE}" type="presOf" srcId="{FEEDF6AB-5EF6-4C7F-ACF7-379AF7DE1D45}" destId="{241FD1CB-4D63-4381-94F1-743AE8196215}" srcOrd="0" destOrd="0" presId="urn:microsoft.com/office/officeart/2005/8/layout/orgChart1"/>
    <dgm:cxn modelId="{A20F9D1F-893F-4EB4-9F86-CDE314DA6514}" type="presOf" srcId="{C22DE476-76CE-40E2-B337-1AD2E830C78C}" destId="{BF201231-EC9A-41AB-AB8F-A70B6682FCBA}" srcOrd="0" destOrd="0" presId="urn:microsoft.com/office/officeart/2005/8/layout/orgChart1"/>
    <dgm:cxn modelId="{9598890D-4662-4FEE-9B8F-881C7EAFC99E}" type="presOf" srcId="{57F8940F-8A4E-477A-8DCC-14F45F704548}" destId="{8929656E-3706-4E67-BB0C-7919E7B4E0AD}" srcOrd="0" destOrd="0" presId="urn:microsoft.com/office/officeart/2005/8/layout/orgChart1"/>
    <dgm:cxn modelId="{67AB8FA9-0E6F-44E9-B3C4-9F5417470D07}" srcId="{57F8940F-8A4E-477A-8DCC-14F45F704548}" destId="{18C51D94-7465-4F27-A190-7BF183EE7CB1}" srcOrd="0" destOrd="0" parTransId="{3FD43CD8-1322-431B-9549-8DE767C689E7}" sibTransId="{A5161738-2C2B-4FF7-8075-A5FC7F1AB32E}"/>
    <dgm:cxn modelId="{784687CC-34D7-45F3-83CB-EFCFF77F2732}" type="presOf" srcId="{F886AE22-C691-4DC8-A73E-63C50F4398A7}" destId="{D4EB1CB0-2AEA-4D9C-A4EB-DBB2B598192C}" srcOrd="0" destOrd="0" presId="urn:microsoft.com/office/officeart/2005/8/layout/orgChart1"/>
    <dgm:cxn modelId="{7FB128A5-1C76-47E4-ADE4-2116773A687D}" srcId="{18C51D94-7465-4F27-A190-7BF183EE7CB1}" destId="{BC887752-467A-4083-8B4E-E2E15A5F6D22}" srcOrd="6" destOrd="0" parTransId="{6557282E-585D-405A-B6CF-65B10A6A932C}" sibTransId="{2EACB59C-6964-4627-BFE3-70F21D45F2A7}"/>
    <dgm:cxn modelId="{4E780DD4-465F-4446-B065-8E6325EF7CF4}" type="presOf" srcId="{38029BBC-96F2-47CB-B98C-5C6566BFB584}" destId="{736C0875-04F2-4BAD-8EBB-EF720BA9F0E6}" srcOrd="0" destOrd="0" presId="urn:microsoft.com/office/officeart/2005/8/layout/orgChart1"/>
    <dgm:cxn modelId="{41C5713F-4FEE-41F9-8462-C78747A32E6A}" srcId="{18C51D94-7465-4F27-A190-7BF183EE7CB1}" destId="{CDAF68AB-49B7-4369-B9A1-0D1B5F789004}" srcOrd="3" destOrd="0" parTransId="{9CA40C0D-8EB4-43F1-8187-3F24A8007916}" sibTransId="{53D98609-874E-4D69-8DF5-EB5D6E55B008}"/>
    <dgm:cxn modelId="{842A88E4-93B6-4C72-835F-33E970822C03}" type="presOf" srcId="{552C1A85-1964-4869-B20F-967419887CBC}" destId="{D8F385AE-16CB-4041-8C50-C26AC1C949C6}" srcOrd="1" destOrd="0" presId="urn:microsoft.com/office/officeart/2005/8/layout/orgChart1"/>
    <dgm:cxn modelId="{F1AF4566-0DC7-43C4-A82F-CDF163B0AA26}" type="presOf" srcId="{6892AC5C-24BD-4834-BC74-784576040FC1}" destId="{8C987BF8-C75D-4A29-B8CA-802F5CB464B3}" srcOrd="0" destOrd="0" presId="urn:microsoft.com/office/officeart/2005/8/layout/orgChart1"/>
    <dgm:cxn modelId="{73E7400A-DF90-48E3-A4C4-6DD0199E1A0F}" srcId="{18C51D94-7465-4F27-A190-7BF183EE7CB1}" destId="{6892AC5C-24BD-4834-BC74-784576040FC1}" srcOrd="8" destOrd="0" parTransId="{B93EE264-19FF-49E1-92BE-53CBDD0DC8B2}" sibTransId="{CF526FD0-5E65-43E2-8682-9471215FF5F3}"/>
    <dgm:cxn modelId="{706AA0DF-3E6D-4697-B891-A381A3C0D948}" type="presOf" srcId="{B17CDDCD-56A6-4D7C-8534-9067C145B4DE}" destId="{1F544D93-72CB-4977-AF0F-668C3E0D5B51}" srcOrd="0" destOrd="0" presId="urn:microsoft.com/office/officeart/2005/8/layout/orgChart1"/>
    <dgm:cxn modelId="{F06B74AE-C23D-4A8D-9CC0-745A10FDFBE7}" srcId="{18C51D94-7465-4F27-A190-7BF183EE7CB1}" destId="{2F8501FE-C30B-4A9E-9CD1-0EADF3EE9738}" srcOrd="0" destOrd="0" parTransId="{FEEDF6AB-5EF6-4C7F-ACF7-379AF7DE1D45}" sibTransId="{455D512F-A44D-4DB7-8A7D-2AC46BC52724}"/>
    <dgm:cxn modelId="{57053A17-4143-4EAA-A0A1-758C6A0FAFC9}" type="presOf" srcId="{C1046F8E-2AEF-4CF2-B096-5B51BA136C5D}" destId="{BEDE3C77-F3A9-4325-A4CC-E90A0C639449}" srcOrd="1" destOrd="0" presId="urn:microsoft.com/office/officeart/2005/8/layout/orgChart1"/>
    <dgm:cxn modelId="{30C6413A-D8CB-4879-A663-59F787BE3470}" type="presOf" srcId="{B93EE264-19FF-49E1-92BE-53CBDD0DC8B2}" destId="{8E0C2DEE-0DFE-46EE-8FEB-8CB713057BB6}" srcOrd="0" destOrd="0" presId="urn:microsoft.com/office/officeart/2005/8/layout/orgChart1"/>
    <dgm:cxn modelId="{2CEF26ED-73F6-416C-97AF-6088291E2EA9}" type="presOf" srcId="{2F8501FE-C30B-4A9E-9CD1-0EADF3EE9738}" destId="{D06C4198-4E88-4FB7-A22B-28B5A8C1CFC6}" srcOrd="0" destOrd="0" presId="urn:microsoft.com/office/officeart/2005/8/layout/orgChart1"/>
    <dgm:cxn modelId="{E73C3A34-E1A7-4124-A3F3-7A3EF26C787C}" type="presOf" srcId="{9CA40C0D-8EB4-43F1-8187-3F24A8007916}" destId="{B1C9B005-C784-4D3F-89AB-3BF3A2FE408C}" srcOrd="0" destOrd="0" presId="urn:microsoft.com/office/officeart/2005/8/layout/orgChart1"/>
    <dgm:cxn modelId="{6F822292-294F-43FD-83C5-A7C2240FEC5A}" srcId="{18C51D94-7465-4F27-A190-7BF183EE7CB1}" destId="{F886AE22-C691-4DC8-A73E-63C50F4398A7}" srcOrd="1" destOrd="0" parTransId="{38029BBC-96F2-47CB-B98C-5C6566BFB584}" sibTransId="{59FE19EB-0D5F-42D0-9C97-5916ACCFF426}"/>
    <dgm:cxn modelId="{61D77F71-0BB8-4A8A-9550-ED4A7361687C}" srcId="{18C51D94-7465-4F27-A190-7BF183EE7CB1}" destId="{138C0D76-0DE3-4A92-B25E-DAC411294B38}" srcOrd="2" destOrd="0" parTransId="{BEB144CF-3791-42AF-A13A-CD1905842417}" sibTransId="{AD3B6956-AFC6-4934-B175-C6DD9DD5877F}"/>
    <dgm:cxn modelId="{0A937CCC-F02D-4AB2-BA45-59B3560EFA2E}" type="presOf" srcId="{138C0D76-0DE3-4A92-B25E-DAC411294B38}" destId="{AF10DE9C-D3B3-4C48-91C1-3BD0492B2AFA}" srcOrd="0" destOrd="0" presId="urn:microsoft.com/office/officeart/2005/8/layout/orgChart1"/>
    <dgm:cxn modelId="{E3D72A8B-3819-43F9-AA33-A0A63FB9D5D6}" type="presOf" srcId="{BC887752-467A-4083-8B4E-E2E15A5F6D22}" destId="{F715653F-0552-4D98-BD9E-CDB769EB21AF}" srcOrd="1" destOrd="0" presId="urn:microsoft.com/office/officeart/2005/8/layout/orgChart1"/>
    <dgm:cxn modelId="{D2A82CD0-4F37-4D56-8963-A5B63B1D64EC}" type="presOf" srcId="{6557282E-585D-405A-B6CF-65B10A6A932C}" destId="{D7BD75B4-0465-48E8-911B-D9BFBA331998}" srcOrd="0" destOrd="0" presId="urn:microsoft.com/office/officeart/2005/8/layout/orgChart1"/>
    <dgm:cxn modelId="{00D4858B-F91B-4EA5-8EFC-8B7350F286F4}" srcId="{18C51D94-7465-4F27-A190-7BF183EE7CB1}" destId="{C22DE476-76CE-40E2-B337-1AD2E830C78C}" srcOrd="7" destOrd="0" parTransId="{EB213C48-0F2A-4AB0-BD0D-6B758E8DA6B5}" sibTransId="{E1ADFA47-DC1E-49FC-A26A-1F77CD49838F}"/>
    <dgm:cxn modelId="{5A677C80-8DC4-46EB-BA32-0973BB0A2C4B}" type="presOf" srcId="{CDAF68AB-49B7-4369-B9A1-0D1B5F789004}" destId="{055276A9-C91F-4195-B599-8F4D4429BC1C}" srcOrd="0" destOrd="0" presId="urn:microsoft.com/office/officeart/2005/8/layout/orgChart1"/>
    <dgm:cxn modelId="{0F174118-5EB0-417F-9382-2041311B1B03}" type="presOf" srcId="{2F8501FE-C30B-4A9E-9CD1-0EADF3EE9738}" destId="{23C5363F-6444-420B-9BD8-874490FFBA4A}" srcOrd="1" destOrd="0" presId="urn:microsoft.com/office/officeart/2005/8/layout/orgChart1"/>
    <dgm:cxn modelId="{1AE08292-FE0A-4A88-A721-83D42F936F84}" type="presOf" srcId="{072D79A6-83A4-4256-B807-A3B0EB899700}" destId="{276A6995-2B30-476B-A0E1-A4D85C5C540B}" srcOrd="0" destOrd="0" presId="urn:microsoft.com/office/officeart/2005/8/layout/orgChart1"/>
    <dgm:cxn modelId="{BF8F41E2-D5A4-414D-A464-DED217BA2154}" type="presParOf" srcId="{8929656E-3706-4E67-BB0C-7919E7B4E0AD}" destId="{82C506EA-8C23-42F8-A5CA-028EC1094585}" srcOrd="0" destOrd="0" presId="urn:microsoft.com/office/officeart/2005/8/layout/orgChart1"/>
    <dgm:cxn modelId="{347E91FF-637F-4219-AD81-2F4956DF42A1}" type="presParOf" srcId="{82C506EA-8C23-42F8-A5CA-028EC1094585}" destId="{1F2D7B94-F713-4282-9B41-CE1EC2365B5E}" srcOrd="0" destOrd="0" presId="urn:microsoft.com/office/officeart/2005/8/layout/orgChart1"/>
    <dgm:cxn modelId="{8DDEEB04-6024-41E2-8B79-EE8962BAC2B2}" type="presParOf" srcId="{1F2D7B94-F713-4282-9B41-CE1EC2365B5E}" destId="{7993B033-3E7A-4AFC-9505-A676079B235E}" srcOrd="0" destOrd="0" presId="urn:microsoft.com/office/officeart/2005/8/layout/orgChart1"/>
    <dgm:cxn modelId="{235E36FB-6233-48A7-BD39-A117ECC5B8BD}" type="presParOf" srcId="{1F2D7B94-F713-4282-9B41-CE1EC2365B5E}" destId="{EF21064E-77C0-43B4-8944-6F62316EDE84}" srcOrd="1" destOrd="0" presId="urn:microsoft.com/office/officeart/2005/8/layout/orgChart1"/>
    <dgm:cxn modelId="{FC921450-EB04-4697-B766-196550EA25F1}" type="presParOf" srcId="{82C506EA-8C23-42F8-A5CA-028EC1094585}" destId="{664162F0-42F7-45F3-AD5F-78BE80D35CB5}" srcOrd="1" destOrd="0" presId="urn:microsoft.com/office/officeart/2005/8/layout/orgChart1"/>
    <dgm:cxn modelId="{47D96E8B-8230-4F64-AEEF-6A99CFEC2E3D}" type="presParOf" srcId="{664162F0-42F7-45F3-AD5F-78BE80D35CB5}" destId="{241FD1CB-4D63-4381-94F1-743AE8196215}" srcOrd="0" destOrd="0" presId="urn:microsoft.com/office/officeart/2005/8/layout/orgChart1"/>
    <dgm:cxn modelId="{186222C3-25CD-443A-B605-422798FDE737}" type="presParOf" srcId="{664162F0-42F7-45F3-AD5F-78BE80D35CB5}" destId="{62215D8D-B246-4556-94E8-0D4B2D570ECE}" srcOrd="1" destOrd="0" presId="urn:microsoft.com/office/officeart/2005/8/layout/orgChart1"/>
    <dgm:cxn modelId="{A993F32D-E74A-46D0-99FE-EFF9EB19F277}" type="presParOf" srcId="{62215D8D-B246-4556-94E8-0D4B2D570ECE}" destId="{A3E13BAC-2C73-49D1-B0E4-253F4FF8FA7F}" srcOrd="0" destOrd="0" presId="urn:microsoft.com/office/officeart/2005/8/layout/orgChart1"/>
    <dgm:cxn modelId="{2374871B-2F98-44AD-BA13-89C42449AED3}" type="presParOf" srcId="{A3E13BAC-2C73-49D1-B0E4-253F4FF8FA7F}" destId="{D06C4198-4E88-4FB7-A22B-28B5A8C1CFC6}" srcOrd="0" destOrd="0" presId="urn:microsoft.com/office/officeart/2005/8/layout/orgChart1"/>
    <dgm:cxn modelId="{FE794B61-3909-4728-9D7A-F5AC83B25502}" type="presParOf" srcId="{A3E13BAC-2C73-49D1-B0E4-253F4FF8FA7F}" destId="{23C5363F-6444-420B-9BD8-874490FFBA4A}" srcOrd="1" destOrd="0" presId="urn:microsoft.com/office/officeart/2005/8/layout/orgChart1"/>
    <dgm:cxn modelId="{4DDEB42F-34EA-4FE5-941A-DEBF431CE408}" type="presParOf" srcId="{62215D8D-B246-4556-94E8-0D4B2D570ECE}" destId="{163E364F-5696-4AEF-8A1E-4DD8973456A6}" srcOrd="1" destOrd="0" presId="urn:microsoft.com/office/officeart/2005/8/layout/orgChart1"/>
    <dgm:cxn modelId="{FDDD050A-D35C-4A01-9E92-98B7FFE47FD1}" type="presParOf" srcId="{62215D8D-B246-4556-94E8-0D4B2D570ECE}" destId="{9D7B2D3B-347D-4F56-A5F6-2C77EFB6A1CE}" srcOrd="2" destOrd="0" presId="urn:microsoft.com/office/officeart/2005/8/layout/orgChart1"/>
    <dgm:cxn modelId="{428DC6E5-F881-417A-A342-73A8A506B1D0}" type="presParOf" srcId="{664162F0-42F7-45F3-AD5F-78BE80D35CB5}" destId="{736C0875-04F2-4BAD-8EBB-EF720BA9F0E6}" srcOrd="2" destOrd="0" presId="urn:microsoft.com/office/officeart/2005/8/layout/orgChart1"/>
    <dgm:cxn modelId="{6451A40E-4111-4C43-B0F0-FFA728685E50}" type="presParOf" srcId="{664162F0-42F7-45F3-AD5F-78BE80D35CB5}" destId="{D12C9792-2B6C-43F5-9F7B-7CDF6BB62A81}" srcOrd="3" destOrd="0" presId="urn:microsoft.com/office/officeart/2005/8/layout/orgChart1"/>
    <dgm:cxn modelId="{7B2B47C5-D591-420F-B87A-3CBE93F891EF}" type="presParOf" srcId="{D12C9792-2B6C-43F5-9F7B-7CDF6BB62A81}" destId="{9B63AE67-A91F-4B39-93E1-1C4912501391}" srcOrd="0" destOrd="0" presId="urn:microsoft.com/office/officeart/2005/8/layout/orgChart1"/>
    <dgm:cxn modelId="{9AFA9AAD-9659-4F81-A3EB-50853F892DFA}" type="presParOf" srcId="{9B63AE67-A91F-4B39-93E1-1C4912501391}" destId="{D4EB1CB0-2AEA-4D9C-A4EB-DBB2B598192C}" srcOrd="0" destOrd="0" presId="urn:microsoft.com/office/officeart/2005/8/layout/orgChart1"/>
    <dgm:cxn modelId="{3CF8BF5C-28EF-46DB-B743-CDF15BB0F8A0}" type="presParOf" srcId="{9B63AE67-A91F-4B39-93E1-1C4912501391}" destId="{21AEC943-D421-4126-8FD9-DFB981158ADE}" srcOrd="1" destOrd="0" presId="urn:microsoft.com/office/officeart/2005/8/layout/orgChart1"/>
    <dgm:cxn modelId="{E14FD3F2-2DC2-4D52-B1F0-D2D2505F7A83}" type="presParOf" srcId="{D12C9792-2B6C-43F5-9F7B-7CDF6BB62A81}" destId="{8C4C8718-0F89-4C52-A616-0EE767918ABB}" srcOrd="1" destOrd="0" presId="urn:microsoft.com/office/officeart/2005/8/layout/orgChart1"/>
    <dgm:cxn modelId="{1FB5A4EA-5DA4-4C79-A0F5-61DE3DA17140}" type="presParOf" srcId="{D12C9792-2B6C-43F5-9F7B-7CDF6BB62A81}" destId="{FDF9D1C1-6B45-4151-9901-56D74AD3F74E}" srcOrd="2" destOrd="0" presId="urn:microsoft.com/office/officeart/2005/8/layout/orgChart1"/>
    <dgm:cxn modelId="{7E24FBF3-1CD0-4CE6-85A5-61899ED28D25}" type="presParOf" srcId="{664162F0-42F7-45F3-AD5F-78BE80D35CB5}" destId="{413DB720-D1A9-44BF-AA83-3B332BA93EE8}" srcOrd="4" destOrd="0" presId="urn:microsoft.com/office/officeart/2005/8/layout/orgChart1"/>
    <dgm:cxn modelId="{AD43FBC4-0A11-46CA-AC29-96F6FBE85AAA}" type="presParOf" srcId="{664162F0-42F7-45F3-AD5F-78BE80D35CB5}" destId="{6A3AC897-524A-4FB3-B5DA-BC765D8A69C2}" srcOrd="5" destOrd="0" presId="urn:microsoft.com/office/officeart/2005/8/layout/orgChart1"/>
    <dgm:cxn modelId="{52786C0B-6612-4571-A248-554EE1590B3A}" type="presParOf" srcId="{6A3AC897-524A-4FB3-B5DA-BC765D8A69C2}" destId="{88DB6B57-F1B4-4E70-AE48-D287201C9E3B}" srcOrd="0" destOrd="0" presId="urn:microsoft.com/office/officeart/2005/8/layout/orgChart1"/>
    <dgm:cxn modelId="{5DEB7524-BA0B-4D41-832E-88759B194737}" type="presParOf" srcId="{88DB6B57-F1B4-4E70-AE48-D287201C9E3B}" destId="{AF10DE9C-D3B3-4C48-91C1-3BD0492B2AFA}" srcOrd="0" destOrd="0" presId="urn:microsoft.com/office/officeart/2005/8/layout/orgChart1"/>
    <dgm:cxn modelId="{A7A86934-ACD1-4FD7-A0AD-9E0DF86E424B}" type="presParOf" srcId="{88DB6B57-F1B4-4E70-AE48-D287201C9E3B}" destId="{EE408293-0505-484E-B98C-9BCF47518BD4}" srcOrd="1" destOrd="0" presId="urn:microsoft.com/office/officeart/2005/8/layout/orgChart1"/>
    <dgm:cxn modelId="{A5676E49-96DD-41FD-A223-46A160BDF071}" type="presParOf" srcId="{6A3AC897-524A-4FB3-B5DA-BC765D8A69C2}" destId="{8B5890ED-AD95-4166-ADB0-867016814C79}" srcOrd="1" destOrd="0" presId="urn:microsoft.com/office/officeart/2005/8/layout/orgChart1"/>
    <dgm:cxn modelId="{6671ACB1-EDD9-4EF3-9632-81C65FFB6556}" type="presParOf" srcId="{6A3AC897-524A-4FB3-B5DA-BC765D8A69C2}" destId="{D16B35C5-8F40-4949-81CD-4D31CDCCBC6C}" srcOrd="2" destOrd="0" presId="urn:microsoft.com/office/officeart/2005/8/layout/orgChart1"/>
    <dgm:cxn modelId="{3805DC3B-1431-4A79-AC89-FF53AEF2E134}" type="presParOf" srcId="{664162F0-42F7-45F3-AD5F-78BE80D35CB5}" destId="{B1C9B005-C784-4D3F-89AB-3BF3A2FE408C}" srcOrd="6" destOrd="0" presId="urn:microsoft.com/office/officeart/2005/8/layout/orgChart1"/>
    <dgm:cxn modelId="{08FD44EA-1C0B-45B9-B7A4-D8F12634D921}" type="presParOf" srcId="{664162F0-42F7-45F3-AD5F-78BE80D35CB5}" destId="{23F2883E-F2BF-4DE5-9B33-1E9A291D28E2}" srcOrd="7" destOrd="0" presId="urn:microsoft.com/office/officeart/2005/8/layout/orgChart1"/>
    <dgm:cxn modelId="{4477E51E-07DF-4F32-BB2F-078481399ABE}" type="presParOf" srcId="{23F2883E-F2BF-4DE5-9B33-1E9A291D28E2}" destId="{AB9BECE1-0222-4DFF-9107-441F20327236}" srcOrd="0" destOrd="0" presId="urn:microsoft.com/office/officeart/2005/8/layout/orgChart1"/>
    <dgm:cxn modelId="{CAB1DB7E-122C-463B-966A-6638B9AA967C}" type="presParOf" srcId="{AB9BECE1-0222-4DFF-9107-441F20327236}" destId="{055276A9-C91F-4195-B599-8F4D4429BC1C}" srcOrd="0" destOrd="0" presId="urn:microsoft.com/office/officeart/2005/8/layout/orgChart1"/>
    <dgm:cxn modelId="{E0CE53CB-ABD9-42C0-843D-597557633AD5}" type="presParOf" srcId="{AB9BECE1-0222-4DFF-9107-441F20327236}" destId="{9666F023-FE33-45F3-AABE-9C53E43A9A94}" srcOrd="1" destOrd="0" presId="urn:microsoft.com/office/officeart/2005/8/layout/orgChart1"/>
    <dgm:cxn modelId="{40C9F6D3-FBCD-4EB1-A662-F0E83B9665C2}" type="presParOf" srcId="{23F2883E-F2BF-4DE5-9B33-1E9A291D28E2}" destId="{52AA1B07-1507-4EE3-B21D-B799D41DB412}" srcOrd="1" destOrd="0" presId="urn:microsoft.com/office/officeart/2005/8/layout/orgChart1"/>
    <dgm:cxn modelId="{36AFE805-6A39-4CF7-9F99-F12887D81F82}" type="presParOf" srcId="{23F2883E-F2BF-4DE5-9B33-1E9A291D28E2}" destId="{8E388889-149D-41B1-B6F3-17D81747D855}" srcOrd="2" destOrd="0" presId="urn:microsoft.com/office/officeart/2005/8/layout/orgChart1"/>
    <dgm:cxn modelId="{FCB0DA27-3261-4C92-ADAC-CFF1C598CC1C}" type="presParOf" srcId="{664162F0-42F7-45F3-AD5F-78BE80D35CB5}" destId="{276A6995-2B30-476B-A0E1-A4D85C5C540B}" srcOrd="8" destOrd="0" presId="urn:microsoft.com/office/officeart/2005/8/layout/orgChart1"/>
    <dgm:cxn modelId="{1D794BEC-E827-45A5-9BD2-C715C62D3E2A}" type="presParOf" srcId="{664162F0-42F7-45F3-AD5F-78BE80D35CB5}" destId="{71AAD8CE-4872-4D98-A8C2-5CE1B9463B20}" srcOrd="9" destOrd="0" presId="urn:microsoft.com/office/officeart/2005/8/layout/orgChart1"/>
    <dgm:cxn modelId="{0007E385-6E56-485A-9B4A-20A7562E8F26}" type="presParOf" srcId="{71AAD8CE-4872-4D98-A8C2-5CE1B9463B20}" destId="{53C57423-ABAB-4808-9E58-FCB96ED361FE}" srcOrd="0" destOrd="0" presId="urn:microsoft.com/office/officeart/2005/8/layout/orgChart1"/>
    <dgm:cxn modelId="{8A2059F0-456A-4821-A6E6-F715A82F8334}" type="presParOf" srcId="{53C57423-ABAB-4808-9E58-FCB96ED361FE}" destId="{84F5E502-382F-42F5-9DE9-72F2E76C0154}" srcOrd="0" destOrd="0" presId="urn:microsoft.com/office/officeart/2005/8/layout/orgChart1"/>
    <dgm:cxn modelId="{75A59793-B546-4C66-8F52-1BA10A36E2E0}" type="presParOf" srcId="{53C57423-ABAB-4808-9E58-FCB96ED361FE}" destId="{BEDE3C77-F3A9-4325-A4CC-E90A0C639449}" srcOrd="1" destOrd="0" presId="urn:microsoft.com/office/officeart/2005/8/layout/orgChart1"/>
    <dgm:cxn modelId="{748F3F25-9F7E-4A46-BDD0-9B3D54CF834D}" type="presParOf" srcId="{71AAD8CE-4872-4D98-A8C2-5CE1B9463B20}" destId="{ED94AFB5-D4FB-43D6-A036-46592576ED44}" srcOrd="1" destOrd="0" presId="urn:microsoft.com/office/officeart/2005/8/layout/orgChart1"/>
    <dgm:cxn modelId="{A6DD2340-BD42-4CDC-A626-380476AE4392}" type="presParOf" srcId="{71AAD8CE-4872-4D98-A8C2-5CE1B9463B20}" destId="{36D44264-96A9-40FD-80A7-599BEC2DBC3D}" srcOrd="2" destOrd="0" presId="urn:microsoft.com/office/officeart/2005/8/layout/orgChart1"/>
    <dgm:cxn modelId="{0B3A4C0A-5A47-4DA6-98E8-B1258048560C}" type="presParOf" srcId="{664162F0-42F7-45F3-AD5F-78BE80D35CB5}" destId="{1F544D93-72CB-4977-AF0F-668C3E0D5B51}" srcOrd="10" destOrd="0" presId="urn:microsoft.com/office/officeart/2005/8/layout/orgChart1"/>
    <dgm:cxn modelId="{F7E8E929-109B-45D8-B20D-9C4715F4526D}" type="presParOf" srcId="{664162F0-42F7-45F3-AD5F-78BE80D35CB5}" destId="{74296DF5-FECB-4EA3-B045-749BDBE5D7E2}" srcOrd="11" destOrd="0" presId="urn:microsoft.com/office/officeart/2005/8/layout/orgChart1"/>
    <dgm:cxn modelId="{9D6617F0-6A20-415D-A7B2-25DB54C0CDC3}" type="presParOf" srcId="{74296DF5-FECB-4EA3-B045-749BDBE5D7E2}" destId="{0AD19E0F-B46A-42BF-97AE-AF70C850D2E7}" srcOrd="0" destOrd="0" presId="urn:microsoft.com/office/officeart/2005/8/layout/orgChart1"/>
    <dgm:cxn modelId="{73EA725B-4368-4733-BECA-266B7CE47A85}" type="presParOf" srcId="{0AD19E0F-B46A-42BF-97AE-AF70C850D2E7}" destId="{2B530812-E16C-49F8-B473-47F2AA08450B}" srcOrd="0" destOrd="0" presId="urn:microsoft.com/office/officeart/2005/8/layout/orgChart1"/>
    <dgm:cxn modelId="{65814E80-A25C-4B60-B24C-4CCAF4F60DC2}" type="presParOf" srcId="{0AD19E0F-B46A-42BF-97AE-AF70C850D2E7}" destId="{D8F385AE-16CB-4041-8C50-C26AC1C949C6}" srcOrd="1" destOrd="0" presId="urn:microsoft.com/office/officeart/2005/8/layout/orgChart1"/>
    <dgm:cxn modelId="{548F2D5B-654A-4051-970C-E371CF6534DC}" type="presParOf" srcId="{74296DF5-FECB-4EA3-B045-749BDBE5D7E2}" destId="{BE8F719E-BEE7-45E8-A697-813C064C0501}" srcOrd="1" destOrd="0" presId="urn:microsoft.com/office/officeart/2005/8/layout/orgChart1"/>
    <dgm:cxn modelId="{C186F70A-834E-4A34-B851-6A7535364488}" type="presParOf" srcId="{74296DF5-FECB-4EA3-B045-749BDBE5D7E2}" destId="{A05790CB-412F-41A8-B856-A1B9F8A73322}" srcOrd="2" destOrd="0" presId="urn:microsoft.com/office/officeart/2005/8/layout/orgChart1"/>
    <dgm:cxn modelId="{4383FA25-4D1E-45A7-B68B-B4E01EE49452}" type="presParOf" srcId="{664162F0-42F7-45F3-AD5F-78BE80D35CB5}" destId="{D7BD75B4-0465-48E8-911B-D9BFBA331998}" srcOrd="12" destOrd="0" presId="urn:microsoft.com/office/officeart/2005/8/layout/orgChart1"/>
    <dgm:cxn modelId="{D0F91B01-3063-45D2-9E95-574B078DD88C}" type="presParOf" srcId="{664162F0-42F7-45F3-AD5F-78BE80D35CB5}" destId="{72AEFCD9-4518-42CE-BA7A-F00C52B6EA9C}" srcOrd="13" destOrd="0" presId="urn:microsoft.com/office/officeart/2005/8/layout/orgChart1"/>
    <dgm:cxn modelId="{534A4A38-24A4-4A1F-851D-611733454F60}" type="presParOf" srcId="{72AEFCD9-4518-42CE-BA7A-F00C52B6EA9C}" destId="{1260D32D-A1A4-4565-B7A1-542ED754425A}" srcOrd="0" destOrd="0" presId="urn:microsoft.com/office/officeart/2005/8/layout/orgChart1"/>
    <dgm:cxn modelId="{FC8BFC1A-FDEF-45FF-B58C-F4EC0C1C7EC7}" type="presParOf" srcId="{1260D32D-A1A4-4565-B7A1-542ED754425A}" destId="{1574CAFF-D45B-47BB-ADCE-E966E5BBACA1}" srcOrd="0" destOrd="0" presId="urn:microsoft.com/office/officeart/2005/8/layout/orgChart1"/>
    <dgm:cxn modelId="{FDCA6308-B583-43C9-B6B7-F8D6DFFA6CC8}" type="presParOf" srcId="{1260D32D-A1A4-4565-B7A1-542ED754425A}" destId="{F715653F-0552-4D98-BD9E-CDB769EB21AF}" srcOrd="1" destOrd="0" presId="urn:microsoft.com/office/officeart/2005/8/layout/orgChart1"/>
    <dgm:cxn modelId="{F54592DC-85BF-4A79-BEF4-F1B0A99117D2}" type="presParOf" srcId="{72AEFCD9-4518-42CE-BA7A-F00C52B6EA9C}" destId="{64274414-760B-4DBC-B101-7E8E005BD808}" srcOrd="1" destOrd="0" presId="urn:microsoft.com/office/officeart/2005/8/layout/orgChart1"/>
    <dgm:cxn modelId="{84EFE0FB-D3B5-42B9-8367-191EBED132CF}" type="presParOf" srcId="{72AEFCD9-4518-42CE-BA7A-F00C52B6EA9C}" destId="{74F16193-30F0-4A69-8745-F1A11D292156}" srcOrd="2" destOrd="0" presId="urn:microsoft.com/office/officeart/2005/8/layout/orgChart1"/>
    <dgm:cxn modelId="{2E999A3D-6BAD-48A3-B985-7B27AB4CB9F1}" type="presParOf" srcId="{664162F0-42F7-45F3-AD5F-78BE80D35CB5}" destId="{076FF3C3-E79B-45DD-ACAB-157FCF04D515}" srcOrd="14" destOrd="0" presId="urn:microsoft.com/office/officeart/2005/8/layout/orgChart1"/>
    <dgm:cxn modelId="{F1EC18E4-22A8-4FCA-BD7B-0CEE22BE1306}" type="presParOf" srcId="{664162F0-42F7-45F3-AD5F-78BE80D35CB5}" destId="{DCAB823C-66EC-4456-AA49-A3B164817E29}" srcOrd="15" destOrd="0" presId="urn:microsoft.com/office/officeart/2005/8/layout/orgChart1"/>
    <dgm:cxn modelId="{C1E01856-73E7-4874-A772-697444F95402}" type="presParOf" srcId="{DCAB823C-66EC-4456-AA49-A3B164817E29}" destId="{0E389DCD-A760-45B2-910F-32429CB7CB26}" srcOrd="0" destOrd="0" presId="urn:microsoft.com/office/officeart/2005/8/layout/orgChart1"/>
    <dgm:cxn modelId="{B6D86F9D-320D-4257-8637-529B600BCF14}" type="presParOf" srcId="{0E389DCD-A760-45B2-910F-32429CB7CB26}" destId="{BF201231-EC9A-41AB-AB8F-A70B6682FCBA}" srcOrd="0" destOrd="0" presId="urn:microsoft.com/office/officeart/2005/8/layout/orgChart1"/>
    <dgm:cxn modelId="{D2433D27-71BB-49EB-9FA8-3CA393CC4E92}" type="presParOf" srcId="{0E389DCD-A760-45B2-910F-32429CB7CB26}" destId="{22DA7DD9-A728-4D24-B06B-A429940ECFB6}" srcOrd="1" destOrd="0" presId="urn:microsoft.com/office/officeart/2005/8/layout/orgChart1"/>
    <dgm:cxn modelId="{01C380D0-5E49-4BA8-8B60-9B31B2738B4A}" type="presParOf" srcId="{DCAB823C-66EC-4456-AA49-A3B164817E29}" destId="{8C9B842B-591B-401B-8A58-2B71049E4860}" srcOrd="1" destOrd="0" presId="urn:microsoft.com/office/officeart/2005/8/layout/orgChart1"/>
    <dgm:cxn modelId="{D71B9B38-700E-4073-92BC-EAC1D79BD559}" type="presParOf" srcId="{DCAB823C-66EC-4456-AA49-A3B164817E29}" destId="{320F1DA1-4A79-404B-BAA7-F8C09622F69E}" srcOrd="2" destOrd="0" presId="urn:microsoft.com/office/officeart/2005/8/layout/orgChart1"/>
    <dgm:cxn modelId="{A5AFB59B-81F2-448C-BF11-FA04A21974BC}" type="presParOf" srcId="{664162F0-42F7-45F3-AD5F-78BE80D35CB5}" destId="{8E0C2DEE-0DFE-46EE-8FEB-8CB713057BB6}" srcOrd="16" destOrd="0" presId="urn:microsoft.com/office/officeart/2005/8/layout/orgChart1"/>
    <dgm:cxn modelId="{EA910AAF-44E0-4E66-860E-A338D3BE3009}" type="presParOf" srcId="{664162F0-42F7-45F3-AD5F-78BE80D35CB5}" destId="{DED7005A-53C1-48B4-A7A8-4AE200D945D7}" srcOrd="17" destOrd="0" presId="urn:microsoft.com/office/officeart/2005/8/layout/orgChart1"/>
    <dgm:cxn modelId="{BB707DF3-51F3-4439-B430-62D711D92002}" type="presParOf" srcId="{DED7005A-53C1-48B4-A7A8-4AE200D945D7}" destId="{C7FABF0F-737B-4739-8DCB-4561C3DD57D9}" srcOrd="0" destOrd="0" presId="urn:microsoft.com/office/officeart/2005/8/layout/orgChart1"/>
    <dgm:cxn modelId="{8CDC941F-829E-4ED2-8224-585AAB0FF9B5}" type="presParOf" srcId="{C7FABF0F-737B-4739-8DCB-4561C3DD57D9}" destId="{8C987BF8-C75D-4A29-B8CA-802F5CB464B3}" srcOrd="0" destOrd="0" presId="urn:microsoft.com/office/officeart/2005/8/layout/orgChart1"/>
    <dgm:cxn modelId="{C14DDB5C-B9DD-4AAA-8EBC-73EBE5367A12}" type="presParOf" srcId="{C7FABF0F-737B-4739-8DCB-4561C3DD57D9}" destId="{9D8C2666-D090-4930-9FE3-A36421E054AA}" srcOrd="1" destOrd="0" presId="urn:microsoft.com/office/officeart/2005/8/layout/orgChart1"/>
    <dgm:cxn modelId="{D1F5F1C2-ABC1-4728-A60C-D5EBB2495901}" type="presParOf" srcId="{DED7005A-53C1-48B4-A7A8-4AE200D945D7}" destId="{2F692414-EF64-4A5B-BB14-95D52B733E90}" srcOrd="1" destOrd="0" presId="urn:microsoft.com/office/officeart/2005/8/layout/orgChart1"/>
    <dgm:cxn modelId="{90A8DC0C-A7CB-4ECA-8555-D89751F17040}" type="presParOf" srcId="{DED7005A-53C1-48B4-A7A8-4AE200D945D7}" destId="{1FAB25A3-D7C2-4D56-B85B-C3A14EC49C83}" srcOrd="2" destOrd="0" presId="urn:microsoft.com/office/officeart/2005/8/layout/orgChart1"/>
    <dgm:cxn modelId="{917DFC97-612A-4B4C-9BCC-AC7464B9EE60}" type="presParOf" srcId="{82C506EA-8C23-42F8-A5CA-028EC1094585}" destId="{FC38B2A6-1377-459C-924E-348D33E082BE}" srcOrd="2" destOrd="0" presId="urn:microsoft.com/office/officeart/2005/8/layout/orgChart1"/>
  </dgm:cxnLst>
  <dgm:bg>
    <a:noFill/>
  </dgm:bg>
  <dgm:whole>
    <a:ln>
      <a:solidFill>
        <a:schemeClr val="accent1"/>
      </a:solidFill>
    </a:ln>
  </dgm:whole>
</dgm:dataModel>
</file>

<file path=ppt/diagrams/data4.xml><?xml version="1.0" encoding="utf-8"?>
<dgm:dataModel xmlns:dgm="http://schemas.openxmlformats.org/drawingml/2006/diagram" xmlns:a="http://schemas.openxmlformats.org/drawingml/2006/main">
  <dgm:ptLst>
    <dgm:pt modelId="{57F8940F-8A4E-477A-8DCC-14F45F704548}"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zh-CN" altLang="en-US"/>
        </a:p>
      </dgm:t>
    </dgm:pt>
    <dgm:pt modelId="{18C51D94-7465-4F27-A190-7BF183EE7CB1}">
      <dgm:prSet phldrT="[文本]">
        <dgm:style>
          <a:lnRef idx="3">
            <a:schemeClr val="lt1"/>
          </a:lnRef>
          <a:fillRef idx="1">
            <a:schemeClr val="accent1"/>
          </a:fillRef>
          <a:effectRef idx="1">
            <a:schemeClr val="accent1"/>
          </a:effectRef>
          <a:fontRef idx="minor">
            <a:schemeClr val="lt1"/>
          </a:fontRef>
        </dgm:style>
      </dgm:prSet>
      <dgm:spPr>
        <a:ln/>
      </dgm:spPr>
      <dgm:t>
        <a:bodyPr/>
        <a:lstStyle/>
        <a:p>
          <a:r>
            <a:rPr lang="zh-CN" altLang="en-US" dirty="0" smtClean="0"/>
            <a:t>外汇业务</a:t>
          </a:r>
          <a:endParaRPr lang="zh-CN" altLang="en-US" dirty="0"/>
        </a:p>
      </dgm:t>
    </dgm:pt>
    <dgm:pt modelId="{3FD43CD8-1322-431B-9549-8DE767C689E7}" type="parTrans" cxnId="{67AB8FA9-0E6F-44E9-B3C4-9F5417470D07}">
      <dgm:prSet/>
      <dgm:spPr/>
      <dgm:t>
        <a:bodyPr/>
        <a:lstStyle/>
        <a:p>
          <a:endParaRPr lang="zh-CN" altLang="en-US"/>
        </a:p>
      </dgm:t>
    </dgm:pt>
    <dgm:pt modelId="{A5161738-2C2B-4FF7-8075-A5FC7F1AB32E}" type="sibTrans" cxnId="{67AB8FA9-0E6F-44E9-B3C4-9F5417470D07}">
      <dgm:prSet/>
      <dgm:spPr/>
      <dgm:t>
        <a:bodyPr/>
        <a:lstStyle/>
        <a:p>
          <a:endParaRPr lang="zh-CN" altLang="en-US"/>
        </a:p>
      </dgm:t>
    </dgm:pt>
    <dgm:pt modelId="{2F8501FE-C30B-4A9E-9CD1-0EADF3EE9738}">
      <dgm:prSet phldrT="[文本]"/>
      <dgm:spPr>
        <a:ln w="3175">
          <a:solidFill>
            <a:schemeClr val="accent1"/>
          </a:solidFill>
        </a:ln>
      </dgm:spPr>
      <dgm:t>
        <a:bodyPr/>
        <a:lstStyle/>
        <a:p>
          <a:r>
            <a:rPr lang="zh-CN" altLang="en-US" dirty="0" smtClean="0"/>
            <a:t>外币    兑换</a:t>
          </a:r>
          <a:endParaRPr lang="zh-CN" altLang="en-US" dirty="0"/>
        </a:p>
      </dgm:t>
    </dgm:pt>
    <dgm:pt modelId="{FEEDF6AB-5EF6-4C7F-ACF7-379AF7DE1D45}" type="parTrans" cxnId="{F06B74AE-C23D-4A8D-9CC0-745A10FDFBE7}">
      <dgm:prSet/>
      <dgm:spPr/>
      <dgm:t>
        <a:bodyPr/>
        <a:lstStyle/>
        <a:p>
          <a:endParaRPr lang="zh-CN" altLang="en-US"/>
        </a:p>
      </dgm:t>
    </dgm:pt>
    <dgm:pt modelId="{455D512F-A44D-4DB7-8A7D-2AC46BC52724}" type="sibTrans" cxnId="{F06B74AE-C23D-4A8D-9CC0-745A10FDFBE7}">
      <dgm:prSet/>
      <dgm:spPr/>
      <dgm:t>
        <a:bodyPr/>
        <a:lstStyle/>
        <a:p>
          <a:endParaRPr lang="zh-CN" altLang="en-US"/>
        </a:p>
      </dgm:t>
    </dgm:pt>
    <dgm:pt modelId="{F886AE22-C691-4DC8-A73E-63C50F4398A7}">
      <dgm:prSet phldrT="[文本]"/>
      <dgm:spPr/>
      <dgm:t>
        <a:bodyPr/>
        <a:lstStyle/>
        <a:p>
          <a:r>
            <a:rPr lang="zh-CN" altLang="en-US" dirty="0" smtClean="0"/>
            <a:t>结售    汇</a:t>
          </a:r>
          <a:endParaRPr lang="zh-CN" altLang="en-US" dirty="0"/>
        </a:p>
      </dgm:t>
    </dgm:pt>
    <dgm:pt modelId="{38029BBC-96F2-47CB-B98C-5C6566BFB584}" type="parTrans" cxnId="{6F822292-294F-43FD-83C5-A7C2240FEC5A}">
      <dgm:prSet/>
      <dgm:spPr/>
      <dgm:t>
        <a:bodyPr/>
        <a:lstStyle/>
        <a:p>
          <a:endParaRPr lang="zh-CN" altLang="en-US"/>
        </a:p>
      </dgm:t>
    </dgm:pt>
    <dgm:pt modelId="{59FE19EB-0D5F-42D0-9C97-5916ACCFF426}" type="sibTrans" cxnId="{6F822292-294F-43FD-83C5-A7C2240FEC5A}">
      <dgm:prSet/>
      <dgm:spPr/>
      <dgm:t>
        <a:bodyPr/>
        <a:lstStyle/>
        <a:p>
          <a:endParaRPr lang="zh-CN" altLang="en-US"/>
        </a:p>
      </dgm:t>
    </dgm:pt>
    <dgm:pt modelId="{138C0D76-0DE3-4A92-B25E-DAC411294B38}">
      <dgm:prSet/>
      <dgm:spPr/>
      <dgm:t>
        <a:bodyPr/>
        <a:lstStyle/>
        <a:p>
          <a:r>
            <a:rPr lang="zh-CN" altLang="en-US" dirty="0" smtClean="0"/>
            <a:t>外汇买卖</a:t>
          </a:r>
          <a:endParaRPr lang="zh-CN" altLang="en-US" dirty="0"/>
        </a:p>
      </dgm:t>
    </dgm:pt>
    <dgm:pt modelId="{BEB144CF-3791-42AF-A13A-CD1905842417}" type="parTrans" cxnId="{61D77F71-0BB8-4A8A-9550-ED4A7361687C}">
      <dgm:prSet/>
      <dgm:spPr/>
      <dgm:t>
        <a:bodyPr/>
        <a:lstStyle/>
        <a:p>
          <a:endParaRPr lang="zh-CN" altLang="en-US"/>
        </a:p>
      </dgm:t>
    </dgm:pt>
    <dgm:pt modelId="{AD3B6956-AFC6-4934-B175-C6DD9DD5877F}" type="sibTrans" cxnId="{61D77F71-0BB8-4A8A-9550-ED4A7361687C}">
      <dgm:prSet/>
      <dgm:spPr/>
      <dgm:t>
        <a:bodyPr/>
        <a:lstStyle/>
        <a:p>
          <a:endParaRPr lang="zh-CN" altLang="en-US"/>
        </a:p>
      </dgm:t>
    </dgm:pt>
    <dgm:pt modelId="{CDAF68AB-49B7-4369-B9A1-0D1B5F789004}">
      <dgm:prSet/>
      <dgm:spPr/>
      <dgm:t>
        <a:bodyPr/>
        <a:lstStyle/>
        <a:p>
          <a:r>
            <a:rPr lang="zh-CN" altLang="en-US" dirty="0" smtClean="0"/>
            <a:t>外汇敞口平盘</a:t>
          </a:r>
          <a:endParaRPr lang="zh-CN" altLang="en-US" dirty="0"/>
        </a:p>
      </dgm:t>
    </dgm:pt>
    <dgm:pt modelId="{9CA40C0D-8EB4-43F1-8187-3F24A8007916}" type="parTrans" cxnId="{41C5713F-4FEE-41F9-8462-C78747A32E6A}">
      <dgm:prSet/>
      <dgm:spPr/>
      <dgm:t>
        <a:bodyPr/>
        <a:lstStyle/>
        <a:p>
          <a:endParaRPr lang="zh-CN" altLang="en-US"/>
        </a:p>
      </dgm:t>
    </dgm:pt>
    <dgm:pt modelId="{53D98609-874E-4D69-8DF5-EB5D6E55B008}" type="sibTrans" cxnId="{41C5713F-4FEE-41F9-8462-C78747A32E6A}">
      <dgm:prSet/>
      <dgm:spPr/>
      <dgm:t>
        <a:bodyPr/>
        <a:lstStyle/>
        <a:p>
          <a:endParaRPr lang="zh-CN" altLang="en-US"/>
        </a:p>
      </dgm:t>
    </dgm:pt>
    <dgm:pt modelId="{C1046F8E-2AEF-4CF2-B096-5B51BA136C5D}">
      <dgm:prSet/>
      <dgm:spPr/>
      <dgm:t>
        <a:bodyPr/>
        <a:lstStyle/>
        <a:p>
          <a:r>
            <a:rPr lang="zh-CN" altLang="en-US" dirty="0" smtClean="0"/>
            <a:t>旅行支票</a:t>
          </a:r>
          <a:endParaRPr lang="zh-CN" altLang="en-US" dirty="0"/>
        </a:p>
      </dgm:t>
    </dgm:pt>
    <dgm:pt modelId="{072D79A6-83A4-4256-B807-A3B0EB899700}" type="parTrans" cxnId="{DF4E95AF-CF0B-4D22-97E3-173A6926994E}">
      <dgm:prSet/>
      <dgm:spPr/>
      <dgm:t>
        <a:bodyPr/>
        <a:lstStyle/>
        <a:p>
          <a:endParaRPr lang="zh-CN" altLang="en-US"/>
        </a:p>
      </dgm:t>
    </dgm:pt>
    <dgm:pt modelId="{902D1D37-88FB-4699-9D7E-A9BFF56C0F40}" type="sibTrans" cxnId="{DF4E95AF-CF0B-4D22-97E3-173A6926994E}">
      <dgm:prSet/>
      <dgm:spPr/>
      <dgm:t>
        <a:bodyPr/>
        <a:lstStyle/>
        <a:p>
          <a:endParaRPr lang="zh-CN" altLang="en-US"/>
        </a:p>
      </dgm:t>
    </dgm:pt>
    <dgm:pt modelId="{552C1A85-1964-4869-B20F-967419887CBC}">
      <dgm:prSet/>
      <dgm:spPr/>
      <dgm:t>
        <a:bodyPr/>
        <a:lstStyle/>
        <a:p>
          <a:r>
            <a:rPr lang="zh-CN" altLang="en-US" dirty="0" smtClean="0"/>
            <a:t>光票托收</a:t>
          </a:r>
          <a:endParaRPr lang="zh-CN" altLang="en-US" dirty="0"/>
        </a:p>
      </dgm:t>
    </dgm:pt>
    <dgm:pt modelId="{B17CDDCD-56A6-4D7C-8534-9067C145B4DE}" type="parTrans" cxnId="{7AA467D3-D2AA-408D-9600-889DF9485083}">
      <dgm:prSet/>
      <dgm:spPr/>
      <dgm:t>
        <a:bodyPr/>
        <a:lstStyle/>
        <a:p>
          <a:endParaRPr lang="zh-CN" altLang="en-US"/>
        </a:p>
      </dgm:t>
    </dgm:pt>
    <dgm:pt modelId="{88A6B2E1-F656-4EA7-8601-EFEB3A2A9954}" type="sibTrans" cxnId="{7AA467D3-D2AA-408D-9600-889DF9485083}">
      <dgm:prSet/>
      <dgm:spPr/>
      <dgm:t>
        <a:bodyPr/>
        <a:lstStyle/>
        <a:p>
          <a:endParaRPr lang="zh-CN" altLang="en-US"/>
        </a:p>
      </dgm:t>
    </dgm:pt>
    <dgm:pt modelId="{8929656E-3706-4E67-BB0C-7919E7B4E0AD}" type="pres">
      <dgm:prSet presAssocID="{57F8940F-8A4E-477A-8DCC-14F45F704548}" presName="hierChild1" presStyleCnt="0">
        <dgm:presLayoutVars>
          <dgm:orgChart val="1"/>
          <dgm:chPref val="1"/>
          <dgm:dir/>
          <dgm:animOne val="branch"/>
          <dgm:animLvl val="lvl"/>
          <dgm:resizeHandles/>
        </dgm:presLayoutVars>
      </dgm:prSet>
      <dgm:spPr/>
      <dgm:t>
        <a:bodyPr/>
        <a:lstStyle/>
        <a:p>
          <a:endParaRPr lang="zh-CN" altLang="en-US"/>
        </a:p>
      </dgm:t>
    </dgm:pt>
    <dgm:pt modelId="{82C506EA-8C23-42F8-A5CA-028EC1094585}" type="pres">
      <dgm:prSet presAssocID="{18C51D94-7465-4F27-A190-7BF183EE7CB1}" presName="hierRoot1" presStyleCnt="0">
        <dgm:presLayoutVars>
          <dgm:hierBranch val="init"/>
        </dgm:presLayoutVars>
      </dgm:prSet>
      <dgm:spPr/>
    </dgm:pt>
    <dgm:pt modelId="{1F2D7B94-F713-4282-9B41-CE1EC2365B5E}" type="pres">
      <dgm:prSet presAssocID="{18C51D94-7465-4F27-A190-7BF183EE7CB1}" presName="rootComposite1" presStyleCnt="0"/>
      <dgm:spPr/>
    </dgm:pt>
    <dgm:pt modelId="{7993B033-3E7A-4AFC-9505-A676079B235E}" type="pres">
      <dgm:prSet presAssocID="{18C51D94-7465-4F27-A190-7BF183EE7CB1}" presName="rootText1" presStyleLbl="node0" presStyleIdx="0" presStyleCnt="1" custScaleX="185947" custScaleY="141320">
        <dgm:presLayoutVars>
          <dgm:chPref val="3"/>
        </dgm:presLayoutVars>
      </dgm:prSet>
      <dgm:spPr/>
      <dgm:t>
        <a:bodyPr/>
        <a:lstStyle/>
        <a:p>
          <a:endParaRPr lang="zh-CN" altLang="en-US"/>
        </a:p>
      </dgm:t>
    </dgm:pt>
    <dgm:pt modelId="{EF21064E-77C0-43B4-8944-6F62316EDE84}" type="pres">
      <dgm:prSet presAssocID="{18C51D94-7465-4F27-A190-7BF183EE7CB1}" presName="rootConnector1" presStyleLbl="node1" presStyleIdx="0" presStyleCnt="0"/>
      <dgm:spPr/>
      <dgm:t>
        <a:bodyPr/>
        <a:lstStyle/>
        <a:p>
          <a:endParaRPr lang="zh-CN" altLang="en-US"/>
        </a:p>
      </dgm:t>
    </dgm:pt>
    <dgm:pt modelId="{664162F0-42F7-45F3-AD5F-78BE80D35CB5}" type="pres">
      <dgm:prSet presAssocID="{18C51D94-7465-4F27-A190-7BF183EE7CB1}" presName="hierChild2" presStyleCnt="0"/>
      <dgm:spPr/>
    </dgm:pt>
    <dgm:pt modelId="{241FD1CB-4D63-4381-94F1-743AE8196215}" type="pres">
      <dgm:prSet presAssocID="{FEEDF6AB-5EF6-4C7F-ACF7-379AF7DE1D45}" presName="Name37" presStyleLbl="parChTrans1D2" presStyleIdx="0" presStyleCnt="6"/>
      <dgm:spPr/>
      <dgm:t>
        <a:bodyPr/>
        <a:lstStyle/>
        <a:p>
          <a:endParaRPr lang="zh-CN" altLang="en-US"/>
        </a:p>
      </dgm:t>
    </dgm:pt>
    <dgm:pt modelId="{62215D8D-B246-4556-94E8-0D4B2D570ECE}" type="pres">
      <dgm:prSet presAssocID="{2F8501FE-C30B-4A9E-9CD1-0EADF3EE9738}" presName="hierRoot2" presStyleCnt="0">
        <dgm:presLayoutVars>
          <dgm:hierBranch val="init"/>
        </dgm:presLayoutVars>
      </dgm:prSet>
      <dgm:spPr/>
    </dgm:pt>
    <dgm:pt modelId="{A3E13BAC-2C73-49D1-B0E4-253F4FF8FA7F}" type="pres">
      <dgm:prSet presAssocID="{2F8501FE-C30B-4A9E-9CD1-0EADF3EE9738}" presName="rootComposite" presStyleCnt="0"/>
      <dgm:spPr/>
    </dgm:pt>
    <dgm:pt modelId="{D06C4198-4E88-4FB7-A22B-28B5A8C1CFC6}" type="pres">
      <dgm:prSet presAssocID="{2F8501FE-C30B-4A9E-9CD1-0EADF3EE9738}" presName="rootText" presStyleLbl="node2" presStyleIdx="0" presStyleCnt="6" custScaleY="271219">
        <dgm:presLayoutVars>
          <dgm:chPref val="3"/>
        </dgm:presLayoutVars>
      </dgm:prSet>
      <dgm:spPr/>
      <dgm:t>
        <a:bodyPr/>
        <a:lstStyle/>
        <a:p>
          <a:endParaRPr lang="zh-CN" altLang="en-US"/>
        </a:p>
      </dgm:t>
    </dgm:pt>
    <dgm:pt modelId="{23C5363F-6444-420B-9BD8-874490FFBA4A}" type="pres">
      <dgm:prSet presAssocID="{2F8501FE-C30B-4A9E-9CD1-0EADF3EE9738}" presName="rootConnector" presStyleLbl="node2" presStyleIdx="0" presStyleCnt="6"/>
      <dgm:spPr/>
      <dgm:t>
        <a:bodyPr/>
        <a:lstStyle/>
        <a:p>
          <a:endParaRPr lang="zh-CN" altLang="en-US"/>
        </a:p>
      </dgm:t>
    </dgm:pt>
    <dgm:pt modelId="{163E364F-5696-4AEF-8A1E-4DD8973456A6}" type="pres">
      <dgm:prSet presAssocID="{2F8501FE-C30B-4A9E-9CD1-0EADF3EE9738}" presName="hierChild4" presStyleCnt="0"/>
      <dgm:spPr/>
    </dgm:pt>
    <dgm:pt modelId="{9D7B2D3B-347D-4F56-A5F6-2C77EFB6A1CE}" type="pres">
      <dgm:prSet presAssocID="{2F8501FE-C30B-4A9E-9CD1-0EADF3EE9738}" presName="hierChild5" presStyleCnt="0"/>
      <dgm:spPr/>
    </dgm:pt>
    <dgm:pt modelId="{736C0875-04F2-4BAD-8EBB-EF720BA9F0E6}" type="pres">
      <dgm:prSet presAssocID="{38029BBC-96F2-47CB-B98C-5C6566BFB584}" presName="Name37" presStyleLbl="parChTrans1D2" presStyleIdx="1" presStyleCnt="6"/>
      <dgm:spPr/>
      <dgm:t>
        <a:bodyPr/>
        <a:lstStyle/>
        <a:p>
          <a:endParaRPr lang="zh-CN" altLang="en-US"/>
        </a:p>
      </dgm:t>
    </dgm:pt>
    <dgm:pt modelId="{D12C9792-2B6C-43F5-9F7B-7CDF6BB62A81}" type="pres">
      <dgm:prSet presAssocID="{F886AE22-C691-4DC8-A73E-63C50F4398A7}" presName="hierRoot2" presStyleCnt="0">
        <dgm:presLayoutVars>
          <dgm:hierBranch val="init"/>
        </dgm:presLayoutVars>
      </dgm:prSet>
      <dgm:spPr/>
    </dgm:pt>
    <dgm:pt modelId="{9B63AE67-A91F-4B39-93E1-1C4912501391}" type="pres">
      <dgm:prSet presAssocID="{F886AE22-C691-4DC8-A73E-63C50F4398A7}" presName="rootComposite" presStyleCnt="0"/>
      <dgm:spPr/>
    </dgm:pt>
    <dgm:pt modelId="{D4EB1CB0-2AEA-4D9C-A4EB-DBB2B598192C}" type="pres">
      <dgm:prSet presAssocID="{F886AE22-C691-4DC8-A73E-63C50F4398A7}" presName="rootText" presStyleLbl="node2" presStyleIdx="1" presStyleCnt="6" custScaleY="271218">
        <dgm:presLayoutVars>
          <dgm:chPref val="3"/>
        </dgm:presLayoutVars>
      </dgm:prSet>
      <dgm:spPr/>
      <dgm:t>
        <a:bodyPr/>
        <a:lstStyle/>
        <a:p>
          <a:endParaRPr lang="zh-CN" altLang="en-US"/>
        </a:p>
      </dgm:t>
    </dgm:pt>
    <dgm:pt modelId="{21AEC943-D421-4126-8FD9-DFB981158ADE}" type="pres">
      <dgm:prSet presAssocID="{F886AE22-C691-4DC8-A73E-63C50F4398A7}" presName="rootConnector" presStyleLbl="node2" presStyleIdx="1" presStyleCnt="6"/>
      <dgm:spPr/>
      <dgm:t>
        <a:bodyPr/>
        <a:lstStyle/>
        <a:p>
          <a:endParaRPr lang="zh-CN" altLang="en-US"/>
        </a:p>
      </dgm:t>
    </dgm:pt>
    <dgm:pt modelId="{8C4C8718-0F89-4C52-A616-0EE767918ABB}" type="pres">
      <dgm:prSet presAssocID="{F886AE22-C691-4DC8-A73E-63C50F4398A7}" presName="hierChild4" presStyleCnt="0"/>
      <dgm:spPr/>
    </dgm:pt>
    <dgm:pt modelId="{FDF9D1C1-6B45-4151-9901-56D74AD3F74E}" type="pres">
      <dgm:prSet presAssocID="{F886AE22-C691-4DC8-A73E-63C50F4398A7}" presName="hierChild5" presStyleCnt="0"/>
      <dgm:spPr/>
    </dgm:pt>
    <dgm:pt modelId="{413DB720-D1A9-44BF-AA83-3B332BA93EE8}" type="pres">
      <dgm:prSet presAssocID="{BEB144CF-3791-42AF-A13A-CD1905842417}" presName="Name37" presStyleLbl="parChTrans1D2" presStyleIdx="2" presStyleCnt="6"/>
      <dgm:spPr/>
      <dgm:t>
        <a:bodyPr/>
        <a:lstStyle/>
        <a:p>
          <a:endParaRPr lang="zh-CN" altLang="en-US"/>
        </a:p>
      </dgm:t>
    </dgm:pt>
    <dgm:pt modelId="{6A3AC897-524A-4FB3-B5DA-BC765D8A69C2}" type="pres">
      <dgm:prSet presAssocID="{138C0D76-0DE3-4A92-B25E-DAC411294B38}" presName="hierRoot2" presStyleCnt="0">
        <dgm:presLayoutVars>
          <dgm:hierBranch val="init"/>
        </dgm:presLayoutVars>
      </dgm:prSet>
      <dgm:spPr/>
    </dgm:pt>
    <dgm:pt modelId="{88DB6B57-F1B4-4E70-AE48-D287201C9E3B}" type="pres">
      <dgm:prSet presAssocID="{138C0D76-0DE3-4A92-B25E-DAC411294B38}" presName="rootComposite" presStyleCnt="0"/>
      <dgm:spPr/>
    </dgm:pt>
    <dgm:pt modelId="{AF10DE9C-D3B3-4C48-91C1-3BD0492B2AFA}" type="pres">
      <dgm:prSet presAssocID="{138C0D76-0DE3-4A92-B25E-DAC411294B38}" presName="rootText" presStyleLbl="node2" presStyleIdx="2" presStyleCnt="6" custScaleY="271218">
        <dgm:presLayoutVars>
          <dgm:chPref val="3"/>
        </dgm:presLayoutVars>
      </dgm:prSet>
      <dgm:spPr/>
      <dgm:t>
        <a:bodyPr/>
        <a:lstStyle/>
        <a:p>
          <a:endParaRPr lang="zh-CN" altLang="en-US"/>
        </a:p>
      </dgm:t>
    </dgm:pt>
    <dgm:pt modelId="{EE408293-0505-484E-B98C-9BCF47518BD4}" type="pres">
      <dgm:prSet presAssocID="{138C0D76-0DE3-4A92-B25E-DAC411294B38}" presName="rootConnector" presStyleLbl="node2" presStyleIdx="2" presStyleCnt="6"/>
      <dgm:spPr/>
      <dgm:t>
        <a:bodyPr/>
        <a:lstStyle/>
        <a:p>
          <a:endParaRPr lang="zh-CN" altLang="en-US"/>
        </a:p>
      </dgm:t>
    </dgm:pt>
    <dgm:pt modelId="{8B5890ED-AD95-4166-ADB0-867016814C79}" type="pres">
      <dgm:prSet presAssocID="{138C0D76-0DE3-4A92-B25E-DAC411294B38}" presName="hierChild4" presStyleCnt="0"/>
      <dgm:spPr/>
    </dgm:pt>
    <dgm:pt modelId="{D16B35C5-8F40-4949-81CD-4D31CDCCBC6C}" type="pres">
      <dgm:prSet presAssocID="{138C0D76-0DE3-4A92-B25E-DAC411294B38}" presName="hierChild5" presStyleCnt="0"/>
      <dgm:spPr/>
    </dgm:pt>
    <dgm:pt modelId="{B1C9B005-C784-4D3F-89AB-3BF3A2FE408C}" type="pres">
      <dgm:prSet presAssocID="{9CA40C0D-8EB4-43F1-8187-3F24A8007916}" presName="Name37" presStyleLbl="parChTrans1D2" presStyleIdx="3" presStyleCnt="6"/>
      <dgm:spPr/>
      <dgm:t>
        <a:bodyPr/>
        <a:lstStyle/>
        <a:p>
          <a:endParaRPr lang="zh-CN" altLang="en-US"/>
        </a:p>
      </dgm:t>
    </dgm:pt>
    <dgm:pt modelId="{23F2883E-F2BF-4DE5-9B33-1E9A291D28E2}" type="pres">
      <dgm:prSet presAssocID="{CDAF68AB-49B7-4369-B9A1-0D1B5F789004}" presName="hierRoot2" presStyleCnt="0">
        <dgm:presLayoutVars>
          <dgm:hierBranch val="init"/>
        </dgm:presLayoutVars>
      </dgm:prSet>
      <dgm:spPr/>
    </dgm:pt>
    <dgm:pt modelId="{AB9BECE1-0222-4DFF-9107-441F20327236}" type="pres">
      <dgm:prSet presAssocID="{CDAF68AB-49B7-4369-B9A1-0D1B5F789004}" presName="rootComposite" presStyleCnt="0"/>
      <dgm:spPr/>
    </dgm:pt>
    <dgm:pt modelId="{055276A9-C91F-4195-B599-8F4D4429BC1C}" type="pres">
      <dgm:prSet presAssocID="{CDAF68AB-49B7-4369-B9A1-0D1B5F789004}" presName="rootText" presStyleLbl="node2" presStyleIdx="3" presStyleCnt="6" custScaleY="271217">
        <dgm:presLayoutVars>
          <dgm:chPref val="3"/>
        </dgm:presLayoutVars>
      </dgm:prSet>
      <dgm:spPr/>
      <dgm:t>
        <a:bodyPr/>
        <a:lstStyle/>
        <a:p>
          <a:endParaRPr lang="zh-CN" altLang="en-US"/>
        </a:p>
      </dgm:t>
    </dgm:pt>
    <dgm:pt modelId="{9666F023-FE33-45F3-AABE-9C53E43A9A94}" type="pres">
      <dgm:prSet presAssocID="{CDAF68AB-49B7-4369-B9A1-0D1B5F789004}" presName="rootConnector" presStyleLbl="node2" presStyleIdx="3" presStyleCnt="6"/>
      <dgm:spPr/>
      <dgm:t>
        <a:bodyPr/>
        <a:lstStyle/>
        <a:p>
          <a:endParaRPr lang="zh-CN" altLang="en-US"/>
        </a:p>
      </dgm:t>
    </dgm:pt>
    <dgm:pt modelId="{52AA1B07-1507-4EE3-B21D-B799D41DB412}" type="pres">
      <dgm:prSet presAssocID="{CDAF68AB-49B7-4369-B9A1-0D1B5F789004}" presName="hierChild4" presStyleCnt="0"/>
      <dgm:spPr/>
    </dgm:pt>
    <dgm:pt modelId="{8E388889-149D-41B1-B6F3-17D81747D855}" type="pres">
      <dgm:prSet presAssocID="{CDAF68AB-49B7-4369-B9A1-0D1B5F789004}" presName="hierChild5" presStyleCnt="0"/>
      <dgm:spPr/>
    </dgm:pt>
    <dgm:pt modelId="{276A6995-2B30-476B-A0E1-A4D85C5C540B}" type="pres">
      <dgm:prSet presAssocID="{072D79A6-83A4-4256-B807-A3B0EB899700}" presName="Name37" presStyleLbl="parChTrans1D2" presStyleIdx="4" presStyleCnt="6"/>
      <dgm:spPr/>
      <dgm:t>
        <a:bodyPr/>
        <a:lstStyle/>
        <a:p>
          <a:endParaRPr lang="zh-CN" altLang="en-US"/>
        </a:p>
      </dgm:t>
    </dgm:pt>
    <dgm:pt modelId="{71AAD8CE-4872-4D98-A8C2-5CE1B9463B20}" type="pres">
      <dgm:prSet presAssocID="{C1046F8E-2AEF-4CF2-B096-5B51BA136C5D}" presName="hierRoot2" presStyleCnt="0">
        <dgm:presLayoutVars>
          <dgm:hierBranch val="init"/>
        </dgm:presLayoutVars>
      </dgm:prSet>
      <dgm:spPr/>
    </dgm:pt>
    <dgm:pt modelId="{53C57423-ABAB-4808-9E58-FCB96ED361FE}" type="pres">
      <dgm:prSet presAssocID="{C1046F8E-2AEF-4CF2-B096-5B51BA136C5D}" presName="rootComposite" presStyleCnt="0"/>
      <dgm:spPr/>
    </dgm:pt>
    <dgm:pt modelId="{84F5E502-382F-42F5-9DE9-72F2E76C0154}" type="pres">
      <dgm:prSet presAssocID="{C1046F8E-2AEF-4CF2-B096-5B51BA136C5D}" presName="rootText" presStyleLbl="node2" presStyleIdx="4" presStyleCnt="6" custScaleY="271218">
        <dgm:presLayoutVars>
          <dgm:chPref val="3"/>
        </dgm:presLayoutVars>
      </dgm:prSet>
      <dgm:spPr/>
      <dgm:t>
        <a:bodyPr/>
        <a:lstStyle/>
        <a:p>
          <a:endParaRPr lang="zh-CN" altLang="en-US"/>
        </a:p>
      </dgm:t>
    </dgm:pt>
    <dgm:pt modelId="{BEDE3C77-F3A9-4325-A4CC-E90A0C639449}" type="pres">
      <dgm:prSet presAssocID="{C1046F8E-2AEF-4CF2-B096-5B51BA136C5D}" presName="rootConnector" presStyleLbl="node2" presStyleIdx="4" presStyleCnt="6"/>
      <dgm:spPr/>
      <dgm:t>
        <a:bodyPr/>
        <a:lstStyle/>
        <a:p>
          <a:endParaRPr lang="zh-CN" altLang="en-US"/>
        </a:p>
      </dgm:t>
    </dgm:pt>
    <dgm:pt modelId="{ED94AFB5-D4FB-43D6-A036-46592576ED44}" type="pres">
      <dgm:prSet presAssocID="{C1046F8E-2AEF-4CF2-B096-5B51BA136C5D}" presName="hierChild4" presStyleCnt="0"/>
      <dgm:spPr/>
    </dgm:pt>
    <dgm:pt modelId="{36D44264-96A9-40FD-80A7-599BEC2DBC3D}" type="pres">
      <dgm:prSet presAssocID="{C1046F8E-2AEF-4CF2-B096-5B51BA136C5D}" presName="hierChild5" presStyleCnt="0"/>
      <dgm:spPr/>
    </dgm:pt>
    <dgm:pt modelId="{1F544D93-72CB-4977-AF0F-668C3E0D5B51}" type="pres">
      <dgm:prSet presAssocID="{B17CDDCD-56A6-4D7C-8534-9067C145B4DE}" presName="Name37" presStyleLbl="parChTrans1D2" presStyleIdx="5" presStyleCnt="6"/>
      <dgm:spPr/>
      <dgm:t>
        <a:bodyPr/>
        <a:lstStyle/>
        <a:p>
          <a:endParaRPr lang="zh-CN" altLang="en-US"/>
        </a:p>
      </dgm:t>
    </dgm:pt>
    <dgm:pt modelId="{74296DF5-FECB-4EA3-B045-749BDBE5D7E2}" type="pres">
      <dgm:prSet presAssocID="{552C1A85-1964-4869-B20F-967419887CBC}" presName="hierRoot2" presStyleCnt="0">
        <dgm:presLayoutVars>
          <dgm:hierBranch val="init"/>
        </dgm:presLayoutVars>
      </dgm:prSet>
      <dgm:spPr/>
    </dgm:pt>
    <dgm:pt modelId="{0AD19E0F-B46A-42BF-97AE-AF70C850D2E7}" type="pres">
      <dgm:prSet presAssocID="{552C1A85-1964-4869-B20F-967419887CBC}" presName="rootComposite" presStyleCnt="0"/>
      <dgm:spPr/>
    </dgm:pt>
    <dgm:pt modelId="{2B530812-E16C-49F8-B473-47F2AA08450B}" type="pres">
      <dgm:prSet presAssocID="{552C1A85-1964-4869-B20F-967419887CBC}" presName="rootText" presStyleLbl="node2" presStyleIdx="5" presStyleCnt="6" custScaleY="271218">
        <dgm:presLayoutVars>
          <dgm:chPref val="3"/>
        </dgm:presLayoutVars>
      </dgm:prSet>
      <dgm:spPr/>
      <dgm:t>
        <a:bodyPr/>
        <a:lstStyle/>
        <a:p>
          <a:endParaRPr lang="zh-CN" altLang="en-US"/>
        </a:p>
      </dgm:t>
    </dgm:pt>
    <dgm:pt modelId="{D8F385AE-16CB-4041-8C50-C26AC1C949C6}" type="pres">
      <dgm:prSet presAssocID="{552C1A85-1964-4869-B20F-967419887CBC}" presName="rootConnector" presStyleLbl="node2" presStyleIdx="5" presStyleCnt="6"/>
      <dgm:spPr/>
      <dgm:t>
        <a:bodyPr/>
        <a:lstStyle/>
        <a:p>
          <a:endParaRPr lang="zh-CN" altLang="en-US"/>
        </a:p>
      </dgm:t>
    </dgm:pt>
    <dgm:pt modelId="{BE8F719E-BEE7-45E8-A697-813C064C0501}" type="pres">
      <dgm:prSet presAssocID="{552C1A85-1964-4869-B20F-967419887CBC}" presName="hierChild4" presStyleCnt="0"/>
      <dgm:spPr/>
    </dgm:pt>
    <dgm:pt modelId="{A05790CB-412F-41A8-B856-A1B9F8A73322}" type="pres">
      <dgm:prSet presAssocID="{552C1A85-1964-4869-B20F-967419887CBC}" presName="hierChild5" presStyleCnt="0"/>
      <dgm:spPr/>
    </dgm:pt>
    <dgm:pt modelId="{FC38B2A6-1377-459C-924E-348D33E082BE}" type="pres">
      <dgm:prSet presAssocID="{18C51D94-7465-4F27-A190-7BF183EE7CB1}" presName="hierChild3" presStyleCnt="0"/>
      <dgm:spPr/>
    </dgm:pt>
  </dgm:ptLst>
  <dgm:cxnLst>
    <dgm:cxn modelId="{F8B91C51-54BA-483D-AF1A-491AA42F6274}" type="presOf" srcId="{2F8501FE-C30B-4A9E-9CD1-0EADF3EE9738}" destId="{D06C4198-4E88-4FB7-A22B-28B5A8C1CFC6}" srcOrd="0" destOrd="0" presId="urn:microsoft.com/office/officeart/2005/8/layout/orgChart1"/>
    <dgm:cxn modelId="{74BC20ED-9D05-4DF8-A6C1-9025F8F96BA5}" type="presOf" srcId="{F886AE22-C691-4DC8-A73E-63C50F4398A7}" destId="{21AEC943-D421-4126-8FD9-DFB981158ADE}" srcOrd="1" destOrd="0" presId="urn:microsoft.com/office/officeart/2005/8/layout/orgChart1"/>
    <dgm:cxn modelId="{7AA467D3-D2AA-408D-9600-889DF9485083}" srcId="{18C51D94-7465-4F27-A190-7BF183EE7CB1}" destId="{552C1A85-1964-4869-B20F-967419887CBC}" srcOrd="5" destOrd="0" parTransId="{B17CDDCD-56A6-4D7C-8534-9067C145B4DE}" sibTransId="{88A6B2E1-F656-4EA7-8601-EFEB3A2A9954}"/>
    <dgm:cxn modelId="{61D77F71-0BB8-4A8A-9550-ED4A7361687C}" srcId="{18C51D94-7465-4F27-A190-7BF183EE7CB1}" destId="{138C0D76-0DE3-4A92-B25E-DAC411294B38}" srcOrd="2" destOrd="0" parTransId="{BEB144CF-3791-42AF-A13A-CD1905842417}" sibTransId="{AD3B6956-AFC6-4934-B175-C6DD9DD5877F}"/>
    <dgm:cxn modelId="{CDA7D69E-2926-40EA-908B-7183769E8CD1}" type="presOf" srcId="{552C1A85-1964-4869-B20F-967419887CBC}" destId="{D8F385AE-16CB-4041-8C50-C26AC1C949C6}" srcOrd="1" destOrd="0" presId="urn:microsoft.com/office/officeart/2005/8/layout/orgChart1"/>
    <dgm:cxn modelId="{9BEE5803-2DAA-412C-B586-1C0E9D620747}" type="presOf" srcId="{CDAF68AB-49B7-4369-B9A1-0D1B5F789004}" destId="{055276A9-C91F-4195-B599-8F4D4429BC1C}" srcOrd="0" destOrd="0" presId="urn:microsoft.com/office/officeart/2005/8/layout/orgChart1"/>
    <dgm:cxn modelId="{2BF03615-191F-4620-A1F6-10834730802E}" type="presOf" srcId="{138C0D76-0DE3-4A92-B25E-DAC411294B38}" destId="{AF10DE9C-D3B3-4C48-91C1-3BD0492B2AFA}" srcOrd="0" destOrd="0" presId="urn:microsoft.com/office/officeart/2005/8/layout/orgChart1"/>
    <dgm:cxn modelId="{9EE38642-C791-487A-914B-D8F7F836F4F9}" type="presOf" srcId="{C1046F8E-2AEF-4CF2-B096-5B51BA136C5D}" destId="{BEDE3C77-F3A9-4325-A4CC-E90A0C639449}" srcOrd="1" destOrd="0" presId="urn:microsoft.com/office/officeart/2005/8/layout/orgChart1"/>
    <dgm:cxn modelId="{6F822292-294F-43FD-83C5-A7C2240FEC5A}" srcId="{18C51D94-7465-4F27-A190-7BF183EE7CB1}" destId="{F886AE22-C691-4DC8-A73E-63C50F4398A7}" srcOrd="1" destOrd="0" parTransId="{38029BBC-96F2-47CB-B98C-5C6566BFB584}" sibTransId="{59FE19EB-0D5F-42D0-9C97-5916ACCFF426}"/>
    <dgm:cxn modelId="{554C645C-9173-499D-B3BD-C113EF011276}" type="presOf" srcId="{C1046F8E-2AEF-4CF2-B096-5B51BA136C5D}" destId="{84F5E502-382F-42F5-9DE9-72F2E76C0154}" srcOrd="0" destOrd="0" presId="urn:microsoft.com/office/officeart/2005/8/layout/orgChart1"/>
    <dgm:cxn modelId="{610B09B2-0F69-4EE7-9A4B-2C27CCAA7549}" type="presOf" srcId="{18C51D94-7465-4F27-A190-7BF183EE7CB1}" destId="{EF21064E-77C0-43B4-8944-6F62316EDE84}" srcOrd="1" destOrd="0" presId="urn:microsoft.com/office/officeart/2005/8/layout/orgChart1"/>
    <dgm:cxn modelId="{F06B74AE-C23D-4A8D-9CC0-745A10FDFBE7}" srcId="{18C51D94-7465-4F27-A190-7BF183EE7CB1}" destId="{2F8501FE-C30B-4A9E-9CD1-0EADF3EE9738}" srcOrd="0" destOrd="0" parTransId="{FEEDF6AB-5EF6-4C7F-ACF7-379AF7DE1D45}" sibTransId="{455D512F-A44D-4DB7-8A7D-2AC46BC52724}"/>
    <dgm:cxn modelId="{4F9C025F-6263-4271-9F5F-98CE39A5763A}" type="presOf" srcId="{138C0D76-0DE3-4A92-B25E-DAC411294B38}" destId="{EE408293-0505-484E-B98C-9BCF47518BD4}" srcOrd="1" destOrd="0" presId="urn:microsoft.com/office/officeart/2005/8/layout/orgChart1"/>
    <dgm:cxn modelId="{EEE9C848-9969-4DFB-8157-D586E4E5E367}" type="presOf" srcId="{18C51D94-7465-4F27-A190-7BF183EE7CB1}" destId="{7993B033-3E7A-4AFC-9505-A676079B235E}" srcOrd="0" destOrd="0" presId="urn:microsoft.com/office/officeart/2005/8/layout/orgChart1"/>
    <dgm:cxn modelId="{1A0F034C-7948-4574-B6FA-B7C80D0FEE01}" type="presOf" srcId="{072D79A6-83A4-4256-B807-A3B0EB899700}" destId="{276A6995-2B30-476B-A0E1-A4D85C5C540B}" srcOrd="0" destOrd="0" presId="urn:microsoft.com/office/officeart/2005/8/layout/orgChart1"/>
    <dgm:cxn modelId="{0B012D11-D91B-48FC-A744-626E47BD97E7}" type="presOf" srcId="{9CA40C0D-8EB4-43F1-8187-3F24A8007916}" destId="{B1C9B005-C784-4D3F-89AB-3BF3A2FE408C}" srcOrd="0" destOrd="0" presId="urn:microsoft.com/office/officeart/2005/8/layout/orgChart1"/>
    <dgm:cxn modelId="{41C5713F-4FEE-41F9-8462-C78747A32E6A}" srcId="{18C51D94-7465-4F27-A190-7BF183EE7CB1}" destId="{CDAF68AB-49B7-4369-B9A1-0D1B5F789004}" srcOrd="3" destOrd="0" parTransId="{9CA40C0D-8EB4-43F1-8187-3F24A8007916}" sibTransId="{53D98609-874E-4D69-8DF5-EB5D6E55B008}"/>
    <dgm:cxn modelId="{67AB8FA9-0E6F-44E9-B3C4-9F5417470D07}" srcId="{57F8940F-8A4E-477A-8DCC-14F45F704548}" destId="{18C51D94-7465-4F27-A190-7BF183EE7CB1}" srcOrd="0" destOrd="0" parTransId="{3FD43CD8-1322-431B-9549-8DE767C689E7}" sibTransId="{A5161738-2C2B-4FF7-8075-A5FC7F1AB32E}"/>
    <dgm:cxn modelId="{698B73CA-E0C3-4E02-8E6F-03AE97EB0EA1}" type="presOf" srcId="{CDAF68AB-49B7-4369-B9A1-0D1B5F789004}" destId="{9666F023-FE33-45F3-AABE-9C53E43A9A94}" srcOrd="1" destOrd="0" presId="urn:microsoft.com/office/officeart/2005/8/layout/orgChart1"/>
    <dgm:cxn modelId="{DDF441BA-B9C0-47C1-A71E-E5205A67444F}" type="presOf" srcId="{FEEDF6AB-5EF6-4C7F-ACF7-379AF7DE1D45}" destId="{241FD1CB-4D63-4381-94F1-743AE8196215}" srcOrd="0" destOrd="0" presId="urn:microsoft.com/office/officeart/2005/8/layout/orgChart1"/>
    <dgm:cxn modelId="{14B7D5E6-1B42-4677-A4F1-F90C137E29AC}" type="presOf" srcId="{B17CDDCD-56A6-4D7C-8534-9067C145B4DE}" destId="{1F544D93-72CB-4977-AF0F-668C3E0D5B51}" srcOrd="0" destOrd="0" presId="urn:microsoft.com/office/officeart/2005/8/layout/orgChart1"/>
    <dgm:cxn modelId="{A92DA751-B6C4-4FC7-928C-0F2F090B63D7}" type="presOf" srcId="{F886AE22-C691-4DC8-A73E-63C50F4398A7}" destId="{D4EB1CB0-2AEA-4D9C-A4EB-DBB2B598192C}" srcOrd="0" destOrd="0" presId="urn:microsoft.com/office/officeart/2005/8/layout/orgChart1"/>
    <dgm:cxn modelId="{C1193F3B-08E3-4D31-8FC3-053B1BA75000}" type="presOf" srcId="{552C1A85-1964-4869-B20F-967419887CBC}" destId="{2B530812-E16C-49F8-B473-47F2AA08450B}" srcOrd="0" destOrd="0" presId="urn:microsoft.com/office/officeart/2005/8/layout/orgChart1"/>
    <dgm:cxn modelId="{D257EBF4-8BEC-4234-A30F-CE64EBA21347}" type="presOf" srcId="{BEB144CF-3791-42AF-A13A-CD1905842417}" destId="{413DB720-D1A9-44BF-AA83-3B332BA93EE8}" srcOrd="0" destOrd="0" presId="urn:microsoft.com/office/officeart/2005/8/layout/orgChart1"/>
    <dgm:cxn modelId="{2128EE8C-6935-4ADA-8395-1771AA388B8B}" type="presOf" srcId="{38029BBC-96F2-47CB-B98C-5C6566BFB584}" destId="{736C0875-04F2-4BAD-8EBB-EF720BA9F0E6}" srcOrd="0" destOrd="0" presId="urn:microsoft.com/office/officeart/2005/8/layout/orgChart1"/>
    <dgm:cxn modelId="{A53E40C5-C34F-4EA3-BB9E-0F0C3BB8DE7A}" type="presOf" srcId="{2F8501FE-C30B-4A9E-9CD1-0EADF3EE9738}" destId="{23C5363F-6444-420B-9BD8-874490FFBA4A}" srcOrd="1" destOrd="0" presId="urn:microsoft.com/office/officeart/2005/8/layout/orgChart1"/>
    <dgm:cxn modelId="{DF4E95AF-CF0B-4D22-97E3-173A6926994E}" srcId="{18C51D94-7465-4F27-A190-7BF183EE7CB1}" destId="{C1046F8E-2AEF-4CF2-B096-5B51BA136C5D}" srcOrd="4" destOrd="0" parTransId="{072D79A6-83A4-4256-B807-A3B0EB899700}" sibTransId="{902D1D37-88FB-4699-9D7E-A9BFF56C0F40}"/>
    <dgm:cxn modelId="{547AE3DB-A8F5-4D09-9DAE-B11DF7A21921}" type="presOf" srcId="{57F8940F-8A4E-477A-8DCC-14F45F704548}" destId="{8929656E-3706-4E67-BB0C-7919E7B4E0AD}" srcOrd="0" destOrd="0" presId="urn:microsoft.com/office/officeart/2005/8/layout/orgChart1"/>
    <dgm:cxn modelId="{F8D5F473-EAA7-4DC9-83A8-0FDA2FA0E983}" type="presParOf" srcId="{8929656E-3706-4E67-BB0C-7919E7B4E0AD}" destId="{82C506EA-8C23-42F8-A5CA-028EC1094585}" srcOrd="0" destOrd="0" presId="urn:microsoft.com/office/officeart/2005/8/layout/orgChart1"/>
    <dgm:cxn modelId="{129BAEF9-07D0-4BBF-959F-13109C6D26ED}" type="presParOf" srcId="{82C506EA-8C23-42F8-A5CA-028EC1094585}" destId="{1F2D7B94-F713-4282-9B41-CE1EC2365B5E}" srcOrd="0" destOrd="0" presId="urn:microsoft.com/office/officeart/2005/8/layout/orgChart1"/>
    <dgm:cxn modelId="{3DD54ED3-8264-426B-A7FB-EF4A192A2D3C}" type="presParOf" srcId="{1F2D7B94-F713-4282-9B41-CE1EC2365B5E}" destId="{7993B033-3E7A-4AFC-9505-A676079B235E}" srcOrd="0" destOrd="0" presId="urn:microsoft.com/office/officeart/2005/8/layout/orgChart1"/>
    <dgm:cxn modelId="{50FD6E7E-5401-4556-BD7F-9B76FF78C2C2}" type="presParOf" srcId="{1F2D7B94-F713-4282-9B41-CE1EC2365B5E}" destId="{EF21064E-77C0-43B4-8944-6F62316EDE84}" srcOrd="1" destOrd="0" presId="urn:microsoft.com/office/officeart/2005/8/layout/orgChart1"/>
    <dgm:cxn modelId="{7C28418F-C5A9-4167-BD19-E5F1E35E1C6F}" type="presParOf" srcId="{82C506EA-8C23-42F8-A5CA-028EC1094585}" destId="{664162F0-42F7-45F3-AD5F-78BE80D35CB5}" srcOrd="1" destOrd="0" presId="urn:microsoft.com/office/officeart/2005/8/layout/orgChart1"/>
    <dgm:cxn modelId="{BE00BAA9-4958-481D-A317-74E2E4F7DD38}" type="presParOf" srcId="{664162F0-42F7-45F3-AD5F-78BE80D35CB5}" destId="{241FD1CB-4D63-4381-94F1-743AE8196215}" srcOrd="0" destOrd="0" presId="urn:microsoft.com/office/officeart/2005/8/layout/orgChart1"/>
    <dgm:cxn modelId="{073E5B4E-D46F-48FD-9670-E0C73BD640AE}" type="presParOf" srcId="{664162F0-42F7-45F3-AD5F-78BE80D35CB5}" destId="{62215D8D-B246-4556-94E8-0D4B2D570ECE}" srcOrd="1" destOrd="0" presId="urn:microsoft.com/office/officeart/2005/8/layout/orgChart1"/>
    <dgm:cxn modelId="{6805C042-9E44-4637-AD19-0402D2DF92FE}" type="presParOf" srcId="{62215D8D-B246-4556-94E8-0D4B2D570ECE}" destId="{A3E13BAC-2C73-49D1-B0E4-253F4FF8FA7F}" srcOrd="0" destOrd="0" presId="urn:microsoft.com/office/officeart/2005/8/layout/orgChart1"/>
    <dgm:cxn modelId="{B13B8889-537F-479D-B465-39844BC5CC15}" type="presParOf" srcId="{A3E13BAC-2C73-49D1-B0E4-253F4FF8FA7F}" destId="{D06C4198-4E88-4FB7-A22B-28B5A8C1CFC6}" srcOrd="0" destOrd="0" presId="urn:microsoft.com/office/officeart/2005/8/layout/orgChart1"/>
    <dgm:cxn modelId="{39260D1B-332F-44FC-A12C-9CA616F588BF}" type="presParOf" srcId="{A3E13BAC-2C73-49D1-B0E4-253F4FF8FA7F}" destId="{23C5363F-6444-420B-9BD8-874490FFBA4A}" srcOrd="1" destOrd="0" presId="urn:microsoft.com/office/officeart/2005/8/layout/orgChart1"/>
    <dgm:cxn modelId="{A0381AF7-0337-4849-B012-68AEE4688712}" type="presParOf" srcId="{62215D8D-B246-4556-94E8-0D4B2D570ECE}" destId="{163E364F-5696-4AEF-8A1E-4DD8973456A6}" srcOrd="1" destOrd="0" presId="urn:microsoft.com/office/officeart/2005/8/layout/orgChart1"/>
    <dgm:cxn modelId="{A484742E-A34C-4DC5-9521-B33ACE71BC68}" type="presParOf" srcId="{62215D8D-B246-4556-94E8-0D4B2D570ECE}" destId="{9D7B2D3B-347D-4F56-A5F6-2C77EFB6A1CE}" srcOrd="2" destOrd="0" presId="urn:microsoft.com/office/officeart/2005/8/layout/orgChart1"/>
    <dgm:cxn modelId="{DE5E57B5-40EB-4C85-9E3D-FF84979E29FB}" type="presParOf" srcId="{664162F0-42F7-45F3-AD5F-78BE80D35CB5}" destId="{736C0875-04F2-4BAD-8EBB-EF720BA9F0E6}" srcOrd="2" destOrd="0" presId="urn:microsoft.com/office/officeart/2005/8/layout/orgChart1"/>
    <dgm:cxn modelId="{3F98B639-BDD8-4734-9C0D-A63E7EAA291E}" type="presParOf" srcId="{664162F0-42F7-45F3-AD5F-78BE80D35CB5}" destId="{D12C9792-2B6C-43F5-9F7B-7CDF6BB62A81}" srcOrd="3" destOrd="0" presId="urn:microsoft.com/office/officeart/2005/8/layout/orgChart1"/>
    <dgm:cxn modelId="{41469DBA-1101-4826-8ACE-ADE6EB167062}" type="presParOf" srcId="{D12C9792-2B6C-43F5-9F7B-7CDF6BB62A81}" destId="{9B63AE67-A91F-4B39-93E1-1C4912501391}" srcOrd="0" destOrd="0" presId="urn:microsoft.com/office/officeart/2005/8/layout/orgChart1"/>
    <dgm:cxn modelId="{98D411A4-B1C9-495B-8DB5-EA1AC07753A7}" type="presParOf" srcId="{9B63AE67-A91F-4B39-93E1-1C4912501391}" destId="{D4EB1CB0-2AEA-4D9C-A4EB-DBB2B598192C}" srcOrd="0" destOrd="0" presId="urn:microsoft.com/office/officeart/2005/8/layout/orgChart1"/>
    <dgm:cxn modelId="{3EF5B923-2454-47B3-AAC0-03037C842598}" type="presParOf" srcId="{9B63AE67-A91F-4B39-93E1-1C4912501391}" destId="{21AEC943-D421-4126-8FD9-DFB981158ADE}" srcOrd="1" destOrd="0" presId="urn:microsoft.com/office/officeart/2005/8/layout/orgChart1"/>
    <dgm:cxn modelId="{6F28D1BF-5714-49EC-A6C7-FBCF37590A15}" type="presParOf" srcId="{D12C9792-2B6C-43F5-9F7B-7CDF6BB62A81}" destId="{8C4C8718-0F89-4C52-A616-0EE767918ABB}" srcOrd="1" destOrd="0" presId="urn:microsoft.com/office/officeart/2005/8/layout/orgChart1"/>
    <dgm:cxn modelId="{585556AF-7901-49F8-B102-9E710A3FAF30}" type="presParOf" srcId="{D12C9792-2B6C-43F5-9F7B-7CDF6BB62A81}" destId="{FDF9D1C1-6B45-4151-9901-56D74AD3F74E}" srcOrd="2" destOrd="0" presId="urn:microsoft.com/office/officeart/2005/8/layout/orgChart1"/>
    <dgm:cxn modelId="{97335CA5-AE2B-4155-9C93-C63165FC0106}" type="presParOf" srcId="{664162F0-42F7-45F3-AD5F-78BE80D35CB5}" destId="{413DB720-D1A9-44BF-AA83-3B332BA93EE8}" srcOrd="4" destOrd="0" presId="urn:microsoft.com/office/officeart/2005/8/layout/orgChart1"/>
    <dgm:cxn modelId="{59CF3BC8-8F73-4554-8D49-6CC507193AE9}" type="presParOf" srcId="{664162F0-42F7-45F3-AD5F-78BE80D35CB5}" destId="{6A3AC897-524A-4FB3-B5DA-BC765D8A69C2}" srcOrd="5" destOrd="0" presId="urn:microsoft.com/office/officeart/2005/8/layout/orgChart1"/>
    <dgm:cxn modelId="{3C90F3C3-FCB5-4187-B54B-B43BD8433BFB}" type="presParOf" srcId="{6A3AC897-524A-4FB3-B5DA-BC765D8A69C2}" destId="{88DB6B57-F1B4-4E70-AE48-D287201C9E3B}" srcOrd="0" destOrd="0" presId="urn:microsoft.com/office/officeart/2005/8/layout/orgChart1"/>
    <dgm:cxn modelId="{748ADA0A-3147-4B8B-A703-365C6A6BEE17}" type="presParOf" srcId="{88DB6B57-F1B4-4E70-AE48-D287201C9E3B}" destId="{AF10DE9C-D3B3-4C48-91C1-3BD0492B2AFA}" srcOrd="0" destOrd="0" presId="urn:microsoft.com/office/officeart/2005/8/layout/orgChart1"/>
    <dgm:cxn modelId="{D86423CC-CBDB-450B-ADA9-D5E4C9EA492D}" type="presParOf" srcId="{88DB6B57-F1B4-4E70-AE48-D287201C9E3B}" destId="{EE408293-0505-484E-B98C-9BCF47518BD4}" srcOrd="1" destOrd="0" presId="urn:microsoft.com/office/officeart/2005/8/layout/orgChart1"/>
    <dgm:cxn modelId="{CE68BC6C-F0A5-4697-8B3E-B64E9CAE8EA9}" type="presParOf" srcId="{6A3AC897-524A-4FB3-B5DA-BC765D8A69C2}" destId="{8B5890ED-AD95-4166-ADB0-867016814C79}" srcOrd="1" destOrd="0" presId="urn:microsoft.com/office/officeart/2005/8/layout/orgChart1"/>
    <dgm:cxn modelId="{3EF98CF3-A9F4-4C7F-9371-0E49AE857A15}" type="presParOf" srcId="{6A3AC897-524A-4FB3-B5DA-BC765D8A69C2}" destId="{D16B35C5-8F40-4949-81CD-4D31CDCCBC6C}" srcOrd="2" destOrd="0" presId="urn:microsoft.com/office/officeart/2005/8/layout/orgChart1"/>
    <dgm:cxn modelId="{82F32F58-B762-431A-B245-5EDF4E5FA950}" type="presParOf" srcId="{664162F0-42F7-45F3-AD5F-78BE80D35CB5}" destId="{B1C9B005-C784-4D3F-89AB-3BF3A2FE408C}" srcOrd="6" destOrd="0" presId="urn:microsoft.com/office/officeart/2005/8/layout/orgChart1"/>
    <dgm:cxn modelId="{B14536DC-940F-48A7-8A5E-6FE1215A2205}" type="presParOf" srcId="{664162F0-42F7-45F3-AD5F-78BE80D35CB5}" destId="{23F2883E-F2BF-4DE5-9B33-1E9A291D28E2}" srcOrd="7" destOrd="0" presId="urn:microsoft.com/office/officeart/2005/8/layout/orgChart1"/>
    <dgm:cxn modelId="{4DB62E3C-C20B-408A-9EF3-5D1ED4E85B60}" type="presParOf" srcId="{23F2883E-F2BF-4DE5-9B33-1E9A291D28E2}" destId="{AB9BECE1-0222-4DFF-9107-441F20327236}" srcOrd="0" destOrd="0" presId="urn:microsoft.com/office/officeart/2005/8/layout/orgChart1"/>
    <dgm:cxn modelId="{F32CEA7B-2E0B-4C0F-A980-46A0B63A23C4}" type="presParOf" srcId="{AB9BECE1-0222-4DFF-9107-441F20327236}" destId="{055276A9-C91F-4195-B599-8F4D4429BC1C}" srcOrd="0" destOrd="0" presId="urn:microsoft.com/office/officeart/2005/8/layout/orgChart1"/>
    <dgm:cxn modelId="{05F74303-05EF-4C65-8A2C-6A36FC6FFEB4}" type="presParOf" srcId="{AB9BECE1-0222-4DFF-9107-441F20327236}" destId="{9666F023-FE33-45F3-AABE-9C53E43A9A94}" srcOrd="1" destOrd="0" presId="urn:microsoft.com/office/officeart/2005/8/layout/orgChart1"/>
    <dgm:cxn modelId="{5B0FBE4A-96BF-4CA0-AFA8-6D1C8E48D100}" type="presParOf" srcId="{23F2883E-F2BF-4DE5-9B33-1E9A291D28E2}" destId="{52AA1B07-1507-4EE3-B21D-B799D41DB412}" srcOrd="1" destOrd="0" presId="urn:microsoft.com/office/officeart/2005/8/layout/orgChart1"/>
    <dgm:cxn modelId="{CE7E3E93-A9C4-43A7-B861-48E654571829}" type="presParOf" srcId="{23F2883E-F2BF-4DE5-9B33-1E9A291D28E2}" destId="{8E388889-149D-41B1-B6F3-17D81747D855}" srcOrd="2" destOrd="0" presId="urn:microsoft.com/office/officeart/2005/8/layout/orgChart1"/>
    <dgm:cxn modelId="{8612A76D-C763-45F5-A88D-0E70E65FA383}" type="presParOf" srcId="{664162F0-42F7-45F3-AD5F-78BE80D35CB5}" destId="{276A6995-2B30-476B-A0E1-A4D85C5C540B}" srcOrd="8" destOrd="0" presId="urn:microsoft.com/office/officeart/2005/8/layout/orgChart1"/>
    <dgm:cxn modelId="{980F8750-0A72-4105-B099-E795EC48169B}" type="presParOf" srcId="{664162F0-42F7-45F3-AD5F-78BE80D35CB5}" destId="{71AAD8CE-4872-4D98-A8C2-5CE1B9463B20}" srcOrd="9" destOrd="0" presId="urn:microsoft.com/office/officeart/2005/8/layout/orgChart1"/>
    <dgm:cxn modelId="{4438C89C-E449-43C5-B25F-A947CF5CA947}" type="presParOf" srcId="{71AAD8CE-4872-4D98-A8C2-5CE1B9463B20}" destId="{53C57423-ABAB-4808-9E58-FCB96ED361FE}" srcOrd="0" destOrd="0" presId="urn:microsoft.com/office/officeart/2005/8/layout/orgChart1"/>
    <dgm:cxn modelId="{C7BD2B28-02C7-4C25-BBAB-A44396E1F913}" type="presParOf" srcId="{53C57423-ABAB-4808-9E58-FCB96ED361FE}" destId="{84F5E502-382F-42F5-9DE9-72F2E76C0154}" srcOrd="0" destOrd="0" presId="urn:microsoft.com/office/officeart/2005/8/layout/orgChart1"/>
    <dgm:cxn modelId="{F53183D3-B306-4D90-B748-29B69A5A017D}" type="presParOf" srcId="{53C57423-ABAB-4808-9E58-FCB96ED361FE}" destId="{BEDE3C77-F3A9-4325-A4CC-E90A0C639449}" srcOrd="1" destOrd="0" presId="urn:microsoft.com/office/officeart/2005/8/layout/orgChart1"/>
    <dgm:cxn modelId="{B9DF3E86-33BB-43FA-AA8C-C1082B8D8C36}" type="presParOf" srcId="{71AAD8CE-4872-4D98-A8C2-5CE1B9463B20}" destId="{ED94AFB5-D4FB-43D6-A036-46592576ED44}" srcOrd="1" destOrd="0" presId="urn:microsoft.com/office/officeart/2005/8/layout/orgChart1"/>
    <dgm:cxn modelId="{C8D9322A-E8D5-418D-8AF3-37F44388FD97}" type="presParOf" srcId="{71AAD8CE-4872-4D98-A8C2-5CE1B9463B20}" destId="{36D44264-96A9-40FD-80A7-599BEC2DBC3D}" srcOrd="2" destOrd="0" presId="urn:microsoft.com/office/officeart/2005/8/layout/orgChart1"/>
    <dgm:cxn modelId="{5BDCD691-0C81-435F-9F1B-9D0D36F8193A}" type="presParOf" srcId="{664162F0-42F7-45F3-AD5F-78BE80D35CB5}" destId="{1F544D93-72CB-4977-AF0F-668C3E0D5B51}" srcOrd="10" destOrd="0" presId="urn:microsoft.com/office/officeart/2005/8/layout/orgChart1"/>
    <dgm:cxn modelId="{F1E1023D-9EB5-478E-AF37-2F610630C4E7}" type="presParOf" srcId="{664162F0-42F7-45F3-AD5F-78BE80D35CB5}" destId="{74296DF5-FECB-4EA3-B045-749BDBE5D7E2}" srcOrd="11" destOrd="0" presId="urn:microsoft.com/office/officeart/2005/8/layout/orgChart1"/>
    <dgm:cxn modelId="{90584DF7-AD47-4426-8A55-508995185115}" type="presParOf" srcId="{74296DF5-FECB-4EA3-B045-749BDBE5D7E2}" destId="{0AD19E0F-B46A-42BF-97AE-AF70C850D2E7}" srcOrd="0" destOrd="0" presId="urn:microsoft.com/office/officeart/2005/8/layout/orgChart1"/>
    <dgm:cxn modelId="{924B0B6F-288B-4336-A0BD-7947348BCA51}" type="presParOf" srcId="{0AD19E0F-B46A-42BF-97AE-AF70C850D2E7}" destId="{2B530812-E16C-49F8-B473-47F2AA08450B}" srcOrd="0" destOrd="0" presId="urn:microsoft.com/office/officeart/2005/8/layout/orgChart1"/>
    <dgm:cxn modelId="{810F49CA-6EA9-4A53-92A4-CDE47C03084B}" type="presParOf" srcId="{0AD19E0F-B46A-42BF-97AE-AF70C850D2E7}" destId="{D8F385AE-16CB-4041-8C50-C26AC1C949C6}" srcOrd="1" destOrd="0" presId="urn:microsoft.com/office/officeart/2005/8/layout/orgChart1"/>
    <dgm:cxn modelId="{E4697F07-09F8-426D-8972-BBE2D4AF2075}" type="presParOf" srcId="{74296DF5-FECB-4EA3-B045-749BDBE5D7E2}" destId="{BE8F719E-BEE7-45E8-A697-813C064C0501}" srcOrd="1" destOrd="0" presId="urn:microsoft.com/office/officeart/2005/8/layout/orgChart1"/>
    <dgm:cxn modelId="{4EFE9C0E-6FB5-4240-B60E-EE645A019C10}" type="presParOf" srcId="{74296DF5-FECB-4EA3-B045-749BDBE5D7E2}" destId="{A05790CB-412F-41A8-B856-A1B9F8A73322}" srcOrd="2" destOrd="0" presId="urn:microsoft.com/office/officeart/2005/8/layout/orgChart1"/>
    <dgm:cxn modelId="{7AA69D1C-38B4-47E6-82D9-88D02F44B17C}" type="presParOf" srcId="{82C506EA-8C23-42F8-A5CA-028EC1094585}" destId="{FC38B2A6-1377-459C-924E-348D33E082BE}" srcOrd="2" destOrd="0" presId="urn:microsoft.com/office/officeart/2005/8/layout/orgChart1"/>
  </dgm:cxnLst>
  <dgm:bg>
    <a:noFill/>
  </dgm:bg>
  <dgm:whole>
    <a:ln>
      <a:solidFill>
        <a:schemeClr val="accent1"/>
      </a:solidFill>
    </a:ln>
  </dgm:whole>
</dgm:dataModel>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1227A5D3-707E-4A96-ADC3-988D18DDEE52}" type="datetimeFigureOut">
              <a:rPr lang="zh-CN" altLang="en-US"/>
              <a:pPr>
                <a:defRPr/>
              </a:pPr>
              <a:t>2015/7/2</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0B318C9A-34BF-4AA0-A016-10437DC4196A}"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幻灯片图像占位符 1"/>
          <p:cNvSpPr>
            <a:spLocks noGrp="1" noRot="1" noChangeAspect="1" noTextEdit="1"/>
          </p:cNvSpPr>
          <p:nvPr>
            <p:ph type="sldImg"/>
          </p:nvPr>
        </p:nvSpPr>
        <p:spPr bwMode="auto">
          <a:noFill/>
          <a:ln>
            <a:solidFill>
              <a:srgbClr val="000000"/>
            </a:solidFill>
            <a:miter lim="800000"/>
            <a:headEnd/>
            <a:tailEnd/>
          </a:ln>
        </p:spPr>
      </p:sp>
      <p:sp>
        <p:nvSpPr>
          <p:cNvPr id="96259"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96260"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47FF7236-DFE1-4BDC-A8C6-356ACA2689B9}" type="slidenum">
              <a:rPr lang="zh-CN" altLang="en-US" smtClean="0"/>
              <a:pPr/>
              <a:t>1</a:t>
            </a:fld>
            <a:endParaRPr lang="zh-CN" alt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幻灯片图像占位符 1"/>
          <p:cNvSpPr>
            <a:spLocks noGrp="1" noRot="1" noChangeAspect="1" noTextEdit="1"/>
          </p:cNvSpPr>
          <p:nvPr>
            <p:ph type="sldImg"/>
          </p:nvPr>
        </p:nvSpPr>
        <p:spPr bwMode="auto">
          <a:noFill/>
          <a:ln>
            <a:solidFill>
              <a:srgbClr val="000000"/>
            </a:solidFill>
            <a:miter lim="800000"/>
            <a:headEnd/>
            <a:tailEnd/>
          </a:ln>
        </p:spPr>
      </p:sp>
      <p:sp>
        <p:nvSpPr>
          <p:cNvPr id="105475" name="备注占位符 2"/>
          <p:cNvSpPr>
            <a:spLocks noGrp="1"/>
          </p:cNvSpPr>
          <p:nvPr>
            <p:ph type="body" idx="1"/>
          </p:nvPr>
        </p:nvSpPr>
        <p:spPr bwMode="auto">
          <a:noFill/>
        </p:spPr>
        <p:txBody>
          <a:bodyPr wrap="square" numCol="1" anchor="t" anchorCtr="0" compatLnSpc="1">
            <a:prstTxWarp prst="textNoShape">
              <a:avLst/>
            </a:prstTxWarp>
          </a:bodyPr>
          <a:lstStyle/>
          <a:p>
            <a:r>
              <a:rPr lang="zh-CN" altLang="en-US" smtClean="0"/>
              <a:t>同业借款是指商业银行由于解决本身临时资金周转的需要而向其他商业银行借入的期限较短的借款。</a:t>
            </a:r>
          </a:p>
          <a:p>
            <a:r>
              <a:rPr lang="zh-CN" altLang="en-US" smtClean="0"/>
              <a:t>回购协议就是通过出售金融资产取得资金，但在出售时，出售人同意在一定日期按预订价格再购回此项金融资产。</a:t>
            </a:r>
          </a:p>
          <a:p>
            <a:endParaRPr lang="zh-CN" altLang="en-US" smtClean="0"/>
          </a:p>
        </p:txBody>
      </p:sp>
      <p:sp>
        <p:nvSpPr>
          <p:cNvPr id="105476"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A11F122C-8857-4174-BAE7-AA19017A1AC6}" type="slidenum">
              <a:rPr lang="zh-CN" altLang="en-US" smtClean="0"/>
              <a:pPr/>
              <a:t>20</a:t>
            </a:fld>
            <a:endParaRPr lang="zh-CN" alt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幻灯片图像占位符 1"/>
          <p:cNvSpPr>
            <a:spLocks noGrp="1" noRot="1" noChangeAspect="1" noTextEdit="1"/>
          </p:cNvSpPr>
          <p:nvPr>
            <p:ph type="sldImg"/>
          </p:nvPr>
        </p:nvSpPr>
        <p:spPr bwMode="auto">
          <a:noFill/>
          <a:ln>
            <a:solidFill>
              <a:srgbClr val="000000"/>
            </a:solidFill>
            <a:miter lim="800000"/>
            <a:headEnd/>
            <a:tailEnd/>
          </a:ln>
        </p:spPr>
      </p:sp>
      <p:sp>
        <p:nvSpPr>
          <p:cNvPr id="106499"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106500"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D984C58F-5416-46FD-91FD-9E9C241C36F6}" type="slidenum">
              <a:rPr lang="zh-CN" altLang="en-US" smtClean="0"/>
              <a:pPr/>
              <a:t>26</a:t>
            </a:fld>
            <a:endParaRPr lang="zh-CN" alt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幻灯片图像占位符 1"/>
          <p:cNvSpPr>
            <a:spLocks noGrp="1" noRot="1" noChangeAspect="1" noTextEdit="1"/>
          </p:cNvSpPr>
          <p:nvPr>
            <p:ph type="sldImg"/>
          </p:nvPr>
        </p:nvSpPr>
        <p:spPr bwMode="auto">
          <a:noFill/>
          <a:ln>
            <a:solidFill>
              <a:srgbClr val="000000"/>
            </a:solidFill>
            <a:miter lim="800000"/>
            <a:headEnd/>
            <a:tailEnd/>
          </a:ln>
        </p:spPr>
      </p:sp>
      <p:sp>
        <p:nvSpPr>
          <p:cNvPr id="107523"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107524" name="日期占位符 3"/>
          <p:cNvSpPr>
            <a:spLocks noGrp="1"/>
          </p:cNvSpPr>
          <p:nvPr>
            <p:ph type="dt" sz="quarter" idx="1"/>
          </p:nvPr>
        </p:nvSpPr>
        <p:spPr bwMode="auto">
          <a:noFill/>
          <a:ln>
            <a:miter lim="800000"/>
            <a:headEnd/>
            <a:tailEnd/>
          </a:ln>
        </p:spPr>
        <p:txBody>
          <a:bodyPr wrap="square" numCol="1" anchor="t" anchorCtr="0" compatLnSpc="1">
            <a:prstTxWarp prst="textNoShape">
              <a:avLst/>
            </a:prstTxWarp>
          </a:bodyPr>
          <a:lstStyle/>
          <a:p>
            <a:fld id="{E02121C4-76E7-42AF-BBEB-FB31B8DC36FC}" type="datetime1">
              <a:rPr lang="zh-CN" altLang="en-US" smtClean="0"/>
              <a:pPr/>
              <a:t>2015/7/2</a:t>
            </a:fld>
            <a:endParaRPr lang="en-US" altLang="zh-CN" smtClean="0"/>
          </a:p>
        </p:txBody>
      </p:sp>
      <p:sp>
        <p:nvSpPr>
          <p:cNvPr id="107525" name="灯片编号占位符 4"/>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E16D309C-57A9-4EE2-B04C-60FDF2A84BFD}" type="slidenum">
              <a:rPr lang="en-US" altLang="zh-CN" smtClean="0"/>
              <a:pPr/>
              <a:t>27</a:t>
            </a:fld>
            <a:endParaRPr lang="en-US" altLang="zh-CN"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幻灯片图像占位符 1"/>
          <p:cNvSpPr>
            <a:spLocks noGrp="1" noRot="1" noChangeAspect="1" noTextEdit="1"/>
          </p:cNvSpPr>
          <p:nvPr>
            <p:ph type="sldImg"/>
          </p:nvPr>
        </p:nvSpPr>
        <p:spPr bwMode="auto">
          <a:noFill/>
          <a:ln>
            <a:solidFill>
              <a:srgbClr val="000000"/>
            </a:solidFill>
            <a:miter lim="800000"/>
            <a:headEnd/>
            <a:tailEnd/>
          </a:ln>
        </p:spPr>
      </p:sp>
      <p:sp>
        <p:nvSpPr>
          <p:cNvPr id="108547" name="备注占位符 2"/>
          <p:cNvSpPr>
            <a:spLocks noGrp="1"/>
          </p:cNvSpPr>
          <p:nvPr>
            <p:ph type="body" idx="1"/>
          </p:nvPr>
        </p:nvSpPr>
        <p:spPr bwMode="auto">
          <a:noFill/>
        </p:spPr>
        <p:txBody>
          <a:bodyPr wrap="square" numCol="1" anchor="t" anchorCtr="0" compatLnSpc="1">
            <a:prstTxWarp prst="textNoShape">
              <a:avLst/>
            </a:prstTxWarp>
          </a:bodyPr>
          <a:lstStyle/>
          <a:p>
            <a:r>
              <a:rPr lang="zh-CN" altLang="en-US" smtClean="0"/>
              <a:t>再贴现是指商业银行以未到期的已贴现票据，向中央银行办理的贴现，是商业银行以票据债权的再转让，是中央银行向商业银行提供贷款的一种方式。商业银行办理的再贴现，贴现期一般不超过</a:t>
            </a:r>
            <a:r>
              <a:rPr lang="en-US" altLang="zh-CN" smtClean="0"/>
              <a:t>6</a:t>
            </a:r>
            <a:r>
              <a:rPr lang="zh-CN" altLang="en-US" smtClean="0"/>
              <a:t>个月。</a:t>
            </a:r>
          </a:p>
          <a:p>
            <a:r>
              <a:rPr lang="zh-CN" altLang="en-US" smtClean="0"/>
              <a:t>转贴现是指商业银行以未到期的已贴现票据，向其他商业银行办理的贴现业务。</a:t>
            </a:r>
          </a:p>
        </p:txBody>
      </p:sp>
      <p:sp>
        <p:nvSpPr>
          <p:cNvPr id="108548"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D8D38941-D2ED-4004-8AA9-B9D2639F97BB}" type="slidenum">
              <a:rPr lang="zh-CN" altLang="en-US" smtClean="0"/>
              <a:pPr/>
              <a:t>32</a:t>
            </a:fld>
            <a:endParaRPr lang="zh-CN" alt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幻灯片图像占位符 1"/>
          <p:cNvSpPr>
            <a:spLocks noGrp="1" noRot="1" noChangeAspect="1" noTextEdit="1"/>
          </p:cNvSpPr>
          <p:nvPr>
            <p:ph type="sldImg"/>
          </p:nvPr>
        </p:nvSpPr>
        <p:spPr bwMode="auto">
          <a:noFill/>
          <a:ln>
            <a:solidFill>
              <a:srgbClr val="000000"/>
            </a:solidFill>
            <a:miter lim="800000"/>
            <a:headEnd/>
            <a:tailEnd/>
          </a:ln>
        </p:spPr>
      </p:sp>
      <p:sp>
        <p:nvSpPr>
          <p:cNvPr id="109571" name="备注占位符 2"/>
          <p:cNvSpPr>
            <a:spLocks noGrp="1"/>
          </p:cNvSpPr>
          <p:nvPr>
            <p:ph type="body" idx="1"/>
          </p:nvPr>
        </p:nvSpPr>
        <p:spPr bwMode="auto">
          <a:noFill/>
        </p:spPr>
        <p:txBody>
          <a:bodyPr wrap="square" numCol="1" anchor="t" anchorCtr="0" compatLnSpc="1">
            <a:prstTxWarp prst="textNoShape">
              <a:avLst/>
            </a:prstTxWarp>
          </a:bodyPr>
          <a:lstStyle/>
          <a:p>
            <a:r>
              <a:rPr lang="zh-CN" altLang="en-US" smtClean="0">
                <a:latin typeface="Times New Roman" pitchFamily="18" charset="0"/>
              </a:rPr>
              <a:t>申请单笔金额在人民币</a:t>
            </a:r>
            <a:r>
              <a:rPr lang="en-US" altLang="zh-CN" smtClean="0">
                <a:latin typeface="Times New Roman" pitchFamily="18" charset="0"/>
              </a:rPr>
              <a:t>2</a:t>
            </a:r>
            <a:r>
              <a:rPr lang="zh-CN" altLang="en-US" smtClean="0">
                <a:latin typeface="Times New Roman" pitchFamily="18" charset="0"/>
              </a:rPr>
              <a:t>千元（含）以上</a:t>
            </a:r>
            <a:r>
              <a:rPr lang="en-US" altLang="zh-CN" smtClean="0">
                <a:latin typeface="Times New Roman" pitchFamily="18" charset="0"/>
              </a:rPr>
              <a:t>10</a:t>
            </a:r>
            <a:r>
              <a:rPr lang="zh-CN" altLang="en-US" smtClean="0">
                <a:latin typeface="Times New Roman" pitchFamily="18" charset="0"/>
              </a:rPr>
              <a:t>万元（含）以下，期限在一年以内的个人短期贷款</a:t>
            </a:r>
            <a:endParaRPr lang="en-US" altLang="zh-CN" smtClean="0">
              <a:latin typeface="Times New Roman" pitchFamily="18" charset="0"/>
            </a:endParaRPr>
          </a:p>
          <a:p>
            <a:r>
              <a:rPr lang="zh-CN" altLang="en-US" smtClean="0"/>
              <a:t>最高为不超过质押物面值的</a:t>
            </a:r>
            <a:r>
              <a:rPr lang="en-US" altLang="zh-CN" smtClean="0"/>
              <a:t>90%</a:t>
            </a:r>
            <a:r>
              <a:rPr lang="zh-CN" altLang="en-US" smtClean="0"/>
              <a:t>，外币存单按当日牌价折合为人民币计算；贷款期限最长不超过定期存款或国债的到期日</a:t>
            </a:r>
            <a:r>
              <a:rPr lang="zh-CN" altLang="en-US" smtClean="0">
                <a:latin typeface="Times New Roman" pitchFamily="18" charset="0"/>
              </a:rPr>
              <a:t>。</a:t>
            </a:r>
            <a:endParaRPr lang="zh-CN" altLang="en-US" smtClean="0"/>
          </a:p>
        </p:txBody>
      </p:sp>
      <p:sp>
        <p:nvSpPr>
          <p:cNvPr id="109572"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5A9142D2-B042-4417-BDCA-943D41CD0B40}" type="slidenum">
              <a:rPr lang="zh-CN" altLang="en-US" smtClean="0"/>
              <a:pPr/>
              <a:t>36</a:t>
            </a:fld>
            <a:endParaRPr lang="zh-CN" alt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幻灯片图像占位符 1"/>
          <p:cNvSpPr>
            <a:spLocks noGrp="1" noRot="1" noChangeAspect="1" noTextEdit="1"/>
          </p:cNvSpPr>
          <p:nvPr>
            <p:ph type="sldImg"/>
          </p:nvPr>
        </p:nvSpPr>
        <p:spPr bwMode="auto">
          <a:noFill/>
          <a:ln>
            <a:solidFill>
              <a:srgbClr val="000000"/>
            </a:solidFill>
            <a:miter lim="800000"/>
            <a:headEnd/>
            <a:tailEnd/>
          </a:ln>
        </p:spPr>
      </p:sp>
      <p:sp>
        <p:nvSpPr>
          <p:cNvPr id="110595" name="备注占位符 2"/>
          <p:cNvSpPr>
            <a:spLocks noGrp="1"/>
          </p:cNvSpPr>
          <p:nvPr>
            <p:ph type="body" idx="1"/>
          </p:nvPr>
        </p:nvSpPr>
        <p:spPr bwMode="auto">
          <a:noFill/>
        </p:spPr>
        <p:txBody>
          <a:bodyPr wrap="square" numCol="1" anchor="t" anchorCtr="0" compatLnSpc="1">
            <a:prstTxWarp prst="textNoShape">
              <a:avLst/>
            </a:prstTxWarp>
          </a:bodyPr>
          <a:lstStyle/>
          <a:p>
            <a:r>
              <a:rPr lang="zh-CN" smtClean="0"/>
              <a:t>也称为中介业务、代理业务、居间业务，这些业务游离于负债业务和资产业务之外，又与之有一定的联系</a:t>
            </a:r>
            <a:endParaRPr lang="zh-CN" altLang="en-US" smtClean="0"/>
          </a:p>
        </p:txBody>
      </p:sp>
      <p:sp>
        <p:nvSpPr>
          <p:cNvPr id="110596"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10AC31A5-15BA-4AC8-AA9F-723E3917AB53}" type="slidenum">
              <a:rPr lang="zh-CN" altLang="en-US" smtClean="0"/>
              <a:pPr/>
              <a:t>38</a:t>
            </a:fld>
            <a:endParaRPr lang="zh-CN" alt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幻灯片图像占位符 1"/>
          <p:cNvSpPr>
            <a:spLocks noGrp="1" noRot="1" noChangeAspect="1" noTextEdit="1"/>
          </p:cNvSpPr>
          <p:nvPr>
            <p:ph type="sldImg"/>
          </p:nvPr>
        </p:nvSpPr>
        <p:spPr bwMode="auto">
          <a:noFill/>
          <a:ln>
            <a:solidFill>
              <a:srgbClr val="000000"/>
            </a:solidFill>
            <a:miter lim="800000"/>
            <a:headEnd/>
            <a:tailEnd/>
          </a:ln>
        </p:spPr>
      </p:sp>
      <p:sp>
        <p:nvSpPr>
          <p:cNvPr id="111619" name="备注占位符 2"/>
          <p:cNvSpPr>
            <a:spLocks noGrp="1"/>
          </p:cNvSpPr>
          <p:nvPr>
            <p:ph type="body" idx="1"/>
          </p:nvPr>
        </p:nvSpPr>
        <p:spPr bwMode="auto">
          <a:noFill/>
        </p:spPr>
        <p:txBody>
          <a:bodyPr wrap="square" numCol="1" anchor="t" anchorCtr="0" compatLnSpc="1">
            <a:prstTxWarp prst="textNoShape">
              <a:avLst/>
            </a:prstTxWarp>
          </a:bodyPr>
          <a:lstStyle/>
          <a:p>
            <a:r>
              <a:rPr lang="zh-CN" altLang="en-US" smtClean="0"/>
              <a:t>速汇通、大小额支付</a:t>
            </a:r>
          </a:p>
        </p:txBody>
      </p:sp>
      <p:sp>
        <p:nvSpPr>
          <p:cNvPr id="111620"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CF2EDF55-8DA3-4CB1-BE93-7DF91D906369}" type="slidenum">
              <a:rPr lang="zh-CN" altLang="en-US" smtClean="0"/>
              <a:pPr/>
              <a:t>45</a:t>
            </a:fld>
            <a:endParaRPr lang="zh-CN" alt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幻灯片图像占位符 1"/>
          <p:cNvSpPr>
            <a:spLocks noGrp="1" noRot="1" noChangeAspect="1" noTextEdit="1"/>
          </p:cNvSpPr>
          <p:nvPr>
            <p:ph type="sldImg"/>
          </p:nvPr>
        </p:nvSpPr>
        <p:spPr bwMode="auto">
          <a:noFill/>
          <a:ln>
            <a:solidFill>
              <a:srgbClr val="000000"/>
            </a:solidFill>
            <a:miter lim="800000"/>
            <a:headEnd/>
            <a:tailEnd/>
          </a:ln>
        </p:spPr>
      </p:sp>
      <p:sp>
        <p:nvSpPr>
          <p:cNvPr id="112643"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112644"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C9BE1AA-9169-4B1D-85D3-0CFE655B8239}" type="slidenum">
              <a:rPr lang="zh-CN" altLang="en-US" smtClean="0"/>
              <a:pPr/>
              <a:t>63</a:t>
            </a:fld>
            <a:endParaRPr lang="zh-CN" alt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幻灯片图像占位符 1"/>
          <p:cNvSpPr>
            <a:spLocks noGrp="1" noRot="1" noChangeAspect="1" noTextEdit="1"/>
          </p:cNvSpPr>
          <p:nvPr>
            <p:ph type="sldImg"/>
          </p:nvPr>
        </p:nvSpPr>
        <p:spPr bwMode="auto">
          <a:noFill/>
          <a:ln>
            <a:solidFill>
              <a:srgbClr val="000000"/>
            </a:solidFill>
            <a:miter lim="800000"/>
            <a:headEnd/>
            <a:tailEnd/>
          </a:ln>
        </p:spPr>
      </p:sp>
      <p:sp>
        <p:nvSpPr>
          <p:cNvPr id="113667" name="备注占位符 2"/>
          <p:cNvSpPr>
            <a:spLocks noGrp="1"/>
          </p:cNvSpPr>
          <p:nvPr>
            <p:ph type="body" idx="1"/>
          </p:nvPr>
        </p:nvSpPr>
        <p:spPr bwMode="auto">
          <a:noFill/>
        </p:spPr>
        <p:txBody>
          <a:bodyPr wrap="square" numCol="1" anchor="t" anchorCtr="0" compatLnSpc="1">
            <a:prstTxWarp prst="textNoShape">
              <a:avLst/>
            </a:prstTxWarp>
          </a:bodyPr>
          <a:lstStyle/>
          <a:p>
            <a:r>
              <a:rPr lang="zh-CN" altLang="en-US" b="1" smtClean="0"/>
              <a:t>资产</a:t>
            </a:r>
            <a:r>
              <a:rPr lang="zh-CN" altLang="en-US" smtClean="0"/>
              <a:t>是指过去的交易或事项形成并有企业拥有或者控制的资源，该资源预期会给企业带来经济利益。</a:t>
            </a:r>
          </a:p>
          <a:p>
            <a:r>
              <a:rPr lang="zh-CN" altLang="en-US" b="1" smtClean="0"/>
              <a:t>负债</a:t>
            </a:r>
            <a:r>
              <a:rPr lang="zh-CN" altLang="en-US" smtClean="0"/>
              <a:t>是指过去的交易、事项形成的现实义务，履行该义务预期会导致经济利益流出企业。</a:t>
            </a:r>
          </a:p>
          <a:p>
            <a:r>
              <a:rPr lang="zh-CN" altLang="en-US" b="1" smtClean="0"/>
              <a:t>所有者权益</a:t>
            </a:r>
            <a:r>
              <a:rPr lang="zh-CN" altLang="en-US" smtClean="0"/>
              <a:t>是所有者在企业资产中享有的经济利益，其金额为资产减去负债后的余额。（如实资本、未分配利润率等）</a:t>
            </a:r>
          </a:p>
          <a:p>
            <a:r>
              <a:rPr lang="zh-CN" altLang="en-US" b="1" smtClean="0"/>
              <a:t>收入</a:t>
            </a:r>
            <a:r>
              <a:rPr lang="zh-CN" altLang="en-US" smtClean="0"/>
              <a:t>是指企业在销售商品、提供劳务及让度资产使用权等日常活动所形成的经济利益的总流入。</a:t>
            </a:r>
          </a:p>
          <a:p>
            <a:r>
              <a:rPr lang="zh-CN" altLang="en-US" b="1" smtClean="0"/>
              <a:t>费用</a:t>
            </a:r>
            <a:r>
              <a:rPr lang="zh-CN" altLang="en-US" smtClean="0"/>
              <a:t>是指企业为销售商品、提供劳务等日常活动所发生的经济利益的流出。</a:t>
            </a:r>
          </a:p>
          <a:p>
            <a:r>
              <a:rPr lang="zh-CN" altLang="en-US" b="1" smtClean="0"/>
              <a:t>利润</a:t>
            </a:r>
            <a:r>
              <a:rPr lang="zh-CN" altLang="en-US" smtClean="0"/>
              <a:t>是指企业在一定会计期间的经营成果。包括营业利润、利润总额和净利润。</a:t>
            </a:r>
          </a:p>
          <a:p>
            <a:endParaRPr lang="zh-CN" altLang="en-US" smtClean="0"/>
          </a:p>
        </p:txBody>
      </p:sp>
      <p:sp>
        <p:nvSpPr>
          <p:cNvPr id="113668"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0EF8EAD8-0221-4B21-9330-09B76AF47D58}" type="slidenum">
              <a:rPr lang="zh-CN" altLang="en-US" smtClean="0"/>
              <a:pPr/>
              <a:t>67</a:t>
            </a:fld>
            <a:endParaRPr lang="zh-CN" alt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幻灯片图像占位符 1"/>
          <p:cNvSpPr>
            <a:spLocks noGrp="1" noRot="1" noChangeAspect="1" noTextEdit="1"/>
          </p:cNvSpPr>
          <p:nvPr>
            <p:ph type="sldImg"/>
          </p:nvPr>
        </p:nvSpPr>
        <p:spPr bwMode="auto">
          <a:noFill/>
          <a:ln>
            <a:solidFill>
              <a:srgbClr val="000000"/>
            </a:solidFill>
            <a:miter lim="800000"/>
            <a:headEnd/>
            <a:tailEnd/>
          </a:ln>
        </p:spPr>
      </p:sp>
      <p:sp>
        <p:nvSpPr>
          <p:cNvPr id="114691"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114692"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0C3C7515-CDEE-44B9-BD30-142723EAB0B7}" type="slidenum">
              <a:rPr lang="zh-CN" altLang="en-US" smtClean="0"/>
              <a:pPr/>
              <a:t>68</a:t>
            </a:fld>
            <a:endParaRPr lang="zh-CN"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幻灯片图像占位符 1"/>
          <p:cNvSpPr>
            <a:spLocks noGrp="1" noRot="1" noChangeAspect="1" noTextEdit="1"/>
          </p:cNvSpPr>
          <p:nvPr>
            <p:ph type="sldImg"/>
          </p:nvPr>
        </p:nvSpPr>
        <p:spPr bwMode="auto">
          <a:noFill/>
          <a:ln>
            <a:solidFill>
              <a:srgbClr val="000000"/>
            </a:solidFill>
            <a:miter lim="800000"/>
            <a:headEnd/>
            <a:tailEnd/>
          </a:ln>
        </p:spPr>
      </p:sp>
      <p:sp>
        <p:nvSpPr>
          <p:cNvPr id="97283" name="备注占位符 2"/>
          <p:cNvSpPr>
            <a:spLocks noGrp="1"/>
          </p:cNvSpPr>
          <p:nvPr>
            <p:ph type="body" idx="1"/>
          </p:nvPr>
        </p:nvSpPr>
        <p:spPr bwMode="auto">
          <a:noFill/>
        </p:spPr>
        <p:txBody>
          <a:bodyPr wrap="square" numCol="1" anchor="t" anchorCtr="0" compatLnSpc="1">
            <a:prstTxWarp prst="textNoShape">
              <a:avLst/>
            </a:prstTxWarp>
          </a:bodyPr>
          <a:lstStyle/>
          <a:p>
            <a:r>
              <a:rPr lang="zh-CN" altLang="en-US" smtClean="0"/>
              <a:t>信用货币是指流通领域充当流通手段和支付手段的信用凭证</a:t>
            </a:r>
            <a:r>
              <a:rPr lang="en-US" altLang="zh-CN" smtClean="0"/>
              <a:t>.</a:t>
            </a:r>
            <a:r>
              <a:rPr lang="zh-CN" altLang="en-US" smtClean="0"/>
              <a:t>信用货币本身的价值低于货币价值</a:t>
            </a:r>
            <a:r>
              <a:rPr lang="en-US" altLang="zh-CN" smtClean="0"/>
              <a:t>,</a:t>
            </a:r>
            <a:r>
              <a:rPr lang="zh-CN" altLang="en-US" smtClean="0"/>
              <a:t>而且不代表任何金属。</a:t>
            </a:r>
          </a:p>
          <a:p>
            <a:r>
              <a:rPr lang="zh-CN" altLang="en-US" smtClean="0"/>
              <a:t>信用指一切货币的借贷。</a:t>
            </a:r>
          </a:p>
          <a:p>
            <a:endParaRPr lang="zh-CN" altLang="en-US" smtClean="0"/>
          </a:p>
        </p:txBody>
      </p:sp>
      <p:sp>
        <p:nvSpPr>
          <p:cNvPr id="97284"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48739019-736F-4624-9F86-8C7743F99EE7}" type="slidenum">
              <a:rPr lang="zh-CN" altLang="en-US" smtClean="0"/>
              <a:pPr/>
              <a:t>3</a:t>
            </a:fld>
            <a:endParaRPr lang="zh-CN" alt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幻灯片图像占位符 1"/>
          <p:cNvSpPr>
            <a:spLocks noGrp="1" noRot="1" noChangeAspect="1" noTextEdit="1"/>
          </p:cNvSpPr>
          <p:nvPr>
            <p:ph type="sldImg"/>
          </p:nvPr>
        </p:nvSpPr>
        <p:spPr bwMode="auto">
          <a:noFill/>
          <a:ln>
            <a:solidFill>
              <a:srgbClr val="000000"/>
            </a:solidFill>
            <a:miter lim="800000"/>
            <a:headEnd/>
            <a:tailEnd/>
          </a:ln>
        </p:spPr>
      </p:sp>
      <p:sp>
        <p:nvSpPr>
          <p:cNvPr id="115715" name="备注占位符 2"/>
          <p:cNvSpPr>
            <a:spLocks noGrp="1"/>
          </p:cNvSpPr>
          <p:nvPr>
            <p:ph type="body" idx="1"/>
          </p:nvPr>
        </p:nvSpPr>
        <p:spPr bwMode="auto">
          <a:noFill/>
        </p:spPr>
        <p:txBody>
          <a:bodyPr wrap="square" numCol="1" anchor="t" anchorCtr="0" compatLnSpc="1">
            <a:prstTxWarp prst="textNoShape">
              <a:avLst/>
            </a:prstTxWarp>
          </a:bodyPr>
          <a:lstStyle/>
          <a:p>
            <a:r>
              <a:rPr lang="zh-CN" altLang="en-US" smtClean="0"/>
              <a:t>业务：</a:t>
            </a:r>
          </a:p>
          <a:p>
            <a:r>
              <a:rPr lang="zh-CN" altLang="en-US" smtClean="0"/>
              <a:t>存储中心（核心业务数据、数据仓库）。</a:t>
            </a:r>
          </a:p>
          <a:p>
            <a:r>
              <a:rPr lang="zh-CN" altLang="en-US" smtClean="0"/>
              <a:t>处理中心（核心业务逻辑）。</a:t>
            </a:r>
          </a:p>
          <a:p>
            <a:r>
              <a:rPr lang="zh-CN" altLang="en-US" smtClean="0"/>
              <a:t>管理：</a:t>
            </a:r>
          </a:p>
          <a:p>
            <a:r>
              <a:rPr lang="zh-CN" altLang="en-US" smtClean="0"/>
              <a:t>安全认证和安全管理中心。</a:t>
            </a:r>
          </a:p>
          <a:p>
            <a:r>
              <a:rPr lang="zh-CN" altLang="en-US" smtClean="0"/>
              <a:t>全行系统管理中心。</a:t>
            </a:r>
          </a:p>
          <a:p>
            <a:r>
              <a:rPr lang="zh-CN" altLang="en-US" smtClean="0"/>
              <a:t>门户：</a:t>
            </a:r>
          </a:p>
          <a:p>
            <a:r>
              <a:rPr lang="zh-CN" altLang="en-US" smtClean="0"/>
              <a:t>联络中心（人总行、金卡总中心、</a:t>
            </a:r>
            <a:r>
              <a:rPr lang="en-US" altLang="zh-CN" smtClean="0"/>
              <a:t>SWIFT</a:t>
            </a:r>
            <a:r>
              <a:rPr lang="zh-CN" altLang="en-US" smtClean="0"/>
              <a:t>等总行统一的对外接口）。</a:t>
            </a:r>
          </a:p>
          <a:p>
            <a:r>
              <a:rPr lang="en-US" altLang="zh-CN" smtClean="0"/>
              <a:t>INTERNET</a:t>
            </a:r>
            <a:r>
              <a:rPr lang="zh-CN" altLang="en-US" smtClean="0"/>
              <a:t>接入等。</a:t>
            </a:r>
          </a:p>
          <a:p>
            <a:endParaRPr lang="zh-CN" altLang="en-US" smtClean="0"/>
          </a:p>
        </p:txBody>
      </p:sp>
      <p:sp>
        <p:nvSpPr>
          <p:cNvPr id="115716"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384E92E-F3A4-4D4B-AE6F-F57D45E5712D}" type="slidenum">
              <a:rPr lang="zh-CN" altLang="en-US" smtClean="0"/>
              <a:pPr/>
              <a:t>81</a:t>
            </a:fld>
            <a:endParaRPr lang="zh-CN" alt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幻灯片图像占位符 1"/>
          <p:cNvSpPr>
            <a:spLocks noGrp="1" noRot="1" noChangeAspect="1" noTextEdit="1"/>
          </p:cNvSpPr>
          <p:nvPr>
            <p:ph type="sldImg"/>
          </p:nvPr>
        </p:nvSpPr>
        <p:spPr bwMode="auto">
          <a:noFill/>
          <a:ln>
            <a:solidFill>
              <a:srgbClr val="000000"/>
            </a:solidFill>
            <a:miter lim="800000"/>
            <a:headEnd/>
            <a:tailEnd/>
          </a:ln>
        </p:spPr>
      </p:sp>
      <p:sp>
        <p:nvSpPr>
          <p:cNvPr id="116739"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116740"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9B7F19D9-A430-4557-B6D7-E264B23895B9}" type="slidenum">
              <a:rPr lang="zh-CN" altLang="en-US" smtClean="0"/>
              <a:pPr/>
              <a:t>85</a:t>
            </a:fld>
            <a:endParaRPr lang="zh-CN" alt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51B9509E-4204-4314-AB10-EAA411DE1000}" type="slidenum">
              <a:rPr lang="en-US" altLang="zh-CN" smtClean="0"/>
              <a:pPr/>
              <a:t>86</a:t>
            </a:fld>
            <a:endParaRPr lang="en-US" altLang="zh-CN" smtClean="0"/>
          </a:p>
        </p:txBody>
      </p:sp>
      <p:sp>
        <p:nvSpPr>
          <p:cNvPr id="11776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17764" name="Rectangle 3"/>
          <p:cNvSpPr>
            <a:spLocks noGrp="1" noChangeArrowheads="1"/>
          </p:cNvSpPr>
          <p:nvPr>
            <p:ph type="body" idx="1"/>
          </p:nvPr>
        </p:nvSpPr>
        <p:spPr bwMode="auto">
          <a:noFill/>
        </p:spPr>
        <p:txBody>
          <a:bodyPr wrap="square" numCol="1" anchor="t" anchorCtr="0" compatLnSpc="1">
            <a:prstTxWarp prst="textNoShape">
              <a:avLst/>
            </a:prstTxWarp>
          </a:bodyPr>
          <a:lstStyle/>
          <a:p>
            <a:endParaRPr lang="en-US" altLang="zh-CN"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幻灯片图像占位符 1"/>
          <p:cNvSpPr>
            <a:spLocks noGrp="1" noRot="1" noChangeAspect="1" noTextEdit="1"/>
          </p:cNvSpPr>
          <p:nvPr>
            <p:ph type="sldImg"/>
          </p:nvPr>
        </p:nvSpPr>
        <p:spPr bwMode="auto">
          <a:noFill/>
          <a:ln>
            <a:solidFill>
              <a:srgbClr val="000000"/>
            </a:solidFill>
            <a:miter lim="800000"/>
            <a:headEnd/>
            <a:tailEnd/>
          </a:ln>
        </p:spPr>
      </p:sp>
      <p:sp>
        <p:nvSpPr>
          <p:cNvPr id="118787"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118788"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A96F003D-A3E7-4F58-978D-26056434881D}" type="slidenum">
              <a:rPr lang="zh-CN" altLang="en-US" smtClean="0"/>
              <a:pPr/>
              <a:t>89</a:t>
            </a:fld>
            <a:endParaRPr lang="zh-CN" alt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幻灯片图像占位符 1"/>
          <p:cNvSpPr>
            <a:spLocks noGrp="1" noRot="1" noChangeAspect="1" noTextEdit="1"/>
          </p:cNvSpPr>
          <p:nvPr>
            <p:ph type="sldImg"/>
          </p:nvPr>
        </p:nvSpPr>
        <p:spPr bwMode="auto">
          <a:noFill/>
          <a:ln>
            <a:solidFill>
              <a:srgbClr val="000000"/>
            </a:solidFill>
            <a:miter lim="800000"/>
            <a:headEnd/>
            <a:tailEnd/>
          </a:ln>
        </p:spPr>
      </p:sp>
      <p:sp>
        <p:nvSpPr>
          <p:cNvPr id="98307"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98308"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2BD11AA1-4013-43D4-B50F-7438ADF08C26}" type="slidenum">
              <a:rPr lang="zh-CN" altLang="en-US" smtClean="0"/>
              <a:pPr/>
              <a:t>4</a:t>
            </a:fld>
            <a:endParaRPr lang="zh-CN" alt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幻灯片图像占位符 1"/>
          <p:cNvSpPr>
            <a:spLocks noGrp="1" noRot="1" noChangeAspect="1" noTextEdit="1"/>
          </p:cNvSpPr>
          <p:nvPr>
            <p:ph type="sldImg"/>
          </p:nvPr>
        </p:nvSpPr>
        <p:spPr bwMode="auto">
          <a:noFill/>
          <a:ln>
            <a:solidFill>
              <a:srgbClr val="000000"/>
            </a:solidFill>
            <a:miter lim="800000"/>
            <a:headEnd/>
            <a:tailEnd/>
          </a:ln>
        </p:spPr>
      </p:sp>
      <p:sp>
        <p:nvSpPr>
          <p:cNvPr id="99331"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zh-CN" altLang="en-US" smtClean="0"/>
          </a:p>
        </p:txBody>
      </p:sp>
      <p:sp>
        <p:nvSpPr>
          <p:cNvPr id="99332"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0B968E91-93C7-468F-A0AD-94897D144CC6}" type="slidenum">
              <a:rPr lang="zh-CN" altLang="en-US" smtClean="0"/>
              <a:pPr/>
              <a:t>5</a:t>
            </a:fld>
            <a:endParaRPr lang="zh-CN" alt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幻灯片图像占位符 1"/>
          <p:cNvSpPr>
            <a:spLocks noGrp="1" noRot="1" noChangeAspect="1" noTextEdit="1"/>
          </p:cNvSpPr>
          <p:nvPr>
            <p:ph type="sldImg"/>
          </p:nvPr>
        </p:nvSpPr>
        <p:spPr bwMode="auto">
          <a:noFill/>
          <a:ln>
            <a:solidFill>
              <a:srgbClr val="000000"/>
            </a:solidFill>
            <a:miter lim="800000"/>
            <a:headEnd/>
            <a:tailEnd/>
          </a:ln>
        </p:spPr>
      </p:sp>
      <p:sp>
        <p:nvSpPr>
          <p:cNvPr id="100355" name="备注占位符 2"/>
          <p:cNvSpPr>
            <a:spLocks noGrp="1"/>
          </p:cNvSpPr>
          <p:nvPr>
            <p:ph type="body" idx="1"/>
          </p:nvPr>
        </p:nvSpPr>
        <p:spPr bwMode="auto">
          <a:noFill/>
        </p:spPr>
        <p:txBody>
          <a:bodyPr wrap="square" numCol="1" anchor="t" anchorCtr="0" compatLnSpc="1">
            <a:prstTxWarp prst="textNoShape">
              <a:avLst/>
            </a:prstTxWarp>
          </a:bodyPr>
          <a:lstStyle/>
          <a:p>
            <a:r>
              <a:rPr lang="zh-CN" altLang="en-US" smtClean="0"/>
              <a:t>平安银行、外资银行：花旗银行、渣打银行、汇丰银行、东亚银行、友利银行等</a:t>
            </a:r>
          </a:p>
        </p:txBody>
      </p:sp>
      <p:sp>
        <p:nvSpPr>
          <p:cNvPr id="100356"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734F54E9-B52F-4E9E-B66A-8BE5239521AB}" type="slidenum">
              <a:rPr lang="zh-CN" altLang="en-US" smtClean="0"/>
              <a:pPr/>
              <a:t>7</a:t>
            </a:fld>
            <a:endParaRPr lang="zh-CN" alt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幻灯片图像占位符 1"/>
          <p:cNvSpPr>
            <a:spLocks noGrp="1" noRot="1" noChangeAspect="1" noTextEdit="1"/>
          </p:cNvSpPr>
          <p:nvPr>
            <p:ph type="sldImg"/>
          </p:nvPr>
        </p:nvSpPr>
        <p:spPr bwMode="auto">
          <a:noFill/>
          <a:ln>
            <a:solidFill>
              <a:srgbClr val="000000"/>
            </a:solidFill>
            <a:miter lim="800000"/>
            <a:headEnd/>
            <a:tailEnd/>
          </a:ln>
        </p:spPr>
      </p:sp>
      <p:sp>
        <p:nvSpPr>
          <p:cNvPr id="101379"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lnSpc>
                <a:spcPct val="90000"/>
              </a:lnSpc>
              <a:buFont typeface="Wingdings" pitchFamily="2" charset="2"/>
              <a:buNone/>
            </a:pPr>
            <a:endParaRPr lang="zh-CN" altLang="en-US" smtClean="0"/>
          </a:p>
          <a:p>
            <a:pPr eaLnBrk="1" hangingPunct="1">
              <a:lnSpc>
                <a:spcPct val="90000"/>
              </a:lnSpc>
              <a:buFont typeface="Wingdings" pitchFamily="2" charset="2"/>
              <a:buNone/>
            </a:pPr>
            <a:endParaRPr lang="zh-CN" altLang="en-US" smtClean="0"/>
          </a:p>
        </p:txBody>
      </p:sp>
      <p:sp>
        <p:nvSpPr>
          <p:cNvPr id="101380" name="日期占位符 3"/>
          <p:cNvSpPr>
            <a:spLocks noGrp="1"/>
          </p:cNvSpPr>
          <p:nvPr>
            <p:ph type="dt" sz="quarter" idx="1"/>
          </p:nvPr>
        </p:nvSpPr>
        <p:spPr bwMode="auto">
          <a:noFill/>
          <a:ln>
            <a:miter lim="800000"/>
            <a:headEnd/>
            <a:tailEnd/>
          </a:ln>
        </p:spPr>
        <p:txBody>
          <a:bodyPr wrap="square" numCol="1" anchor="t" anchorCtr="0" compatLnSpc="1">
            <a:prstTxWarp prst="textNoShape">
              <a:avLst/>
            </a:prstTxWarp>
          </a:bodyPr>
          <a:lstStyle/>
          <a:p>
            <a:fld id="{21A0B148-9CAB-42FF-AD5C-C4D4762DDB2A}" type="datetime1">
              <a:rPr lang="zh-CN" altLang="en-US" smtClean="0"/>
              <a:pPr/>
              <a:t>2015/7/2</a:t>
            </a:fld>
            <a:endParaRPr lang="en-US" altLang="zh-CN" smtClean="0"/>
          </a:p>
        </p:txBody>
      </p:sp>
      <p:sp>
        <p:nvSpPr>
          <p:cNvPr id="101381" name="灯片编号占位符 4"/>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F0352DF1-1DDA-4990-B5B1-C3B6A8C72F67}" type="slidenum">
              <a:rPr lang="en-US" altLang="zh-CN" smtClean="0"/>
              <a:pPr/>
              <a:t>8</a:t>
            </a:fld>
            <a:endParaRPr lang="en-US" altLang="zh-CN"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幻灯片图像占位符 1"/>
          <p:cNvSpPr>
            <a:spLocks noGrp="1" noRot="1" noChangeAspect="1" noTextEdit="1"/>
          </p:cNvSpPr>
          <p:nvPr>
            <p:ph type="sldImg"/>
          </p:nvPr>
        </p:nvSpPr>
        <p:spPr bwMode="auto">
          <a:noFill/>
          <a:ln>
            <a:solidFill>
              <a:srgbClr val="000000"/>
            </a:solidFill>
            <a:miter lim="800000"/>
            <a:headEnd/>
            <a:tailEnd/>
          </a:ln>
        </p:spPr>
      </p:sp>
      <p:sp>
        <p:nvSpPr>
          <p:cNvPr id="102403"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102404"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ED5766EA-6B46-49F5-8BD4-AD16E23F73DA}" type="slidenum">
              <a:rPr lang="zh-CN" altLang="en-US" smtClean="0"/>
              <a:pPr/>
              <a:t>11</a:t>
            </a:fld>
            <a:endParaRPr lang="zh-CN" alt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幻灯片图像占位符 1"/>
          <p:cNvSpPr>
            <a:spLocks noGrp="1" noRot="1" noChangeAspect="1" noTextEdit="1"/>
          </p:cNvSpPr>
          <p:nvPr>
            <p:ph type="sldImg"/>
          </p:nvPr>
        </p:nvSpPr>
        <p:spPr bwMode="auto">
          <a:noFill/>
          <a:ln>
            <a:solidFill>
              <a:srgbClr val="000000"/>
            </a:solidFill>
            <a:miter lim="800000"/>
            <a:headEnd/>
            <a:tailEnd/>
          </a:ln>
        </p:spPr>
      </p:sp>
      <p:sp>
        <p:nvSpPr>
          <p:cNvPr id="103427" name="备注占位符 2"/>
          <p:cNvSpPr>
            <a:spLocks noGrp="1"/>
          </p:cNvSpPr>
          <p:nvPr>
            <p:ph type="body" idx="1"/>
          </p:nvPr>
        </p:nvSpPr>
        <p:spPr bwMode="auto">
          <a:noFill/>
        </p:spPr>
        <p:txBody>
          <a:bodyPr wrap="square" numCol="1" anchor="t" anchorCtr="0" compatLnSpc="1">
            <a:prstTxWarp prst="textNoShape">
              <a:avLst/>
            </a:prstTxWarp>
          </a:bodyPr>
          <a:lstStyle/>
          <a:p>
            <a:r>
              <a:rPr lang="zh-CN" altLang="en-US" smtClean="0"/>
              <a:t>例如，国家开发银行服务于国民经济发展的能源、交通等“瓶颈”行业和国家需要优先扶持领域，包括西部大开发、振兴东北老工业基地等，这些领域的贷款量占其总量的</a:t>
            </a:r>
            <a:r>
              <a:rPr lang="en-US" altLang="zh-CN" smtClean="0"/>
              <a:t>91</a:t>
            </a:r>
            <a:r>
              <a:rPr lang="zh-CN" altLang="en-US" smtClean="0"/>
              <a:t>％。</a:t>
            </a:r>
          </a:p>
        </p:txBody>
      </p:sp>
      <p:sp>
        <p:nvSpPr>
          <p:cNvPr id="103428"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7E640AB0-FC66-4D8B-83AB-0ABF935E3584}" type="slidenum">
              <a:rPr lang="zh-CN" altLang="en-US" smtClean="0"/>
              <a:pPr/>
              <a:t>12</a:t>
            </a:fld>
            <a:endParaRPr lang="zh-CN" alt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doc id"/>
          <p:cNvSpPr>
            <a:spLocks noGrp="1" noChangeArrowheads="1"/>
          </p:cNvSpPr>
          <p:nvPr>
            <p:ph type="ftr" sz="quarter" idx="4"/>
          </p:nvPr>
        </p:nvSpPr>
        <p:spPr bwMode="auto">
          <a:noFill/>
          <a:ln>
            <a:miter lim="800000"/>
            <a:headEnd/>
            <a:tailEnd/>
          </a:ln>
        </p:spPr>
        <p:txBody>
          <a:bodyPr wrap="square" numCol="1" anchorCtr="0" compatLnSpc="1">
            <a:prstTxWarp prst="textNoShape">
              <a:avLst/>
            </a:prstTxWarp>
          </a:bodyPr>
          <a:lstStyle/>
          <a:p>
            <a:r>
              <a:rPr lang="en-US" altLang="zh-CN" smtClean="0"/>
              <a:t>GBUTtem</a:t>
            </a:r>
          </a:p>
        </p:txBody>
      </p:sp>
      <p:sp>
        <p:nvSpPr>
          <p:cNvPr id="104451"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E543F760-369A-4E00-93F8-8C7E032D5EA4}" type="slidenum">
              <a:rPr lang="zh-CN" altLang="en-US" smtClean="0"/>
              <a:pPr/>
              <a:t>16</a:t>
            </a:fld>
            <a:endParaRPr lang="zh-CN" altLang="en-US" smtClean="0"/>
          </a:p>
        </p:txBody>
      </p:sp>
      <p:sp>
        <p:nvSpPr>
          <p:cNvPr id="10445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04453"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r>
              <a:rPr lang="zh-CN" altLang="en-US" smtClean="0"/>
              <a:t>信用中介职能实现资金盈余与资金短缺之间的融通。变小额资本为大额资本，变短期资本为长期资本</a:t>
            </a:r>
          </a:p>
          <a:p>
            <a:pPr eaLnBrk="1" hangingPunct="1"/>
            <a:r>
              <a:rPr lang="zh-CN" altLang="en-US" smtClean="0"/>
              <a:t>支付中介职能大大减少现金的流通量，加快了结算过程和货币资本的周转，促进了生产流通的快速发展。</a:t>
            </a:r>
          </a:p>
          <a:p>
            <a:pPr eaLnBrk="1" hangingPunct="1"/>
            <a:r>
              <a:rPr lang="zh-CN" altLang="en-US" smtClean="0"/>
              <a:t>信用创造职能贷款不提取现金或不完全提取现金的情况下，就增加了银行的现金来源。最后在整个银行体系形成数倍于原始存款的派生存款。</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D5882114-5311-4D10-B353-105518C7C2E6}" type="slidenum">
              <a:rPr lang="en-US" altLang="zh-CN"/>
              <a:pPr>
                <a:defRPr/>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DB348EE9-0C8E-427C-AA9C-F91AA679716B}" type="slidenum">
              <a:rPr lang="en-US" altLang="zh-CN"/>
              <a:pPr>
                <a:defRPr/>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62750" y="838200"/>
            <a:ext cx="1924050" cy="52578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990600" y="838200"/>
            <a:ext cx="5619750" cy="52578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33E8F1D6-99F9-4963-880F-4F4C9F3B4830}" type="slidenum">
              <a:rPr lang="en-US" altLang="zh-CN"/>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96ED9BF4-A49E-462E-93E4-F88C18CA89AF}" type="slidenum">
              <a:rPr lang="en-US" altLang="zh-CN"/>
              <a:pPr>
                <a:defRPr/>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F3DB586D-3833-4DDB-BF8E-76307606E600}" type="slidenum">
              <a:rPr lang="en-US" altLang="zh-CN"/>
              <a:pPr>
                <a:defRPr/>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990600" y="2209800"/>
            <a:ext cx="37719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914900" y="2209800"/>
            <a:ext cx="37719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6CDA7E8B-275A-4D28-9C71-B27CA2A8CF6A}" type="slidenum">
              <a:rPr lang="en-US" altLang="zh-CN"/>
              <a:pPr>
                <a:defRPr/>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CF0B6B17-EE44-4500-BEB7-BE1B42989EDC}" type="slidenum">
              <a:rPr lang="en-US" altLang="zh-CN"/>
              <a:pPr>
                <a:defRPr/>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FB32B2CC-08B0-44B1-B5BE-C42CE6D10826}" type="slidenum">
              <a:rPr lang="en-US" altLang="zh-CN"/>
              <a:pPr>
                <a:defRPr/>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9B7272C9-B33D-436B-B4F5-6D9057AC6DD2}" type="slidenum">
              <a:rPr lang="en-US" altLang="zh-CN"/>
              <a:pPr>
                <a:defRPr/>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7D22004A-9D6F-4A48-8BEF-9D7B162A1873}" type="slidenum">
              <a:rPr lang="en-US" altLang="zh-CN"/>
              <a:pPr>
                <a:defRPr/>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7E2CA217-0993-473E-BFD3-7D3DF7F02109}" type="slidenum">
              <a:rPr lang="en-US" altLang="zh-CN"/>
              <a:pPr>
                <a:defRPr/>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pic>
        <p:nvPicPr>
          <p:cNvPr id="1026" name="Picture 8" descr="Now"/>
          <p:cNvPicPr>
            <a:picLocks noChangeAspect="1" noChangeArrowheads="1"/>
          </p:cNvPicPr>
          <p:nvPr/>
        </p:nvPicPr>
        <p:blipFill>
          <a:blip r:embed="rId13"/>
          <a:srcRect/>
          <a:stretch>
            <a:fillRect/>
          </a:stretch>
        </p:blipFill>
        <p:spPr bwMode="auto">
          <a:xfrm>
            <a:off x="0" y="-1588"/>
            <a:ext cx="9144000" cy="6858001"/>
          </a:xfrm>
          <a:prstGeom prst="rect">
            <a:avLst/>
          </a:prstGeom>
          <a:noFill/>
          <a:ln w="9525">
            <a:noFill/>
            <a:miter lim="800000"/>
            <a:headEnd/>
            <a:tailEnd/>
          </a:ln>
        </p:spPr>
      </p:pic>
      <p:sp>
        <p:nvSpPr>
          <p:cNvPr id="1027" name="Rectangle 2"/>
          <p:cNvSpPr>
            <a:spLocks noGrp="1" noChangeArrowheads="1"/>
          </p:cNvSpPr>
          <p:nvPr>
            <p:ph type="title"/>
          </p:nvPr>
        </p:nvSpPr>
        <p:spPr bwMode="auto">
          <a:xfrm>
            <a:off x="2286000" y="838200"/>
            <a:ext cx="64008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zh-CN" smtClean="0"/>
              <a:t>Click to edit Master title style</a:t>
            </a:r>
          </a:p>
        </p:txBody>
      </p:sp>
      <p:sp>
        <p:nvSpPr>
          <p:cNvPr id="1028" name="Rectangle 3"/>
          <p:cNvSpPr>
            <a:spLocks noGrp="1" noChangeArrowheads="1"/>
          </p:cNvSpPr>
          <p:nvPr>
            <p:ph type="body" idx="1"/>
          </p:nvPr>
        </p:nvSpPr>
        <p:spPr bwMode="auto">
          <a:xfrm>
            <a:off x="990600" y="2209800"/>
            <a:ext cx="7696200" cy="3886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2"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ea typeface="宋体" pitchFamily="2" charset="-122"/>
              </a:defRPr>
            </a:lvl1pPr>
          </a:lstStyle>
          <a:p>
            <a:pPr>
              <a:defRPr/>
            </a:pPr>
            <a:endParaRPr lang="en-US" altLang="zh-CN"/>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ea typeface="宋体" pitchFamily="2" charset="-122"/>
              </a:defRPr>
            </a:lvl1pPr>
          </a:lstStyle>
          <a:p>
            <a:pPr>
              <a:defRPr/>
            </a:pPr>
            <a:endParaRPr lang="en-US" altLang="zh-CN"/>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ea typeface="宋体" pitchFamily="2" charset="-122"/>
              </a:defRPr>
            </a:lvl1pPr>
          </a:lstStyle>
          <a:p>
            <a:pPr>
              <a:defRPr/>
            </a:pPr>
            <a:fld id="{C1CAF508-07F9-4F96-B402-C92E177D5783}"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Black" pitchFamily="34" charset="0"/>
        </a:defRPr>
      </a:lvl2pPr>
      <a:lvl3pPr algn="ctr" rtl="0" eaLnBrk="0" fontAlgn="base" hangingPunct="0">
        <a:spcBef>
          <a:spcPct val="0"/>
        </a:spcBef>
        <a:spcAft>
          <a:spcPct val="0"/>
        </a:spcAft>
        <a:defRPr sz="4400">
          <a:solidFill>
            <a:schemeClr val="tx2"/>
          </a:solidFill>
          <a:latin typeface="Arial Black" pitchFamily="34" charset="0"/>
        </a:defRPr>
      </a:lvl3pPr>
      <a:lvl4pPr algn="ctr" rtl="0" eaLnBrk="0" fontAlgn="base" hangingPunct="0">
        <a:spcBef>
          <a:spcPct val="0"/>
        </a:spcBef>
        <a:spcAft>
          <a:spcPct val="0"/>
        </a:spcAft>
        <a:defRPr sz="4400">
          <a:solidFill>
            <a:schemeClr val="tx2"/>
          </a:solidFill>
          <a:latin typeface="Arial Black" pitchFamily="34" charset="0"/>
        </a:defRPr>
      </a:lvl4pPr>
      <a:lvl5pPr algn="ctr" rtl="0" eaLnBrk="0" fontAlgn="base" hangingPunct="0">
        <a:spcBef>
          <a:spcPct val="0"/>
        </a:spcBef>
        <a:spcAft>
          <a:spcPct val="0"/>
        </a:spcAft>
        <a:defRPr sz="4400">
          <a:solidFill>
            <a:schemeClr val="tx2"/>
          </a:solidFill>
          <a:latin typeface="Arial Black" pitchFamily="34" charset="0"/>
        </a:defRPr>
      </a:lvl5pPr>
      <a:lvl6pPr marL="457200" algn="ctr" rtl="0" eaLnBrk="0" fontAlgn="base" hangingPunct="0">
        <a:spcBef>
          <a:spcPct val="0"/>
        </a:spcBef>
        <a:spcAft>
          <a:spcPct val="0"/>
        </a:spcAft>
        <a:defRPr sz="4400">
          <a:solidFill>
            <a:schemeClr val="tx2"/>
          </a:solidFill>
          <a:latin typeface="Arial Black" pitchFamily="34" charset="0"/>
        </a:defRPr>
      </a:lvl6pPr>
      <a:lvl7pPr marL="914400" algn="ctr" rtl="0" eaLnBrk="0" fontAlgn="base" hangingPunct="0">
        <a:spcBef>
          <a:spcPct val="0"/>
        </a:spcBef>
        <a:spcAft>
          <a:spcPct val="0"/>
        </a:spcAft>
        <a:defRPr sz="4400">
          <a:solidFill>
            <a:schemeClr val="tx2"/>
          </a:solidFill>
          <a:latin typeface="Arial Black" pitchFamily="34" charset="0"/>
        </a:defRPr>
      </a:lvl7pPr>
      <a:lvl8pPr marL="1371600" algn="ctr" rtl="0" eaLnBrk="0" fontAlgn="base" hangingPunct="0">
        <a:spcBef>
          <a:spcPct val="0"/>
        </a:spcBef>
        <a:spcAft>
          <a:spcPct val="0"/>
        </a:spcAft>
        <a:defRPr sz="4400">
          <a:solidFill>
            <a:schemeClr val="tx2"/>
          </a:solidFill>
          <a:latin typeface="Arial Black" pitchFamily="34" charset="0"/>
        </a:defRPr>
      </a:lvl8pPr>
      <a:lvl9pPr marL="1828800" algn="ctr" rtl="0" eaLnBrk="0" fontAlgn="base" hangingPunct="0">
        <a:spcBef>
          <a:spcPct val="0"/>
        </a:spcBef>
        <a:spcAft>
          <a:spcPct val="0"/>
        </a:spcAft>
        <a:defRPr sz="4400">
          <a:solidFill>
            <a:schemeClr val="tx2"/>
          </a:solidFill>
          <a:latin typeface="Arial Black" pitchFamily="34" charset="0"/>
        </a:defRPr>
      </a:lvl9pPr>
    </p:titleStyle>
    <p:bodyStyle>
      <a:lvl1pPr marL="342900" indent="-342900" algn="l" rtl="0" eaLnBrk="0" fontAlgn="base" hangingPunct="0">
        <a:spcBef>
          <a:spcPct val="20000"/>
        </a:spcBef>
        <a:spcAft>
          <a:spcPct val="0"/>
        </a:spcAft>
        <a:buChar char="•"/>
        <a:defRPr sz="3200">
          <a:solidFill>
            <a:srgbClr val="000099"/>
          </a:solidFill>
          <a:latin typeface="+mn-lt"/>
          <a:ea typeface="+mn-ea"/>
          <a:cs typeface="+mn-cs"/>
        </a:defRPr>
      </a:lvl1pPr>
      <a:lvl2pPr marL="742950" indent="-285750" algn="l" rtl="0" eaLnBrk="0" fontAlgn="base" hangingPunct="0">
        <a:spcBef>
          <a:spcPct val="20000"/>
        </a:spcBef>
        <a:spcAft>
          <a:spcPct val="0"/>
        </a:spcAft>
        <a:buChar char="–"/>
        <a:defRPr sz="2800">
          <a:solidFill>
            <a:srgbClr val="000099"/>
          </a:solidFill>
          <a:latin typeface="+mn-lt"/>
        </a:defRPr>
      </a:lvl2pPr>
      <a:lvl3pPr marL="1143000" indent="-228600" algn="l" rtl="0" eaLnBrk="0" fontAlgn="base" hangingPunct="0">
        <a:spcBef>
          <a:spcPct val="20000"/>
        </a:spcBef>
        <a:spcAft>
          <a:spcPct val="0"/>
        </a:spcAft>
        <a:buChar char="•"/>
        <a:defRPr sz="2400">
          <a:solidFill>
            <a:srgbClr val="000099"/>
          </a:solidFill>
          <a:latin typeface="+mn-lt"/>
        </a:defRPr>
      </a:lvl3pPr>
      <a:lvl4pPr marL="1600200" indent="-228600" algn="l" rtl="0" eaLnBrk="0" fontAlgn="base" hangingPunct="0">
        <a:spcBef>
          <a:spcPct val="20000"/>
        </a:spcBef>
        <a:spcAft>
          <a:spcPct val="0"/>
        </a:spcAft>
        <a:buChar char="–"/>
        <a:defRPr sz="2000">
          <a:solidFill>
            <a:srgbClr val="000099"/>
          </a:solidFill>
          <a:latin typeface="+mn-lt"/>
        </a:defRPr>
      </a:lvl4pPr>
      <a:lvl5pPr marL="2057400" indent="-228600" algn="l" rtl="0" eaLnBrk="0" fontAlgn="base" hangingPunct="0">
        <a:spcBef>
          <a:spcPct val="20000"/>
        </a:spcBef>
        <a:spcAft>
          <a:spcPct val="0"/>
        </a:spcAft>
        <a:buChar char="»"/>
        <a:defRPr sz="2000">
          <a:solidFill>
            <a:srgbClr val="000099"/>
          </a:solidFill>
          <a:latin typeface="+mn-lt"/>
        </a:defRPr>
      </a:lvl5pPr>
      <a:lvl6pPr marL="2514600" indent="-228600" algn="l" rtl="0" eaLnBrk="0" fontAlgn="base" hangingPunct="0">
        <a:spcBef>
          <a:spcPct val="20000"/>
        </a:spcBef>
        <a:spcAft>
          <a:spcPct val="0"/>
        </a:spcAft>
        <a:buChar char="»"/>
        <a:defRPr sz="2000">
          <a:solidFill>
            <a:srgbClr val="000099"/>
          </a:solidFill>
          <a:latin typeface="+mn-lt"/>
        </a:defRPr>
      </a:lvl6pPr>
      <a:lvl7pPr marL="2971800" indent="-228600" algn="l" rtl="0" eaLnBrk="0" fontAlgn="base" hangingPunct="0">
        <a:spcBef>
          <a:spcPct val="20000"/>
        </a:spcBef>
        <a:spcAft>
          <a:spcPct val="0"/>
        </a:spcAft>
        <a:buChar char="»"/>
        <a:defRPr sz="2000">
          <a:solidFill>
            <a:srgbClr val="000099"/>
          </a:solidFill>
          <a:latin typeface="+mn-lt"/>
        </a:defRPr>
      </a:lvl7pPr>
      <a:lvl8pPr marL="3429000" indent="-228600" algn="l" rtl="0" eaLnBrk="0" fontAlgn="base" hangingPunct="0">
        <a:spcBef>
          <a:spcPct val="20000"/>
        </a:spcBef>
        <a:spcAft>
          <a:spcPct val="0"/>
        </a:spcAft>
        <a:buChar char="»"/>
        <a:defRPr sz="2000">
          <a:solidFill>
            <a:srgbClr val="000099"/>
          </a:solidFill>
          <a:latin typeface="+mn-lt"/>
        </a:defRPr>
      </a:lvl8pPr>
      <a:lvl9pPr marL="3886200" indent="-228600" algn="l" rtl="0" eaLnBrk="0" fontAlgn="base" hangingPunct="0">
        <a:spcBef>
          <a:spcPct val="20000"/>
        </a:spcBef>
        <a:spcAft>
          <a:spcPct val="0"/>
        </a:spcAft>
        <a:buChar char="»"/>
        <a:defRPr sz="2000">
          <a:solidFill>
            <a:srgbClr val="000099"/>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6.xml"/><Relationship Id="rId1" Type="http://schemas.openxmlformats.org/officeDocument/2006/relationships/tags" Target="../tags/tag1.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7.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7.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标题 1"/>
          <p:cNvSpPr>
            <a:spLocks noGrp="1"/>
          </p:cNvSpPr>
          <p:nvPr>
            <p:ph type="ctrTitle"/>
          </p:nvPr>
        </p:nvSpPr>
        <p:spPr/>
        <p:txBody>
          <a:bodyPr/>
          <a:lstStyle/>
          <a:p>
            <a:r>
              <a:rPr lang="zh-CN" altLang="en-US" sz="4800" b="1" smtClean="0">
                <a:latin typeface="隶书" pitchFamily="49" charset="-122"/>
                <a:ea typeface="隶书" pitchFamily="49" charset="-122"/>
              </a:rPr>
              <a:t>银行业务培训</a:t>
            </a:r>
            <a:r>
              <a:rPr lang="zh-CN" altLang="en-US" b="1" smtClean="0">
                <a:ea typeface="宋体" pitchFamily="2" charset="-122"/>
              </a:rPr>
              <a:t/>
            </a:r>
            <a:br>
              <a:rPr lang="zh-CN" altLang="en-US" b="1" smtClean="0">
                <a:ea typeface="宋体" pitchFamily="2" charset="-122"/>
              </a:rPr>
            </a:br>
            <a:endParaRPr lang="zh-CN" altLang="en-US" b="1" smtClean="0">
              <a:ea typeface="宋体" pitchFamily="2" charset="-122"/>
            </a:endParaRPr>
          </a:p>
        </p:txBody>
      </p:sp>
      <p:sp>
        <p:nvSpPr>
          <p:cNvPr id="2051" name="副标题 2"/>
          <p:cNvSpPr>
            <a:spLocks noGrp="1"/>
          </p:cNvSpPr>
          <p:nvPr>
            <p:ph type="subTitle" idx="1"/>
          </p:nvPr>
        </p:nvSpPr>
        <p:spPr/>
        <p:txBody>
          <a:bodyPr/>
          <a:lstStyle/>
          <a:p>
            <a:r>
              <a:rPr lang="en-US" altLang="zh-CN" sz="2800" smtClean="0">
                <a:ea typeface="宋体" pitchFamily="2" charset="-122"/>
              </a:rPr>
              <a:t>                      ------</a:t>
            </a:r>
            <a:r>
              <a:rPr lang="zh-CN" altLang="en-US" sz="2800" smtClean="0">
                <a:ea typeface="宋体" pitchFamily="2" charset="-122"/>
              </a:rPr>
              <a:t>银行基础业务知识</a:t>
            </a:r>
            <a:endParaRPr lang="zh-CN" altLang="en-US" smtClean="0">
              <a:ea typeface="宋体" pitchFamily="2" charset="-122"/>
            </a:endParaRPr>
          </a:p>
        </p:txBody>
      </p:sp>
      <p:sp>
        <p:nvSpPr>
          <p:cNvPr id="2052" name="日期占位符 4"/>
          <p:cNvSpPr>
            <a:spLocks noGrp="1"/>
          </p:cNvSpPr>
          <p:nvPr>
            <p:ph type="dt" sz="quarter" idx="10"/>
          </p:nvPr>
        </p:nvSpPr>
        <p:spPr>
          <a:noFill/>
        </p:spPr>
        <p:txBody>
          <a:bodyPr/>
          <a:lstStyle/>
          <a:p>
            <a:r>
              <a:rPr lang="en-US" altLang="zh-CN" smtClean="0"/>
              <a:t>2007</a:t>
            </a:r>
            <a:r>
              <a:rPr lang="zh-CN" altLang="en-US" smtClean="0"/>
              <a:t>年</a:t>
            </a:r>
            <a:r>
              <a:rPr lang="en-US" altLang="zh-CN" smtClean="0"/>
              <a:t>12</a:t>
            </a:r>
            <a:r>
              <a:rPr lang="zh-CN" altLang="en-US" smtClean="0"/>
              <a:t>月</a:t>
            </a:r>
            <a:endParaRPr lang="en-US" altLang="zh-CN" smtClean="0"/>
          </a:p>
        </p:txBody>
      </p:sp>
      <p:sp>
        <p:nvSpPr>
          <p:cNvPr id="2053" name="页脚占位符 6"/>
          <p:cNvSpPr>
            <a:spLocks noGrp="1"/>
          </p:cNvSpPr>
          <p:nvPr>
            <p:ph type="ftr" sz="quarter" idx="11"/>
          </p:nvPr>
        </p:nvSpPr>
        <p:spPr>
          <a:noFill/>
        </p:spPr>
        <p:txBody>
          <a:bodyPr/>
          <a:lstStyle/>
          <a:p>
            <a:endParaRPr lang="en-US" altLang="zh-CN"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矩形 1"/>
          <p:cNvSpPr>
            <a:spLocks noChangeArrowheads="1"/>
          </p:cNvSpPr>
          <p:nvPr/>
        </p:nvSpPr>
        <p:spPr bwMode="auto">
          <a:xfrm>
            <a:off x="1219200" y="1524000"/>
            <a:ext cx="7162800" cy="5262563"/>
          </a:xfrm>
          <a:prstGeom prst="rect">
            <a:avLst/>
          </a:prstGeom>
          <a:noFill/>
          <a:ln w="9525">
            <a:noFill/>
            <a:miter lim="800000"/>
            <a:headEnd/>
            <a:tailEnd/>
          </a:ln>
        </p:spPr>
        <p:txBody>
          <a:bodyPr>
            <a:spAutoFit/>
          </a:bodyPr>
          <a:lstStyle/>
          <a:p>
            <a:pPr>
              <a:buFont typeface="Wingdings" pitchFamily="2" charset="2"/>
              <a:buNone/>
            </a:pPr>
            <a:r>
              <a:rPr lang="zh-CN">
                <a:solidFill>
                  <a:srgbClr val="000099"/>
                </a:solidFill>
                <a:ea typeface="宋体" pitchFamily="2" charset="-122"/>
              </a:rPr>
              <a:t>（六）发行人民币，管理人民币流通。</a:t>
            </a:r>
          </a:p>
          <a:p>
            <a:pPr>
              <a:buFont typeface="Wingdings" pitchFamily="2" charset="2"/>
              <a:buNone/>
            </a:pPr>
            <a:r>
              <a:rPr lang="zh-CN">
                <a:solidFill>
                  <a:srgbClr val="000099"/>
                </a:solidFill>
                <a:ea typeface="宋体" pitchFamily="2" charset="-122"/>
              </a:rPr>
              <a:t>（七）经理</a:t>
            </a:r>
            <a:r>
              <a:rPr lang="zh-CN" altLang="en-US">
                <a:solidFill>
                  <a:srgbClr val="000099"/>
                </a:solidFill>
                <a:ea typeface="宋体" pitchFamily="2" charset="-122"/>
              </a:rPr>
              <a:t>国库</a:t>
            </a:r>
            <a:r>
              <a:rPr lang="zh-CN">
                <a:solidFill>
                  <a:srgbClr val="000099"/>
                </a:solidFill>
                <a:ea typeface="宋体" pitchFamily="2" charset="-122"/>
              </a:rPr>
              <a:t>。</a:t>
            </a:r>
          </a:p>
          <a:p>
            <a:pPr>
              <a:buFont typeface="Wingdings" pitchFamily="2" charset="2"/>
              <a:buNone/>
            </a:pPr>
            <a:r>
              <a:rPr lang="zh-CN">
                <a:solidFill>
                  <a:srgbClr val="000099"/>
                </a:solidFill>
                <a:ea typeface="宋体" pitchFamily="2" charset="-122"/>
              </a:rPr>
              <a:t>（八）会同有关部门制定支付结算规则，维护支付、清算系统的正常运行。</a:t>
            </a:r>
          </a:p>
          <a:p>
            <a:pPr>
              <a:buFont typeface="Wingdings" pitchFamily="2" charset="2"/>
              <a:buNone/>
            </a:pPr>
            <a:r>
              <a:rPr lang="zh-CN">
                <a:solidFill>
                  <a:srgbClr val="000099"/>
                </a:solidFill>
                <a:ea typeface="宋体" pitchFamily="2" charset="-122"/>
              </a:rPr>
              <a:t>（九）制定和组织实施金融业综合统计制度，负责数据汇总和宏观经济分析与预测。</a:t>
            </a:r>
          </a:p>
          <a:p>
            <a:pPr>
              <a:buFont typeface="Wingdings" pitchFamily="2" charset="2"/>
              <a:buNone/>
            </a:pPr>
            <a:r>
              <a:rPr lang="zh-CN">
                <a:solidFill>
                  <a:srgbClr val="000099"/>
                </a:solidFill>
                <a:ea typeface="宋体" pitchFamily="2" charset="-122"/>
              </a:rPr>
              <a:t>（十）组织协调国家反洗钱工作，指导、部署金融业反洗钱工作，承担反洗钱的资金监测职责。</a:t>
            </a:r>
          </a:p>
          <a:p>
            <a:pPr>
              <a:buFont typeface="Wingdings" pitchFamily="2" charset="2"/>
              <a:buNone/>
            </a:pPr>
            <a:r>
              <a:rPr lang="zh-CN">
                <a:solidFill>
                  <a:srgbClr val="000099"/>
                </a:solidFill>
                <a:ea typeface="宋体" pitchFamily="2" charset="-122"/>
              </a:rPr>
              <a:t>（十一）管理信贷征信业，推动建立社会信用体系。</a:t>
            </a:r>
            <a:endParaRPr lang="en-US" altLang="zh-CN">
              <a:solidFill>
                <a:srgbClr val="000099"/>
              </a:solidFill>
              <a:ea typeface="宋体" pitchFamily="2" charset="-122"/>
            </a:endParaRPr>
          </a:p>
          <a:p>
            <a:pPr>
              <a:buFont typeface="Wingdings" pitchFamily="2" charset="2"/>
              <a:buNone/>
            </a:pPr>
            <a:r>
              <a:rPr lang="zh-CN">
                <a:solidFill>
                  <a:srgbClr val="000099"/>
                </a:solidFill>
                <a:ea typeface="宋体" pitchFamily="2" charset="-122"/>
              </a:rPr>
              <a:t>（十二）作为国家的中央银行，从事有关国际金融活动。</a:t>
            </a:r>
            <a:endParaRPr lang="en-US" altLang="zh-CN">
              <a:solidFill>
                <a:srgbClr val="000099"/>
              </a:solidFill>
              <a:ea typeface="宋体" pitchFamily="2" charset="-122"/>
            </a:endParaRPr>
          </a:p>
          <a:p>
            <a:pPr>
              <a:buFont typeface="Wingdings" pitchFamily="2" charset="2"/>
              <a:buNone/>
            </a:pPr>
            <a:r>
              <a:rPr lang="zh-CN">
                <a:solidFill>
                  <a:srgbClr val="000099"/>
                </a:solidFill>
                <a:ea typeface="宋体" pitchFamily="2" charset="-122"/>
              </a:rPr>
              <a:t>（十三）按照有关规定从事金融业务活动。</a:t>
            </a:r>
            <a:endParaRPr lang="en-US" altLang="zh-CN">
              <a:solidFill>
                <a:srgbClr val="000099"/>
              </a:solidFill>
              <a:ea typeface="宋体" pitchFamily="2" charset="-122"/>
            </a:endParaRPr>
          </a:p>
          <a:p>
            <a:pPr>
              <a:buFont typeface="Wingdings" pitchFamily="2" charset="2"/>
              <a:buNone/>
            </a:pPr>
            <a:r>
              <a:rPr lang="zh-CN">
                <a:solidFill>
                  <a:srgbClr val="000099"/>
                </a:solidFill>
                <a:ea typeface="宋体" pitchFamily="2" charset="-122"/>
              </a:rPr>
              <a:t>（十四）承办国务院交办的其他事项。</a:t>
            </a:r>
            <a:endParaRPr lang="zh-CN" altLang="en-US">
              <a:solidFill>
                <a:srgbClr val="000099"/>
              </a:solidFill>
              <a:ea typeface="宋体" pitchFamily="2" charset="-122"/>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标题 1"/>
          <p:cNvSpPr>
            <a:spLocks noGrp="1"/>
          </p:cNvSpPr>
          <p:nvPr>
            <p:ph type="title"/>
          </p:nvPr>
        </p:nvSpPr>
        <p:spPr/>
        <p:txBody>
          <a:bodyPr/>
          <a:lstStyle/>
          <a:p>
            <a:r>
              <a:rPr lang="zh-CN" altLang="en-US" b="1" smtClean="0">
                <a:ea typeface="宋体" pitchFamily="2" charset="-122"/>
              </a:rPr>
              <a:t>政策性银行的业务特点</a:t>
            </a:r>
            <a:endParaRPr lang="zh-CN" altLang="en-US" smtClean="0">
              <a:ea typeface="宋体" pitchFamily="2" charset="-122"/>
            </a:endParaRPr>
          </a:p>
        </p:txBody>
      </p:sp>
      <p:sp>
        <p:nvSpPr>
          <p:cNvPr id="12291" name="内容占位符 2"/>
          <p:cNvSpPr>
            <a:spLocks noGrp="1"/>
          </p:cNvSpPr>
          <p:nvPr>
            <p:ph idx="1"/>
          </p:nvPr>
        </p:nvSpPr>
        <p:spPr/>
        <p:txBody>
          <a:bodyPr/>
          <a:lstStyle/>
          <a:p>
            <a:pPr>
              <a:buFontTx/>
              <a:buNone/>
            </a:pPr>
            <a:r>
              <a:rPr lang="en-US" altLang="zh-CN" smtClean="0">
                <a:ea typeface="宋体" pitchFamily="2" charset="-122"/>
              </a:rPr>
              <a:t>      </a:t>
            </a:r>
            <a:r>
              <a:rPr lang="zh-CN" smtClean="0">
                <a:ea typeface="宋体" pitchFamily="2" charset="-122"/>
              </a:rPr>
              <a:t>一般来说，政策性银行贷款利率较低、期限较长，有特定的服务对象，其放贷支持的主要是商业性银行在初始阶段不愿意进入或涉及不到的领域。</a:t>
            </a:r>
            <a:endParaRPr lang="zh-CN" altLang="en-US" smtClean="0">
              <a:ea typeface="宋体" pitchFamily="2" charset="-122"/>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1"/>
          <p:cNvSpPr>
            <a:spLocks noGrp="1"/>
          </p:cNvSpPr>
          <p:nvPr>
            <p:ph type="title"/>
          </p:nvPr>
        </p:nvSpPr>
        <p:spPr>
          <a:xfrm>
            <a:off x="2286000" y="762000"/>
            <a:ext cx="6400800" cy="1143000"/>
          </a:xfrm>
        </p:spPr>
        <p:txBody>
          <a:bodyPr/>
          <a:lstStyle/>
          <a:p>
            <a:r>
              <a:rPr lang="zh-CN" altLang="en-US" sz="2800" b="1" smtClean="0">
                <a:ea typeface="宋体" pitchFamily="2" charset="-122"/>
              </a:rPr>
              <a:t>政策性银行</a:t>
            </a:r>
            <a:r>
              <a:rPr lang="en-US" altLang="zh-CN" sz="2800" b="1" smtClean="0">
                <a:ea typeface="宋体" pitchFamily="2" charset="-122"/>
              </a:rPr>
              <a:t>-</a:t>
            </a:r>
            <a:r>
              <a:rPr lang="zh-CN" altLang="en-US" sz="2800" b="1" smtClean="0">
                <a:ea typeface="宋体" pitchFamily="2" charset="-122"/>
              </a:rPr>
              <a:t>国家开发银行的业务范围</a:t>
            </a:r>
          </a:p>
        </p:txBody>
      </p:sp>
      <p:sp>
        <p:nvSpPr>
          <p:cNvPr id="13315" name="内容占位符 2"/>
          <p:cNvSpPr>
            <a:spLocks noGrp="1"/>
          </p:cNvSpPr>
          <p:nvPr>
            <p:ph idx="1"/>
          </p:nvPr>
        </p:nvSpPr>
        <p:spPr>
          <a:xfrm>
            <a:off x="990600" y="1981200"/>
            <a:ext cx="7696200" cy="4114800"/>
          </a:xfrm>
        </p:spPr>
        <p:txBody>
          <a:bodyPr/>
          <a:lstStyle/>
          <a:p>
            <a:pPr>
              <a:buFontTx/>
              <a:buNone/>
            </a:pPr>
            <a:r>
              <a:rPr lang="zh-CN" altLang="en-US" sz="2800" smtClean="0">
                <a:ea typeface="宋体" pitchFamily="2" charset="-122"/>
              </a:rPr>
              <a:t>         把国家信用运用于市场，在政府与市场之间发挥桥梁和纽带作用，实现国家信用与市场业绩的完全统一。办理政策性重点建设贷款和贴息贷款业务；对固定资产投资总量和结构进行调节。</a:t>
            </a:r>
            <a:endParaRPr lang="en-US" altLang="zh-CN" sz="2800" smtClean="0">
              <a:ea typeface="宋体" pitchFamily="2" charset="-122"/>
            </a:endParaRPr>
          </a:p>
          <a:p>
            <a:pPr>
              <a:buFontTx/>
              <a:buNone/>
            </a:pPr>
            <a:r>
              <a:rPr lang="en-US" altLang="zh-CN" sz="2800" smtClean="0">
                <a:ea typeface="宋体" pitchFamily="2" charset="-122"/>
              </a:rPr>
              <a:t>         </a:t>
            </a:r>
            <a:r>
              <a:rPr lang="zh-CN" altLang="en-US" sz="2800" smtClean="0">
                <a:ea typeface="宋体" pitchFamily="2" charset="-122"/>
              </a:rPr>
              <a:t>其资金运用领域主要包括：制约经济发展的“瓶颈”项目；直接增强综合国力的支柱产业的重大项目；高新技术在经济领域应用的重大项目；跨地区的重大政策性项目等。</a:t>
            </a:r>
            <a:r>
              <a:rPr lang="zh-CN" altLang="en-US" smtClean="0">
                <a:ea typeface="宋体" pitchFamily="2" charset="-122"/>
              </a:rPr>
              <a:t> </a:t>
            </a:r>
            <a:br>
              <a:rPr lang="zh-CN" altLang="en-US" smtClean="0">
                <a:ea typeface="宋体" pitchFamily="2" charset="-122"/>
              </a:rPr>
            </a:br>
            <a:endParaRPr lang="zh-CN" altLang="en-US" smtClean="0">
              <a:ea typeface="宋体" pitchFamily="2" charset="-122"/>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p:txBody>
          <a:bodyPr/>
          <a:lstStyle/>
          <a:p>
            <a:r>
              <a:rPr lang="zh-CN" altLang="en-US" sz="2800" b="1" smtClean="0">
                <a:ea typeface="宋体" pitchFamily="2" charset="-122"/>
              </a:rPr>
              <a:t>政策性银行</a:t>
            </a:r>
            <a:r>
              <a:rPr lang="en-US" altLang="zh-CN" sz="2800" b="1" smtClean="0">
                <a:ea typeface="宋体" pitchFamily="2" charset="-122"/>
              </a:rPr>
              <a:t>-</a:t>
            </a:r>
            <a:r>
              <a:rPr lang="zh-CN" altLang="en-US" sz="2800" b="1" smtClean="0">
                <a:ea typeface="宋体" pitchFamily="2" charset="-122"/>
              </a:rPr>
              <a:t>中国进出口银行的业务范围</a:t>
            </a:r>
          </a:p>
        </p:txBody>
      </p:sp>
      <p:sp>
        <p:nvSpPr>
          <p:cNvPr id="14339" name="内容占位符 2"/>
          <p:cNvSpPr>
            <a:spLocks noGrp="1"/>
          </p:cNvSpPr>
          <p:nvPr>
            <p:ph idx="1"/>
          </p:nvPr>
        </p:nvSpPr>
        <p:spPr>
          <a:xfrm>
            <a:off x="990600" y="1981200"/>
            <a:ext cx="7696200" cy="4114800"/>
          </a:xfrm>
        </p:spPr>
        <p:txBody>
          <a:bodyPr/>
          <a:lstStyle/>
          <a:p>
            <a:pPr>
              <a:buFontTx/>
              <a:buNone/>
            </a:pPr>
            <a:r>
              <a:rPr lang="zh-CN" altLang="en-US" smtClean="0">
                <a:ea typeface="宋体" pitchFamily="2" charset="-122"/>
              </a:rPr>
              <a:t> </a:t>
            </a:r>
            <a:r>
              <a:rPr lang="en-US" altLang="zh-CN" smtClean="0">
                <a:ea typeface="宋体" pitchFamily="2" charset="-122"/>
              </a:rPr>
              <a:t>        </a:t>
            </a:r>
            <a:r>
              <a:rPr lang="zh-CN" altLang="en-US" sz="2800" smtClean="0">
                <a:ea typeface="宋体" pitchFamily="2" charset="-122"/>
              </a:rPr>
              <a:t>贯彻执行国家产业政策、外经贸政策和金融政策，为扩大我国机电产品和高新技术产品出口、推动有比较优势的企业“走出去”、促进对外经济技术合作与交流，提供政策性金融支持。 </a:t>
            </a:r>
          </a:p>
          <a:p>
            <a:pPr>
              <a:buFontTx/>
              <a:buNone/>
            </a:pPr>
            <a:r>
              <a:rPr lang="zh-CN" altLang="en-US" sz="2800" smtClean="0">
                <a:ea typeface="宋体" pitchFamily="2" charset="-122"/>
              </a:rPr>
              <a:t>         是为机电产品和成套设备等资品出口有关的各种贷款、混合贷款和转贷款，以及出口信用保险和担保业务。</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
          <p:cNvSpPr>
            <a:spLocks noGrp="1"/>
          </p:cNvSpPr>
          <p:nvPr>
            <p:ph type="title"/>
          </p:nvPr>
        </p:nvSpPr>
        <p:spPr/>
        <p:txBody>
          <a:bodyPr/>
          <a:lstStyle/>
          <a:p>
            <a:r>
              <a:rPr lang="zh-CN" altLang="en-US" sz="2400" b="1" smtClean="0">
                <a:ea typeface="宋体" pitchFamily="2" charset="-122"/>
              </a:rPr>
              <a:t>政策性银行</a:t>
            </a:r>
            <a:r>
              <a:rPr lang="en-US" altLang="zh-CN" sz="2400" b="1" smtClean="0">
                <a:ea typeface="宋体" pitchFamily="2" charset="-122"/>
              </a:rPr>
              <a:t>-</a:t>
            </a:r>
            <a:r>
              <a:rPr lang="zh-CN" sz="2400" b="1" smtClean="0">
                <a:ea typeface="宋体" pitchFamily="2" charset="-122"/>
              </a:rPr>
              <a:t>中国农业发展银行的业务范围</a:t>
            </a:r>
            <a:endParaRPr lang="zh-CN" altLang="en-US" sz="2400" b="1" smtClean="0">
              <a:ea typeface="宋体" pitchFamily="2" charset="-122"/>
            </a:endParaRPr>
          </a:p>
        </p:txBody>
      </p:sp>
      <p:sp>
        <p:nvSpPr>
          <p:cNvPr id="15363" name="内容占位符 2"/>
          <p:cNvSpPr>
            <a:spLocks noGrp="1"/>
          </p:cNvSpPr>
          <p:nvPr>
            <p:ph idx="1"/>
          </p:nvPr>
        </p:nvSpPr>
        <p:spPr>
          <a:xfrm>
            <a:off x="990600" y="1905000"/>
            <a:ext cx="7696200" cy="4343400"/>
          </a:xfrm>
        </p:spPr>
        <p:txBody>
          <a:bodyPr/>
          <a:lstStyle/>
          <a:p>
            <a:pPr>
              <a:buFontTx/>
              <a:buNone/>
            </a:pPr>
            <a:r>
              <a:rPr lang="zh-CN" altLang="en-US" sz="2800" smtClean="0">
                <a:ea typeface="宋体" pitchFamily="2" charset="-122"/>
              </a:rPr>
              <a:t>         按照国家的法律、法规和方针、政策，以国家信用为基础，筹集农业政策性信贷资金，承担国家规定的农业政策性金融业务，代理财政性支农资金的拨付，为农业和农村经济发展服务。</a:t>
            </a:r>
            <a:endParaRPr lang="en-US" altLang="zh-CN" sz="2800" smtClean="0">
              <a:ea typeface="宋体" pitchFamily="2" charset="-122"/>
            </a:endParaRPr>
          </a:p>
          <a:p>
            <a:pPr>
              <a:buFontTx/>
              <a:buNone/>
            </a:pPr>
            <a:r>
              <a:rPr lang="en-US" altLang="zh-CN" sz="2800" smtClean="0">
                <a:ea typeface="宋体" pitchFamily="2" charset="-122"/>
              </a:rPr>
              <a:t>         </a:t>
            </a:r>
            <a:r>
              <a:rPr lang="zh-CN" altLang="en-US" sz="2800" smtClean="0">
                <a:ea typeface="宋体" pitchFamily="2" charset="-122"/>
              </a:rPr>
              <a:t>办理粮食、棉花、油料、猪肉、食糖等主要农副产品的国家专项储备和收购贷款，办理扶贫贷款和农业综合开发贷款，以及国家确定的小型农、林、牧、水基本建设和技术改造贷款。</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
          <p:cNvSpPr>
            <a:spLocks noGrp="1"/>
          </p:cNvSpPr>
          <p:nvPr>
            <p:ph type="title"/>
          </p:nvPr>
        </p:nvSpPr>
        <p:spPr/>
        <p:txBody>
          <a:bodyPr/>
          <a:lstStyle/>
          <a:p>
            <a:r>
              <a:rPr lang="zh-CN" altLang="en-US" b="1" smtClean="0">
                <a:ea typeface="宋体" pitchFamily="2" charset="-122"/>
              </a:rPr>
              <a:t>商业银行经营原则</a:t>
            </a:r>
            <a:r>
              <a:rPr lang="zh-CN" b="1" smtClean="0">
                <a:ea typeface="宋体" pitchFamily="2" charset="-122"/>
              </a:rPr>
              <a:t/>
            </a:r>
            <a:br>
              <a:rPr lang="zh-CN" b="1" smtClean="0">
                <a:ea typeface="宋体" pitchFamily="2" charset="-122"/>
              </a:rPr>
            </a:br>
            <a:endParaRPr lang="zh-CN" altLang="en-US" b="1" smtClean="0">
              <a:ea typeface="宋体" pitchFamily="2" charset="-122"/>
            </a:endParaRPr>
          </a:p>
        </p:txBody>
      </p:sp>
      <p:grpSp>
        <p:nvGrpSpPr>
          <p:cNvPr id="16387" name="Group 2"/>
          <p:cNvGrpSpPr>
            <a:grpSpLocks/>
          </p:cNvGrpSpPr>
          <p:nvPr/>
        </p:nvGrpSpPr>
        <p:grpSpPr bwMode="auto">
          <a:xfrm>
            <a:off x="2209800" y="1752600"/>
            <a:ext cx="5022850" cy="4313238"/>
            <a:chOff x="2149" y="1744"/>
            <a:chExt cx="2052" cy="1937"/>
          </a:xfrm>
        </p:grpSpPr>
        <p:sp>
          <p:nvSpPr>
            <p:cNvPr id="16388" name="Freeform 3"/>
            <p:cNvSpPr>
              <a:spLocks/>
            </p:cNvSpPr>
            <p:nvPr/>
          </p:nvSpPr>
          <p:spPr bwMode="blackWhite">
            <a:xfrm>
              <a:off x="3010" y="2535"/>
              <a:ext cx="898" cy="1146"/>
            </a:xfrm>
            <a:custGeom>
              <a:avLst/>
              <a:gdLst>
                <a:gd name="T0" fmla="*/ 286 w 898"/>
                <a:gd name="T1" fmla="*/ 0 h 1146"/>
                <a:gd name="T2" fmla="*/ 297 w 898"/>
                <a:gd name="T3" fmla="*/ 6 h 1146"/>
                <a:gd name="T4" fmla="*/ 308 w 898"/>
                <a:gd name="T5" fmla="*/ 14 h 1146"/>
                <a:gd name="T6" fmla="*/ 319 w 898"/>
                <a:gd name="T7" fmla="*/ 25 h 1146"/>
                <a:gd name="T8" fmla="*/ 330 w 898"/>
                <a:gd name="T9" fmla="*/ 38 h 1146"/>
                <a:gd name="T10" fmla="*/ 339 w 898"/>
                <a:gd name="T11" fmla="*/ 53 h 1146"/>
                <a:gd name="T12" fmla="*/ 348 w 898"/>
                <a:gd name="T13" fmla="*/ 67 h 1146"/>
                <a:gd name="T14" fmla="*/ 356 w 898"/>
                <a:gd name="T15" fmla="*/ 85 h 1146"/>
                <a:gd name="T16" fmla="*/ 362 w 898"/>
                <a:gd name="T17" fmla="*/ 101 h 1146"/>
                <a:gd name="T18" fmla="*/ 367 w 898"/>
                <a:gd name="T19" fmla="*/ 118 h 1146"/>
                <a:gd name="T20" fmla="*/ 370 w 898"/>
                <a:gd name="T21" fmla="*/ 135 h 1146"/>
                <a:gd name="T22" fmla="*/ 371 w 898"/>
                <a:gd name="T23" fmla="*/ 151 h 1146"/>
                <a:gd name="T24" fmla="*/ 371 w 898"/>
                <a:gd name="T25" fmla="*/ 166 h 1146"/>
                <a:gd name="T26" fmla="*/ 197 w 898"/>
                <a:gd name="T27" fmla="*/ 842 h 1146"/>
                <a:gd name="T28" fmla="*/ 196 w 898"/>
                <a:gd name="T29" fmla="*/ 853 h 1146"/>
                <a:gd name="T30" fmla="*/ 195 w 898"/>
                <a:gd name="T31" fmla="*/ 862 h 1146"/>
                <a:gd name="T32" fmla="*/ 0 w 898"/>
                <a:gd name="T33" fmla="*/ 810 h 1146"/>
                <a:gd name="T34" fmla="*/ 379 w 898"/>
                <a:gd name="T35" fmla="*/ 1145 h 1146"/>
                <a:gd name="T36" fmla="*/ 874 w 898"/>
                <a:gd name="T37" fmla="*/ 1044 h 1146"/>
                <a:gd name="T38" fmla="*/ 674 w 898"/>
                <a:gd name="T39" fmla="*/ 990 h 1146"/>
                <a:gd name="T40" fmla="*/ 679 w 898"/>
                <a:gd name="T41" fmla="*/ 982 h 1146"/>
                <a:gd name="T42" fmla="*/ 682 w 898"/>
                <a:gd name="T43" fmla="*/ 972 h 1146"/>
                <a:gd name="T44" fmla="*/ 895 w 898"/>
                <a:gd name="T45" fmla="*/ 180 h 1146"/>
                <a:gd name="T46" fmla="*/ 897 w 898"/>
                <a:gd name="T47" fmla="*/ 168 h 1146"/>
                <a:gd name="T48" fmla="*/ 897 w 898"/>
                <a:gd name="T49" fmla="*/ 156 h 1146"/>
                <a:gd name="T50" fmla="*/ 894 w 898"/>
                <a:gd name="T51" fmla="*/ 143 h 1146"/>
                <a:gd name="T52" fmla="*/ 889 w 898"/>
                <a:gd name="T53" fmla="*/ 132 h 1146"/>
                <a:gd name="T54" fmla="*/ 881 w 898"/>
                <a:gd name="T55" fmla="*/ 122 h 1146"/>
                <a:gd name="T56" fmla="*/ 873 w 898"/>
                <a:gd name="T57" fmla="*/ 114 h 1146"/>
                <a:gd name="T58" fmla="*/ 862 w 898"/>
                <a:gd name="T59" fmla="*/ 107 h 1146"/>
                <a:gd name="T60" fmla="*/ 851 w 898"/>
                <a:gd name="T61" fmla="*/ 103 h 1146"/>
                <a:gd name="T62" fmla="*/ 800 w 898"/>
                <a:gd name="T63" fmla="*/ 86 h 1146"/>
                <a:gd name="T64" fmla="*/ 750 w 898"/>
                <a:gd name="T65" fmla="*/ 72 h 1146"/>
                <a:gd name="T66" fmla="*/ 698 w 898"/>
                <a:gd name="T67" fmla="*/ 60 h 1146"/>
                <a:gd name="T68" fmla="*/ 646 w 898"/>
                <a:gd name="T69" fmla="*/ 50 h 1146"/>
                <a:gd name="T70" fmla="*/ 594 w 898"/>
                <a:gd name="T71" fmla="*/ 43 h 1146"/>
                <a:gd name="T72" fmla="*/ 286 w 898"/>
                <a:gd name="T73" fmla="*/ 0 h 114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898"/>
                <a:gd name="T112" fmla="*/ 0 h 1146"/>
                <a:gd name="T113" fmla="*/ 898 w 898"/>
                <a:gd name="T114" fmla="*/ 1146 h 114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898" h="1146">
                  <a:moveTo>
                    <a:pt x="286" y="0"/>
                  </a:moveTo>
                  <a:lnTo>
                    <a:pt x="297" y="6"/>
                  </a:lnTo>
                  <a:lnTo>
                    <a:pt x="308" y="14"/>
                  </a:lnTo>
                  <a:lnTo>
                    <a:pt x="319" y="25"/>
                  </a:lnTo>
                  <a:lnTo>
                    <a:pt x="330" y="38"/>
                  </a:lnTo>
                  <a:lnTo>
                    <a:pt x="339" y="53"/>
                  </a:lnTo>
                  <a:lnTo>
                    <a:pt x="348" y="67"/>
                  </a:lnTo>
                  <a:lnTo>
                    <a:pt x="356" y="85"/>
                  </a:lnTo>
                  <a:lnTo>
                    <a:pt x="362" y="101"/>
                  </a:lnTo>
                  <a:lnTo>
                    <a:pt x="367" y="118"/>
                  </a:lnTo>
                  <a:lnTo>
                    <a:pt x="370" y="135"/>
                  </a:lnTo>
                  <a:lnTo>
                    <a:pt x="371" y="151"/>
                  </a:lnTo>
                  <a:lnTo>
                    <a:pt x="371" y="166"/>
                  </a:lnTo>
                  <a:lnTo>
                    <a:pt x="197" y="842"/>
                  </a:lnTo>
                  <a:lnTo>
                    <a:pt x="196" y="853"/>
                  </a:lnTo>
                  <a:lnTo>
                    <a:pt x="195" y="862"/>
                  </a:lnTo>
                  <a:lnTo>
                    <a:pt x="0" y="810"/>
                  </a:lnTo>
                  <a:lnTo>
                    <a:pt x="379" y="1145"/>
                  </a:lnTo>
                  <a:lnTo>
                    <a:pt x="874" y="1044"/>
                  </a:lnTo>
                  <a:lnTo>
                    <a:pt x="674" y="990"/>
                  </a:lnTo>
                  <a:lnTo>
                    <a:pt x="679" y="982"/>
                  </a:lnTo>
                  <a:lnTo>
                    <a:pt x="682" y="972"/>
                  </a:lnTo>
                  <a:lnTo>
                    <a:pt x="895" y="180"/>
                  </a:lnTo>
                  <a:lnTo>
                    <a:pt x="897" y="168"/>
                  </a:lnTo>
                  <a:lnTo>
                    <a:pt x="897" y="156"/>
                  </a:lnTo>
                  <a:lnTo>
                    <a:pt x="894" y="143"/>
                  </a:lnTo>
                  <a:lnTo>
                    <a:pt x="889" y="132"/>
                  </a:lnTo>
                  <a:lnTo>
                    <a:pt x="881" y="122"/>
                  </a:lnTo>
                  <a:lnTo>
                    <a:pt x="873" y="114"/>
                  </a:lnTo>
                  <a:lnTo>
                    <a:pt x="862" y="107"/>
                  </a:lnTo>
                  <a:lnTo>
                    <a:pt x="851" y="103"/>
                  </a:lnTo>
                  <a:lnTo>
                    <a:pt x="800" y="86"/>
                  </a:lnTo>
                  <a:lnTo>
                    <a:pt x="750" y="72"/>
                  </a:lnTo>
                  <a:lnTo>
                    <a:pt x="698" y="60"/>
                  </a:lnTo>
                  <a:lnTo>
                    <a:pt x="646" y="50"/>
                  </a:lnTo>
                  <a:lnTo>
                    <a:pt x="594" y="43"/>
                  </a:lnTo>
                  <a:lnTo>
                    <a:pt x="286" y="0"/>
                  </a:lnTo>
                </a:path>
              </a:pathLst>
            </a:custGeom>
            <a:solidFill>
              <a:schemeClr val="accent2"/>
            </a:solidFill>
            <a:ln w="9525">
              <a:miter lim="800000"/>
              <a:headEnd/>
              <a:tailEnd/>
            </a:ln>
            <a:scene3d>
              <a:camera prst="legacyObliqueTopLeft"/>
              <a:lightRig rig="legacyFlat2" dir="t"/>
            </a:scene3d>
            <a:sp3d extrusionH="303200" prstMaterial="legacyMatte">
              <a:bevelT w="13500" h="13500" prst="angle"/>
              <a:bevelB w="13500" h="13500" prst="angle"/>
              <a:extrusionClr>
                <a:schemeClr val="accent2"/>
              </a:extrusionClr>
            </a:sp3d>
          </p:spPr>
          <p:txBody>
            <a:bodyPr>
              <a:flatTx/>
            </a:bodyPr>
            <a:lstStyle/>
            <a:p>
              <a:r>
                <a:rPr lang="en-US" altLang="zh-CN">
                  <a:ea typeface="宋体" pitchFamily="2" charset="-122"/>
                </a:rPr>
                <a:t>                                                 </a:t>
              </a:r>
            </a:p>
            <a:p>
              <a:endParaRPr lang="en-US" altLang="zh-CN">
                <a:ea typeface="宋体" pitchFamily="2" charset="-122"/>
              </a:endParaRPr>
            </a:p>
            <a:p>
              <a:endParaRPr lang="en-US" altLang="zh-CN">
                <a:ea typeface="宋体" pitchFamily="2" charset="-122"/>
              </a:endParaRPr>
            </a:p>
            <a:p>
              <a:endParaRPr lang="en-US" altLang="zh-CN">
                <a:ea typeface="宋体" pitchFamily="2" charset="-122"/>
              </a:endParaRPr>
            </a:p>
            <a:p>
              <a:r>
                <a:rPr lang="en-US" altLang="zh-CN">
                  <a:ea typeface="宋体" pitchFamily="2" charset="-122"/>
                </a:rPr>
                <a:t>       </a:t>
              </a:r>
              <a:r>
                <a:rPr lang="zh-CN" altLang="en-US">
                  <a:ea typeface="宋体" pitchFamily="2" charset="-122"/>
                </a:rPr>
                <a:t>盈利性</a:t>
              </a:r>
            </a:p>
          </p:txBody>
        </p:sp>
        <p:sp>
          <p:nvSpPr>
            <p:cNvPr id="16389" name="Freeform 4"/>
            <p:cNvSpPr>
              <a:spLocks/>
            </p:cNvSpPr>
            <p:nvPr/>
          </p:nvSpPr>
          <p:spPr bwMode="blackWhite">
            <a:xfrm>
              <a:off x="3059" y="1744"/>
              <a:ext cx="1142" cy="903"/>
            </a:xfrm>
            <a:custGeom>
              <a:avLst/>
              <a:gdLst>
                <a:gd name="T0" fmla="*/ 95 w 1142"/>
                <a:gd name="T1" fmla="*/ 902 h 903"/>
                <a:gd name="T2" fmla="*/ 100 w 1142"/>
                <a:gd name="T3" fmla="*/ 885 h 903"/>
                <a:gd name="T4" fmla="*/ 109 w 1142"/>
                <a:gd name="T5" fmla="*/ 869 h 903"/>
                <a:gd name="T6" fmla="*/ 120 w 1142"/>
                <a:gd name="T7" fmla="*/ 852 h 903"/>
                <a:gd name="T8" fmla="*/ 134 w 1142"/>
                <a:gd name="T9" fmla="*/ 837 h 903"/>
                <a:gd name="T10" fmla="*/ 151 w 1142"/>
                <a:gd name="T11" fmla="*/ 822 h 903"/>
                <a:gd name="T12" fmla="*/ 170 w 1142"/>
                <a:gd name="T13" fmla="*/ 807 h 903"/>
                <a:gd name="T14" fmla="*/ 192 w 1142"/>
                <a:gd name="T15" fmla="*/ 793 h 903"/>
                <a:gd name="T16" fmla="*/ 215 w 1142"/>
                <a:gd name="T17" fmla="*/ 782 h 903"/>
                <a:gd name="T18" fmla="*/ 240 w 1142"/>
                <a:gd name="T19" fmla="*/ 771 h 903"/>
                <a:gd name="T20" fmla="*/ 267 w 1142"/>
                <a:gd name="T21" fmla="*/ 761 h 903"/>
                <a:gd name="T22" fmla="*/ 919 w 1142"/>
                <a:gd name="T23" fmla="*/ 704 h 903"/>
                <a:gd name="T24" fmla="*/ 929 w 1142"/>
                <a:gd name="T25" fmla="*/ 702 h 903"/>
                <a:gd name="T26" fmla="*/ 939 w 1142"/>
                <a:gd name="T27" fmla="*/ 699 h 903"/>
                <a:gd name="T28" fmla="*/ 956 w 1142"/>
                <a:gd name="T29" fmla="*/ 900 h 903"/>
                <a:gd name="T30" fmla="*/ 1141 w 1142"/>
                <a:gd name="T31" fmla="*/ 430 h 903"/>
                <a:gd name="T32" fmla="*/ 877 w 1142"/>
                <a:gd name="T33" fmla="*/ 0 h 903"/>
                <a:gd name="T34" fmla="*/ 895 w 1142"/>
                <a:gd name="T35" fmla="*/ 205 h 903"/>
                <a:gd name="T36" fmla="*/ 885 w 1142"/>
                <a:gd name="T37" fmla="*/ 204 h 903"/>
                <a:gd name="T38" fmla="*/ 875 w 1142"/>
                <a:gd name="T39" fmla="*/ 204 h 903"/>
                <a:gd name="T40" fmla="*/ 57 w 1142"/>
                <a:gd name="T41" fmla="*/ 275 h 903"/>
                <a:gd name="T42" fmla="*/ 45 w 1142"/>
                <a:gd name="T43" fmla="*/ 277 h 903"/>
                <a:gd name="T44" fmla="*/ 34 w 1142"/>
                <a:gd name="T45" fmla="*/ 282 h 903"/>
                <a:gd name="T46" fmla="*/ 24 w 1142"/>
                <a:gd name="T47" fmla="*/ 289 h 903"/>
                <a:gd name="T48" fmla="*/ 14 w 1142"/>
                <a:gd name="T49" fmla="*/ 298 h 903"/>
                <a:gd name="T50" fmla="*/ 7 w 1142"/>
                <a:gd name="T51" fmla="*/ 308 h 903"/>
                <a:gd name="T52" fmla="*/ 2 w 1142"/>
                <a:gd name="T53" fmla="*/ 319 h 903"/>
                <a:gd name="T54" fmla="*/ 0 w 1142"/>
                <a:gd name="T55" fmla="*/ 331 h 903"/>
                <a:gd name="T56" fmla="*/ 0 w 1142"/>
                <a:gd name="T57" fmla="*/ 343 h 903"/>
                <a:gd name="T58" fmla="*/ 6 w 1142"/>
                <a:gd name="T59" fmla="*/ 419 h 903"/>
                <a:gd name="T60" fmla="*/ 14 w 1142"/>
                <a:gd name="T61" fmla="*/ 494 h 903"/>
                <a:gd name="T62" fmla="*/ 25 w 1142"/>
                <a:gd name="T63" fmla="*/ 569 h 903"/>
                <a:gd name="T64" fmla="*/ 39 w 1142"/>
                <a:gd name="T65" fmla="*/ 643 h 903"/>
                <a:gd name="T66" fmla="*/ 57 w 1142"/>
                <a:gd name="T67" fmla="*/ 729 h 903"/>
                <a:gd name="T68" fmla="*/ 75 w 1142"/>
                <a:gd name="T69" fmla="*/ 816 h 903"/>
                <a:gd name="T70" fmla="*/ 95 w 1142"/>
                <a:gd name="T71" fmla="*/ 902 h 90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1142"/>
                <a:gd name="T109" fmla="*/ 0 h 903"/>
                <a:gd name="T110" fmla="*/ 1142 w 1142"/>
                <a:gd name="T111" fmla="*/ 903 h 903"/>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1142" h="903">
                  <a:moveTo>
                    <a:pt x="95" y="902"/>
                  </a:moveTo>
                  <a:lnTo>
                    <a:pt x="100" y="885"/>
                  </a:lnTo>
                  <a:lnTo>
                    <a:pt x="109" y="869"/>
                  </a:lnTo>
                  <a:lnTo>
                    <a:pt x="120" y="852"/>
                  </a:lnTo>
                  <a:lnTo>
                    <a:pt x="134" y="837"/>
                  </a:lnTo>
                  <a:lnTo>
                    <a:pt x="151" y="822"/>
                  </a:lnTo>
                  <a:lnTo>
                    <a:pt x="170" y="807"/>
                  </a:lnTo>
                  <a:lnTo>
                    <a:pt x="192" y="793"/>
                  </a:lnTo>
                  <a:lnTo>
                    <a:pt x="215" y="782"/>
                  </a:lnTo>
                  <a:lnTo>
                    <a:pt x="240" y="771"/>
                  </a:lnTo>
                  <a:lnTo>
                    <a:pt x="267" y="761"/>
                  </a:lnTo>
                  <a:lnTo>
                    <a:pt x="919" y="704"/>
                  </a:lnTo>
                  <a:lnTo>
                    <a:pt x="929" y="702"/>
                  </a:lnTo>
                  <a:lnTo>
                    <a:pt x="939" y="699"/>
                  </a:lnTo>
                  <a:lnTo>
                    <a:pt x="956" y="900"/>
                  </a:lnTo>
                  <a:lnTo>
                    <a:pt x="1141" y="430"/>
                  </a:lnTo>
                  <a:lnTo>
                    <a:pt x="877" y="0"/>
                  </a:lnTo>
                  <a:lnTo>
                    <a:pt x="895" y="205"/>
                  </a:lnTo>
                  <a:lnTo>
                    <a:pt x="885" y="204"/>
                  </a:lnTo>
                  <a:lnTo>
                    <a:pt x="875" y="204"/>
                  </a:lnTo>
                  <a:lnTo>
                    <a:pt x="57" y="275"/>
                  </a:lnTo>
                  <a:lnTo>
                    <a:pt x="45" y="277"/>
                  </a:lnTo>
                  <a:lnTo>
                    <a:pt x="34" y="282"/>
                  </a:lnTo>
                  <a:lnTo>
                    <a:pt x="24" y="289"/>
                  </a:lnTo>
                  <a:lnTo>
                    <a:pt x="14" y="298"/>
                  </a:lnTo>
                  <a:lnTo>
                    <a:pt x="7" y="308"/>
                  </a:lnTo>
                  <a:lnTo>
                    <a:pt x="2" y="319"/>
                  </a:lnTo>
                  <a:lnTo>
                    <a:pt x="0" y="331"/>
                  </a:lnTo>
                  <a:lnTo>
                    <a:pt x="0" y="343"/>
                  </a:lnTo>
                  <a:lnTo>
                    <a:pt x="6" y="419"/>
                  </a:lnTo>
                  <a:lnTo>
                    <a:pt x="14" y="494"/>
                  </a:lnTo>
                  <a:lnTo>
                    <a:pt x="25" y="569"/>
                  </a:lnTo>
                  <a:lnTo>
                    <a:pt x="39" y="643"/>
                  </a:lnTo>
                  <a:lnTo>
                    <a:pt x="57" y="729"/>
                  </a:lnTo>
                  <a:lnTo>
                    <a:pt x="75" y="816"/>
                  </a:lnTo>
                  <a:lnTo>
                    <a:pt x="95" y="902"/>
                  </a:lnTo>
                </a:path>
              </a:pathLst>
            </a:custGeom>
            <a:solidFill>
              <a:schemeClr val="accent2"/>
            </a:solidFill>
            <a:ln w="9525">
              <a:miter lim="800000"/>
              <a:headEnd/>
              <a:tailEnd/>
            </a:ln>
            <a:scene3d>
              <a:camera prst="legacyObliqueTopLeft"/>
              <a:lightRig rig="legacyFlat2" dir="t"/>
            </a:scene3d>
            <a:sp3d extrusionH="303200" prstMaterial="legacyMatte">
              <a:bevelT w="13500" h="13500" prst="angle"/>
              <a:bevelB w="13500" h="13500" prst="angle"/>
              <a:extrusionClr>
                <a:schemeClr val="accent2"/>
              </a:extrusionClr>
            </a:sp3d>
          </p:spPr>
          <p:txBody>
            <a:bodyPr>
              <a:flatTx/>
            </a:bodyPr>
            <a:lstStyle/>
            <a:p>
              <a:r>
                <a:rPr lang="zh-CN" altLang="en-US">
                  <a:ea typeface="宋体" pitchFamily="2" charset="-122"/>
                </a:rPr>
                <a:t>                                                                                               </a:t>
              </a:r>
              <a:endParaRPr lang="en-US" altLang="zh-CN">
                <a:ea typeface="宋体" pitchFamily="2" charset="-122"/>
              </a:endParaRPr>
            </a:p>
            <a:p>
              <a:endParaRPr lang="en-US" altLang="zh-CN">
                <a:ea typeface="宋体" pitchFamily="2" charset="-122"/>
              </a:endParaRPr>
            </a:p>
            <a:p>
              <a:r>
                <a:rPr lang="zh-CN" altLang="en-US">
                  <a:ea typeface="宋体" pitchFamily="2" charset="-122"/>
                </a:rPr>
                <a:t>            安全性</a:t>
              </a:r>
            </a:p>
          </p:txBody>
        </p:sp>
        <p:sp>
          <p:nvSpPr>
            <p:cNvPr id="16390" name="Freeform 5"/>
            <p:cNvSpPr>
              <a:spLocks/>
            </p:cNvSpPr>
            <p:nvPr/>
          </p:nvSpPr>
          <p:spPr bwMode="blackWhite">
            <a:xfrm>
              <a:off x="2149" y="2090"/>
              <a:ext cx="1214" cy="1092"/>
            </a:xfrm>
            <a:custGeom>
              <a:avLst/>
              <a:gdLst>
                <a:gd name="T0" fmla="*/ 1213 w 1214"/>
                <a:gd name="T1" fmla="*/ 609 h 1092"/>
                <a:gd name="T2" fmla="*/ 1196 w 1214"/>
                <a:gd name="T3" fmla="*/ 626 h 1092"/>
                <a:gd name="T4" fmla="*/ 1178 w 1214"/>
                <a:gd name="T5" fmla="*/ 640 h 1092"/>
                <a:gd name="T6" fmla="*/ 1159 w 1214"/>
                <a:gd name="T7" fmla="*/ 652 h 1092"/>
                <a:gd name="T8" fmla="*/ 1138 w 1214"/>
                <a:gd name="T9" fmla="*/ 661 h 1092"/>
                <a:gd name="T10" fmla="*/ 1116 w 1214"/>
                <a:gd name="T11" fmla="*/ 667 h 1092"/>
                <a:gd name="T12" fmla="*/ 1099 w 1214"/>
                <a:gd name="T13" fmla="*/ 666 h 1092"/>
                <a:gd name="T14" fmla="*/ 1082 w 1214"/>
                <a:gd name="T15" fmla="*/ 662 h 1092"/>
                <a:gd name="T16" fmla="*/ 1065 w 1214"/>
                <a:gd name="T17" fmla="*/ 656 h 1092"/>
                <a:gd name="T18" fmla="*/ 1047 w 1214"/>
                <a:gd name="T19" fmla="*/ 647 h 1092"/>
                <a:gd name="T20" fmla="*/ 1029 w 1214"/>
                <a:gd name="T21" fmla="*/ 636 h 1092"/>
                <a:gd name="T22" fmla="*/ 1011 w 1214"/>
                <a:gd name="T23" fmla="*/ 623 h 1092"/>
                <a:gd name="T24" fmla="*/ 993 w 1214"/>
                <a:gd name="T25" fmla="*/ 608 h 1092"/>
                <a:gd name="T26" fmla="*/ 977 w 1214"/>
                <a:gd name="T27" fmla="*/ 591 h 1092"/>
                <a:gd name="T28" fmla="*/ 469 w 1214"/>
                <a:gd name="T29" fmla="*/ 165 h 1092"/>
                <a:gd name="T30" fmla="*/ 461 w 1214"/>
                <a:gd name="T31" fmla="*/ 159 h 1092"/>
                <a:gd name="T32" fmla="*/ 451 w 1214"/>
                <a:gd name="T33" fmla="*/ 155 h 1092"/>
                <a:gd name="T34" fmla="*/ 581 w 1214"/>
                <a:gd name="T35" fmla="*/ 0 h 1092"/>
                <a:gd name="T36" fmla="*/ 117 w 1214"/>
                <a:gd name="T37" fmla="*/ 201 h 1092"/>
                <a:gd name="T38" fmla="*/ 0 w 1214"/>
                <a:gd name="T39" fmla="*/ 693 h 1092"/>
                <a:gd name="T40" fmla="*/ 133 w 1214"/>
                <a:gd name="T41" fmla="*/ 534 h 1092"/>
                <a:gd name="T42" fmla="*/ 138 w 1214"/>
                <a:gd name="T43" fmla="*/ 543 h 1092"/>
                <a:gd name="T44" fmla="*/ 145 w 1214"/>
                <a:gd name="T45" fmla="*/ 549 h 1092"/>
                <a:gd name="T46" fmla="*/ 775 w 1214"/>
                <a:gd name="T47" fmla="*/ 1077 h 1092"/>
                <a:gd name="T48" fmla="*/ 785 w 1214"/>
                <a:gd name="T49" fmla="*/ 1084 h 1092"/>
                <a:gd name="T50" fmla="*/ 797 w 1214"/>
                <a:gd name="T51" fmla="*/ 1089 h 1092"/>
                <a:gd name="T52" fmla="*/ 808 w 1214"/>
                <a:gd name="T53" fmla="*/ 1091 h 1092"/>
                <a:gd name="T54" fmla="*/ 821 w 1214"/>
                <a:gd name="T55" fmla="*/ 1091 h 1092"/>
                <a:gd name="T56" fmla="*/ 833 w 1214"/>
                <a:gd name="T57" fmla="*/ 1089 h 1092"/>
                <a:gd name="T58" fmla="*/ 844 w 1214"/>
                <a:gd name="T59" fmla="*/ 1085 h 1092"/>
                <a:gd name="T60" fmla="*/ 855 w 1214"/>
                <a:gd name="T61" fmla="*/ 1078 h 1092"/>
                <a:gd name="T62" fmla="*/ 863 w 1214"/>
                <a:gd name="T63" fmla="*/ 1069 h 1092"/>
                <a:gd name="T64" fmla="*/ 1089 w 1214"/>
                <a:gd name="T65" fmla="*/ 803 h 1092"/>
                <a:gd name="T66" fmla="*/ 1108 w 1214"/>
                <a:gd name="T67" fmla="*/ 778 h 1092"/>
                <a:gd name="T68" fmla="*/ 1128 w 1214"/>
                <a:gd name="T69" fmla="*/ 752 h 1092"/>
                <a:gd name="T70" fmla="*/ 1146 w 1214"/>
                <a:gd name="T71" fmla="*/ 724 h 1092"/>
                <a:gd name="T72" fmla="*/ 1164 w 1214"/>
                <a:gd name="T73" fmla="*/ 696 h 1092"/>
                <a:gd name="T74" fmla="*/ 1182 w 1214"/>
                <a:gd name="T75" fmla="*/ 667 h 1092"/>
                <a:gd name="T76" fmla="*/ 1198 w 1214"/>
                <a:gd name="T77" fmla="*/ 638 h 1092"/>
                <a:gd name="T78" fmla="*/ 1213 w 1214"/>
                <a:gd name="T79" fmla="*/ 609 h 1092"/>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214"/>
                <a:gd name="T121" fmla="*/ 0 h 1092"/>
                <a:gd name="T122" fmla="*/ 1214 w 1214"/>
                <a:gd name="T123" fmla="*/ 1092 h 1092"/>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214" h="1092">
                  <a:moveTo>
                    <a:pt x="1213" y="609"/>
                  </a:moveTo>
                  <a:lnTo>
                    <a:pt x="1196" y="626"/>
                  </a:lnTo>
                  <a:lnTo>
                    <a:pt x="1178" y="640"/>
                  </a:lnTo>
                  <a:lnTo>
                    <a:pt x="1159" y="652"/>
                  </a:lnTo>
                  <a:lnTo>
                    <a:pt x="1138" y="661"/>
                  </a:lnTo>
                  <a:lnTo>
                    <a:pt x="1116" y="667"/>
                  </a:lnTo>
                  <a:lnTo>
                    <a:pt x="1099" y="666"/>
                  </a:lnTo>
                  <a:lnTo>
                    <a:pt x="1082" y="662"/>
                  </a:lnTo>
                  <a:lnTo>
                    <a:pt x="1065" y="656"/>
                  </a:lnTo>
                  <a:lnTo>
                    <a:pt x="1047" y="647"/>
                  </a:lnTo>
                  <a:lnTo>
                    <a:pt x="1029" y="636"/>
                  </a:lnTo>
                  <a:lnTo>
                    <a:pt x="1011" y="623"/>
                  </a:lnTo>
                  <a:lnTo>
                    <a:pt x="993" y="608"/>
                  </a:lnTo>
                  <a:lnTo>
                    <a:pt x="977" y="591"/>
                  </a:lnTo>
                  <a:lnTo>
                    <a:pt x="469" y="165"/>
                  </a:lnTo>
                  <a:lnTo>
                    <a:pt x="461" y="159"/>
                  </a:lnTo>
                  <a:lnTo>
                    <a:pt x="451" y="155"/>
                  </a:lnTo>
                  <a:lnTo>
                    <a:pt x="581" y="0"/>
                  </a:lnTo>
                  <a:lnTo>
                    <a:pt x="117" y="201"/>
                  </a:lnTo>
                  <a:lnTo>
                    <a:pt x="0" y="693"/>
                  </a:lnTo>
                  <a:lnTo>
                    <a:pt x="133" y="534"/>
                  </a:lnTo>
                  <a:lnTo>
                    <a:pt x="138" y="543"/>
                  </a:lnTo>
                  <a:lnTo>
                    <a:pt x="145" y="549"/>
                  </a:lnTo>
                  <a:lnTo>
                    <a:pt x="775" y="1077"/>
                  </a:lnTo>
                  <a:lnTo>
                    <a:pt x="785" y="1084"/>
                  </a:lnTo>
                  <a:lnTo>
                    <a:pt x="797" y="1089"/>
                  </a:lnTo>
                  <a:lnTo>
                    <a:pt x="808" y="1091"/>
                  </a:lnTo>
                  <a:lnTo>
                    <a:pt x="821" y="1091"/>
                  </a:lnTo>
                  <a:lnTo>
                    <a:pt x="833" y="1089"/>
                  </a:lnTo>
                  <a:lnTo>
                    <a:pt x="844" y="1085"/>
                  </a:lnTo>
                  <a:lnTo>
                    <a:pt x="855" y="1078"/>
                  </a:lnTo>
                  <a:lnTo>
                    <a:pt x="863" y="1069"/>
                  </a:lnTo>
                  <a:lnTo>
                    <a:pt x="1089" y="803"/>
                  </a:lnTo>
                  <a:lnTo>
                    <a:pt x="1108" y="778"/>
                  </a:lnTo>
                  <a:lnTo>
                    <a:pt x="1128" y="752"/>
                  </a:lnTo>
                  <a:lnTo>
                    <a:pt x="1146" y="724"/>
                  </a:lnTo>
                  <a:lnTo>
                    <a:pt x="1164" y="696"/>
                  </a:lnTo>
                  <a:lnTo>
                    <a:pt x="1182" y="667"/>
                  </a:lnTo>
                  <a:lnTo>
                    <a:pt x="1198" y="638"/>
                  </a:lnTo>
                  <a:lnTo>
                    <a:pt x="1213" y="609"/>
                  </a:lnTo>
                </a:path>
              </a:pathLst>
            </a:custGeom>
            <a:solidFill>
              <a:schemeClr val="accent2"/>
            </a:solidFill>
            <a:ln w="9525">
              <a:miter lim="800000"/>
              <a:headEnd/>
              <a:tailEnd/>
            </a:ln>
            <a:scene3d>
              <a:camera prst="legacyObliqueTopLeft"/>
              <a:lightRig rig="legacyFlat2" dir="t"/>
            </a:scene3d>
            <a:sp3d extrusionH="303200" prstMaterial="legacyMatte">
              <a:bevelT w="13500" h="13500" prst="angle"/>
              <a:bevelB w="13500" h="13500" prst="angle"/>
              <a:extrusionClr>
                <a:schemeClr val="accent2"/>
              </a:extrusionClr>
            </a:sp3d>
          </p:spPr>
          <p:txBody>
            <a:bodyPr>
              <a:flatTx/>
            </a:bodyPr>
            <a:lstStyle/>
            <a:p>
              <a:r>
                <a:rPr lang="zh-CN" altLang="en-US">
                  <a:ea typeface="宋体" pitchFamily="2" charset="-122"/>
                </a:rPr>
                <a:t>                                                                                   </a:t>
              </a:r>
              <a:endParaRPr lang="en-US" altLang="zh-CN">
                <a:ea typeface="宋体" pitchFamily="2" charset="-122"/>
              </a:endParaRPr>
            </a:p>
            <a:p>
              <a:endParaRPr lang="en-US" altLang="zh-CN">
                <a:ea typeface="宋体" pitchFamily="2" charset="-122"/>
              </a:endParaRPr>
            </a:p>
            <a:p>
              <a:r>
                <a:rPr lang="zh-CN" altLang="en-US">
                  <a:ea typeface="宋体" pitchFamily="2" charset="-122"/>
                </a:rPr>
                <a:t>     流动性</a:t>
              </a:r>
            </a:p>
          </p:txBody>
        </p:sp>
        <p:sp>
          <p:nvSpPr>
            <p:cNvPr id="16391" name="Oval 6"/>
            <p:cNvSpPr>
              <a:spLocks noChangeArrowheads="1"/>
            </p:cNvSpPr>
            <p:nvPr/>
          </p:nvSpPr>
          <p:spPr bwMode="blackWhite">
            <a:xfrm>
              <a:off x="3148" y="2512"/>
              <a:ext cx="250" cy="250"/>
            </a:xfrm>
            <a:prstGeom prst="ellipse">
              <a:avLst/>
            </a:prstGeom>
            <a:solidFill>
              <a:schemeClr val="accent2"/>
            </a:solidFill>
            <a:ln w="9525">
              <a:round/>
              <a:headEnd/>
              <a:tailEnd/>
            </a:ln>
            <a:scene3d>
              <a:camera prst="legacyObliqueTopLeft"/>
              <a:lightRig rig="legacyFlat2" dir="t"/>
            </a:scene3d>
            <a:sp3d extrusionH="303200" prstMaterial="legacyMatte">
              <a:bevelT w="13500" h="13500" prst="angle"/>
              <a:bevelB w="13500" h="13500" prst="angle"/>
              <a:extrusionClr>
                <a:schemeClr val="accent2"/>
              </a:extrusionClr>
            </a:sp3d>
          </p:spPr>
          <p:txBody>
            <a:bodyPr>
              <a:flatTx/>
            </a:bodyPr>
            <a:lstStyle/>
            <a:p>
              <a:endParaRPr lang="zh-CN" altLang="en-US">
                <a:ea typeface="宋体" pitchFamily="2" charset="-122"/>
              </a:endParaRPr>
            </a:p>
          </p:txBody>
        </p:sp>
      </p:gr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页脚占位符 2"/>
          <p:cNvSpPr>
            <a:spLocks noGrp="1"/>
          </p:cNvSpPr>
          <p:nvPr>
            <p:ph type="ftr" sz="quarter" idx="11"/>
          </p:nvPr>
        </p:nvSpPr>
        <p:spPr>
          <a:xfrm>
            <a:off x="685800" y="6248400"/>
            <a:ext cx="1905000" cy="457200"/>
          </a:xfrm>
          <a:noFill/>
        </p:spPr>
        <p:txBody>
          <a:bodyPr/>
          <a:lstStyle/>
          <a:p>
            <a:pPr algn="l"/>
            <a:r>
              <a:rPr lang="en-US" altLang="zh-CN" smtClean="0"/>
              <a:t>GBUTtem</a:t>
            </a:r>
          </a:p>
        </p:txBody>
      </p:sp>
      <p:sp>
        <p:nvSpPr>
          <p:cNvPr id="17411" name="灯片编号占位符 3"/>
          <p:cNvSpPr>
            <a:spLocks noGrp="1"/>
          </p:cNvSpPr>
          <p:nvPr>
            <p:ph type="sldNum" sz="quarter" idx="12"/>
          </p:nvPr>
        </p:nvSpPr>
        <p:spPr>
          <a:xfrm>
            <a:off x="3124200" y="6248400"/>
            <a:ext cx="2895600" cy="457200"/>
          </a:xfrm>
          <a:noFill/>
        </p:spPr>
        <p:txBody>
          <a:bodyPr/>
          <a:lstStyle/>
          <a:p>
            <a:pPr algn="ctr"/>
            <a:fld id="{EA43B8D8-BA08-46DA-8380-BA5EEA6445BC}" type="slidenum">
              <a:rPr lang="zh-CN" altLang="en-US" smtClean="0"/>
              <a:pPr algn="ctr"/>
              <a:t>16</a:t>
            </a:fld>
            <a:endParaRPr lang="zh-CN" altLang="en-US" smtClean="0"/>
          </a:p>
        </p:txBody>
      </p:sp>
      <p:grpSp>
        <p:nvGrpSpPr>
          <p:cNvPr id="17412" name="Group 3"/>
          <p:cNvGrpSpPr>
            <a:grpSpLocks/>
          </p:cNvGrpSpPr>
          <p:nvPr/>
        </p:nvGrpSpPr>
        <p:grpSpPr bwMode="auto">
          <a:xfrm>
            <a:off x="2232025" y="1143000"/>
            <a:ext cx="4732338" cy="4673600"/>
            <a:chOff x="1344" y="912"/>
            <a:chExt cx="2921" cy="2885"/>
          </a:xfrm>
        </p:grpSpPr>
        <p:sp>
          <p:nvSpPr>
            <p:cNvPr id="17420" name="Freeform 4"/>
            <p:cNvSpPr>
              <a:spLocks/>
            </p:cNvSpPr>
            <p:nvPr/>
          </p:nvSpPr>
          <p:spPr bwMode="blackWhite">
            <a:xfrm>
              <a:off x="1344" y="1648"/>
              <a:ext cx="1759" cy="735"/>
            </a:xfrm>
            <a:custGeom>
              <a:avLst/>
              <a:gdLst>
                <a:gd name="T0" fmla="*/ 17033102 w 1136"/>
                <a:gd name="T1" fmla="*/ 3127063 h 491"/>
                <a:gd name="T2" fmla="*/ 16814367 w 1136"/>
                <a:gd name="T3" fmla="*/ 2617554 h 491"/>
                <a:gd name="T4" fmla="*/ 16408855 w 1136"/>
                <a:gd name="T5" fmla="*/ 2132991 h 491"/>
                <a:gd name="T6" fmla="*/ 15810362 w 1136"/>
                <a:gd name="T7" fmla="*/ 1665789 h 491"/>
                <a:gd name="T8" fmla="*/ 15084973 w 1136"/>
                <a:gd name="T9" fmla="*/ 1241059 h 491"/>
                <a:gd name="T10" fmla="*/ 14192182 w 1136"/>
                <a:gd name="T11" fmla="*/ 879220 h 491"/>
                <a:gd name="T12" fmla="*/ 13180733 w 1136"/>
                <a:gd name="T13" fmla="*/ 558929 h 491"/>
                <a:gd name="T14" fmla="*/ 12084532 w 1136"/>
                <a:gd name="T15" fmla="*/ 316198 h 491"/>
                <a:gd name="T16" fmla="*/ 10897456 w 1136"/>
                <a:gd name="T17" fmla="*/ 134260 h 491"/>
                <a:gd name="T18" fmla="*/ 9661294 w 1136"/>
                <a:gd name="T19" fmla="*/ 26738 h 491"/>
                <a:gd name="T20" fmla="*/ 8416443 w 1136"/>
                <a:gd name="T21" fmla="*/ 0 h 491"/>
                <a:gd name="T22" fmla="*/ 7140103 w 1136"/>
                <a:gd name="T23" fmla="*/ 40025 h 491"/>
                <a:gd name="T24" fmla="*/ 5929461 w 1136"/>
                <a:gd name="T25" fmla="*/ 172465 h 491"/>
                <a:gd name="T26" fmla="*/ 4751176 w 1136"/>
                <a:gd name="T27" fmla="*/ 364267 h 491"/>
                <a:gd name="T28" fmla="*/ 3652210 w 1136"/>
                <a:gd name="T29" fmla="*/ 630783 h 491"/>
                <a:gd name="T30" fmla="*/ 2691691 w 1136"/>
                <a:gd name="T31" fmla="*/ 961331 h 491"/>
                <a:gd name="T32" fmla="*/ 1841249 w 1136"/>
                <a:gd name="T33" fmla="*/ 1338293 h 491"/>
                <a:gd name="T34" fmla="*/ 1131178 w 1136"/>
                <a:gd name="T35" fmla="*/ 1768126 h 491"/>
                <a:gd name="T36" fmla="*/ 583621 w 1136"/>
                <a:gd name="T37" fmla="*/ 2230754 h 491"/>
                <a:gd name="T38" fmla="*/ 214991 w 1136"/>
                <a:gd name="T39" fmla="*/ 2732399 h 491"/>
                <a:gd name="T40" fmla="*/ 31795 w 1136"/>
                <a:gd name="T41" fmla="*/ 3250126 h 491"/>
                <a:gd name="T42" fmla="*/ 8553540 w 1136"/>
                <a:gd name="T43" fmla="*/ 3506588 h 491"/>
                <a:gd name="T44" fmla="*/ 9800144 w 1136"/>
                <a:gd name="T45" fmla="*/ 3339317 h 491"/>
                <a:gd name="T46" fmla="*/ 10210672 w 1136"/>
                <a:gd name="T47" fmla="*/ 3038930 h 491"/>
                <a:gd name="T48" fmla="*/ 10778382 w 1136"/>
                <a:gd name="T49" fmla="*/ 2781020 h 491"/>
                <a:gd name="T50" fmla="*/ 11448357 w 1136"/>
                <a:gd name="T51" fmla="*/ 2580105 h 491"/>
                <a:gd name="T52" fmla="*/ 12210963 w 1136"/>
                <a:gd name="T53" fmla="*/ 2433365 h 491"/>
                <a:gd name="T54" fmla="*/ 13004127 w 1136"/>
                <a:gd name="T55" fmla="*/ 2359453 h 491"/>
                <a:gd name="T56" fmla="*/ 13828490 w 1136"/>
                <a:gd name="T57" fmla="*/ 2359453 h 491"/>
                <a:gd name="T58" fmla="*/ 14659048 w 1136"/>
                <a:gd name="T59" fmla="*/ 2435977 h 491"/>
                <a:gd name="T60" fmla="*/ 15420446 w 1136"/>
                <a:gd name="T61" fmla="*/ 2588949 h 491"/>
                <a:gd name="T62" fmla="*/ 16105849 w 1136"/>
                <a:gd name="T63" fmla="*/ 2806597 h 491"/>
                <a:gd name="T64" fmla="*/ 16655450 w 1136"/>
                <a:gd name="T65" fmla="*/ 3068122 h 491"/>
                <a:gd name="T66" fmla="*/ 17076693 w 1136"/>
                <a:gd name="T67" fmla="*/ 3385276 h 491"/>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136"/>
                <a:gd name="T103" fmla="*/ 0 h 491"/>
                <a:gd name="T104" fmla="*/ 1136 w 1136"/>
                <a:gd name="T105" fmla="*/ 491 h 491"/>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136" h="491">
                  <a:moveTo>
                    <a:pt x="1135" y="473"/>
                  </a:moveTo>
                  <a:lnTo>
                    <a:pt x="1132" y="437"/>
                  </a:lnTo>
                  <a:lnTo>
                    <a:pt x="1126" y="401"/>
                  </a:lnTo>
                  <a:lnTo>
                    <a:pt x="1117" y="366"/>
                  </a:lnTo>
                  <a:lnTo>
                    <a:pt x="1104" y="331"/>
                  </a:lnTo>
                  <a:lnTo>
                    <a:pt x="1090" y="298"/>
                  </a:lnTo>
                  <a:lnTo>
                    <a:pt x="1072" y="264"/>
                  </a:lnTo>
                  <a:lnTo>
                    <a:pt x="1051" y="233"/>
                  </a:lnTo>
                  <a:lnTo>
                    <a:pt x="1027" y="203"/>
                  </a:lnTo>
                  <a:lnTo>
                    <a:pt x="1002" y="174"/>
                  </a:lnTo>
                  <a:lnTo>
                    <a:pt x="974" y="148"/>
                  </a:lnTo>
                  <a:lnTo>
                    <a:pt x="943" y="123"/>
                  </a:lnTo>
                  <a:lnTo>
                    <a:pt x="911" y="99"/>
                  </a:lnTo>
                  <a:lnTo>
                    <a:pt x="876" y="78"/>
                  </a:lnTo>
                  <a:lnTo>
                    <a:pt x="840" y="60"/>
                  </a:lnTo>
                  <a:lnTo>
                    <a:pt x="803" y="44"/>
                  </a:lnTo>
                  <a:lnTo>
                    <a:pt x="764" y="30"/>
                  </a:lnTo>
                  <a:lnTo>
                    <a:pt x="724" y="19"/>
                  </a:lnTo>
                  <a:lnTo>
                    <a:pt x="683" y="10"/>
                  </a:lnTo>
                  <a:lnTo>
                    <a:pt x="642" y="4"/>
                  </a:lnTo>
                  <a:lnTo>
                    <a:pt x="600" y="1"/>
                  </a:lnTo>
                  <a:lnTo>
                    <a:pt x="559" y="0"/>
                  </a:lnTo>
                  <a:lnTo>
                    <a:pt x="517" y="2"/>
                  </a:lnTo>
                  <a:lnTo>
                    <a:pt x="474" y="6"/>
                  </a:lnTo>
                  <a:lnTo>
                    <a:pt x="433" y="14"/>
                  </a:lnTo>
                  <a:lnTo>
                    <a:pt x="394" y="24"/>
                  </a:lnTo>
                  <a:lnTo>
                    <a:pt x="354" y="37"/>
                  </a:lnTo>
                  <a:lnTo>
                    <a:pt x="316" y="51"/>
                  </a:lnTo>
                  <a:lnTo>
                    <a:pt x="279" y="68"/>
                  </a:lnTo>
                  <a:lnTo>
                    <a:pt x="243" y="88"/>
                  </a:lnTo>
                  <a:lnTo>
                    <a:pt x="210" y="110"/>
                  </a:lnTo>
                  <a:lnTo>
                    <a:pt x="179" y="134"/>
                  </a:lnTo>
                  <a:lnTo>
                    <a:pt x="149" y="159"/>
                  </a:lnTo>
                  <a:lnTo>
                    <a:pt x="122" y="187"/>
                  </a:lnTo>
                  <a:lnTo>
                    <a:pt x="97" y="217"/>
                  </a:lnTo>
                  <a:lnTo>
                    <a:pt x="75" y="247"/>
                  </a:lnTo>
                  <a:lnTo>
                    <a:pt x="56" y="280"/>
                  </a:lnTo>
                  <a:lnTo>
                    <a:pt x="39" y="312"/>
                  </a:lnTo>
                  <a:lnTo>
                    <a:pt x="25" y="347"/>
                  </a:lnTo>
                  <a:lnTo>
                    <a:pt x="14" y="382"/>
                  </a:lnTo>
                  <a:lnTo>
                    <a:pt x="7" y="417"/>
                  </a:lnTo>
                  <a:lnTo>
                    <a:pt x="2" y="454"/>
                  </a:lnTo>
                  <a:lnTo>
                    <a:pt x="0" y="490"/>
                  </a:lnTo>
                  <a:lnTo>
                    <a:pt x="568" y="490"/>
                  </a:lnTo>
                  <a:lnTo>
                    <a:pt x="640" y="490"/>
                  </a:lnTo>
                  <a:lnTo>
                    <a:pt x="651" y="467"/>
                  </a:lnTo>
                  <a:lnTo>
                    <a:pt x="664" y="445"/>
                  </a:lnTo>
                  <a:lnTo>
                    <a:pt x="679" y="425"/>
                  </a:lnTo>
                  <a:lnTo>
                    <a:pt x="696" y="406"/>
                  </a:lnTo>
                  <a:lnTo>
                    <a:pt x="716" y="389"/>
                  </a:lnTo>
                  <a:lnTo>
                    <a:pt x="738" y="374"/>
                  </a:lnTo>
                  <a:lnTo>
                    <a:pt x="761" y="361"/>
                  </a:lnTo>
                  <a:lnTo>
                    <a:pt x="785" y="350"/>
                  </a:lnTo>
                  <a:lnTo>
                    <a:pt x="811" y="340"/>
                  </a:lnTo>
                  <a:lnTo>
                    <a:pt x="837" y="334"/>
                  </a:lnTo>
                  <a:lnTo>
                    <a:pt x="864" y="330"/>
                  </a:lnTo>
                  <a:lnTo>
                    <a:pt x="891" y="330"/>
                  </a:lnTo>
                  <a:lnTo>
                    <a:pt x="919" y="330"/>
                  </a:lnTo>
                  <a:lnTo>
                    <a:pt x="947" y="335"/>
                  </a:lnTo>
                  <a:lnTo>
                    <a:pt x="974" y="341"/>
                  </a:lnTo>
                  <a:lnTo>
                    <a:pt x="1000" y="351"/>
                  </a:lnTo>
                  <a:lnTo>
                    <a:pt x="1025" y="362"/>
                  </a:lnTo>
                  <a:lnTo>
                    <a:pt x="1048" y="375"/>
                  </a:lnTo>
                  <a:lnTo>
                    <a:pt x="1070" y="392"/>
                  </a:lnTo>
                  <a:lnTo>
                    <a:pt x="1090" y="410"/>
                  </a:lnTo>
                  <a:lnTo>
                    <a:pt x="1107" y="429"/>
                  </a:lnTo>
                  <a:lnTo>
                    <a:pt x="1122" y="451"/>
                  </a:lnTo>
                  <a:lnTo>
                    <a:pt x="1135" y="473"/>
                  </a:lnTo>
                </a:path>
              </a:pathLst>
            </a:custGeom>
            <a:solidFill>
              <a:schemeClr val="accent1"/>
            </a:solidFill>
            <a:ln w="12700" cap="rnd">
              <a:solidFill>
                <a:schemeClr val="tx1"/>
              </a:solidFill>
              <a:round/>
              <a:headEnd/>
              <a:tailEnd/>
            </a:ln>
          </p:spPr>
          <p:txBody>
            <a:bodyPr/>
            <a:lstStyle/>
            <a:p>
              <a:endParaRPr lang="zh-CN" altLang="en-US">
                <a:ea typeface="宋体" pitchFamily="2" charset="-122"/>
              </a:endParaRPr>
            </a:p>
          </p:txBody>
        </p:sp>
        <p:sp>
          <p:nvSpPr>
            <p:cNvPr id="17421" name="Freeform 5"/>
            <p:cNvSpPr>
              <a:spLocks/>
            </p:cNvSpPr>
            <p:nvPr/>
          </p:nvSpPr>
          <p:spPr bwMode="blackWhite">
            <a:xfrm>
              <a:off x="2089" y="2098"/>
              <a:ext cx="764" cy="1699"/>
            </a:xfrm>
            <a:custGeom>
              <a:avLst/>
              <a:gdLst>
                <a:gd name="T0" fmla="*/ 6725414 w 493"/>
                <a:gd name="T1" fmla="*/ 18000 h 1134"/>
                <a:gd name="T2" fmla="*/ 5628030 w 493"/>
                <a:gd name="T3" fmla="*/ 130397 h 1134"/>
                <a:gd name="T4" fmla="*/ 4583077 w 493"/>
                <a:gd name="T5" fmla="*/ 325764 h 1134"/>
                <a:gd name="T6" fmla="*/ 3590605 w 493"/>
                <a:gd name="T7" fmla="*/ 613182 h 1134"/>
                <a:gd name="T8" fmla="*/ 2701616 w 493"/>
                <a:gd name="T9" fmla="*/ 967017 h 1134"/>
                <a:gd name="T10" fmla="*/ 1889936 w 493"/>
                <a:gd name="T11" fmla="*/ 1388361 h 1134"/>
                <a:gd name="T12" fmla="*/ 1227827 w 493"/>
                <a:gd name="T13" fmla="*/ 1884137 h 1134"/>
                <a:gd name="T14" fmla="*/ 686937 w 493"/>
                <a:gd name="T15" fmla="*/ 2419418 h 1134"/>
                <a:gd name="T16" fmla="*/ 305360 w 493"/>
                <a:gd name="T17" fmla="*/ 2997990 h 1134"/>
                <a:gd name="T18" fmla="*/ 76857 w 493"/>
                <a:gd name="T19" fmla="*/ 3586068 h 1134"/>
                <a:gd name="T20" fmla="*/ 0 w 493"/>
                <a:gd name="T21" fmla="*/ 4199247 h 1134"/>
                <a:gd name="T22" fmla="*/ 106514 w 493"/>
                <a:gd name="T23" fmla="*/ 4803486 h 1134"/>
                <a:gd name="T24" fmla="*/ 382910 w 493"/>
                <a:gd name="T25" fmla="*/ 5402247 h 1134"/>
                <a:gd name="T26" fmla="*/ 802643 w 493"/>
                <a:gd name="T27" fmla="*/ 5965769 h 1134"/>
                <a:gd name="T28" fmla="*/ 1366337 w 493"/>
                <a:gd name="T29" fmla="*/ 6486986 h 1134"/>
                <a:gd name="T30" fmla="*/ 2067849 w 493"/>
                <a:gd name="T31" fmla="*/ 6962820 h 1134"/>
                <a:gd name="T32" fmla="*/ 2876813 w 493"/>
                <a:gd name="T33" fmla="*/ 7373366 h 1134"/>
                <a:gd name="T34" fmla="*/ 3818491 w 493"/>
                <a:gd name="T35" fmla="*/ 7713268 h 1134"/>
                <a:gd name="T36" fmla="*/ 4818655 w 493"/>
                <a:gd name="T37" fmla="*/ 7986552 h 1134"/>
                <a:gd name="T38" fmla="*/ 5886299 w 493"/>
                <a:gd name="T39" fmla="*/ 8162391 h 1134"/>
                <a:gd name="T40" fmla="*/ 6975027 w 493"/>
                <a:gd name="T41" fmla="*/ 8249984 h 1134"/>
                <a:gd name="T42" fmla="*/ 7536178 w 493"/>
                <a:gd name="T43" fmla="*/ 4127350 h 1134"/>
                <a:gd name="T44" fmla="*/ 7173890 w 493"/>
                <a:gd name="T45" fmla="*/ 3527948 h 1134"/>
                <a:gd name="T46" fmla="*/ 6525857 w 493"/>
                <a:gd name="T47" fmla="*/ 3322663 h 1134"/>
                <a:gd name="T48" fmla="*/ 5992797 w 493"/>
                <a:gd name="T49" fmla="*/ 3045613 h 1134"/>
                <a:gd name="T50" fmla="*/ 5545369 w 493"/>
                <a:gd name="T51" fmla="*/ 2724491 h 1134"/>
                <a:gd name="T52" fmla="*/ 5237092 w 493"/>
                <a:gd name="T53" fmla="*/ 2360910 h 1134"/>
                <a:gd name="T54" fmla="*/ 5085073 w 493"/>
                <a:gd name="T55" fmla="*/ 1975063 h 1134"/>
                <a:gd name="T56" fmla="*/ 5085073 w 493"/>
                <a:gd name="T57" fmla="*/ 1565553 h 1134"/>
                <a:gd name="T58" fmla="*/ 5259308 w 493"/>
                <a:gd name="T59" fmla="*/ 1173365 h 1134"/>
                <a:gd name="T60" fmla="*/ 5564344 w 493"/>
                <a:gd name="T61" fmla="*/ 802081 h 1134"/>
                <a:gd name="T62" fmla="*/ 6023949 w 493"/>
                <a:gd name="T63" fmla="*/ 470800 h 1134"/>
                <a:gd name="T64" fmla="*/ 6606503 w 493"/>
                <a:gd name="T65" fmla="*/ 203586 h 1134"/>
                <a:gd name="T66" fmla="*/ 7280379 w 493"/>
                <a:gd name="T67" fmla="*/ 0 h 1134"/>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493"/>
                <a:gd name="T103" fmla="*/ 0 h 1134"/>
                <a:gd name="T104" fmla="*/ 493 w 493"/>
                <a:gd name="T105" fmla="*/ 1134 h 1134"/>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493" h="1134">
                  <a:moveTo>
                    <a:pt x="475" y="0"/>
                  </a:moveTo>
                  <a:lnTo>
                    <a:pt x="439" y="3"/>
                  </a:lnTo>
                  <a:lnTo>
                    <a:pt x="403" y="9"/>
                  </a:lnTo>
                  <a:lnTo>
                    <a:pt x="367" y="18"/>
                  </a:lnTo>
                  <a:lnTo>
                    <a:pt x="333" y="30"/>
                  </a:lnTo>
                  <a:lnTo>
                    <a:pt x="299" y="45"/>
                  </a:lnTo>
                  <a:lnTo>
                    <a:pt x="266" y="63"/>
                  </a:lnTo>
                  <a:lnTo>
                    <a:pt x="234" y="84"/>
                  </a:lnTo>
                  <a:lnTo>
                    <a:pt x="204" y="107"/>
                  </a:lnTo>
                  <a:lnTo>
                    <a:pt x="176" y="133"/>
                  </a:lnTo>
                  <a:lnTo>
                    <a:pt x="148" y="161"/>
                  </a:lnTo>
                  <a:lnTo>
                    <a:pt x="123" y="191"/>
                  </a:lnTo>
                  <a:lnTo>
                    <a:pt x="101" y="224"/>
                  </a:lnTo>
                  <a:lnTo>
                    <a:pt x="80" y="258"/>
                  </a:lnTo>
                  <a:lnTo>
                    <a:pt x="61" y="294"/>
                  </a:lnTo>
                  <a:lnTo>
                    <a:pt x="45" y="332"/>
                  </a:lnTo>
                  <a:lnTo>
                    <a:pt x="31" y="370"/>
                  </a:lnTo>
                  <a:lnTo>
                    <a:pt x="20" y="411"/>
                  </a:lnTo>
                  <a:lnTo>
                    <a:pt x="11" y="451"/>
                  </a:lnTo>
                  <a:lnTo>
                    <a:pt x="5" y="492"/>
                  </a:lnTo>
                  <a:lnTo>
                    <a:pt x="1" y="534"/>
                  </a:lnTo>
                  <a:lnTo>
                    <a:pt x="0" y="576"/>
                  </a:lnTo>
                  <a:lnTo>
                    <a:pt x="3" y="617"/>
                  </a:lnTo>
                  <a:lnTo>
                    <a:pt x="7" y="659"/>
                  </a:lnTo>
                  <a:lnTo>
                    <a:pt x="14" y="701"/>
                  </a:lnTo>
                  <a:lnTo>
                    <a:pt x="25" y="741"/>
                  </a:lnTo>
                  <a:lnTo>
                    <a:pt x="37" y="780"/>
                  </a:lnTo>
                  <a:lnTo>
                    <a:pt x="52" y="818"/>
                  </a:lnTo>
                  <a:lnTo>
                    <a:pt x="69" y="855"/>
                  </a:lnTo>
                  <a:lnTo>
                    <a:pt x="89" y="890"/>
                  </a:lnTo>
                  <a:lnTo>
                    <a:pt x="111" y="924"/>
                  </a:lnTo>
                  <a:lnTo>
                    <a:pt x="135" y="955"/>
                  </a:lnTo>
                  <a:lnTo>
                    <a:pt x="161" y="984"/>
                  </a:lnTo>
                  <a:lnTo>
                    <a:pt x="188" y="1011"/>
                  </a:lnTo>
                  <a:lnTo>
                    <a:pt x="218" y="1036"/>
                  </a:lnTo>
                  <a:lnTo>
                    <a:pt x="249" y="1058"/>
                  </a:lnTo>
                  <a:lnTo>
                    <a:pt x="281" y="1078"/>
                  </a:lnTo>
                  <a:lnTo>
                    <a:pt x="314" y="1095"/>
                  </a:lnTo>
                  <a:lnTo>
                    <a:pt x="349" y="1108"/>
                  </a:lnTo>
                  <a:lnTo>
                    <a:pt x="384" y="1119"/>
                  </a:lnTo>
                  <a:lnTo>
                    <a:pt x="419" y="1126"/>
                  </a:lnTo>
                  <a:lnTo>
                    <a:pt x="455" y="1131"/>
                  </a:lnTo>
                  <a:lnTo>
                    <a:pt x="492" y="1133"/>
                  </a:lnTo>
                  <a:lnTo>
                    <a:pt x="492" y="566"/>
                  </a:lnTo>
                  <a:lnTo>
                    <a:pt x="492" y="494"/>
                  </a:lnTo>
                  <a:lnTo>
                    <a:pt x="468" y="484"/>
                  </a:lnTo>
                  <a:lnTo>
                    <a:pt x="447" y="470"/>
                  </a:lnTo>
                  <a:lnTo>
                    <a:pt x="426" y="456"/>
                  </a:lnTo>
                  <a:lnTo>
                    <a:pt x="408" y="438"/>
                  </a:lnTo>
                  <a:lnTo>
                    <a:pt x="391" y="418"/>
                  </a:lnTo>
                  <a:lnTo>
                    <a:pt x="375" y="397"/>
                  </a:lnTo>
                  <a:lnTo>
                    <a:pt x="362" y="374"/>
                  </a:lnTo>
                  <a:lnTo>
                    <a:pt x="351" y="349"/>
                  </a:lnTo>
                  <a:lnTo>
                    <a:pt x="342" y="324"/>
                  </a:lnTo>
                  <a:lnTo>
                    <a:pt x="336" y="298"/>
                  </a:lnTo>
                  <a:lnTo>
                    <a:pt x="332" y="271"/>
                  </a:lnTo>
                  <a:lnTo>
                    <a:pt x="331" y="243"/>
                  </a:lnTo>
                  <a:lnTo>
                    <a:pt x="332" y="215"/>
                  </a:lnTo>
                  <a:lnTo>
                    <a:pt x="336" y="188"/>
                  </a:lnTo>
                  <a:lnTo>
                    <a:pt x="343" y="161"/>
                  </a:lnTo>
                  <a:lnTo>
                    <a:pt x="352" y="135"/>
                  </a:lnTo>
                  <a:lnTo>
                    <a:pt x="363" y="110"/>
                  </a:lnTo>
                  <a:lnTo>
                    <a:pt x="377" y="86"/>
                  </a:lnTo>
                  <a:lnTo>
                    <a:pt x="393" y="65"/>
                  </a:lnTo>
                  <a:lnTo>
                    <a:pt x="412" y="45"/>
                  </a:lnTo>
                  <a:lnTo>
                    <a:pt x="431" y="28"/>
                  </a:lnTo>
                  <a:lnTo>
                    <a:pt x="452" y="12"/>
                  </a:lnTo>
                  <a:lnTo>
                    <a:pt x="475" y="0"/>
                  </a:lnTo>
                </a:path>
              </a:pathLst>
            </a:custGeom>
            <a:solidFill>
              <a:schemeClr val="accent1"/>
            </a:solidFill>
            <a:ln w="12700" cap="rnd">
              <a:solidFill>
                <a:schemeClr val="tx1"/>
              </a:solidFill>
              <a:round/>
              <a:headEnd/>
              <a:tailEnd/>
            </a:ln>
          </p:spPr>
          <p:txBody>
            <a:bodyPr/>
            <a:lstStyle/>
            <a:p>
              <a:endParaRPr lang="zh-CN" altLang="en-US">
                <a:ea typeface="宋体" pitchFamily="2" charset="-122"/>
              </a:endParaRPr>
            </a:p>
          </p:txBody>
        </p:sp>
        <p:sp>
          <p:nvSpPr>
            <p:cNvPr id="17422" name="Freeform 6"/>
            <p:cNvSpPr>
              <a:spLocks/>
            </p:cNvSpPr>
            <p:nvPr/>
          </p:nvSpPr>
          <p:spPr bwMode="blackWhite">
            <a:xfrm>
              <a:off x="2506" y="2346"/>
              <a:ext cx="1759" cy="736"/>
            </a:xfrm>
            <a:custGeom>
              <a:avLst/>
              <a:gdLst>
                <a:gd name="T0" fmla="*/ 49232 w 1136"/>
                <a:gd name="T1" fmla="*/ 386605 h 491"/>
                <a:gd name="T2" fmla="*/ 272315 w 1136"/>
                <a:gd name="T3" fmla="*/ 919264 h 491"/>
                <a:gd name="T4" fmla="*/ 678540 w 1136"/>
                <a:gd name="T5" fmla="*/ 1420892 h 491"/>
                <a:gd name="T6" fmla="*/ 1261195 w 1136"/>
                <a:gd name="T7" fmla="*/ 1893499 h 491"/>
                <a:gd name="T8" fmla="*/ 2003326 w 1136"/>
                <a:gd name="T9" fmla="*/ 2332461 h 491"/>
                <a:gd name="T10" fmla="*/ 2884979 w 1136"/>
                <a:gd name="T11" fmla="*/ 2714713 h 491"/>
                <a:gd name="T12" fmla="*/ 3900545 w 1136"/>
                <a:gd name="T13" fmla="*/ 3037679 h 491"/>
                <a:gd name="T14" fmla="*/ 4997814 w 1136"/>
                <a:gd name="T15" fmla="*/ 3294070 h 491"/>
                <a:gd name="T16" fmla="*/ 6181701 w 1136"/>
                <a:gd name="T17" fmla="*/ 3478981 h 491"/>
                <a:gd name="T18" fmla="*/ 7414309 w 1136"/>
                <a:gd name="T19" fmla="*/ 3583847 h 491"/>
                <a:gd name="T20" fmla="*/ 8669231 w 1136"/>
                <a:gd name="T21" fmla="*/ 3614444 h 491"/>
                <a:gd name="T22" fmla="*/ 9933270 w 1136"/>
                <a:gd name="T23" fmla="*/ 3569499 h 491"/>
                <a:gd name="T24" fmla="*/ 11147667 w 1136"/>
                <a:gd name="T25" fmla="*/ 3439957 h 491"/>
                <a:gd name="T26" fmla="*/ 12322480 w 1136"/>
                <a:gd name="T27" fmla="*/ 3242205 h 491"/>
                <a:gd name="T28" fmla="*/ 13423561 w 1136"/>
                <a:gd name="T29" fmla="*/ 2964869 h 491"/>
                <a:gd name="T30" fmla="*/ 14386155 w 1136"/>
                <a:gd name="T31" fmla="*/ 2630473 h 491"/>
                <a:gd name="T32" fmla="*/ 15247780 w 1136"/>
                <a:gd name="T33" fmla="*/ 2233313 h 491"/>
                <a:gd name="T34" fmla="*/ 15951317 w 1136"/>
                <a:gd name="T35" fmla="*/ 1790243 h 491"/>
                <a:gd name="T36" fmla="*/ 16496830 w 1136"/>
                <a:gd name="T37" fmla="*/ 1312801 h 491"/>
                <a:gd name="T38" fmla="*/ 16873789 w 1136"/>
                <a:gd name="T39" fmla="*/ 796745 h 491"/>
                <a:gd name="T40" fmla="*/ 17045886 w 1136"/>
                <a:gd name="T41" fmla="*/ 269303 h 491"/>
                <a:gd name="T42" fmla="*/ 8537046 w 1136"/>
                <a:gd name="T43" fmla="*/ 0 h 491"/>
                <a:gd name="T44" fmla="*/ 7279652 w 1136"/>
                <a:gd name="T45" fmla="*/ 158823 h 491"/>
                <a:gd name="T46" fmla="*/ 6853714 w 1136"/>
                <a:gd name="T47" fmla="*/ 456083 h 491"/>
                <a:gd name="T48" fmla="*/ 6259360 w 1136"/>
                <a:gd name="T49" fmla="*/ 698221 h 491"/>
                <a:gd name="T50" fmla="*/ 5580851 w 1136"/>
                <a:gd name="T51" fmla="*/ 875795 h 491"/>
                <a:gd name="T52" fmla="*/ 4806560 w 1136"/>
                <a:gd name="T53" fmla="*/ 986216 h 491"/>
                <a:gd name="T54" fmla="*/ 4037914 w 1136"/>
                <a:gd name="T55" fmla="*/ 1017200 h 491"/>
                <a:gd name="T56" fmla="*/ 3156720 w 1136"/>
                <a:gd name="T57" fmla="*/ 1024794 h 491"/>
                <a:gd name="T58" fmla="*/ 2315205 w 1136"/>
                <a:gd name="T59" fmla="*/ 947905 h 491"/>
                <a:gd name="T60" fmla="*/ 1521532 w 1136"/>
                <a:gd name="T61" fmla="*/ 796745 h 491"/>
                <a:gd name="T62" fmla="*/ 814507 w 1136"/>
                <a:gd name="T63" fmla="*/ 564833 h 491"/>
                <a:gd name="T64" fmla="*/ 243420 w 1136"/>
                <a:gd name="T65" fmla="*/ 284694 h 49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136"/>
                <a:gd name="T100" fmla="*/ 0 h 491"/>
                <a:gd name="T101" fmla="*/ 1136 w 1136"/>
                <a:gd name="T102" fmla="*/ 491 h 49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136" h="491">
                  <a:moveTo>
                    <a:pt x="0" y="17"/>
                  </a:moveTo>
                  <a:lnTo>
                    <a:pt x="3" y="53"/>
                  </a:lnTo>
                  <a:lnTo>
                    <a:pt x="9" y="89"/>
                  </a:lnTo>
                  <a:lnTo>
                    <a:pt x="18" y="125"/>
                  </a:lnTo>
                  <a:lnTo>
                    <a:pt x="31" y="159"/>
                  </a:lnTo>
                  <a:lnTo>
                    <a:pt x="45" y="193"/>
                  </a:lnTo>
                  <a:lnTo>
                    <a:pt x="63" y="226"/>
                  </a:lnTo>
                  <a:lnTo>
                    <a:pt x="84" y="257"/>
                  </a:lnTo>
                  <a:lnTo>
                    <a:pt x="108" y="287"/>
                  </a:lnTo>
                  <a:lnTo>
                    <a:pt x="133" y="316"/>
                  </a:lnTo>
                  <a:lnTo>
                    <a:pt x="161" y="343"/>
                  </a:lnTo>
                  <a:lnTo>
                    <a:pt x="192" y="368"/>
                  </a:lnTo>
                  <a:lnTo>
                    <a:pt x="224" y="391"/>
                  </a:lnTo>
                  <a:lnTo>
                    <a:pt x="259" y="412"/>
                  </a:lnTo>
                  <a:lnTo>
                    <a:pt x="295" y="430"/>
                  </a:lnTo>
                  <a:lnTo>
                    <a:pt x="332" y="447"/>
                  </a:lnTo>
                  <a:lnTo>
                    <a:pt x="371" y="460"/>
                  </a:lnTo>
                  <a:lnTo>
                    <a:pt x="411" y="472"/>
                  </a:lnTo>
                  <a:lnTo>
                    <a:pt x="452" y="480"/>
                  </a:lnTo>
                  <a:lnTo>
                    <a:pt x="493" y="486"/>
                  </a:lnTo>
                  <a:lnTo>
                    <a:pt x="534" y="489"/>
                  </a:lnTo>
                  <a:lnTo>
                    <a:pt x="576" y="490"/>
                  </a:lnTo>
                  <a:lnTo>
                    <a:pt x="618" y="489"/>
                  </a:lnTo>
                  <a:lnTo>
                    <a:pt x="660" y="484"/>
                  </a:lnTo>
                  <a:lnTo>
                    <a:pt x="701" y="476"/>
                  </a:lnTo>
                  <a:lnTo>
                    <a:pt x="741" y="467"/>
                  </a:lnTo>
                  <a:lnTo>
                    <a:pt x="781" y="454"/>
                  </a:lnTo>
                  <a:lnTo>
                    <a:pt x="819" y="440"/>
                  </a:lnTo>
                  <a:lnTo>
                    <a:pt x="856" y="422"/>
                  </a:lnTo>
                  <a:lnTo>
                    <a:pt x="892" y="402"/>
                  </a:lnTo>
                  <a:lnTo>
                    <a:pt x="925" y="381"/>
                  </a:lnTo>
                  <a:lnTo>
                    <a:pt x="956" y="357"/>
                  </a:lnTo>
                  <a:lnTo>
                    <a:pt x="986" y="331"/>
                  </a:lnTo>
                  <a:lnTo>
                    <a:pt x="1013" y="303"/>
                  </a:lnTo>
                  <a:lnTo>
                    <a:pt x="1038" y="274"/>
                  </a:lnTo>
                  <a:lnTo>
                    <a:pt x="1060" y="243"/>
                  </a:lnTo>
                  <a:lnTo>
                    <a:pt x="1079" y="211"/>
                  </a:lnTo>
                  <a:lnTo>
                    <a:pt x="1096" y="178"/>
                  </a:lnTo>
                  <a:lnTo>
                    <a:pt x="1110" y="143"/>
                  </a:lnTo>
                  <a:lnTo>
                    <a:pt x="1121" y="108"/>
                  </a:lnTo>
                  <a:lnTo>
                    <a:pt x="1128" y="73"/>
                  </a:lnTo>
                  <a:lnTo>
                    <a:pt x="1133" y="37"/>
                  </a:lnTo>
                  <a:lnTo>
                    <a:pt x="1135" y="0"/>
                  </a:lnTo>
                  <a:lnTo>
                    <a:pt x="567" y="0"/>
                  </a:lnTo>
                  <a:lnTo>
                    <a:pt x="495" y="0"/>
                  </a:lnTo>
                  <a:lnTo>
                    <a:pt x="484" y="22"/>
                  </a:lnTo>
                  <a:lnTo>
                    <a:pt x="470" y="43"/>
                  </a:lnTo>
                  <a:lnTo>
                    <a:pt x="455" y="62"/>
                  </a:lnTo>
                  <a:lnTo>
                    <a:pt x="436" y="80"/>
                  </a:lnTo>
                  <a:lnTo>
                    <a:pt x="416" y="95"/>
                  </a:lnTo>
                  <a:lnTo>
                    <a:pt x="394" y="108"/>
                  </a:lnTo>
                  <a:lnTo>
                    <a:pt x="371" y="119"/>
                  </a:lnTo>
                  <a:lnTo>
                    <a:pt x="346" y="128"/>
                  </a:lnTo>
                  <a:lnTo>
                    <a:pt x="320" y="134"/>
                  </a:lnTo>
                  <a:lnTo>
                    <a:pt x="295" y="137"/>
                  </a:lnTo>
                  <a:lnTo>
                    <a:pt x="268" y="138"/>
                  </a:lnTo>
                  <a:lnTo>
                    <a:pt x="238" y="140"/>
                  </a:lnTo>
                  <a:lnTo>
                    <a:pt x="210" y="139"/>
                  </a:lnTo>
                  <a:lnTo>
                    <a:pt x="181" y="136"/>
                  </a:lnTo>
                  <a:lnTo>
                    <a:pt x="154" y="129"/>
                  </a:lnTo>
                  <a:lnTo>
                    <a:pt x="126" y="119"/>
                  </a:lnTo>
                  <a:lnTo>
                    <a:pt x="101" y="108"/>
                  </a:lnTo>
                  <a:lnTo>
                    <a:pt x="76" y="94"/>
                  </a:lnTo>
                  <a:lnTo>
                    <a:pt x="54" y="77"/>
                  </a:lnTo>
                  <a:lnTo>
                    <a:pt x="34" y="60"/>
                  </a:lnTo>
                  <a:lnTo>
                    <a:pt x="16" y="39"/>
                  </a:lnTo>
                  <a:lnTo>
                    <a:pt x="0" y="17"/>
                  </a:lnTo>
                </a:path>
              </a:pathLst>
            </a:custGeom>
            <a:solidFill>
              <a:schemeClr val="accent1"/>
            </a:solidFill>
            <a:ln w="12700" cap="rnd">
              <a:solidFill>
                <a:schemeClr val="tx1"/>
              </a:solidFill>
              <a:round/>
              <a:headEnd/>
              <a:tailEnd/>
            </a:ln>
          </p:spPr>
          <p:txBody>
            <a:bodyPr/>
            <a:lstStyle/>
            <a:p>
              <a:endParaRPr lang="zh-CN" altLang="en-US">
                <a:ea typeface="宋体" pitchFamily="2" charset="-122"/>
              </a:endParaRPr>
            </a:p>
          </p:txBody>
        </p:sp>
        <p:sp>
          <p:nvSpPr>
            <p:cNvPr id="17423" name="Freeform 7"/>
            <p:cNvSpPr>
              <a:spLocks/>
            </p:cNvSpPr>
            <p:nvPr/>
          </p:nvSpPr>
          <p:spPr bwMode="blackWhite">
            <a:xfrm>
              <a:off x="2761" y="912"/>
              <a:ext cx="768" cy="1704"/>
            </a:xfrm>
            <a:custGeom>
              <a:avLst/>
              <a:gdLst>
                <a:gd name="T0" fmla="*/ 848363 w 496"/>
                <a:gd name="T1" fmla="*/ 8325009 h 1137"/>
                <a:gd name="T2" fmla="*/ 1898808 w 496"/>
                <a:gd name="T3" fmla="*/ 8210438 h 1137"/>
                <a:gd name="T4" fmla="*/ 2905847 w 496"/>
                <a:gd name="T5" fmla="*/ 8021179 h 1137"/>
                <a:gd name="T6" fmla="*/ 3845751 w 496"/>
                <a:gd name="T7" fmla="*/ 7738923 h 1137"/>
                <a:gd name="T8" fmla="*/ 4744070 w 496"/>
                <a:gd name="T9" fmla="*/ 7400635 h 1137"/>
                <a:gd name="T10" fmla="*/ 5507461 w 496"/>
                <a:gd name="T11" fmla="*/ 6978073 h 1137"/>
                <a:gd name="T12" fmla="*/ 6179557 w 496"/>
                <a:gd name="T13" fmla="*/ 6508159 h 1137"/>
                <a:gd name="T14" fmla="*/ 6716062 w 496"/>
                <a:gd name="T15" fmla="*/ 5988769 h 1137"/>
                <a:gd name="T16" fmla="*/ 7102149 w 496"/>
                <a:gd name="T17" fmla="*/ 5430217 h 1137"/>
                <a:gd name="T18" fmla="*/ 7345655 w 496"/>
                <a:gd name="T19" fmla="*/ 4842555 h 1137"/>
                <a:gd name="T20" fmla="*/ 7440794 w 496"/>
                <a:gd name="T21" fmla="*/ 4240766 h 1137"/>
                <a:gd name="T22" fmla="*/ 7382971 w 496"/>
                <a:gd name="T23" fmla="*/ 3641303 h 1137"/>
                <a:gd name="T24" fmla="*/ 7159743 w 496"/>
                <a:gd name="T25" fmla="*/ 3051932 h 1137"/>
                <a:gd name="T26" fmla="*/ 6799886 w 496"/>
                <a:gd name="T27" fmla="*/ 2484679 h 1137"/>
                <a:gd name="T28" fmla="*/ 6285581 w 496"/>
                <a:gd name="T29" fmla="*/ 1954203 h 1137"/>
                <a:gd name="T30" fmla="*/ 5653499 w 496"/>
                <a:gd name="T31" fmla="*/ 1469750 h 1137"/>
                <a:gd name="T32" fmla="*/ 4912481 w 496"/>
                <a:gd name="T33" fmla="*/ 1041381 h 1137"/>
                <a:gd name="T34" fmla="*/ 4059438 w 496"/>
                <a:gd name="T35" fmla="*/ 676755 h 1137"/>
                <a:gd name="T36" fmla="*/ 3119870 w 496"/>
                <a:gd name="T37" fmla="*/ 381558 h 1137"/>
                <a:gd name="T38" fmla="*/ 2119790 w 496"/>
                <a:gd name="T39" fmla="*/ 175244 h 1137"/>
                <a:gd name="T40" fmla="*/ 1064430 w 496"/>
                <a:gd name="T41" fmla="*/ 47032 h 1137"/>
                <a:gd name="T42" fmla="*/ 0 w 496"/>
                <a:gd name="T43" fmla="*/ 0 h 1137"/>
                <a:gd name="T44" fmla="*/ 376596 w 496"/>
                <a:gd name="T45" fmla="*/ 4488812 h 1137"/>
                <a:gd name="T46" fmla="*/ 1050370 w 496"/>
                <a:gd name="T47" fmla="*/ 4809344 h 1137"/>
                <a:gd name="T48" fmla="*/ 1626380 w 496"/>
                <a:gd name="T49" fmla="*/ 5181061 h 1137"/>
                <a:gd name="T50" fmla="*/ 2059827 w 496"/>
                <a:gd name="T51" fmla="*/ 5609492 h 1137"/>
                <a:gd name="T52" fmla="*/ 2355546 w 496"/>
                <a:gd name="T53" fmla="*/ 6076790 h 1137"/>
                <a:gd name="T54" fmla="*/ 2468298 w 496"/>
                <a:gd name="T55" fmla="*/ 6560937 h 1137"/>
                <a:gd name="T56" fmla="*/ 2392043 w 496"/>
                <a:gd name="T57" fmla="*/ 6963740 h 1137"/>
                <a:gd name="T58" fmla="*/ 2164679 w 496"/>
                <a:gd name="T59" fmla="*/ 7356232 h 1137"/>
                <a:gd name="T60" fmla="*/ 1788250 w 496"/>
                <a:gd name="T61" fmla="*/ 7706851 h 1137"/>
                <a:gd name="T62" fmla="*/ 1260593 w 496"/>
                <a:gd name="T63" fmla="*/ 8005215 h 1137"/>
                <a:gd name="T64" fmla="*/ 652757 w 496"/>
                <a:gd name="T65" fmla="*/ 8249110 h 113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496"/>
                <a:gd name="T100" fmla="*/ 0 h 1137"/>
                <a:gd name="T101" fmla="*/ 496 w 496"/>
                <a:gd name="T102" fmla="*/ 1137 h 113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496" h="1137">
                  <a:moveTo>
                    <a:pt x="20" y="1136"/>
                  </a:moveTo>
                  <a:lnTo>
                    <a:pt x="56" y="1134"/>
                  </a:lnTo>
                  <a:lnTo>
                    <a:pt x="91" y="1128"/>
                  </a:lnTo>
                  <a:lnTo>
                    <a:pt x="126" y="1119"/>
                  </a:lnTo>
                  <a:lnTo>
                    <a:pt x="160" y="1107"/>
                  </a:lnTo>
                  <a:lnTo>
                    <a:pt x="193" y="1093"/>
                  </a:lnTo>
                  <a:lnTo>
                    <a:pt x="225" y="1076"/>
                  </a:lnTo>
                  <a:lnTo>
                    <a:pt x="256" y="1055"/>
                  </a:lnTo>
                  <a:lnTo>
                    <a:pt x="287" y="1033"/>
                  </a:lnTo>
                  <a:lnTo>
                    <a:pt x="315" y="1008"/>
                  </a:lnTo>
                  <a:lnTo>
                    <a:pt x="341" y="981"/>
                  </a:lnTo>
                  <a:lnTo>
                    <a:pt x="366" y="951"/>
                  </a:lnTo>
                  <a:lnTo>
                    <a:pt x="390" y="920"/>
                  </a:lnTo>
                  <a:lnTo>
                    <a:pt x="411" y="887"/>
                  </a:lnTo>
                  <a:lnTo>
                    <a:pt x="429" y="852"/>
                  </a:lnTo>
                  <a:lnTo>
                    <a:pt x="446" y="816"/>
                  </a:lnTo>
                  <a:lnTo>
                    <a:pt x="460" y="779"/>
                  </a:lnTo>
                  <a:lnTo>
                    <a:pt x="472" y="740"/>
                  </a:lnTo>
                  <a:lnTo>
                    <a:pt x="481" y="700"/>
                  </a:lnTo>
                  <a:lnTo>
                    <a:pt x="488" y="660"/>
                  </a:lnTo>
                  <a:lnTo>
                    <a:pt x="492" y="619"/>
                  </a:lnTo>
                  <a:lnTo>
                    <a:pt x="495" y="578"/>
                  </a:lnTo>
                  <a:lnTo>
                    <a:pt x="494" y="537"/>
                  </a:lnTo>
                  <a:lnTo>
                    <a:pt x="491" y="496"/>
                  </a:lnTo>
                  <a:lnTo>
                    <a:pt x="485" y="456"/>
                  </a:lnTo>
                  <a:lnTo>
                    <a:pt x="476" y="416"/>
                  </a:lnTo>
                  <a:lnTo>
                    <a:pt x="465" y="377"/>
                  </a:lnTo>
                  <a:lnTo>
                    <a:pt x="452" y="339"/>
                  </a:lnTo>
                  <a:lnTo>
                    <a:pt x="436" y="302"/>
                  </a:lnTo>
                  <a:lnTo>
                    <a:pt x="418" y="266"/>
                  </a:lnTo>
                  <a:lnTo>
                    <a:pt x="399" y="232"/>
                  </a:lnTo>
                  <a:lnTo>
                    <a:pt x="376" y="200"/>
                  </a:lnTo>
                  <a:lnTo>
                    <a:pt x="352" y="170"/>
                  </a:lnTo>
                  <a:lnTo>
                    <a:pt x="327" y="142"/>
                  </a:lnTo>
                  <a:lnTo>
                    <a:pt x="299" y="115"/>
                  </a:lnTo>
                  <a:lnTo>
                    <a:pt x="270" y="92"/>
                  </a:lnTo>
                  <a:lnTo>
                    <a:pt x="239" y="71"/>
                  </a:lnTo>
                  <a:lnTo>
                    <a:pt x="207" y="52"/>
                  </a:lnTo>
                  <a:lnTo>
                    <a:pt x="175" y="37"/>
                  </a:lnTo>
                  <a:lnTo>
                    <a:pt x="141" y="24"/>
                  </a:lnTo>
                  <a:lnTo>
                    <a:pt x="106" y="14"/>
                  </a:lnTo>
                  <a:lnTo>
                    <a:pt x="71" y="7"/>
                  </a:lnTo>
                  <a:lnTo>
                    <a:pt x="36" y="2"/>
                  </a:lnTo>
                  <a:lnTo>
                    <a:pt x="0" y="0"/>
                  </a:lnTo>
                  <a:lnTo>
                    <a:pt x="0" y="594"/>
                  </a:lnTo>
                  <a:lnTo>
                    <a:pt x="25" y="612"/>
                  </a:lnTo>
                  <a:lnTo>
                    <a:pt x="49" y="632"/>
                  </a:lnTo>
                  <a:lnTo>
                    <a:pt x="70" y="655"/>
                  </a:lnTo>
                  <a:lnTo>
                    <a:pt x="91" y="680"/>
                  </a:lnTo>
                  <a:lnTo>
                    <a:pt x="108" y="706"/>
                  </a:lnTo>
                  <a:lnTo>
                    <a:pt x="124" y="735"/>
                  </a:lnTo>
                  <a:lnTo>
                    <a:pt x="137" y="765"/>
                  </a:lnTo>
                  <a:lnTo>
                    <a:pt x="148" y="796"/>
                  </a:lnTo>
                  <a:lnTo>
                    <a:pt x="156" y="828"/>
                  </a:lnTo>
                  <a:lnTo>
                    <a:pt x="161" y="860"/>
                  </a:lnTo>
                  <a:lnTo>
                    <a:pt x="164" y="894"/>
                  </a:lnTo>
                  <a:lnTo>
                    <a:pt x="164" y="921"/>
                  </a:lnTo>
                  <a:lnTo>
                    <a:pt x="159" y="949"/>
                  </a:lnTo>
                  <a:lnTo>
                    <a:pt x="153" y="976"/>
                  </a:lnTo>
                  <a:lnTo>
                    <a:pt x="144" y="1002"/>
                  </a:lnTo>
                  <a:lnTo>
                    <a:pt x="132" y="1027"/>
                  </a:lnTo>
                  <a:lnTo>
                    <a:pt x="119" y="1050"/>
                  </a:lnTo>
                  <a:lnTo>
                    <a:pt x="102" y="1072"/>
                  </a:lnTo>
                  <a:lnTo>
                    <a:pt x="84" y="1091"/>
                  </a:lnTo>
                  <a:lnTo>
                    <a:pt x="65" y="1109"/>
                  </a:lnTo>
                  <a:lnTo>
                    <a:pt x="43" y="1124"/>
                  </a:lnTo>
                  <a:lnTo>
                    <a:pt x="20" y="1136"/>
                  </a:lnTo>
                </a:path>
              </a:pathLst>
            </a:custGeom>
            <a:solidFill>
              <a:schemeClr val="accent1"/>
            </a:solidFill>
            <a:ln w="12700" cap="rnd">
              <a:solidFill>
                <a:schemeClr val="tx1"/>
              </a:solidFill>
              <a:round/>
              <a:headEnd/>
              <a:tailEnd/>
            </a:ln>
          </p:spPr>
          <p:txBody>
            <a:bodyPr/>
            <a:lstStyle/>
            <a:p>
              <a:endParaRPr lang="zh-CN" altLang="en-US">
                <a:ea typeface="宋体" pitchFamily="2" charset="-122"/>
              </a:endParaRPr>
            </a:p>
          </p:txBody>
        </p:sp>
      </p:grpSp>
      <p:sp>
        <p:nvSpPr>
          <p:cNvPr id="17413" name="Oval 8"/>
          <p:cNvSpPr>
            <a:spLocks noChangeArrowheads="1"/>
          </p:cNvSpPr>
          <p:nvPr/>
        </p:nvSpPr>
        <p:spPr bwMode="blackWhite">
          <a:xfrm>
            <a:off x="4114800" y="3048000"/>
            <a:ext cx="890588" cy="863600"/>
          </a:xfrm>
          <a:prstGeom prst="ellipse">
            <a:avLst/>
          </a:prstGeom>
          <a:solidFill>
            <a:schemeClr val="accent2"/>
          </a:solidFill>
          <a:ln w="12700">
            <a:solidFill>
              <a:schemeClr val="tx1"/>
            </a:solidFill>
            <a:round/>
            <a:headEnd/>
            <a:tailEnd/>
          </a:ln>
        </p:spPr>
        <p:txBody>
          <a:bodyPr wrap="none" lIns="93296" tIns="46648" rIns="93296" bIns="46648" anchor="ctr"/>
          <a:lstStyle/>
          <a:p>
            <a:endParaRPr lang="zh-CN" altLang="en-US">
              <a:ea typeface="宋体" pitchFamily="2" charset="-122"/>
            </a:endParaRPr>
          </a:p>
        </p:txBody>
      </p:sp>
      <p:sp>
        <p:nvSpPr>
          <p:cNvPr id="190473" name="Rectangle 9"/>
          <p:cNvSpPr>
            <a:spLocks noChangeArrowheads="1"/>
          </p:cNvSpPr>
          <p:nvPr/>
        </p:nvSpPr>
        <p:spPr bwMode="auto">
          <a:xfrm rot="5400000">
            <a:off x="4402711" y="2013043"/>
            <a:ext cx="1477328" cy="369332"/>
          </a:xfrm>
          <a:prstGeom prst="rect">
            <a:avLst/>
          </a:prstGeom>
          <a:noFill/>
          <a:ln w="9525">
            <a:noFill/>
            <a:miter lim="800000"/>
            <a:headEnd/>
            <a:tailEnd/>
          </a:ln>
          <a:effectLst/>
        </p:spPr>
        <p:txBody>
          <a:bodyPr vert="vert270" lIns="0" tIns="0" rIns="0" bIns="0" anchor="ctr" anchorCtr="1">
            <a:spAutoFit/>
          </a:bodyPr>
          <a:lstStyle/>
          <a:p>
            <a:pPr defTabSz="803384">
              <a:defRPr/>
            </a:pPr>
            <a:r>
              <a:rPr lang="zh-CN" altLang="en-US" dirty="0"/>
              <a:t>支付职能</a:t>
            </a:r>
            <a:endParaRPr lang="en-US" altLang="zh-CN" dirty="0"/>
          </a:p>
        </p:txBody>
      </p:sp>
      <p:sp>
        <p:nvSpPr>
          <p:cNvPr id="17415" name="Rectangle 10"/>
          <p:cNvSpPr>
            <a:spLocks noChangeArrowheads="1"/>
          </p:cNvSpPr>
          <p:nvPr/>
        </p:nvSpPr>
        <p:spPr bwMode="auto">
          <a:xfrm>
            <a:off x="5224463" y="3929063"/>
            <a:ext cx="1327150" cy="369887"/>
          </a:xfrm>
          <a:prstGeom prst="rect">
            <a:avLst/>
          </a:prstGeom>
          <a:noFill/>
          <a:ln w="9525">
            <a:noFill/>
            <a:miter lim="800000"/>
            <a:headEnd/>
            <a:tailEnd/>
          </a:ln>
        </p:spPr>
        <p:txBody>
          <a:bodyPr lIns="0" tIns="0" rIns="0" bIns="0" anchor="ctr" anchorCtr="1">
            <a:spAutoFit/>
          </a:bodyPr>
          <a:lstStyle/>
          <a:p>
            <a:pPr defTabSz="803275"/>
            <a:r>
              <a:rPr lang="zh-CN" altLang="en-US">
                <a:ea typeface="宋体" pitchFamily="2" charset="-122"/>
              </a:rPr>
              <a:t>金融服务</a:t>
            </a:r>
            <a:endParaRPr lang="en-US" altLang="zh-CN">
              <a:ea typeface="宋体" pitchFamily="2" charset="-122"/>
            </a:endParaRPr>
          </a:p>
        </p:txBody>
      </p:sp>
      <p:sp>
        <p:nvSpPr>
          <p:cNvPr id="17416" name="Rectangle 11"/>
          <p:cNvSpPr>
            <a:spLocks noChangeArrowheads="1"/>
          </p:cNvSpPr>
          <p:nvPr/>
        </p:nvSpPr>
        <p:spPr bwMode="auto">
          <a:xfrm rot="16200000" flipH="1">
            <a:off x="3180557" y="4375944"/>
            <a:ext cx="1847850" cy="738187"/>
          </a:xfrm>
          <a:prstGeom prst="rect">
            <a:avLst/>
          </a:prstGeom>
          <a:noFill/>
          <a:ln w="9525">
            <a:noFill/>
            <a:miter lim="800000"/>
            <a:headEnd/>
            <a:tailEnd/>
          </a:ln>
        </p:spPr>
        <p:txBody>
          <a:bodyPr vert="eaVert" lIns="0" tIns="0" rIns="0" bIns="0" anchor="ctr" anchorCtr="1">
            <a:spAutoFit/>
          </a:bodyPr>
          <a:lstStyle/>
          <a:p>
            <a:pPr defTabSz="803275"/>
            <a:r>
              <a:rPr lang="zh-CN" altLang="en-US">
                <a:ea typeface="宋体" pitchFamily="2" charset="-122"/>
              </a:rPr>
              <a:t>信   用  创  造</a:t>
            </a:r>
          </a:p>
          <a:p>
            <a:pPr defTabSz="803275"/>
            <a:endParaRPr lang="en-US" altLang="zh-CN">
              <a:ea typeface="宋体" pitchFamily="2" charset="-122"/>
            </a:endParaRPr>
          </a:p>
        </p:txBody>
      </p:sp>
      <p:sp>
        <p:nvSpPr>
          <p:cNvPr id="17417" name="Rectangle 12"/>
          <p:cNvSpPr>
            <a:spLocks noChangeArrowheads="1"/>
          </p:cNvSpPr>
          <p:nvPr/>
        </p:nvSpPr>
        <p:spPr bwMode="auto">
          <a:xfrm>
            <a:off x="2759075" y="2811463"/>
            <a:ext cx="1323975" cy="369887"/>
          </a:xfrm>
          <a:prstGeom prst="rect">
            <a:avLst/>
          </a:prstGeom>
          <a:noFill/>
          <a:ln w="9525">
            <a:noFill/>
            <a:miter lim="800000"/>
            <a:headEnd/>
            <a:tailEnd/>
          </a:ln>
        </p:spPr>
        <p:txBody>
          <a:bodyPr lIns="0" tIns="0" rIns="0" bIns="0" anchor="ctr" anchorCtr="1">
            <a:spAutoFit/>
          </a:bodyPr>
          <a:lstStyle/>
          <a:p>
            <a:pPr defTabSz="803275"/>
            <a:r>
              <a:rPr lang="zh-CN" altLang="en-US">
                <a:ea typeface="宋体" pitchFamily="2" charset="-122"/>
              </a:rPr>
              <a:t>信用职能</a:t>
            </a:r>
            <a:endParaRPr lang="en-US" altLang="zh-CN">
              <a:ea typeface="宋体" pitchFamily="2" charset="-122"/>
            </a:endParaRPr>
          </a:p>
        </p:txBody>
      </p:sp>
      <p:sp>
        <p:nvSpPr>
          <p:cNvPr id="17418" name="Rectangle 13"/>
          <p:cNvSpPr>
            <a:spLocks noGrp="1" noChangeArrowheads="1"/>
          </p:cNvSpPr>
          <p:nvPr>
            <p:ph type="title"/>
          </p:nvPr>
        </p:nvSpPr>
        <p:spPr>
          <a:xfrm>
            <a:off x="2286000" y="609600"/>
            <a:ext cx="6400800" cy="533400"/>
          </a:xfrm>
        </p:spPr>
        <p:txBody>
          <a:bodyPr/>
          <a:lstStyle/>
          <a:p>
            <a:r>
              <a:rPr lang="zh-CN" altLang="en-US" b="1" smtClean="0">
                <a:ea typeface="宋体" pitchFamily="2" charset="-122"/>
              </a:rPr>
              <a:t>商业银行的职能</a:t>
            </a:r>
            <a:endParaRPr lang="en-US" altLang="zh-CN" b="1" smtClean="0">
              <a:ea typeface="宋体" pitchFamily="2" charset="-122"/>
            </a:endParaRPr>
          </a:p>
        </p:txBody>
      </p:sp>
      <p:sp>
        <p:nvSpPr>
          <p:cNvPr id="17419" name="McK Footnote"/>
          <p:cNvSpPr>
            <a:spLocks noChangeArrowheads="1"/>
          </p:cNvSpPr>
          <p:nvPr>
            <p:custDataLst>
              <p:tags r:id="rId1"/>
            </p:custDataLst>
          </p:nvPr>
        </p:nvSpPr>
        <p:spPr bwMode="auto">
          <a:xfrm>
            <a:off x="106363" y="6297613"/>
            <a:ext cx="8791575" cy="517525"/>
          </a:xfrm>
          <a:prstGeom prst="rect">
            <a:avLst/>
          </a:prstGeom>
          <a:noFill/>
          <a:ln w="9525">
            <a:noFill/>
            <a:miter lim="800000"/>
            <a:headEnd/>
            <a:tailEnd/>
          </a:ln>
        </p:spPr>
        <p:txBody>
          <a:bodyPr lIns="0" tIns="0" rIns="0" bIns="0" anchor="b">
            <a:spAutoFit/>
          </a:bodyPr>
          <a:lstStyle/>
          <a:p>
            <a:pPr marL="1049338" indent="-1049338" defTabSz="828675">
              <a:spcAft>
                <a:spcPts val="200"/>
              </a:spcAft>
              <a:tabLst>
                <a:tab pos="912813" algn="r"/>
              </a:tabLst>
            </a:pPr>
            <a:r>
              <a:rPr lang="zh-CN" altLang="en-US" sz="1600">
                <a:ea typeface="宋体" pitchFamily="2" charset="-122"/>
              </a:rPr>
              <a:t>	*	</a:t>
            </a:r>
          </a:p>
          <a:p>
            <a:pPr marL="1049338" indent="-1049338" defTabSz="828675">
              <a:spcAft>
                <a:spcPts val="200"/>
              </a:spcAft>
              <a:tabLst>
                <a:tab pos="912813" algn="r"/>
              </a:tabLst>
            </a:pPr>
            <a:r>
              <a:rPr lang="zh-CN" altLang="en-US" sz="1600">
                <a:ea typeface="宋体" pitchFamily="2" charset="-122"/>
              </a:rPr>
              <a:t>资料来源：	</a:t>
            </a:r>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p:cNvSpPr>
            <a:spLocks noGrp="1"/>
          </p:cNvSpPr>
          <p:nvPr>
            <p:ph type="title"/>
          </p:nvPr>
        </p:nvSpPr>
        <p:spPr/>
        <p:txBody>
          <a:bodyPr/>
          <a:lstStyle/>
          <a:p>
            <a:r>
              <a:rPr lang="zh-CN" altLang="en-US" b="1" smtClean="0">
                <a:ea typeface="宋体" pitchFamily="2" charset="-122"/>
              </a:rPr>
              <a:t>商业银行的组织形式</a:t>
            </a:r>
            <a:r>
              <a:rPr lang="zh-CN" altLang="en-US" smtClean="0">
                <a:ea typeface="宋体" pitchFamily="2" charset="-122"/>
              </a:rPr>
              <a:t/>
            </a:r>
            <a:br>
              <a:rPr lang="zh-CN" altLang="en-US" smtClean="0">
                <a:ea typeface="宋体" pitchFamily="2" charset="-122"/>
              </a:rPr>
            </a:br>
            <a:endParaRPr lang="zh-CN" altLang="en-US" smtClean="0">
              <a:ea typeface="宋体" pitchFamily="2" charset="-122"/>
            </a:endParaRPr>
          </a:p>
        </p:txBody>
      </p:sp>
      <p:graphicFrame>
        <p:nvGraphicFramePr>
          <p:cNvPr id="4" name="内容占位符 3"/>
          <p:cNvGraphicFramePr>
            <a:graphicFrameLocks noGrp="1"/>
          </p:cNvGraphicFramePr>
          <p:nvPr>
            <p:ph idx="1"/>
          </p:nvPr>
        </p:nvGraphicFramePr>
        <p:xfrm>
          <a:off x="990600" y="2209800"/>
          <a:ext cx="7696200" cy="3886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p:cNvSpPr>
            <a:spLocks noGrp="1"/>
          </p:cNvSpPr>
          <p:nvPr>
            <p:ph type="title"/>
          </p:nvPr>
        </p:nvSpPr>
        <p:spPr/>
        <p:txBody>
          <a:bodyPr/>
          <a:lstStyle/>
          <a:p>
            <a:r>
              <a:rPr lang="zh-CN" altLang="en-US" b="1" smtClean="0">
                <a:solidFill>
                  <a:srgbClr val="0000CC"/>
                </a:solidFill>
                <a:ea typeface="宋体" pitchFamily="2" charset="-122"/>
              </a:rPr>
              <a:t>目   录</a:t>
            </a:r>
            <a:endParaRPr lang="zh-CN" altLang="en-US" smtClean="0">
              <a:ea typeface="宋体" pitchFamily="2" charset="-122"/>
            </a:endParaRPr>
          </a:p>
        </p:txBody>
      </p:sp>
      <p:sp>
        <p:nvSpPr>
          <p:cNvPr id="19459" name="内容占位符 2"/>
          <p:cNvSpPr>
            <a:spLocks noGrp="1"/>
          </p:cNvSpPr>
          <p:nvPr>
            <p:ph idx="1"/>
          </p:nvPr>
        </p:nvSpPr>
        <p:spPr/>
        <p:txBody>
          <a:bodyPr/>
          <a:lstStyle/>
          <a:p>
            <a:r>
              <a:rPr lang="zh-CN" altLang="en-US" smtClean="0">
                <a:ea typeface="宋体" pitchFamily="2" charset="-122"/>
              </a:rPr>
              <a:t>金融概念简介</a:t>
            </a:r>
          </a:p>
          <a:p>
            <a:pPr eaLnBrk="1" hangingPunct="1">
              <a:lnSpc>
                <a:spcPct val="90000"/>
              </a:lnSpc>
            </a:pPr>
            <a:r>
              <a:rPr lang="zh-CN" altLang="en-US" smtClean="0">
                <a:solidFill>
                  <a:srgbClr val="0000CC"/>
                </a:solidFill>
                <a:ea typeface="宋体" pitchFamily="2" charset="-122"/>
              </a:rPr>
              <a:t>我国银行业简介</a:t>
            </a:r>
            <a:endParaRPr lang="en-US" altLang="zh-CN" smtClean="0">
              <a:ea typeface="宋体" pitchFamily="2" charset="-122"/>
            </a:endParaRPr>
          </a:p>
          <a:p>
            <a:pPr eaLnBrk="1" hangingPunct="1">
              <a:lnSpc>
                <a:spcPct val="90000"/>
              </a:lnSpc>
            </a:pPr>
            <a:r>
              <a:rPr lang="zh-CN" altLang="en-US" b="1" smtClean="0">
                <a:ea typeface="宋体" pitchFamily="2" charset="-122"/>
              </a:rPr>
              <a:t>商业银行业务概述</a:t>
            </a:r>
            <a:endParaRPr lang="en-US" altLang="zh-CN" b="1" smtClean="0">
              <a:ea typeface="宋体" pitchFamily="2" charset="-122"/>
            </a:endParaRPr>
          </a:p>
          <a:p>
            <a:pPr eaLnBrk="1" hangingPunct="1">
              <a:lnSpc>
                <a:spcPct val="90000"/>
              </a:lnSpc>
            </a:pPr>
            <a:r>
              <a:rPr lang="zh-CN" altLang="en-US" smtClean="0">
                <a:ea typeface="宋体" pitchFamily="2" charset="-122"/>
              </a:rPr>
              <a:t>银行会计概述</a:t>
            </a:r>
            <a:endParaRPr lang="en-US" altLang="zh-CN" smtClean="0">
              <a:ea typeface="宋体" pitchFamily="2" charset="-122"/>
            </a:endParaRPr>
          </a:p>
          <a:p>
            <a:pPr eaLnBrk="1" hangingPunct="1">
              <a:lnSpc>
                <a:spcPct val="90000"/>
              </a:lnSpc>
            </a:pPr>
            <a:r>
              <a:rPr lang="zh-CN" altLang="en-US" smtClean="0">
                <a:ea typeface="宋体" pitchFamily="2" charset="-122"/>
              </a:rPr>
              <a:t>银行系统总体架构</a:t>
            </a:r>
            <a:endParaRPr lang="en-US" altLang="zh-CN" smtClean="0">
              <a:ea typeface="宋体" pitchFamily="2" charset="-122"/>
            </a:endParaRPr>
          </a:p>
          <a:p>
            <a:pPr eaLnBrk="1" hangingPunct="1">
              <a:lnSpc>
                <a:spcPct val="90000"/>
              </a:lnSpc>
            </a:pPr>
            <a:r>
              <a:rPr lang="zh-CN" altLang="en-US" smtClean="0">
                <a:ea typeface="宋体" pitchFamily="2" charset="-122"/>
              </a:rPr>
              <a:t>银行核心系统</a:t>
            </a:r>
            <a:endParaRPr lang="en-US" altLang="zh-CN" smtClean="0">
              <a:ea typeface="宋体" pitchFamily="2" charset="-122"/>
            </a:endParaRPr>
          </a:p>
          <a:p>
            <a:pPr eaLnBrk="1" hangingPunct="1">
              <a:lnSpc>
                <a:spcPct val="90000"/>
              </a:lnSpc>
              <a:buFontTx/>
              <a:buNone/>
            </a:pPr>
            <a:endParaRPr lang="zh-CN" altLang="en-US" smtClean="0">
              <a:ea typeface="宋体" pitchFamily="2" charset="-122"/>
            </a:endParaRPr>
          </a:p>
          <a:p>
            <a:pPr eaLnBrk="1" hangingPunct="1">
              <a:lnSpc>
                <a:spcPct val="90000"/>
              </a:lnSpc>
            </a:pPr>
            <a:endParaRPr lang="zh-CN" altLang="en-US" smtClean="0">
              <a:ea typeface="宋体" pitchFamily="2" charset="-122"/>
            </a:endParaRPr>
          </a:p>
          <a:p>
            <a:endParaRPr lang="zh-CN" altLang="en-US" smtClean="0">
              <a:ea typeface="宋体" pitchFamily="2" charset="-122"/>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p:cNvSpPr>
          <p:nvPr>
            <p:ph type="title"/>
          </p:nvPr>
        </p:nvSpPr>
        <p:spPr>
          <a:xfrm>
            <a:off x="2286000" y="838200"/>
            <a:ext cx="6400800" cy="914400"/>
          </a:xfrm>
        </p:spPr>
        <p:txBody>
          <a:bodyPr/>
          <a:lstStyle/>
          <a:p>
            <a:r>
              <a:rPr lang="zh-CN" altLang="en-US" b="1" smtClean="0">
                <a:ea typeface="宋体" pitchFamily="2" charset="-122"/>
              </a:rPr>
              <a:t>商业银行业务</a:t>
            </a:r>
          </a:p>
        </p:txBody>
      </p:sp>
      <p:sp>
        <p:nvSpPr>
          <p:cNvPr id="20483" name="内容占位符 2"/>
          <p:cNvSpPr>
            <a:spLocks noGrp="1"/>
          </p:cNvSpPr>
          <p:nvPr>
            <p:ph idx="1"/>
          </p:nvPr>
        </p:nvSpPr>
        <p:spPr>
          <a:xfrm>
            <a:off x="609600" y="1752600"/>
            <a:ext cx="8077200" cy="4343400"/>
          </a:xfrm>
        </p:spPr>
        <p:txBody>
          <a:bodyPr/>
          <a:lstStyle/>
          <a:p>
            <a:pPr>
              <a:buFontTx/>
              <a:buNone/>
            </a:pPr>
            <a:endParaRPr lang="zh-CN" altLang="en-US" smtClean="0">
              <a:ea typeface="宋体" pitchFamily="2" charset="-122"/>
            </a:endParaRPr>
          </a:p>
        </p:txBody>
      </p:sp>
      <p:sp>
        <p:nvSpPr>
          <p:cNvPr id="20484" name="Freeform 1041"/>
          <p:cNvSpPr>
            <a:spLocks/>
          </p:cNvSpPr>
          <p:nvPr/>
        </p:nvSpPr>
        <p:spPr bwMode="auto">
          <a:xfrm>
            <a:off x="2438400" y="4197350"/>
            <a:ext cx="1585913" cy="1104900"/>
          </a:xfrm>
          <a:custGeom>
            <a:avLst/>
            <a:gdLst>
              <a:gd name="T0" fmla="*/ 2147483647 w 1152"/>
              <a:gd name="T1" fmla="*/ 0 h 1020"/>
              <a:gd name="T2" fmla="*/ 0 w 1152"/>
              <a:gd name="T3" fmla="*/ 2147483647 h 1020"/>
              <a:gd name="T4" fmla="*/ 2147483647 w 1152"/>
              <a:gd name="T5" fmla="*/ 2147483647 h 1020"/>
              <a:gd name="T6" fmla="*/ 2147483647 w 1152"/>
              <a:gd name="T7" fmla="*/ 0 h 1020"/>
              <a:gd name="T8" fmla="*/ 0 60000 65536"/>
              <a:gd name="T9" fmla="*/ 0 60000 65536"/>
              <a:gd name="T10" fmla="*/ 0 60000 65536"/>
              <a:gd name="T11" fmla="*/ 0 60000 65536"/>
              <a:gd name="T12" fmla="*/ 0 w 1152"/>
              <a:gd name="T13" fmla="*/ 0 h 1020"/>
              <a:gd name="T14" fmla="*/ 1152 w 1152"/>
              <a:gd name="T15" fmla="*/ 1020 h 1020"/>
            </a:gdLst>
            <a:ahLst/>
            <a:cxnLst>
              <a:cxn ang="T8">
                <a:pos x="T0" y="T1"/>
              </a:cxn>
              <a:cxn ang="T9">
                <a:pos x="T2" y="T3"/>
              </a:cxn>
              <a:cxn ang="T10">
                <a:pos x="T4" y="T5"/>
              </a:cxn>
              <a:cxn ang="T11">
                <a:pos x="T6" y="T7"/>
              </a:cxn>
            </a:cxnLst>
            <a:rect l="T12" t="T13" r="T14" b="T15"/>
            <a:pathLst>
              <a:path w="1152" h="1020">
                <a:moveTo>
                  <a:pt x="582" y="0"/>
                </a:moveTo>
                <a:lnTo>
                  <a:pt x="0" y="1020"/>
                </a:lnTo>
                <a:lnTo>
                  <a:pt x="1152" y="1020"/>
                </a:lnTo>
                <a:lnTo>
                  <a:pt x="582" y="0"/>
                </a:lnTo>
                <a:close/>
              </a:path>
            </a:pathLst>
          </a:custGeom>
          <a:gradFill rotWithShape="0">
            <a:gsLst>
              <a:gs pos="0">
                <a:srgbClr val="FFFFFF"/>
              </a:gs>
              <a:gs pos="100000">
                <a:srgbClr val="767676"/>
              </a:gs>
            </a:gsLst>
            <a:lin ang="5400000" scaled="1"/>
          </a:gradFill>
          <a:ln w="6350">
            <a:noFill/>
            <a:round/>
            <a:headEnd/>
            <a:tailEnd/>
          </a:ln>
        </p:spPr>
        <p:txBody>
          <a:bodyPr wrap="none" bIns="0" anchor="ctr"/>
          <a:lstStyle/>
          <a:p>
            <a:endParaRPr lang="zh-CN" altLang="en-US">
              <a:ea typeface="宋体" pitchFamily="2" charset="-122"/>
            </a:endParaRPr>
          </a:p>
        </p:txBody>
      </p:sp>
      <p:sp>
        <p:nvSpPr>
          <p:cNvPr id="20485" name="Freeform 1042"/>
          <p:cNvSpPr>
            <a:spLocks/>
          </p:cNvSpPr>
          <p:nvPr/>
        </p:nvSpPr>
        <p:spPr bwMode="auto">
          <a:xfrm flipV="1">
            <a:off x="2438400" y="3297238"/>
            <a:ext cx="1585913" cy="1104900"/>
          </a:xfrm>
          <a:custGeom>
            <a:avLst/>
            <a:gdLst>
              <a:gd name="T0" fmla="*/ 2147483647 w 1152"/>
              <a:gd name="T1" fmla="*/ 0 h 1020"/>
              <a:gd name="T2" fmla="*/ 0 w 1152"/>
              <a:gd name="T3" fmla="*/ 2147483647 h 1020"/>
              <a:gd name="T4" fmla="*/ 2147483647 w 1152"/>
              <a:gd name="T5" fmla="*/ 2147483647 h 1020"/>
              <a:gd name="T6" fmla="*/ 2147483647 w 1152"/>
              <a:gd name="T7" fmla="*/ 0 h 1020"/>
              <a:gd name="T8" fmla="*/ 0 60000 65536"/>
              <a:gd name="T9" fmla="*/ 0 60000 65536"/>
              <a:gd name="T10" fmla="*/ 0 60000 65536"/>
              <a:gd name="T11" fmla="*/ 0 60000 65536"/>
              <a:gd name="T12" fmla="*/ 0 w 1152"/>
              <a:gd name="T13" fmla="*/ 0 h 1020"/>
              <a:gd name="T14" fmla="*/ 1152 w 1152"/>
              <a:gd name="T15" fmla="*/ 1020 h 1020"/>
            </a:gdLst>
            <a:ahLst/>
            <a:cxnLst>
              <a:cxn ang="T8">
                <a:pos x="T0" y="T1"/>
              </a:cxn>
              <a:cxn ang="T9">
                <a:pos x="T2" y="T3"/>
              </a:cxn>
              <a:cxn ang="T10">
                <a:pos x="T4" y="T5"/>
              </a:cxn>
              <a:cxn ang="T11">
                <a:pos x="T6" y="T7"/>
              </a:cxn>
            </a:cxnLst>
            <a:rect l="T12" t="T13" r="T14" b="T15"/>
            <a:pathLst>
              <a:path w="1152" h="1020">
                <a:moveTo>
                  <a:pt x="582" y="0"/>
                </a:moveTo>
                <a:lnTo>
                  <a:pt x="0" y="1020"/>
                </a:lnTo>
                <a:lnTo>
                  <a:pt x="1152" y="1020"/>
                </a:lnTo>
                <a:lnTo>
                  <a:pt x="582" y="0"/>
                </a:lnTo>
                <a:close/>
              </a:path>
            </a:pathLst>
          </a:custGeom>
          <a:gradFill rotWithShape="0">
            <a:gsLst>
              <a:gs pos="0">
                <a:srgbClr val="767676"/>
              </a:gs>
              <a:gs pos="100000">
                <a:srgbClr val="FFFFFF"/>
              </a:gs>
            </a:gsLst>
            <a:lin ang="5400000" scaled="1"/>
          </a:gradFill>
          <a:ln w="6350">
            <a:noFill/>
            <a:round/>
            <a:headEnd/>
            <a:tailEnd/>
          </a:ln>
        </p:spPr>
        <p:txBody>
          <a:bodyPr wrap="none" bIns="0" anchor="ctr"/>
          <a:lstStyle/>
          <a:p>
            <a:endParaRPr lang="zh-CN" altLang="en-US">
              <a:ea typeface="宋体" pitchFamily="2" charset="-122"/>
            </a:endParaRPr>
          </a:p>
        </p:txBody>
      </p:sp>
      <p:sp>
        <p:nvSpPr>
          <p:cNvPr id="20486" name="Freeform 1043"/>
          <p:cNvSpPr>
            <a:spLocks/>
          </p:cNvSpPr>
          <p:nvPr/>
        </p:nvSpPr>
        <p:spPr bwMode="auto">
          <a:xfrm rot="5400000" flipV="1">
            <a:off x="3206750" y="3616325"/>
            <a:ext cx="1292225" cy="1196975"/>
          </a:xfrm>
          <a:custGeom>
            <a:avLst/>
            <a:gdLst>
              <a:gd name="T0" fmla="*/ 2147483647 w 1152"/>
              <a:gd name="T1" fmla="*/ 0 h 1020"/>
              <a:gd name="T2" fmla="*/ 0 w 1152"/>
              <a:gd name="T3" fmla="*/ 2147483647 h 1020"/>
              <a:gd name="T4" fmla="*/ 2147483647 w 1152"/>
              <a:gd name="T5" fmla="*/ 2147483647 h 1020"/>
              <a:gd name="T6" fmla="*/ 2147483647 w 1152"/>
              <a:gd name="T7" fmla="*/ 0 h 1020"/>
              <a:gd name="T8" fmla="*/ 0 60000 65536"/>
              <a:gd name="T9" fmla="*/ 0 60000 65536"/>
              <a:gd name="T10" fmla="*/ 0 60000 65536"/>
              <a:gd name="T11" fmla="*/ 0 60000 65536"/>
              <a:gd name="T12" fmla="*/ 0 w 1152"/>
              <a:gd name="T13" fmla="*/ 0 h 1020"/>
              <a:gd name="T14" fmla="*/ 1152 w 1152"/>
              <a:gd name="T15" fmla="*/ 1020 h 1020"/>
            </a:gdLst>
            <a:ahLst/>
            <a:cxnLst>
              <a:cxn ang="T8">
                <a:pos x="T0" y="T1"/>
              </a:cxn>
              <a:cxn ang="T9">
                <a:pos x="T2" y="T3"/>
              </a:cxn>
              <a:cxn ang="T10">
                <a:pos x="T4" y="T5"/>
              </a:cxn>
              <a:cxn ang="T11">
                <a:pos x="T6" y="T7"/>
              </a:cxn>
            </a:cxnLst>
            <a:rect l="T12" t="T13" r="T14" b="T15"/>
            <a:pathLst>
              <a:path w="1152" h="1020">
                <a:moveTo>
                  <a:pt x="582" y="0"/>
                </a:moveTo>
                <a:lnTo>
                  <a:pt x="0" y="1020"/>
                </a:lnTo>
                <a:lnTo>
                  <a:pt x="1152" y="1020"/>
                </a:lnTo>
                <a:lnTo>
                  <a:pt x="582" y="0"/>
                </a:lnTo>
                <a:close/>
              </a:path>
            </a:pathLst>
          </a:custGeom>
          <a:gradFill rotWithShape="0">
            <a:gsLst>
              <a:gs pos="0">
                <a:srgbClr val="FFFFFF"/>
              </a:gs>
              <a:gs pos="100000">
                <a:srgbClr val="767676"/>
              </a:gs>
            </a:gsLst>
            <a:lin ang="0" scaled="1"/>
          </a:gradFill>
          <a:ln w="6350">
            <a:noFill/>
            <a:round/>
            <a:headEnd/>
            <a:tailEnd/>
          </a:ln>
        </p:spPr>
        <p:txBody>
          <a:bodyPr wrap="none" bIns="0" anchor="ctr"/>
          <a:lstStyle/>
          <a:p>
            <a:endParaRPr lang="zh-CN" altLang="en-US">
              <a:ea typeface="宋体" pitchFamily="2" charset="-122"/>
            </a:endParaRPr>
          </a:p>
        </p:txBody>
      </p:sp>
      <p:sp>
        <p:nvSpPr>
          <p:cNvPr id="20487" name="Freeform 1044"/>
          <p:cNvSpPr>
            <a:spLocks/>
          </p:cNvSpPr>
          <p:nvPr/>
        </p:nvSpPr>
        <p:spPr bwMode="auto">
          <a:xfrm rot="-5400000" flipH="1" flipV="1">
            <a:off x="1897063" y="3635375"/>
            <a:ext cx="1292225" cy="1196975"/>
          </a:xfrm>
          <a:custGeom>
            <a:avLst/>
            <a:gdLst>
              <a:gd name="T0" fmla="*/ 2147483647 w 1152"/>
              <a:gd name="T1" fmla="*/ 0 h 1020"/>
              <a:gd name="T2" fmla="*/ 0 w 1152"/>
              <a:gd name="T3" fmla="*/ 2147483647 h 1020"/>
              <a:gd name="T4" fmla="*/ 2147483647 w 1152"/>
              <a:gd name="T5" fmla="*/ 2147483647 h 1020"/>
              <a:gd name="T6" fmla="*/ 2147483647 w 1152"/>
              <a:gd name="T7" fmla="*/ 0 h 1020"/>
              <a:gd name="T8" fmla="*/ 0 60000 65536"/>
              <a:gd name="T9" fmla="*/ 0 60000 65536"/>
              <a:gd name="T10" fmla="*/ 0 60000 65536"/>
              <a:gd name="T11" fmla="*/ 0 60000 65536"/>
              <a:gd name="T12" fmla="*/ 0 w 1152"/>
              <a:gd name="T13" fmla="*/ 0 h 1020"/>
              <a:gd name="T14" fmla="*/ 1152 w 1152"/>
              <a:gd name="T15" fmla="*/ 1020 h 1020"/>
            </a:gdLst>
            <a:ahLst/>
            <a:cxnLst>
              <a:cxn ang="T8">
                <a:pos x="T0" y="T1"/>
              </a:cxn>
              <a:cxn ang="T9">
                <a:pos x="T2" y="T3"/>
              </a:cxn>
              <a:cxn ang="T10">
                <a:pos x="T4" y="T5"/>
              </a:cxn>
              <a:cxn ang="T11">
                <a:pos x="T6" y="T7"/>
              </a:cxn>
            </a:cxnLst>
            <a:rect l="T12" t="T13" r="T14" b="T15"/>
            <a:pathLst>
              <a:path w="1152" h="1020">
                <a:moveTo>
                  <a:pt x="582" y="0"/>
                </a:moveTo>
                <a:lnTo>
                  <a:pt x="0" y="1020"/>
                </a:lnTo>
                <a:lnTo>
                  <a:pt x="1152" y="1020"/>
                </a:lnTo>
                <a:lnTo>
                  <a:pt x="582" y="0"/>
                </a:lnTo>
                <a:close/>
              </a:path>
            </a:pathLst>
          </a:custGeom>
          <a:gradFill rotWithShape="0">
            <a:gsLst>
              <a:gs pos="0">
                <a:srgbClr val="767676"/>
              </a:gs>
              <a:gs pos="100000">
                <a:srgbClr val="FFFFFF"/>
              </a:gs>
            </a:gsLst>
            <a:lin ang="0" scaled="1"/>
          </a:gradFill>
          <a:ln w="6350">
            <a:noFill/>
            <a:round/>
            <a:headEnd/>
            <a:tailEnd/>
          </a:ln>
        </p:spPr>
        <p:txBody>
          <a:bodyPr wrap="none" bIns="0" anchor="ctr"/>
          <a:lstStyle/>
          <a:p>
            <a:endParaRPr lang="zh-CN" altLang="en-US">
              <a:ea typeface="宋体" pitchFamily="2" charset="-122"/>
            </a:endParaRPr>
          </a:p>
        </p:txBody>
      </p:sp>
      <p:sp>
        <p:nvSpPr>
          <p:cNvPr id="29" name="Rectangle 1045"/>
          <p:cNvSpPr>
            <a:spLocks noChangeArrowheads="1"/>
          </p:cNvSpPr>
          <p:nvPr/>
        </p:nvSpPr>
        <p:spPr bwMode="auto">
          <a:xfrm>
            <a:off x="725488" y="3576638"/>
            <a:ext cx="1316037" cy="1260475"/>
          </a:xfrm>
          <a:prstGeom prst="rect">
            <a:avLst/>
          </a:prstGeom>
          <a:solidFill>
            <a:srgbClr val="C0C0C0"/>
          </a:solidFill>
          <a:ln w="6350">
            <a:noFill/>
            <a:miter lim="800000"/>
            <a:headEnd/>
            <a:tailEnd/>
          </a:ln>
          <a:effectLst>
            <a:outerShdw dist="53882" dir="2700000" algn="ctr" rotWithShape="0">
              <a:srgbClr val="808080"/>
            </a:outerShdw>
          </a:effectLst>
        </p:spPr>
        <p:txBody>
          <a:bodyPr lIns="45720" tIns="0" rIns="45720" bIns="0" anchor="ctr"/>
          <a:lstStyle/>
          <a:p>
            <a:pPr marL="114300" indent="-114300">
              <a:lnSpc>
                <a:spcPts val="1400"/>
              </a:lnSpc>
              <a:spcBef>
                <a:spcPct val="50000"/>
              </a:spcBef>
              <a:buFontTx/>
              <a:buChar char="•"/>
              <a:defRPr/>
            </a:pPr>
            <a:endParaRPr kumimoji="1" lang="de-DE" altLang="en-US"/>
          </a:p>
        </p:txBody>
      </p:sp>
      <p:sp>
        <p:nvSpPr>
          <p:cNvPr id="30" name="Rectangle 1046"/>
          <p:cNvSpPr>
            <a:spLocks noChangeArrowheads="1"/>
          </p:cNvSpPr>
          <p:nvPr/>
        </p:nvSpPr>
        <p:spPr bwMode="auto">
          <a:xfrm>
            <a:off x="4383088" y="3576638"/>
            <a:ext cx="1316037" cy="1273175"/>
          </a:xfrm>
          <a:prstGeom prst="rect">
            <a:avLst/>
          </a:prstGeom>
          <a:solidFill>
            <a:srgbClr val="C0C0C0"/>
          </a:solidFill>
          <a:ln w="6350">
            <a:noFill/>
            <a:miter lim="800000"/>
            <a:headEnd/>
            <a:tailEnd/>
          </a:ln>
          <a:effectLst>
            <a:outerShdw dist="53882" dir="2700000" algn="ctr" rotWithShape="0">
              <a:srgbClr val="808080"/>
            </a:outerShdw>
          </a:effectLst>
        </p:spPr>
        <p:txBody>
          <a:bodyPr lIns="45720" tIns="0" rIns="45720" bIns="0" anchor="ctr"/>
          <a:lstStyle/>
          <a:p>
            <a:pPr marL="114300" indent="-114300">
              <a:lnSpc>
                <a:spcPts val="1400"/>
              </a:lnSpc>
              <a:spcBef>
                <a:spcPct val="50000"/>
              </a:spcBef>
              <a:buFontTx/>
              <a:buChar char="•"/>
              <a:defRPr/>
            </a:pPr>
            <a:endParaRPr kumimoji="1" lang="de-DE" altLang="en-US"/>
          </a:p>
        </p:txBody>
      </p:sp>
      <p:sp>
        <p:nvSpPr>
          <p:cNvPr id="20490" name="Text Box 1047"/>
          <p:cNvSpPr txBox="1">
            <a:spLocks noChangeArrowheads="1"/>
          </p:cNvSpPr>
          <p:nvPr/>
        </p:nvSpPr>
        <p:spPr bwMode="auto">
          <a:xfrm>
            <a:off x="719138" y="3611563"/>
            <a:ext cx="1265237" cy="979487"/>
          </a:xfrm>
          <a:prstGeom prst="rect">
            <a:avLst/>
          </a:prstGeom>
          <a:noFill/>
          <a:ln w="6350">
            <a:noFill/>
            <a:miter lim="800000"/>
            <a:headEnd/>
            <a:tailEnd/>
          </a:ln>
        </p:spPr>
        <p:txBody>
          <a:bodyPr lIns="45720" rIns="45720">
            <a:spAutoFit/>
          </a:bodyPr>
          <a:lstStyle/>
          <a:p>
            <a:pPr marL="114300" indent="-114300" algn="ctr">
              <a:lnSpc>
                <a:spcPct val="90000"/>
              </a:lnSpc>
              <a:spcBef>
                <a:spcPct val="30000"/>
              </a:spcBef>
            </a:pPr>
            <a:r>
              <a:rPr lang="zh-CN" altLang="en-US" sz="3200">
                <a:ea typeface="宋体" pitchFamily="2" charset="-122"/>
              </a:rPr>
              <a:t> 中间业务</a:t>
            </a:r>
            <a:endParaRPr lang="en-US" altLang="zh-CN" sz="3200">
              <a:ea typeface="宋体" pitchFamily="2" charset="-122"/>
            </a:endParaRPr>
          </a:p>
        </p:txBody>
      </p:sp>
      <p:sp>
        <p:nvSpPr>
          <p:cNvPr id="20491" name="Text Box 1048"/>
          <p:cNvSpPr txBox="1">
            <a:spLocks noChangeArrowheads="1"/>
          </p:cNvSpPr>
          <p:nvPr/>
        </p:nvSpPr>
        <p:spPr bwMode="auto">
          <a:xfrm>
            <a:off x="4410075" y="3646488"/>
            <a:ext cx="1277938" cy="979487"/>
          </a:xfrm>
          <a:prstGeom prst="rect">
            <a:avLst/>
          </a:prstGeom>
          <a:noFill/>
          <a:ln w="6350">
            <a:noFill/>
            <a:miter lim="800000"/>
            <a:headEnd/>
            <a:tailEnd/>
          </a:ln>
        </p:spPr>
        <p:txBody>
          <a:bodyPr lIns="45720" rIns="45720">
            <a:spAutoFit/>
          </a:bodyPr>
          <a:lstStyle/>
          <a:p>
            <a:pPr marL="114300" indent="-114300" algn="ctr">
              <a:lnSpc>
                <a:spcPct val="90000"/>
              </a:lnSpc>
              <a:spcBef>
                <a:spcPct val="30000"/>
              </a:spcBef>
            </a:pPr>
            <a:r>
              <a:rPr lang="zh-CN" altLang="en-US">
                <a:ea typeface="宋体" pitchFamily="2" charset="-122"/>
              </a:rPr>
              <a:t>  </a:t>
            </a:r>
            <a:r>
              <a:rPr lang="zh-CN" altLang="en-US" sz="3200">
                <a:ea typeface="宋体" pitchFamily="2" charset="-122"/>
              </a:rPr>
              <a:t>负债      业务</a:t>
            </a:r>
            <a:endParaRPr lang="en-US" altLang="zh-CN" sz="3200">
              <a:ea typeface="宋体" pitchFamily="2" charset="-122"/>
            </a:endParaRPr>
          </a:p>
        </p:txBody>
      </p:sp>
      <p:sp>
        <p:nvSpPr>
          <p:cNvPr id="20492" name="Text Box 1050"/>
          <p:cNvSpPr txBox="1">
            <a:spLocks noChangeArrowheads="1"/>
          </p:cNvSpPr>
          <p:nvPr/>
        </p:nvSpPr>
        <p:spPr bwMode="auto">
          <a:xfrm>
            <a:off x="2614613" y="3906838"/>
            <a:ext cx="1238250" cy="649287"/>
          </a:xfrm>
          <a:prstGeom prst="rect">
            <a:avLst/>
          </a:prstGeom>
          <a:noFill/>
          <a:ln w="635">
            <a:noFill/>
            <a:miter lim="800000"/>
            <a:headEnd/>
            <a:tailEnd/>
          </a:ln>
        </p:spPr>
        <p:txBody>
          <a:bodyPr lIns="45720" rIns="45720"/>
          <a:lstStyle/>
          <a:p>
            <a:endParaRPr lang="en-US" altLang="zh-CN">
              <a:ea typeface="宋体" pitchFamily="2" charset="-122"/>
            </a:endParaRPr>
          </a:p>
        </p:txBody>
      </p:sp>
      <p:sp>
        <p:nvSpPr>
          <p:cNvPr id="35" name="Rectangle 1051"/>
          <p:cNvSpPr>
            <a:spLocks noChangeArrowheads="1"/>
          </p:cNvSpPr>
          <p:nvPr/>
        </p:nvSpPr>
        <p:spPr bwMode="auto">
          <a:xfrm>
            <a:off x="2428875" y="2490788"/>
            <a:ext cx="1582738" cy="893762"/>
          </a:xfrm>
          <a:prstGeom prst="rect">
            <a:avLst/>
          </a:prstGeom>
          <a:solidFill>
            <a:srgbClr val="C0C0C0"/>
          </a:solidFill>
          <a:ln w="6350">
            <a:noFill/>
            <a:miter lim="800000"/>
            <a:headEnd/>
            <a:tailEnd/>
          </a:ln>
          <a:effectLst>
            <a:outerShdw dist="53882" dir="2700000" algn="ctr" rotWithShape="0">
              <a:srgbClr val="808080"/>
            </a:outerShdw>
          </a:effectLst>
        </p:spPr>
        <p:txBody>
          <a:bodyPr lIns="45720" tIns="0" rIns="45720" bIns="0" anchor="ctr"/>
          <a:lstStyle/>
          <a:p>
            <a:pPr marL="114300" indent="-114300">
              <a:lnSpc>
                <a:spcPts val="1400"/>
              </a:lnSpc>
              <a:spcBef>
                <a:spcPct val="50000"/>
              </a:spcBef>
              <a:buFontTx/>
              <a:buChar char="•"/>
              <a:defRPr/>
            </a:pPr>
            <a:endParaRPr kumimoji="1" lang="de-DE" altLang="en-US"/>
          </a:p>
        </p:txBody>
      </p:sp>
      <p:sp>
        <p:nvSpPr>
          <p:cNvPr id="36" name="Rectangle 1052"/>
          <p:cNvSpPr>
            <a:spLocks noChangeArrowheads="1"/>
          </p:cNvSpPr>
          <p:nvPr/>
        </p:nvSpPr>
        <p:spPr bwMode="auto">
          <a:xfrm>
            <a:off x="2439988" y="4995863"/>
            <a:ext cx="1581150" cy="893762"/>
          </a:xfrm>
          <a:prstGeom prst="rect">
            <a:avLst/>
          </a:prstGeom>
          <a:solidFill>
            <a:srgbClr val="C0C0C0"/>
          </a:solidFill>
          <a:ln w="6350">
            <a:noFill/>
            <a:miter lim="800000"/>
            <a:headEnd/>
            <a:tailEnd/>
          </a:ln>
          <a:effectLst>
            <a:outerShdw dist="53882" dir="2700000" algn="ctr" rotWithShape="0">
              <a:srgbClr val="808080"/>
            </a:outerShdw>
          </a:effectLst>
        </p:spPr>
        <p:txBody>
          <a:bodyPr lIns="45720" tIns="0" rIns="45720" bIns="0" anchor="ctr"/>
          <a:lstStyle/>
          <a:p>
            <a:pPr marL="114300" indent="-114300">
              <a:lnSpc>
                <a:spcPts val="1400"/>
              </a:lnSpc>
              <a:spcBef>
                <a:spcPct val="50000"/>
              </a:spcBef>
              <a:buFontTx/>
              <a:buChar char="•"/>
              <a:defRPr/>
            </a:pPr>
            <a:endParaRPr kumimoji="1" lang="de-DE" altLang="en-US"/>
          </a:p>
        </p:txBody>
      </p:sp>
      <p:sp>
        <p:nvSpPr>
          <p:cNvPr id="20495" name="Text Box 1053"/>
          <p:cNvSpPr txBox="1">
            <a:spLocks noChangeArrowheads="1"/>
          </p:cNvSpPr>
          <p:nvPr/>
        </p:nvSpPr>
        <p:spPr bwMode="auto">
          <a:xfrm>
            <a:off x="2470150" y="5032375"/>
            <a:ext cx="1454150" cy="979488"/>
          </a:xfrm>
          <a:prstGeom prst="rect">
            <a:avLst/>
          </a:prstGeom>
          <a:noFill/>
          <a:ln w="6350">
            <a:noFill/>
            <a:miter lim="800000"/>
            <a:headEnd/>
            <a:tailEnd/>
          </a:ln>
        </p:spPr>
        <p:txBody>
          <a:bodyPr lIns="45720" rIns="45720">
            <a:spAutoFit/>
          </a:bodyPr>
          <a:lstStyle/>
          <a:p>
            <a:pPr marL="114300" indent="-114300" algn="ctr">
              <a:lnSpc>
                <a:spcPct val="90000"/>
              </a:lnSpc>
              <a:spcBef>
                <a:spcPct val="30000"/>
              </a:spcBef>
            </a:pPr>
            <a:r>
              <a:rPr lang="zh-CN" altLang="en-US" sz="3200">
                <a:ea typeface="宋体" pitchFamily="2" charset="-122"/>
              </a:rPr>
              <a:t>  资产   业务</a:t>
            </a:r>
            <a:endParaRPr lang="en-US" altLang="zh-CN" sz="3200">
              <a:ea typeface="宋体" pitchFamily="2" charset="-122"/>
            </a:endParaRPr>
          </a:p>
        </p:txBody>
      </p:sp>
      <p:sp>
        <p:nvSpPr>
          <p:cNvPr id="20496" name="Text Box 1054"/>
          <p:cNvSpPr txBox="1">
            <a:spLocks noChangeArrowheads="1"/>
          </p:cNvSpPr>
          <p:nvPr/>
        </p:nvSpPr>
        <p:spPr bwMode="auto">
          <a:xfrm>
            <a:off x="2470150" y="2516188"/>
            <a:ext cx="1557338" cy="979487"/>
          </a:xfrm>
          <a:prstGeom prst="rect">
            <a:avLst/>
          </a:prstGeom>
          <a:noFill/>
          <a:ln w="6350">
            <a:noFill/>
            <a:miter lim="800000"/>
            <a:headEnd/>
            <a:tailEnd/>
          </a:ln>
        </p:spPr>
        <p:txBody>
          <a:bodyPr lIns="45720" rIns="45720">
            <a:spAutoFit/>
          </a:bodyPr>
          <a:lstStyle/>
          <a:p>
            <a:pPr marL="114300" indent="-114300">
              <a:lnSpc>
                <a:spcPct val="90000"/>
              </a:lnSpc>
              <a:spcBef>
                <a:spcPct val="30000"/>
              </a:spcBef>
            </a:pPr>
            <a:r>
              <a:rPr lang="zh-CN" altLang="en-US" sz="3200">
                <a:ea typeface="宋体" pitchFamily="2" charset="-122"/>
              </a:rPr>
              <a:t> 表外   业务</a:t>
            </a:r>
            <a:endParaRPr lang="en-US" altLang="zh-CN" sz="3200">
              <a:ea typeface="宋体" pitchFamily="2" charset="-122"/>
            </a:endParaRPr>
          </a:p>
        </p:txBody>
      </p:sp>
      <p:sp>
        <p:nvSpPr>
          <p:cNvPr id="20497" name="AutoShape 1056"/>
          <p:cNvSpPr>
            <a:spLocks noChangeArrowheads="1"/>
          </p:cNvSpPr>
          <p:nvPr/>
        </p:nvSpPr>
        <p:spPr bwMode="auto">
          <a:xfrm rot="-5400000">
            <a:off x="4326732" y="4256881"/>
            <a:ext cx="3338512" cy="212725"/>
          </a:xfrm>
          <a:prstGeom prst="flowChartMerge">
            <a:avLst/>
          </a:prstGeom>
          <a:solidFill>
            <a:schemeClr val="bg2"/>
          </a:solidFill>
          <a:ln w="6350">
            <a:noFill/>
            <a:miter lim="800000"/>
            <a:headEnd/>
            <a:tailEnd/>
          </a:ln>
        </p:spPr>
        <p:txBody>
          <a:bodyPr wrap="none" lIns="0" tIns="0" rIns="0" bIns="0" anchor="ctr"/>
          <a:lstStyle/>
          <a:p>
            <a:endParaRPr lang="zh-CN" altLang="en-US">
              <a:ea typeface="宋体" pitchFamily="2" charset="-122"/>
            </a:endParaRPr>
          </a:p>
        </p:txBody>
      </p:sp>
      <p:sp>
        <p:nvSpPr>
          <p:cNvPr id="20498" name="Text Box 1059"/>
          <p:cNvSpPr txBox="1">
            <a:spLocks noChangeArrowheads="1"/>
          </p:cNvSpPr>
          <p:nvPr/>
        </p:nvSpPr>
        <p:spPr bwMode="auto">
          <a:xfrm>
            <a:off x="6477000" y="1752600"/>
            <a:ext cx="2209800" cy="4800600"/>
          </a:xfrm>
          <a:prstGeom prst="rect">
            <a:avLst/>
          </a:prstGeom>
          <a:noFill/>
          <a:ln w="6350">
            <a:noFill/>
            <a:miter lim="800000"/>
            <a:headEnd/>
            <a:tailEnd/>
          </a:ln>
        </p:spPr>
        <p:txBody>
          <a:bodyPr lIns="0" tIns="0" rIns="0" bIns="0" anchor="ctr">
            <a:spAutoFit/>
          </a:bodyPr>
          <a:lstStyle/>
          <a:p>
            <a:r>
              <a:rPr lang="zh-CN">
                <a:ea typeface="宋体" pitchFamily="2" charset="-122"/>
              </a:rPr>
              <a:t>是商业银行筹措资金、借以形成资金来源的业务，是资产业务和其他业务的基础。主要由存款负债业务和借入负债业务两大部分组成，其中数量最大、内容最复杂的是存款负债业务。</a:t>
            </a:r>
            <a:endParaRPr lang="zh-CN" altLang="en-US">
              <a:ea typeface="宋体" pitchFamily="2" charset="-122"/>
            </a:endParaRPr>
          </a:p>
          <a:p>
            <a:endParaRPr lang="en-GB" altLang="zh-CN">
              <a:ea typeface="宋体" pitchFamily="2" charset="-122"/>
            </a:endParaRPr>
          </a:p>
        </p:txBody>
      </p:sp>
      <p:sp>
        <p:nvSpPr>
          <p:cNvPr id="20499" name="Rectangle 1062"/>
          <p:cNvSpPr>
            <a:spLocks noChangeArrowheads="1"/>
          </p:cNvSpPr>
          <p:nvPr/>
        </p:nvSpPr>
        <p:spPr bwMode="auto">
          <a:xfrm>
            <a:off x="6248400" y="1752600"/>
            <a:ext cx="2366963" cy="4343400"/>
          </a:xfrm>
          <a:prstGeom prst="rect">
            <a:avLst/>
          </a:prstGeom>
          <a:noFill/>
          <a:ln w="19050">
            <a:solidFill>
              <a:schemeClr val="tx1"/>
            </a:solidFill>
            <a:prstDash val="sysDot"/>
            <a:miter lim="800000"/>
            <a:headEnd/>
            <a:tailEnd/>
          </a:ln>
        </p:spPr>
        <p:txBody>
          <a:bodyPr wrap="none" lIns="0" tIns="0" rIns="0" bIns="0" anchor="ctr"/>
          <a:lstStyle/>
          <a:p>
            <a:endParaRPr lang="zh-CN" altLang="en-US">
              <a:ea typeface="宋体" pitchFamily="2" charset="-122"/>
            </a:endParaRPr>
          </a:p>
        </p:txBody>
      </p:sp>
      <p:sp>
        <p:nvSpPr>
          <p:cNvPr id="20500" name="Rectangle 1063"/>
          <p:cNvSpPr>
            <a:spLocks noChangeArrowheads="1"/>
          </p:cNvSpPr>
          <p:nvPr/>
        </p:nvSpPr>
        <p:spPr bwMode="auto">
          <a:xfrm>
            <a:off x="6389688" y="3011488"/>
            <a:ext cx="2670175" cy="350837"/>
          </a:xfrm>
          <a:prstGeom prst="rect">
            <a:avLst/>
          </a:prstGeom>
          <a:noFill/>
          <a:ln w="6350">
            <a:noFill/>
            <a:miter lim="800000"/>
            <a:headEnd/>
            <a:tailEnd/>
          </a:ln>
        </p:spPr>
        <p:txBody>
          <a:bodyPr lIns="0" tIns="0" rIns="0" bIns="0">
            <a:spAutoFit/>
          </a:bodyPr>
          <a:lstStyle/>
          <a:p>
            <a:pPr marL="190500" lvl="1" indent="-188913" defTabSz="330200">
              <a:lnSpc>
                <a:spcPct val="95000"/>
              </a:lnSpc>
              <a:spcBef>
                <a:spcPct val="50000"/>
              </a:spcBef>
              <a:buFontTx/>
              <a:buChar char="•"/>
              <a:tabLst>
                <a:tab pos="8521700" algn="r"/>
              </a:tabLst>
            </a:pPr>
            <a:endParaRPr kumimoji="1" lang="en-US" altLang="de-DE"/>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标题 1"/>
          <p:cNvSpPr>
            <a:spLocks noGrp="1"/>
          </p:cNvSpPr>
          <p:nvPr>
            <p:ph type="title"/>
          </p:nvPr>
        </p:nvSpPr>
        <p:spPr/>
        <p:txBody>
          <a:bodyPr/>
          <a:lstStyle/>
          <a:p>
            <a:r>
              <a:rPr lang="zh-CN" altLang="en-US" b="1" smtClean="0">
                <a:solidFill>
                  <a:srgbClr val="0000CC"/>
                </a:solidFill>
                <a:ea typeface="宋体" pitchFamily="2" charset="-122"/>
              </a:rPr>
              <a:t>目   录</a:t>
            </a:r>
            <a:endParaRPr lang="zh-CN" altLang="en-US" smtClean="0">
              <a:ea typeface="宋体" pitchFamily="2" charset="-122"/>
            </a:endParaRPr>
          </a:p>
        </p:txBody>
      </p:sp>
      <p:sp>
        <p:nvSpPr>
          <p:cNvPr id="3075" name="内容占位符 2"/>
          <p:cNvSpPr>
            <a:spLocks noGrp="1"/>
          </p:cNvSpPr>
          <p:nvPr>
            <p:ph idx="1"/>
          </p:nvPr>
        </p:nvSpPr>
        <p:spPr/>
        <p:txBody>
          <a:bodyPr/>
          <a:lstStyle/>
          <a:p>
            <a:r>
              <a:rPr lang="zh-CN" altLang="en-US" b="1" smtClean="0">
                <a:solidFill>
                  <a:srgbClr val="0000CC"/>
                </a:solidFill>
                <a:ea typeface="宋体" pitchFamily="2" charset="-122"/>
              </a:rPr>
              <a:t>金融概念简介</a:t>
            </a:r>
          </a:p>
          <a:p>
            <a:pPr eaLnBrk="1" hangingPunct="1">
              <a:lnSpc>
                <a:spcPct val="90000"/>
              </a:lnSpc>
            </a:pPr>
            <a:r>
              <a:rPr lang="zh-CN" altLang="en-US" smtClean="0">
                <a:ea typeface="宋体" pitchFamily="2" charset="-122"/>
              </a:rPr>
              <a:t>我国银行业简介</a:t>
            </a:r>
            <a:endParaRPr lang="en-US" altLang="zh-CN" smtClean="0">
              <a:ea typeface="宋体" pitchFamily="2" charset="-122"/>
            </a:endParaRPr>
          </a:p>
          <a:p>
            <a:pPr eaLnBrk="1" hangingPunct="1">
              <a:lnSpc>
                <a:spcPct val="90000"/>
              </a:lnSpc>
            </a:pPr>
            <a:r>
              <a:rPr lang="zh-CN" altLang="en-US" smtClean="0">
                <a:ea typeface="宋体" pitchFamily="2" charset="-122"/>
              </a:rPr>
              <a:t>商业银行业务概述</a:t>
            </a:r>
            <a:endParaRPr lang="en-US" altLang="zh-CN" smtClean="0">
              <a:ea typeface="宋体" pitchFamily="2" charset="-122"/>
            </a:endParaRPr>
          </a:p>
          <a:p>
            <a:pPr eaLnBrk="1" hangingPunct="1">
              <a:lnSpc>
                <a:spcPct val="90000"/>
              </a:lnSpc>
            </a:pPr>
            <a:r>
              <a:rPr lang="zh-CN" altLang="en-US" smtClean="0">
                <a:ea typeface="宋体" pitchFamily="2" charset="-122"/>
              </a:rPr>
              <a:t>银行会计概述</a:t>
            </a:r>
            <a:endParaRPr lang="en-US" altLang="zh-CN" smtClean="0">
              <a:ea typeface="宋体" pitchFamily="2" charset="-122"/>
            </a:endParaRPr>
          </a:p>
          <a:p>
            <a:pPr eaLnBrk="1" hangingPunct="1">
              <a:lnSpc>
                <a:spcPct val="90000"/>
              </a:lnSpc>
            </a:pPr>
            <a:r>
              <a:rPr lang="zh-CN" altLang="en-US" smtClean="0">
                <a:ea typeface="宋体" pitchFamily="2" charset="-122"/>
              </a:rPr>
              <a:t>银行</a:t>
            </a:r>
            <a:r>
              <a:rPr lang="en-US" altLang="zh-CN" smtClean="0">
                <a:ea typeface="宋体" pitchFamily="2" charset="-122"/>
              </a:rPr>
              <a:t>IT</a:t>
            </a:r>
            <a:r>
              <a:rPr lang="zh-CN" altLang="en-US" smtClean="0">
                <a:ea typeface="宋体" pitchFamily="2" charset="-122"/>
              </a:rPr>
              <a:t>系统总体架构</a:t>
            </a:r>
            <a:endParaRPr lang="en-US" altLang="zh-CN" smtClean="0">
              <a:ea typeface="宋体" pitchFamily="2" charset="-122"/>
            </a:endParaRPr>
          </a:p>
          <a:p>
            <a:pPr eaLnBrk="1" hangingPunct="1">
              <a:lnSpc>
                <a:spcPct val="90000"/>
              </a:lnSpc>
            </a:pPr>
            <a:r>
              <a:rPr lang="zh-CN" altLang="en-US" smtClean="0">
                <a:ea typeface="宋体" pitchFamily="2" charset="-122"/>
              </a:rPr>
              <a:t>银行核心系统</a:t>
            </a:r>
            <a:endParaRPr lang="en-US" altLang="zh-CN" smtClean="0">
              <a:ea typeface="宋体" pitchFamily="2" charset="-122"/>
            </a:endParaRPr>
          </a:p>
          <a:p>
            <a:pPr eaLnBrk="1" hangingPunct="1">
              <a:lnSpc>
                <a:spcPct val="90000"/>
              </a:lnSpc>
            </a:pPr>
            <a:r>
              <a:rPr lang="zh-CN" altLang="en-US" smtClean="0">
                <a:ea typeface="宋体" pitchFamily="2" charset="-122"/>
              </a:rPr>
              <a:t>常用金融名词解释</a:t>
            </a:r>
          </a:p>
          <a:p>
            <a:pPr eaLnBrk="1" hangingPunct="1">
              <a:lnSpc>
                <a:spcPct val="90000"/>
              </a:lnSpc>
            </a:pPr>
            <a:endParaRPr lang="zh-CN" altLang="en-US" smtClean="0">
              <a:ea typeface="宋体" pitchFamily="2" charset="-122"/>
            </a:endParaRPr>
          </a:p>
          <a:p>
            <a:pPr eaLnBrk="1" hangingPunct="1">
              <a:lnSpc>
                <a:spcPct val="90000"/>
              </a:lnSpc>
              <a:buFontTx/>
              <a:buNone/>
            </a:pPr>
            <a:endParaRPr lang="zh-CN" altLang="en-US" smtClean="0">
              <a:ea typeface="宋体" pitchFamily="2" charset="-122"/>
            </a:endParaRPr>
          </a:p>
          <a:p>
            <a:endParaRPr lang="zh-CN" altLang="en-US" smtClean="0">
              <a:ea typeface="宋体" pitchFamily="2" charset="-122"/>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046"/>
          <p:cNvSpPr>
            <a:spLocks noChangeArrowheads="1"/>
          </p:cNvSpPr>
          <p:nvPr/>
        </p:nvSpPr>
        <p:spPr bwMode="auto">
          <a:xfrm>
            <a:off x="1524000" y="2971800"/>
            <a:ext cx="1316038" cy="358775"/>
          </a:xfrm>
          <a:prstGeom prst="rect">
            <a:avLst/>
          </a:prstGeom>
          <a:solidFill>
            <a:srgbClr val="C0C0C0"/>
          </a:solidFill>
          <a:ln w="6350">
            <a:noFill/>
            <a:miter lim="800000"/>
            <a:headEnd/>
            <a:tailEnd/>
          </a:ln>
          <a:effectLst>
            <a:outerShdw dist="53882" dir="2700000" algn="ctr" rotWithShape="0">
              <a:srgbClr val="808080"/>
            </a:outerShdw>
          </a:effectLst>
        </p:spPr>
        <p:txBody>
          <a:bodyPr lIns="45720" tIns="0" rIns="45720" bIns="0" anchor="ctr"/>
          <a:lstStyle/>
          <a:p>
            <a:pPr marL="114300" indent="-114300">
              <a:lnSpc>
                <a:spcPts val="1400"/>
              </a:lnSpc>
              <a:spcBef>
                <a:spcPct val="50000"/>
              </a:spcBef>
              <a:buFontTx/>
              <a:buChar char="•"/>
              <a:defRPr/>
            </a:pPr>
            <a:endParaRPr kumimoji="1" lang="de-DE" altLang="en-US"/>
          </a:p>
        </p:txBody>
      </p:sp>
      <p:sp>
        <p:nvSpPr>
          <p:cNvPr id="21507" name="Freeform 1042"/>
          <p:cNvSpPr>
            <a:spLocks/>
          </p:cNvSpPr>
          <p:nvPr/>
        </p:nvSpPr>
        <p:spPr bwMode="auto">
          <a:xfrm flipV="1">
            <a:off x="1524000" y="3352800"/>
            <a:ext cx="1295400" cy="1104900"/>
          </a:xfrm>
          <a:custGeom>
            <a:avLst/>
            <a:gdLst>
              <a:gd name="T0" fmla="*/ 2147483647 w 1152"/>
              <a:gd name="T1" fmla="*/ 0 h 1020"/>
              <a:gd name="T2" fmla="*/ 0 w 1152"/>
              <a:gd name="T3" fmla="*/ 2147483647 h 1020"/>
              <a:gd name="T4" fmla="*/ 2147483647 w 1152"/>
              <a:gd name="T5" fmla="*/ 2147483647 h 1020"/>
              <a:gd name="T6" fmla="*/ 2147483647 w 1152"/>
              <a:gd name="T7" fmla="*/ 0 h 1020"/>
              <a:gd name="T8" fmla="*/ 0 60000 65536"/>
              <a:gd name="T9" fmla="*/ 0 60000 65536"/>
              <a:gd name="T10" fmla="*/ 0 60000 65536"/>
              <a:gd name="T11" fmla="*/ 0 60000 65536"/>
              <a:gd name="T12" fmla="*/ 0 w 1152"/>
              <a:gd name="T13" fmla="*/ 0 h 1020"/>
              <a:gd name="T14" fmla="*/ 1152 w 1152"/>
              <a:gd name="T15" fmla="*/ 1020 h 1020"/>
            </a:gdLst>
            <a:ahLst/>
            <a:cxnLst>
              <a:cxn ang="T8">
                <a:pos x="T0" y="T1"/>
              </a:cxn>
              <a:cxn ang="T9">
                <a:pos x="T2" y="T3"/>
              </a:cxn>
              <a:cxn ang="T10">
                <a:pos x="T4" y="T5"/>
              </a:cxn>
              <a:cxn ang="T11">
                <a:pos x="T6" y="T7"/>
              </a:cxn>
            </a:cxnLst>
            <a:rect l="T12" t="T13" r="T14" b="T15"/>
            <a:pathLst>
              <a:path w="1152" h="1020">
                <a:moveTo>
                  <a:pt x="582" y="0"/>
                </a:moveTo>
                <a:lnTo>
                  <a:pt x="0" y="1020"/>
                </a:lnTo>
                <a:lnTo>
                  <a:pt x="1152" y="1020"/>
                </a:lnTo>
                <a:lnTo>
                  <a:pt x="582" y="0"/>
                </a:lnTo>
                <a:close/>
              </a:path>
            </a:pathLst>
          </a:custGeom>
          <a:gradFill rotWithShape="0">
            <a:gsLst>
              <a:gs pos="0">
                <a:srgbClr val="767676"/>
              </a:gs>
              <a:gs pos="100000">
                <a:srgbClr val="FFFFFF"/>
              </a:gs>
            </a:gsLst>
            <a:lin ang="5400000" scaled="1"/>
          </a:gradFill>
          <a:ln w="6350">
            <a:noFill/>
            <a:round/>
            <a:headEnd/>
            <a:tailEnd/>
          </a:ln>
        </p:spPr>
        <p:txBody>
          <a:bodyPr wrap="none" bIns="0" anchor="ctr"/>
          <a:lstStyle/>
          <a:p>
            <a:endParaRPr lang="zh-CN" altLang="en-US">
              <a:ea typeface="宋体" pitchFamily="2" charset="-122"/>
            </a:endParaRPr>
          </a:p>
        </p:txBody>
      </p:sp>
      <p:sp>
        <p:nvSpPr>
          <p:cNvPr id="8" name="Rectangle 1046"/>
          <p:cNvSpPr>
            <a:spLocks noChangeArrowheads="1"/>
          </p:cNvSpPr>
          <p:nvPr/>
        </p:nvSpPr>
        <p:spPr bwMode="auto">
          <a:xfrm>
            <a:off x="1524000" y="2209800"/>
            <a:ext cx="1316038" cy="762000"/>
          </a:xfrm>
          <a:prstGeom prst="rect">
            <a:avLst/>
          </a:prstGeom>
          <a:solidFill>
            <a:srgbClr val="C0C0C0"/>
          </a:solidFill>
          <a:ln w="6350">
            <a:noFill/>
            <a:miter lim="800000"/>
            <a:headEnd/>
            <a:tailEnd/>
          </a:ln>
          <a:effectLst>
            <a:outerShdw dist="53882" dir="2700000" algn="ctr" rotWithShape="0">
              <a:srgbClr val="808080"/>
            </a:outerShdw>
          </a:effectLst>
        </p:spPr>
        <p:txBody>
          <a:bodyPr lIns="45720" tIns="0" rIns="45720" bIns="0" anchor="ctr"/>
          <a:lstStyle/>
          <a:p>
            <a:pPr marL="114300" indent="-114300">
              <a:lnSpc>
                <a:spcPts val="1400"/>
              </a:lnSpc>
              <a:spcBef>
                <a:spcPct val="50000"/>
              </a:spcBef>
              <a:buFontTx/>
              <a:buChar char="•"/>
              <a:defRPr/>
            </a:pPr>
            <a:endParaRPr kumimoji="1" lang="de-DE" altLang="en-US"/>
          </a:p>
        </p:txBody>
      </p:sp>
      <p:sp>
        <p:nvSpPr>
          <p:cNvPr id="21509" name="Text Box 1048"/>
          <p:cNvSpPr txBox="1">
            <a:spLocks noChangeArrowheads="1"/>
          </p:cNvSpPr>
          <p:nvPr/>
        </p:nvSpPr>
        <p:spPr bwMode="auto">
          <a:xfrm>
            <a:off x="1600200" y="2286000"/>
            <a:ext cx="1277938" cy="425450"/>
          </a:xfrm>
          <a:prstGeom prst="rect">
            <a:avLst/>
          </a:prstGeom>
          <a:noFill/>
          <a:ln w="6350">
            <a:noFill/>
            <a:miter lim="800000"/>
            <a:headEnd/>
            <a:tailEnd/>
          </a:ln>
        </p:spPr>
        <p:txBody>
          <a:bodyPr lIns="45720" rIns="45720">
            <a:spAutoFit/>
          </a:bodyPr>
          <a:lstStyle/>
          <a:p>
            <a:pPr marL="114300" indent="-114300">
              <a:lnSpc>
                <a:spcPct val="90000"/>
              </a:lnSpc>
              <a:spcBef>
                <a:spcPct val="30000"/>
              </a:spcBef>
            </a:pPr>
            <a:r>
              <a:rPr lang="zh-CN" altLang="en-US">
                <a:ea typeface="宋体" pitchFamily="2" charset="-122"/>
              </a:rPr>
              <a:t> </a:t>
            </a:r>
            <a:r>
              <a:rPr lang="zh-CN" altLang="en-US" sz="1800">
                <a:ea typeface="宋体" pitchFamily="2" charset="-122"/>
              </a:rPr>
              <a:t>存款 负债</a:t>
            </a:r>
            <a:endParaRPr lang="en-US" altLang="zh-CN" sz="1800">
              <a:ea typeface="宋体" pitchFamily="2" charset="-122"/>
            </a:endParaRPr>
          </a:p>
        </p:txBody>
      </p:sp>
      <p:sp>
        <p:nvSpPr>
          <p:cNvPr id="21510" name="Text Box 1048"/>
          <p:cNvSpPr txBox="1">
            <a:spLocks noChangeArrowheads="1"/>
          </p:cNvSpPr>
          <p:nvPr/>
        </p:nvSpPr>
        <p:spPr bwMode="auto">
          <a:xfrm>
            <a:off x="1524000" y="3048000"/>
            <a:ext cx="1277938" cy="341313"/>
          </a:xfrm>
          <a:prstGeom prst="rect">
            <a:avLst/>
          </a:prstGeom>
          <a:noFill/>
          <a:ln w="6350">
            <a:noFill/>
            <a:miter lim="800000"/>
            <a:headEnd/>
            <a:tailEnd/>
          </a:ln>
        </p:spPr>
        <p:txBody>
          <a:bodyPr lIns="45720" rIns="45720">
            <a:spAutoFit/>
          </a:bodyPr>
          <a:lstStyle/>
          <a:p>
            <a:pPr marL="114300" indent="-114300">
              <a:lnSpc>
                <a:spcPct val="90000"/>
              </a:lnSpc>
              <a:spcBef>
                <a:spcPct val="30000"/>
              </a:spcBef>
            </a:pPr>
            <a:r>
              <a:rPr lang="zh-CN" altLang="en-US" sz="1800">
                <a:ea typeface="宋体" pitchFamily="2" charset="-122"/>
              </a:rPr>
              <a:t>  借款负债</a:t>
            </a:r>
            <a:endParaRPr lang="en-US" altLang="zh-CN" sz="1800">
              <a:ea typeface="宋体" pitchFamily="2" charset="-122"/>
            </a:endParaRPr>
          </a:p>
        </p:txBody>
      </p:sp>
      <p:sp>
        <p:nvSpPr>
          <p:cNvPr id="11" name="Text Box 1048"/>
          <p:cNvSpPr txBox="1">
            <a:spLocks noChangeArrowheads="1"/>
          </p:cNvSpPr>
          <p:nvPr/>
        </p:nvSpPr>
        <p:spPr bwMode="auto">
          <a:xfrm rot="5400000">
            <a:off x="1894625" y="3363175"/>
            <a:ext cx="477949" cy="457199"/>
          </a:xfrm>
          <a:prstGeom prst="rect">
            <a:avLst/>
          </a:prstGeom>
          <a:noFill/>
          <a:ln w="6350">
            <a:noFill/>
            <a:miter lim="800000"/>
            <a:headEnd/>
            <a:tailEnd/>
          </a:ln>
          <a:effectLst/>
        </p:spPr>
        <p:txBody>
          <a:bodyPr vert="vert270" lIns="45720" rIns="45720" anchor="ctr"/>
          <a:lstStyle/>
          <a:p>
            <a:pPr marL="114300" indent="-114300">
              <a:lnSpc>
                <a:spcPct val="90000"/>
              </a:lnSpc>
              <a:spcBef>
                <a:spcPct val="30000"/>
              </a:spcBef>
              <a:defRPr/>
            </a:pPr>
            <a:r>
              <a:rPr lang="zh-CN" altLang="en-US" dirty="0"/>
              <a:t> 负债</a:t>
            </a:r>
            <a:endParaRPr lang="en-US" altLang="zh-CN" dirty="0"/>
          </a:p>
        </p:txBody>
      </p:sp>
      <p:sp>
        <p:nvSpPr>
          <p:cNvPr id="21512" name="矩形 12"/>
          <p:cNvSpPr>
            <a:spLocks noChangeArrowheads="1"/>
          </p:cNvSpPr>
          <p:nvPr/>
        </p:nvSpPr>
        <p:spPr bwMode="auto">
          <a:xfrm>
            <a:off x="4419600" y="3429000"/>
            <a:ext cx="4572000" cy="1200150"/>
          </a:xfrm>
          <a:prstGeom prst="rect">
            <a:avLst/>
          </a:prstGeom>
          <a:noFill/>
          <a:ln w="9525">
            <a:solidFill>
              <a:schemeClr val="tx1"/>
            </a:solidFill>
            <a:prstDash val="sysDot"/>
            <a:miter lim="800000"/>
            <a:headEnd/>
            <a:tailEnd/>
          </a:ln>
        </p:spPr>
        <p:txBody>
          <a:bodyPr>
            <a:spAutoFit/>
          </a:bodyPr>
          <a:lstStyle/>
          <a:p>
            <a:r>
              <a:rPr lang="zh-CN" altLang="en-US">
                <a:ea typeface="宋体" pitchFamily="2" charset="-122"/>
              </a:rPr>
              <a:t>主要包括同业借款、中央银行借款、向国际金融市场借款、回购协议等。</a:t>
            </a:r>
          </a:p>
        </p:txBody>
      </p:sp>
      <p:sp>
        <p:nvSpPr>
          <p:cNvPr id="14" name="右箭头 13"/>
          <p:cNvSpPr/>
          <p:nvPr/>
        </p:nvSpPr>
        <p:spPr bwMode="auto">
          <a:xfrm rot="20852959">
            <a:off x="3124200" y="2286000"/>
            <a:ext cx="977900" cy="484188"/>
          </a:xfrm>
          <a:prstGeom prst="rightArrow">
            <a:avLst/>
          </a:prstGeom>
          <a:solidFill>
            <a:schemeClr val="bg1">
              <a:lumMod val="75000"/>
            </a:schemeClr>
          </a:solidFill>
          <a:ln w="0" cap="flat">
            <a:noFill/>
            <a:prstDash val="solid"/>
            <a:round/>
            <a:headEnd/>
            <a:tailEnd/>
          </a:ln>
          <a:effectLst/>
        </p:spPr>
        <p:txBody>
          <a:bodyPr lIns="80065" tIns="40032" rIns="80065" bIns="40032" anchor="ctr">
            <a:spAutoFit/>
          </a:bodyPr>
          <a:lstStyle/>
          <a:p>
            <a:pPr algn="ctr">
              <a:defRPr/>
            </a:pPr>
            <a:endParaRPr lang="zh-CN" altLang="en-US" dirty="0">
              <a:ea typeface="宋体" pitchFamily="2" charset="-122"/>
            </a:endParaRPr>
          </a:p>
        </p:txBody>
      </p:sp>
      <p:sp>
        <p:nvSpPr>
          <p:cNvPr id="15" name="右箭头 14"/>
          <p:cNvSpPr/>
          <p:nvPr/>
        </p:nvSpPr>
        <p:spPr bwMode="auto">
          <a:xfrm rot="2551887">
            <a:off x="3082925" y="3314700"/>
            <a:ext cx="977900" cy="484188"/>
          </a:xfrm>
          <a:prstGeom prst="rightArrow">
            <a:avLst/>
          </a:prstGeom>
          <a:solidFill>
            <a:schemeClr val="bg1">
              <a:lumMod val="75000"/>
            </a:schemeClr>
          </a:solidFill>
          <a:ln w="0" cap="flat">
            <a:noFill/>
            <a:prstDash val="solid"/>
            <a:round/>
            <a:headEnd/>
            <a:tailEnd/>
          </a:ln>
          <a:effectLst/>
        </p:spPr>
        <p:txBody>
          <a:bodyPr lIns="80065" tIns="40032" rIns="80065" bIns="40032" anchor="ctr">
            <a:spAutoFit/>
          </a:bodyPr>
          <a:lstStyle/>
          <a:p>
            <a:pPr algn="ctr">
              <a:defRPr/>
            </a:pPr>
            <a:endParaRPr lang="zh-CN" altLang="en-US" dirty="0">
              <a:ea typeface="宋体" pitchFamily="2" charset="-122"/>
            </a:endParaRPr>
          </a:p>
        </p:txBody>
      </p:sp>
      <p:sp>
        <p:nvSpPr>
          <p:cNvPr id="21515" name="矩形 15"/>
          <p:cNvSpPr>
            <a:spLocks noChangeArrowheads="1"/>
          </p:cNvSpPr>
          <p:nvPr/>
        </p:nvSpPr>
        <p:spPr bwMode="auto">
          <a:xfrm>
            <a:off x="4419600" y="1447800"/>
            <a:ext cx="4572000" cy="1938338"/>
          </a:xfrm>
          <a:prstGeom prst="rect">
            <a:avLst/>
          </a:prstGeom>
          <a:noFill/>
          <a:ln w="9525">
            <a:solidFill>
              <a:schemeClr val="tx1"/>
            </a:solidFill>
            <a:prstDash val="sysDot"/>
            <a:miter lim="800000"/>
            <a:headEnd/>
            <a:tailEnd/>
          </a:ln>
        </p:spPr>
        <p:txBody>
          <a:bodyPr>
            <a:spAutoFit/>
          </a:bodyPr>
          <a:lstStyle/>
          <a:p>
            <a:r>
              <a:rPr lang="zh-CN" altLang="en-US">
                <a:ea typeface="宋体" pitchFamily="2" charset="-122"/>
              </a:rPr>
              <a:t>是指商业银行通过各种灵活多样的方式吸收居民个人、企事业单位及转换、政府机关货币资金的活动，是形成商业银行主要营运资金来源的一项负债业务。</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530" name="Group 1"/>
          <p:cNvGrpSpPr>
            <a:grpSpLocks noChangeAspect="1"/>
          </p:cNvGrpSpPr>
          <p:nvPr/>
        </p:nvGrpSpPr>
        <p:grpSpPr bwMode="auto">
          <a:xfrm>
            <a:off x="762000" y="1795463"/>
            <a:ext cx="7837488" cy="4367212"/>
            <a:chOff x="2910" y="4278"/>
            <a:chExt cx="7356" cy="5027"/>
          </a:xfrm>
        </p:grpSpPr>
        <p:sp>
          <p:nvSpPr>
            <p:cNvPr id="22531" name="AutoShape 36"/>
            <p:cNvSpPr>
              <a:spLocks noChangeAspect="1" noChangeArrowheads="1" noTextEdit="1"/>
            </p:cNvSpPr>
            <p:nvPr/>
          </p:nvSpPr>
          <p:spPr bwMode="auto">
            <a:xfrm>
              <a:off x="2910" y="4278"/>
              <a:ext cx="7356" cy="5027"/>
            </a:xfrm>
            <a:prstGeom prst="rect">
              <a:avLst/>
            </a:prstGeom>
            <a:noFill/>
            <a:ln w="9525">
              <a:noFill/>
              <a:miter lim="800000"/>
              <a:headEnd/>
              <a:tailEnd/>
            </a:ln>
          </p:spPr>
          <p:txBody>
            <a:bodyPr/>
            <a:lstStyle/>
            <a:p>
              <a:endParaRPr lang="zh-CN" altLang="en-US"/>
            </a:p>
          </p:txBody>
        </p:sp>
        <p:sp>
          <p:nvSpPr>
            <p:cNvPr id="22532" name="Rectangle 35"/>
            <p:cNvSpPr>
              <a:spLocks noChangeArrowheads="1"/>
            </p:cNvSpPr>
            <p:nvPr/>
          </p:nvSpPr>
          <p:spPr bwMode="auto">
            <a:xfrm>
              <a:off x="5555" y="4686"/>
              <a:ext cx="1409" cy="543"/>
            </a:xfrm>
            <a:prstGeom prst="rect">
              <a:avLst/>
            </a:prstGeom>
            <a:solidFill>
              <a:srgbClr val="FFFFFF"/>
            </a:solidFill>
            <a:ln w="9525">
              <a:solidFill>
                <a:srgbClr val="000000"/>
              </a:solidFill>
              <a:miter lim="800000"/>
              <a:headEnd/>
              <a:tailEnd/>
            </a:ln>
          </p:spPr>
          <p:txBody>
            <a:bodyPr/>
            <a:lstStyle/>
            <a:p>
              <a:pPr algn="ctr">
                <a:spcBef>
                  <a:spcPct val="20000"/>
                </a:spcBef>
                <a:buClr>
                  <a:schemeClr val="accent2"/>
                </a:buClr>
                <a:buSzPct val="80000"/>
                <a:buFont typeface="Wingdings" pitchFamily="2" charset="2"/>
                <a:buNone/>
              </a:pPr>
              <a:r>
                <a:rPr lang="zh-CN" sz="2000">
                  <a:ea typeface="宋体" pitchFamily="2" charset="-122"/>
                  <a:cs typeface="Times New Roman" pitchFamily="18" charset="0"/>
                </a:rPr>
                <a:t>存款产品</a:t>
              </a:r>
            </a:p>
          </p:txBody>
        </p:sp>
        <p:sp>
          <p:nvSpPr>
            <p:cNvPr id="22533" name="Rectangle 34"/>
            <p:cNvSpPr>
              <a:spLocks noChangeArrowheads="1"/>
            </p:cNvSpPr>
            <p:nvPr/>
          </p:nvSpPr>
          <p:spPr bwMode="auto">
            <a:xfrm>
              <a:off x="3771" y="6044"/>
              <a:ext cx="1252" cy="544"/>
            </a:xfrm>
            <a:prstGeom prst="rect">
              <a:avLst/>
            </a:prstGeom>
            <a:solidFill>
              <a:srgbClr val="FFFFFF"/>
            </a:solidFill>
            <a:ln w="9525">
              <a:solidFill>
                <a:srgbClr val="000000"/>
              </a:solidFill>
              <a:miter lim="800000"/>
              <a:headEnd/>
              <a:tailEnd/>
            </a:ln>
          </p:spPr>
          <p:txBody>
            <a:bodyPr/>
            <a:lstStyle/>
            <a:p>
              <a:pPr algn="ctr">
                <a:spcBef>
                  <a:spcPct val="20000"/>
                </a:spcBef>
                <a:buClr>
                  <a:schemeClr val="accent2"/>
                </a:buClr>
                <a:buSzPct val="80000"/>
                <a:buFont typeface="Wingdings" pitchFamily="2" charset="2"/>
                <a:buNone/>
              </a:pPr>
              <a:r>
                <a:rPr lang="zh-CN" sz="2000">
                  <a:ea typeface="宋体" pitchFamily="2" charset="-122"/>
                  <a:cs typeface="Times New Roman" pitchFamily="18" charset="0"/>
                </a:rPr>
                <a:t>对公存款</a:t>
              </a:r>
            </a:p>
          </p:txBody>
        </p:sp>
        <p:sp>
          <p:nvSpPr>
            <p:cNvPr id="22534" name="Line 33"/>
            <p:cNvSpPr>
              <a:spLocks noChangeShapeType="1"/>
            </p:cNvSpPr>
            <p:nvPr/>
          </p:nvSpPr>
          <p:spPr bwMode="auto">
            <a:xfrm>
              <a:off x="6181" y="5229"/>
              <a:ext cx="1" cy="408"/>
            </a:xfrm>
            <a:prstGeom prst="line">
              <a:avLst/>
            </a:prstGeom>
            <a:noFill/>
            <a:ln w="9525">
              <a:solidFill>
                <a:srgbClr val="000000"/>
              </a:solidFill>
              <a:round/>
              <a:headEnd/>
              <a:tailEnd/>
            </a:ln>
          </p:spPr>
          <p:txBody>
            <a:bodyPr/>
            <a:lstStyle/>
            <a:p>
              <a:endParaRPr lang="zh-CN" altLang="en-US"/>
            </a:p>
          </p:txBody>
        </p:sp>
        <p:sp>
          <p:nvSpPr>
            <p:cNvPr id="22535" name="Line 32"/>
            <p:cNvSpPr>
              <a:spLocks noChangeShapeType="1"/>
            </p:cNvSpPr>
            <p:nvPr/>
          </p:nvSpPr>
          <p:spPr bwMode="auto">
            <a:xfrm>
              <a:off x="4553" y="5637"/>
              <a:ext cx="1" cy="407"/>
            </a:xfrm>
            <a:prstGeom prst="line">
              <a:avLst/>
            </a:prstGeom>
            <a:noFill/>
            <a:ln w="9525">
              <a:solidFill>
                <a:srgbClr val="000000"/>
              </a:solidFill>
              <a:round/>
              <a:headEnd/>
              <a:tailEnd/>
            </a:ln>
          </p:spPr>
          <p:txBody>
            <a:bodyPr/>
            <a:lstStyle/>
            <a:p>
              <a:endParaRPr lang="zh-CN" altLang="en-US"/>
            </a:p>
          </p:txBody>
        </p:sp>
        <p:sp>
          <p:nvSpPr>
            <p:cNvPr id="22536" name="Line 31"/>
            <p:cNvSpPr>
              <a:spLocks noChangeShapeType="1"/>
            </p:cNvSpPr>
            <p:nvPr/>
          </p:nvSpPr>
          <p:spPr bwMode="auto">
            <a:xfrm>
              <a:off x="5398" y="5637"/>
              <a:ext cx="0" cy="0"/>
            </a:xfrm>
            <a:prstGeom prst="line">
              <a:avLst/>
            </a:prstGeom>
            <a:noFill/>
            <a:ln w="9525">
              <a:solidFill>
                <a:srgbClr val="000000"/>
              </a:solidFill>
              <a:round/>
              <a:headEnd/>
              <a:tailEnd/>
            </a:ln>
          </p:spPr>
          <p:txBody>
            <a:bodyPr/>
            <a:lstStyle/>
            <a:p>
              <a:endParaRPr lang="zh-CN" altLang="en-US"/>
            </a:p>
          </p:txBody>
        </p:sp>
        <p:sp>
          <p:nvSpPr>
            <p:cNvPr id="22537" name="Rectangle 30"/>
            <p:cNvSpPr>
              <a:spLocks noChangeArrowheads="1"/>
            </p:cNvSpPr>
            <p:nvPr/>
          </p:nvSpPr>
          <p:spPr bwMode="auto">
            <a:xfrm>
              <a:off x="7214" y="6044"/>
              <a:ext cx="1408" cy="544"/>
            </a:xfrm>
            <a:prstGeom prst="rect">
              <a:avLst/>
            </a:prstGeom>
            <a:solidFill>
              <a:srgbClr val="FFFFFF"/>
            </a:solidFill>
            <a:ln w="9525">
              <a:solidFill>
                <a:srgbClr val="000000"/>
              </a:solidFill>
              <a:miter lim="800000"/>
              <a:headEnd/>
              <a:tailEnd/>
            </a:ln>
          </p:spPr>
          <p:txBody>
            <a:bodyPr/>
            <a:lstStyle/>
            <a:p>
              <a:pPr algn="ctr">
                <a:spcBef>
                  <a:spcPct val="20000"/>
                </a:spcBef>
                <a:buClr>
                  <a:schemeClr val="accent2"/>
                </a:buClr>
                <a:buSzPct val="80000"/>
                <a:buFont typeface="Wingdings" pitchFamily="2" charset="2"/>
                <a:buNone/>
              </a:pPr>
              <a:r>
                <a:rPr lang="zh-CN" altLang="en-US" sz="2000">
                  <a:ea typeface="宋体" pitchFamily="2" charset="-122"/>
                  <a:cs typeface="Times New Roman" pitchFamily="18" charset="0"/>
                </a:rPr>
                <a:t>储蓄</a:t>
              </a:r>
              <a:r>
                <a:rPr lang="zh-CN" sz="2000">
                  <a:ea typeface="宋体" pitchFamily="2" charset="-122"/>
                  <a:cs typeface="Times New Roman" pitchFamily="18" charset="0"/>
                </a:rPr>
                <a:t>存款</a:t>
              </a:r>
            </a:p>
          </p:txBody>
        </p:sp>
        <p:sp>
          <p:nvSpPr>
            <p:cNvPr id="22538" name="Line 29"/>
            <p:cNvSpPr>
              <a:spLocks noChangeShapeType="1"/>
            </p:cNvSpPr>
            <p:nvPr/>
          </p:nvSpPr>
          <p:spPr bwMode="auto">
            <a:xfrm>
              <a:off x="7903" y="5637"/>
              <a:ext cx="1" cy="407"/>
            </a:xfrm>
            <a:prstGeom prst="line">
              <a:avLst/>
            </a:prstGeom>
            <a:noFill/>
            <a:ln w="9525">
              <a:solidFill>
                <a:srgbClr val="000000"/>
              </a:solidFill>
              <a:round/>
              <a:headEnd/>
              <a:tailEnd/>
            </a:ln>
          </p:spPr>
          <p:txBody>
            <a:bodyPr/>
            <a:lstStyle/>
            <a:p>
              <a:endParaRPr lang="zh-CN" altLang="en-US"/>
            </a:p>
          </p:txBody>
        </p:sp>
        <p:sp>
          <p:nvSpPr>
            <p:cNvPr id="22539" name="Freeform 28"/>
            <p:cNvSpPr>
              <a:spLocks/>
            </p:cNvSpPr>
            <p:nvPr/>
          </p:nvSpPr>
          <p:spPr bwMode="auto">
            <a:xfrm>
              <a:off x="4553" y="5637"/>
              <a:ext cx="3352" cy="4"/>
            </a:xfrm>
            <a:custGeom>
              <a:avLst/>
              <a:gdLst>
                <a:gd name="T0" fmla="*/ 0 w 3855"/>
                <a:gd name="T1" fmla="*/ 0 h 5"/>
                <a:gd name="T2" fmla="*/ 77 w 3855"/>
                <a:gd name="T3" fmla="*/ 2 h 5"/>
                <a:gd name="T4" fmla="*/ 0 60000 65536"/>
                <a:gd name="T5" fmla="*/ 0 60000 65536"/>
                <a:gd name="T6" fmla="*/ 0 w 3855"/>
                <a:gd name="T7" fmla="*/ 0 h 5"/>
                <a:gd name="T8" fmla="*/ 3855 w 3855"/>
                <a:gd name="T9" fmla="*/ 5 h 5"/>
              </a:gdLst>
              <a:ahLst/>
              <a:cxnLst>
                <a:cxn ang="T4">
                  <a:pos x="T0" y="T1"/>
                </a:cxn>
                <a:cxn ang="T5">
                  <a:pos x="T2" y="T3"/>
                </a:cxn>
              </a:cxnLst>
              <a:rect l="T6" t="T7" r="T8" b="T9"/>
              <a:pathLst>
                <a:path w="3855" h="5">
                  <a:moveTo>
                    <a:pt x="0" y="0"/>
                  </a:moveTo>
                  <a:lnTo>
                    <a:pt x="3855" y="5"/>
                  </a:lnTo>
                </a:path>
              </a:pathLst>
            </a:custGeom>
            <a:noFill/>
            <a:ln w="9525">
              <a:solidFill>
                <a:srgbClr val="000000"/>
              </a:solidFill>
              <a:round/>
              <a:headEnd/>
              <a:tailEnd/>
            </a:ln>
          </p:spPr>
          <p:txBody>
            <a:bodyPr/>
            <a:lstStyle/>
            <a:p>
              <a:pPr>
                <a:spcBef>
                  <a:spcPct val="20000"/>
                </a:spcBef>
                <a:buClr>
                  <a:schemeClr val="accent2"/>
                </a:buClr>
                <a:buSzPct val="80000"/>
                <a:buFont typeface="Wingdings" pitchFamily="2" charset="2"/>
                <a:buChar char="¨"/>
              </a:pPr>
              <a:endParaRPr lang="zh-CN" altLang="en-US">
                <a:ea typeface="宋体" pitchFamily="2" charset="-122"/>
              </a:endParaRPr>
            </a:p>
          </p:txBody>
        </p:sp>
        <p:sp>
          <p:nvSpPr>
            <p:cNvPr id="22540" name="Line 27"/>
            <p:cNvSpPr>
              <a:spLocks noChangeShapeType="1"/>
            </p:cNvSpPr>
            <p:nvPr/>
          </p:nvSpPr>
          <p:spPr bwMode="auto">
            <a:xfrm>
              <a:off x="4553" y="6588"/>
              <a:ext cx="1" cy="543"/>
            </a:xfrm>
            <a:prstGeom prst="line">
              <a:avLst/>
            </a:prstGeom>
            <a:noFill/>
            <a:ln w="9525">
              <a:solidFill>
                <a:srgbClr val="000000"/>
              </a:solidFill>
              <a:round/>
              <a:headEnd/>
              <a:tailEnd/>
            </a:ln>
          </p:spPr>
          <p:txBody>
            <a:bodyPr/>
            <a:lstStyle/>
            <a:p>
              <a:endParaRPr lang="zh-CN" altLang="en-US"/>
            </a:p>
          </p:txBody>
        </p:sp>
        <p:sp>
          <p:nvSpPr>
            <p:cNvPr id="22541" name="Rectangle 26"/>
            <p:cNvSpPr>
              <a:spLocks noChangeArrowheads="1"/>
            </p:cNvSpPr>
            <p:nvPr/>
          </p:nvSpPr>
          <p:spPr bwMode="auto">
            <a:xfrm>
              <a:off x="3301" y="7675"/>
              <a:ext cx="469" cy="1222"/>
            </a:xfrm>
            <a:prstGeom prst="rect">
              <a:avLst/>
            </a:prstGeom>
            <a:solidFill>
              <a:srgbClr val="FFFFFF"/>
            </a:solidFill>
            <a:ln w="9525">
              <a:solidFill>
                <a:srgbClr val="000000"/>
              </a:solidFill>
              <a:miter lim="800000"/>
              <a:headEnd/>
              <a:tailEnd/>
            </a:ln>
          </p:spPr>
          <p:txBody>
            <a:bodyPr/>
            <a:lstStyle/>
            <a:p>
              <a:pPr>
                <a:spcBef>
                  <a:spcPct val="20000"/>
                </a:spcBef>
                <a:buClr>
                  <a:schemeClr val="accent2"/>
                </a:buClr>
                <a:buSzPct val="80000"/>
                <a:buFont typeface="Wingdings" pitchFamily="2" charset="2"/>
                <a:buNone/>
              </a:pPr>
              <a:r>
                <a:rPr lang="zh-CN" sz="1600">
                  <a:ea typeface="宋体" pitchFamily="2" charset="-122"/>
                  <a:cs typeface="Times New Roman" pitchFamily="18" charset="0"/>
                </a:rPr>
                <a:t>活期存</a:t>
              </a:r>
              <a:r>
                <a:rPr lang="zh-CN" sz="1800">
                  <a:ea typeface="宋体" pitchFamily="2" charset="-122"/>
                  <a:cs typeface="Times New Roman" pitchFamily="18" charset="0"/>
                </a:rPr>
                <a:t>款</a:t>
              </a:r>
            </a:p>
          </p:txBody>
        </p:sp>
        <p:sp>
          <p:nvSpPr>
            <p:cNvPr id="22542" name="Rectangle 25"/>
            <p:cNvSpPr>
              <a:spLocks noChangeArrowheads="1"/>
            </p:cNvSpPr>
            <p:nvPr/>
          </p:nvSpPr>
          <p:spPr bwMode="auto">
            <a:xfrm>
              <a:off x="3927" y="7675"/>
              <a:ext cx="468" cy="1222"/>
            </a:xfrm>
            <a:prstGeom prst="rect">
              <a:avLst/>
            </a:prstGeom>
            <a:solidFill>
              <a:srgbClr val="FFFFFF"/>
            </a:solidFill>
            <a:ln w="9525">
              <a:solidFill>
                <a:srgbClr val="000000"/>
              </a:solidFill>
              <a:miter lim="800000"/>
              <a:headEnd/>
              <a:tailEnd/>
            </a:ln>
          </p:spPr>
          <p:txBody>
            <a:bodyPr/>
            <a:lstStyle/>
            <a:p>
              <a:pPr>
                <a:spcBef>
                  <a:spcPct val="20000"/>
                </a:spcBef>
                <a:buClr>
                  <a:schemeClr val="accent2"/>
                </a:buClr>
                <a:buSzPct val="80000"/>
                <a:buFont typeface="Wingdings" pitchFamily="2" charset="2"/>
                <a:buNone/>
              </a:pPr>
              <a:r>
                <a:rPr lang="zh-CN" sz="1600">
                  <a:ea typeface="宋体" pitchFamily="2" charset="-122"/>
                  <a:cs typeface="Times New Roman" pitchFamily="18" charset="0"/>
                </a:rPr>
                <a:t>定期存款</a:t>
              </a:r>
            </a:p>
          </p:txBody>
        </p:sp>
        <p:sp>
          <p:nvSpPr>
            <p:cNvPr id="22543" name="Rectangle 24"/>
            <p:cNvSpPr>
              <a:spLocks noChangeArrowheads="1"/>
            </p:cNvSpPr>
            <p:nvPr/>
          </p:nvSpPr>
          <p:spPr bwMode="auto">
            <a:xfrm>
              <a:off x="4553" y="7675"/>
              <a:ext cx="470" cy="1222"/>
            </a:xfrm>
            <a:prstGeom prst="rect">
              <a:avLst/>
            </a:prstGeom>
            <a:solidFill>
              <a:srgbClr val="FFFFFF"/>
            </a:solidFill>
            <a:ln w="9525">
              <a:solidFill>
                <a:srgbClr val="000000"/>
              </a:solidFill>
              <a:miter lim="800000"/>
              <a:headEnd/>
              <a:tailEnd/>
            </a:ln>
          </p:spPr>
          <p:txBody>
            <a:bodyPr/>
            <a:lstStyle/>
            <a:p>
              <a:pPr>
                <a:spcBef>
                  <a:spcPct val="20000"/>
                </a:spcBef>
                <a:buClr>
                  <a:schemeClr val="accent2"/>
                </a:buClr>
                <a:buSzPct val="80000"/>
                <a:buFont typeface="Wingdings" pitchFamily="2" charset="2"/>
                <a:buNone/>
              </a:pPr>
              <a:r>
                <a:rPr lang="zh-CN" sz="1600">
                  <a:ea typeface="宋体" pitchFamily="2" charset="-122"/>
                  <a:cs typeface="Times New Roman" pitchFamily="18" charset="0"/>
                </a:rPr>
                <a:t>通知存款</a:t>
              </a:r>
            </a:p>
          </p:txBody>
        </p:sp>
        <p:sp>
          <p:nvSpPr>
            <p:cNvPr id="22544" name="Rectangle 23"/>
            <p:cNvSpPr>
              <a:spLocks noChangeArrowheads="1"/>
            </p:cNvSpPr>
            <p:nvPr/>
          </p:nvSpPr>
          <p:spPr bwMode="auto">
            <a:xfrm>
              <a:off x="5179" y="7675"/>
              <a:ext cx="470" cy="1222"/>
            </a:xfrm>
            <a:prstGeom prst="rect">
              <a:avLst/>
            </a:prstGeom>
            <a:solidFill>
              <a:srgbClr val="FFFFFF"/>
            </a:solidFill>
            <a:ln w="9525">
              <a:solidFill>
                <a:srgbClr val="000000"/>
              </a:solidFill>
              <a:miter lim="800000"/>
              <a:headEnd/>
              <a:tailEnd/>
            </a:ln>
          </p:spPr>
          <p:txBody>
            <a:bodyPr/>
            <a:lstStyle/>
            <a:p>
              <a:pPr>
                <a:spcBef>
                  <a:spcPct val="20000"/>
                </a:spcBef>
                <a:buClr>
                  <a:schemeClr val="accent2"/>
                </a:buClr>
                <a:buSzPct val="80000"/>
                <a:buFont typeface="Wingdings" pitchFamily="2" charset="2"/>
                <a:buNone/>
              </a:pPr>
              <a:r>
                <a:rPr lang="zh-CN" sz="1600">
                  <a:ea typeface="宋体" pitchFamily="2" charset="-122"/>
                  <a:cs typeface="Times New Roman" pitchFamily="18" charset="0"/>
                </a:rPr>
                <a:t>协定存款</a:t>
              </a:r>
            </a:p>
          </p:txBody>
        </p:sp>
        <p:sp>
          <p:nvSpPr>
            <p:cNvPr id="22545" name="Line 22"/>
            <p:cNvSpPr>
              <a:spLocks noChangeShapeType="1"/>
            </p:cNvSpPr>
            <p:nvPr/>
          </p:nvSpPr>
          <p:spPr bwMode="auto">
            <a:xfrm flipV="1">
              <a:off x="3614" y="7131"/>
              <a:ext cx="1" cy="544"/>
            </a:xfrm>
            <a:prstGeom prst="line">
              <a:avLst/>
            </a:prstGeom>
            <a:noFill/>
            <a:ln w="9525">
              <a:solidFill>
                <a:srgbClr val="000000"/>
              </a:solidFill>
              <a:round/>
              <a:headEnd/>
              <a:tailEnd/>
            </a:ln>
          </p:spPr>
          <p:txBody>
            <a:bodyPr/>
            <a:lstStyle/>
            <a:p>
              <a:endParaRPr lang="zh-CN" altLang="en-US"/>
            </a:p>
          </p:txBody>
        </p:sp>
        <p:sp>
          <p:nvSpPr>
            <p:cNvPr id="22546" name="Line 21"/>
            <p:cNvSpPr>
              <a:spLocks noChangeShapeType="1"/>
            </p:cNvSpPr>
            <p:nvPr/>
          </p:nvSpPr>
          <p:spPr bwMode="auto">
            <a:xfrm>
              <a:off x="3614" y="7131"/>
              <a:ext cx="1877" cy="1"/>
            </a:xfrm>
            <a:prstGeom prst="line">
              <a:avLst/>
            </a:prstGeom>
            <a:noFill/>
            <a:ln w="9525">
              <a:solidFill>
                <a:srgbClr val="000000"/>
              </a:solidFill>
              <a:round/>
              <a:headEnd/>
              <a:tailEnd/>
            </a:ln>
          </p:spPr>
          <p:txBody>
            <a:bodyPr/>
            <a:lstStyle/>
            <a:p>
              <a:endParaRPr lang="zh-CN" altLang="en-US"/>
            </a:p>
          </p:txBody>
        </p:sp>
        <p:sp>
          <p:nvSpPr>
            <p:cNvPr id="22547" name="Line 20"/>
            <p:cNvSpPr>
              <a:spLocks noChangeShapeType="1"/>
            </p:cNvSpPr>
            <p:nvPr/>
          </p:nvSpPr>
          <p:spPr bwMode="auto">
            <a:xfrm>
              <a:off x="5492" y="7131"/>
              <a:ext cx="1" cy="544"/>
            </a:xfrm>
            <a:prstGeom prst="line">
              <a:avLst/>
            </a:prstGeom>
            <a:noFill/>
            <a:ln w="9525">
              <a:solidFill>
                <a:srgbClr val="000000"/>
              </a:solidFill>
              <a:round/>
              <a:headEnd/>
              <a:tailEnd/>
            </a:ln>
          </p:spPr>
          <p:txBody>
            <a:bodyPr/>
            <a:lstStyle/>
            <a:p>
              <a:endParaRPr lang="zh-CN" altLang="en-US"/>
            </a:p>
          </p:txBody>
        </p:sp>
        <p:sp>
          <p:nvSpPr>
            <p:cNvPr id="22548" name="Line 19"/>
            <p:cNvSpPr>
              <a:spLocks noChangeShapeType="1"/>
            </p:cNvSpPr>
            <p:nvPr/>
          </p:nvSpPr>
          <p:spPr bwMode="auto">
            <a:xfrm>
              <a:off x="4240" y="7131"/>
              <a:ext cx="2" cy="544"/>
            </a:xfrm>
            <a:prstGeom prst="line">
              <a:avLst/>
            </a:prstGeom>
            <a:noFill/>
            <a:ln w="9525">
              <a:solidFill>
                <a:srgbClr val="000000"/>
              </a:solidFill>
              <a:round/>
              <a:headEnd/>
              <a:tailEnd/>
            </a:ln>
          </p:spPr>
          <p:txBody>
            <a:bodyPr/>
            <a:lstStyle/>
            <a:p>
              <a:endParaRPr lang="zh-CN" altLang="en-US"/>
            </a:p>
          </p:txBody>
        </p:sp>
        <p:sp>
          <p:nvSpPr>
            <p:cNvPr id="22549" name="Line 18"/>
            <p:cNvSpPr>
              <a:spLocks noChangeShapeType="1"/>
            </p:cNvSpPr>
            <p:nvPr/>
          </p:nvSpPr>
          <p:spPr bwMode="auto">
            <a:xfrm>
              <a:off x="4866" y="7131"/>
              <a:ext cx="2" cy="544"/>
            </a:xfrm>
            <a:prstGeom prst="line">
              <a:avLst/>
            </a:prstGeom>
            <a:noFill/>
            <a:ln w="9525">
              <a:solidFill>
                <a:srgbClr val="000000"/>
              </a:solidFill>
              <a:round/>
              <a:headEnd/>
              <a:tailEnd/>
            </a:ln>
          </p:spPr>
          <p:txBody>
            <a:bodyPr/>
            <a:lstStyle/>
            <a:p>
              <a:endParaRPr lang="zh-CN" altLang="en-US"/>
            </a:p>
          </p:txBody>
        </p:sp>
        <p:sp>
          <p:nvSpPr>
            <p:cNvPr id="22550" name="Line 17"/>
            <p:cNvSpPr>
              <a:spLocks noChangeShapeType="1"/>
            </p:cNvSpPr>
            <p:nvPr/>
          </p:nvSpPr>
          <p:spPr bwMode="auto">
            <a:xfrm>
              <a:off x="7996" y="6588"/>
              <a:ext cx="1" cy="543"/>
            </a:xfrm>
            <a:prstGeom prst="line">
              <a:avLst/>
            </a:prstGeom>
            <a:noFill/>
            <a:ln w="9525">
              <a:solidFill>
                <a:srgbClr val="000000"/>
              </a:solidFill>
              <a:round/>
              <a:headEnd/>
              <a:tailEnd/>
            </a:ln>
          </p:spPr>
          <p:txBody>
            <a:bodyPr/>
            <a:lstStyle/>
            <a:p>
              <a:endParaRPr lang="zh-CN" altLang="en-US"/>
            </a:p>
          </p:txBody>
        </p:sp>
        <p:sp>
          <p:nvSpPr>
            <p:cNvPr id="22551" name="Rectangle 16"/>
            <p:cNvSpPr>
              <a:spLocks noChangeArrowheads="1"/>
            </p:cNvSpPr>
            <p:nvPr/>
          </p:nvSpPr>
          <p:spPr bwMode="auto">
            <a:xfrm>
              <a:off x="5962" y="7675"/>
              <a:ext cx="469" cy="1222"/>
            </a:xfrm>
            <a:prstGeom prst="rect">
              <a:avLst/>
            </a:prstGeom>
            <a:solidFill>
              <a:srgbClr val="FFFFFF"/>
            </a:solidFill>
            <a:ln w="9525">
              <a:solidFill>
                <a:srgbClr val="000000"/>
              </a:solidFill>
              <a:miter lim="800000"/>
              <a:headEnd/>
              <a:tailEnd/>
            </a:ln>
          </p:spPr>
          <p:txBody>
            <a:bodyPr/>
            <a:lstStyle/>
            <a:p>
              <a:pPr>
                <a:spcBef>
                  <a:spcPct val="20000"/>
                </a:spcBef>
                <a:buClr>
                  <a:schemeClr val="accent2"/>
                </a:buClr>
                <a:buSzPct val="80000"/>
                <a:buFont typeface="Wingdings" pitchFamily="2" charset="2"/>
                <a:buNone/>
              </a:pPr>
              <a:r>
                <a:rPr lang="zh-CN" sz="1600">
                  <a:ea typeface="宋体" pitchFamily="2" charset="-122"/>
                  <a:cs typeface="Times New Roman" pitchFamily="18" charset="0"/>
                </a:rPr>
                <a:t>活期存款</a:t>
              </a:r>
            </a:p>
          </p:txBody>
        </p:sp>
        <p:sp>
          <p:nvSpPr>
            <p:cNvPr id="22552" name="Rectangle 15"/>
            <p:cNvSpPr>
              <a:spLocks noChangeArrowheads="1"/>
            </p:cNvSpPr>
            <p:nvPr/>
          </p:nvSpPr>
          <p:spPr bwMode="auto">
            <a:xfrm>
              <a:off x="6588" y="7675"/>
              <a:ext cx="469" cy="1222"/>
            </a:xfrm>
            <a:prstGeom prst="rect">
              <a:avLst/>
            </a:prstGeom>
            <a:solidFill>
              <a:srgbClr val="FFFFFF"/>
            </a:solidFill>
            <a:ln w="9525">
              <a:solidFill>
                <a:srgbClr val="000000"/>
              </a:solidFill>
              <a:miter lim="800000"/>
              <a:headEnd/>
              <a:tailEnd/>
            </a:ln>
          </p:spPr>
          <p:txBody>
            <a:bodyPr/>
            <a:lstStyle/>
            <a:p>
              <a:pPr>
                <a:spcBef>
                  <a:spcPct val="20000"/>
                </a:spcBef>
                <a:buClr>
                  <a:schemeClr val="accent2"/>
                </a:buClr>
                <a:buSzPct val="80000"/>
                <a:buFont typeface="Wingdings" pitchFamily="2" charset="2"/>
                <a:buNone/>
              </a:pPr>
              <a:r>
                <a:rPr lang="zh-CN" sz="1600">
                  <a:ea typeface="宋体" pitchFamily="2" charset="-122"/>
                  <a:cs typeface="Times New Roman" pitchFamily="18" charset="0"/>
                </a:rPr>
                <a:t>整存整取</a:t>
              </a:r>
            </a:p>
          </p:txBody>
        </p:sp>
        <p:sp>
          <p:nvSpPr>
            <p:cNvPr id="22553" name="Rectangle 14"/>
            <p:cNvSpPr>
              <a:spLocks noChangeArrowheads="1"/>
            </p:cNvSpPr>
            <p:nvPr/>
          </p:nvSpPr>
          <p:spPr bwMode="auto">
            <a:xfrm>
              <a:off x="7214" y="7675"/>
              <a:ext cx="469" cy="1222"/>
            </a:xfrm>
            <a:prstGeom prst="rect">
              <a:avLst/>
            </a:prstGeom>
            <a:solidFill>
              <a:srgbClr val="FFFFFF"/>
            </a:solidFill>
            <a:ln w="9525">
              <a:solidFill>
                <a:srgbClr val="000000"/>
              </a:solidFill>
              <a:miter lim="800000"/>
              <a:headEnd/>
              <a:tailEnd/>
            </a:ln>
          </p:spPr>
          <p:txBody>
            <a:bodyPr/>
            <a:lstStyle/>
            <a:p>
              <a:pPr>
                <a:spcBef>
                  <a:spcPct val="20000"/>
                </a:spcBef>
                <a:buClr>
                  <a:schemeClr val="accent2"/>
                </a:buClr>
                <a:buSzPct val="80000"/>
                <a:buFont typeface="Wingdings" pitchFamily="2" charset="2"/>
                <a:buNone/>
              </a:pPr>
              <a:r>
                <a:rPr lang="zh-CN" sz="1600">
                  <a:ea typeface="宋体" pitchFamily="2" charset="-122"/>
                  <a:cs typeface="Times New Roman" pitchFamily="18" charset="0"/>
                </a:rPr>
                <a:t>零存整取</a:t>
              </a:r>
            </a:p>
          </p:txBody>
        </p:sp>
        <p:sp>
          <p:nvSpPr>
            <p:cNvPr id="22554" name="Rectangle 13"/>
            <p:cNvSpPr>
              <a:spLocks noChangeArrowheads="1"/>
            </p:cNvSpPr>
            <p:nvPr/>
          </p:nvSpPr>
          <p:spPr bwMode="auto">
            <a:xfrm>
              <a:off x="7840" y="7675"/>
              <a:ext cx="469" cy="1222"/>
            </a:xfrm>
            <a:prstGeom prst="rect">
              <a:avLst/>
            </a:prstGeom>
            <a:solidFill>
              <a:srgbClr val="FFFFFF"/>
            </a:solidFill>
            <a:ln w="9525">
              <a:solidFill>
                <a:srgbClr val="000000"/>
              </a:solidFill>
              <a:miter lim="800000"/>
              <a:headEnd/>
              <a:tailEnd/>
            </a:ln>
          </p:spPr>
          <p:txBody>
            <a:bodyPr/>
            <a:lstStyle/>
            <a:p>
              <a:pPr>
                <a:spcBef>
                  <a:spcPct val="20000"/>
                </a:spcBef>
                <a:buClr>
                  <a:schemeClr val="accent2"/>
                </a:buClr>
                <a:buSzPct val="80000"/>
                <a:buFont typeface="Wingdings" pitchFamily="2" charset="2"/>
                <a:buNone/>
              </a:pPr>
              <a:r>
                <a:rPr lang="zh-CN" sz="1600">
                  <a:ea typeface="宋体" pitchFamily="2" charset="-122"/>
                  <a:cs typeface="Times New Roman" pitchFamily="18" charset="0"/>
                </a:rPr>
                <a:t>定活两便</a:t>
              </a:r>
            </a:p>
          </p:txBody>
        </p:sp>
        <p:sp>
          <p:nvSpPr>
            <p:cNvPr id="22555" name="Rectangle 12"/>
            <p:cNvSpPr>
              <a:spLocks noChangeArrowheads="1"/>
            </p:cNvSpPr>
            <p:nvPr/>
          </p:nvSpPr>
          <p:spPr bwMode="auto">
            <a:xfrm>
              <a:off x="8466" y="7675"/>
              <a:ext cx="470" cy="1222"/>
            </a:xfrm>
            <a:prstGeom prst="rect">
              <a:avLst/>
            </a:prstGeom>
            <a:solidFill>
              <a:srgbClr val="FFFFFF"/>
            </a:solidFill>
            <a:ln w="9525">
              <a:solidFill>
                <a:srgbClr val="000000"/>
              </a:solidFill>
              <a:miter lim="800000"/>
              <a:headEnd/>
              <a:tailEnd/>
            </a:ln>
          </p:spPr>
          <p:txBody>
            <a:bodyPr/>
            <a:lstStyle/>
            <a:p>
              <a:pPr>
                <a:spcBef>
                  <a:spcPct val="20000"/>
                </a:spcBef>
                <a:buClr>
                  <a:schemeClr val="accent2"/>
                </a:buClr>
                <a:buSzPct val="80000"/>
                <a:buFont typeface="Wingdings" pitchFamily="2" charset="2"/>
                <a:buNone/>
              </a:pPr>
              <a:r>
                <a:rPr lang="zh-CN" sz="1600">
                  <a:ea typeface="宋体" pitchFamily="2" charset="-122"/>
                  <a:cs typeface="Times New Roman" pitchFamily="18" charset="0"/>
                </a:rPr>
                <a:t>存本取息</a:t>
              </a:r>
            </a:p>
          </p:txBody>
        </p:sp>
        <p:sp>
          <p:nvSpPr>
            <p:cNvPr id="22556" name="Rectangle 11"/>
            <p:cNvSpPr>
              <a:spLocks noChangeArrowheads="1"/>
            </p:cNvSpPr>
            <p:nvPr/>
          </p:nvSpPr>
          <p:spPr bwMode="auto">
            <a:xfrm>
              <a:off x="9092" y="7675"/>
              <a:ext cx="470" cy="1196"/>
            </a:xfrm>
            <a:prstGeom prst="rect">
              <a:avLst/>
            </a:prstGeom>
            <a:solidFill>
              <a:srgbClr val="FFFFFF"/>
            </a:solidFill>
            <a:ln w="9525">
              <a:solidFill>
                <a:srgbClr val="000000"/>
              </a:solidFill>
              <a:miter lim="800000"/>
              <a:headEnd/>
              <a:tailEnd/>
            </a:ln>
          </p:spPr>
          <p:txBody>
            <a:bodyPr/>
            <a:lstStyle/>
            <a:p>
              <a:pPr>
                <a:spcBef>
                  <a:spcPct val="20000"/>
                </a:spcBef>
                <a:buClr>
                  <a:schemeClr val="accent2"/>
                </a:buClr>
                <a:buSzPct val="80000"/>
                <a:buFont typeface="Wingdings" pitchFamily="2" charset="2"/>
                <a:buNone/>
              </a:pPr>
              <a:r>
                <a:rPr lang="zh-CN" sz="1600">
                  <a:ea typeface="宋体" pitchFamily="2" charset="-122"/>
                  <a:cs typeface="Times New Roman" pitchFamily="18" charset="0"/>
                </a:rPr>
                <a:t>通知存款</a:t>
              </a:r>
            </a:p>
          </p:txBody>
        </p:sp>
        <p:sp>
          <p:nvSpPr>
            <p:cNvPr id="22557" name="Rectangle 10"/>
            <p:cNvSpPr>
              <a:spLocks noChangeArrowheads="1"/>
            </p:cNvSpPr>
            <p:nvPr/>
          </p:nvSpPr>
          <p:spPr bwMode="auto">
            <a:xfrm>
              <a:off x="9718" y="7700"/>
              <a:ext cx="470" cy="1197"/>
            </a:xfrm>
            <a:prstGeom prst="rect">
              <a:avLst/>
            </a:prstGeom>
            <a:solidFill>
              <a:srgbClr val="FFFFFF"/>
            </a:solidFill>
            <a:ln w="9525">
              <a:solidFill>
                <a:srgbClr val="000000"/>
              </a:solidFill>
              <a:miter lim="800000"/>
              <a:headEnd/>
              <a:tailEnd/>
            </a:ln>
          </p:spPr>
          <p:txBody>
            <a:bodyPr/>
            <a:lstStyle/>
            <a:p>
              <a:pPr>
                <a:spcBef>
                  <a:spcPct val="20000"/>
                </a:spcBef>
                <a:buClr>
                  <a:schemeClr val="accent2"/>
                </a:buClr>
                <a:buSzPct val="80000"/>
                <a:buFont typeface="Wingdings" pitchFamily="2" charset="2"/>
                <a:buNone/>
              </a:pPr>
              <a:r>
                <a:rPr lang="zh-CN" sz="1600">
                  <a:ea typeface="宋体" pitchFamily="2" charset="-122"/>
                  <a:cs typeface="Times New Roman" pitchFamily="18" charset="0"/>
                </a:rPr>
                <a:t>教育储蓄</a:t>
              </a:r>
            </a:p>
          </p:txBody>
        </p:sp>
        <p:sp>
          <p:nvSpPr>
            <p:cNvPr id="22558" name="Line 9"/>
            <p:cNvSpPr>
              <a:spLocks noChangeShapeType="1"/>
            </p:cNvSpPr>
            <p:nvPr/>
          </p:nvSpPr>
          <p:spPr bwMode="auto">
            <a:xfrm>
              <a:off x="6275" y="7131"/>
              <a:ext cx="1" cy="544"/>
            </a:xfrm>
            <a:prstGeom prst="line">
              <a:avLst/>
            </a:prstGeom>
            <a:noFill/>
            <a:ln w="9525">
              <a:solidFill>
                <a:srgbClr val="000000"/>
              </a:solidFill>
              <a:round/>
              <a:headEnd/>
              <a:tailEnd/>
            </a:ln>
          </p:spPr>
          <p:txBody>
            <a:bodyPr/>
            <a:lstStyle/>
            <a:p>
              <a:endParaRPr lang="zh-CN" altLang="en-US"/>
            </a:p>
          </p:txBody>
        </p:sp>
        <p:sp>
          <p:nvSpPr>
            <p:cNvPr id="22559" name="Line 8"/>
            <p:cNvSpPr>
              <a:spLocks noChangeShapeType="1"/>
            </p:cNvSpPr>
            <p:nvPr/>
          </p:nvSpPr>
          <p:spPr bwMode="auto">
            <a:xfrm flipV="1">
              <a:off x="9874" y="7131"/>
              <a:ext cx="1" cy="544"/>
            </a:xfrm>
            <a:prstGeom prst="line">
              <a:avLst/>
            </a:prstGeom>
            <a:noFill/>
            <a:ln w="9525">
              <a:solidFill>
                <a:srgbClr val="000000"/>
              </a:solidFill>
              <a:round/>
              <a:headEnd/>
              <a:tailEnd/>
            </a:ln>
          </p:spPr>
          <p:txBody>
            <a:bodyPr/>
            <a:lstStyle/>
            <a:p>
              <a:endParaRPr lang="zh-CN" altLang="en-US"/>
            </a:p>
          </p:txBody>
        </p:sp>
        <p:sp>
          <p:nvSpPr>
            <p:cNvPr id="22560" name="Line 7"/>
            <p:cNvSpPr>
              <a:spLocks noChangeShapeType="1"/>
            </p:cNvSpPr>
            <p:nvPr/>
          </p:nvSpPr>
          <p:spPr bwMode="auto">
            <a:xfrm>
              <a:off x="6275" y="7131"/>
              <a:ext cx="3599" cy="0"/>
            </a:xfrm>
            <a:prstGeom prst="line">
              <a:avLst/>
            </a:prstGeom>
            <a:noFill/>
            <a:ln w="9525">
              <a:solidFill>
                <a:srgbClr val="000000"/>
              </a:solidFill>
              <a:round/>
              <a:headEnd/>
              <a:tailEnd/>
            </a:ln>
          </p:spPr>
          <p:txBody>
            <a:bodyPr/>
            <a:lstStyle/>
            <a:p>
              <a:endParaRPr lang="zh-CN" altLang="en-US"/>
            </a:p>
          </p:txBody>
        </p:sp>
        <p:sp>
          <p:nvSpPr>
            <p:cNvPr id="22561" name="Line 6"/>
            <p:cNvSpPr>
              <a:spLocks noChangeShapeType="1"/>
            </p:cNvSpPr>
            <p:nvPr/>
          </p:nvSpPr>
          <p:spPr bwMode="auto">
            <a:xfrm>
              <a:off x="6901" y="7131"/>
              <a:ext cx="1" cy="544"/>
            </a:xfrm>
            <a:prstGeom prst="line">
              <a:avLst/>
            </a:prstGeom>
            <a:noFill/>
            <a:ln w="9525">
              <a:solidFill>
                <a:srgbClr val="000000"/>
              </a:solidFill>
              <a:round/>
              <a:headEnd/>
              <a:tailEnd/>
            </a:ln>
          </p:spPr>
          <p:txBody>
            <a:bodyPr/>
            <a:lstStyle/>
            <a:p>
              <a:endParaRPr lang="zh-CN" altLang="en-US"/>
            </a:p>
          </p:txBody>
        </p:sp>
        <p:sp>
          <p:nvSpPr>
            <p:cNvPr id="22562" name="Line 5"/>
            <p:cNvSpPr>
              <a:spLocks noChangeShapeType="1"/>
            </p:cNvSpPr>
            <p:nvPr/>
          </p:nvSpPr>
          <p:spPr bwMode="auto">
            <a:xfrm>
              <a:off x="7527" y="7131"/>
              <a:ext cx="1" cy="544"/>
            </a:xfrm>
            <a:prstGeom prst="line">
              <a:avLst/>
            </a:prstGeom>
            <a:noFill/>
            <a:ln w="9525">
              <a:solidFill>
                <a:srgbClr val="000000"/>
              </a:solidFill>
              <a:round/>
              <a:headEnd/>
              <a:tailEnd/>
            </a:ln>
          </p:spPr>
          <p:txBody>
            <a:bodyPr/>
            <a:lstStyle/>
            <a:p>
              <a:endParaRPr lang="zh-CN" altLang="en-US"/>
            </a:p>
          </p:txBody>
        </p:sp>
        <p:sp>
          <p:nvSpPr>
            <p:cNvPr id="22563" name="Line 4"/>
            <p:cNvSpPr>
              <a:spLocks noChangeShapeType="1"/>
            </p:cNvSpPr>
            <p:nvPr/>
          </p:nvSpPr>
          <p:spPr bwMode="auto">
            <a:xfrm>
              <a:off x="7996" y="7131"/>
              <a:ext cx="1" cy="544"/>
            </a:xfrm>
            <a:prstGeom prst="line">
              <a:avLst/>
            </a:prstGeom>
            <a:noFill/>
            <a:ln w="9525">
              <a:solidFill>
                <a:srgbClr val="000000"/>
              </a:solidFill>
              <a:round/>
              <a:headEnd/>
              <a:tailEnd/>
            </a:ln>
          </p:spPr>
          <p:txBody>
            <a:bodyPr/>
            <a:lstStyle/>
            <a:p>
              <a:endParaRPr lang="zh-CN" altLang="en-US"/>
            </a:p>
          </p:txBody>
        </p:sp>
        <p:sp>
          <p:nvSpPr>
            <p:cNvPr id="22564" name="Line 3"/>
            <p:cNvSpPr>
              <a:spLocks noChangeShapeType="1"/>
            </p:cNvSpPr>
            <p:nvPr/>
          </p:nvSpPr>
          <p:spPr bwMode="auto">
            <a:xfrm>
              <a:off x="8622" y="7131"/>
              <a:ext cx="0" cy="544"/>
            </a:xfrm>
            <a:prstGeom prst="line">
              <a:avLst/>
            </a:prstGeom>
            <a:noFill/>
            <a:ln w="9525">
              <a:solidFill>
                <a:srgbClr val="000000"/>
              </a:solidFill>
              <a:round/>
              <a:headEnd/>
              <a:tailEnd/>
            </a:ln>
          </p:spPr>
          <p:txBody>
            <a:bodyPr/>
            <a:lstStyle/>
            <a:p>
              <a:endParaRPr lang="zh-CN" altLang="en-US"/>
            </a:p>
          </p:txBody>
        </p:sp>
        <p:sp>
          <p:nvSpPr>
            <p:cNvPr id="22565" name="Line 2"/>
            <p:cNvSpPr>
              <a:spLocks noChangeShapeType="1"/>
            </p:cNvSpPr>
            <p:nvPr/>
          </p:nvSpPr>
          <p:spPr bwMode="auto">
            <a:xfrm>
              <a:off x="9248" y="7131"/>
              <a:ext cx="0" cy="544"/>
            </a:xfrm>
            <a:prstGeom prst="line">
              <a:avLst/>
            </a:prstGeom>
            <a:noFill/>
            <a:ln w="9525">
              <a:solidFill>
                <a:srgbClr val="000000"/>
              </a:solidFill>
              <a:round/>
              <a:headEnd/>
              <a:tailEnd/>
            </a:ln>
          </p:spPr>
          <p:txBody>
            <a:bodyPr/>
            <a:lstStyle/>
            <a:p>
              <a:endParaRPr lang="zh-CN" altLang="en-US"/>
            </a:p>
          </p:txBody>
        </p:sp>
      </p:gr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矩形 1"/>
          <p:cNvSpPr>
            <a:spLocks noChangeArrowheads="1"/>
          </p:cNvSpPr>
          <p:nvPr/>
        </p:nvSpPr>
        <p:spPr bwMode="auto">
          <a:xfrm>
            <a:off x="762000" y="1219200"/>
            <a:ext cx="7924800" cy="5694363"/>
          </a:xfrm>
          <a:prstGeom prst="rect">
            <a:avLst/>
          </a:prstGeom>
          <a:noFill/>
          <a:ln w="9525">
            <a:noFill/>
            <a:miter lim="800000"/>
            <a:headEnd/>
            <a:tailEnd/>
          </a:ln>
        </p:spPr>
        <p:txBody>
          <a:bodyPr>
            <a:spAutoFit/>
          </a:bodyPr>
          <a:lstStyle/>
          <a:p>
            <a:pPr>
              <a:buFont typeface="Wingdings" pitchFamily="2" charset="2"/>
              <a:buNone/>
            </a:pPr>
            <a:r>
              <a:rPr lang="en-US" altLang="zh-CN" sz="2800" b="1">
                <a:ea typeface="宋体" pitchFamily="2" charset="-122"/>
              </a:rPr>
              <a:t>                                  </a:t>
            </a:r>
            <a:r>
              <a:rPr lang="zh-CN" sz="2800" b="1">
                <a:latin typeface="隶书" pitchFamily="49" charset="-122"/>
                <a:ea typeface="隶书" pitchFamily="49" charset="-122"/>
              </a:rPr>
              <a:t>对公存款</a:t>
            </a:r>
            <a:endParaRPr lang="zh-CN" sz="2800">
              <a:latin typeface="隶书" pitchFamily="49" charset="-122"/>
              <a:ea typeface="隶书" pitchFamily="49" charset="-122"/>
            </a:endParaRPr>
          </a:p>
          <a:p>
            <a:r>
              <a:rPr lang="zh-CN" altLang="en-US" b="1">
                <a:solidFill>
                  <a:srgbClr val="000099"/>
                </a:solidFill>
                <a:ea typeface="宋体" pitchFamily="2" charset="-122"/>
              </a:rPr>
              <a:t>对公</a:t>
            </a:r>
            <a:r>
              <a:rPr lang="zh-CN" b="1">
                <a:solidFill>
                  <a:srgbClr val="000099"/>
                </a:solidFill>
                <a:ea typeface="宋体" pitchFamily="2" charset="-122"/>
              </a:rPr>
              <a:t>活期存款</a:t>
            </a:r>
            <a:r>
              <a:rPr lang="zh-CN">
                <a:solidFill>
                  <a:srgbClr val="000099"/>
                </a:solidFill>
                <a:ea typeface="宋体" pitchFamily="2" charset="-122"/>
              </a:rPr>
              <a:t>是一种不规定存款期限，随时可以存取的对公存款，分本外币。</a:t>
            </a:r>
          </a:p>
          <a:p>
            <a:r>
              <a:rPr lang="zh-CN" b="1">
                <a:solidFill>
                  <a:srgbClr val="000099"/>
                </a:solidFill>
                <a:ea typeface="宋体" pitchFamily="2" charset="-122"/>
              </a:rPr>
              <a:t>对公定期存款</a:t>
            </a:r>
            <a:r>
              <a:rPr lang="zh-CN">
                <a:solidFill>
                  <a:srgbClr val="000099"/>
                </a:solidFill>
                <a:ea typeface="宋体" pitchFamily="2" charset="-122"/>
              </a:rPr>
              <a:t>是指存款人在存款后的一个规定日期才能提取款项的一种存款</a:t>
            </a:r>
            <a:r>
              <a:rPr lang="zh-CN" altLang="en-US">
                <a:solidFill>
                  <a:srgbClr val="000099"/>
                </a:solidFill>
                <a:ea typeface="宋体" pitchFamily="2" charset="-122"/>
              </a:rPr>
              <a:t>。</a:t>
            </a:r>
            <a:r>
              <a:rPr lang="zh-CN">
                <a:solidFill>
                  <a:srgbClr val="000099"/>
                </a:solidFill>
                <a:ea typeface="宋体" pitchFamily="2" charset="-122"/>
              </a:rPr>
              <a:t>开户金额</a:t>
            </a:r>
            <a:r>
              <a:rPr lang="en-US" altLang="zh-CN">
                <a:solidFill>
                  <a:srgbClr val="000099"/>
                </a:solidFill>
                <a:ea typeface="宋体" pitchFamily="2" charset="-122"/>
              </a:rPr>
              <a:t>/</a:t>
            </a:r>
            <a:r>
              <a:rPr lang="zh-CN">
                <a:solidFill>
                  <a:srgbClr val="000099"/>
                </a:solidFill>
                <a:ea typeface="宋体" pitchFamily="2" charset="-122"/>
              </a:rPr>
              <a:t>留存金额大于等于</a:t>
            </a:r>
            <a:r>
              <a:rPr lang="en-US" altLang="zh-CN">
                <a:solidFill>
                  <a:srgbClr val="000099"/>
                </a:solidFill>
                <a:ea typeface="宋体" pitchFamily="2" charset="-122"/>
              </a:rPr>
              <a:t>1</a:t>
            </a:r>
            <a:r>
              <a:rPr lang="zh-CN">
                <a:solidFill>
                  <a:srgbClr val="000099"/>
                </a:solidFill>
                <a:ea typeface="宋体" pitchFamily="2" charset="-122"/>
              </a:rPr>
              <a:t>万人民币；</a:t>
            </a:r>
          </a:p>
          <a:p>
            <a:r>
              <a:rPr lang="zh-CN" b="1">
                <a:solidFill>
                  <a:srgbClr val="000099"/>
                </a:solidFill>
                <a:ea typeface="宋体" pitchFamily="2" charset="-122"/>
              </a:rPr>
              <a:t>对公通知存款</a:t>
            </a:r>
            <a:r>
              <a:rPr lang="zh-CN">
                <a:solidFill>
                  <a:srgbClr val="000099"/>
                </a:solidFill>
                <a:ea typeface="宋体" pitchFamily="2" charset="-122"/>
              </a:rPr>
              <a:t>是指存款人在存入款项时不约定存期，支取时需提前通知金融机构，约定支取日期和金额方能支取的存款。开户金额</a:t>
            </a:r>
            <a:r>
              <a:rPr lang="en-US" altLang="zh-CN">
                <a:solidFill>
                  <a:srgbClr val="000099"/>
                </a:solidFill>
                <a:ea typeface="宋体" pitchFamily="2" charset="-122"/>
              </a:rPr>
              <a:t>/</a:t>
            </a:r>
            <a:r>
              <a:rPr lang="zh-CN">
                <a:solidFill>
                  <a:srgbClr val="000099"/>
                </a:solidFill>
                <a:ea typeface="宋体" pitchFamily="2" charset="-122"/>
              </a:rPr>
              <a:t>留存金额大于等于</a:t>
            </a:r>
            <a:r>
              <a:rPr lang="en-US" altLang="zh-CN">
                <a:solidFill>
                  <a:srgbClr val="000099"/>
                </a:solidFill>
                <a:ea typeface="宋体" pitchFamily="2" charset="-122"/>
              </a:rPr>
              <a:t>50</a:t>
            </a:r>
            <a:r>
              <a:rPr lang="zh-CN">
                <a:solidFill>
                  <a:srgbClr val="000099"/>
                </a:solidFill>
                <a:ea typeface="宋体" pitchFamily="2" charset="-122"/>
              </a:rPr>
              <a:t>万元人民币；</a:t>
            </a:r>
            <a:endParaRPr lang="en-US" altLang="zh-CN">
              <a:solidFill>
                <a:srgbClr val="000099"/>
              </a:solidFill>
              <a:ea typeface="宋体" pitchFamily="2" charset="-122"/>
            </a:endParaRPr>
          </a:p>
          <a:p>
            <a:r>
              <a:rPr lang="zh-CN" altLang="en-US" b="1">
                <a:solidFill>
                  <a:srgbClr val="000099"/>
                </a:solidFill>
                <a:ea typeface="宋体" pitchFamily="2" charset="-122"/>
              </a:rPr>
              <a:t>协定存款</a:t>
            </a:r>
            <a:r>
              <a:rPr lang="zh-CN">
                <a:solidFill>
                  <a:srgbClr val="000099"/>
                </a:solidFill>
                <a:ea typeface="宋体" pitchFamily="2" charset="-122"/>
              </a:rPr>
              <a:t>是指客户通过与银行签订</a:t>
            </a:r>
            <a:r>
              <a:rPr lang="zh-CN" altLang="zh-CN">
                <a:solidFill>
                  <a:srgbClr val="000099"/>
                </a:solidFill>
                <a:ea typeface="宋体" pitchFamily="2" charset="-122"/>
              </a:rPr>
              <a:t>《</a:t>
            </a:r>
            <a:r>
              <a:rPr lang="zh-CN">
                <a:solidFill>
                  <a:srgbClr val="000099"/>
                </a:solidFill>
                <a:ea typeface="宋体" pitchFamily="2" charset="-122"/>
              </a:rPr>
              <a:t>协定存款合同</a:t>
            </a:r>
            <a:r>
              <a:rPr lang="zh-CN" altLang="zh-CN">
                <a:solidFill>
                  <a:srgbClr val="000099"/>
                </a:solidFill>
                <a:ea typeface="宋体" pitchFamily="2" charset="-122"/>
              </a:rPr>
              <a:t>》</a:t>
            </a:r>
            <a:r>
              <a:rPr lang="zh-CN">
                <a:solidFill>
                  <a:srgbClr val="000099"/>
                </a:solidFill>
                <a:ea typeface="宋体" pitchFamily="2" charset="-122"/>
              </a:rPr>
              <a:t>，约定期限、商定结算账户需要保留的基本存款额度，由银行对基本存款额度内的存款按结息日或支取日活期存款利率计息，超过基本存款额度的部分按结息日或支取日人行公布的高于活期存款利率、低于六个月定期存款利率的协定存款利率给付利息的一种存款。</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矩形 1"/>
          <p:cNvSpPr>
            <a:spLocks noChangeArrowheads="1"/>
          </p:cNvSpPr>
          <p:nvPr/>
        </p:nvSpPr>
        <p:spPr bwMode="auto">
          <a:xfrm>
            <a:off x="609600" y="1600200"/>
            <a:ext cx="8153400" cy="4954588"/>
          </a:xfrm>
          <a:prstGeom prst="rect">
            <a:avLst/>
          </a:prstGeom>
          <a:noFill/>
          <a:ln w="9525">
            <a:noFill/>
            <a:miter lim="800000"/>
            <a:headEnd/>
            <a:tailEnd/>
          </a:ln>
        </p:spPr>
        <p:txBody>
          <a:bodyPr>
            <a:spAutoFit/>
          </a:bodyPr>
          <a:lstStyle/>
          <a:p>
            <a:pPr>
              <a:buFont typeface="Wingdings" pitchFamily="2" charset="2"/>
              <a:buNone/>
            </a:pPr>
            <a:r>
              <a:rPr lang="zh-CN" altLang="en-US" sz="2800" b="1">
                <a:ea typeface="宋体" pitchFamily="2" charset="-122"/>
              </a:rPr>
              <a:t>                                 </a:t>
            </a:r>
            <a:r>
              <a:rPr lang="zh-CN" altLang="en-US" sz="2800" b="1">
                <a:latin typeface="隶书" pitchFamily="49" charset="-122"/>
                <a:ea typeface="隶书" pitchFamily="49" charset="-122"/>
              </a:rPr>
              <a:t>储蓄</a:t>
            </a:r>
            <a:r>
              <a:rPr lang="zh-CN" sz="2800" b="1">
                <a:latin typeface="隶书" pitchFamily="49" charset="-122"/>
                <a:ea typeface="隶书" pitchFamily="49" charset="-122"/>
              </a:rPr>
              <a:t>存款</a:t>
            </a:r>
            <a:endParaRPr lang="zh-CN" sz="2800">
              <a:latin typeface="隶书" pitchFamily="49" charset="-122"/>
              <a:ea typeface="隶书" pitchFamily="49" charset="-122"/>
            </a:endParaRPr>
          </a:p>
          <a:p>
            <a:r>
              <a:rPr lang="zh-CN" b="1">
                <a:solidFill>
                  <a:srgbClr val="000099"/>
                </a:solidFill>
                <a:ea typeface="宋体" pitchFamily="2" charset="-122"/>
              </a:rPr>
              <a:t>活期储蓄存款</a:t>
            </a:r>
            <a:r>
              <a:rPr lang="zh-CN">
                <a:solidFill>
                  <a:srgbClr val="000099"/>
                </a:solidFill>
                <a:ea typeface="宋体" pitchFamily="2" charset="-122"/>
              </a:rPr>
              <a:t>是一种不规定存款期限，随时可以存取的储蓄存款。</a:t>
            </a:r>
          </a:p>
          <a:p>
            <a:r>
              <a:rPr lang="zh-CN" b="1">
                <a:solidFill>
                  <a:srgbClr val="000099"/>
                </a:solidFill>
                <a:ea typeface="宋体" pitchFamily="2" charset="-122"/>
              </a:rPr>
              <a:t>整存整取储蓄存款</a:t>
            </a:r>
            <a:r>
              <a:rPr lang="zh-CN">
                <a:solidFill>
                  <a:srgbClr val="000099"/>
                </a:solidFill>
                <a:ea typeface="宋体" pitchFamily="2" charset="-122"/>
              </a:rPr>
              <a:t>是指本金一次存入，到期一次支取的定期储蓄存款。</a:t>
            </a:r>
          </a:p>
          <a:p>
            <a:r>
              <a:rPr lang="zh-CN">
                <a:solidFill>
                  <a:srgbClr val="000099"/>
                </a:solidFill>
                <a:ea typeface="宋体" pitchFamily="2" charset="-122"/>
              </a:rPr>
              <a:t>支持本外币整存整取储蓄存款。本币整存整取储蓄存款的起存金额为</a:t>
            </a:r>
            <a:r>
              <a:rPr lang="en-US" altLang="zh-CN">
                <a:solidFill>
                  <a:srgbClr val="000099"/>
                </a:solidFill>
                <a:ea typeface="宋体" pitchFamily="2" charset="-122"/>
              </a:rPr>
              <a:t>50</a:t>
            </a:r>
            <a:r>
              <a:rPr lang="zh-CN">
                <a:solidFill>
                  <a:srgbClr val="000099"/>
                </a:solidFill>
                <a:ea typeface="宋体" pitchFamily="2" charset="-122"/>
              </a:rPr>
              <a:t>元人民币，外币整存整取储蓄存款的起存金额为</a:t>
            </a:r>
            <a:r>
              <a:rPr lang="en-US" altLang="zh-CN">
                <a:solidFill>
                  <a:srgbClr val="000099"/>
                </a:solidFill>
                <a:ea typeface="宋体" pitchFamily="2" charset="-122"/>
              </a:rPr>
              <a:t>50</a:t>
            </a:r>
            <a:r>
              <a:rPr lang="zh-CN">
                <a:solidFill>
                  <a:srgbClr val="000099"/>
                </a:solidFill>
                <a:ea typeface="宋体" pitchFamily="2" charset="-122"/>
              </a:rPr>
              <a:t>元人民币。人民币存款期限分为：三个月、六个月、一年、二年、三年、五年；外币存款期限分为：一个月、三个月、六个月、一年、二年等档次。</a:t>
            </a:r>
          </a:p>
          <a:p>
            <a:r>
              <a:rPr lang="zh-CN" b="1">
                <a:solidFill>
                  <a:srgbClr val="000099"/>
                </a:solidFill>
                <a:ea typeface="宋体" pitchFamily="2" charset="-122"/>
              </a:rPr>
              <a:t>零存整取储蓄存款</a:t>
            </a:r>
            <a:r>
              <a:rPr lang="zh-CN">
                <a:solidFill>
                  <a:srgbClr val="000099"/>
                </a:solidFill>
                <a:ea typeface="宋体" pitchFamily="2" charset="-122"/>
              </a:rPr>
              <a:t>是存款时约定存期，在存期内分期存入本金，到期一次支取本息的定期储蓄存款。起存金额为</a:t>
            </a:r>
            <a:r>
              <a:rPr lang="en-US" altLang="zh-CN">
                <a:solidFill>
                  <a:srgbClr val="000099"/>
                </a:solidFill>
                <a:ea typeface="宋体" pitchFamily="2" charset="-122"/>
              </a:rPr>
              <a:t>5</a:t>
            </a:r>
            <a:r>
              <a:rPr lang="zh-CN">
                <a:solidFill>
                  <a:srgbClr val="000099"/>
                </a:solidFill>
                <a:ea typeface="宋体" pitchFamily="2" charset="-122"/>
              </a:rPr>
              <a:t>元人民币。零存整取存期分为</a:t>
            </a:r>
            <a:r>
              <a:rPr lang="en-US" altLang="zh-CN">
                <a:solidFill>
                  <a:srgbClr val="000099"/>
                </a:solidFill>
                <a:ea typeface="宋体" pitchFamily="2" charset="-122"/>
              </a:rPr>
              <a:t>1</a:t>
            </a:r>
            <a:r>
              <a:rPr lang="zh-CN">
                <a:solidFill>
                  <a:srgbClr val="000099"/>
                </a:solidFill>
                <a:ea typeface="宋体" pitchFamily="2" charset="-122"/>
              </a:rPr>
              <a:t>年、</a:t>
            </a:r>
            <a:r>
              <a:rPr lang="en-US" altLang="zh-CN">
                <a:solidFill>
                  <a:srgbClr val="000099"/>
                </a:solidFill>
                <a:ea typeface="宋体" pitchFamily="2" charset="-122"/>
              </a:rPr>
              <a:t>3</a:t>
            </a:r>
            <a:r>
              <a:rPr lang="zh-CN">
                <a:solidFill>
                  <a:srgbClr val="000099"/>
                </a:solidFill>
                <a:ea typeface="宋体" pitchFamily="2" charset="-122"/>
              </a:rPr>
              <a:t>年、</a:t>
            </a:r>
            <a:r>
              <a:rPr lang="en-US" altLang="zh-CN">
                <a:solidFill>
                  <a:srgbClr val="000099"/>
                </a:solidFill>
                <a:ea typeface="宋体" pitchFamily="2" charset="-122"/>
              </a:rPr>
              <a:t>5</a:t>
            </a:r>
            <a:r>
              <a:rPr lang="zh-CN">
                <a:solidFill>
                  <a:srgbClr val="000099"/>
                </a:solidFill>
                <a:ea typeface="宋体" pitchFamily="2" charset="-122"/>
              </a:rPr>
              <a:t>年三个档次。</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矩形 1"/>
          <p:cNvSpPr>
            <a:spLocks noChangeArrowheads="1"/>
          </p:cNvSpPr>
          <p:nvPr/>
        </p:nvSpPr>
        <p:spPr bwMode="auto">
          <a:xfrm>
            <a:off x="685800" y="990600"/>
            <a:ext cx="8077200" cy="5694363"/>
          </a:xfrm>
          <a:prstGeom prst="rect">
            <a:avLst/>
          </a:prstGeom>
          <a:noFill/>
          <a:ln w="9525">
            <a:noFill/>
            <a:miter lim="800000"/>
            <a:headEnd/>
            <a:tailEnd/>
          </a:ln>
        </p:spPr>
        <p:txBody>
          <a:bodyPr>
            <a:spAutoFit/>
          </a:bodyPr>
          <a:lstStyle/>
          <a:p>
            <a:pPr>
              <a:buFont typeface="Wingdings" pitchFamily="2" charset="2"/>
              <a:buNone/>
            </a:pPr>
            <a:endParaRPr lang="zh-CN" altLang="zh-CN" sz="2800">
              <a:ea typeface="宋体" pitchFamily="2" charset="-122"/>
            </a:endParaRPr>
          </a:p>
          <a:p>
            <a:r>
              <a:rPr lang="zh-CN" b="1">
                <a:solidFill>
                  <a:srgbClr val="000099"/>
                </a:solidFill>
                <a:ea typeface="宋体" pitchFamily="2" charset="-122"/>
              </a:rPr>
              <a:t>教育储蓄</a:t>
            </a:r>
            <a:r>
              <a:rPr lang="zh-CN">
                <a:solidFill>
                  <a:srgbClr val="000099"/>
                </a:solidFill>
                <a:ea typeface="宋体" pitchFamily="2" charset="-122"/>
              </a:rPr>
              <a:t>是专为存款人将来接受非义务教育（指</a:t>
            </a:r>
            <a:r>
              <a:rPr lang="en-US" altLang="zh-CN">
                <a:solidFill>
                  <a:srgbClr val="000099"/>
                </a:solidFill>
                <a:ea typeface="宋体" pitchFamily="2" charset="-122"/>
              </a:rPr>
              <a:t>9</a:t>
            </a:r>
            <a:r>
              <a:rPr lang="zh-CN">
                <a:solidFill>
                  <a:srgbClr val="000099"/>
                </a:solidFill>
                <a:ea typeface="宋体" pitchFamily="2" charset="-122"/>
              </a:rPr>
              <a:t>年义务教育之外的全日制高中、大中专、大学本科、硕士和博士研究生）储蓄资金而开办的一种零存整取定期储蓄。</a:t>
            </a:r>
          </a:p>
          <a:p>
            <a:r>
              <a:rPr lang="zh-CN" b="1">
                <a:solidFill>
                  <a:srgbClr val="000099"/>
                </a:solidFill>
                <a:ea typeface="宋体" pitchFamily="2" charset="-122"/>
              </a:rPr>
              <a:t>存本取息储蓄存款</a:t>
            </a:r>
            <a:r>
              <a:rPr lang="zh-CN">
                <a:solidFill>
                  <a:srgbClr val="000099"/>
                </a:solidFill>
                <a:ea typeface="宋体" pitchFamily="2" charset="-122"/>
              </a:rPr>
              <a:t>是本金一次存入，在约定存期内分次支取利息，到期支取本金的一种定期储蓄存款。起存金额为</a:t>
            </a:r>
            <a:r>
              <a:rPr lang="en-US" altLang="zh-CN">
                <a:solidFill>
                  <a:srgbClr val="000099"/>
                </a:solidFill>
                <a:ea typeface="宋体" pitchFamily="2" charset="-122"/>
              </a:rPr>
              <a:t>5000</a:t>
            </a:r>
            <a:r>
              <a:rPr lang="zh-CN">
                <a:solidFill>
                  <a:srgbClr val="000099"/>
                </a:solidFill>
                <a:ea typeface="宋体" pitchFamily="2" charset="-122"/>
              </a:rPr>
              <a:t>元人民币。存期分为</a:t>
            </a:r>
            <a:r>
              <a:rPr lang="en-US" altLang="zh-CN">
                <a:solidFill>
                  <a:srgbClr val="000099"/>
                </a:solidFill>
                <a:ea typeface="宋体" pitchFamily="2" charset="-122"/>
              </a:rPr>
              <a:t>1</a:t>
            </a:r>
            <a:r>
              <a:rPr lang="zh-CN">
                <a:solidFill>
                  <a:srgbClr val="000099"/>
                </a:solidFill>
                <a:ea typeface="宋体" pitchFamily="2" charset="-122"/>
              </a:rPr>
              <a:t>、</a:t>
            </a:r>
            <a:r>
              <a:rPr lang="en-US" altLang="zh-CN">
                <a:solidFill>
                  <a:srgbClr val="000099"/>
                </a:solidFill>
                <a:ea typeface="宋体" pitchFamily="2" charset="-122"/>
              </a:rPr>
              <a:t>3</a:t>
            </a:r>
            <a:r>
              <a:rPr lang="zh-CN">
                <a:solidFill>
                  <a:srgbClr val="000099"/>
                </a:solidFill>
                <a:ea typeface="宋体" pitchFamily="2" charset="-122"/>
              </a:rPr>
              <a:t>、</a:t>
            </a:r>
            <a:r>
              <a:rPr lang="en-US" altLang="zh-CN">
                <a:solidFill>
                  <a:srgbClr val="000099"/>
                </a:solidFill>
                <a:ea typeface="宋体" pitchFamily="2" charset="-122"/>
              </a:rPr>
              <a:t>5</a:t>
            </a:r>
            <a:r>
              <a:rPr lang="zh-CN">
                <a:solidFill>
                  <a:srgbClr val="000099"/>
                </a:solidFill>
                <a:ea typeface="宋体" pitchFamily="2" charset="-122"/>
              </a:rPr>
              <a:t>年。</a:t>
            </a:r>
          </a:p>
          <a:p>
            <a:r>
              <a:rPr lang="zh-CN" b="1">
                <a:solidFill>
                  <a:srgbClr val="000099"/>
                </a:solidFill>
                <a:ea typeface="宋体" pitchFamily="2" charset="-122"/>
              </a:rPr>
              <a:t>定活两便储蓄存款</a:t>
            </a:r>
            <a:r>
              <a:rPr lang="zh-CN">
                <a:solidFill>
                  <a:srgbClr val="000099"/>
                </a:solidFill>
                <a:ea typeface="宋体" pitchFamily="2" charset="-122"/>
              </a:rPr>
              <a:t>是存入时不约定存期，可以随时支取，具有定期和活期双重性质的一种储蓄存款。起存金额为</a:t>
            </a:r>
            <a:r>
              <a:rPr lang="en-US" altLang="zh-CN">
                <a:solidFill>
                  <a:srgbClr val="000099"/>
                </a:solidFill>
                <a:ea typeface="宋体" pitchFamily="2" charset="-122"/>
              </a:rPr>
              <a:t>50</a:t>
            </a:r>
            <a:r>
              <a:rPr lang="zh-CN">
                <a:solidFill>
                  <a:srgbClr val="000099"/>
                </a:solidFill>
                <a:ea typeface="宋体" pitchFamily="2" charset="-122"/>
              </a:rPr>
              <a:t>元人民币。</a:t>
            </a:r>
          </a:p>
          <a:p>
            <a:r>
              <a:rPr lang="zh-CN" b="1">
                <a:solidFill>
                  <a:srgbClr val="000099"/>
                </a:solidFill>
                <a:ea typeface="宋体" pitchFamily="2" charset="-122"/>
              </a:rPr>
              <a:t>通知存款</a:t>
            </a:r>
            <a:r>
              <a:rPr lang="zh-CN">
                <a:solidFill>
                  <a:srgbClr val="000099"/>
                </a:solidFill>
                <a:ea typeface="宋体" pitchFamily="2" charset="-122"/>
              </a:rPr>
              <a:t>是指存款人在存入款项时不约定存期，支取时需提前通知金融机构，约定支取日期和金额方能支取的存款。起存金额为</a:t>
            </a:r>
            <a:r>
              <a:rPr lang="en-US" altLang="zh-CN">
                <a:solidFill>
                  <a:srgbClr val="000099"/>
                </a:solidFill>
                <a:ea typeface="宋体" pitchFamily="2" charset="-122"/>
              </a:rPr>
              <a:t>5</a:t>
            </a:r>
            <a:r>
              <a:rPr lang="zh-CN">
                <a:solidFill>
                  <a:srgbClr val="000099"/>
                </a:solidFill>
                <a:ea typeface="宋体" pitchFamily="2" charset="-122"/>
              </a:rPr>
              <a:t>万元人民币，最低支取金额为</a:t>
            </a:r>
            <a:r>
              <a:rPr lang="en-US" altLang="zh-CN">
                <a:solidFill>
                  <a:srgbClr val="000099"/>
                </a:solidFill>
                <a:ea typeface="宋体" pitchFamily="2" charset="-122"/>
              </a:rPr>
              <a:t>5</a:t>
            </a:r>
            <a:r>
              <a:rPr lang="zh-CN">
                <a:solidFill>
                  <a:srgbClr val="000099"/>
                </a:solidFill>
                <a:ea typeface="宋体" pitchFamily="2" charset="-122"/>
              </a:rPr>
              <a:t>万元。按存款人提前通知的期限长短划分为一天通知存款和七天通知存款</a:t>
            </a:r>
            <a:endParaRPr lang="zh-CN" altLang="en-US">
              <a:solidFill>
                <a:srgbClr val="000099"/>
              </a:solidFill>
              <a:ea typeface="宋体" pitchFamily="2" charset="-122"/>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a:spLocks noGrp="1"/>
          </p:cNvSpPr>
          <p:nvPr>
            <p:ph type="title"/>
          </p:nvPr>
        </p:nvSpPr>
        <p:spPr>
          <a:xfrm>
            <a:off x="2286000" y="838200"/>
            <a:ext cx="6400800" cy="914400"/>
          </a:xfrm>
        </p:spPr>
        <p:txBody>
          <a:bodyPr/>
          <a:lstStyle/>
          <a:p>
            <a:r>
              <a:rPr lang="zh-CN" altLang="en-US" b="1" smtClean="0">
                <a:ea typeface="宋体" pitchFamily="2" charset="-122"/>
              </a:rPr>
              <a:t>商业银行业务</a:t>
            </a:r>
          </a:p>
        </p:txBody>
      </p:sp>
      <p:sp>
        <p:nvSpPr>
          <p:cNvPr id="26627" name="内容占位符 2"/>
          <p:cNvSpPr>
            <a:spLocks noGrp="1"/>
          </p:cNvSpPr>
          <p:nvPr>
            <p:ph idx="1"/>
          </p:nvPr>
        </p:nvSpPr>
        <p:spPr>
          <a:xfrm>
            <a:off x="609600" y="1752600"/>
            <a:ext cx="8077200" cy="4343400"/>
          </a:xfrm>
        </p:spPr>
        <p:txBody>
          <a:bodyPr/>
          <a:lstStyle/>
          <a:p>
            <a:pPr>
              <a:buFontTx/>
              <a:buNone/>
            </a:pPr>
            <a:endParaRPr lang="zh-CN" altLang="en-US" smtClean="0">
              <a:ea typeface="宋体" pitchFamily="2" charset="-122"/>
            </a:endParaRPr>
          </a:p>
        </p:txBody>
      </p:sp>
      <p:sp>
        <p:nvSpPr>
          <p:cNvPr id="26628" name="Freeform 1041"/>
          <p:cNvSpPr>
            <a:spLocks/>
          </p:cNvSpPr>
          <p:nvPr/>
        </p:nvSpPr>
        <p:spPr bwMode="auto">
          <a:xfrm>
            <a:off x="2438400" y="4197350"/>
            <a:ext cx="1585913" cy="1104900"/>
          </a:xfrm>
          <a:custGeom>
            <a:avLst/>
            <a:gdLst>
              <a:gd name="T0" fmla="*/ 2147483647 w 1152"/>
              <a:gd name="T1" fmla="*/ 0 h 1020"/>
              <a:gd name="T2" fmla="*/ 0 w 1152"/>
              <a:gd name="T3" fmla="*/ 2147483647 h 1020"/>
              <a:gd name="T4" fmla="*/ 2147483647 w 1152"/>
              <a:gd name="T5" fmla="*/ 2147483647 h 1020"/>
              <a:gd name="T6" fmla="*/ 2147483647 w 1152"/>
              <a:gd name="T7" fmla="*/ 0 h 1020"/>
              <a:gd name="T8" fmla="*/ 0 60000 65536"/>
              <a:gd name="T9" fmla="*/ 0 60000 65536"/>
              <a:gd name="T10" fmla="*/ 0 60000 65536"/>
              <a:gd name="T11" fmla="*/ 0 60000 65536"/>
              <a:gd name="T12" fmla="*/ 0 w 1152"/>
              <a:gd name="T13" fmla="*/ 0 h 1020"/>
              <a:gd name="T14" fmla="*/ 1152 w 1152"/>
              <a:gd name="T15" fmla="*/ 1020 h 1020"/>
            </a:gdLst>
            <a:ahLst/>
            <a:cxnLst>
              <a:cxn ang="T8">
                <a:pos x="T0" y="T1"/>
              </a:cxn>
              <a:cxn ang="T9">
                <a:pos x="T2" y="T3"/>
              </a:cxn>
              <a:cxn ang="T10">
                <a:pos x="T4" y="T5"/>
              </a:cxn>
              <a:cxn ang="T11">
                <a:pos x="T6" y="T7"/>
              </a:cxn>
            </a:cxnLst>
            <a:rect l="T12" t="T13" r="T14" b="T15"/>
            <a:pathLst>
              <a:path w="1152" h="1020">
                <a:moveTo>
                  <a:pt x="582" y="0"/>
                </a:moveTo>
                <a:lnTo>
                  <a:pt x="0" y="1020"/>
                </a:lnTo>
                <a:lnTo>
                  <a:pt x="1152" y="1020"/>
                </a:lnTo>
                <a:lnTo>
                  <a:pt x="582" y="0"/>
                </a:lnTo>
                <a:close/>
              </a:path>
            </a:pathLst>
          </a:custGeom>
          <a:gradFill rotWithShape="0">
            <a:gsLst>
              <a:gs pos="0">
                <a:srgbClr val="FFFFFF"/>
              </a:gs>
              <a:gs pos="100000">
                <a:srgbClr val="767676"/>
              </a:gs>
            </a:gsLst>
            <a:lin ang="5400000" scaled="1"/>
          </a:gradFill>
          <a:ln w="6350">
            <a:noFill/>
            <a:round/>
            <a:headEnd/>
            <a:tailEnd/>
          </a:ln>
        </p:spPr>
        <p:txBody>
          <a:bodyPr wrap="none" bIns="0" anchor="ctr"/>
          <a:lstStyle/>
          <a:p>
            <a:endParaRPr lang="zh-CN" altLang="en-US">
              <a:ea typeface="宋体" pitchFamily="2" charset="-122"/>
            </a:endParaRPr>
          </a:p>
        </p:txBody>
      </p:sp>
      <p:sp>
        <p:nvSpPr>
          <p:cNvPr id="26629" name="Freeform 1042"/>
          <p:cNvSpPr>
            <a:spLocks/>
          </p:cNvSpPr>
          <p:nvPr/>
        </p:nvSpPr>
        <p:spPr bwMode="auto">
          <a:xfrm flipV="1">
            <a:off x="2438400" y="3297238"/>
            <a:ext cx="1585913" cy="1104900"/>
          </a:xfrm>
          <a:custGeom>
            <a:avLst/>
            <a:gdLst>
              <a:gd name="T0" fmla="*/ 2147483647 w 1152"/>
              <a:gd name="T1" fmla="*/ 0 h 1020"/>
              <a:gd name="T2" fmla="*/ 0 w 1152"/>
              <a:gd name="T3" fmla="*/ 2147483647 h 1020"/>
              <a:gd name="T4" fmla="*/ 2147483647 w 1152"/>
              <a:gd name="T5" fmla="*/ 2147483647 h 1020"/>
              <a:gd name="T6" fmla="*/ 2147483647 w 1152"/>
              <a:gd name="T7" fmla="*/ 0 h 1020"/>
              <a:gd name="T8" fmla="*/ 0 60000 65536"/>
              <a:gd name="T9" fmla="*/ 0 60000 65536"/>
              <a:gd name="T10" fmla="*/ 0 60000 65536"/>
              <a:gd name="T11" fmla="*/ 0 60000 65536"/>
              <a:gd name="T12" fmla="*/ 0 w 1152"/>
              <a:gd name="T13" fmla="*/ 0 h 1020"/>
              <a:gd name="T14" fmla="*/ 1152 w 1152"/>
              <a:gd name="T15" fmla="*/ 1020 h 1020"/>
            </a:gdLst>
            <a:ahLst/>
            <a:cxnLst>
              <a:cxn ang="T8">
                <a:pos x="T0" y="T1"/>
              </a:cxn>
              <a:cxn ang="T9">
                <a:pos x="T2" y="T3"/>
              </a:cxn>
              <a:cxn ang="T10">
                <a:pos x="T4" y="T5"/>
              </a:cxn>
              <a:cxn ang="T11">
                <a:pos x="T6" y="T7"/>
              </a:cxn>
            </a:cxnLst>
            <a:rect l="T12" t="T13" r="T14" b="T15"/>
            <a:pathLst>
              <a:path w="1152" h="1020">
                <a:moveTo>
                  <a:pt x="582" y="0"/>
                </a:moveTo>
                <a:lnTo>
                  <a:pt x="0" y="1020"/>
                </a:lnTo>
                <a:lnTo>
                  <a:pt x="1152" y="1020"/>
                </a:lnTo>
                <a:lnTo>
                  <a:pt x="582" y="0"/>
                </a:lnTo>
                <a:close/>
              </a:path>
            </a:pathLst>
          </a:custGeom>
          <a:gradFill rotWithShape="0">
            <a:gsLst>
              <a:gs pos="0">
                <a:srgbClr val="767676"/>
              </a:gs>
              <a:gs pos="100000">
                <a:srgbClr val="FFFFFF"/>
              </a:gs>
            </a:gsLst>
            <a:lin ang="5400000" scaled="1"/>
          </a:gradFill>
          <a:ln w="6350">
            <a:noFill/>
            <a:round/>
            <a:headEnd/>
            <a:tailEnd/>
          </a:ln>
        </p:spPr>
        <p:txBody>
          <a:bodyPr wrap="none" bIns="0" anchor="ctr"/>
          <a:lstStyle/>
          <a:p>
            <a:endParaRPr lang="zh-CN" altLang="en-US">
              <a:ea typeface="宋体" pitchFamily="2" charset="-122"/>
            </a:endParaRPr>
          </a:p>
        </p:txBody>
      </p:sp>
      <p:sp>
        <p:nvSpPr>
          <p:cNvPr id="26630" name="Freeform 1043"/>
          <p:cNvSpPr>
            <a:spLocks/>
          </p:cNvSpPr>
          <p:nvPr/>
        </p:nvSpPr>
        <p:spPr bwMode="auto">
          <a:xfrm rot="5400000" flipV="1">
            <a:off x="3206750" y="3616325"/>
            <a:ext cx="1292225" cy="1196975"/>
          </a:xfrm>
          <a:custGeom>
            <a:avLst/>
            <a:gdLst>
              <a:gd name="T0" fmla="*/ 2147483647 w 1152"/>
              <a:gd name="T1" fmla="*/ 0 h 1020"/>
              <a:gd name="T2" fmla="*/ 0 w 1152"/>
              <a:gd name="T3" fmla="*/ 2147483647 h 1020"/>
              <a:gd name="T4" fmla="*/ 2147483647 w 1152"/>
              <a:gd name="T5" fmla="*/ 2147483647 h 1020"/>
              <a:gd name="T6" fmla="*/ 2147483647 w 1152"/>
              <a:gd name="T7" fmla="*/ 0 h 1020"/>
              <a:gd name="T8" fmla="*/ 0 60000 65536"/>
              <a:gd name="T9" fmla="*/ 0 60000 65536"/>
              <a:gd name="T10" fmla="*/ 0 60000 65536"/>
              <a:gd name="T11" fmla="*/ 0 60000 65536"/>
              <a:gd name="T12" fmla="*/ 0 w 1152"/>
              <a:gd name="T13" fmla="*/ 0 h 1020"/>
              <a:gd name="T14" fmla="*/ 1152 w 1152"/>
              <a:gd name="T15" fmla="*/ 1020 h 1020"/>
            </a:gdLst>
            <a:ahLst/>
            <a:cxnLst>
              <a:cxn ang="T8">
                <a:pos x="T0" y="T1"/>
              </a:cxn>
              <a:cxn ang="T9">
                <a:pos x="T2" y="T3"/>
              </a:cxn>
              <a:cxn ang="T10">
                <a:pos x="T4" y="T5"/>
              </a:cxn>
              <a:cxn ang="T11">
                <a:pos x="T6" y="T7"/>
              </a:cxn>
            </a:cxnLst>
            <a:rect l="T12" t="T13" r="T14" b="T15"/>
            <a:pathLst>
              <a:path w="1152" h="1020">
                <a:moveTo>
                  <a:pt x="582" y="0"/>
                </a:moveTo>
                <a:lnTo>
                  <a:pt x="0" y="1020"/>
                </a:lnTo>
                <a:lnTo>
                  <a:pt x="1152" y="1020"/>
                </a:lnTo>
                <a:lnTo>
                  <a:pt x="582" y="0"/>
                </a:lnTo>
                <a:close/>
              </a:path>
            </a:pathLst>
          </a:custGeom>
          <a:gradFill rotWithShape="0">
            <a:gsLst>
              <a:gs pos="0">
                <a:srgbClr val="FFFFFF"/>
              </a:gs>
              <a:gs pos="100000">
                <a:srgbClr val="767676"/>
              </a:gs>
            </a:gsLst>
            <a:lin ang="0" scaled="1"/>
          </a:gradFill>
          <a:ln w="6350">
            <a:noFill/>
            <a:round/>
            <a:headEnd/>
            <a:tailEnd/>
          </a:ln>
        </p:spPr>
        <p:txBody>
          <a:bodyPr wrap="none" bIns="0" anchor="ctr"/>
          <a:lstStyle/>
          <a:p>
            <a:endParaRPr lang="zh-CN" altLang="en-US">
              <a:ea typeface="宋体" pitchFamily="2" charset="-122"/>
            </a:endParaRPr>
          </a:p>
        </p:txBody>
      </p:sp>
      <p:sp>
        <p:nvSpPr>
          <p:cNvPr id="26631" name="Freeform 1044"/>
          <p:cNvSpPr>
            <a:spLocks/>
          </p:cNvSpPr>
          <p:nvPr/>
        </p:nvSpPr>
        <p:spPr bwMode="auto">
          <a:xfrm rot="-5400000" flipH="1" flipV="1">
            <a:off x="1897063" y="3635375"/>
            <a:ext cx="1292225" cy="1196975"/>
          </a:xfrm>
          <a:custGeom>
            <a:avLst/>
            <a:gdLst>
              <a:gd name="T0" fmla="*/ 2147483647 w 1152"/>
              <a:gd name="T1" fmla="*/ 0 h 1020"/>
              <a:gd name="T2" fmla="*/ 0 w 1152"/>
              <a:gd name="T3" fmla="*/ 2147483647 h 1020"/>
              <a:gd name="T4" fmla="*/ 2147483647 w 1152"/>
              <a:gd name="T5" fmla="*/ 2147483647 h 1020"/>
              <a:gd name="T6" fmla="*/ 2147483647 w 1152"/>
              <a:gd name="T7" fmla="*/ 0 h 1020"/>
              <a:gd name="T8" fmla="*/ 0 60000 65536"/>
              <a:gd name="T9" fmla="*/ 0 60000 65536"/>
              <a:gd name="T10" fmla="*/ 0 60000 65536"/>
              <a:gd name="T11" fmla="*/ 0 60000 65536"/>
              <a:gd name="T12" fmla="*/ 0 w 1152"/>
              <a:gd name="T13" fmla="*/ 0 h 1020"/>
              <a:gd name="T14" fmla="*/ 1152 w 1152"/>
              <a:gd name="T15" fmla="*/ 1020 h 1020"/>
            </a:gdLst>
            <a:ahLst/>
            <a:cxnLst>
              <a:cxn ang="T8">
                <a:pos x="T0" y="T1"/>
              </a:cxn>
              <a:cxn ang="T9">
                <a:pos x="T2" y="T3"/>
              </a:cxn>
              <a:cxn ang="T10">
                <a:pos x="T4" y="T5"/>
              </a:cxn>
              <a:cxn ang="T11">
                <a:pos x="T6" y="T7"/>
              </a:cxn>
            </a:cxnLst>
            <a:rect l="T12" t="T13" r="T14" b="T15"/>
            <a:pathLst>
              <a:path w="1152" h="1020">
                <a:moveTo>
                  <a:pt x="582" y="0"/>
                </a:moveTo>
                <a:lnTo>
                  <a:pt x="0" y="1020"/>
                </a:lnTo>
                <a:lnTo>
                  <a:pt x="1152" y="1020"/>
                </a:lnTo>
                <a:lnTo>
                  <a:pt x="582" y="0"/>
                </a:lnTo>
                <a:close/>
              </a:path>
            </a:pathLst>
          </a:custGeom>
          <a:gradFill rotWithShape="0">
            <a:gsLst>
              <a:gs pos="0">
                <a:srgbClr val="767676"/>
              </a:gs>
              <a:gs pos="100000">
                <a:srgbClr val="FFFFFF"/>
              </a:gs>
            </a:gsLst>
            <a:lin ang="0" scaled="1"/>
          </a:gradFill>
          <a:ln w="6350">
            <a:noFill/>
            <a:round/>
            <a:headEnd/>
            <a:tailEnd/>
          </a:ln>
        </p:spPr>
        <p:txBody>
          <a:bodyPr wrap="none" bIns="0" anchor="ctr"/>
          <a:lstStyle/>
          <a:p>
            <a:endParaRPr lang="zh-CN" altLang="en-US">
              <a:ea typeface="宋体" pitchFamily="2" charset="-122"/>
            </a:endParaRPr>
          </a:p>
        </p:txBody>
      </p:sp>
      <p:sp>
        <p:nvSpPr>
          <p:cNvPr id="29" name="Rectangle 1045"/>
          <p:cNvSpPr>
            <a:spLocks noChangeArrowheads="1"/>
          </p:cNvSpPr>
          <p:nvPr/>
        </p:nvSpPr>
        <p:spPr bwMode="auto">
          <a:xfrm>
            <a:off x="725488" y="3576638"/>
            <a:ext cx="1316037" cy="1260475"/>
          </a:xfrm>
          <a:prstGeom prst="rect">
            <a:avLst/>
          </a:prstGeom>
          <a:solidFill>
            <a:srgbClr val="C0C0C0"/>
          </a:solidFill>
          <a:ln w="6350">
            <a:noFill/>
            <a:miter lim="800000"/>
            <a:headEnd/>
            <a:tailEnd/>
          </a:ln>
          <a:effectLst>
            <a:outerShdw dist="53882" dir="2700000" algn="ctr" rotWithShape="0">
              <a:srgbClr val="808080"/>
            </a:outerShdw>
          </a:effectLst>
        </p:spPr>
        <p:txBody>
          <a:bodyPr lIns="45720" tIns="0" rIns="45720" bIns="0" anchor="ctr"/>
          <a:lstStyle/>
          <a:p>
            <a:pPr marL="114300" indent="-114300">
              <a:lnSpc>
                <a:spcPts val="1400"/>
              </a:lnSpc>
              <a:spcBef>
                <a:spcPct val="50000"/>
              </a:spcBef>
              <a:buFontTx/>
              <a:buChar char="•"/>
              <a:defRPr/>
            </a:pPr>
            <a:endParaRPr kumimoji="1" lang="de-DE" altLang="en-US"/>
          </a:p>
        </p:txBody>
      </p:sp>
      <p:sp>
        <p:nvSpPr>
          <p:cNvPr id="30" name="Rectangle 1046"/>
          <p:cNvSpPr>
            <a:spLocks noChangeArrowheads="1"/>
          </p:cNvSpPr>
          <p:nvPr/>
        </p:nvSpPr>
        <p:spPr bwMode="auto">
          <a:xfrm>
            <a:off x="4383088" y="3576638"/>
            <a:ext cx="1316037" cy="1273175"/>
          </a:xfrm>
          <a:prstGeom prst="rect">
            <a:avLst/>
          </a:prstGeom>
          <a:solidFill>
            <a:srgbClr val="C0C0C0"/>
          </a:solidFill>
          <a:ln w="6350">
            <a:noFill/>
            <a:miter lim="800000"/>
            <a:headEnd/>
            <a:tailEnd/>
          </a:ln>
          <a:effectLst>
            <a:outerShdw dist="53882" dir="2700000" algn="ctr" rotWithShape="0">
              <a:srgbClr val="808080"/>
            </a:outerShdw>
          </a:effectLst>
        </p:spPr>
        <p:txBody>
          <a:bodyPr lIns="45720" tIns="0" rIns="45720" bIns="0" anchor="ctr"/>
          <a:lstStyle/>
          <a:p>
            <a:pPr marL="114300" indent="-114300">
              <a:lnSpc>
                <a:spcPts val="1400"/>
              </a:lnSpc>
              <a:spcBef>
                <a:spcPct val="50000"/>
              </a:spcBef>
              <a:buFontTx/>
              <a:buChar char="•"/>
              <a:defRPr/>
            </a:pPr>
            <a:endParaRPr kumimoji="1" lang="de-DE" altLang="en-US"/>
          </a:p>
        </p:txBody>
      </p:sp>
      <p:sp>
        <p:nvSpPr>
          <p:cNvPr id="26634" name="Text Box 1047"/>
          <p:cNvSpPr txBox="1">
            <a:spLocks noChangeArrowheads="1"/>
          </p:cNvSpPr>
          <p:nvPr/>
        </p:nvSpPr>
        <p:spPr bwMode="auto">
          <a:xfrm>
            <a:off x="719138" y="3611563"/>
            <a:ext cx="1265237" cy="979487"/>
          </a:xfrm>
          <a:prstGeom prst="rect">
            <a:avLst/>
          </a:prstGeom>
          <a:noFill/>
          <a:ln w="6350">
            <a:noFill/>
            <a:miter lim="800000"/>
            <a:headEnd/>
            <a:tailEnd/>
          </a:ln>
        </p:spPr>
        <p:txBody>
          <a:bodyPr lIns="45720" rIns="45720">
            <a:spAutoFit/>
          </a:bodyPr>
          <a:lstStyle/>
          <a:p>
            <a:pPr marL="114300" indent="-114300" algn="ctr">
              <a:lnSpc>
                <a:spcPct val="90000"/>
              </a:lnSpc>
              <a:spcBef>
                <a:spcPct val="30000"/>
              </a:spcBef>
            </a:pPr>
            <a:r>
              <a:rPr lang="zh-CN" altLang="en-US" sz="3200">
                <a:ea typeface="宋体" pitchFamily="2" charset="-122"/>
              </a:rPr>
              <a:t> 中间业务</a:t>
            </a:r>
            <a:endParaRPr lang="en-US" altLang="zh-CN" sz="3200">
              <a:ea typeface="宋体" pitchFamily="2" charset="-122"/>
            </a:endParaRPr>
          </a:p>
        </p:txBody>
      </p:sp>
      <p:sp>
        <p:nvSpPr>
          <p:cNvPr id="26635" name="Text Box 1048"/>
          <p:cNvSpPr txBox="1">
            <a:spLocks noChangeArrowheads="1"/>
          </p:cNvSpPr>
          <p:nvPr/>
        </p:nvSpPr>
        <p:spPr bwMode="auto">
          <a:xfrm>
            <a:off x="4410075" y="3646488"/>
            <a:ext cx="1277938" cy="979487"/>
          </a:xfrm>
          <a:prstGeom prst="rect">
            <a:avLst/>
          </a:prstGeom>
          <a:noFill/>
          <a:ln w="6350">
            <a:noFill/>
            <a:miter lim="800000"/>
            <a:headEnd/>
            <a:tailEnd/>
          </a:ln>
        </p:spPr>
        <p:txBody>
          <a:bodyPr lIns="45720" rIns="45720">
            <a:spAutoFit/>
          </a:bodyPr>
          <a:lstStyle/>
          <a:p>
            <a:pPr marL="114300" indent="-114300" algn="ctr">
              <a:lnSpc>
                <a:spcPct val="90000"/>
              </a:lnSpc>
              <a:spcBef>
                <a:spcPct val="30000"/>
              </a:spcBef>
            </a:pPr>
            <a:r>
              <a:rPr lang="zh-CN" altLang="en-US">
                <a:ea typeface="宋体" pitchFamily="2" charset="-122"/>
              </a:rPr>
              <a:t>  </a:t>
            </a:r>
            <a:r>
              <a:rPr lang="zh-CN" altLang="en-US" sz="3200">
                <a:ea typeface="宋体" pitchFamily="2" charset="-122"/>
              </a:rPr>
              <a:t>资产      业务</a:t>
            </a:r>
            <a:endParaRPr lang="en-US" altLang="zh-CN" sz="3200">
              <a:ea typeface="宋体" pitchFamily="2" charset="-122"/>
            </a:endParaRPr>
          </a:p>
        </p:txBody>
      </p:sp>
      <p:sp>
        <p:nvSpPr>
          <p:cNvPr id="26636" name="Text Box 1050"/>
          <p:cNvSpPr txBox="1">
            <a:spLocks noChangeArrowheads="1"/>
          </p:cNvSpPr>
          <p:nvPr/>
        </p:nvSpPr>
        <p:spPr bwMode="auto">
          <a:xfrm>
            <a:off x="2614613" y="3906838"/>
            <a:ext cx="1238250" cy="649287"/>
          </a:xfrm>
          <a:prstGeom prst="rect">
            <a:avLst/>
          </a:prstGeom>
          <a:noFill/>
          <a:ln w="635">
            <a:noFill/>
            <a:miter lim="800000"/>
            <a:headEnd/>
            <a:tailEnd/>
          </a:ln>
        </p:spPr>
        <p:txBody>
          <a:bodyPr lIns="45720" rIns="45720"/>
          <a:lstStyle/>
          <a:p>
            <a:endParaRPr lang="en-US" altLang="zh-CN">
              <a:ea typeface="宋体" pitchFamily="2" charset="-122"/>
            </a:endParaRPr>
          </a:p>
        </p:txBody>
      </p:sp>
      <p:sp>
        <p:nvSpPr>
          <p:cNvPr id="35" name="Rectangle 1051"/>
          <p:cNvSpPr>
            <a:spLocks noChangeArrowheads="1"/>
          </p:cNvSpPr>
          <p:nvPr/>
        </p:nvSpPr>
        <p:spPr bwMode="auto">
          <a:xfrm>
            <a:off x="2428875" y="2490788"/>
            <a:ext cx="1582738" cy="893762"/>
          </a:xfrm>
          <a:prstGeom prst="rect">
            <a:avLst/>
          </a:prstGeom>
          <a:solidFill>
            <a:srgbClr val="C0C0C0"/>
          </a:solidFill>
          <a:ln w="6350">
            <a:noFill/>
            <a:miter lim="800000"/>
            <a:headEnd/>
            <a:tailEnd/>
          </a:ln>
          <a:effectLst>
            <a:outerShdw dist="53882" dir="2700000" algn="ctr" rotWithShape="0">
              <a:srgbClr val="808080"/>
            </a:outerShdw>
          </a:effectLst>
        </p:spPr>
        <p:txBody>
          <a:bodyPr lIns="45720" tIns="0" rIns="45720" bIns="0" anchor="ctr"/>
          <a:lstStyle/>
          <a:p>
            <a:pPr marL="114300" indent="-114300">
              <a:lnSpc>
                <a:spcPts val="1400"/>
              </a:lnSpc>
              <a:spcBef>
                <a:spcPct val="50000"/>
              </a:spcBef>
              <a:buFontTx/>
              <a:buChar char="•"/>
              <a:defRPr/>
            </a:pPr>
            <a:endParaRPr kumimoji="1" lang="de-DE" altLang="en-US"/>
          </a:p>
        </p:txBody>
      </p:sp>
      <p:sp>
        <p:nvSpPr>
          <p:cNvPr id="36" name="Rectangle 1052"/>
          <p:cNvSpPr>
            <a:spLocks noChangeArrowheads="1"/>
          </p:cNvSpPr>
          <p:nvPr/>
        </p:nvSpPr>
        <p:spPr bwMode="auto">
          <a:xfrm>
            <a:off x="2439988" y="4995863"/>
            <a:ext cx="1581150" cy="893762"/>
          </a:xfrm>
          <a:prstGeom prst="rect">
            <a:avLst/>
          </a:prstGeom>
          <a:solidFill>
            <a:srgbClr val="C0C0C0"/>
          </a:solidFill>
          <a:ln w="6350">
            <a:noFill/>
            <a:miter lim="800000"/>
            <a:headEnd/>
            <a:tailEnd/>
          </a:ln>
          <a:effectLst>
            <a:outerShdw dist="53882" dir="2700000" algn="ctr" rotWithShape="0">
              <a:srgbClr val="808080"/>
            </a:outerShdw>
          </a:effectLst>
        </p:spPr>
        <p:txBody>
          <a:bodyPr lIns="45720" tIns="0" rIns="45720" bIns="0" anchor="ctr"/>
          <a:lstStyle/>
          <a:p>
            <a:pPr marL="114300" indent="-114300">
              <a:lnSpc>
                <a:spcPts val="1400"/>
              </a:lnSpc>
              <a:spcBef>
                <a:spcPct val="50000"/>
              </a:spcBef>
              <a:buFontTx/>
              <a:buChar char="•"/>
              <a:defRPr/>
            </a:pPr>
            <a:endParaRPr kumimoji="1" lang="de-DE" altLang="en-US"/>
          </a:p>
        </p:txBody>
      </p:sp>
      <p:sp>
        <p:nvSpPr>
          <p:cNvPr id="26639" name="Text Box 1053"/>
          <p:cNvSpPr txBox="1">
            <a:spLocks noChangeArrowheads="1"/>
          </p:cNvSpPr>
          <p:nvPr/>
        </p:nvSpPr>
        <p:spPr bwMode="auto">
          <a:xfrm>
            <a:off x="2470150" y="5032375"/>
            <a:ext cx="1454150" cy="979488"/>
          </a:xfrm>
          <a:prstGeom prst="rect">
            <a:avLst/>
          </a:prstGeom>
          <a:noFill/>
          <a:ln w="6350">
            <a:noFill/>
            <a:miter lim="800000"/>
            <a:headEnd/>
            <a:tailEnd/>
          </a:ln>
        </p:spPr>
        <p:txBody>
          <a:bodyPr lIns="45720" rIns="45720">
            <a:spAutoFit/>
          </a:bodyPr>
          <a:lstStyle/>
          <a:p>
            <a:pPr marL="114300" indent="-114300" algn="ctr">
              <a:lnSpc>
                <a:spcPct val="90000"/>
              </a:lnSpc>
              <a:spcBef>
                <a:spcPct val="30000"/>
              </a:spcBef>
            </a:pPr>
            <a:r>
              <a:rPr lang="zh-CN" altLang="en-US" sz="3200">
                <a:ea typeface="宋体" pitchFamily="2" charset="-122"/>
              </a:rPr>
              <a:t> 负债 业务</a:t>
            </a:r>
            <a:endParaRPr lang="en-US" altLang="zh-CN" sz="3200">
              <a:ea typeface="宋体" pitchFamily="2" charset="-122"/>
            </a:endParaRPr>
          </a:p>
        </p:txBody>
      </p:sp>
      <p:sp>
        <p:nvSpPr>
          <p:cNvPr id="26640" name="Text Box 1054"/>
          <p:cNvSpPr txBox="1">
            <a:spLocks noChangeArrowheads="1"/>
          </p:cNvSpPr>
          <p:nvPr/>
        </p:nvSpPr>
        <p:spPr bwMode="auto">
          <a:xfrm>
            <a:off x="2470150" y="2516188"/>
            <a:ext cx="1557338" cy="979487"/>
          </a:xfrm>
          <a:prstGeom prst="rect">
            <a:avLst/>
          </a:prstGeom>
          <a:noFill/>
          <a:ln w="6350">
            <a:noFill/>
            <a:miter lim="800000"/>
            <a:headEnd/>
            <a:tailEnd/>
          </a:ln>
        </p:spPr>
        <p:txBody>
          <a:bodyPr lIns="45720" rIns="45720">
            <a:spAutoFit/>
          </a:bodyPr>
          <a:lstStyle/>
          <a:p>
            <a:pPr marL="114300" indent="-114300">
              <a:lnSpc>
                <a:spcPct val="90000"/>
              </a:lnSpc>
              <a:spcBef>
                <a:spcPct val="30000"/>
              </a:spcBef>
            </a:pPr>
            <a:r>
              <a:rPr lang="zh-CN" altLang="en-US" sz="3200">
                <a:ea typeface="宋体" pitchFamily="2" charset="-122"/>
              </a:rPr>
              <a:t> 表外   业务</a:t>
            </a:r>
            <a:endParaRPr lang="en-US" altLang="zh-CN" sz="3200">
              <a:ea typeface="宋体" pitchFamily="2" charset="-122"/>
            </a:endParaRPr>
          </a:p>
        </p:txBody>
      </p:sp>
      <p:sp>
        <p:nvSpPr>
          <p:cNvPr id="26641" name="AutoShape 1056"/>
          <p:cNvSpPr>
            <a:spLocks noChangeArrowheads="1"/>
          </p:cNvSpPr>
          <p:nvPr/>
        </p:nvSpPr>
        <p:spPr bwMode="auto">
          <a:xfrm rot="-5400000">
            <a:off x="4326732" y="4256881"/>
            <a:ext cx="3338512" cy="212725"/>
          </a:xfrm>
          <a:prstGeom prst="flowChartMerge">
            <a:avLst/>
          </a:prstGeom>
          <a:solidFill>
            <a:schemeClr val="bg2"/>
          </a:solidFill>
          <a:ln w="6350">
            <a:noFill/>
            <a:miter lim="800000"/>
            <a:headEnd/>
            <a:tailEnd/>
          </a:ln>
        </p:spPr>
        <p:txBody>
          <a:bodyPr wrap="none" lIns="0" tIns="0" rIns="0" bIns="0" anchor="ctr"/>
          <a:lstStyle/>
          <a:p>
            <a:endParaRPr lang="zh-CN" altLang="en-US">
              <a:ea typeface="宋体" pitchFamily="2" charset="-122"/>
            </a:endParaRPr>
          </a:p>
        </p:txBody>
      </p:sp>
      <p:sp>
        <p:nvSpPr>
          <p:cNvPr id="26642" name="Text Box 1059"/>
          <p:cNvSpPr txBox="1">
            <a:spLocks noChangeArrowheads="1"/>
          </p:cNvSpPr>
          <p:nvPr/>
        </p:nvSpPr>
        <p:spPr bwMode="auto">
          <a:xfrm>
            <a:off x="6324600" y="1828800"/>
            <a:ext cx="2362200" cy="2954338"/>
          </a:xfrm>
          <a:prstGeom prst="rect">
            <a:avLst/>
          </a:prstGeom>
          <a:noFill/>
          <a:ln w="6350">
            <a:noFill/>
            <a:miter lim="800000"/>
            <a:headEnd/>
            <a:tailEnd/>
          </a:ln>
        </p:spPr>
        <p:txBody>
          <a:bodyPr lIns="0" tIns="0" rIns="0" bIns="0" anchor="ctr">
            <a:spAutoFit/>
          </a:bodyPr>
          <a:lstStyle/>
          <a:p>
            <a:pPr>
              <a:buFont typeface="Wingdings" pitchFamily="2" charset="2"/>
              <a:buNone/>
            </a:pPr>
            <a:r>
              <a:rPr lang="zh-CN">
                <a:ea typeface="宋体" pitchFamily="2" charset="-122"/>
              </a:rPr>
              <a:t>是指银行将自己通过负债业务所集聚的货币资金加以运用的业务，是商业银行取得收益的主要途径。</a:t>
            </a:r>
          </a:p>
          <a:p>
            <a:endParaRPr lang="en-GB" altLang="zh-CN">
              <a:ea typeface="宋体" pitchFamily="2" charset="-122"/>
            </a:endParaRPr>
          </a:p>
        </p:txBody>
      </p:sp>
      <p:sp>
        <p:nvSpPr>
          <p:cNvPr id="26643" name="Rectangle 1062"/>
          <p:cNvSpPr>
            <a:spLocks noChangeArrowheads="1"/>
          </p:cNvSpPr>
          <p:nvPr/>
        </p:nvSpPr>
        <p:spPr bwMode="auto">
          <a:xfrm>
            <a:off x="6248400" y="1752600"/>
            <a:ext cx="2366963" cy="4343400"/>
          </a:xfrm>
          <a:prstGeom prst="rect">
            <a:avLst/>
          </a:prstGeom>
          <a:noFill/>
          <a:ln w="19050">
            <a:solidFill>
              <a:schemeClr val="tx1"/>
            </a:solidFill>
            <a:prstDash val="sysDot"/>
            <a:miter lim="800000"/>
            <a:headEnd/>
            <a:tailEnd/>
          </a:ln>
        </p:spPr>
        <p:txBody>
          <a:bodyPr wrap="none" lIns="0" tIns="0" rIns="0" bIns="0" anchor="ctr"/>
          <a:lstStyle/>
          <a:p>
            <a:endParaRPr lang="zh-CN" altLang="en-US">
              <a:ea typeface="宋体" pitchFamily="2" charset="-122"/>
            </a:endParaRPr>
          </a:p>
        </p:txBody>
      </p:sp>
      <p:sp>
        <p:nvSpPr>
          <p:cNvPr id="26644" name="Rectangle 1063"/>
          <p:cNvSpPr>
            <a:spLocks noChangeArrowheads="1"/>
          </p:cNvSpPr>
          <p:nvPr/>
        </p:nvSpPr>
        <p:spPr bwMode="auto">
          <a:xfrm>
            <a:off x="6389688" y="3011488"/>
            <a:ext cx="2670175" cy="350837"/>
          </a:xfrm>
          <a:prstGeom prst="rect">
            <a:avLst/>
          </a:prstGeom>
          <a:noFill/>
          <a:ln w="6350">
            <a:noFill/>
            <a:miter lim="800000"/>
            <a:headEnd/>
            <a:tailEnd/>
          </a:ln>
        </p:spPr>
        <p:txBody>
          <a:bodyPr lIns="0" tIns="0" rIns="0" bIns="0">
            <a:spAutoFit/>
          </a:bodyPr>
          <a:lstStyle/>
          <a:p>
            <a:pPr marL="190500" lvl="1" indent="-188913" defTabSz="330200">
              <a:lnSpc>
                <a:spcPct val="95000"/>
              </a:lnSpc>
              <a:spcBef>
                <a:spcPct val="50000"/>
              </a:spcBef>
              <a:buFontTx/>
              <a:buChar char="•"/>
              <a:tabLst>
                <a:tab pos="8521700" algn="r"/>
              </a:tabLst>
            </a:pPr>
            <a:endParaRPr kumimoji="1" lang="en-US" altLang="de-DE"/>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046"/>
          <p:cNvSpPr>
            <a:spLocks noChangeArrowheads="1"/>
          </p:cNvSpPr>
          <p:nvPr/>
        </p:nvSpPr>
        <p:spPr bwMode="auto">
          <a:xfrm>
            <a:off x="1524000" y="2971800"/>
            <a:ext cx="1316038" cy="358775"/>
          </a:xfrm>
          <a:prstGeom prst="rect">
            <a:avLst/>
          </a:prstGeom>
          <a:solidFill>
            <a:srgbClr val="C0C0C0"/>
          </a:solidFill>
          <a:ln w="6350">
            <a:noFill/>
            <a:miter lim="800000"/>
            <a:headEnd/>
            <a:tailEnd/>
          </a:ln>
          <a:effectLst>
            <a:outerShdw dist="53882" dir="2700000" algn="ctr" rotWithShape="0">
              <a:srgbClr val="808080"/>
            </a:outerShdw>
          </a:effectLst>
        </p:spPr>
        <p:txBody>
          <a:bodyPr lIns="45720" tIns="0" rIns="45720" bIns="0" anchor="ctr"/>
          <a:lstStyle/>
          <a:p>
            <a:pPr marL="114300" indent="-114300">
              <a:lnSpc>
                <a:spcPts val="1400"/>
              </a:lnSpc>
              <a:spcBef>
                <a:spcPct val="50000"/>
              </a:spcBef>
              <a:buFontTx/>
              <a:buChar char="•"/>
              <a:defRPr/>
            </a:pPr>
            <a:endParaRPr kumimoji="1" lang="de-DE" altLang="en-US"/>
          </a:p>
        </p:txBody>
      </p:sp>
      <p:sp>
        <p:nvSpPr>
          <p:cNvPr id="27651" name="Freeform 1042"/>
          <p:cNvSpPr>
            <a:spLocks/>
          </p:cNvSpPr>
          <p:nvPr/>
        </p:nvSpPr>
        <p:spPr bwMode="auto">
          <a:xfrm flipV="1">
            <a:off x="1524000" y="3352800"/>
            <a:ext cx="1295400" cy="1104900"/>
          </a:xfrm>
          <a:custGeom>
            <a:avLst/>
            <a:gdLst>
              <a:gd name="T0" fmla="*/ 2147483647 w 1152"/>
              <a:gd name="T1" fmla="*/ 0 h 1020"/>
              <a:gd name="T2" fmla="*/ 0 w 1152"/>
              <a:gd name="T3" fmla="*/ 2147483647 h 1020"/>
              <a:gd name="T4" fmla="*/ 2147483647 w 1152"/>
              <a:gd name="T5" fmla="*/ 2147483647 h 1020"/>
              <a:gd name="T6" fmla="*/ 2147483647 w 1152"/>
              <a:gd name="T7" fmla="*/ 0 h 1020"/>
              <a:gd name="T8" fmla="*/ 0 60000 65536"/>
              <a:gd name="T9" fmla="*/ 0 60000 65536"/>
              <a:gd name="T10" fmla="*/ 0 60000 65536"/>
              <a:gd name="T11" fmla="*/ 0 60000 65536"/>
              <a:gd name="T12" fmla="*/ 0 w 1152"/>
              <a:gd name="T13" fmla="*/ 0 h 1020"/>
              <a:gd name="T14" fmla="*/ 1152 w 1152"/>
              <a:gd name="T15" fmla="*/ 1020 h 1020"/>
            </a:gdLst>
            <a:ahLst/>
            <a:cxnLst>
              <a:cxn ang="T8">
                <a:pos x="T0" y="T1"/>
              </a:cxn>
              <a:cxn ang="T9">
                <a:pos x="T2" y="T3"/>
              </a:cxn>
              <a:cxn ang="T10">
                <a:pos x="T4" y="T5"/>
              </a:cxn>
              <a:cxn ang="T11">
                <a:pos x="T6" y="T7"/>
              </a:cxn>
            </a:cxnLst>
            <a:rect l="T12" t="T13" r="T14" b="T15"/>
            <a:pathLst>
              <a:path w="1152" h="1020">
                <a:moveTo>
                  <a:pt x="582" y="0"/>
                </a:moveTo>
                <a:lnTo>
                  <a:pt x="0" y="1020"/>
                </a:lnTo>
                <a:lnTo>
                  <a:pt x="1152" y="1020"/>
                </a:lnTo>
                <a:lnTo>
                  <a:pt x="582" y="0"/>
                </a:lnTo>
                <a:close/>
              </a:path>
            </a:pathLst>
          </a:custGeom>
          <a:gradFill rotWithShape="0">
            <a:gsLst>
              <a:gs pos="0">
                <a:srgbClr val="767676"/>
              </a:gs>
              <a:gs pos="100000">
                <a:srgbClr val="FFFFFF"/>
              </a:gs>
            </a:gsLst>
            <a:lin ang="5400000" scaled="1"/>
          </a:gradFill>
          <a:ln w="6350">
            <a:noFill/>
            <a:round/>
            <a:headEnd/>
            <a:tailEnd/>
          </a:ln>
        </p:spPr>
        <p:txBody>
          <a:bodyPr wrap="none" bIns="0" anchor="ctr"/>
          <a:lstStyle/>
          <a:p>
            <a:endParaRPr lang="zh-CN" altLang="en-US">
              <a:ea typeface="宋体" pitchFamily="2" charset="-122"/>
            </a:endParaRPr>
          </a:p>
        </p:txBody>
      </p:sp>
      <p:sp>
        <p:nvSpPr>
          <p:cNvPr id="8" name="Rectangle 1046"/>
          <p:cNvSpPr>
            <a:spLocks noChangeArrowheads="1"/>
          </p:cNvSpPr>
          <p:nvPr/>
        </p:nvSpPr>
        <p:spPr bwMode="auto">
          <a:xfrm>
            <a:off x="1524000" y="2209800"/>
            <a:ext cx="1295400" cy="762000"/>
          </a:xfrm>
          <a:prstGeom prst="rect">
            <a:avLst/>
          </a:prstGeom>
          <a:solidFill>
            <a:srgbClr val="C0C0C0"/>
          </a:solidFill>
          <a:ln w="6350">
            <a:noFill/>
            <a:miter lim="800000"/>
            <a:headEnd/>
            <a:tailEnd/>
          </a:ln>
          <a:effectLst>
            <a:outerShdw dist="53882" dir="2700000" algn="ctr" rotWithShape="0">
              <a:srgbClr val="808080"/>
            </a:outerShdw>
          </a:effectLst>
        </p:spPr>
        <p:txBody>
          <a:bodyPr lIns="45720" tIns="0" rIns="45720" bIns="0" anchor="ctr"/>
          <a:lstStyle/>
          <a:p>
            <a:pPr marL="114300" indent="-114300">
              <a:lnSpc>
                <a:spcPts val="1400"/>
              </a:lnSpc>
              <a:spcBef>
                <a:spcPct val="50000"/>
              </a:spcBef>
              <a:buFontTx/>
              <a:buChar char="•"/>
              <a:defRPr/>
            </a:pPr>
            <a:endParaRPr kumimoji="1" lang="de-DE" altLang="en-US"/>
          </a:p>
        </p:txBody>
      </p:sp>
      <p:sp>
        <p:nvSpPr>
          <p:cNvPr id="27653" name="Text Box 1048"/>
          <p:cNvSpPr txBox="1">
            <a:spLocks noChangeArrowheads="1"/>
          </p:cNvSpPr>
          <p:nvPr/>
        </p:nvSpPr>
        <p:spPr bwMode="auto">
          <a:xfrm>
            <a:off x="1600200" y="2209800"/>
            <a:ext cx="1277938" cy="425450"/>
          </a:xfrm>
          <a:prstGeom prst="rect">
            <a:avLst/>
          </a:prstGeom>
          <a:noFill/>
          <a:ln w="6350">
            <a:noFill/>
            <a:miter lim="800000"/>
            <a:headEnd/>
            <a:tailEnd/>
          </a:ln>
        </p:spPr>
        <p:txBody>
          <a:bodyPr lIns="45720" rIns="45720">
            <a:spAutoFit/>
          </a:bodyPr>
          <a:lstStyle/>
          <a:p>
            <a:pPr marL="114300" indent="-114300">
              <a:lnSpc>
                <a:spcPct val="90000"/>
              </a:lnSpc>
              <a:spcBef>
                <a:spcPct val="30000"/>
              </a:spcBef>
            </a:pPr>
            <a:r>
              <a:rPr lang="zh-CN" altLang="en-US">
                <a:ea typeface="宋体" pitchFamily="2" charset="-122"/>
              </a:rPr>
              <a:t> </a:t>
            </a:r>
            <a:r>
              <a:rPr lang="zh-CN" altLang="en-US" sz="1800">
                <a:ea typeface="宋体" pitchFamily="2" charset="-122"/>
              </a:rPr>
              <a:t>贷款 业务</a:t>
            </a:r>
            <a:endParaRPr lang="en-US" altLang="zh-CN" sz="1800">
              <a:ea typeface="宋体" pitchFamily="2" charset="-122"/>
            </a:endParaRPr>
          </a:p>
        </p:txBody>
      </p:sp>
      <p:sp>
        <p:nvSpPr>
          <p:cNvPr id="27654" name="Text Box 1048"/>
          <p:cNvSpPr txBox="1">
            <a:spLocks noChangeArrowheads="1"/>
          </p:cNvSpPr>
          <p:nvPr/>
        </p:nvSpPr>
        <p:spPr bwMode="auto">
          <a:xfrm>
            <a:off x="1524000" y="3048000"/>
            <a:ext cx="1277938" cy="341313"/>
          </a:xfrm>
          <a:prstGeom prst="rect">
            <a:avLst/>
          </a:prstGeom>
          <a:noFill/>
          <a:ln w="6350">
            <a:noFill/>
            <a:miter lim="800000"/>
            <a:headEnd/>
            <a:tailEnd/>
          </a:ln>
        </p:spPr>
        <p:txBody>
          <a:bodyPr lIns="45720" rIns="45720">
            <a:spAutoFit/>
          </a:bodyPr>
          <a:lstStyle/>
          <a:p>
            <a:pPr marL="114300" indent="-114300">
              <a:lnSpc>
                <a:spcPct val="90000"/>
              </a:lnSpc>
              <a:spcBef>
                <a:spcPct val="30000"/>
              </a:spcBef>
            </a:pPr>
            <a:r>
              <a:rPr lang="zh-CN" altLang="en-US" sz="1800">
                <a:ea typeface="宋体" pitchFamily="2" charset="-122"/>
              </a:rPr>
              <a:t>  投资业务</a:t>
            </a:r>
            <a:endParaRPr lang="en-US" altLang="zh-CN" sz="1800">
              <a:ea typeface="宋体" pitchFamily="2" charset="-122"/>
            </a:endParaRPr>
          </a:p>
        </p:txBody>
      </p:sp>
      <p:sp>
        <p:nvSpPr>
          <p:cNvPr id="11" name="Text Box 1048"/>
          <p:cNvSpPr txBox="1">
            <a:spLocks noChangeArrowheads="1"/>
          </p:cNvSpPr>
          <p:nvPr/>
        </p:nvSpPr>
        <p:spPr bwMode="auto">
          <a:xfrm rot="5400000">
            <a:off x="1970824" y="3439375"/>
            <a:ext cx="325549" cy="457199"/>
          </a:xfrm>
          <a:prstGeom prst="rect">
            <a:avLst/>
          </a:prstGeom>
          <a:noFill/>
          <a:ln w="6350">
            <a:noFill/>
            <a:miter lim="800000"/>
            <a:headEnd/>
            <a:tailEnd/>
          </a:ln>
          <a:effectLst/>
        </p:spPr>
        <p:txBody>
          <a:bodyPr vert="vert270" lIns="45720" rIns="45720" anchor="ctr"/>
          <a:lstStyle/>
          <a:p>
            <a:pPr marL="114300" indent="-114300">
              <a:lnSpc>
                <a:spcPct val="90000"/>
              </a:lnSpc>
              <a:spcBef>
                <a:spcPct val="30000"/>
              </a:spcBef>
              <a:defRPr/>
            </a:pPr>
            <a:r>
              <a:rPr lang="zh-CN" altLang="en-US" dirty="0"/>
              <a:t>  </a:t>
            </a:r>
            <a:endParaRPr lang="en-US" altLang="zh-CN" dirty="0"/>
          </a:p>
          <a:p>
            <a:pPr marL="114300" indent="-114300">
              <a:lnSpc>
                <a:spcPct val="90000"/>
              </a:lnSpc>
              <a:spcBef>
                <a:spcPct val="30000"/>
              </a:spcBef>
              <a:defRPr/>
            </a:pPr>
            <a:r>
              <a:rPr lang="zh-CN" altLang="en-US" dirty="0"/>
              <a:t>资产</a:t>
            </a:r>
            <a:endParaRPr lang="en-US" altLang="zh-CN" dirty="0"/>
          </a:p>
        </p:txBody>
      </p:sp>
      <p:sp>
        <p:nvSpPr>
          <p:cNvPr id="27656" name="矩形 12"/>
          <p:cNvSpPr>
            <a:spLocks noChangeArrowheads="1"/>
          </p:cNvSpPr>
          <p:nvPr/>
        </p:nvSpPr>
        <p:spPr bwMode="auto">
          <a:xfrm>
            <a:off x="4343400" y="3429000"/>
            <a:ext cx="4572000" cy="2308225"/>
          </a:xfrm>
          <a:prstGeom prst="rect">
            <a:avLst/>
          </a:prstGeom>
          <a:noFill/>
          <a:ln w="9525">
            <a:solidFill>
              <a:schemeClr val="tx1"/>
            </a:solidFill>
            <a:prstDash val="sysDot"/>
            <a:miter lim="800000"/>
            <a:headEnd/>
            <a:tailEnd/>
          </a:ln>
        </p:spPr>
        <p:txBody>
          <a:bodyPr>
            <a:spAutoFit/>
          </a:bodyPr>
          <a:lstStyle/>
          <a:p>
            <a:r>
              <a:rPr lang="zh-CN" altLang="en-US">
                <a:ea typeface="宋体" pitchFamily="2" charset="-122"/>
              </a:rPr>
              <a:t>是指商业银行通常将一部分资金投资于一些有价证券，以确保银行资金的流动性、安全性，并获取一定的利润。商业银行投资的证券多为政府公债券，尤其是中央政府债券。</a:t>
            </a:r>
          </a:p>
        </p:txBody>
      </p:sp>
      <p:sp>
        <p:nvSpPr>
          <p:cNvPr id="14" name="右箭头 13"/>
          <p:cNvSpPr/>
          <p:nvPr/>
        </p:nvSpPr>
        <p:spPr bwMode="auto">
          <a:xfrm>
            <a:off x="3017838" y="2405063"/>
            <a:ext cx="977900" cy="484187"/>
          </a:xfrm>
          <a:prstGeom prst="rightArrow">
            <a:avLst/>
          </a:prstGeom>
          <a:solidFill>
            <a:schemeClr val="bg1">
              <a:lumMod val="75000"/>
            </a:schemeClr>
          </a:solidFill>
          <a:ln w="0" cap="flat">
            <a:noFill/>
            <a:prstDash val="solid"/>
            <a:round/>
            <a:headEnd/>
            <a:tailEnd/>
          </a:ln>
          <a:effectLst/>
        </p:spPr>
        <p:txBody>
          <a:bodyPr lIns="80065" tIns="40032" rIns="80065" bIns="40032" anchor="ctr">
            <a:spAutoFit/>
          </a:bodyPr>
          <a:lstStyle/>
          <a:p>
            <a:pPr algn="ctr">
              <a:defRPr/>
            </a:pPr>
            <a:endParaRPr lang="zh-CN" altLang="en-US" dirty="0">
              <a:ea typeface="宋体" pitchFamily="2" charset="-122"/>
            </a:endParaRPr>
          </a:p>
        </p:txBody>
      </p:sp>
      <p:sp>
        <p:nvSpPr>
          <p:cNvPr id="15" name="右箭头 14"/>
          <p:cNvSpPr/>
          <p:nvPr/>
        </p:nvSpPr>
        <p:spPr bwMode="auto">
          <a:xfrm rot="2551887">
            <a:off x="3006725" y="3238500"/>
            <a:ext cx="977900" cy="484188"/>
          </a:xfrm>
          <a:prstGeom prst="rightArrow">
            <a:avLst/>
          </a:prstGeom>
          <a:solidFill>
            <a:schemeClr val="bg1">
              <a:lumMod val="75000"/>
            </a:schemeClr>
          </a:solidFill>
          <a:ln w="0" cap="flat">
            <a:noFill/>
            <a:prstDash val="solid"/>
            <a:round/>
            <a:headEnd/>
            <a:tailEnd/>
          </a:ln>
          <a:effectLst/>
        </p:spPr>
        <p:txBody>
          <a:bodyPr lIns="80065" tIns="40032" rIns="80065" bIns="40032" anchor="ctr">
            <a:spAutoFit/>
          </a:bodyPr>
          <a:lstStyle/>
          <a:p>
            <a:pPr algn="ctr">
              <a:defRPr/>
            </a:pPr>
            <a:endParaRPr lang="zh-CN" altLang="en-US" dirty="0">
              <a:ea typeface="宋体" pitchFamily="2" charset="-122"/>
            </a:endParaRPr>
          </a:p>
        </p:txBody>
      </p:sp>
      <p:sp>
        <p:nvSpPr>
          <p:cNvPr id="27659" name="矩形 15"/>
          <p:cNvSpPr>
            <a:spLocks noChangeArrowheads="1"/>
          </p:cNvSpPr>
          <p:nvPr/>
        </p:nvSpPr>
        <p:spPr bwMode="auto">
          <a:xfrm>
            <a:off x="4267200" y="2133600"/>
            <a:ext cx="4572000" cy="830263"/>
          </a:xfrm>
          <a:prstGeom prst="rect">
            <a:avLst/>
          </a:prstGeom>
          <a:noFill/>
          <a:ln w="9525">
            <a:solidFill>
              <a:schemeClr val="tx1"/>
            </a:solidFill>
            <a:prstDash val="sysDot"/>
            <a:miter lim="800000"/>
            <a:headEnd/>
            <a:tailEnd/>
          </a:ln>
        </p:spPr>
        <p:txBody>
          <a:bodyPr>
            <a:spAutoFit/>
          </a:bodyPr>
          <a:lstStyle/>
          <a:p>
            <a:r>
              <a:rPr lang="zh-CN" altLang="en-US">
                <a:ea typeface="宋体" pitchFamily="2" charset="-122"/>
              </a:rPr>
              <a:t>是银行主要的资产业务，是运用其资金、取得利润的重要渠道。</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日期占位符 5"/>
          <p:cNvSpPr>
            <a:spLocks noGrp="1"/>
          </p:cNvSpPr>
          <p:nvPr>
            <p:ph type="dt" sz="quarter" idx="10"/>
          </p:nvPr>
        </p:nvSpPr>
        <p:spPr>
          <a:noFill/>
        </p:spPr>
        <p:txBody>
          <a:bodyPr/>
          <a:lstStyle/>
          <a:p>
            <a:pPr algn="r"/>
            <a:fld id="{718B43AA-1E6D-4653-AF3D-70EE6E920670}" type="datetime1">
              <a:rPr lang="zh-CN" altLang="en-US" smtClean="0"/>
              <a:pPr algn="r"/>
              <a:t>2015/7/2</a:t>
            </a:fld>
            <a:endParaRPr lang="en-US" altLang="zh-CN" smtClean="0"/>
          </a:p>
        </p:txBody>
      </p:sp>
      <p:sp>
        <p:nvSpPr>
          <p:cNvPr id="28675" name="页脚占位符 3"/>
          <p:cNvSpPr>
            <a:spLocks noGrp="1"/>
          </p:cNvSpPr>
          <p:nvPr>
            <p:ph type="ftr" sz="quarter" idx="11"/>
          </p:nvPr>
        </p:nvSpPr>
        <p:spPr>
          <a:noFill/>
        </p:spPr>
        <p:txBody>
          <a:bodyPr/>
          <a:lstStyle/>
          <a:p>
            <a:pPr algn="l"/>
            <a:r>
              <a:rPr lang="zh-CN" altLang="en-US" smtClean="0"/>
              <a:t>成功在于质量</a:t>
            </a:r>
          </a:p>
        </p:txBody>
      </p:sp>
      <p:sp>
        <p:nvSpPr>
          <p:cNvPr id="28676" name="灯片编号占位符 4"/>
          <p:cNvSpPr>
            <a:spLocks noGrp="1"/>
          </p:cNvSpPr>
          <p:nvPr>
            <p:ph type="sldNum" sz="quarter" idx="12"/>
          </p:nvPr>
        </p:nvSpPr>
        <p:spPr>
          <a:noFill/>
        </p:spPr>
        <p:txBody>
          <a:bodyPr/>
          <a:lstStyle/>
          <a:p>
            <a:pPr algn="ctr"/>
            <a:fld id="{C2382F39-81EA-45FA-9756-AD61B3D8EF1A}" type="slidenum">
              <a:rPr lang="en-US" altLang="zh-CN" smtClean="0"/>
              <a:pPr algn="ctr"/>
              <a:t>27</a:t>
            </a:fld>
            <a:endParaRPr lang="en-US" altLang="zh-CN" smtClean="0"/>
          </a:p>
        </p:txBody>
      </p:sp>
      <p:sp>
        <p:nvSpPr>
          <p:cNvPr id="28677" name="Rectangle 37"/>
          <p:cNvSpPr>
            <a:spLocks noChangeArrowheads="1"/>
          </p:cNvSpPr>
          <p:nvPr/>
        </p:nvSpPr>
        <p:spPr bwMode="auto">
          <a:xfrm>
            <a:off x="0" y="0"/>
            <a:ext cx="9144000" cy="457200"/>
          </a:xfrm>
          <a:prstGeom prst="rect">
            <a:avLst/>
          </a:prstGeom>
          <a:noFill/>
          <a:ln w="9525" algn="ctr">
            <a:noFill/>
            <a:miter lim="800000"/>
            <a:headEnd/>
            <a:tailEnd/>
          </a:ln>
        </p:spPr>
        <p:txBody>
          <a:bodyPr wrap="none" anchor="ctr">
            <a:spAutoFit/>
          </a:bodyPr>
          <a:lstStyle/>
          <a:p>
            <a:pPr>
              <a:spcBef>
                <a:spcPct val="20000"/>
              </a:spcBef>
              <a:buClr>
                <a:schemeClr val="accent2"/>
              </a:buClr>
              <a:buSzPct val="80000"/>
              <a:buFont typeface="Wingdings" pitchFamily="2" charset="2"/>
              <a:buChar char="¨"/>
            </a:pPr>
            <a:endParaRPr lang="zh-CN" altLang="en-US">
              <a:ea typeface="宋体" pitchFamily="2" charset="-122"/>
            </a:endParaRPr>
          </a:p>
        </p:txBody>
      </p:sp>
      <p:sp>
        <p:nvSpPr>
          <p:cNvPr id="28678" name="Rectangle 43"/>
          <p:cNvSpPr>
            <a:spLocks noChangeArrowheads="1"/>
          </p:cNvSpPr>
          <p:nvPr/>
        </p:nvSpPr>
        <p:spPr bwMode="auto">
          <a:xfrm>
            <a:off x="0" y="0"/>
            <a:ext cx="9144000" cy="457200"/>
          </a:xfrm>
          <a:prstGeom prst="rect">
            <a:avLst/>
          </a:prstGeom>
          <a:noFill/>
          <a:ln w="9525" algn="ctr">
            <a:noFill/>
            <a:miter lim="800000"/>
            <a:headEnd/>
            <a:tailEnd/>
          </a:ln>
        </p:spPr>
        <p:txBody>
          <a:bodyPr wrap="none" anchor="ctr">
            <a:spAutoFit/>
          </a:bodyPr>
          <a:lstStyle/>
          <a:p>
            <a:pPr>
              <a:spcBef>
                <a:spcPct val="20000"/>
              </a:spcBef>
              <a:buClr>
                <a:schemeClr val="accent2"/>
              </a:buClr>
              <a:buSzPct val="80000"/>
              <a:buFont typeface="Wingdings" pitchFamily="2" charset="2"/>
              <a:buChar char="¨"/>
            </a:pPr>
            <a:endParaRPr lang="zh-CN" altLang="en-US">
              <a:ea typeface="宋体" pitchFamily="2" charset="-122"/>
            </a:endParaRPr>
          </a:p>
        </p:txBody>
      </p:sp>
      <p:grpSp>
        <p:nvGrpSpPr>
          <p:cNvPr id="28679" name="Group 7"/>
          <p:cNvGrpSpPr>
            <a:grpSpLocks noChangeAspect="1"/>
          </p:cNvGrpSpPr>
          <p:nvPr/>
        </p:nvGrpSpPr>
        <p:grpSpPr bwMode="auto">
          <a:xfrm>
            <a:off x="917575" y="1338263"/>
            <a:ext cx="7645400" cy="4746625"/>
            <a:chOff x="3052" y="3790"/>
            <a:chExt cx="8011" cy="5597"/>
          </a:xfrm>
        </p:grpSpPr>
        <p:sp>
          <p:nvSpPr>
            <p:cNvPr id="28681" name="AutoShape 42"/>
            <p:cNvSpPr>
              <a:spLocks noChangeAspect="1" noChangeArrowheads="1" noTextEdit="1"/>
            </p:cNvSpPr>
            <p:nvPr/>
          </p:nvSpPr>
          <p:spPr bwMode="auto">
            <a:xfrm>
              <a:off x="3052" y="3790"/>
              <a:ext cx="8011" cy="5597"/>
            </a:xfrm>
            <a:prstGeom prst="rect">
              <a:avLst/>
            </a:prstGeom>
            <a:noFill/>
            <a:ln w="9525">
              <a:noFill/>
              <a:miter lim="800000"/>
              <a:headEnd/>
              <a:tailEnd/>
            </a:ln>
          </p:spPr>
          <p:txBody>
            <a:bodyPr/>
            <a:lstStyle/>
            <a:p>
              <a:endParaRPr lang="zh-CN" altLang="en-US"/>
            </a:p>
          </p:txBody>
        </p:sp>
        <p:sp>
          <p:nvSpPr>
            <p:cNvPr id="28682" name="Rectangle 41"/>
            <p:cNvSpPr>
              <a:spLocks noChangeArrowheads="1"/>
            </p:cNvSpPr>
            <p:nvPr/>
          </p:nvSpPr>
          <p:spPr bwMode="auto">
            <a:xfrm>
              <a:off x="5555" y="4686"/>
              <a:ext cx="1409" cy="543"/>
            </a:xfrm>
            <a:prstGeom prst="rect">
              <a:avLst/>
            </a:prstGeom>
            <a:solidFill>
              <a:srgbClr val="FFFFFF"/>
            </a:solidFill>
            <a:ln w="9525">
              <a:solidFill>
                <a:srgbClr val="000000"/>
              </a:solidFill>
              <a:miter lim="800000"/>
              <a:headEnd/>
              <a:tailEnd/>
            </a:ln>
          </p:spPr>
          <p:txBody>
            <a:bodyPr/>
            <a:lstStyle/>
            <a:p>
              <a:pPr algn="ctr">
                <a:spcBef>
                  <a:spcPct val="20000"/>
                </a:spcBef>
                <a:buClr>
                  <a:schemeClr val="accent2"/>
                </a:buClr>
                <a:buSzPct val="80000"/>
                <a:buFont typeface="Wingdings" pitchFamily="2" charset="2"/>
                <a:buNone/>
              </a:pPr>
              <a:r>
                <a:rPr lang="zh-CN" sz="2000">
                  <a:ea typeface="宋体" pitchFamily="2" charset="-122"/>
                  <a:cs typeface="Times New Roman" pitchFamily="18" charset="0"/>
                </a:rPr>
                <a:t>贷款产品</a:t>
              </a:r>
            </a:p>
          </p:txBody>
        </p:sp>
        <p:sp>
          <p:nvSpPr>
            <p:cNvPr id="28683" name="Rectangle 40"/>
            <p:cNvSpPr>
              <a:spLocks noChangeArrowheads="1"/>
            </p:cNvSpPr>
            <p:nvPr/>
          </p:nvSpPr>
          <p:spPr bwMode="auto">
            <a:xfrm>
              <a:off x="3927" y="6044"/>
              <a:ext cx="1252" cy="544"/>
            </a:xfrm>
            <a:prstGeom prst="rect">
              <a:avLst/>
            </a:prstGeom>
            <a:solidFill>
              <a:srgbClr val="FFFFFF"/>
            </a:solidFill>
            <a:ln w="9525">
              <a:solidFill>
                <a:srgbClr val="000000"/>
              </a:solidFill>
              <a:miter lim="800000"/>
              <a:headEnd/>
              <a:tailEnd/>
            </a:ln>
          </p:spPr>
          <p:txBody>
            <a:bodyPr/>
            <a:lstStyle/>
            <a:p>
              <a:pPr algn="ctr">
                <a:spcBef>
                  <a:spcPct val="20000"/>
                </a:spcBef>
                <a:buClr>
                  <a:schemeClr val="accent2"/>
                </a:buClr>
                <a:buSzPct val="80000"/>
                <a:buFont typeface="Wingdings" pitchFamily="2" charset="2"/>
                <a:buNone/>
              </a:pPr>
              <a:r>
                <a:rPr lang="zh-CN" sz="1600">
                  <a:ea typeface="宋体" pitchFamily="2" charset="-122"/>
                  <a:cs typeface="Times New Roman" pitchFamily="18" charset="0"/>
                </a:rPr>
                <a:t>对公贷款</a:t>
              </a:r>
            </a:p>
          </p:txBody>
        </p:sp>
        <p:sp>
          <p:nvSpPr>
            <p:cNvPr id="28684" name="Line 39"/>
            <p:cNvSpPr>
              <a:spLocks noChangeShapeType="1"/>
            </p:cNvSpPr>
            <p:nvPr/>
          </p:nvSpPr>
          <p:spPr bwMode="auto">
            <a:xfrm>
              <a:off x="6181" y="5229"/>
              <a:ext cx="1" cy="408"/>
            </a:xfrm>
            <a:prstGeom prst="line">
              <a:avLst/>
            </a:prstGeom>
            <a:noFill/>
            <a:ln w="9525">
              <a:solidFill>
                <a:srgbClr val="000000"/>
              </a:solidFill>
              <a:round/>
              <a:headEnd/>
              <a:tailEnd/>
            </a:ln>
          </p:spPr>
          <p:txBody>
            <a:bodyPr/>
            <a:lstStyle/>
            <a:p>
              <a:endParaRPr lang="zh-CN" altLang="en-US"/>
            </a:p>
          </p:txBody>
        </p:sp>
        <p:sp>
          <p:nvSpPr>
            <p:cNvPr id="28685" name="Line 38"/>
            <p:cNvSpPr>
              <a:spLocks noChangeShapeType="1"/>
            </p:cNvSpPr>
            <p:nvPr/>
          </p:nvSpPr>
          <p:spPr bwMode="auto">
            <a:xfrm>
              <a:off x="4553" y="5637"/>
              <a:ext cx="1" cy="407"/>
            </a:xfrm>
            <a:prstGeom prst="line">
              <a:avLst/>
            </a:prstGeom>
            <a:noFill/>
            <a:ln w="9525">
              <a:solidFill>
                <a:srgbClr val="000000"/>
              </a:solidFill>
              <a:round/>
              <a:headEnd/>
              <a:tailEnd/>
            </a:ln>
          </p:spPr>
          <p:txBody>
            <a:bodyPr/>
            <a:lstStyle/>
            <a:p>
              <a:endParaRPr lang="zh-CN" altLang="en-US"/>
            </a:p>
          </p:txBody>
        </p:sp>
        <p:sp>
          <p:nvSpPr>
            <p:cNvPr id="28686" name="Line 37"/>
            <p:cNvSpPr>
              <a:spLocks noChangeShapeType="1"/>
            </p:cNvSpPr>
            <p:nvPr/>
          </p:nvSpPr>
          <p:spPr bwMode="auto">
            <a:xfrm>
              <a:off x="5398" y="5637"/>
              <a:ext cx="0" cy="0"/>
            </a:xfrm>
            <a:prstGeom prst="line">
              <a:avLst/>
            </a:prstGeom>
            <a:noFill/>
            <a:ln w="9525">
              <a:solidFill>
                <a:srgbClr val="000000"/>
              </a:solidFill>
              <a:round/>
              <a:headEnd/>
              <a:tailEnd/>
            </a:ln>
          </p:spPr>
          <p:txBody>
            <a:bodyPr/>
            <a:lstStyle/>
            <a:p>
              <a:endParaRPr lang="zh-CN" altLang="en-US"/>
            </a:p>
          </p:txBody>
        </p:sp>
        <p:sp>
          <p:nvSpPr>
            <p:cNvPr id="28687" name="Rectangle 36"/>
            <p:cNvSpPr>
              <a:spLocks noChangeArrowheads="1"/>
            </p:cNvSpPr>
            <p:nvPr/>
          </p:nvSpPr>
          <p:spPr bwMode="auto">
            <a:xfrm>
              <a:off x="7214" y="6044"/>
              <a:ext cx="1408" cy="544"/>
            </a:xfrm>
            <a:prstGeom prst="rect">
              <a:avLst/>
            </a:prstGeom>
            <a:solidFill>
              <a:srgbClr val="FFFFFF"/>
            </a:solidFill>
            <a:ln w="9525">
              <a:solidFill>
                <a:srgbClr val="000000"/>
              </a:solidFill>
              <a:miter lim="800000"/>
              <a:headEnd/>
              <a:tailEnd/>
            </a:ln>
          </p:spPr>
          <p:txBody>
            <a:bodyPr/>
            <a:lstStyle/>
            <a:p>
              <a:pPr algn="ctr">
                <a:spcBef>
                  <a:spcPct val="20000"/>
                </a:spcBef>
                <a:buClr>
                  <a:schemeClr val="accent2"/>
                </a:buClr>
                <a:buSzPct val="80000"/>
                <a:buFont typeface="Wingdings" pitchFamily="2" charset="2"/>
                <a:buNone/>
              </a:pPr>
              <a:r>
                <a:rPr lang="zh-CN" sz="1600">
                  <a:ea typeface="宋体" pitchFamily="2" charset="-122"/>
                  <a:cs typeface="Times New Roman" pitchFamily="18" charset="0"/>
                </a:rPr>
                <a:t>对私贷款</a:t>
              </a:r>
            </a:p>
          </p:txBody>
        </p:sp>
        <p:sp>
          <p:nvSpPr>
            <p:cNvPr id="28688" name="Line 35"/>
            <p:cNvSpPr>
              <a:spLocks noChangeShapeType="1"/>
            </p:cNvSpPr>
            <p:nvPr/>
          </p:nvSpPr>
          <p:spPr bwMode="auto">
            <a:xfrm>
              <a:off x="7903" y="5637"/>
              <a:ext cx="1" cy="407"/>
            </a:xfrm>
            <a:prstGeom prst="line">
              <a:avLst/>
            </a:prstGeom>
            <a:noFill/>
            <a:ln w="9525">
              <a:solidFill>
                <a:srgbClr val="000000"/>
              </a:solidFill>
              <a:round/>
              <a:headEnd/>
              <a:tailEnd/>
            </a:ln>
          </p:spPr>
          <p:txBody>
            <a:bodyPr/>
            <a:lstStyle/>
            <a:p>
              <a:endParaRPr lang="zh-CN" altLang="en-US"/>
            </a:p>
          </p:txBody>
        </p:sp>
        <p:sp>
          <p:nvSpPr>
            <p:cNvPr id="28689" name="Freeform 34"/>
            <p:cNvSpPr>
              <a:spLocks/>
            </p:cNvSpPr>
            <p:nvPr/>
          </p:nvSpPr>
          <p:spPr bwMode="auto">
            <a:xfrm>
              <a:off x="4553" y="5637"/>
              <a:ext cx="3352" cy="4"/>
            </a:xfrm>
            <a:custGeom>
              <a:avLst/>
              <a:gdLst>
                <a:gd name="T0" fmla="*/ 0 w 3855"/>
                <a:gd name="T1" fmla="*/ 0 h 5"/>
                <a:gd name="T2" fmla="*/ 89 w 3855"/>
                <a:gd name="T3" fmla="*/ 2 h 5"/>
                <a:gd name="T4" fmla="*/ 0 60000 65536"/>
                <a:gd name="T5" fmla="*/ 0 60000 65536"/>
                <a:gd name="T6" fmla="*/ 0 w 3855"/>
                <a:gd name="T7" fmla="*/ 0 h 5"/>
                <a:gd name="T8" fmla="*/ 3855 w 3855"/>
                <a:gd name="T9" fmla="*/ 5 h 5"/>
              </a:gdLst>
              <a:ahLst/>
              <a:cxnLst>
                <a:cxn ang="T4">
                  <a:pos x="T0" y="T1"/>
                </a:cxn>
                <a:cxn ang="T5">
                  <a:pos x="T2" y="T3"/>
                </a:cxn>
              </a:cxnLst>
              <a:rect l="T6" t="T7" r="T8" b="T9"/>
              <a:pathLst>
                <a:path w="3855" h="5">
                  <a:moveTo>
                    <a:pt x="0" y="0"/>
                  </a:moveTo>
                  <a:lnTo>
                    <a:pt x="3855" y="5"/>
                  </a:lnTo>
                </a:path>
              </a:pathLst>
            </a:custGeom>
            <a:noFill/>
            <a:ln w="9525">
              <a:solidFill>
                <a:srgbClr val="000000"/>
              </a:solidFill>
              <a:round/>
              <a:headEnd/>
              <a:tailEnd/>
            </a:ln>
          </p:spPr>
          <p:txBody>
            <a:bodyPr/>
            <a:lstStyle/>
            <a:p>
              <a:pPr>
                <a:spcBef>
                  <a:spcPct val="20000"/>
                </a:spcBef>
                <a:buClr>
                  <a:schemeClr val="accent2"/>
                </a:buClr>
                <a:buSzPct val="80000"/>
                <a:buFont typeface="Wingdings" pitchFamily="2" charset="2"/>
                <a:buChar char="¨"/>
              </a:pPr>
              <a:endParaRPr lang="zh-CN" altLang="en-US">
                <a:ea typeface="宋体" pitchFamily="2" charset="-122"/>
              </a:endParaRPr>
            </a:p>
          </p:txBody>
        </p:sp>
        <p:sp>
          <p:nvSpPr>
            <p:cNvPr id="28690" name="Line 33"/>
            <p:cNvSpPr>
              <a:spLocks noChangeShapeType="1"/>
            </p:cNvSpPr>
            <p:nvPr/>
          </p:nvSpPr>
          <p:spPr bwMode="auto">
            <a:xfrm>
              <a:off x="4553" y="6588"/>
              <a:ext cx="1" cy="543"/>
            </a:xfrm>
            <a:prstGeom prst="line">
              <a:avLst/>
            </a:prstGeom>
            <a:noFill/>
            <a:ln w="9525">
              <a:solidFill>
                <a:srgbClr val="000000"/>
              </a:solidFill>
              <a:round/>
              <a:headEnd/>
              <a:tailEnd/>
            </a:ln>
          </p:spPr>
          <p:txBody>
            <a:bodyPr/>
            <a:lstStyle/>
            <a:p>
              <a:endParaRPr lang="zh-CN" altLang="en-US"/>
            </a:p>
          </p:txBody>
        </p:sp>
        <p:sp>
          <p:nvSpPr>
            <p:cNvPr id="28691" name="Rectangle 32"/>
            <p:cNvSpPr>
              <a:spLocks noChangeArrowheads="1"/>
            </p:cNvSpPr>
            <p:nvPr/>
          </p:nvSpPr>
          <p:spPr bwMode="auto">
            <a:xfrm>
              <a:off x="3301" y="7675"/>
              <a:ext cx="469" cy="1222"/>
            </a:xfrm>
            <a:prstGeom prst="rect">
              <a:avLst/>
            </a:prstGeom>
            <a:solidFill>
              <a:srgbClr val="FFFFFF"/>
            </a:solidFill>
            <a:ln w="9525">
              <a:solidFill>
                <a:srgbClr val="000000"/>
              </a:solidFill>
              <a:miter lim="800000"/>
              <a:headEnd/>
              <a:tailEnd/>
            </a:ln>
          </p:spPr>
          <p:txBody>
            <a:bodyPr/>
            <a:lstStyle/>
            <a:p>
              <a:pPr>
                <a:spcBef>
                  <a:spcPct val="20000"/>
                </a:spcBef>
                <a:buClr>
                  <a:schemeClr val="accent2"/>
                </a:buClr>
                <a:buSzPct val="80000"/>
                <a:buFont typeface="Wingdings" pitchFamily="2" charset="2"/>
                <a:buNone/>
              </a:pPr>
              <a:r>
                <a:rPr lang="zh-CN" sz="1600">
                  <a:ea typeface="宋体" pitchFamily="2" charset="-122"/>
                  <a:cs typeface="Times New Roman" pitchFamily="18" charset="0"/>
                </a:rPr>
                <a:t>一般贷款</a:t>
              </a:r>
            </a:p>
          </p:txBody>
        </p:sp>
        <p:sp>
          <p:nvSpPr>
            <p:cNvPr id="28692" name="Rectangle 31"/>
            <p:cNvSpPr>
              <a:spLocks noChangeArrowheads="1"/>
            </p:cNvSpPr>
            <p:nvPr/>
          </p:nvSpPr>
          <p:spPr bwMode="auto">
            <a:xfrm>
              <a:off x="3927" y="7675"/>
              <a:ext cx="468" cy="1222"/>
            </a:xfrm>
            <a:prstGeom prst="rect">
              <a:avLst/>
            </a:prstGeom>
            <a:solidFill>
              <a:srgbClr val="FFFFFF"/>
            </a:solidFill>
            <a:ln w="9525">
              <a:solidFill>
                <a:srgbClr val="000000"/>
              </a:solidFill>
              <a:miter lim="800000"/>
              <a:headEnd/>
              <a:tailEnd/>
            </a:ln>
          </p:spPr>
          <p:txBody>
            <a:bodyPr/>
            <a:lstStyle/>
            <a:p>
              <a:pPr>
                <a:spcBef>
                  <a:spcPct val="20000"/>
                </a:spcBef>
                <a:buClr>
                  <a:schemeClr val="accent2"/>
                </a:buClr>
                <a:buSzPct val="80000"/>
                <a:buFont typeface="Wingdings" pitchFamily="2" charset="2"/>
                <a:buNone/>
              </a:pPr>
              <a:r>
                <a:rPr lang="zh-CN" sz="1600">
                  <a:ea typeface="宋体" pitchFamily="2" charset="-122"/>
                  <a:cs typeface="Times New Roman" pitchFamily="18" charset="0"/>
                </a:rPr>
                <a:t>委托贷款</a:t>
              </a:r>
            </a:p>
          </p:txBody>
        </p:sp>
        <p:sp>
          <p:nvSpPr>
            <p:cNvPr id="28693" name="Rectangle 30"/>
            <p:cNvSpPr>
              <a:spLocks noChangeArrowheads="1"/>
            </p:cNvSpPr>
            <p:nvPr/>
          </p:nvSpPr>
          <p:spPr bwMode="auto">
            <a:xfrm>
              <a:off x="4553" y="7675"/>
              <a:ext cx="470" cy="1222"/>
            </a:xfrm>
            <a:prstGeom prst="rect">
              <a:avLst/>
            </a:prstGeom>
            <a:solidFill>
              <a:srgbClr val="FFFFFF"/>
            </a:solidFill>
            <a:ln w="9525">
              <a:solidFill>
                <a:srgbClr val="000000"/>
              </a:solidFill>
              <a:miter lim="800000"/>
              <a:headEnd/>
              <a:tailEnd/>
            </a:ln>
          </p:spPr>
          <p:txBody>
            <a:bodyPr/>
            <a:lstStyle/>
            <a:p>
              <a:pPr>
                <a:spcBef>
                  <a:spcPct val="20000"/>
                </a:spcBef>
                <a:buClr>
                  <a:schemeClr val="accent2"/>
                </a:buClr>
                <a:buSzPct val="80000"/>
                <a:buFont typeface="Wingdings" pitchFamily="2" charset="2"/>
                <a:buNone/>
              </a:pPr>
              <a:r>
                <a:rPr lang="zh-CN" sz="1600">
                  <a:ea typeface="宋体" pitchFamily="2" charset="-122"/>
                  <a:cs typeface="Times New Roman" pitchFamily="18" charset="0"/>
                </a:rPr>
                <a:t>银团贷款</a:t>
              </a:r>
            </a:p>
          </p:txBody>
        </p:sp>
        <p:sp>
          <p:nvSpPr>
            <p:cNvPr id="28694" name="Rectangle 29"/>
            <p:cNvSpPr>
              <a:spLocks noChangeArrowheads="1"/>
            </p:cNvSpPr>
            <p:nvPr/>
          </p:nvSpPr>
          <p:spPr bwMode="auto">
            <a:xfrm>
              <a:off x="5179" y="7675"/>
              <a:ext cx="689" cy="1222"/>
            </a:xfrm>
            <a:prstGeom prst="rect">
              <a:avLst/>
            </a:prstGeom>
            <a:solidFill>
              <a:srgbClr val="FFFFFF"/>
            </a:solidFill>
            <a:ln w="9525">
              <a:solidFill>
                <a:srgbClr val="000000"/>
              </a:solidFill>
              <a:miter lim="800000"/>
              <a:headEnd/>
              <a:tailEnd/>
            </a:ln>
          </p:spPr>
          <p:txBody>
            <a:bodyPr/>
            <a:lstStyle/>
            <a:p>
              <a:pPr>
                <a:spcBef>
                  <a:spcPct val="20000"/>
                </a:spcBef>
                <a:buClr>
                  <a:schemeClr val="accent2"/>
                </a:buClr>
                <a:buSzPct val="80000"/>
                <a:buFont typeface="Wingdings" pitchFamily="2" charset="2"/>
                <a:buNone/>
              </a:pPr>
              <a:r>
                <a:rPr lang="zh-CN" sz="1600">
                  <a:ea typeface="宋体" pitchFamily="2" charset="-122"/>
                  <a:cs typeface="Times New Roman" pitchFamily="18" charset="0"/>
                </a:rPr>
                <a:t>进出口押汇贷款</a:t>
              </a:r>
            </a:p>
          </p:txBody>
        </p:sp>
        <p:sp>
          <p:nvSpPr>
            <p:cNvPr id="28695" name="Line 28"/>
            <p:cNvSpPr>
              <a:spLocks noChangeShapeType="1"/>
            </p:cNvSpPr>
            <p:nvPr/>
          </p:nvSpPr>
          <p:spPr bwMode="auto">
            <a:xfrm flipV="1">
              <a:off x="3520" y="7131"/>
              <a:ext cx="1" cy="544"/>
            </a:xfrm>
            <a:prstGeom prst="line">
              <a:avLst/>
            </a:prstGeom>
            <a:noFill/>
            <a:ln w="9525">
              <a:solidFill>
                <a:srgbClr val="000000"/>
              </a:solidFill>
              <a:round/>
              <a:headEnd/>
              <a:tailEnd/>
            </a:ln>
          </p:spPr>
          <p:txBody>
            <a:bodyPr/>
            <a:lstStyle/>
            <a:p>
              <a:endParaRPr lang="zh-CN" altLang="en-US"/>
            </a:p>
          </p:txBody>
        </p:sp>
        <p:sp>
          <p:nvSpPr>
            <p:cNvPr id="28696" name="Line 27"/>
            <p:cNvSpPr>
              <a:spLocks noChangeShapeType="1"/>
            </p:cNvSpPr>
            <p:nvPr/>
          </p:nvSpPr>
          <p:spPr bwMode="auto">
            <a:xfrm>
              <a:off x="5492" y="7131"/>
              <a:ext cx="1" cy="544"/>
            </a:xfrm>
            <a:prstGeom prst="line">
              <a:avLst/>
            </a:prstGeom>
            <a:noFill/>
            <a:ln w="9525">
              <a:solidFill>
                <a:srgbClr val="000000"/>
              </a:solidFill>
              <a:round/>
              <a:headEnd/>
              <a:tailEnd/>
            </a:ln>
          </p:spPr>
          <p:txBody>
            <a:bodyPr/>
            <a:lstStyle/>
            <a:p>
              <a:endParaRPr lang="zh-CN" altLang="en-US"/>
            </a:p>
          </p:txBody>
        </p:sp>
        <p:sp>
          <p:nvSpPr>
            <p:cNvPr id="28697" name="Line 26"/>
            <p:cNvSpPr>
              <a:spLocks noChangeShapeType="1"/>
            </p:cNvSpPr>
            <p:nvPr/>
          </p:nvSpPr>
          <p:spPr bwMode="auto">
            <a:xfrm>
              <a:off x="4240" y="7131"/>
              <a:ext cx="2" cy="544"/>
            </a:xfrm>
            <a:prstGeom prst="line">
              <a:avLst/>
            </a:prstGeom>
            <a:noFill/>
            <a:ln w="9525">
              <a:solidFill>
                <a:srgbClr val="000000"/>
              </a:solidFill>
              <a:round/>
              <a:headEnd/>
              <a:tailEnd/>
            </a:ln>
          </p:spPr>
          <p:txBody>
            <a:bodyPr/>
            <a:lstStyle/>
            <a:p>
              <a:endParaRPr lang="zh-CN" altLang="en-US"/>
            </a:p>
          </p:txBody>
        </p:sp>
        <p:sp>
          <p:nvSpPr>
            <p:cNvPr id="28698" name="Line 25"/>
            <p:cNvSpPr>
              <a:spLocks noChangeShapeType="1"/>
            </p:cNvSpPr>
            <p:nvPr/>
          </p:nvSpPr>
          <p:spPr bwMode="auto">
            <a:xfrm>
              <a:off x="4866" y="7131"/>
              <a:ext cx="2" cy="544"/>
            </a:xfrm>
            <a:prstGeom prst="line">
              <a:avLst/>
            </a:prstGeom>
            <a:noFill/>
            <a:ln w="9525">
              <a:solidFill>
                <a:srgbClr val="000000"/>
              </a:solidFill>
              <a:round/>
              <a:headEnd/>
              <a:tailEnd/>
            </a:ln>
          </p:spPr>
          <p:txBody>
            <a:bodyPr/>
            <a:lstStyle/>
            <a:p>
              <a:endParaRPr lang="zh-CN" altLang="en-US"/>
            </a:p>
          </p:txBody>
        </p:sp>
        <p:sp>
          <p:nvSpPr>
            <p:cNvPr id="28699" name="Line 24"/>
            <p:cNvSpPr>
              <a:spLocks noChangeShapeType="1"/>
            </p:cNvSpPr>
            <p:nvPr/>
          </p:nvSpPr>
          <p:spPr bwMode="auto">
            <a:xfrm>
              <a:off x="7996" y="6588"/>
              <a:ext cx="1" cy="543"/>
            </a:xfrm>
            <a:prstGeom prst="line">
              <a:avLst/>
            </a:prstGeom>
            <a:noFill/>
            <a:ln w="9525">
              <a:solidFill>
                <a:srgbClr val="000000"/>
              </a:solidFill>
              <a:round/>
              <a:headEnd/>
              <a:tailEnd/>
            </a:ln>
          </p:spPr>
          <p:txBody>
            <a:bodyPr/>
            <a:lstStyle/>
            <a:p>
              <a:endParaRPr lang="zh-CN" altLang="en-US"/>
            </a:p>
          </p:txBody>
        </p:sp>
        <p:sp>
          <p:nvSpPr>
            <p:cNvPr id="28700" name="Rectangle 23"/>
            <p:cNvSpPr>
              <a:spLocks noChangeArrowheads="1"/>
            </p:cNvSpPr>
            <p:nvPr/>
          </p:nvSpPr>
          <p:spPr bwMode="auto">
            <a:xfrm>
              <a:off x="5962" y="7675"/>
              <a:ext cx="469" cy="1222"/>
            </a:xfrm>
            <a:prstGeom prst="rect">
              <a:avLst/>
            </a:prstGeom>
            <a:solidFill>
              <a:srgbClr val="FFFFFF"/>
            </a:solidFill>
            <a:ln w="9525">
              <a:solidFill>
                <a:srgbClr val="000000"/>
              </a:solidFill>
              <a:miter lim="800000"/>
              <a:headEnd/>
              <a:tailEnd/>
            </a:ln>
          </p:spPr>
          <p:txBody>
            <a:bodyPr/>
            <a:lstStyle/>
            <a:p>
              <a:pPr>
                <a:spcBef>
                  <a:spcPct val="20000"/>
                </a:spcBef>
                <a:buClr>
                  <a:schemeClr val="accent2"/>
                </a:buClr>
                <a:buSzPct val="80000"/>
                <a:buFont typeface="Wingdings" pitchFamily="2" charset="2"/>
                <a:buNone/>
              </a:pPr>
              <a:r>
                <a:rPr lang="zh-CN" sz="1600">
                  <a:ea typeface="宋体" pitchFamily="2" charset="-122"/>
                  <a:cs typeface="Times New Roman" pitchFamily="18" charset="0"/>
                </a:rPr>
                <a:t>贴现</a:t>
              </a:r>
            </a:p>
          </p:txBody>
        </p:sp>
        <p:sp>
          <p:nvSpPr>
            <p:cNvPr id="28701" name="Rectangle 22"/>
            <p:cNvSpPr>
              <a:spLocks noChangeArrowheads="1"/>
            </p:cNvSpPr>
            <p:nvPr/>
          </p:nvSpPr>
          <p:spPr bwMode="auto">
            <a:xfrm>
              <a:off x="6588" y="7675"/>
              <a:ext cx="469" cy="1222"/>
            </a:xfrm>
            <a:prstGeom prst="rect">
              <a:avLst/>
            </a:prstGeom>
            <a:solidFill>
              <a:srgbClr val="FFFFFF"/>
            </a:solidFill>
            <a:ln w="9525">
              <a:solidFill>
                <a:srgbClr val="000000"/>
              </a:solidFill>
              <a:miter lim="800000"/>
              <a:headEnd/>
              <a:tailEnd/>
            </a:ln>
          </p:spPr>
          <p:txBody>
            <a:bodyPr/>
            <a:lstStyle/>
            <a:p>
              <a:pPr>
                <a:spcBef>
                  <a:spcPct val="20000"/>
                </a:spcBef>
                <a:buClr>
                  <a:schemeClr val="accent2"/>
                </a:buClr>
                <a:buSzPct val="80000"/>
                <a:buFont typeface="Wingdings" pitchFamily="2" charset="2"/>
                <a:buNone/>
              </a:pPr>
              <a:r>
                <a:rPr lang="zh-CN" sz="1600">
                  <a:ea typeface="宋体" pitchFamily="2" charset="-122"/>
                  <a:cs typeface="Times New Roman" pitchFamily="18" charset="0"/>
                </a:rPr>
                <a:t>拆借</a:t>
              </a:r>
            </a:p>
          </p:txBody>
        </p:sp>
        <p:sp>
          <p:nvSpPr>
            <p:cNvPr id="28702" name="Rectangle 21"/>
            <p:cNvSpPr>
              <a:spLocks noChangeArrowheads="1"/>
            </p:cNvSpPr>
            <p:nvPr/>
          </p:nvSpPr>
          <p:spPr bwMode="auto">
            <a:xfrm>
              <a:off x="7276" y="7675"/>
              <a:ext cx="469" cy="1222"/>
            </a:xfrm>
            <a:prstGeom prst="rect">
              <a:avLst/>
            </a:prstGeom>
            <a:solidFill>
              <a:srgbClr val="FFFFFF"/>
            </a:solidFill>
            <a:ln w="9525">
              <a:solidFill>
                <a:srgbClr val="000000"/>
              </a:solidFill>
              <a:miter lim="800000"/>
              <a:headEnd/>
              <a:tailEnd/>
            </a:ln>
          </p:spPr>
          <p:txBody>
            <a:bodyPr/>
            <a:lstStyle/>
            <a:p>
              <a:pPr>
                <a:spcBef>
                  <a:spcPct val="20000"/>
                </a:spcBef>
                <a:buClr>
                  <a:schemeClr val="accent2"/>
                </a:buClr>
                <a:buSzPct val="80000"/>
                <a:buFont typeface="Wingdings" pitchFamily="2" charset="2"/>
                <a:buNone/>
              </a:pPr>
              <a:r>
                <a:rPr lang="zh-CN" sz="1600">
                  <a:ea typeface="宋体" pitchFamily="2" charset="-122"/>
                  <a:cs typeface="Times New Roman" pitchFamily="18" charset="0"/>
                </a:rPr>
                <a:t>消费贷款</a:t>
              </a:r>
            </a:p>
          </p:txBody>
        </p:sp>
        <p:sp>
          <p:nvSpPr>
            <p:cNvPr id="28703" name="Rectangle 20"/>
            <p:cNvSpPr>
              <a:spLocks noChangeArrowheads="1"/>
            </p:cNvSpPr>
            <p:nvPr/>
          </p:nvSpPr>
          <p:spPr bwMode="auto">
            <a:xfrm>
              <a:off x="7902" y="7675"/>
              <a:ext cx="472" cy="1222"/>
            </a:xfrm>
            <a:prstGeom prst="rect">
              <a:avLst/>
            </a:prstGeom>
            <a:solidFill>
              <a:srgbClr val="FFFFFF"/>
            </a:solidFill>
            <a:ln w="9525">
              <a:solidFill>
                <a:srgbClr val="000000"/>
              </a:solidFill>
              <a:miter lim="800000"/>
              <a:headEnd/>
              <a:tailEnd/>
            </a:ln>
          </p:spPr>
          <p:txBody>
            <a:bodyPr/>
            <a:lstStyle/>
            <a:p>
              <a:pPr>
                <a:spcBef>
                  <a:spcPct val="20000"/>
                </a:spcBef>
                <a:buClr>
                  <a:schemeClr val="accent2"/>
                </a:buClr>
                <a:buSzPct val="80000"/>
                <a:buFont typeface="Wingdings" pitchFamily="2" charset="2"/>
                <a:buNone/>
              </a:pPr>
              <a:r>
                <a:rPr lang="zh-CN" sz="1600">
                  <a:ea typeface="宋体" pitchFamily="2" charset="-122"/>
                  <a:cs typeface="Times New Roman" pitchFamily="18" charset="0"/>
                </a:rPr>
                <a:t>按揭贷款</a:t>
              </a:r>
            </a:p>
          </p:txBody>
        </p:sp>
        <p:sp>
          <p:nvSpPr>
            <p:cNvPr id="28704" name="Rectangle 19"/>
            <p:cNvSpPr>
              <a:spLocks noChangeArrowheads="1"/>
            </p:cNvSpPr>
            <p:nvPr/>
          </p:nvSpPr>
          <p:spPr bwMode="auto">
            <a:xfrm>
              <a:off x="8528" y="7675"/>
              <a:ext cx="471" cy="1222"/>
            </a:xfrm>
            <a:prstGeom prst="rect">
              <a:avLst/>
            </a:prstGeom>
            <a:solidFill>
              <a:srgbClr val="FFFFFF"/>
            </a:solidFill>
            <a:ln w="9525">
              <a:solidFill>
                <a:srgbClr val="000000"/>
              </a:solidFill>
              <a:miter lim="800000"/>
              <a:headEnd/>
              <a:tailEnd/>
            </a:ln>
          </p:spPr>
          <p:txBody>
            <a:bodyPr/>
            <a:lstStyle/>
            <a:p>
              <a:pPr>
                <a:spcBef>
                  <a:spcPct val="20000"/>
                </a:spcBef>
                <a:buClr>
                  <a:schemeClr val="accent2"/>
                </a:buClr>
                <a:buSzPct val="80000"/>
                <a:buFont typeface="Wingdings" pitchFamily="2" charset="2"/>
                <a:buNone/>
              </a:pPr>
              <a:r>
                <a:rPr lang="zh-CN" sz="1600">
                  <a:ea typeface="宋体" pitchFamily="2" charset="-122"/>
                  <a:cs typeface="Times New Roman" pitchFamily="18" charset="0"/>
                </a:rPr>
                <a:t>小额质押</a:t>
              </a:r>
            </a:p>
          </p:txBody>
        </p:sp>
        <p:sp>
          <p:nvSpPr>
            <p:cNvPr id="28705" name="Line 18"/>
            <p:cNvSpPr>
              <a:spLocks noChangeShapeType="1"/>
            </p:cNvSpPr>
            <p:nvPr/>
          </p:nvSpPr>
          <p:spPr bwMode="auto">
            <a:xfrm>
              <a:off x="6275" y="7131"/>
              <a:ext cx="1" cy="544"/>
            </a:xfrm>
            <a:prstGeom prst="line">
              <a:avLst/>
            </a:prstGeom>
            <a:noFill/>
            <a:ln w="9525">
              <a:solidFill>
                <a:srgbClr val="000000"/>
              </a:solidFill>
              <a:round/>
              <a:headEnd/>
              <a:tailEnd/>
            </a:ln>
          </p:spPr>
          <p:txBody>
            <a:bodyPr/>
            <a:lstStyle/>
            <a:p>
              <a:endParaRPr lang="zh-CN" altLang="en-US"/>
            </a:p>
          </p:txBody>
        </p:sp>
        <p:sp>
          <p:nvSpPr>
            <p:cNvPr id="28706" name="Line 17"/>
            <p:cNvSpPr>
              <a:spLocks noChangeShapeType="1"/>
            </p:cNvSpPr>
            <p:nvPr/>
          </p:nvSpPr>
          <p:spPr bwMode="auto">
            <a:xfrm>
              <a:off x="6807" y="7131"/>
              <a:ext cx="1" cy="544"/>
            </a:xfrm>
            <a:prstGeom prst="line">
              <a:avLst/>
            </a:prstGeom>
            <a:noFill/>
            <a:ln w="9525">
              <a:solidFill>
                <a:srgbClr val="000000"/>
              </a:solidFill>
              <a:round/>
              <a:headEnd/>
              <a:tailEnd/>
            </a:ln>
          </p:spPr>
          <p:txBody>
            <a:bodyPr/>
            <a:lstStyle/>
            <a:p>
              <a:endParaRPr lang="zh-CN" altLang="en-US"/>
            </a:p>
          </p:txBody>
        </p:sp>
        <p:sp>
          <p:nvSpPr>
            <p:cNvPr id="28707" name="Line 16"/>
            <p:cNvSpPr>
              <a:spLocks noChangeShapeType="1"/>
            </p:cNvSpPr>
            <p:nvPr/>
          </p:nvSpPr>
          <p:spPr bwMode="auto">
            <a:xfrm>
              <a:off x="7589" y="7131"/>
              <a:ext cx="1" cy="544"/>
            </a:xfrm>
            <a:prstGeom prst="line">
              <a:avLst/>
            </a:prstGeom>
            <a:noFill/>
            <a:ln w="9525">
              <a:solidFill>
                <a:srgbClr val="000000"/>
              </a:solidFill>
              <a:round/>
              <a:headEnd/>
              <a:tailEnd/>
            </a:ln>
          </p:spPr>
          <p:txBody>
            <a:bodyPr/>
            <a:lstStyle/>
            <a:p>
              <a:endParaRPr lang="zh-CN" altLang="en-US"/>
            </a:p>
          </p:txBody>
        </p:sp>
        <p:sp>
          <p:nvSpPr>
            <p:cNvPr id="28708" name="Line 15"/>
            <p:cNvSpPr>
              <a:spLocks noChangeShapeType="1"/>
            </p:cNvSpPr>
            <p:nvPr/>
          </p:nvSpPr>
          <p:spPr bwMode="auto">
            <a:xfrm>
              <a:off x="8215" y="7131"/>
              <a:ext cx="3" cy="544"/>
            </a:xfrm>
            <a:prstGeom prst="line">
              <a:avLst/>
            </a:prstGeom>
            <a:noFill/>
            <a:ln w="9525">
              <a:solidFill>
                <a:srgbClr val="000000"/>
              </a:solidFill>
              <a:round/>
              <a:headEnd/>
              <a:tailEnd/>
            </a:ln>
          </p:spPr>
          <p:txBody>
            <a:bodyPr/>
            <a:lstStyle/>
            <a:p>
              <a:endParaRPr lang="zh-CN" altLang="en-US"/>
            </a:p>
          </p:txBody>
        </p:sp>
        <p:sp>
          <p:nvSpPr>
            <p:cNvPr id="28709" name="Line 14"/>
            <p:cNvSpPr>
              <a:spLocks noChangeShapeType="1"/>
            </p:cNvSpPr>
            <p:nvPr/>
          </p:nvSpPr>
          <p:spPr bwMode="auto">
            <a:xfrm>
              <a:off x="8841" y="7131"/>
              <a:ext cx="2" cy="544"/>
            </a:xfrm>
            <a:prstGeom prst="line">
              <a:avLst/>
            </a:prstGeom>
            <a:noFill/>
            <a:ln w="9525">
              <a:solidFill>
                <a:srgbClr val="000000"/>
              </a:solidFill>
              <a:round/>
              <a:headEnd/>
              <a:tailEnd/>
            </a:ln>
          </p:spPr>
          <p:txBody>
            <a:bodyPr/>
            <a:lstStyle/>
            <a:p>
              <a:endParaRPr lang="zh-CN" altLang="en-US"/>
            </a:p>
          </p:txBody>
        </p:sp>
        <p:sp>
          <p:nvSpPr>
            <p:cNvPr id="28710" name="Line 13"/>
            <p:cNvSpPr>
              <a:spLocks noChangeShapeType="1"/>
            </p:cNvSpPr>
            <p:nvPr/>
          </p:nvSpPr>
          <p:spPr bwMode="auto">
            <a:xfrm>
              <a:off x="5555" y="7131"/>
              <a:ext cx="0" cy="0"/>
            </a:xfrm>
            <a:prstGeom prst="line">
              <a:avLst/>
            </a:prstGeom>
            <a:noFill/>
            <a:ln w="9525">
              <a:solidFill>
                <a:srgbClr val="000000"/>
              </a:solidFill>
              <a:round/>
              <a:headEnd/>
              <a:tailEnd/>
            </a:ln>
          </p:spPr>
          <p:txBody>
            <a:bodyPr/>
            <a:lstStyle/>
            <a:p>
              <a:endParaRPr lang="zh-CN" altLang="en-US"/>
            </a:p>
          </p:txBody>
        </p:sp>
        <p:sp>
          <p:nvSpPr>
            <p:cNvPr id="28711" name="Line 12"/>
            <p:cNvSpPr>
              <a:spLocks noChangeShapeType="1"/>
            </p:cNvSpPr>
            <p:nvPr/>
          </p:nvSpPr>
          <p:spPr bwMode="auto">
            <a:xfrm>
              <a:off x="3520" y="7131"/>
              <a:ext cx="3287" cy="1"/>
            </a:xfrm>
            <a:prstGeom prst="line">
              <a:avLst/>
            </a:prstGeom>
            <a:noFill/>
            <a:ln w="9525">
              <a:solidFill>
                <a:srgbClr val="000000"/>
              </a:solidFill>
              <a:round/>
              <a:headEnd/>
              <a:tailEnd/>
            </a:ln>
          </p:spPr>
          <p:txBody>
            <a:bodyPr/>
            <a:lstStyle/>
            <a:p>
              <a:endParaRPr lang="zh-CN" altLang="en-US"/>
            </a:p>
          </p:txBody>
        </p:sp>
        <p:sp>
          <p:nvSpPr>
            <p:cNvPr id="28712" name="Rectangle 11"/>
            <p:cNvSpPr>
              <a:spLocks noChangeArrowheads="1"/>
            </p:cNvSpPr>
            <p:nvPr/>
          </p:nvSpPr>
          <p:spPr bwMode="auto">
            <a:xfrm>
              <a:off x="9781" y="7663"/>
              <a:ext cx="694" cy="1235"/>
            </a:xfrm>
            <a:prstGeom prst="rect">
              <a:avLst/>
            </a:prstGeom>
            <a:solidFill>
              <a:srgbClr val="FFFFFF"/>
            </a:solidFill>
            <a:ln w="9525">
              <a:solidFill>
                <a:srgbClr val="000000"/>
              </a:solidFill>
              <a:miter lim="800000"/>
              <a:headEnd/>
              <a:tailEnd/>
            </a:ln>
          </p:spPr>
          <p:txBody>
            <a:bodyPr/>
            <a:lstStyle/>
            <a:p>
              <a:pPr>
                <a:spcBef>
                  <a:spcPct val="20000"/>
                </a:spcBef>
                <a:buClr>
                  <a:schemeClr val="accent2"/>
                </a:buClr>
                <a:buSzPct val="80000"/>
                <a:buFont typeface="Wingdings" pitchFamily="2" charset="2"/>
                <a:buNone/>
              </a:pPr>
              <a:r>
                <a:rPr lang="zh-CN" altLang="en-US" sz="1600">
                  <a:ea typeface="宋体" pitchFamily="2" charset="-122"/>
                  <a:cs typeface="Times New Roman" pitchFamily="18" charset="0"/>
                </a:rPr>
                <a:t>公积金贷款</a:t>
              </a:r>
            </a:p>
          </p:txBody>
        </p:sp>
        <p:sp>
          <p:nvSpPr>
            <p:cNvPr id="28713" name="Freeform 10"/>
            <p:cNvSpPr>
              <a:spLocks/>
            </p:cNvSpPr>
            <p:nvPr/>
          </p:nvSpPr>
          <p:spPr bwMode="auto">
            <a:xfrm>
              <a:off x="7589" y="7127"/>
              <a:ext cx="2455" cy="4"/>
            </a:xfrm>
            <a:custGeom>
              <a:avLst/>
              <a:gdLst>
                <a:gd name="T0" fmla="*/ 0 w 2823"/>
                <a:gd name="T1" fmla="*/ 2 h 5"/>
                <a:gd name="T2" fmla="*/ 65 w 2823"/>
                <a:gd name="T3" fmla="*/ 0 h 5"/>
                <a:gd name="T4" fmla="*/ 0 60000 65536"/>
                <a:gd name="T5" fmla="*/ 0 60000 65536"/>
                <a:gd name="T6" fmla="*/ 0 w 2823"/>
                <a:gd name="T7" fmla="*/ 0 h 5"/>
                <a:gd name="T8" fmla="*/ 2823 w 2823"/>
                <a:gd name="T9" fmla="*/ 5 h 5"/>
              </a:gdLst>
              <a:ahLst/>
              <a:cxnLst>
                <a:cxn ang="T4">
                  <a:pos x="T0" y="T1"/>
                </a:cxn>
                <a:cxn ang="T5">
                  <a:pos x="T2" y="T3"/>
                </a:cxn>
              </a:cxnLst>
              <a:rect l="T6" t="T7" r="T8" b="T9"/>
              <a:pathLst>
                <a:path w="2823" h="5">
                  <a:moveTo>
                    <a:pt x="0" y="5"/>
                  </a:moveTo>
                  <a:lnTo>
                    <a:pt x="2823" y="0"/>
                  </a:lnTo>
                </a:path>
              </a:pathLst>
            </a:custGeom>
            <a:noFill/>
            <a:ln w="9525">
              <a:solidFill>
                <a:srgbClr val="000000"/>
              </a:solidFill>
              <a:round/>
              <a:headEnd/>
              <a:tailEnd/>
            </a:ln>
          </p:spPr>
          <p:txBody>
            <a:bodyPr/>
            <a:lstStyle/>
            <a:p>
              <a:pPr>
                <a:spcBef>
                  <a:spcPct val="20000"/>
                </a:spcBef>
                <a:buClr>
                  <a:schemeClr val="accent2"/>
                </a:buClr>
                <a:buSzPct val="80000"/>
                <a:buFont typeface="Wingdings" pitchFamily="2" charset="2"/>
                <a:buChar char="¨"/>
              </a:pPr>
              <a:endParaRPr lang="zh-CN" altLang="en-US">
                <a:ea typeface="宋体" pitchFamily="2" charset="-122"/>
              </a:endParaRPr>
            </a:p>
          </p:txBody>
        </p:sp>
        <p:sp>
          <p:nvSpPr>
            <p:cNvPr id="28714" name="Line 9"/>
            <p:cNvSpPr>
              <a:spLocks noChangeShapeType="1"/>
            </p:cNvSpPr>
            <p:nvPr/>
          </p:nvSpPr>
          <p:spPr bwMode="auto">
            <a:xfrm>
              <a:off x="10094" y="7131"/>
              <a:ext cx="1" cy="544"/>
            </a:xfrm>
            <a:prstGeom prst="line">
              <a:avLst/>
            </a:prstGeom>
            <a:noFill/>
            <a:ln w="9525">
              <a:solidFill>
                <a:srgbClr val="000000"/>
              </a:solidFill>
              <a:round/>
              <a:headEnd/>
              <a:tailEnd/>
            </a:ln>
          </p:spPr>
          <p:txBody>
            <a:bodyPr/>
            <a:lstStyle/>
            <a:p>
              <a:endParaRPr lang="zh-CN" altLang="en-US"/>
            </a:p>
          </p:txBody>
        </p:sp>
        <p:sp>
          <p:nvSpPr>
            <p:cNvPr id="28715" name="Line 8"/>
            <p:cNvSpPr>
              <a:spLocks noChangeShapeType="1"/>
            </p:cNvSpPr>
            <p:nvPr/>
          </p:nvSpPr>
          <p:spPr bwMode="auto">
            <a:xfrm>
              <a:off x="9468" y="7131"/>
              <a:ext cx="1" cy="544"/>
            </a:xfrm>
            <a:prstGeom prst="line">
              <a:avLst/>
            </a:prstGeom>
            <a:noFill/>
            <a:ln w="9525">
              <a:solidFill>
                <a:srgbClr val="000000"/>
              </a:solidFill>
              <a:round/>
              <a:headEnd/>
              <a:tailEnd/>
            </a:ln>
          </p:spPr>
          <p:txBody>
            <a:bodyPr/>
            <a:lstStyle/>
            <a:p>
              <a:endParaRPr lang="zh-CN" altLang="en-US"/>
            </a:p>
          </p:txBody>
        </p:sp>
      </p:grpSp>
      <p:sp>
        <p:nvSpPr>
          <p:cNvPr id="28680" name="Rectangle 19"/>
          <p:cNvSpPr>
            <a:spLocks noChangeArrowheads="1"/>
          </p:cNvSpPr>
          <p:nvPr/>
        </p:nvSpPr>
        <p:spPr bwMode="auto">
          <a:xfrm>
            <a:off x="6815138" y="4622800"/>
            <a:ext cx="449262" cy="1035050"/>
          </a:xfrm>
          <a:prstGeom prst="rect">
            <a:avLst/>
          </a:prstGeom>
          <a:solidFill>
            <a:srgbClr val="FFFFFF"/>
          </a:solidFill>
          <a:ln w="9525">
            <a:solidFill>
              <a:srgbClr val="000000"/>
            </a:solidFill>
            <a:miter lim="800000"/>
            <a:headEnd/>
            <a:tailEnd/>
          </a:ln>
        </p:spPr>
        <p:txBody>
          <a:bodyPr/>
          <a:lstStyle/>
          <a:p>
            <a:pPr>
              <a:spcBef>
                <a:spcPct val="20000"/>
              </a:spcBef>
              <a:buClr>
                <a:schemeClr val="accent2"/>
              </a:buClr>
              <a:buSzPct val="80000"/>
              <a:buFont typeface="Wingdings" pitchFamily="2" charset="2"/>
              <a:buNone/>
            </a:pPr>
            <a:r>
              <a:rPr lang="zh-CN" altLang="en-US" sz="1600">
                <a:ea typeface="宋体" pitchFamily="2" charset="-122"/>
                <a:cs typeface="Times New Roman" pitchFamily="18" charset="0"/>
              </a:rPr>
              <a:t>个人委贷</a:t>
            </a:r>
            <a:endParaRPr lang="zh-CN" sz="1600">
              <a:ea typeface="宋体" pitchFamily="2" charset="-122"/>
              <a:cs typeface="Times New Roman" pitchFamily="18" charset="0"/>
            </a:endParaRPr>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3"/>
          <p:cNvSpPr>
            <a:spLocks noChangeArrowheads="1"/>
          </p:cNvSpPr>
          <p:nvPr/>
        </p:nvSpPr>
        <p:spPr bwMode="auto">
          <a:xfrm>
            <a:off x="762000" y="1752600"/>
            <a:ext cx="7848600" cy="4354513"/>
          </a:xfrm>
          <a:prstGeom prst="rect">
            <a:avLst/>
          </a:prstGeom>
          <a:noFill/>
          <a:ln w="9525">
            <a:noFill/>
            <a:miter lim="800000"/>
            <a:headEnd/>
            <a:tailEnd/>
          </a:ln>
        </p:spPr>
        <p:txBody>
          <a:bodyPr anchor="ctr">
            <a:spAutoFit/>
          </a:bodyPr>
          <a:lstStyle/>
          <a:p>
            <a:pPr indent="342900" algn="ctr"/>
            <a:r>
              <a:rPr lang="zh-CN" altLang="en-US" sz="2800" b="1">
                <a:latin typeface="隶书" pitchFamily="49" charset="-122"/>
                <a:ea typeface="隶书" pitchFamily="49" charset="-122"/>
              </a:rPr>
              <a:t>一般贷款</a:t>
            </a:r>
            <a:endParaRPr lang="en-US" altLang="zh-CN" sz="2800" b="1">
              <a:latin typeface="隶书" pitchFamily="49" charset="-122"/>
              <a:ea typeface="隶书" pitchFamily="49" charset="-122"/>
            </a:endParaRPr>
          </a:p>
          <a:p>
            <a:pPr indent="342900" algn="ctr"/>
            <a:endParaRPr lang="en-US" altLang="zh-CN" sz="2800" b="1">
              <a:ea typeface="宋体" pitchFamily="2" charset="-122"/>
            </a:endParaRPr>
          </a:p>
          <a:p>
            <a:pPr indent="342900"/>
            <a:r>
              <a:rPr lang="zh-CN" altLang="en-US">
                <a:ea typeface="宋体" pitchFamily="2" charset="-122"/>
              </a:rPr>
              <a:t>    </a:t>
            </a:r>
            <a:r>
              <a:rPr lang="zh-CN" altLang="en-US">
                <a:solidFill>
                  <a:srgbClr val="000099"/>
                </a:solidFill>
                <a:ea typeface="宋体" pitchFamily="2" charset="-122"/>
              </a:rPr>
              <a:t>按贷款期限可分为短期贷款和中长期贷款。短期贷款是指金融企业根据有关规定发放的，期限在</a:t>
            </a:r>
            <a:r>
              <a:rPr lang="en-US" altLang="zh-CN">
                <a:solidFill>
                  <a:srgbClr val="000099"/>
                </a:solidFill>
                <a:ea typeface="宋体" pitchFamily="2" charset="-122"/>
              </a:rPr>
              <a:t>1</a:t>
            </a:r>
            <a:r>
              <a:rPr lang="zh-CN" altLang="en-US">
                <a:solidFill>
                  <a:srgbClr val="000099"/>
                </a:solidFill>
                <a:ea typeface="宋体" pitchFamily="2" charset="-122"/>
              </a:rPr>
              <a:t>年（含</a:t>
            </a:r>
            <a:r>
              <a:rPr lang="en-US" altLang="zh-CN">
                <a:solidFill>
                  <a:srgbClr val="000099"/>
                </a:solidFill>
                <a:ea typeface="宋体" pitchFamily="2" charset="-122"/>
              </a:rPr>
              <a:t>1</a:t>
            </a:r>
            <a:r>
              <a:rPr lang="zh-CN" altLang="en-US">
                <a:solidFill>
                  <a:srgbClr val="000099"/>
                </a:solidFill>
                <a:ea typeface="宋体" pitchFamily="2" charset="-122"/>
              </a:rPr>
              <a:t>年）以下的各种贷款。中长期贷款是指金融企业发放的贷款期限在</a:t>
            </a:r>
            <a:r>
              <a:rPr lang="en-US" altLang="zh-CN">
                <a:solidFill>
                  <a:srgbClr val="000099"/>
                </a:solidFill>
                <a:ea typeface="宋体" pitchFamily="2" charset="-122"/>
              </a:rPr>
              <a:t>1</a:t>
            </a:r>
            <a:r>
              <a:rPr lang="zh-CN" altLang="en-US">
                <a:solidFill>
                  <a:srgbClr val="000099"/>
                </a:solidFill>
                <a:ea typeface="宋体" pitchFamily="2" charset="-122"/>
              </a:rPr>
              <a:t>年以上的各种贷款。</a:t>
            </a:r>
            <a:endParaRPr lang="en-US" altLang="zh-CN">
              <a:solidFill>
                <a:srgbClr val="000099"/>
              </a:solidFill>
              <a:ea typeface="宋体" pitchFamily="2" charset="-122"/>
            </a:endParaRPr>
          </a:p>
          <a:p>
            <a:pPr indent="342900"/>
            <a:r>
              <a:rPr lang="zh-CN" altLang="en-US">
                <a:solidFill>
                  <a:srgbClr val="000099"/>
                </a:solidFill>
                <a:ea typeface="宋体" pitchFamily="2" charset="-122"/>
              </a:rPr>
              <a:t>    按提供方式不同可分为信用贷款、担保贷款等。信用贷款是指金融企业依据借款人信用发放的贷款。担保贷款是指金融企业依据贷款人提供的抵质押物或第三方保证发放的贷款。担保贷款又分为，保证贷款、抵押贷款、质押贷款等。</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矩形 1"/>
          <p:cNvSpPr>
            <a:spLocks noChangeArrowheads="1"/>
          </p:cNvSpPr>
          <p:nvPr/>
        </p:nvSpPr>
        <p:spPr bwMode="auto">
          <a:xfrm>
            <a:off x="1143000" y="1676400"/>
            <a:ext cx="6858000" cy="2800350"/>
          </a:xfrm>
          <a:prstGeom prst="rect">
            <a:avLst/>
          </a:prstGeom>
          <a:noFill/>
          <a:ln w="9525">
            <a:noFill/>
            <a:miter lim="800000"/>
            <a:headEnd/>
            <a:tailEnd/>
          </a:ln>
        </p:spPr>
        <p:txBody>
          <a:bodyPr>
            <a:spAutoFit/>
          </a:bodyPr>
          <a:lstStyle/>
          <a:p>
            <a:pPr indent="342900" algn="ctr"/>
            <a:r>
              <a:rPr lang="zh-CN" altLang="en-US" sz="2800" b="1">
                <a:latin typeface="隶书" pitchFamily="49" charset="-122"/>
                <a:ea typeface="隶书" pitchFamily="49" charset="-122"/>
              </a:rPr>
              <a:t>委托贷款</a:t>
            </a:r>
            <a:endParaRPr lang="en-US" altLang="zh-CN" sz="2800" b="1">
              <a:latin typeface="隶书" pitchFamily="49" charset="-122"/>
              <a:ea typeface="隶书" pitchFamily="49" charset="-122"/>
            </a:endParaRPr>
          </a:p>
          <a:p>
            <a:pPr indent="342900" algn="ctr"/>
            <a:endParaRPr lang="en-US" altLang="zh-CN" sz="2800" b="1">
              <a:ea typeface="宋体" pitchFamily="2" charset="-122"/>
            </a:endParaRPr>
          </a:p>
          <a:p>
            <a:pPr indent="342900"/>
            <a:r>
              <a:rPr lang="zh-CN" altLang="en-US">
                <a:ea typeface="宋体" pitchFamily="2" charset="-122"/>
              </a:rPr>
              <a:t>    </a:t>
            </a:r>
            <a:r>
              <a:rPr lang="zh-CN" altLang="en-US">
                <a:solidFill>
                  <a:srgbClr val="000099"/>
                </a:solidFill>
                <a:ea typeface="宋体" pitchFamily="2" charset="-122"/>
              </a:rPr>
              <a:t>是由政府部门、企事业单位及个人等（委托人）提供资金，由银行（受托人）根据委托人确定的贷款对象、用途、金额、期限、利率等代为发放、监督使用并协助收回的贷款。银行只收取手续费，不承担任何形式的贷款风险。</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title"/>
          </p:nvPr>
        </p:nvSpPr>
        <p:spPr/>
        <p:txBody>
          <a:bodyPr/>
          <a:lstStyle/>
          <a:p>
            <a:r>
              <a:rPr lang="zh-CN" b="1" smtClean="0">
                <a:ea typeface="宋体" pitchFamily="2" charset="-122"/>
              </a:rPr>
              <a:t>金融</a:t>
            </a:r>
            <a:r>
              <a:rPr lang="zh-CN" altLang="en-US" b="1" smtClean="0">
                <a:ea typeface="宋体" pitchFamily="2" charset="-122"/>
              </a:rPr>
              <a:t>的</a:t>
            </a:r>
            <a:r>
              <a:rPr lang="zh-CN" b="1" smtClean="0">
                <a:ea typeface="宋体" pitchFamily="2" charset="-122"/>
              </a:rPr>
              <a:t>概念</a:t>
            </a:r>
            <a:endParaRPr lang="zh-CN" altLang="en-US" smtClean="0">
              <a:ea typeface="宋体" pitchFamily="2" charset="-122"/>
            </a:endParaRPr>
          </a:p>
        </p:txBody>
      </p:sp>
      <p:sp>
        <p:nvSpPr>
          <p:cNvPr id="4099" name="内容占位符 2"/>
          <p:cNvSpPr>
            <a:spLocks noGrp="1"/>
          </p:cNvSpPr>
          <p:nvPr>
            <p:ph idx="1"/>
          </p:nvPr>
        </p:nvSpPr>
        <p:spPr/>
        <p:txBody>
          <a:bodyPr/>
          <a:lstStyle/>
          <a:p>
            <a:pPr>
              <a:buFontTx/>
              <a:buNone/>
            </a:pPr>
            <a:r>
              <a:rPr lang="en-US" altLang="zh-CN" b="1" smtClean="0">
                <a:ea typeface="宋体" pitchFamily="2" charset="-122"/>
              </a:rPr>
              <a:t>         </a:t>
            </a:r>
            <a:r>
              <a:rPr lang="zh-CN" smtClean="0">
                <a:ea typeface="宋体" pitchFamily="2" charset="-122"/>
              </a:rPr>
              <a:t>简单的讲就是资金的融通。是</a:t>
            </a:r>
            <a:r>
              <a:rPr lang="zh-CN" altLang="en-US" smtClean="0">
                <a:ea typeface="宋体" pitchFamily="2" charset="-122"/>
              </a:rPr>
              <a:t>货币流通</a:t>
            </a:r>
            <a:r>
              <a:rPr lang="zh-CN" smtClean="0">
                <a:ea typeface="宋体" pitchFamily="2" charset="-122"/>
              </a:rPr>
              <a:t>和信用活动以及与之相联系的经济活动的总称，广义的金融泛指一切与信用货币的发行、保管、兑换、结算，融通有关的经济活动，甚至包括金银的买卖，狭义的金融专指信用货币的融通。</a:t>
            </a:r>
          </a:p>
          <a:p>
            <a:endParaRPr lang="zh-CN" altLang="en-US" smtClean="0">
              <a:ea typeface="宋体" pitchFamily="2" charset="-122"/>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
          <p:cNvSpPr>
            <a:spLocks noChangeArrowheads="1"/>
          </p:cNvSpPr>
          <p:nvPr/>
        </p:nvSpPr>
        <p:spPr bwMode="auto">
          <a:xfrm>
            <a:off x="762000" y="2362200"/>
            <a:ext cx="7696200" cy="2308225"/>
          </a:xfrm>
          <a:prstGeom prst="rect">
            <a:avLst/>
          </a:prstGeom>
          <a:noFill/>
          <a:ln w="9525">
            <a:noFill/>
            <a:miter lim="800000"/>
            <a:headEnd/>
            <a:tailEnd/>
          </a:ln>
        </p:spPr>
        <p:txBody>
          <a:bodyPr anchor="ctr">
            <a:spAutoFit/>
          </a:bodyPr>
          <a:lstStyle/>
          <a:p>
            <a:pPr indent="342900"/>
            <a:r>
              <a:rPr lang="zh-CN" altLang="en-US">
                <a:ea typeface="宋体" pitchFamily="2" charset="-122"/>
              </a:rPr>
              <a:t>    </a:t>
            </a:r>
            <a:r>
              <a:rPr lang="zh-CN" altLang="en-US">
                <a:solidFill>
                  <a:srgbClr val="000099"/>
                </a:solidFill>
                <a:ea typeface="宋体" pitchFamily="2" charset="-122"/>
              </a:rPr>
              <a:t>是由一家或几家银行牵头，多家银行作为贷款参与人向某个政府或企业提供一笔数额较大、期限较长的商业贷款业务。银团贷款使借款人能够在短期内筹措到成本较低的巨额资金，并可达到分散贷款风险的目的。参加银团贷款的银行，按其在银团中发挥的作用，分为主办行和参与行。</a:t>
            </a:r>
          </a:p>
        </p:txBody>
      </p:sp>
      <p:sp>
        <p:nvSpPr>
          <p:cNvPr id="31747" name="矩形 2"/>
          <p:cNvSpPr>
            <a:spLocks noChangeArrowheads="1"/>
          </p:cNvSpPr>
          <p:nvPr/>
        </p:nvSpPr>
        <p:spPr bwMode="auto">
          <a:xfrm>
            <a:off x="3810000" y="1600200"/>
            <a:ext cx="1973263" cy="523875"/>
          </a:xfrm>
          <a:prstGeom prst="rect">
            <a:avLst/>
          </a:prstGeom>
          <a:noFill/>
          <a:ln w="9525">
            <a:noFill/>
            <a:miter lim="800000"/>
            <a:headEnd/>
            <a:tailEnd/>
          </a:ln>
        </p:spPr>
        <p:txBody>
          <a:bodyPr wrap="none">
            <a:spAutoFit/>
          </a:bodyPr>
          <a:lstStyle/>
          <a:p>
            <a:pPr indent="342900" algn="ctr"/>
            <a:r>
              <a:rPr lang="zh-CN" altLang="en-US" sz="2800" b="1">
                <a:ea typeface="宋体" pitchFamily="2" charset="-122"/>
              </a:rPr>
              <a:t>银团贷款</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1"/>
          <p:cNvSpPr>
            <a:spLocks noChangeArrowheads="1"/>
          </p:cNvSpPr>
          <p:nvPr/>
        </p:nvSpPr>
        <p:spPr bwMode="auto">
          <a:xfrm>
            <a:off x="990600" y="1752600"/>
            <a:ext cx="7239000" cy="4278313"/>
          </a:xfrm>
          <a:prstGeom prst="rect">
            <a:avLst/>
          </a:prstGeom>
          <a:noFill/>
          <a:ln w="9525">
            <a:noFill/>
            <a:miter lim="800000"/>
            <a:headEnd/>
            <a:tailEnd/>
          </a:ln>
        </p:spPr>
        <p:txBody>
          <a:bodyPr anchor="ctr">
            <a:spAutoFit/>
          </a:bodyPr>
          <a:lstStyle/>
          <a:p>
            <a:pPr indent="342900" algn="ctr"/>
            <a:r>
              <a:rPr lang="zh-CN" altLang="en-US" sz="2800" b="1">
                <a:latin typeface="隶书" pitchFamily="49" charset="-122"/>
                <a:ea typeface="隶书" pitchFamily="49" charset="-122"/>
              </a:rPr>
              <a:t>进出口押汇</a:t>
            </a:r>
            <a:endParaRPr lang="en-US" altLang="zh-CN" sz="2800" b="1">
              <a:latin typeface="隶书" pitchFamily="49" charset="-122"/>
              <a:ea typeface="隶书" pitchFamily="49" charset="-122"/>
            </a:endParaRPr>
          </a:p>
          <a:p>
            <a:pPr indent="342900" algn="ctr"/>
            <a:endParaRPr lang="en-US" altLang="zh-CN" sz="2800" b="1">
              <a:ea typeface="宋体" pitchFamily="2" charset="-122"/>
            </a:endParaRPr>
          </a:p>
          <a:p>
            <a:pPr indent="342900"/>
            <a:r>
              <a:rPr lang="zh-CN" altLang="en-US" b="1">
                <a:ea typeface="宋体" pitchFamily="2" charset="-122"/>
              </a:rPr>
              <a:t>    </a:t>
            </a:r>
            <a:r>
              <a:rPr lang="zh-CN" altLang="en-US" b="1">
                <a:solidFill>
                  <a:srgbClr val="000099"/>
                </a:solidFill>
                <a:ea typeface="宋体" pitchFamily="2" charset="-122"/>
              </a:rPr>
              <a:t>出口押汇</a:t>
            </a:r>
            <a:r>
              <a:rPr lang="zh-CN" altLang="en-US">
                <a:solidFill>
                  <a:srgbClr val="000099"/>
                </a:solidFill>
                <a:ea typeface="宋体" pitchFamily="2" charset="-122"/>
              </a:rPr>
              <a:t>是指出口商以汇票或单据作为押汇行的抵押品，由押汇行按票面金额扣减利息后，将净额垫付给出口商，然后将作为抵押品的汇票及单据寄至开证行向其收取货款以归还垫款的行为。</a:t>
            </a:r>
          </a:p>
          <a:p>
            <a:pPr indent="342900"/>
            <a:r>
              <a:rPr lang="zh-CN" altLang="en-US" b="1">
                <a:solidFill>
                  <a:srgbClr val="000099"/>
                </a:solidFill>
                <a:ea typeface="宋体" pitchFamily="2" charset="-122"/>
              </a:rPr>
              <a:t>    进口押汇</a:t>
            </a:r>
            <a:r>
              <a:rPr lang="zh-CN" altLang="en-US">
                <a:solidFill>
                  <a:srgbClr val="000099"/>
                </a:solidFill>
                <a:ea typeface="宋体" pitchFamily="2" charset="-122"/>
              </a:rPr>
              <a:t>是指开证申请人收到国外银行寄来的信用证项下汇票、单据及索汇通知后暂时无资金时，可向本行提出进口押汇申请，并按照本行进口押汇的有关规定办理押汇手续。押汇的金额不得超过本行核给申请人的押汇额度。 </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矩形 1"/>
          <p:cNvSpPr>
            <a:spLocks noChangeArrowheads="1"/>
          </p:cNvSpPr>
          <p:nvPr/>
        </p:nvSpPr>
        <p:spPr bwMode="auto">
          <a:xfrm>
            <a:off x="1143000" y="1828800"/>
            <a:ext cx="7162800" cy="3897313"/>
          </a:xfrm>
          <a:prstGeom prst="rect">
            <a:avLst/>
          </a:prstGeom>
          <a:solidFill>
            <a:srgbClr val="EEEEEE"/>
          </a:solidFill>
          <a:ln w="0">
            <a:noFill/>
            <a:round/>
            <a:headEnd/>
            <a:tailEnd/>
          </a:ln>
        </p:spPr>
        <p:txBody>
          <a:bodyPr lIns="80065" tIns="40032" rIns="80065" bIns="40032" anchor="ctr">
            <a:spAutoFit/>
          </a:bodyPr>
          <a:lstStyle/>
          <a:p>
            <a:pPr indent="342900" algn="ctr"/>
            <a:r>
              <a:rPr lang="zh-CN" altLang="en-US" sz="2800" b="1">
                <a:latin typeface="隶书" pitchFamily="49" charset="-122"/>
                <a:ea typeface="隶书" pitchFamily="49" charset="-122"/>
              </a:rPr>
              <a:t>贴现</a:t>
            </a:r>
            <a:endParaRPr lang="en-US" altLang="zh-CN" sz="2800" b="1">
              <a:latin typeface="隶书" pitchFamily="49" charset="-122"/>
              <a:ea typeface="隶书" pitchFamily="49" charset="-122"/>
            </a:endParaRPr>
          </a:p>
          <a:p>
            <a:pPr indent="342900" algn="ctr"/>
            <a:endParaRPr lang="en-US" altLang="zh-CN" sz="2800" b="1">
              <a:ea typeface="宋体" pitchFamily="2" charset="-122"/>
            </a:endParaRPr>
          </a:p>
          <a:p>
            <a:pPr indent="342900"/>
            <a:r>
              <a:rPr lang="zh-CN" altLang="en-US">
                <a:ea typeface="宋体" pitchFamily="2" charset="-122"/>
              </a:rPr>
              <a:t>    </a:t>
            </a:r>
            <a:r>
              <a:rPr lang="zh-CN" altLang="en-US">
                <a:solidFill>
                  <a:srgbClr val="000099"/>
                </a:solidFill>
                <a:ea typeface="宋体" pitchFamily="2" charset="-122"/>
              </a:rPr>
              <a:t>贴现是客户持未到期的商业汇票向银行提前融通资金的行为。银行对申请贴现的客户，要收取一定的贴现息。贴现业务属于贷款，严格说是一种保证贷款。待贴现票据到期后，贴现行应凭票向票据承兑人收取票款，若承兑人无力支付，则转向票据申请人索回贴现票款，若仍无法索回全部款项，则转入逾期贷款处理。</a:t>
            </a:r>
          </a:p>
          <a:p>
            <a:pPr indent="342900"/>
            <a:endParaRPr lang="zh-CN" altLang="en-US">
              <a:ea typeface="宋体" pitchFamily="2" charset="-122"/>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矩形 1"/>
          <p:cNvSpPr>
            <a:spLocks noChangeArrowheads="1"/>
          </p:cNvSpPr>
          <p:nvPr/>
        </p:nvSpPr>
        <p:spPr bwMode="auto">
          <a:xfrm>
            <a:off x="1371600" y="1905000"/>
            <a:ext cx="6934200" cy="3467100"/>
          </a:xfrm>
          <a:prstGeom prst="rect">
            <a:avLst/>
          </a:prstGeom>
          <a:solidFill>
            <a:srgbClr val="EEEEEE"/>
          </a:solidFill>
          <a:ln w="0">
            <a:noFill/>
            <a:round/>
            <a:headEnd/>
            <a:tailEnd/>
          </a:ln>
        </p:spPr>
        <p:txBody>
          <a:bodyPr lIns="80065" tIns="40032" rIns="80065" bIns="40032" anchor="ctr">
            <a:spAutoFit/>
          </a:bodyPr>
          <a:lstStyle/>
          <a:p>
            <a:pPr indent="342900" algn="ctr"/>
            <a:r>
              <a:rPr lang="zh-CN" altLang="en-US" sz="2800" b="1">
                <a:latin typeface="隶书" pitchFamily="49" charset="-122"/>
                <a:ea typeface="隶书" pitchFamily="49" charset="-122"/>
              </a:rPr>
              <a:t>拆借</a:t>
            </a:r>
            <a:endParaRPr lang="en-US" altLang="zh-CN" sz="2800" b="1">
              <a:latin typeface="隶书" pitchFamily="49" charset="-122"/>
              <a:ea typeface="隶书" pitchFamily="49" charset="-122"/>
            </a:endParaRPr>
          </a:p>
          <a:p>
            <a:pPr indent="342900" algn="ctr"/>
            <a:endParaRPr lang="en-US" altLang="zh-CN">
              <a:ea typeface="宋体" pitchFamily="2" charset="-122"/>
            </a:endParaRPr>
          </a:p>
          <a:p>
            <a:pPr indent="342900"/>
            <a:r>
              <a:rPr lang="zh-CN" altLang="en-US">
                <a:ea typeface="宋体" pitchFamily="2" charset="-122"/>
              </a:rPr>
              <a:t>    </a:t>
            </a:r>
            <a:r>
              <a:rPr lang="zh-CN" altLang="en-US">
                <a:solidFill>
                  <a:srgbClr val="000099"/>
                </a:solidFill>
                <a:ea typeface="宋体" pitchFamily="2" charset="-122"/>
              </a:rPr>
              <a:t>资金拆借是指银行间相互融通资金的一种短期借款，由拆出行开出支付凭证将款项存入拆入行帐户、拆借双方约定期限，到期归还。</a:t>
            </a:r>
          </a:p>
          <a:p>
            <a:pPr indent="342900"/>
            <a:r>
              <a:rPr lang="zh-CN" altLang="en-US">
                <a:solidFill>
                  <a:srgbClr val="000099"/>
                </a:solidFill>
                <a:ea typeface="宋体" pitchFamily="2" charset="-122"/>
              </a:rPr>
              <a:t>        按照拆借的对象来划分，拆放业务分为拆放境内同业、拆放境外同业、拆放境内外资金融机构三种，拆入分为境内同业拆入和境外同业拆入两种。</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矩形 1"/>
          <p:cNvSpPr>
            <a:spLocks noChangeArrowheads="1"/>
          </p:cNvSpPr>
          <p:nvPr/>
        </p:nvSpPr>
        <p:spPr bwMode="auto">
          <a:xfrm>
            <a:off x="1066800" y="2057400"/>
            <a:ext cx="7086600" cy="2062163"/>
          </a:xfrm>
          <a:prstGeom prst="rect">
            <a:avLst/>
          </a:prstGeom>
          <a:noFill/>
          <a:ln w="9525">
            <a:noFill/>
            <a:miter lim="800000"/>
            <a:headEnd/>
            <a:tailEnd/>
          </a:ln>
        </p:spPr>
        <p:txBody>
          <a:bodyPr>
            <a:spAutoFit/>
          </a:bodyPr>
          <a:lstStyle/>
          <a:p>
            <a:pPr indent="342900" algn="ctr"/>
            <a:r>
              <a:rPr lang="zh-CN" altLang="en-US" sz="2800" b="1">
                <a:latin typeface="隶书" pitchFamily="49" charset="-122"/>
                <a:ea typeface="隶书" pitchFamily="49" charset="-122"/>
              </a:rPr>
              <a:t>个人消费贷款</a:t>
            </a:r>
            <a:endParaRPr lang="en-US" altLang="zh-CN" sz="2800" b="1">
              <a:latin typeface="隶书" pitchFamily="49" charset="-122"/>
              <a:ea typeface="隶书" pitchFamily="49" charset="-122"/>
            </a:endParaRPr>
          </a:p>
          <a:p>
            <a:pPr indent="342900" algn="ctr"/>
            <a:endParaRPr lang="en-US" altLang="zh-CN" sz="2800" b="1">
              <a:ea typeface="宋体" pitchFamily="2" charset="-122"/>
            </a:endParaRPr>
          </a:p>
          <a:p>
            <a:pPr indent="342900"/>
            <a:r>
              <a:rPr lang="zh-CN" altLang="en-US">
                <a:ea typeface="宋体" pitchFamily="2" charset="-122"/>
              </a:rPr>
              <a:t>    </a:t>
            </a:r>
            <a:r>
              <a:rPr lang="zh-CN" altLang="en-US">
                <a:solidFill>
                  <a:srgbClr val="000099"/>
                </a:solidFill>
                <a:ea typeface="宋体" pitchFamily="2" charset="-122"/>
              </a:rPr>
              <a:t>个人消费贷款是指银行向个人客户发放的有指定消费用途的人民币贷款业务</a:t>
            </a:r>
            <a:r>
              <a:rPr lang="en-US" altLang="zh-CN">
                <a:solidFill>
                  <a:srgbClr val="000099"/>
                </a:solidFill>
                <a:ea typeface="宋体" pitchFamily="2" charset="-122"/>
              </a:rPr>
              <a:t>,</a:t>
            </a:r>
            <a:r>
              <a:rPr lang="zh-CN" altLang="en-US">
                <a:solidFill>
                  <a:srgbClr val="000099"/>
                </a:solidFill>
                <a:ea typeface="宋体" pitchFamily="2" charset="-122"/>
              </a:rPr>
              <a:t>用途主要有个人住房、汽车、一般助学贷款等消费性个人贷款。</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1"/>
          <p:cNvSpPr>
            <a:spLocks noChangeArrowheads="1"/>
          </p:cNvSpPr>
          <p:nvPr/>
        </p:nvSpPr>
        <p:spPr bwMode="auto">
          <a:xfrm>
            <a:off x="914400" y="1828800"/>
            <a:ext cx="7696200" cy="4278313"/>
          </a:xfrm>
          <a:prstGeom prst="rect">
            <a:avLst/>
          </a:prstGeom>
          <a:noFill/>
          <a:ln w="9525">
            <a:noFill/>
            <a:miter lim="800000"/>
            <a:headEnd/>
            <a:tailEnd/>
          </a:ln>
        </p:spPr>
        <p:txBody>
          <a:bodyPr anchor="ctr">
            <a:spAutoFit/>
          </a:bodyPr>
          <a:lstStyle/>
          <a:p>
            <a:pPr indent="342900" algn="ctr"/>
            <a:r>
              <a:rPr lang="zh-CN" altLang="en-US" sz="2800" b="1">
                <a:latin typeface="隶书" pitchFamily="49" charset="-122"/>
                <a:ea typeface="隶书" pitchFamily="49" charset="-122"/>
              </a:rPr>
              <a:t>按揭贷款</a:t>
            </a:r>
            <a:endParaRPr lang="en-US" altLang="zh-CN" sz="2800" b="1">
              <a:latin typeface="隶书" pitchFamily="49" charset="-122"/>
              <a:ea typeface="隶书" pitchFamily="49" charset="-122"/>
            </a:endParaRPr>
          </a:p>
          <a:p>
            <a:pPr indent="342900" algn="ctr"/>
            <a:endParaRPr lang="en-US" altLang="zh-CN" sz="2800" b="1">
              <a:ea typeface="宋体" pitchFamily="2" charset="-122"/>
            </a:endParaRPr>
          </a:p>
          <a:p>
            <a:pPr indent="342900"/>
            <a:r>
              <a:rPr lang="zh-CN" altLang="en-US">
                <a:ea typeface="宋体" pitchFamily="2" charset="-122"/>
              </a:rPr>
              <a:t>    </a:t>
            </a:r>
            <a:r>
              <a:rPr lang="zh-CN" altLang="en-US">
                <a:solidFill>
                  <a:srgbClr val="000099"/>
                </a:solidFill>
                <a:ea typeface="宋体" pitchFamily="2" charset="-122"/>
              </a:rPr>
              <a:t>是按揭人将预购的物业产权转让于按揭受益人</a:t>
            </a:r>
            <a:r>
              <a:rPr lang="en-US" altLang="zh-CN">
                <a:solidFill>
                  <a:srgbClr val="000099"/>
                </a:solidFill>
                <a:ea typeface="宋体" pitchFamily="2" charset="-122"/>
              </a:rPr>
              <a:t>(</a:t>
            </a:r>
            <a:r>
              <a:rPr lang="zh-CN" altLang="en-US">
                <a:solidFill>
                  <a:srgbClr val="000099"/>
                </a:solidFill>
                <a:ea typeface="宋体" pitchFamily="2" charset="-122"/>
              </a:rPr>
              <a:t>银行</a:t>
            </a:r>
            <a:r>
              <a:rPr lang="en-US" altLang="zh-CN">
                <a:solidFill>
                  <a:srgbClr val="000099"/>
                </a:solidFill>
                <a:ea typeface="宋体" pitchFamily="2" charset="-122"/>
              </a:rPr>
              <a:t>)</a:t>
            </a:r>
            <a:r>
              <a:rPr lang="zh-CN" altLang="en-US">
                <a:solidFill>
                  <a:srgbClr val="000099"/>
                </a:solidFill>
                <a:ea typeface="宋体" pitchFamily="2" charset="-122"/>
              </a:rPr>
              <a:t>作为还款保证，还款后，按揭受益人将物业的产权转让给按揭人。具体地说，按揭贷款是指购产者以所预购的物产作为抵押品而从银行获得贷款，购产者按照按揭契约中规定的归还方式和期限分期付款给银行；银行按一定的利率收取利息。如果贷款人违约，银行有权收走物产。包括个人批量授信贷款、个人担保授信贷款、个人楼宇按揭贷款、个人汽车按揭贷款及其他按揭还款方式的贷款。</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1"/>
          <p:cNvSpPr>
            <a:spLocks noChangeArrowheads="1"/>
          </p:cNvSpPr>
          <p:nvPr/>
        </p:nvSpPr>
        <p:spPr bwMode="auto">
          <a:xfrm>
            <a:off x="990600" y="1752600"/>
            <a:ext cx="7391400" cy="2646363"/>
          </a:xfrm>
          <a:prstGeom prst="rect">
            <a:avLst/>
          </a:prstGeom>
          <a:noFill/>
          <a:ln w="9525">
            <a:noFill/>
            <a:miter lim="800000"/>
            <a:headEnd/>
            <a:tailEnd/>
          </a:ln>
        </p:spPr>
        <p:txBody>
          <a:bodyPr anchor="ctr">
            <a:spAutoFit/>
          </a:bodyPr>
          <a:lstStyle/>
          <a:p>
            <a:pPr indent="269875">
              <a:defRPr/>
            </a:pPr>
            <a:endParaRPr lang="en-US" altLang="zh-CN" sz="1400" dirty="0">
              <a:ea typeface="宋体" pitchFamily="2" charset="-122"/>
            </a:endParaRPr>
          </a:p>
          <a:p>
            <a:pPr indent="342900" algn="ctr">
              <a:defRPr/>
            </a:pPr>
            <a:r>
              <a:rPr lang="zh-CN" altLang="en-US" sz="2800" b="1" dirty="0">
                <a:latin typeface="隶书" pitchFamily="49" charset="-122"/>
                <a:ea typeface="隶书" pitchFamily="49" charset="-122"/>
              </a:rPr>
              <a:t>个人小额质押贷款</a:t>
            </a:r>
            <a:endParaRPr lang="en-US" altLang="zh-CN" sz="2800" b="1" dirty="0">
              <a:latin typeface="隶书" pitchFamily="49" charset="-122"/>
              <a:ea typeface="隶书" pitchFamily="49" charset="-122"/>
            </a:endParaRPr>
          </a:p>
          <a:p>
            <a:pPr indent="269875" algn="ctr">
              <a:defRPr/>
            </a:pPr>
            <a:endParaRPr lang="en-US" altLang="zh-CN" sz="2800" b="1" dirty="0">
              <a:ea typeface="宋体" pitchFamily="2" charset="-122"/>
            </a:endParaRPr>
          </a:p>
          <a:p>
            <a:pPr indent="269875">
              <a:defRPr/>
            </a:pPr>
            <a:r>
              <a:rPr lang="zh-CN" altLang="en-US" dirty="0">
                <a:solidFill>
                  <a:srgbClr val="000099"/>
                </a:solidFill>
                <a:ea typeface="宋体" pitchFamily="2" charset="-122"/>
              </a:rPr>
              <a:t>    个人小额质押贷款是借款人以所持有的未到期的本行同城储蓄机构的定期储蓄存款或本行代理发行的凭证式国债作质押，从我行取得一定金额的一种人民币贷款。</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矩形 1"/>
          <p:cNvSpPr>
            <a:spLocks noChangeArrowheads="1"/>
          </p:cNvSpPr>
          <p:nvPr/>
        </p:nvSpPr>
        <p:spPr bwMode="auto">
          <a:xfrm>
            <a:off x="1143000" y="1600200"/>
            <a:ext cx="7010400" cy="2432050"/>
          </a:xfrm>
          <a:prstGeom prst="rect">
            <a:avLst/>
          </a:prstGeom>
          <a:noFill/>
          <a:ln w="9525">
            <a:noFill/>
            <a:miter lim="800000"/>
            <a:headEnd/>
            <a:tailEnd/>
          </a:ln>
        </p:spPr>
        <p:txBody>
          <a:bodyPr>
            <a:spAutoFit/>
          </a:bodyPr>
          <a:lstStyle/>
          <a:p>
            <a:pPr indent="342900" algn="ctr"/>
            <a:r>
              <a:rPr lang="zh-CN" altLang="en-US" sz="2800" b="1">
                <a:latin typeface="隶书" pitchFamily="49" charset="-122"/>
                <a:ea typeface="隶书" pitchFamily="49" charset="-122"/>
              </a:rPr>
              <a:t>住房公积金贷款</a:t>
            </a:r>
            <a:endParaRPr lang="en-US" altLang="zh-CN" sz="2800" b="1">
              <a:latin typeface="隶书" pitchFamily="49" charset="-122"/>
              <a:ea typeface="隶书" pitchFamily="49" charset="-122"/>
            </a:endParaRPr>
          </a:p>
          <a:p>
            <a:pPr indent="342900" algn="ctr"/>
            <a:endParaRPr lang="en-US" altLang="zh-CN" sz="2800" b="1">
              <a:ea typeface="宋体" pitchFamily="2" charset="-122"/>
            </a:endParaRPr>
          </a:p>
          <a:p>
            <a:pPr indent="342900"/>
            <a:r>
              <a:rPr lang="zh-CN" altLang="en-US">
                <a:ea typeface="宋体" pitchFamily="2" charset="-122"/>
              </a:rPr>
              <a:t>    </a:t>
            </a:r>
            <a:r>
              <a:rPr lang="zh-CN" altLang="en-US">
                <a:solidFill>
                  <a:srgbClr val="000099"/>
                </a:solidFill>
                <a:ea typeface="宋体" pitchFamily="2" charset="-122"/>
              </a:rPr>
              <a:t>住房公积金贷款是指政府所属的住房公积金管理中心运用公积金，委托银行向购买自住住房</a:t>
            </a:r>
            <a:r>
              <a:rPr lang="en-US" altLang="zh-CN">
                <a:solidFill>
                  <a:srgbClr val="000099"/>
                </a:solidFill>
                <a:ea typeface="宋体" pitchFamily="2" charset="-122"/>
              </a:rPr>
              <a:t>(</a:t>
            </a:r>
            <a:r>
              <a:rPr lang="zh-CN" altLang="en-US">
                <a:solidFill>
                  <a:srgbClr val="000099"/>
                </a:solidFill>
                <a:ea typeface="宋体" pitchFamily="2" charset="-122"/>
              </a:rPr>
              <a:t>包括建造、大修</a:t>
            </a:r>
            <a:r>
              <a:rPr lang="en-US" altLang="zh-CN">
                <a:solidFill>
                  <a:srgbClr val="000099"/>
                </a:solidFill>
                <a:ea typeface="宋体" pitchFamily="2" charset="-122"/>
              </a:rPr>
              <a:t>)</a:t>
            </a:r>
            <a:r>
              <a:rPr lang="zh-CN" altLang="en-US">
                <a:solidFill>
                  <a:srgbClr val="000099"/>
                </a:solidFill>
                <a:ea typeface="宋体" pitchFamily="2" charset="-122"/>
              </a:rPr>
              <a:t>的住房公积金缴存发放的优惠贷款。</a:t>
            </a:r>
            <a:br>
              <a:rPr lang="zh-CN" altLang="en-US">
                <a:solidFill>
                  <a:srgbClr val="000099"/>
                </a:solidFill>
                <a:ea typeface="宋体" pitchFamily="2" charset="-122"/>
              </a:rPr>
            </a:br>
            <a:endParaRPr lang="zh-CN" altLang="en-US">
              <a:solidFill>
                <a:srgbClr val="000099"/>
              </a:solidFill>
              <a:ea typeface="宋体" pitchFamily="2" charset="-122"/>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标题 1"/>
          <p:cNvSpPr>
            <a:spLocks noGrp="1"/>
          </p:cNvSpPr>
          <p:nvPr>
            <p:ph type="title"/>
          </p:nvPr>
        </p:nvSpPr>
        <p:spPr>
          <a:xfrm>
            <a:off x="2286000" y="838200"/>
            <a:ext cx="6400800" cy="914400"/>
          </a:xfrm>
        </p:spPr>
        <p:txBody>
          <a:bodyPr/>
          <a:lstStyle/>
          <a:p>
            <a:r>
              <a:rPr lang="zh-CN" altLang="en-US" b="1" smtClean="0">
                <a:ea typeface="宋体" pitchFamily="2" charset="-122"/>
              </a:rPr>
              <a:t>商业银行业务</a:t>
            </a:r>
          </a:p>
        </p:txBody>
      </p:sp>
      <p:sp>
        <p:nvSpPr>
          <p:cNvPr id="39939" name="内容占位符 2"/>
          <p:cNvSpPr>
            <a:spLocks noGrp="1"/>
          </p:cNvSpPr>
          <p:nvPr>
            <p:ph idx="1"/>
          </p:nvPr>
        </p:nvSpPr>
        <p:spPr>
          <a:xfrm>
            <a:off x="609600" y="1752600"/>
            <a:ext cx="8077200" cy="4343400"/>
          </a:xfrm>
        </p:spPr>
        <p:txBody>
          <a:bodyPr/>
          <a:lstStyle/>
          <a:p>
            <a:pPr>
              <a:buFontTx/>
              <a:buNone/>
            </a:pPr>
            <a:endParaRPr lang="zh-CN" altLang="en-US" smtClean="0">
              <a:ea typeface="宋体" pitchFamily="2" charset="-122"/>
            </a:endParaRPr>
          </a:p>
        </p:txBody>
      </p:sp>
      <p:sp>
        <p:nvSpPr>
          <p:cNvPr id="39940" name="Freeform 1041"/>
          <p:cNvSpPr>
            <a:spLocks/>
          </p:cNvSpPr>
          <p:nvPr/>
        </p:nvSpPr>
        <p:spPr bwMode="auto">
          <a:xfrm>
            <a:off x="2438400" y="4197350"/>
            <a:ext cx="1585913" cy="1104900"/>
          </a:xfrm>
          <a:custGeom>
            <a:avLst/>
            <a:gdLst>
              <a:gd name="T0" fmla="*/ 2147483647 w 1152"/>
              <a:gd name="T1" fmla="*/ 0 h 1020"/>
              <a:gd name="T2" fmla="*/ 0 w 1152"/>
              <a:gd name="T3" fmla="*/ 2147483647 h 1020"/>
              <a:gd name="T4" fmla="*/ 2147483647 w 1152"/>
              <a:gd name="T5" fmla="*/ 2147483647 h 1020"/>
              <a:gd name="T6" fmla="*/ 2147483647 w 1152"/>
              <a:gd name="T7" fmla="*/ 0 h 1020"/>
              <a:gd name="T8" fmla="*/ 0 60000 65536"/>
              <a:gd name="T9" fmla="*/ 0 60000 65536"/>
              <a:gd name="T10" fmla="*/ 0 60000 65536"/>
              <a:gd name="T11" fmla="*/ 0 60000 65536"/>
              <a:gd name="T12" fmla="*/ 0 w 1152"/>
              <a:gd name="T13" fmla="*/ 0 h 1020"/>
              <a:gd name="T14" fmla="*/ 1152 w 1152"/>
              <a:gd name="T15" fmla="*/ 1020 h 1020"/>
            </a:gdLst>
            <a:ahLst/>
            <a:cxnLst>
              <a:cxn ang="T8">
                <a:pos x="T0" y="T1"/>
              </a:cxn>
              <a:cxn ang="T9">
                <a:pos x="T2" y="T3"/>
              </a:cxn>
              <a:cxn ang="T10">
                <a:pos x="T4" y="T5"/>
              </a:cxn>
              <a:cxn ang="T11">
                <a:pos x="T6" y="T7"/>
              </a:cxn>
            </a:cxnLst>
            <a:rect l="T12" t="T13" r="T14" b="T15"/>
            <a:pathLst>
              <a:path w="1152" h="1020">
                <a:moveTo>
                  <a:pt x="582" y="0"/>
                </a:moveTo>
                <a:lnTo>
                  <a:pt x="0" y="1020"/>
                </a:lnTo>
                <a:lnTo>
                  <a:pt x="1152" y="1020"/>
                </a:lnTo>
                <a:lnTo>
                  <a:pt x="582" y="0"/>
                </a:lnTo>
                <a:close/>
              </a:path>
            </a:pathLst>
          </a:custGeom>
          <a:gradFill rotWithShape="0">
            <a:gsLst>
              <a:gs pos="0">
                <a:srgbClr val="FFFFFF"/>
              </a:gs>
              <a:gs pos="100000">
                <a:srgbClr val="767676"/>
              </a:gs>
            </a:gsLst>
            <a:lin ang="5400000" scaled="1"/>
          </a:gradFill>
          <a:ln w="6350">
            <a:noFill/>
            <a:round/>
            <a:headEnd/>
            <a:tailEnd/>
          </a:ln>
        </p:spPr>
        <p:txBody>
          <a:bodyPr wrap="none" bIns="0" anchor="ctr"/>
          <a:lstStyle/>
          <a:p>
            <a:endParaRPr lang="zh-CN" altLang="en-US">
              <a:ea typeface="宋体" pitchFamily="2" charset="-122"/>
            </a:endParaRPr>
          </a:p>
        </p:txBody>
      </p:sp>
      <p:sp>
        <p:nvSpPr>
          <p:cNvPr id="39941" name="Freeform 1042"/>
          <p:cNvSpPr>
            <a:spLocks/>
          </p:cNvSpPr>
          <p:nvPr/>
        </p:nvSpPr>
        <p:spPr bwMode="auto">
          <a:xfrm flipV="1">
            <a:off x="2438400" y="3297238"/>
            <a:ext cx="1585913" cy="1104900"/>
          </a:xfrm>
          <a:custGeom>
            <a:avLst/>
            <a:gdLst>
              <a:gd name="T0" fmla="*/ 2147483647 w 1152"/>
              <a:gd name="T1" fmla="*/ 0 h 1020"/>
              <a:gd name="T2" fmla="*/ 0 w 1152"/>
              <a:gd name="T3" fmla="*/ 2147483647 h 1020"/>
              <a:gd name="T4" fmla="*/ 2147483647 w 1152"/>
              <a:gd name="T5" fmla="*/ 2147483647 h 1020"/>
              <a:gd name="T6" fmla="*/ 2147483647 w 1152"/>
              <a:gd name="T7" fmla="*/ 0 h 1020"/>
              <a:gd name="T8" fmla="*/ 0 60000 65536"/>
              <a:gd name="T9" fmla="*/ 0 60000 65536"/>
              <a:gd name="T10" fmla="*/ 0 60000 65536"/>
              <a:gd name="T11" fmla="*/ 0 60000 65536"/>
              <a:gd name="T12" fmla="*/ 0 w 1152"/>
              <a:gd name="T13" fmla="*/ 0 h 1020"/>
              <a:gd name="T14" fmla="*/ 1152 w 1152"/>
              <a:gd name="T15" fmla="*/ 1020 h 1020"/>
            </a:gdLst>
            <a:ahLst/>
            <a:cxnLst>
              <a:cxn ang="T8">
                <a:pos x="T0" y="T1"/>
              </a:cxn>
              <a:cxn ang="T9">
                <a:pos x="T2" y="T3"/>
              </a:cxn>
              <a:cxn ang="T10">
                <a:pos x="T4" y="T5"/>
              </a:cxn>
              <a:cxn ang="T11">
                <a:pos x="T6" y="T7"/>
              </a:cxn>
            </a:cxnLst>
            <a:rect l="T12" t="T13" r="T14" b="T15"/>
            <a:pathLst>
              <a:path w="1152" h="1020">
                <a:moveTo>
                  <a:pt x="582" y="0"/>
                </a:moveTo>
                <a:lnTo>
                  <a:pt x="0" y="1020"/>
                </a:lnTo>
                <a:lnTo>
                  <a:pt x="1152" y="1020"/>
                </a:lnTo>
                <a:lnTo>
                  <a:pt x="582" y="0"/>
                </a:lnTo>
                <a:close/>
              </a:path>
            </a:pathLst>
          </a:custGeom>
          <a:gradFill rotWithShape="0">
            <a:gsLst>
              <a:gs pos="0">
                <a:srgbClr val="767676"/>
              </a:gs>
              <a:gs pos="100000">
                <a:srgbClr val="FFFFFF"/>
              </a:gs>
            </a:gsLst>
            <a:lin ang="5400000" scaled="1"/>
          </a:gradFill>
          <a:ln w="6350">
            <a:noFill/>
            <a:round/>
            <a:headEnd/>
            <a:tailEnd/>
          </a:ln>
        </p:spPr>
        <p:txBody>
          <a:bodyPr wrap="none" bIns="0" anchor="ctr"/>
          <a:lstStyle/>
          <a:p>
            <a:endParaRPr lang="zh-CN" altLang="en-US">
              <a:ea typeface="宋体" pitchFamily="2" charset="-122"/>
            </a:endParaRPr>
          </a:p>
        </p:txBody>
      </p:sp>
      <p:sp>
        <p:nvSpPr>
          <p:cNvPr id="39942" name="Freeform 1043"/>
          <p:cNvSpPr>
            <a:spLocks/>
          </p:cNvSpPr>
          <p:nvPr/>
        </p:nvSpPr>
        <p:spPr bwMode="auto">
          <a:xfrm rot="5400000" flipV="1">
            <a:off x="3206750" y="3616325"/>
            <a:ext cx="1292225" cy="1196975"/>
          </a:xfrm>
          <a:custGeom>
            <a:avLst/>
            <a:gdLst>
              <a:gd name="T0" fmla="*/ 2147483647 w 1152"/>
              <a:gd name="T1" fmla="*/ 0 h 1020"/>
              <a:gd name="T2" fmla="*/ 0 w 1152"/>
              <a:gd name="T3" fmla="*/ 2147483647 h 1020"/>
              <a:gd name="T4" fmla="*/ 2147483647 w 1152"/>
              <a:gd name="T5" fmla="*/ 2147483647 h 1020"/>
              <a:gd name="T6" fmla="*/ 2147483647 w 1152"/>
              <a:gd name="T7" fmla="*/ 0 h 1020"/>
              <a:gd name="T8" fmla="*/ 0 60000 65536"/>
              <a:gd name="T9" fmla="*/ 0 60000 65536"/>
              <a:gd name="T10" fmla="*/ 0 60000 65536"/>
              <a:gd name="T11" fmla="*/ 0 60000 65536"/>
              <a:gd name="T12" fmla="*/ 0 w 1152"/>
              <a:gd name="T13" fmla="*/ 0 h 1020"/>
              <a:gd name="T14" fmla="*/ 1152 w 1152"/>
              <a:gd name="T15" fmla="*/ 1020 h 1020"/>
            </a:gdLst>
            <a:ahLst/>
            <a:cxnLst>
              <a:cxn ang="T8">
                <a:pos x="T0" y="T1"/>
              </a:cxn>
              <a:cxn ang="T9">
                <a:pos x="T2" y="T3"/>
              </a:cxn>
              <a:cxn ang="T10">
                <a:pos x="T4" y="T5"/>
              </a:cxn>
              <a:cxn ang="T11">
                <a:pos x="T6" y="T7"/>
              </a:cxn>
            </a:cxnLst>
            <a:rect l="T12" t="T13" r="T14" b="T15"/>
            <a:pathLst>
              <a:path w="1152" h="1020">
                <a:moveTo>
                  <a:pt x="582" y="0"/>
                </a:moveTo>
                <a:lnTo>
                  <a:pt x="0" y="1020"/>
                </a:lnTo>
                <a:lnTo>
                  <a:pt x="1152" y="1020"/>
                </a:lnTo>
                <a:lnTo>
                  <a:pt x="582" y="0"/>
                </a:lnTo>
                <a:close/>
              </a:path>
            </a:pathLst>
          </a:custGeom>
          <a:gradFill rotWithShape="0">
            <a:gsLst>
              <a:gs pos="0">
                <a:srgbClr val="FFFFFF"/>
              </a:gs>
              <a:gs pos="100000">
                <a:srgbClr val="767676"/>
              </a:gs>
            </a:gsLst>
            <a:lin ang="0" scaled="1"/>
          </a:gradFill>
          <a:ln w="6350">
            <a:noFill/>
            <a:round/>
            <a:headEnd/>
            <a:tailEnd/>
          </a:ln>
        </p:spPr>
        <p:txBody>
          <a:bodyPr wrap="none" bIns="0" anchor="ctr"/>
          <a:lstStyle/>
          <a:p>
            <a:endParaRPr lang="zh-CN" altLang="en-US">
              <a:ea typeface="宋体" pitchFamily="2" charset="-122"/>
            </a:endParaRPr>
          </a:p>
        </p:txBody>
      </p:sp>
      <p:sp>
        <p:nvSpPr>
          <p:cNvPr id="39943" name="Freeform 1044"/>
          <p:cNvSpPr>
            <a:spLocks/>
          </p:cNvSpPr>
          <p:nvPr/>
        </p:nvSpPr>
        <p:spPr bwMode="auto">
          <a:xfrm rot="-5400000" flipH="1" flipV="1">
            <a:off x="1897063" y="3635375"/>
            <a:ext cx="1292225" cy="1196975"/>
          </a:xfrm>
          <a:custGeom>
            <a:avLst/>
            <a:gdLst>
              <a:gd name="T0" fmla="*/ 2147483647 w 1152"/>
              <a:gd name="T1" fmla="*/ 0 h 1020"/>
              <a:gd name="T2" fmla="*/ 0 w 1152"/>
              <a:gd name="T3" fmla="*/ 2147483647 h 1020"/>
              <a:gd name="T4" fmla="*/ 2147483647 w 1152"/>
              <a:gd name="T5" fmla="*/ 2147483647 h 1020"/>
              <a:gd name="T6" fmla="*/ 2147483647 w 1152"/>
              <a:gd name="T7" fmla="*/ 0 h 1020"/>
              <a:gd name="T8" fmla="*/ 0 60000 65536"/>
              <a:gd name="T9" fmla="*/ 0 60000 65536"/>
              <a:gd name="T10" fmla="*/ 0 60000 65536"/>
              <a:gd name="T11" fmla="*/ 0 60000 65536"/>
              <a:gd name="T12" fmla="*/ 0 w 1152"/>
              <a:gd name="T13" fmla="*/ 0 h 1020"/>
              <a:gd name="T14" fmla="*/ 1152 w 1152"/>
              <a:gd name="T15" fmla="*/ 1020 h 1020"/>
            </a:gdLst>
            <a:ahLst/>
            <a:cxnLst>
              <a:cxn ang="T8">
                <a:pos x="T0" y="T1"/>
              </a:cxn>
              <a:cxn ang="T9">
                <a:pos x="T2" y="T3"/>
              </a:cxn>
              <a:cxn ang="T10">
                <a:pos x="T4" y="T5"/>
              </a:cxn>
              <a:cxn ang="T11">
                <a:pos x="T6" y="T7"/>
              </a:cxn>
            </a:cxnLst>
            <a:rect l="T12" t="T13" r="T14" b="T15"/>
            <a:pathLst>
              <a:path w="1152" h="1020">
                <a:moveTo>
                  <a:pt x="582" y="0"/>
                </a:moveTo>
                <a:lnTo>
                  <a:pt x="0" y="1020"/>
                </a:lnTo>
                <a:lnTo>
                  <a:pt x="1152" y="1020"/>
                </a:lnTo>
                <a:lnTo>
                  <a:pt x="582" y="0"/>
                </a:lnTo>
                <a:close/>
              </a:path>
            </a:pathLst>
          </a:custGeom>
          <a:gradFill rotWithShape="0">
            <a:gsLst>
              <a:gs pos="0">
                <a:srgbClr val="767676"/>
              </a:gs>
              <a:gs pos="100000">
                <a:srgbClr val="FFFFFF"/>
              </a:gs>
            </a:gsLst>
            <a:lin ang="0" scaled="1"/>
          </a:gradFill>
          <a:ln w="6350">
            <a:noFill/>
            <a:round/>
            <a:headEnd/>
            <a:tailEnd/>
          </a:ln>
        </p:spPr>
        <p:txBody>
          <a:bodyPr wrap="none" bIns="0" anchor="ctr"/>
          <a:lstStyle/>
          <a:p>
            <a:endParaRPr lang="zh-CN" altLang="en-US">
              <a:ea typeface="宋体" pitchFamily="2" charset="-122"/>
            </a:endParaRPr>
          </a:p>
        </p:txBody>
      </p:sp>
      <p:sp>
        <p:nvSpPr>
          <p:cNvPr id="29" name="Rectangle 1045"/>
          <p:cNvSpPr>
            <a:spLocks noChangeArrowheads="1"/>
          </p:cNvSpPr>
          <p:nvPr/>
        </p:nvSpPr>
        <p:spPr bwMode="auto">
          <a:xfrm>
            <a:off x="725488" y="3576638"/>
            <a:ext cx="1316037" cy="1260475"/>
          </a:xfrm>
          <a:prstGeom prst="rect">
            <a:avLst/>
          </a:prstGeom>
          <a:solidFill>
            <a:srgbClr val="C0C0C0"/>
          </a:solidFill>
          <a:ln w="6350">
            <a:noFill/>
            <a:miter lim="800000"/>
            <a:headEnd/>
            <a:tailEnd/>
          </a:ln>
          <a:effectLst>
            <a:outerShdw dist="53882" dir="2700000" algn="ctr" rotWithShape="0">
              <a:srgbClr val="808080"/>
            </a:outerShdw>
          </a:effectLst>
        </p:spPr>
        <p:txBody>
          <a:bodyPr lIns="45720" tIns="0" rIns="45720" bIns="0" anchor="ctr"/>
          <a:lstStyle/>
          <a:p>
            <a:pPr marL="114300" indent="-114300">
              <a:lnSpc>
                <a:spcPts val="1400"/>
              </a:lnSpc>
              <a:spcBef>
                <a:spcPct val="50000"/>
              </a:spcBef>
              <a:buFontTx/>
              <a:buChar char="•"/>
              <a:defRPr/>
            </a:pPr>
            <a:endParaRPr kumimoji="1" lang="de-DE" altLang="en-US"/>
          </a:p>
        </p:txBody>
      </p:sp>
      <p:sp>
        <p:nvSpPr>
          <p:cNvPr id="30" name="Rectangle 1046"/>
          <p:cNvSpPr>
            <a:spLocks noChangeArrowheads="1"/>
          </p:cNvSpPr>
          <p:nvPr/>
        </p:nvSpPr>
        <p:spPr bwMode="auto">
          <a:xfrm>
            <a:off x="4383088" y="3576638"/>
            <a:ext cx="1316037" cy="1273175"/>
          </a:xfrm>
          <a:prstGeom prst="rect">
            <a:avLst/>
          </a:prstGeom>
          <a:solidFill>
            <a:srgbClr val="C0C0C0"/>
          </a:solidFill>
          <a:ln w="6350">
            <a:noFill/>
            <a:miter lim="800000"/>
            <a:headEnd/>
            <a:tailEnd/>
          </a:ln>
          <a:effectLst>
            <a:outerShdw dist="53882" dir="2700000" algn="ctr" rotWithShape="0">
              <a:srgbClr val="808080"/>
            </a:outerShdw>
          </a:effectLst>
        </p:spPr>
        <p:txBody>
          <a:bodyPr lIns="45720" tIns="0" rIns="45720" bIns="0" anchor="ctr"/>
          <a:lstStyle/>
          <a:p>
            <a:pPr marL="114300" indent="-114300">
              <a:lnSpc>
                <a:spcPts val="1400"/>
              </a:lnSpc>
              <a:spcBef>
                <a:spcPct val="50000"/>
              </a:spcBef>
              <a:buFontTx/>
              <a:buChar char="•"/>
              <a:defRPr/>
            </a:pPr>
            <a:endParaRPr kumimoji="1" lang="de-DE" altLang="en-US"/>
          </a:p>
        </p:txBody>
      </p:sp>
      <p:sp>
        <p:nvSpPr>
          <p:cNvPr id="39946" name="Text Box 1047"/>
          <p:cNvSpPr txBox="1">
            <a:spLocks noChangeArrowheads="1"/>
          </p:cNvSpPr>
          <p:nvPr/>
        </p:nvSpPr>
        <p:spPr bwMode="auto">
          <a:xfrm>
            <a:off x="719138" y="3611563"/>
            <a:ext cx="1265237" cy="979487"/>
          </a:xfrm>
          <a:prstGeom prst="rect">
            <a:avLst/>
          </a:prstGeom>
          <a:noFill/>
          <a:ln w="6350">
            <a:noFill/>
            <a:miter lim="800000"/>
            <a:headEnd/>
            <a:tailEnd/>
          </a:ln>
        </p:spPr>
        <p:txBody>
          <a:bodyPr lIns="45720" rIns="45720">
            <a:spAutoFit/>
          </a:bodyPr>
          <a:lstStyle/>
          <a:p>
            <a:pPr marL="114300" indent="-114300" algn="ctr">
              <a:lnSpc>
                <a:spcPct val="90000"/>
              </a:lnSpc>
              <a:spcBef>
                <a:spcPct val="30000"/>
              </a:spcBef>
            </a:pPr>
            <a:r>
              <a:rPr lang="zh-CN" altLang="en-US" sz="3200">
                <a:ea typeface="宋体" pitchFamily="2" charset="-122"/>
              </a:rPr>
              <a:t> 负债业务</a:t>
            </a:r>
            <a:endParaRPr lang="en-US" altLang="zh-CN" sz="3200">
              <a:ea typeface="宋体" pitchFamily="2" charset="-122"/>
            </a:endParaRPr>
          </a:p>
        </p:txBody>
      </p:sp>
      <p:sp>
        <p:nvSpPr>
          <p:cNvPr id="39947" name="Text Box 1048"/>
          <p:cNvSpPr txBox="1">
            <a:spLocks noChangeArrowheads="1"/>
          </p:cNvSpPr>
          <p:nvPr/>
        </p:nvSpPr>
        <p:spPr bwMode="auto">
          <a:xfrm>
            <a:off x="4410075" y="3646488"/>
            <a:ext cx="1277938" cy="979487"/>
          </a:xfrm>
          <a:prstGeom prst="rect">
            <a:avLst/>
          </a:prstGeom>
          <a:noFill/>
          <a:ln w="6350">
            <a:noFill/>
            <a:miter lim="800000"/>
            <a:headEnd/>
            <a:tailEnd/>
          </a:ln>
        </p:spPr>
        <p:txBody>
          <a:bodyPr lIns="45720" rIns="45720">
            <a:spAutoFit/>
          </a:bodyPr>
          <a:lstStyle/>
          <a:p>
            <a:pPr marL="114300" indent="-114300" algn="ctr">
              <a:lnSpc>
                <a:spcPct val="90000"/>
              </a:lnSpc>
              <a:spcBef>
                <a:spcPct val="30000"/>
              </a:spcBef>
            </a:pPr>
            <a:r>
              <a:rPr lang="zh-CN" altLang="en-US">
                <a:ea typeface="宋体" pitchFamily="2" charset="-122"/>
              </a:rPr>
              <a:t>  </a:t>
            </a:r>
            <a:r>
              <a:rPr lang="zh-CN" altLang="en-US" sz="3200">
                <a:ea typeface="宋体" pitchFamily="2" charset="-122"/>
              </a:rPr>
              <a:t>中间     业务</a:t>
            </a:r>
            <a:endParaRPr lang="en-US" altLang="zh-CN" sz="3200">
              <a:ea typeface="宋体" pitchFamily="2" charset="-122"/>
            </a:endParaRPr>
          </a:p>
        </p:txBody>
      </p:sp>
      <p:sp>
        <p:nvSpPr>
          <p:cNvPr id="39948" name="Text Box 1050"/>
          <p:cNvSpPr txBox="1">
            <a:spLocks noChangeArrowheads="1"/>
          </p:cNvSpPr>
          <p:nvPr/>
        </p:nvSpPr>
        <p:spPr bwMode="auto">
          <a:xfrm>
            <a:off x="2614613" y="3906838"/>
            <a:ext cx="1238250" cy="649287"/>
          </a:xfrm>
          <a:prstGeom prst="rect">
            <a:avLst/>
          </a:prstGeom>
          <a:noFill/>
          <a:ln w="635">
            <a:noFill/>
            <a:miter lim="800000"/>
            <a:headEnd/>
            <a:tailEnd/>
          </a:ln>
        </p:spPr>
        <p:txBody>
          <a:bodyPr lIns="45720" rIns="45720"/>
          <a:lstStyle/>
          <a:p>
            <a:endParaRPr lang="en-US" altLang="zh-CN">
              <a:ea typeface="宋体" pitchFamily="2" charset="-122"/>
            </a:endParaRPr>
          </a:p>
        </p:txBody>
      </p:sp>
      <p:sp>
        <p:nvSpPr>
          <p:cNvPr id="35" name="Rectangle 1051"/>
          <p:cNvSpPr>
            <a:spLocks noChangeArrowheads="1"/>
          </p:cNvSpPr>
          <p:nvPr/>
        </p:nvSpPr>
        <p:spPr bwMode="auto">
          <a:xfrm>
            <a:off x="2428875" y="2490788"/>
            <a:ext cx="1582738" cy="893762"/>
          </a:xfrm>
          <a:prstGeom prst="rect">
            <a:avLst/>
          </a:prstGeom>
          <a:solidFill>
            <a:srgbClr val="C0C0C0"/>
          </a:solidFill>
          <a:ln w="6350">
            <a:noFill/>
            <a:miter lim="800000"/>
            <a:headEnd/>
            <a:tailEnd/>
          </a:ln>
          <a:effectLst>
            <a:outerShdw dist="53882" dir="2700000" algn="ctr" rotWithShape="0">
              <a:srgbClr val="808080"/>
            </a:outerShdw>
          </a:effectLst>
        </p:spPr>
        <p:txBody>
          <a:bodyPr lIns="45720" tIns="0" rIns="45720" bIns="0" anchor="ctr"/>
          <a:lstStyle/>
          <a:p>
            <a:pPr marL="114300" indent="-114300">
              <a:lnSpc>
                <a:spcPts val="1400"/>
              </a:lnSpc>
              <a:spcBef>
                <a:spcPct val="50000"/>
              </a:spcBef>
              <a:buFontTx/>
              <a:buChar char="•"/>
              <a:defRPr/>
            </a:pPr>
            <a:endParaRPr kumimoji="1" lang="de-DE" altLang="en-US"/>
          </a:p>
        </p:txBody>
      </p:sp>
      <p:sp>
        <p:nvSpPr>
          <p:cNvPr id="36" name="Rectangle 1052"/>
          <p:cNvSpPr>
            <a:spLocks noChangeArrowheads="1"/>
          </p:cNvSpPr>
          <p:nvPr/>
        </p:nvSpPr>
        <p:spPr bwMode="auto">
          <a:xfrm>
            <a:off x="2439988" y="4995863"/>
            <a:ext cx="1581150" cy="893762"/>
          </a:xfrm>
          <a:prstGeom prst="rect">
            <a:avLst/>
          </a:prstGeom>
          <a:solidFill>
            <a:srgbClr val="C0C0C0"/>
          </a:solidFill>
          <a:ln w="6350">
            <a:noFill/>
            <a:miter lim="800000"/>
            <a:headEnd/>
            <a:tailEnd/>
          </a:ln>
          <a:effectLst>
            <a:outerShdw dist="53882" dir="2700000" algn="ctr" rotWithShape="0">
              <a:srgbClr val="808080"/>
            </a:outerShdw>
          </a:effectLst>
        </p:spPr>
        <p:txBody>
          <a:bodyPr lIns="45720" tIns="0" rIns="45720" bIns="0" anchor="ctr"/>
          <a:lstStyle/>
          <a:p>
            <a:pPr marL="114300" indent="-114300">
              <a:lnSpc>
                <a:spcPts val="1400"/>
              </a:lnSpc>
              <a:spcBef>
                <a:spcPct val="50000"/>
              </a:spcBef>
              <a:buFontTx/>
              <a:buChar char="•"/>
              <a:defRPr/>
            </a:pPr>
            <a:endParaRPr kumimoji="1" lang="de-DE" altLang="en-US"/>
          </a:p>
        </p:txBody>
      </p:sp>
      <p:sp>
        <p:nvSpPr>
          <p:cNvPr id="39951" name="Text Box 1053"/>
          <p:cNvSpPr txBox="1">
            <a:spLocks noChangeArrowheads="1"/>
          </p:cNvSpPr>
          <p:nvPr/>
        </p:nvSpPr>
        <p:spPr bwMode="auto">
          <a:xfrm>
            <a:off x="2470150" y="5032375"/>
            <a:ext cx="1454150" cy="979488"/>
          </a:xfrm>
          <a:prstGeom prst="rect">
            <a:avLst/>
          </a:prstGeom>
          <a:noFill/>
          <a:ln w="6350">
            <a:noFill/>
            <a:miter lim="800000"/>
            <a:headEnd/>
            <a:tailEnd/>
          </a:ln>
        </p:spPr>
        <p:txBody>
          <a:bodyPr lIns="45720" rIns="45720">
            <a:spAutoFit/>
          </a:bodyPr>
          <a:lstStyle/>
          <a:p>
            <a:pPr marL="114300" indent="-114300" algn="ctr">
              <a:lnSpc>
                <a:spcPct val="90000"/>
              </a:lnSpc>
              <a:spcBef>
                <a:spcPct val="30000"/>
              </a:spcBef>
            </a:pPr>
            <a:r>
              <a:rPr lang="zh-CN" altLang="en-US" sz="3200">
                <a:ea typeface="宋体" pitchFamily="2" charset="-122"/>
              </a:rPr>
              <a:t> 资产 业务</a:t>
            </a:r>
            <a:endParaRPr lang="en-US" altLang="zh-CN" sz="3200">
              <a:ea typeface="宋体" pitchFamily="2" charset="-122"/>
            </a:endParaRPr>
          </a:p>
        </p:txBody>
      </p:sp>
      <p:sp>
        <p:nvSpPr>
          <p:cNvPr id="39952" name="Text Box 1054"/>
          <p:cNvSpPr txBox="1">
            <a:spLocks noChangeArrowheads="1"/>
          </p:cNvSpPr>
          <p:nvPr/>
        </p:nvSpPr>
        <p:spPr bwMode="auto">
          <a:xfrm>
            <a:off x="2470150" y="2516188"/>
            <a:ext cx="1557338" cy="979487"/>
          </a:xfrm>
          <a:prstGeom prst="rect">
            <a:avLst/>
          </a:prstGeom>
          <a:noFill/>
          <a:ln w="6350">
            <a:noFill/>
            <a:miter lim="800000"/>
            <a:headEnd/>
            <a:tailEnd/>
          </a:ln>
        </p:spPr>
        <p:txBody>
          <a:bodyPr lIns="45720" rIns="45720">
            <a:spAutoFit/>
          </a:bodyPr>
          <a:lstStyle/>
          <a:p>
            <a:pPr marL="114300" indent="-114300">
              <a:lnSpc>
                <a:spcPct val="90000"/>
              </a:lnSpc>
              <a:spcBef>
                <a:spcPct val="30000"/>
              </a:spcBef>
            </a:pPr>
            <a:r>
              <a:rPr lang="zh-CN" altLang="en-US" sz="3200">
                <a:ea typeface="宋体" pitchFamily="2" charset="-122"/>
              </a:rPr>
              <a:t> 表外   业务</a:t>
            </a:r>
            <a:endParaRPr lang="en-US" altLang="zh-CN" sz="3200">
              <a:ea typeface="宋体" pitchFamily="2" charset="-122"/>
            </a:endParaRPr>
          </a:p>
        </p:txBody>
      </p:sp>
      <p:sp>
        <p:nvSpPr>
          <p:cNvPr id="39953" name="AutoShape 1056"/>
          <p:cNvSpPr>
            <a:spLocks noChangeArrowheads="1"/>
          </p:cNvSpPr>
          <p:nvPr/>
        </p:nvSpPr>
        <p:spPr bwMode="auto">
          <a:xfrm rot="-5400000">
            <a:off x="4326732" y="4256881"/>
            <a:ext cx="3338512" cy="212725"/>
          </a:xfrm>
          <a:prstGeom prst="flowChartMerge">
            <a:avLst/>
          </a:prstGeom>
          <a:solidFill>
            <a:schemeClr val="bg2"/>
          </a:solidFill>
          <a:ln w="6350">
            <a:noFill/>
            <a:miter lim="800000"/>
            <a:headEnd/>
            <a:tailEnd/>
          </a:ln>
        </p:spPr>
        <p:txBody>
          <a:bodyPr wrap="none" lIns="0" tIns="0" rIns="0" bIns="0" anchor="ctr"/>
          <a:lstStyle/>
          <a:p>
            <a:endParaRPr lang="zh-CN" altLang="en-US">
              <a:ea typeface="宋体" pitchFamily="2" charset="-122"/>
            </a:endParaRPr>
          </a:p>
        </p:txBody>
      </p:sp>
      <p:sp>
        <p:nvSpPr>
          <p:cNvPr id="39954" name="Text Box 1059"/>
          <p:cNvSpPr txBox="1">
            <a:spLocks noChangeArrowheads="1"/>
          </p:cNvSpPr>
          <p:nvPr/>
        </p:nvSpPr>
        <p:spPr bwMode="auto">
          <a:xfrm>
            <a:off x="6324600" y="1828800"/>
            <a:ext cx="2362200" cy="3694113"/>
          </a:xfrm>
          <a:prstGeom prst="rect">
            <a:avLst/>
          </a:prstGeom>
          <a:noFill/>
          <a:ln w="6350">
            <a:noFill/>
            <a:miter lim="800000"/>
            <a:headEnd/>
            <a:tailEnd/>
          </a:ln>
        </p:spPr>
        <p:txBody>
          <a:bodyPr lIns="0" tIns="0" rIns="0" bIns="0" anchor="ctr">
            <a:spAutoFit/>
          </a:bodyPr>
          <a:lstStyle/>
          <a:p>
            <a:pPr>
              <a:buFont typeface="Wingdings" pitchFamily="2" charset="2"/>
              <a:buNone/>
            </a:pPr>
            <a:r>
              <a:rPr lang="zh-CN">
                <a:ea typeface="宋体" pitchFamily="2" charset="-122"/>
              </a:rPr>
              <a:t>是商业银行不运用或较少运用自己的资财，以中间人的身份替客户办理支付或其他委托事项，为客户提供各类金融服务并从中收取手续费的各项业务。</a:t>
            </a:r>
            <a:endParaRPr lang="en-GB" altLang="zh-CN">
              <a:ea typeface="宋体" pitchFamily="2" charset="-122"/>
            </a:endParaRPr>
          </a:p>
        </p:txBody>
      </p:sp>
      <p:sp>
        <p:nvSpPr>
          <p:cNvPr id="39955" name="Rectangle 1062"/>
          <p:cNvSpPr>
            <a:spLocks noChangeArrowheads="1"/>
          </p:cNvSpPr>
          <p:nvPr/>
        </p:nvSpPr>
        <p:spPr bwMode="auto">
          <a:xfrm>
            <a:off x="6248400" y="1752600"/>
            <a:ext cx="2366963" cy="4343400"/>
          </a:xfrm>
          <a:prstGeom prst="rect">
            <a:avLst/>
          </a:prstGeom>
          <a:noFill/>
          <a:ln w="19050">
            <a:solidFill>
              <a:schemeClr val="tx1"/>
            </a:solidFill>
            <a:prstDash val="sysDot"/>
            <a:miter lim="800000"/>
            <a:headEnd/>
            <a:tailEnd/>
          </a:ln>
        </p:spPr>
        <p:txBody>
          <a:bodyPr wrap="none" lIns="0" tIns="0" rIns="0" bIns="0" anchor="ctr"/>
          <a:lstStyle/>
          <a:p>
            <a:endParaRPr lang="zh-CN" altLang="en-US">
              <a:ea typeface="宋体" pitchFamily="2" charset="-122"/>
            </a:endParaRPr>
          </a:p>
        </p:txBody>
      </p:sp>
      <p:sp>
        <p:nvSpPr>
          <p:cNvPr id="39956" name="Rectangle 1063"/>
          <p:cNvSpPr>
            <a:spLocks noChangeArrowheads="1"/>
          </p:cNvSpPr>
          <p:nvPr/>
        </p:nvSpPr>
        <p:spPr bwMode="auto">
          <a:xfrm>
            <a:off x="6389688" y="3011488"/>
            <a:ext cx="2670175" cy="350837"/>
          </a:xfrm>
          <a:prstGeom prst="rect">
            <a:avLst/>
          </a:prstGeom>
          <a:noFill/>
          <a:ln w="6350">
            <a:noFill/>
            <a:miter lim="800000"/>
            <a:headEnd/>
            <a:tailEnd/>
          </a:ln>
        </p:spPr>
        <p:txBody>
          <a:bodyPr lIns="0" tIns="0" rIns="0" bIns="0">
            <a:spAutoFit/>
          </a:bodyPr>
          <a:lstStyle/>
          <a:p>
            <a:pPr marL="190500" lvl="1" indent="-188913" defTabSz="330200">
              <a:lnSpc>
                <a:spcPct val="95000"/>
              </a:lnSpc>
              <a:spcBef>
                <a:spcPct val="50000"/>
              </a:spcBef>
              <a:buFontTx/>
              <a:buChar char="•"/>
              <a:tabLst>
                <a:tab pos="8521700" algn="r"/>
              </a:tabLst>
            </a:pPr>
            <a:endParaRPr kumimoji="1" lang="en-US" altLang="de-DE"/>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Freeform 1042"/>
          <p:cNvSpPr>
            <a:spLocks/>
          </p:cNvSpPr>
          <p:nvPr/>
        </p:nvSpPr>
        <p:spPr bwMode="auto">
          <a:xfrm flipV="1">
            <a:off x="3657600" y="3352800"/>
            <a:ext cx="1295400" cy="1104900"/>
          </a:xfrm>
          <a:custGeom>
            <a:avLst/>
            <a:gdLst>
              <a:gd name="T0" fmla="*/ 2147483647 w 1152"/>
              <a:gd name="T1" fmla="*/ 0 h 1020"/>
              <a:gd name="T2" fmla="*/ 0 w 1152"/>
              <a:gd name="T3" fmla="*/ 2147483647 h 1020"/>
              <a:gd name="T4" fmla="*/ 2147483647 w 1152"/>
              <a:gd name="T5" fmla="*/ 2147483647 h 1020"/>
              <a:gd name="T6" fmla="*/ 2147483647 w 1152"/>
              <a:gd name="T7" fmla="*/ 0 h 1020"/>
              <a:gd name="T8" fmla="*/ 0 60000 65536"/>
              <a:gd name="T9" fmla="*/ 0 60000 65536"/>
              <a:gd name="T10" fmla="*/ 0 60000 65536"/>
              <a:gd name="T11" fmla="*/ 0 60000 65536"/>
              <a:gd name="T12" fmla="*/ 0 w 1152"/>
              <a:gd name="T13" fmla="*/ 0 h 1020"/>
              <a:gd name="T14" fmla="*/ 1152 w 1152"/>
              <a:gd name="T15" fmla="*/ 1020 h 1020"/>
            </a:gdLst>
            <a:ahLst/>
            <a:cxnLst>
              <a:cxn ang="T8">
                <a:pos x="T0" y="T1"/>
              </a:cxn>
              <a:cxn ang="T9">
                <a:pos x="T2" y="T3"/>
              </a:cxn>
              <a:cxn ang="T10">
                <a:pos x="T4" y="T5"/>
              </a:cxn>
              <a:cxn ang="T11">
                <a:pos x="T6" y="T7"/>
              </a:cxn>
            </a:cxnLst>
            <a:rect l="T12" t="T13" r="T14" b="T15"/>
            <a:pathLst>
              <a:path w="1152" h="1020">
                <a:moveTo>
                  <a:pt x="582" y="0"/>
                </a:moveTo>
                <a:lnTo>
                  <a:pt x="0" y="1020"/>
                </a:lnTo>
                <a:lnTo>
                  <a:pt x="1152" y="1020"/>
                </a:lnTo>
                <a:lnTo>
                  <a:pt x="582" y="0"/>
                </a:lnTo>
                <a:close/>
              </a:path>
            </a:pathLst>
          </a:custGeom>
          <a:gradFill rotWithShape="0">
            <a:gsLst>
              <a:gs pos="0">
                <a:srgbClr val="767676"/>
              </a:gs>
              <a:gs pos="100000">
                <a:srgbClr val="FFFFFF"/>
              </a:gs>
            </a:gsLst>
            <a:lin ang="5400000" scaled="1"/>
          </a:gradFill>
          <a:ln w="6350">
            <a:noFill/>
            <a:round/>
            <a:headEnd/>
            <a:tailEnd/>
          </a:ln>
        </p:spPr>
        <p:txBody>
          <a:bodyPr wrap="none" bIns="0" anchor="ctr"/>
          <a:lstStyle/>
          <a:p>
            <a:endParaRPr lang="zh-CN" altLang="en-US">
              <a:ea typeface="宋体" pitchFamily="2" charset="-122"/>
            </a:endParaRPr>
          </a:p>
        </p:txBody>
      </p:sp>
      <p:sp>
        <p:nvSpPr>
          <p:cNvPr id="6" name="Rectangle 1046"/>
          <p:cNvSpPr>
            <a:spLocks noChangeArrowheads="1"/>
          </p:cNvSpPr>
          <p:nvPr/>
        </p:nvSpPr>
        <p:spPr bwMode="auto">
          <a:xfrm>
            <a:off x="3657600" y="2438400"/>
            <a:ext cx="1295400" cy="914400"/>
          </a:xfrm>
          <a:prstGeom prst="rect">
            <a:avLst/>
          </a:prstGeom>
          <a:solidFill>
            <a:srgbClr val="C0C0C0"/>
          </a:solidFill>
          <a:ln w="6350">
            <a:noFill/>
            <a:miter lim="800000"/>
            <a:headEnd/>
            <a:tailEnd/>
          </a:ln>
          <a:effectLst>
            <a:outerShdw dist="53882" dir="2700000" algn="ctr" rotWithShape="0">
              <a:srgbClr val="808080"/>
            </a:outerShdw>
          </a:effectLst>
        </p:spPr>
        <p:txBody>
          <a:bodyPr lIns="45720" tIns="0" rIns="45720" bIns="0" anchor="ctr"/>
          <a:lstStyle/>
          <a:p>
            <a:pPr marL="114300" indent="-114300">
              <a:lnSpc>
                <a:spcPts val="1400"/>
              </a:lnSpc>
              <a:spcBef>
                <a:spcPct val="50000"/>
              </a:spcBef>
              <a:buFontTx/>
              <a:buChar char="•"/>
              <a:defRPr/>
            </a:pPr>
            <a:endParaRPr kumimoji="1" lang="de-DE" altLang="en-US"/>
          </a:p>
        </p:txBody>
      </p:sp>
      <p:sp>
        <p:nvSpPr>
          <p:cNvPr id="40964" name="Text Box 1048"/>
          <p:cNvSpPr txBox="1">
            <a:spLocks noChangeArrowheads="1"/>
          </p:cNvSpPr>
          <p:nvPr/>
        </p:nvSpPr>
        <p:spPr bwMode="auto">
          <a:xfrm>
            <a:off x="3657600" y="2667000"/>
            <a:ext cx="1277938" cy="341313"/>
          </a:xfrm>
          <a:prstGeom prst="rect">
            <a:avLst/>
          </a:prstGeom>
          <a:noFill/>
          <a:ln w="6350">
            <a:noFill/>
            <a:miter lim="800000"/>
            <a:headEnd/>
            <a:tailEnd/>
          </a:ln>
        </p:spPr>
        <p:txBody>
          <a:bodyPr lIns="45720" rIns="45720">
            <a:spAutoFit/>
          </a:bodyPr>
          <a:lstStyle/>
          <a:p>
            <a:pPr marL="114300" indent="-114300" algn="ctr">
              <a:lnSpc>
                <a:spcPct val="90000"/>
              </a:lnSpc>
              <a:spcBef>
                <a:spcPct val="30000"/>
              </a:spcBef>
            </a:pPr>
            <a:r>
              <a:rPr lang="zh-CN" altLang="en-US" sz="1800">
                <a:ea typeface="宋体" pitchFamily="2" charset="-122"/>
              </a:rPr>
              <a:t>中间业务</a:t>
            </a:r>
            <a:endParaRPr lang="en-US" altLang="zh-CN" sz="1800">
              <a:ea typeface="宋体" pitchFamily="2" charset="-122"/>
            </a:endParaRPr>
          </a:p>
        </p:txBody>
      </p:sp>
      <p:sp>
        <p:nvSpPr>
          <p:cNvPr id="40965" name="Text Box 1048"/>
          <p:cNvSpPr txBox="1">
            <a:spLocks noChangeArrowheads="1"/>
          </p:cNvSpPr>
          <p:nvPr/>
        </p:nvSpPr>
        <p:spPr bwMode="auto">
          <a:xfrm rot="5400000">
            <a:off x="1943100" y="3467100"/>
            <a:ext cx="381000" cy="457200"/>
          </a:xfrm>
          <a:prstGeom prst="rect">
            <a:avLst/>
          </a:prstGeom>
          <a:noFill/>
          <a:ln w="6350">
            <a:noFill/>
            <a:miter lim="800000"/>
            <a:headEnd/>
            <a:tailEnd/>
          </a:ln>
        </p:spPr>
        <p:txBody>
          <a:bodyPr lIns="45720" rIns="45720" anchor="ctr"/>
          <a:lstStyle/>
          <a:p>
            <a:pPr marL="114300" indent="-114300">
              <a:lnSpc>
                <a:spcPct val="90000"/>
              </a:lnSpc>
              <a:spcBef>
                <a:spcPct val="30000"/>
              </a:spcBef>
            </a:pPr>
            <a:endParaRPr lang="en-US" altLang="zh-CN">
              <a:ea typeface="宋体" pitchFamily="2" charset="-122"/>
            </a:endParaRPr>
          </a:p>
        </p:txBody>
      </p:sp>
      <p:sp>
        <p:nvSpPr>
          <p:cNvPr id="10" name="右箭头 9"/>
          <p:cNvSpPr/>
          <p:nvPr/>
        </p:nvSpPr>
        <p:spPr bwMode="auto">
          <a:xfrm>
            <a:off x="5181600" y="2743200"/>
            <a:ext cx="977900" cy="484188"/>
          </a:xfrm>
          <a:prstGeom prst="rightArrow">
            <a:avLst/>
          </a:prstGeom>
          <a:solidFill>
            <a:schemeClr val="bg1">
              <a:lumMod val="75000"/>
            </a:schemeClr>
          </a:solidFill>
          <a:ln w="0" cap="flat">
            <a:noFill/>
            <a:prstDash val="solid"/>
            <a:round/>
            <a:headEnd/>
            <a:tailEnd/>
          </a:ln>
          <a:effectLst/>
        </p:spPr>
        <p:txBody>
          <a:bodyPr lIns="80065" tIns="40032" rIns="80065" bIns="40032" anchor="ctr">
            <a:spAutoFit/>
          </a:bodyPr>
          <a:lstStyle/>
          <a:p>
            <a:pPr algn="ctr">
              <a:defRPr/>
            </a:pPr>
            <a:endParaRPr lang="zh-CN" altLang="en-US" dirty="0">
              <a:ea typeface="宋体" pitchFamily="2" charset="-122"/>
            </a:endParaRPr>
          </a:p>
        </p:txBody>
      </p:sp>
      <p:sp>
        <p:nvSpPr>
          <p:cNvPr id="11" name="右箭头 10"/>
          <p:cNvSpPr/>
          <p:nvPr/>
        </p:nvSpPr>
        <p:spPr bwMode="auto">
          <a:xfrm rot="2551887">
            <a:off x="5216525" y="3543300"/>
            <a:ext cx="977900" cy="484188"/>
          </a:xfrm>
          <a:prstGeom prst="rightArrow">
            <a:avLst/>
          </a:prstGeom>
          <a:solidFill>
            <a:schemeClr val="bg1">
              <a:lumMod val="75000"/>
            </a:schemeClr>
          </a:solidFill>
          <a:ln w="0" cap="flat">
            <a:noFill/>
            <a:prstDash val="solid"/>
            <a:round/>
            <a:headEnd/>
            <a:tailEnd/>
          </a:ln>
          <a:effectLst/>
        </p:spPr>
        <p:txBody>
          <a:bodyPr lIns="80065" tIns="40032" rIns="80065" bIns="40032" anchor="ctr">
            <a:spAutoFit/>
          </a:bodyPr>
          <a:lstStyle/>
          <a:p>
            <a:pPr algn="ctr">
              <a:defRPr/>
            </a:pPr>
            <a:endParaRPr lang="zh-CN" altLang="en-US" dirty="0">
              <a:ea typeface="宋体" pitchFamily="2" charset="-122"/>
            </a:endParaRPr>
          </a:p>
        </p:txBody>
      </p:sp>
      <p:sp>
        <p:nvSpPr>
          <p:cNvPr id="12" name="右箭头 11"/>
          <p:cNvSpPr/>
          <p:nvPr/>
        </p:nvSpPr>
        <p:spPr bwMode="auto">
          <a:xfrm rot="8747848">
            <a:off x="2565400" y="3738563"/>
            <a:ext cx="977900" cy="484187"/>
          </a:xfrm>
          <a:prstGeom prst="rightArrow">
            <a:avLst/>
          </a:prstGeom>
          <a:solidFill>
            <a:schemeClr val="bg1">
              <a:lumMod val="75000"/>
            </a:schemeClr>
          </a:solidFill>
          <a:ln w="0" cap="flat">
            <a:noFill/>
            <a:prstDash val="solid"/>
            <a:round/>
            <a:headEnd/>
            <a:tailEnd/>
          </a:ln>
          <a:effectLst/>
        </p:spPr>
        <p:txBody>
          <a:bodyPr lIns="80065" tIns="40032" rIns="80065" bIns="40032" anchor="ctr">
            <a:spAutoFit/>
          </a:bodyPr>
          <a:lstStyle/>
          <a:p>
            <a:pPr algn="ctr">
              <a:defRPr/>
            </a:pPr>
            <a:endParaRPr lang="zh-CN" altLang="en-US" dirty="0">
              <a:ea typeface="宋体" pitchFamily="2" charset="-122"/>
            </a:endParaRPr>
          </a:p>
        </p:txBody>
      </p:sp>
      <p:sp>
        <p:nvSpPr>
          <p:cNvPr id="13" name="右箭头 12"/>
          <p:cNvSpPr/>
          <p:nvPr/>
        </p:nvSpPr>
        <p:spPr bwMode="auto">
          <a:xfrm rot="10800000">
            <a:off x="2438400" y="2819400"/>
            <a:ext cx="977900" cy="484188"/>
          </a:xfrm>
          <a:prstGeom prst="rightArrow">
            <a:avLst/>
          </a:prstGeom>
          <a:solidFill>
            <a:schemeClr val="bg1">
              <a:lumMod val="75000"/>
            </a:schemeClr>
          </a:solidFill>
          <a:ln w="0" cap="flat">
            <a:noFill/>
            <a:prstDash val="solid"/>
            <a:round/>
            <a:headEnd/>
            <a:tailEnd/>
          </a:ln>
          <a:effectLst/>
        </p:spPr>
        <p:txBody>
          <a:bodyPr lIns="80065" tIns="40032" rIns="80065" bIns="40032" anchor="ctr">
            <a:spAutoFit/>
          </a:bodyPr>
          <a:lstStyle/>
          <a:p>
            <a:pPr algn="ctr">
              <a:defRPr/>
            </a:pPr>
            <a:endParaRPr lang="zh-CN" altLang="en-US" dirty="0">
              <a:ea typeface="宋体" pitchFamily="2" charset="-122"/>
            </a:endParaRPr>
          </a:p>
        </p:txBody>
      </p:sp>
      <p:sp>
        <p:nvSpPr>
          <p:cNvPr id="14" name="矩形 15"/>
          <p:cNvSpPr>
            <a:spLocks noChangeArrowheads="1"/>
          </p:cNvSpPr>
          <p:nvPr/>
        </p:nvSpPr>
        <p:spPr bwMode="auto">
          <a:xfrm>
            <a:off x="6400800" y="2819400"/>
            <a:ext cx="1447800" cy="830263"/>
          </a:xfrm>
          <a:prstGeom prst="rect">
            <a:avLst/>
          </a:prstGeom>
          <a:noFill/>
          <a:ln w="9525">
            <a:solidFill>
              <a:schemeClr val="tx1"/>
            </a:solidFill>
            <a:prstDash val="sysDot"/>
            <a:miter lim="800000"/>
            <a:headEnd/>
            <a:tailEnd/>
          </a:ln>
        </p:spPr>
        <p:txBody>
          <a:bodyPr>
            <a:spAutoFit/>
          </a:bodyPr>
          <a:lstStyle/>
          <a:p>
            <a:r>
              <a:rPr lang="zh-CN" altLang="en-US">
                <a:ea typeface="宋体" pitchFamily="2" charset="-122"/>
              </a:rPr>
              <a:t>提供保管箱业务</a:t>
            </a:r>
          </a:p>
        </p:txBody>
      </p:sp>
      <p:sp>
        <p:nvSpPr>
          <p:cNvPr id="15" name="矩形 15"/>
          <p:cNvSpPr>
            <a:spLocks noChangeArrowheads="1"/>
          </p:cNvSpPr>
          <p:nvPr/>
        </p:nvSpPr>
        <p:spPr bwMode="auto">
          <a:xfrm>
            <a:off x="838200" y="2667000"/>
            <a:ext cx="1524000" cy="1570038"/>
          </a:xfrm>
          <a:prstGeom prst="rect">
            <a:avLst/>
          </a:prstGeom>
          <a:noFill/>
          <a:ln w="9525">
            <a:solidFill>
              <a:schemeClr val="tx1"/>
            </a:solidFill>
            <a:prstDash val="sysDot"/>
            <a:miter lim="800000"/>
            <a:headEnd/>
            <a:tailEnd/>
          </a:ln>
        </p:spPr>
        <p:txBody>
          <a:bodyPr>
            <a:spAutoFit/>
          </a:bodyPr>
          <a:lstStyle/>
          <a:p>
            <a:r>
              <a:rPr lang="zh-CN" altLang="en-US">
                <a:ea typeface="宋体" pitchFamily="2" charset="-122"/>
              </a:rPr>
              <a:t>代理收付款项及代理保险业务</a:t>
            </a:r>
          </a:p>
        </p:txBody>
      </p:sp>
      <p:sp>
        <p:nvSpPr>
          <p:cNvPr id="16" name="矩形 15"/>
          <p:cNvSpPr>
            <a:spLocks noChangeArrowheads="1"/>
          </p:cNvSpPr>
          <p:nvPr/>
        </p:nvSpPr>
        <p:spPr bwMode="auto">
          <a:xfrm>
            <a:off x="6400800" y="3962400"/>
            <a:ext cx="1447800" cy="1200150"/>
          </a:xfrm>
          <a:prstGeom prst="rect">
            <a:avLst/>
          </a:prstGeom>
          <a:noFill/>
          <a:ln w="9525">
            <a:solidFill>
              <a:schemeClr val="tx1"/>
            </a:solidFill>
            <a:prstDash val="sysDot"/>
            <a:miter lim="800000"/>
            <a:headEnd/>
            <a:tailEnd/>
          </a:ln>
        </p:spPr>
        <p:txBody>
          <a:bodyPr>
            <a:spAutoFit/>
          </a:bodyPr>
          <a:lstStyle/>
          <a:p>
            <a:r>
              <a:rPr lang="zh-CN" altLang="en-US">
                <a:ea typeface="宋体" pitchFamily="2" charset="-122"/>
              </a:rPr>
              <a:t>提供信用证服务及担保</a:t>
            </a:r>
          </a:p>
        </p:txBody>
      </p:sp>
      <p:sp>
        <p:nvSpPr>
          <p:cNvPr id="17" name="矩形 15"/>
          <p:cNvSpPr>
            <a:spLocks noChangeArrowheads="1"/>
          </p:cNvSpPr>
          <p:nvPr/>
        </p:nvSpPr>
        <p:spPr bwMode="auto">
          <a:xfrm>
            <a:off x="838200" y="4495800"/>
            <a:ext cx="1524000" cy="830263"/>
          </a:xfrm>
          <a:prstGeom prst="rect">
            <a:avLst/>
          </a:prstGeom>
          <a:noFill/>
          <a:ln w="9525">
            <a:solidFill>
              <a:schemeClr val="tx1"/>
            </a:solidFill>
            <a:prstDash val="sysDot"/>
            <a:miter lim="800000"/>
            <a:headEnd/>
            <a:tailEnd/>
          </a:ln>
        </p:spPr>
        <p:txBody>
          <a:bodyPr>
            <a:spAutoFit/>
          </a:bodyPr>
          <a:lstStyle/>
          <a:p>
            <a:r>
              <a:rPr lang="zh-CN" altLang="en-US">
                <a:ea typeface="宋体" pitchFamily="2" charset="-122"/>
              </a:rPr>
              <a:t>发行金    融证券</a:t>
            </a:r>
          </a:p>
        </p:txBody>
      </p:sp>
      <p:sp>
        <p:nvSpPr>
          <p:cNvPr id="18" name="矩形 15"/>
          <p:cNvSpPr>
            <a:spLocks noChangeArrowheads="1"/>
          </p:cNvSpPr>
          <p:nvPr/>
        </p:nvSpPr>
        <p:spPr bwMode="auto">
          <a:xfrm>
            <a:off x="6400800" y="1447800"/>
            <a:ext cx="1447800" cy="1200150"/>
          </a:xfrm>
          <a:prstGeom prst="rect">
            <a:avLst/>
          </a:prstGeom>
          <a:noFill/>
          <a:ln w="9525">
            <a:solidFill>
              <a:schemeClr val="tx1"/>
            </a:solidFill>
            <a:prstDash val="sysDot"/>
            <a:miter lim="800000"/>
            <a:headEnd/>
            <a:tailEnd/>
          </a:ln>
        </p:spPr>
        <p:txBody>
          <a:bodyPr>
            <a:spAutoFit/>
          </a:bodyPr>
          <a:lstStyle/>
          <a:p>
            <a:r>
              <a:rPr lang="zh-CN" altLang="en-US">
                <a:ea typeface="宋体" pitchFamily="2" charset="-122"/>
              </a:rPr>
              <a:t>买卖、代理买卖外汇</a:t>
            </a:r>
          </a:p>
        </p:txBody>
      </p:sp>
      <p:sp>
        <p:nvSpPr>
          <p:cNvPr id="19" name="矩形 15"/>
          <p:cNvSpPr>
            <a:spLocks noChangeArrowheads="1"/>
          </p:cNvSpPr>
          <p:nvPr/>
        </p:nvSpPr>
        <p:spPr bwMode="auto">
          <a:xfrm>
            <a:off x="838200" y="1676400"/>
            <a:ext cx="1447800" cy="830263"/>
          </a:xfrm>
          <a:prstGeom prst="rect">
            <a:avLst/>
          </a:prstGeom>
          <a:noFill/>
          <a:ln w="9525">
            <a:solidFill>
              <a:schemeClr val="tx1"/>
            </a:solidFill>
            <a:prstDash val="sysDot"/>
            <a:miter lim="800000"/>
            <a:headEnd/>
            <a:tailEnd/>
          </a:ln>
        </p:spPr>
        <p:txBody>
          <a:bodyPr>
            <a:spAutoFit/>
          </a:bodyPr>
          <a:lstStyle/>
          <a:p>
            <a:pPr algn="ctr"/>
            <a:r>
              <a:rPr lang="zh-CN" altLang="en-US">
                <a:ea typeface="宋体" pitchFamily="2" charset="-122"/>
              </a:rPr>
              <a:t>国内外  结算</a:t>
            </a:r>
          </a:p>
        </p:txBody>
      </p:sp>
      <p:sp>
        <p:nvSpPr>
          <p:cNvPr id="20" name="矩形 15"/>
          <p:cNvSpPr>
            <a:spLocks noChangeArrowheads="1"/>
          </p:cNvSpPr>
          <p:nvPr/>
        </p:nvSpPr>
        <p:spPr bwMode="auto">
          <a:xfrm>
            <a:off x="3200400" y="5105400"/>
            <a:ext cx="2362200" cy="830263"/>
          </a:xfrm>
          <a:prstGeom prst="rect">
            <a:avLst/>
          </a:prstGeom>
          <a:noFill/>
          <a:ln w="9525">
            <a:solidFill>
              <a:schemeClr val="tx1"/>
            </a:solidFill>
            <a:prstDash val="sysDot"/>
            <a:miter lim="800000"/>
            <a:headEnd/>
            <a:tailEnd/>
          </a:ln>
        </p:spPr>
        <p:txBody>
          <a:bodyPr>
            <a:spAutoFit/>
          </a:bodyPr>
          <a:lstStyle/>
          <a:p>
            <a:pPr algn="ctr"/>
            <a:r>
              <a:rPr lang="zh-CN" altLang="en-US">
                <a:ea typeface="宋体" pitchFamily="2" charset="-122"/>
              </a:rPr>
              <a:t>代理发行、兑付、承销政府债券</a:t>
            </a:r>
          </a:p>
        </p:txBody>
      </p:sp>
      <p:sp>
        <p:nvSpPr>
          <p:cNvPr id="23" name="右箭头 22"/>
          <p:cNvSpPr/>
          <p:nvPr/>
        </p:nvSpPr>
        <p:spPr bwMode="auto">
          <a:xfrm rot="12344805">
            <a:off x="2724150" y="1865313"/>
            <a:ext cx="977900" cy="484187"/>
          </a:xfrm>
          <a:prstGeom prst="rightArrow">
            <a:avLst/>
          </a:prstGeom>
          <a:solidFill>
            <a:schemeClr val="bg1">
              <a:lumMod val="75000"/>
            </a:schemeClr>
          </a:solidFill>
          <a:ln w="0" cap="flat">
            <a:noFill/>
            <a:prstDash val="solid"/>
            <a:round/>
            <a:headEnd/>
            <a:tailEnd/>
          </a:ln>
          <a:effectLst/>
        </p:spPr>
        <p:txBody>
          <a:bodyPr lIns="80065" tIns="40032" rIns="80065" bIns="40032" anchor="ctr">
            <a:spAutoFit/>
          </a:bodyPr>
          <a:lstStyle/>
          <a:p>
            <a:pPr algn="ctr">
              <a:defRPr/>
            </a:pPr>
            <a:endParaRPr lang="zh-CN" altLang="en-US" dirty="0">
              <a:ea typeface="宋体" pitchFamily="2" charset="-122"/>
            </a:endParaRPr>
          </a:p>
        </p:txBody>
      </p:sp>
      <p:sp>
        <p:nvSpPr>
          <p:cNvPr id="24" name="右箭头 23"/>
          <p:cNvSpPr/>
          <p:nvPr/>
        </p:nvSpPr>
        <p:spPr bwMode="auto">
          <a:xfrm rot="20093928">
            <a:off x="4857750" y="1784350"/>
            <a:ext cx="977900" cy="484188"/>
          </a:xfrm>
          <a:prstGeom prst="rightArrow">
            <a:avLst/>
          </a:prstGeom>
          <a:solidFill>
            <a:schemeClr val="bg1">
              <a:lumMod val="75000"/>
            </a:schemeClr>
          </a:solidFill>
          <a:ln w="0" cap="flat">
            <a:noFill/>
            <a:prstDash val="solid"/>
            <a:round/>
            <a:headEnd/>
            <a:tailEnd/>
          </a:ln>
          <a:effectLst/>
        </p:spPr>
        <p:txBody>
          <a:bodyPr lIns="80065" tIns="40032" rIns="80065" bIns="40032" anchor="ctr">
            <a:spAutoFit/>
          </a:bodyPr>
          <a:lstStyle/>
          <a:p>
            <a:pPr algn="ctr">
              <a:defRPr/>
            </a:pPr>
            <a:endParaRPr lang="zh-CN" altLang="en-US" dirty="0">
              <a:ea typeface="宋体" pitchFamily="2" charset="-122"/>
            </a:endParaRPr>
          </a:p>
        </p:txBody>
      </p:sp>
      <p:sp>
        <p:nvSpPr>
          <p:cNvPr id="25" name="右箭头 24"/>
          <p:cNvSpPr/>
          <p:nvPr/>
        </p:nvSpPr>
        <p:spPr bwMode="auto">
          <a:xfrm rot="5400000">
            <a:off x="3867944" y="4285456"/>
            <a:ext cx="977900" cy="484188"/>
          </a:xfrm>
          <a:prstGeom prst="rightArrow">
            <a:avLst/>
          </a:prstGeom>
          <a:solidFill>
            <a:schemeClr val="bg1">
              <a:lumMod val="75000"/>
            </a:schemeClr>
          </a:solidFill>
          <a:ln w="0" cap="flat">
            <a:noFill/>
            <a:prstDash val="solid"/>
            <a:round/>
            <a:headEnd/>
            <a:tailEnd/>
          </a:ln>
          <a:effectLst/>
        </p:spPr>
        <p:txBody>
          <a:bodyPr lIns="80065" tIns="40032" rIns="80065" bIns="40032" anchor="ctr">
            <a:spAutoFit/>
          </a:bodyPr>
          <a:lstStyle/>
          <a:p>
            <a:pPr algn="ctr">
              <a:defRPr/>
            </a:pPr>
            <a:endParaRPr lang="zh-CN" altLang="en-US" dirty="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ppt_x"/>
                                          </p:val>
                                        </p:tav>
                                        <p:tav tm="100000">
                                          <p:val>
                                            <p:strVal val="#ppt_x"/>
                                          </p:val>
                                        </p:tav>
                                      </p:tavLst>
                                    </p:anim>
                                    <p:anim calcmode="lin" valueType="num">
                                      <p:cBhvr additive="base">
                                        <p:cTn id="8"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additive="base">
                                        <p:cTn id="13" dur="500" fill="hold"/>
                                        <p:tgtEl>
                                          <p:spTgt spid="15"/>
                                        </p:tgtEl>
                                        <p:attrNameLst>
                                          <p:attrName>ppt_x</p:attrName>
                                        </p:attrNameLst>
                                      </p:cBhvr>
                                      <p:tavLst>
                                        <p:tav tm="0">
                                          <p:val>
                                            <p:strVal val="#ppt_x"/>
                                          </p:val>
                                        </p:tav>
                                        <p:tav tm="100000">
                                          <p:val>
                                            <p:strVal val="#ppt_x"/>
                                          </p:val>
                                        </p:tav>
                                      </p:tavLst>
                                    </p:anim>
                                    <p:anim calcmode="lin" valueType="num">
                                      <p:cBhvr additive="base">
                                        <p:cTn id="14"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anim calcmode="lin" valueType="num">
                                      <p:cBhvr additive="base">
                                        <p:cTn id="19" dur="500" fill="hold"/>
                                        <p:tgtEl>
                                          <p:spTgt spid="17"/>
                                        </p:tgtEl>
                                        <p:attrNameLst>
                                          <p:attrName>ppt_x</p:attrName>
                                        </p:attrNameLst>
                                      </p:cBhvr>
                                      <p:tavLst>
                                        <p:tav tm="0">
                                          <p:val>
                                            <p:strVal val="#ppt_x"/>
                                          </p:val>
                                        </p:tav>
                                        <p:tav tm="100000">
                                          <p:val>
                                            <p:strVal val="#ppt_x"/>
                                          </p:val>
                                        </p:tav>
                                      </p:tavLst>
                                    </p:anim>
                                    <p:anim calcmode="lin" valueType="num">
                                      <p:cBhvr additive="base">
                                        <p:cTn id="20"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0"/>
                                        </p:tgtEl>
                                        <p:attrNameLst>
                                          <p:attrName>style.visibility</p:attrName>
                                        </p:attrNameLst>
                                      </p:cBhvr>
                                      <p:to>
                                        <p:strVal val="visible"/>
                                      </p:to>
                                    </p:set>
                                    <p:anim calcmode="lin" valueType="num">
                                      <p:cBhvr additive="base">
                                        <p:cTn id="25" dur="500" fill="hold"/>
                                        <p:tgtEl>
                                          <p:spTgt spid="20"/>
                                        </p:tgtEl>
                                        <p:attrNameLst>
                                          <p:attrName>ppt_x</p:attrName>
                                        </p:attrNameLst>
                                      </p:cBhvr>
                                      <p:tavLst>
                                        <p:tav tm="0">
                                          <p:val>
                                            <p:strVal val="#ppt_x"/>
                                          </p:val>
                                        </p:tav>
                                        <p:tav tm="100000">
                                          <p:val>
                                            <p:strVal val="#ppt_x"/>
                                          </p:val>
                                        </p:tav>
                                      </p:tavLst>
                                    </p:anim>
                                    <p:anim calcmode="lin" valueType="num">
                                      <p:cBhvr additive="base">
                                        <p:cTn id="26"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6"/>
                                        </p:tgtEl>
                                        <p:attrNameLst>
                                          <p:attrName>style.visibility</p:attrName>
                                        </p:attrNameLst>
                                      </p:cBhvr>
                                      <p:to>
                                        <p:strVal val="visible"/>
                                      </p:to>
                                    </p:set>
                                    <p:anim calcmode="lin" valueType="num">
                                      <p:cBhvr additive="base">
                                        <p:cTn id="31" dur="500" fill="hold"/>
                                        <p:tgtEl>
                                          <p:spTgt spid="16"/>
                                        </p:tgtEl>
                                        <p:attrNameLst>
                                          <p:attrName>ppt_x</p:attrName>
                                        </p:attrNameLst>
                                      </p:cBhvr>
                                      <p:tavLst>
                                        <p:tav tm="0">
                                          <p:val>
                                            <p:strVal val="#ppt_x"/>
                                          </p:val>
                                        </p:tav>
                                        <p:tav tm="100000">
                                          <p:val>
                                            <p:strVal val="#ppt_x"/>
                                          </p:val>
                                        </p:tav>
                                      </p:tavLst>
                                    </p:anim>
                                    <p:anim calcmode="lin" valueType="num">
                                      <p:cBhvr additive="base">
                                        <p:cTn id="32"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4"/>
                                        </p:tgtEl>
                                        <p:attrNameLst>
                                          <p:attrName>style.visibility</p:attrName>
                                        </p:attrNameLst>
                                      </p:cBhvr>
                                      <p:to>
                                        <p:strVal val="visible"/>
                                      </p:to>
                                    </p:set>
                                    <p:anim calcmode="lin" valueType="num">
                                      <p:cBhvr additive="base">
                                        <p:cTn id="37" dur="500" fill="hold"/>
                                        <p:tgtEl>
                                          <p:spTgt spid="14"/>
                                        </p:tgtEl>
                                        <p:attrNameLst>
                                          <p:attrName>ppt_x</p:attrName>
                                        </p:attrNameLst>
                                      </p:cBhvr>
                                      <p:tavLst>
                                        <p:tav tm="0">
                                          <p:val>
                                            <p:strVal val="#ppt_x"/>
                                          </p:val>
                                        </p:tav>
                                        <p:tav tm="100000">
                                          <p:val>
                                            <p:strVal val="#ppt_x"/>
                                          </p:val>
                                        </p:tav>
                                      </p:tavLst>
                                    </p:anim>
                                    <p:anim calcmode="lin" valueType="num">
                                      <p:cBhvr additive="base">
                                        <p:cTn id="3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8"/>
                                        </p:tgtEl>
                                        <p:attrNameLst>
                                          <p:attrName>style.visibility</p:attrName>
                                        </p:attrNameLst>
                                      </p:cBhvr>
                                      <p:to>
                                        <p:strVal val="visible"/>
                                      </p:to>
                                    </p:set>
                                    <p:anim calcmode="lin" valueType="num">
                                      <p:cBhvr additive="base">
                                        <p:cTn id="43" dur="500" fill="hold"/>
                                        <p:tgtEl>
                                          <p:spTgt spid="18"/>
                                        </p:tgtEl>
                                        <p:attrNameLst>
                                          <p:attrName>ppt_x</p:attrName>
                                        </p:attrNameLst>
                                      </p:cBhvr>
                                      <p:tavLst>
                                        <p:tav tm="0">
                                          <p:val>
                                            <p:strVal val="#ppt_x"/>
                                          </p:val>
                                        </p:tav>
                                        <p:tav tm="100000">
                                          <p:val>
                                            <p:strVal val="#ppt_x"/>
                                          </p:val>
                                        </p:tav>
                                      </p:tavLst>
                                    </p:anim>
                                    <p:anim calcmode="lin" valueType="num">
                                      <p:cBhvr additive="base">
                                        <p:cTn id="44"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animBg="1"/>
      <p:bldP spid="17" grpId="0" animBg="1"/>
      <p:bldP spid="18" grpId="0" animBg="1"/>
      <p:bldP spid="19" grpId="0" animBg="1"/>
      <p:bldP spid="2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6" descr="PPTPctExpTemp180"/>
          <p:cNvPicPr>
            <a:picLocks noChangeAspect="1" noChangeArrowheads="1"/>
          </p:cNvPicPr>
          <p:nvPr/>
        </p:nvPicPr>
        <p:blipFill>
          <a:blip r:embed="rId3"/>
          <a:srcRect/>
          <a:stretch>
            <a:fillRect/>
          </a:stretch>
        </p:blipFill>
        <p:spPr bwMode="auto">
          <a:xfrm>
            <a:off x="7397750" y="242888"/>
            <a:ext cx="1171575" cy="414337"/>
          </a:xfrm>
          <a:prstGeom prst="rect">
            <a:avLst/>
          </a:prstGeom>
          <a:solidFill>
            <a:srgbClr val="FFFFFF"/>
          </a:solidFill>
          <a:ln w="12700">
            <a:noFill/>
            <a:miter lim="800000"/>
            <a:headEnd/>
            <a:tailEnd/>
          </a:ln>
        </p:spPr>
      </p:pic>
      <p:sp>
        <p:nvSpPr>
          <p:cNvPr id="5123" name="Text Box 8"/>
          <p:cNvSpPr txBox="1">
            <a:spLocks noChangeArrowheads="1"/>
          </p:cNvSpPr>
          <p:nvPr/>
        </p:nvSpPr>
        <p:spPr bwMode="auto">
          <a:xfrm>
            <a:off x="4191000" y="914400"/>
            <a:ext cx="3343275" cy="388938"/>
          </a:xfrm>
          <a:prstGeom prst="rect">
            <a:avLst/>
          </a:prstGeom>
          <a:noFill/>
          <a:ln w="6350">
            <a:noFill/>
            <a:miter lim="800000"/>
            <a:headEnd/>
            <a:tailEnd/>
          </a:ln>
        </p:spPr>
        <p:txBody>
          <a:bodyPr lIns="40035" tIns="40035" rIns="40035" bIns="40035">
            <a:spAutoFit/>
          </a:bodyPr>
          <a:lstStyle/>
          <a:p>
            <a:pPr>
              <a:lnSpc>
                <a:spcPts val="1225"/>
              </a:lnSpc>
            </a:pPr>
            <a:r>
              <a:rPr lang="zh-CN" altLang="en-US" sz="4400" b="1">
                <a:latin typeface="宋体" pitchFamily="2" charset="-122"/>
                <a:ea typeface="宋体" pitchFamily="2" charset="-122"/>
                <a:cs typeface="Times New Roman" pitchFamily="18" charset="0"/>
              </a:rPr>
              <a:t>                           金融机构</a:t>
            </a:r>
            <a:endParaRPr lang="en-US" altLang="zh-CN" sz="4400" b="1">
              <a:latin typeface="宋体" pitchFamily="2" charset="-122"/>
              <a:ea typeface="宋体" pitchFamily="2" charset="-122"/>
              <a:cs typeface="Times New Roman" pitchFamily="18" charset="0"/>
            </a:endParaRPr>
          </a:p>
        </p:txBody>
      </p:sp>
      <p:sp>
        <p:nvSpPr>
          <p:cNvPr id="188427" name="Freeform 11"/>
          <p:cNvSpPr>
            <a:spLocks/>
          </p:cNvSpPr>
          <p:nvPr/>
        </p:nvSpPr>
        <p:spPr bwMode="auto">
          <a:xfrm>
            <a:off x="1676400" y="1828800"/>
            <a:ext cx="1143000" cy="914400"/>
          </a:xfrm>
          <a:custGeom>
            <a:avLst/>
            <a:gdLst>
              <a:gd name="T0" fmla="*/ 2147483647 w 1149"/>
              <a:gd name="T1" fmla="*/ 2147483647 h 719"/>
              <a:gd name="T2" fmla="*/ 2147483647 w 1149"/>
              <a:gd name="T3" fmla="*/ 2147483647 h 719"/>
              <a:gd name="T4" fmla="*/ 2147483647 w 1149"/>
              <a:gd name="T5" fmla="*/ 2147483647 h 719"/>
              <a:gd name="T6" fmla="*/ 2147483647 w 1149"/>
              <a:gd name="T7" fmla="*/ 2147483647 h 719"/>
              <a:gd name="T8" fmla="*/ 2147483647 w 1149"/>
              <a:gd name="T9" fmla="*/ 2147483647 h 719"/>
              <a:gd name="T10" fmla="*/ 2147483647 w 1149"/>
              <a:gd name="T11" fmla="*/ 2147483647 h 719"/>
              <a:gd name="T12" fmla="*/ 2147483647 w 1149"/>
              <a:gd name="T13" fmla="*/ 2147483647 h 719"/>
              <a:gd name="T14" fmla="*/ 2147483647 w 1149"/>
              <a:gd name="T15" fmla="*/ 2147483647 h 719"/>
              <a:gd name="T16" fmla="*/ 2147483647 w 1149"/>
              <a:gd name="T17" fmla="*/ 2147483647 h 719"/>
              <a:gd name="T18" fmla="*/ 2147483647 w 1149"/>
              <a:gd name="T19" fmla="*/ 2147483647 h 719"/>
              <a:gd name="T20" fmla="*/ 2147483647 w 1149"/>
              <a:gd name="T21" fmla="*/ 2147483647 h 719"/>
              <a:gd name="T22" fmla="*/ 2147483647 w 1149"/>
              <a:gd name="T23" fmla="*/ 2147483647 h 719"/>
              <a:gd name="T24" fmla="*/ 2147483647 w 1149"/>
              <a:gd name="T25" fmla="*/ 2147483647 h 719"/>
              <a:gd name="T26" fmla="*/ 2147483647 w 1149"/>
              <a:gd name="T27" fmla="*/ 2147483647 h 719"/>
              <a:gd name="T28" fmla="*/ 2147483647 w 1149"/>
              <a:gd name="T29" fmla="*/ 2147483647 h 719"/>
              <a:gd name="T30" fmla="*/ 2147483647 w 1149"/>
              <a:gd name="T31" fmla="*/ 2147483647 h 719"/>
              <a:gd name="T32" fmla="*/ 2147483647 w 1149"/>
              <a:gd name="T33" fmla="*/ 2147483647 h 719"/>
              <a:gd name="T34" fmla="*/ 2147483647 w 1149"/>
              <a:gd name="T35" fmla="*/ 2147483647 h 719"/>
              <a:gd name="T36" fmla="*/ 2147483647 w 1149"/>
              <a:gd name="T37" fmla="*/ 2147483647 h 719"/>
              <a:gd name="T38" fmla="*/ 2147483647 w 1149"/>
              <a:gd name="T39" fmla="*/ 2147483647 h 719"/>
              <a:gd name="T40" fmla="*/ 2147483647 w 1149"/>
              <a:gd name="T41" fmla="*/ 2147483647 h 719"/>
              <a:gd name="T42" fmla="*/ 2147483647 w 1149"/>
              <a:gd name="T43" fmla="*/ 2147483647 h 719"/>
              <a:gd name="T44" fmla="*/ 2147483647 w 1149"/>
              <a:gd name="T45" fmla="*/ 2147483647 h 719"/>
              <a:gd name="T46" fmla="*/ 2147483647 w 1149"/>
              <a:gd name="T47" fmla="*/ 2147483647 h 719"/>
              <a:gd name="T48" fmla="*/ 2147483647 w 1149"/>
              <a:gd name="T49" fmla="*/ 2147483647 h 719"/>
              <a:gd name="T50" fmla="*/ 2147483647 w 1149"/>
              <a:gd name="T51" fmla="*/ 2147483647 h 719"/>
              <a:gd name="T52" fmla="*/ 2147483647 w 1149"/>
              <a:gd name="T53" fmla="*/ 2147483647 h 719"/>
              <a:gd name="T54" fmla="*/ 2147483647 w 1149"/>
              <a:gd name="T55" fmla="*/ 2147483647 h 719"/>
              <a:gd name="T56" fmla="*/ 2147483647 w 1149"/>
              <a:gd name="T57" fmla="*/ 2147483647 h 719"/>
              <a:gd name="T58" fmla="*/ 2147483647 w 1149"/>
              <a:gd name="T59" fmla="*/ 2147483647 h 719"/>
              <a:gd name="T60" fmla="*/ 2147483647 w 1149"/>
              <a:gd name="T61" fmla="*/ 2147483647 h 719"/>
              <a:gd name="T62" fmla="*/ 2147483647 w 1149"/>
              <a:gd name="T63" fmla="*/ 2147483647 h 719"/>
              <a:gd name="T64" fmla="*/ 2147483647 w 1149"/>
              <a:gd name="T65" fmla="*/ 2147483647 h 719"/>
              <a:gd name="T66" fmla="*/ 2147483647 w 1149"/>
              <a:gd name="T67" fmla="*/ 2147483647 h 719"/>
              <a:gd name="T68" fmla="*/ 2147483647 w 1149"/>
              <a:gd name="T69" fmla="*/ 2147483647 h 719"/>
              <a:gd name="T70" fmla="*/ 2147483647 w 1149"/>
              <a:gd name="T71" fmla="*/ 2147483647 h 719"/>
              <a:gd name="T72" fmla="*/ 2147483647 w 1149"/>
              <a:gd name="T73" fmla="*/ 2147483647 h 719"/>
              <a:gd name="T74" fmla="*/ 2147483647 w 1149"/>
              <a:gd name="T75" fmla="*/ 2147483647 h 719"/>
              <a:gd name="T76" fmla="*/ 2147483647 w 1149"/>
              <a:gd name="T77" fmla="*/ 2147483647 h 719"/>
              <a:gd name="T78" fmla="*/ 2147483647 w 1149"/>
              <a:gd name="T79" fmla="*/ 2147483647 h 719"/>
              <a:gd name="T80" fmla="*/ 2147483647 w 1149"/>
              <a:gd name="T81" fmla="*/ 2147483647 h 719"/>
              <a:gd name="T82" fmla="*/ 2147483647 w 1149"/>
              <a:gd name="T83" fmla="*/ 2147483647 h 719"/>
              <a:gd name="T84" fmla="*/ 2147483647 w 1149"/>
              <a:gd name="T85" fmla="*/ 2147483647 h 719"/>
              <a:gd name="T86" fmla="*/ 2147483647 w 1149"/>
              <a:gd name="T87" fmla="*/ 2147483647 h 719"/>
              <a:gd name="T88" fmla="*/ 2147483647 w 1149"/>
              <a:gd name="T89" fmla="*/ 2147483647 h 719"/>
              <a:gd name="T90" fmla="*/ 2147483647 w 1149"/>
              <a:gd name="T91" fmla="*/ 2147483647 h 719"/>
              <a:gd name="T92" fmla="*/ 2147483647 w 1149"/>
              <a:gd name="T93" fmla="*/ 2147483647 h 719"/>
              <a:gd name="T94" fmla="*/ 2147483647 w 1149"/>
              <a:gd name="T95" fmla="*/ 2147483647 h 719"/>
              <a:gd name="T96" fmla="*/ 2147483647 w 1149"/>
              <a:gd name="T97" fmla="*/ 2147483647 h 719"/>
              <a:gd name="T98" fmla="*/ 2147483647 w 1149"/>
              <a:gd name="T99" fmla="*/ 2147483647 h 719"/>
              <a:gd name="T100" fmla="*/ 2147483647 w 1149"/>
              <a:gd name="T101" fmla="*/ 2147483647 h 719"/>
              <a:gd name="T102" fmla="*/ 2147483647 w 1149"/>
              <a:gd name="T103" fmla="*/ 2147483647 h 719"/>
              <a:gd name="T104" fmla="*/ 2147483647 w 1149"/>
              <a:gd name="T105" fmla="*/ 2147483647 h 719"/>
              <a:gd name="T106" fmla="*/ 2147483647 w 1149"/>
              <a:gd name="T107" fmla="*/ 2147483647 h 719"/>
              <a:gd name="T108" fmla="*/ 2147483647 w 1149"/>
              <a:gd name="T109" fmla="*/ 2147483647 h 719"/>
              <a:gd name="T110" fmla="*/ 2147483647 w 1149"/>
              <a:gd name="T111" fmla="*/ 2147483647 h 719"/>
              <a:gd name="T112" fmla="*/ 2147483647 w 1149"/>
              <a:gd name="T113" fmla="*/ 2147483647 h 719"/>
              <a:gd name="T114" fmla="*/ 2147483647 w 1149"/>
              <a:gd name="T115" fmla="*/ 2147483647 h 719"/>
              <a:gd name="T116" fmla="*/ 2147483647 w 1149"/>
              <a:gd name="T117" fmla="*/ 2147483647 h 719"/>
              <a:gd name="T118" fmla="*/ 2147483647 w 1149"/>
              <a:gd name="T119" fmla="*/ 2147483647 h 719"/>
              <a:gd name="T120" fmla="*/ 0 w 1149"/>
              <a:gd name="T121" fmla="*/ 2147483647 h 719"/>
              <a:gd name="T122" fmla="*/ 2147483647 w 1149"/>
              <a:gd name="T123" fmla="*/ 2147483647 h 719"/>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149"/>
              <a:gd name="T187" fmla="*/ 0 h 719"/>
              <a:gd name="T188" fmla="*/ 1149 w 1149"/>
              <a:gd name="T189" fmla="*/ 719 h 719"/>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149" h="719">
                <a:moveTo>
                  <a:pt x="49" y="268"/>
                </a:moveTo>
                <a:lnTo>
                  <a:pt x="52" y="265"/>
                </a:lnTo>
                <a:lnTo>
                  <a:pt x="55" y="262"/>
                </a:lnTo>
                <a:lnTo>
                  <a:pt x="57" y="259"/>
                </a:lnTo>
                <a:lnTo>
                  <a:pt x="60" y="255"/>
                </a:lnTo>
                <a:lnTo>
                  <a:pt x="63" y="252"/>
                </a:lnTo>
                <a:lnTo>
                  <a:pt x="65" y="247"/>
                </a:lnTo>
                <a:lnTo>
                  <a:pt x="68" y="243"/>
                </a:lnTo>
                <a:lnTo>
                  <a:pt x="71" y="238"/>
                </a:lnTo>
                <a:lnTo>
                  <a:pt x="73" y="233"/>
                </a:lnTo>
                <a:lnTo>
                  <a:pt x="76" y="228"/>
                </a:lnTo>
                <a:lnTo>
                  <a:pt x="79" y="222"/>
                </a:lnTo>
                <a:lnTo>
                  <a:pt x="82" y="216"/>
                </a:lnTo>
                <a:lnTo>
                  <a:pt x="84" y="209"/>
                </a:lnTo>
                <a:lnTo>
                  <a:pt x="87" y="203"/>
                </a:lnTo>
                <a:lnTo>
                  <a:pt x="90" y="196"/>
                </a:lnTo>
                <a:lnTo>
                  <a:pt x="93" y="188"/>
                </a:lnTo>
                <a:lnTo>
                  <a:pt x="96" y="181"/>
                </a:lnTo>
                <a:lnTo>
                  <a:pt x="99" y="174"/>
                </a:lnTo>
                <a:lnTo>
                  <a:pt x="102" y="167"/>
                </a:lnTo>
                <a:lnTo>
                  <a:pt x="105" y="160"/>
                </a:lnTo>
                <a:lnTo>
                  <a:pt x="108" y="154"/>
                </a:lnTo>
                <a:lnTo>
                  <a:pt x="111" y="148"/>
                </a:lnTo>
                <a:lnTo>
                  <a:pt x="114" y="142"/>
                </a:lnTo>
                <a:lnTo>
                  <a:pt x="118" y="136"/>
                </a:lnTo>
                <a:lnTo>
                  <a:pt x="121" y="130"/>
                </a:lnTo>
                <a:lnTo>
                  <a:pt x="125" y="125"/>
                </a:lnTo>
                <a:lnTo>
                  <a:pt x="128" y="120"/>
                </a:lnTo>
                <a:lnTo>
                  <a:pt x="132" y="115"/>
                </a:lnTo>
                <a:lnTo>
                  <a:pt x="136" y="110"/>
                </a:lnTo>
                <a:lnTo>
                  <a:pt x="140" y="106"/>
                </a:lnTo>
                <a:lnTo>
                  <a:pt x="144" y="102"/>
                </a:lnTo>
                <a:lnTo>
                  <a:pt x="147" y="98"/>
                </a:lnTo>
                <a:lnTo>
                  <a:pt x="151" y="94"/>
                </a:lnTo>
                <a:lnTo>
                  <a:pt x="155" y="91"/>
                </a:lnTo>
                <a:lnTo>
                  <a:pt x="159" y="88"/>
                </a:lnTo>
                <a:lnTo>
                  <a:pt x="163" y="85"/>
                </a:lnTo>
                <a:lnTo>
                  <a:pt x="167" y="82"/>
                </a:lnTo>
                <a:lnTo>
                  <a:pt x="171" y="79"/>
                </a:lnTo>
                <a:lnTo>
                  <a:pt x="175" y="77"/>
                </a:lnTo>
                <a:lnTo>
                  <a:pt x="179" y="74"/>
                </a:lnTo>
                <a:lnTo>
                  <a:pt x="183" y="72"/>
                </a:lnTo>
                <a:lnTo>
                  <a:pt x="186" y="71"/>
                </a:lnTo>
                <a:lnTo>
                  <a:pt x="190" y="69"/>
                </a:lnTo>
                <a:lnTo>
                  <a:pt x="194" y="68"/>
                </a:lnTo>
                <a:lnTo>
                  <a:pt x="198" y="66"/>
                </a:lnTo>
                <a:lnTo>
                  <a:pt x="202" y="65"/>
                </a:lnTo>
                <a:lnTo>
                  <a:pt x="205" y="65"/>
                </a:lnTo>
                <a:lnTo>
                  <a:pt x="209" y="64"/>
                </a:lnTo>
                <a:lnTo>
                  <a:pt x="213" y="64"/>
                </a:lnTo>
                <a:lnTo>
                  <a:pt x="216" y="64"/>
                </a:lnTo>
                <a:lnTo>
                  <a:pt x="220" y="63"/>
                </a:lnTo>
                <a:lnTo>
                  <a:pt x="224" y="64"/>
                </a:lnTo>
                <a:lnTo>
                  <a:pt x="227" y="64"/>
                </a:lnTo>
                <a:lnTo>
                  <a:pt x="231" y="64"/>
                </a:lnTo>
                <a:lnTo>
                  <a:pt x="234" y="65"/>
                </a:lnTo>
                <a:lnTo>
                  <a:pt x="238" y="65"/>
                </a:lnTo>
                <a:lnTo>
                  <a:pt x="241" y="66"/>
                </a:lnTo>
                <a:lnTo>
                  <a:pt x="245" y="67"/>
                </a:lnTo>
                <a:lnTo>
                  <a:pt x="248" y="68"/>
                </a:lnTo>
                <a:lnTo>
                  <a:pt x="252" y="70"/>
                </a:lnTo>
                <a:lnTo>
                  <a:pt x="255" y="71"/>
                </a:lnTo>
                <a:lnTo>
                  <a:pt x="258" y="73"/>
                </a:lnTo>
                <a:lnTo>
                  <a:pt x="262" y="75"/>
                </a:lnTo>
                <a:lnTo>
                  <a:pt x="265" y="77"/>
                </a:lnTo>
                <a:lnTo>
                  <a:pt x="268" y="79"/>
                </a:lnTo>
                <a:lnTo>
                  <a:pt x="271" y="81"/>
                </a:lnTo>
                <a:lnTo>
                  <a:pt x="274" y="83"/>
                </a:lnTo>
                <a:lnTo>
                  <a:pt x="277" y="85"/>
                </a:lnTo>
                <a:lnTo>
                  <a:pt x="279" y="87"/>
                </a:lnTo>
                <a:lnTo>
                  <a:pt x="281" y="89"/>
                </a:lnTo>
                <a:lnTo>
                  <a:pt x="283" y="92"/>
                </a:lnTo>
                <a:lnTo>
                  <a:pt x="285" y="94"/>
                </a:lnTo>
                <a:lnTo>
                  <a:pt x="287" y="96"/>
                </a:lnTo>
                <a:lnTo>
                  <a:pt x="288" y="98"/>
                </a:lnTo>
                <a:lnTo>
                  <a:pt x="289" y="101"/>
                </a:lnTo>
                <a:lnTo>
                  <a:pt x="290" y="103"/>
                </a:lnTo>
                <a:lnTo>
                  <a:pt x="291" y="106"/>
                </a:lnTo>
                <a:lnTo>
                  <a:pt x="291" y="108"/>
                </a:lnTo>
                <a:lnTo>
                  <a:pt x="292" y="111"/>
                </a:lnTo>
                <a:lnTo>
                  <a:pt x="292" y="113"/>
                </a:lnTo>
                <a:lnTo>
                  <a:pt x="292" y="116"/>
                </a:lnTo>
                <a:lnTo>
                  <a:pt x="292" y="118"/>
                </a:lnTo>
                <a:lnTo>
                  <a:pt x="292" y="119"/>
                </a:lnTo>
                <a:lnTo>
                  <a:pt x="292" y="121"/>
                </a:lnTo>
                <a:lnTo>
                  <a:pt x="292" y="122"/>
                </a:lnTo>
                <a:lnTo>
                  <a:pt x="292" y="123"/>
                </a:lnTo>
                <a:lnTo>
                  <a:pt x="292" y="124"/>
                </a:lnTo>
                <a:lnTo>
                  <a:pt x="292" y="123"/>
                </a:lnTo>
                <a:lnTo>
                  <a:pt x="292" y="122"/>
                </a:lnTo>
                <a:lnTo>
                  <a:pt x="292" y="121"/>
                </a:lnTo>
                <a:lnTo>
                  <a:pt x="292" y="119"/>
                </a:lnTo>
                <a:lnTo>
                  <a:pt x="292" y="118"/>
                </a:lnTo>
                <a:lnTo>
                  <a:pt x="292" y="116"/>
                </a:lnTo>
                <a:lnTo>
                  <a:pt x="292" y="113"/>
                </a:lnTo>
                <a:lnTo>
                  <a:pt x="292" y="111"/>
                </a:lnTo>
                <a:lnTo>
                  <a:pt x="292" y="108"/>
                </a:lnTo>
                <a:lnTo>
                  <a:pt x="292" y="105"/>
                </a:lnTo>
                <a:lnTo>
                  <a:pt x="293" y="102"/>
                </a:lnTo>
                <a:lnTo>
                  <a:pt x="294" y="100"/>
                </a:lnTo>
                <a:lnTo>
                  <a:pt x="295" y="97"/>
                </a:lnTo>
                <a:lnTo>
                  <a:pt x="296" y="94"/>
                </a:lnTo>
                <a:lnTo>
                  <a:pt x="297" y="91"/>
                </a:lnTo>
                <a:lnTo>
                  <a:pt x="299" y="88"/>
                </a:lnTo>
                <a:lnTo>
                  <a:pt x="300" y="84"/>
                </a:lnTo>
                <a:lnTo>
                  <a:pt x="302" y="81"/>
                </a:lnTo>
                <a:lnTo>
                  <a:pt x="304" y="78"/>
                </a:lnTo>
                <a:lnTo>
                  <a:pt x="306" y="75"/>
                </a:lnTo>
                <a:lnTo>
                  <a:pt x="308" y="71"/>
                </a:lnTo>
                <a:lnTo>
                  <a:pt x="311" y="68"/>
                </a:lnTo>
                <a:lnTo>
                  <a:pt x="313" y="64"/>
                </a:lnTo>
                <a:lnTo>
                  <a:pt x="316" y="61"/>
                </a:lnTo>
                <a:lnTo>
                  <a:pt x="319" y="57"/>
                </a:lnTo>
                <a:lnTo>
                  <a:pt x="322" y="54"/>
                </a:lnTo>
                <a:lnTo>
                  <a:pt x="325" y="51"/>
                </a:lnTo>
                <a:lnTo>
                  <a:pt x="328" y="48"/>
                </a:lnTo>
                <a:lnTo>
                  <a:pt x="331" y="45"/>
                </a:lnTo>
                <a:lnTo>
                  <a:pt x="335" y="42"/>
                </a:lnTo>
                <a:lnTo>
                  <a:pt x="338" y="39"/>
                </a:lnTo>
                <a:lnTo>
                  <a:pt x="341" y="36"/>
                </a:lnTo>
                <a:lnTo>
                  <a:pt x="345" y="34"/>
                </a:lnTo>
                <a:lnTo>
                  <a:pt x="348" y="31"/>
                </a:lnTo>
                <a:lnTo>
                  <a:pt x="352" y="29"/>
                </a:lnTo>
                <a:lnTo>
                  <a:pt x="356" y="27"/>
                </a:lnTo>
                <a:lnTo>
                  <a:pt x="359" y="24"/>
                </a:lnTo>
                <a:lnTo>
                  <a:pt x="363" y="22"/>
                </a:lnTo>
                <a:lnTo>
                  <a:pt x="367" y="20"/>
                </a:lnTo>
                <a:lnTo>
                  <a:pt x="371" y="18"/>
                </a:lnTo>
                <a:lnTo>
                  <a:pt x="375" y="17"/>
                </a:lnTo>
                <a:lnTo>
                  <a:pt x="380" y="15"/>
                </a:lnTo>
                <a:lnTo>
                  <a:pt x="384" y="13"/>
                </a:lnTo>
                <a:lnTo>
                  <a:pt x="388" y="12"/>
                </a:lnTo>
                <a:lnTo>
                  <a:pt x="392" y="11"/>
                </a:lnTo>
                <a:lnTo>
                  <a:pt x="397" y="9"/>
                </a:lnTo>
                <a:lnTo>
                  <a:pt x="401" y="8"/>
                </a:lnTo>
                <a:lnTo>
                  <a:pt x="406" y="7"/>
                </a:lnTo>
                <a:lnTo>
                  <a:pt x="410" y="6"/>
                </a:lnTo>
                <a:lnTo>
                  <a:pt x="415" y="5"/>
                </a:lnTo>
                <a:lnTo>
                  <a:pt x="420" y="4"/>
                </a:lnTo>
                <a:lnTo>
                  <a:pt x="424" y="3"/>
                </a:lnTo>
                <a:lnTo>
                  <a:pt x="429" y="3"/>
                </a:lnTo>
                <a:lnTo>
                  <a:pt x="434" y="2"/>
                </a:lnTo>
                <a:lnTo>
                  <a:pt x="439" y="2"/>
                </a:lnTo>
                <a:lnTo>
                  <a:pt x="444" y="1"/>
                </a:lnTo>
                <a:lnTo>
                  <a:pt x="449" y="1"/>
                </a:lnTo>
                <a:lnTo>
                  <a:pt x="454" y="1"/>
                </a:lnTo>
                <a:lnTo>
                  <a:pt x="458" y="0"/>
                </a:lnTo>
                <a:lnTo>
                  <a:pt x="463" y="0"/>
                </a:lnTo>
                <a:lnTo>
                  <a:pt x="467" y="0"/>
                </a:lnTo>
                <a:lnTo>
                  <a:pt x="472" y="0"/>
                </a:lnTo>
                <a:lnTo>
                  <a:pt x="476" y="0"/>
                </a:lnTo>
                <a:lnTo>
                  <a:pt x="481" y="1"/>
                </a:lnTo>
                <a:lnTo>
                  <a:pt x="485" y="1"/>
                </a:lnTo>
                <a:lnTo>
                  <a:pt x="489" y="1"/>
                </a:lnTo>
                <a:lnTo>
                  <a:pt x="493" y="2"/>
                </a:lnTo>
                <a:lnTo>
                  <a:pt x="497" y="2"/>
                </a:lnTo>
                <a:lnTo>
                  <a:pt x="501" y="3"/>
                </a:lnTo>
                <a:lnTo>
                  <a:pt x="505" y="4"/>
                </a:lnTo>
                <a:lnTo>
                  <a:pt x="509" y="4"/>
                </a:lnTo>
                <a:lnTo>
                  <a:pt x="513" y="5"/>
                </a:lnTo>
                <a:lnTo>
                  <a:pt x="517" y="6"/>
                </a:lnTo>
                <a:lnTo>
                  <a:pt x="520" y="7"/>
                </a:lnTo>
                <a:lnTo>
                  <a:pt x="524" y="8"/>
                </a:lnTo>
                <a:lnTo>
                  <a:pt x="527" y="9"/>
                </a:lnTo>
                <a:lnTo>
                  <a:pt x="531" y="10"/>
                </a:lnTo>
                <a:lnTo>
                  <a:pt x="534" y="11"/>
                </a:lnTo>
                <a:lnTo>
                  <a:pt x="537" y="12"/>
                </a:lnTo>
                <a:lnTo>
                  <a:pt x="540" y="13"/>
                </a:lnTo>
                <a:lnTo>
                  <a:pt x="543" y="14"/>
                </a:lnTo>
                <a:lnTo>
                  <a:pt x="546" y="15"/>
                </a:lnTo>
                <a:lnTo>
                  <a:pt x="549" y="16"/>
                </a:lnTo>
                <a:lnTo>
                  <a:pt x="552" y="17"/>
                </a:lnTo>
                <a:lnTo>
                  <a:pt x="555" y="19"/>
                </a:lnTo>
                <a:lnTo>
                  <a:pt x="558" y="20"/>
                </a:lnTo>
                <a:lnTo>
                  <a:pt x="561" y="21"/>
                </a:lnTo>
                <a:lnTo>
                  <a:pt x="563" y="23"/>
                </a:lnTo>
                <a:lnTo>
                  <a:pt x="566" y="24"/>
                </a:lnTo>
                <a:lnTo>
                  <a:pt x="568" y="25"/>
                </a:lnTo>
                <a:lnTo>
                  <a:pt x="571" y="27"/>
                </a:lnTo>
                <a:lnTo>
                  <a:pt x="573" y="29"/>
                </a:lnTo>
                <a:lnTo>
                  <a:pt x="575" y="30"/>
                </a:lnTo>
                <a:lnTo>
                  <a:pt x="577" y="32"/>
                </a:lnTo>
                <a:lnTo>
                  <a:pt x="579" y="34"/>
                </a:lnTo>
                <a:lnTo>
                  <a:pt x="582" y="36"/>
                </a:lnTo>
                <a:lnTo>
                  <a:pt x="584" y="37"/>
                </a:lnTo>
                <a:lnTo>
                  <a:pt x="585" y="39"/>
                </a:lnTo>
                <a:lnTo>
                  <a:pt x="587" y="41"/>
                </a:lnTo>
                <a:lnTo>
                  <a:pt x="589" y="43"/>
                </a:lnTo>
                <a:lnTo>
                  <a:pt x="591" y="45"/>
                </a:lnTo>
                <a:lnTo>
                  <a:pt x="592" y="48"/>
                </a:lnTo>
                <a:lnTo>
                  <a:pt x="594" y="50"/>
                </a:lnTo>
                <a:lnTo>
                  <a:pt x="595" y="52"/>
                </a:lnTo>
                <a:lnTo>
                  <a:pt x="597" y="54"/>
                </a:lnTo>
                <a:lnTo>
                  <a:pt x="597" y="56"/>
                </a:lnTo>
                <a:lnTo>
                  <a:pt x="598" y="58"/>
                </a:lnTo>
                <a:lnTo>
                  <a:pt x="598" y="59"/>
                </a:lnTo>
                <a:lnTo>
                  <a:pt x="598" y="61"/>
                </a:lnTo>
                <a:lnTo>
                  <a:pt x="597" y="63"/>
                </a:lnTo>
                <a:lnTo>
                  <a:pt x="596" y="64"/>
                </a:lnTo>
                <a:lnTo>
                  <a:pt x="595" y="65"/>
                </a:lnTo>
                <a:lnTo>
                  <a:pt x="594" y="66"/>
                </a:lnTo>
                <a:lnTo>
                  <a:pt x="592" y="67"/>
                </a:lnTo>
                <a:lnTo>
                  <a:pt x="590" y="68"/>
                </a:lnTo>
                <a:lnTo>
                  <a:pt x="588" y="69"/>
                </a:lnTo>
                <a:lnTo>
                  <a:pt x="585" y="69"/>
                </a:lnTo>
                <a:lnTo>
                  <a:pt x="582" y="70"/>
                </a:lnTo>
                <a:lnTo>
                  <a:pt x="578" y="70"/>
                </a:lnTo>
                <a:lnTo>
                  <a:pt x="575" y="71"/>
                </a:lnTo>
                <a:lnTo>
                  <a:pt x="572" y="71"/>
                </a:lnTo>
                <a:lnTo>
                  <a:pt x="568" y="72"/>
                </a:lnTo>
                <a:lnTo>
                  <a:pt x="565" y="72"/>
                </a:lnTo>
                <a:lnTo>
                  <a:pt x="562" y="73"/>
                </a:lnTo>
                <a:lnTo>
                  <a:pt x="559" y="74"/>
                </a:lnTo>
                <a:lnTo>
                  <a:pt x="556" y="75"/>
                </a:lnTo>
                <a:lnTo>
                  <a:pt x="553" y="76"/>
                </a:lnTo>
                <a:lnTo>
                  <a:pt x="550" y="77"/>
                </a:lnTo>
                <a:lnTo>
                  <a:pt x="548" y="78"/>
                </a:lnTo>
                <a:lnTo>
                  <a:pt x="545" y="80"/>
                </a:lnTo>
                <a:lnTo>
                  <a:pt x="543" y="81"/>
                </a:lnTo>
                <a:lnTo>
                  <a:pt x="540" y="82"/>
                </a:lnTo>
                <a:lnTo>
                  <a:pt x="538" y="84"/>
                </a:lnTo>
                <a:lnTo>
                  <a:pt x="535" y="86"/>
                </a:lnTo>
                <a:lnTo>
                  <a:pt x="533" y="87"/>
                </a:lnTo>
                <a:lnTo>
                  <a:pt x="531" y="89"/>
                </a:lnTo>
                <a:lnTo>
                  <a:pt x="529" y="91"/>
                </a:lnTo>
                <a:lnTo>
                  <a:pt x="527" y="93"/>
                </a:lnTo>
                <a:lnTo>
                  <a:pt x="525" y="94"/>
                </a:lnTo>
                <a:lnTo>
                  <a:pt x="524" y="96"/>
                </a:lnTo>
                <a:lnTo>
                  <a:pt x="522" y="98"/>
                </a:lnTo>
                <a:lnTo>
                  <a:pt x="520" y="100"/>
                </a:lnTo>
                <a:lnTo>
                  <a:pt x="519" y="101"/>
                </a:lnTo>
                <a:lnTo>
                  <a:pt x="517" y="103"/>
                </a:lnTo>
                <a:lnTo>
                  <a:pt x="516" y="105"/>
                </a:lnTo>
                <a:lnTo>
                  <a:pt x="514" y="107"/>
                </a:lnTo>
                <a:lnTo>
                  <a:pt x="513" y="108"/>
                </a:lnTo>
                <a:lnTo>
                  <a:pt x="512" y="110"/>
                </a:lnTo>
                <a:lnTo>
                  <a:pt x="511" y="112"/>
                </a:lnTo>
                <a:lnTo>
                  <a:pt x="510" y="113"/>
                </a:lnTo>
                <a:lnTo>
                  <a:pt x="509" y="115"/>
                </a:lnTo>
                <a:lnTo>
                  <a:pt x="508" y="117"/>
                </a:lnTo>
                <a:lnTo>
                  <a:pt x="508" y="118"/>
                </a:lnTo>
                <a:lnTo>
                  <a:pt x="507" y="119"/>
                </a:lnTo>
                <a:lnTo>
                  <a:pt x="506" y="120"/>
                </a:lnTo>
                <a:lnTo>
                  <a:pt x="506" y="121"/>
                </a:lnTo>
                <a:lnTo>
                  <a:pt x="506" y="122"/>
                </a:lnTo>
                <a:lnTo>
                  <a:pt x="506" y="121"/>
                </a:lnTo>
                <a:lnTo>
                  <a:pt x="506" y="120"/>
                </a:lnTo>
                <a:lnTo>
                  <a:pt x="507" y="119"/>
                </a:lnTo>
                <a:lnTo>
                  <a:pt x="508" y="118"/>
                </a:lnTo>
                <a:lnTo>
                  <a:pt x="508" y="117"/>
                </a:lnTo>
                <a:lnTo>
                  <a:pt x="509" y="115"/>
                </a:lnTo>
                <a:lnTo>
                  <a:pt x="510" y="113"/>
                </a:lnTo>
                <a:lnTo>
                  <a:pt x="511" y="112"/>
                </a:lnTo>
                <a:lnTo>
                  <a:pt x="512" y="110"/>
                </a:lnTo>
                <a:lnTo>
                  <a:pt x="513" y="108"/>
                </a:lnTo>
                <a:lnTo>
                  <a:pt x="514" y="107"/>
                </a:lnTo>
                <a:lnTo>
                  <a:pt x="516" y="105"/>
                </a:lnTo>
                <a:lnTo>
                  <a:pt x="517" y="103"/>
                </a:lnTo>
                <a:lnTo>
                  <a:pt x="519" y="101"/>
                </a:lnTo>
                <a:lnTo>
                  <a:pt x="520" y="100"/>
                </a:lnTo>
                <a:lnTo>
                  <a:pt x="522" y="98"/>
                </a:lnTo>
                <a:lnTo>
                  <a:pt x="524" y="96"/>
                </a:lnTo>
                <a:lnTo>
                  <a:pt x="525" y="94"/>
                </a:lnTo>
                <a:lnTo>
                  <a:pt x="527" y="93"/>
                </a:lnTo>
                <a:lnTo>
                  <a:pt x="529" y="91"/>
                </a:lnTo>
                <a:lnTo>
                  <a:pt x="531" y="89"/>
                </a:lnTo>
                <a:lnTo>
                  <a:pt x="533" y="87"/>
                </a:lnTo>
                <a:lnTo>
                  <a:pt x="535" y="86"/>
                </a:lnTo>
                <a:lnTo>
                  <a:pt x="538" y="84"/>
                </a:lnTo>
                <a:lnTo>
                  <a:pt x="540" y="82"/>
                </a:lnTo>
                <a:lnTo>
                  <a:pt x="543" y="81"/>
                </a:lnTo>
                <a:lnTo>
                  <a:pt x="545" y="80"/>
                </a:lnTo>
                <a:lnTo>
                  <a:pt x="548" y="78"/>
                </a:lnTo>
                <a:lnTo>
                  <a:pt x="550" y="77"/>
                </a:lnTo>
                <a:lnTo>
                  <a:pt x="553" y="76"/>
                </a:lnTo>
                <a:lnTo>
                  <a:pt x="556" y="75"/>
                </a:lnTo>
                <a:lnTo>
                  <a:pt x="559" y="74"/>
                </a:lnTo>
                <a:lnTo>
                  <a:pt x="562" y="73"/>
                </a:lnTo>
                <a:lnTo>
                  <a:pt x="565" y="72"/>
                </a:lnTo>
                <a:lnTo>
                  <a:pt x="568" y="72"/>
                </a:lnTo>
                <a:lnTo>
                  <a:pt x="572" y="71"/>
                </a:lnTo>
                <a:lnTo>
                  <a:pt x="575" y="71"/>
                </a:lnTo>
                <a:lnTo>
                  <a:pt x="578" y="70"/>
                </a:lnTo>
                <a:lnTo>
                  <a:pt x="582" y="70"/>
                </a:lnTo>
                <a:lnTo>
                  <a:pt x="585" y="70"/>
                </a:lnTo>
                <a:lnTo>
                  <a:pt x="589" y="69"/>
                </a:lnTo>
                <a:lnTo>
                  <a:pt x="592" y="69"/>
                </a:lnTo>
                <a:lnTo>
                  <a:pt x="596" y="69"/>
                </a:lnTo>
                <a:lnTo>
                  <a:pt x="599" y="69"/>
                </a:lnTo>
                <a:lnTo>
                  <a:pt x="603" y="69"/>
                </a:lnTo>
                <a:lnTo>
                  <a:pt x="606" y="69"/>
                </a:lnTo>
                <a:lnTo>
                  <a:pt x="610" y="68"/>
                </a:lnTo>
                <a:lnTo>
                  <a:pt x="613" y="68"/>
                </a:lnTo>
                <a:lnTo>
                  <a:pt x="617" y="68"/>
                </a:lnTo>
                <a:lnTo>
                  <a:pt x="620" y="68"/>
                </a:lnTo>
                <a:lnTo>
                  <a:pt x="624" y="68"/>
                </a:lnTo>
                <a:lnTo>
                  <a:pt x="627" y="68"/>
                </a:lnTo>
                <a:lnTo>
                  <a:pt x="630" y="68"/>
                </a:lnTo>
                <a:lnTo>
                  <a:pt x="634" y="69"/>
                </a:lnTo>
                <a:lnTo>
                  <a:pt x="637" y="69"/>
                </a:lnTo>
                <a:lnTo>
                  <a:pt x="641" y="69"/>
                </a:lnTo>
                <a:lnTo>
                  <a:pt x="644" y="69"/>
                </a:lnTo>
                <a:lnTo>
                  <a:pt x="647" y="70"/>
                </a:lnTo>
                <a:lnTo>
                  <a:pt x="650" y="70"/>
                </a:lnTo>
                <a:lnTo>
                  <a:pt x="653" y="70"/>
                </a:lnTo>
                <a:lnTo>
                  <a:pt x="656" y="71"/>
                </a:lnTo>
                <a:lnTo>
                  <a:pt x="660" y="71"/>
                </a:lnTo>
                <a:lnTo>
                  <a:pt x="663" y="72"/>
                </a:lnTo>
                <a:lnTo>
                  <a:pt x="665" y="73"/>
                </a:lnTo>
                <a:lnTo>
                  <a:pt x="668" y="74"/>
                </a:lnTo>
                <a:lnTo>
                  <a:pt x="671" y="74"/>
                </a:lnTo>
                <a:lnTo>
                  <a:pt x="674" y="75"/>
                </a:lnTo>
                <a:lnTo>
                  <a:pt x="677" y="76"/>
                </a:lnTo>
                <a:lnTo>
                  <a:pt x="679" y="77"/>
                </a:lnTo>
                <a:lnTo>
                  <a:pt x="682" y="78"/>
                </a:lnTo>
                <a:lnTo>
                  <a:pt x="685" y="80"/>
                </a:lnTo>
                <a:lnTo>
                  <a:pt x="687" y="81"/>
                </a:lnTo>
                <a:lnTo>
                  <a:pt x="689" y="82"/>
                </a:lnTo>
                <a:lnTo>
                  <a:pt x="690" y="83"/>
                </a:lnTo>
                <a:lnTo>
                  <a:pt x="692" y="85"/>
                </a:lnTo>
                <a:lnTo>
                  <a:pt x="693" y="86"/>
                </a:lnTo>
                <a:lnTo>
                  <a:pt x="693" y="88"/>
                </a:lnTo>
                <a:lnTo>
                  <a:pt x="694" y="90"/>
                </a:lnTo>
                <a:lnTo>
                  <a:pt x="694" y="92"/>
                </a:lnTo>
                <a:lnTo>
                  <a:pt x="694" y="93"/>
                </a:lnTo>
                <a:lnTo>
                  <a:pt x="693" y="95"/>
                </a:lnTo>
                <a:lnTo>
                  <a:pt x="693" y="97"/>
                </a:lnTo>
                <a:lnTo>
                  <a:pt x="692" y="99"/>
                </a:lnTo>
                <a:lnTo>
                  <a:pt x="690" y="102"/>
                </a:lnTo>
                <a:lnTo>
                  <a:pt x="689" y="104"/>
                </a:lnTo>
                <a:lnTo>
                  <a:pt x="687" y="106"/>
                </a:lnTo>
                <a:lnTo>
                  <a:pt x="685" y="108"/>
                </a:lnTo>
                <a:lnTo>
                  <a:pt x="683" y="110"/>
                </a:lnTo>
                <a:lnTo>
                  <a:pt x="682" y="112"/>
                </a:lnTo>
                <a:lnTo>
                  <a:pt x="681" y="113"/>
                </a:lnTo>
                <a:lnTo>
                  <a:pt x="680" y="114"/>
                </a:lnTo>
                <a:lnTo>
                  <a:pt x="679" y="115"/>
                </a:lnTo>
                <a:lnTo>
                  <a:pt x="680" y="114"/>
                </a:lnTo>
                <a:lnTo>
                  <a:pt x="681" y="113"/>
                </a:lnTo>
                <a:lnTo>
                  <a:pt x="682" y="112"/>
                </a:lnTo>
                <a:lnTo>
                  <a:pt x="683" y="111"/>
                </a:lnTo>
                <a:lnTo>
                  <a:pt x="684" y="109"/>
                </a:lnTo>
                <a:lnTo>
                  <a:pt x="686" y="107"/>
                </a:lnTo>
                <a:lnTo>
                  <a:pt x="688" y="104"/>
                </a:lnTo>
                <a:lnTo>
                  <a:pt x="691" y="102"/>
                </a:lnTo>
                <a:lnTo>
                  <a:pt x="693" y="99"/>
                </a:lnTo>
                <a:lnTo>
                  <a:pt x="696" y="97"/>
                </a:lnTo>
                <a:lnTo>
                  <a:pt x="698" y="95"/>
                </a:lnTo>
                <a:lnTo>
                  <a:pt x="701" y="92"/>
                </a:lnTo>
                <a:lnTo>
                  <a:pt x="704" y="90"/>
                </a:lnTo>
                <a:lnTo>
                  <a:pt x="706" y="88"/>
                </a:lnTo>
                <a:lnTo>
                  <a:pt x="709" y="86"/>
                </a:lnTo>
                <a:lnTo>
                  <a:pt x="712" y="84"/>
                </a:lnTo>
                <a:lnTo>
                  <a:pt x="716" y="82"/>
                </a:lnTo>
                <a:lnTo>
                  <a:pt x="719" y="81"/>
                </a:lnTo>
                <a:lnTo>
                  <a:pt x="722" y="79"/>
                </a:lnTo>
                <a:lnTo>
                  <a:pt x="726" y="77"/>
                </a:lnTo>
                <a:lnTo>
                  <a:pt x="729" y="76"/>
                </a:lnTo>
                <a:lnTo>
                  <a:pt x="733" y="74"/>
                </a:lnTo>
                <a:lnTo>
                  <a:pt x="737" y="73"/>
                </a:lnTo>
                <a:lnTo>
                  <a:pt x="741" y="72"/>
                </a:lnTo>
                <a:lnTo>
                  <a:pt x="744" y="71"/>
                </a:lnTo>
                <a:lnTo>
                  <a:pt x="748" y="70"/>
                </a:lnTo>
                <a:lnTo>
                  <a:pt x="752" y="69"/>
                </a:lnTo>
                <a:lnTo>
                  <a:pt x="756" y="68"/>
                </a:lnTo>
                <a:lnTo>
                  <a:pt x="760" y="68"/>
                </a:lnTo>
                <a:lnTo>
                  <a:pt x="763" y="67"/>
                </a:lnTo>
                <a:lnTo>
                  <a:pt x="767" y="67"/>
                </a:lnTo>
                <a:lnTo>
                  <a:pt x="771" y="67"/>
                </a:lnTo>
                <a:lnTo>
                  <a:pt x="775" y="67"/>
                </a:lnTo>
                <a:lnTo>
                  <a:pt x="779" y="67"/>
                </a:lnTo>
                <a:lnTo>
                  <a:pt x="783" y="68"/>
                </a:lnTo>
                <a:lnTo>
                  <a:pt x="787" y="68"/>
                </a:lnTo>
                <a:lnTo>
                  <a:pt x="790" y="69"/>
                </a:lnTo>
                <a:lnTo>
                  <a:pt x="794" y="69"/>
                </a:lnTo>
                <a:lnTo>
                  <a:pt x="798" y="70"/>
                </a:lnTo>
                <a:lnTo>
                  <a:pt x="802" y="71"/>
                </a:lnTo>
                <a:lnTo>
                  <a:pt x="806" y="73"/>
                </a:lnTo>
                <a:lnTo>
                  <a:pt x="809" y="74"/>
                </a:lnTo>
                <a:lnTo>
                  <a:pt x="813" y="75"/>
                </a:lnTo>
                <a:lnTo>
                  <a:pt x="816" y="76"/>
                </a:lnTo>
                <a:lnTo>
                  <a:pt x="819" y="78"/>
                </a:lnTo>
                <a:lnTo>
                  <a:pt x="822" y="79"/>
                </a:lnTo>
                <a:lnTo>
                  <a:pt x="825" y="81"/>
                </a:lnTo>
                <a:lnTo>
                  <a:pt x="828" y="83"/>
                </a:lnTo>
                <a:lnTo>
                  <a:pt x="831" y="84"/>
                </a:lnTo>
                <a:lnTo>
                  <a:pt x="833" y="86"/>
                </a:lnTo>
                <a:lnTo>
                  <a:pt x="836" y="88"/>
                </a:lnTo>
                <a:lnTo>
                  <a:pt x="838" y="90"/>
                </a:lnTo>
                <a:lnTo>
                  <a:pt x="840" y="92"/>
                </a:lnTo>
                <a:lnTo>
                  <a:pt x="842" y="94"/>
                </a:lnTo>
                <a:lnTo>
                  <a:pt x="844" y="96"/>
                </a:lnTo>
                <a:lnTo>
                  <a:pt x="846" y="98"/>
                </a:lnTo>
                <a:lnTo>
                  <a:pt x="848" y="101"/>
                </a:lnTo>
                <a:lnTo>
                  <a:pt x="850" y="103"/>
                </a:lnTo>
                <a:lnTo>
                  <a:pt x="851" y="105"/>
                </a:lnTo>
                <a:lnTo>
                  <a:pt x="853" y="107"/>
                </a:lnTo>
                <a:lnTo>
                  <a:pt x="855" y="109"/>
                </a:lnTo>
                <a:lnTo>
                  <a:pt x="856" y="112"/>
                </a:lnTo>
                <a:lnTo>
                  <a:pt x="858" y="114"/>
                </a:lnTo>
                <a:lnTo>
                  <a:pt x="859" y="116"/>
                </a:lnTo>
                <a:lnTo>
                  <a:pt x="861" y="118"/>
                </a:lnTo>
                <a:lnTo>
                  <a:pt x="862" y="120"/>
                </a:lnTo>
                <a:lnTo>
                  <a:pt x="864" y="122"/>
                </a:lnTo>
                <a:lnTo>
                  <a:pt x="865" y="124"/>
                </a:lnTo>
                <a:lnTo>
                  <a:pt x="867" y="126"/>
                </a:lnTo>
                <a:lnTo>
                  <a:pt x="868" y="128"/>
                </a:lnTo>
                <a:lnTo>
                  <a:pt x="869" y="130"/>
                </a:lnTo>
                <a:lnTo>
                  <a:pt x="870" y="132"/>
                </a:lnTo>
                <a:lnTo>
                  <a:pt x="872" y="134"/>
                </a:lnTo>
                <a:lnTo>
                  <a:pt x="873" y="136"/>
                </a:lnTo>
                <a:lnTo>
                  <a:pt x="874" y="139"/>
                </a:lnTo>
                <a:lnTo>
                  <a:pt x="876" y="141"/>
                </a:lnTo>
                <a:lnTo>
                  <a:pt x="877" y="143"/>
                </a:lnTo>
                <a:lnTo>
                  <a:pt x="878" y="145"/>
                </a:lnTo>
                <a:lnTo>
                  <a:pt x="879" y="147"/>
                </a:lnTo>
                <a:lnTo>
                  <a:pt x="881" y="150"/>
                </a:lnTo>
                <a:lnTo>
                  <a:pt x="882" y="152"/>
                </a:lnTo>
                <a:lnTo>
                  <a:pt x="883" y="154"/>
                </a:lnTo>
                <a:lnTo>
                  <a:pt x="884" y="157"/>
                </a:lnTo>
                <a:lnTo>
                  <a:pt x="886" y="159"/>
                </a:lnTo>
                <a:lnTo>
                  <a:pt x="887" y="162"/>
                </a:lnTo>
                <a:lnTo>
                  <a:pt x="888" y="164"/>
                </a:lnTo>
                <a:lnTo>
                  <a:pt x="889" y="167"/>
                </a:lnTo>
                <a:lnTo>
                  <a:pt x="891" y="169"/>
                </a:lnTo>
                <a:lnTo>
                  <a:pt x="892" y="171"/>
                </a:lnTo>
                <a:lnTo>
                  <a:pt x="893" y="173"/>
                </a:lnTo>
                <a:lnTo>
                  <a:pt x="893" y="175"/>
                </a:lnTo>
                <a:lnTo>
                  <a:pt x="894" y="176"/>
                </a:lnTo>
                <a:lnTo>
                  <a:pt x="894" y="177"/>
                </a:lnTo>
                <a:lnTo>
                  <a:pt x="895" y="177"/>
                </a:lnTo>
                <a:lnTo>
                  <a:pt x="894" y="177"/>
                </a:lnTo>
                <a:lnTo>
                  <a:pt x="894" y="176"/>
                </a:lnTo>
                <a:lnTo>
                  <a:pt x="893" y="175"/>
                </a:lnTo>
                <a:lnTo>
                  <a:pt x="893" y="173"/>
                </a:lnTo>
                <a:lnTo>
                  <a:pt x="892" y="171"/>
                </a:lnTo>
                <a:lnTo>
                  <a:pt x="891" y="169"/>
                </a:lnTo>
                <a:lnTo>
                  <a:pt x="889" y="167"/>
                </a:lnTo>
                <a:lnTo>
                  <a:pt x="888" y="164"/>
                </a:lnTo>
                <a:lnTo>
                  <a:pt x="887" y="162"/>
                </a:lnTo>
                <a:lnTo>
                  <a:pt x="887" y="159"/>
                </a:lnTo>
                <a:lnTo>
                  <a:pt x="886" y="157"/>
                </a:lnTo>
                <a:lnTo>
                  <a:pt x="886" y="154"/>
                </a:lnTo>
                <a:lnTo>
                  <a:pt x="886" y="152"/>
                </a:lnTo>
                <a:lnTo>
                  <a:pt x="886" y="149"/>
                </a:lnTo>
                <a:lnTo>
                  <a:pt x="886" y="147"/>
                </a:lnTo>
                <a:lnTo>
                  <a:pt x="886" y="144"/>
                </a:lnTo>
                <a:lnTo>
                  <a:pt x="887" y="142"/>
                </a:lnTo>
                <a:lnTo>
                  <a:pt x="888" y="139"/>
                </a:lnTo>
                <a:lnTo>
                  <a:pt x="889" y="137"/>
                </a:lnTo>
                <a:lnTo>
                  <a:pt x="890" y="135"/>
                </a:lnTo>
                <a:lnTo>
                  <a:pt x="892" y="132"/>
                </a:lnTo>
                <a:lnTo>
                  <a:pt x="894" y="130"/>
                </a:lnTo>
                <a:lnTo>
                  <a:pt x="896" y="128"/>
                </a:lnTo>
                <a:lnTo>
                  <a:pt x="898" y="125"/>
                </a:lnTo>
                <a:lnTo>
                  <a:pt x="900" y="123"/>
                </a:lnTo>
                <a:lnTo>
                  <a:pt x="902" y="121"/>
                </a:lnTo>
                <a:lnTo>
                  <a:pt x="905" y="119"/>
                </a:lnTo>
                <a:lnTo>
                  <a:pt x="907" y="117"/>
                </a:lnTo>
                <a:lnTo>
                  <a:pt x="910" y="115"/>
                </a:lnTo>
                <a:lnTo>
                  <a:pt x="912" y="113"/>
                </a:lnTo>
                <a:lnTo>
                  <a:pt x="915" y="112"/>
                </a:lnTo>
                <a:lnTo>
                  <a:pt x="918" y="110"/>
                </a:lnTo>
                <a:lnTo>
                  <a:pt x="921" y="109"/>
                </a:lnTo>
                <a:lnTo>
                  <a:pt x="924" y="107"/>
                </a:lnTo>
                <a:lnTo>
                  <a:pt x="927" y="106"/>
                </a:lnTo>
                <a:lnTo>
                  <a:pt x="931" y="105"/>
                </a:lnTo>
                <a:lnTo>
                  <a:pt x="934" y="104"/>
                </a:lnTo>
                <a:lnTo>
                  <a:pt x="937" y="103"/>
                </a:lnTo>
                <a:lnTo>
                  <a:pt x="941" y="102"/>
                </a:lnTo>
                <a:lnTo>
                  <a:pt x="945" y="101"/>
                </a:lnTo>
                <a:lnTo>
                  <a:pt x="948" y="100"/>
                </a:lnTo>
                <a:lnTo>
                  <a:pt x="952" y="99"/>
                </a:lnTo>
                <a:lnTo>
                  <a:pt x="955" y="99"/>
                </a:lnTo>
                <a:lnTo>
                  <a:pt x="959" y="99"/>
                </a:lnTo>
                <a:lnTo>
                  <a:pt x="963" y="98"/>
                </a:lnTo>
                <a:lnTo>
                  <a:pt x="967" y="98"/>
                </a:lnTo>
                <a:lnTo>
                  <a:pt x="970" y="98"/>
                </a:lnTo>
                <a:lnTo>
                  <a:pt x="974" y="98"/>
                </a:lnTo>
                <a:lnTo>
                  <a:pt x="978" y="98"/>
                </a:lnTo>
                <a:lnTo>
                  <a:pt x="982" y="99"/>
                </a:lnTo>
                <a:lnTo>
                  <a:pt x="985" y="99"/>
                </a:lnTo>
                <a:lnTo>
                  <a:pt x="989" y="99"/>
                </a:lnTo>
                <a:lnTo>
                  <a:pt x="993" y="100"/>
                </a:lnTo>
                <a:lnTo>
                  <a:pt x="997" y="101"/>
                </a:lnTo>
                <a:lnTo>
                  <a:pt x="1001" y="102"/>
                </a:lnTo>
                <a:lnTo>
                  <a:pt x="1005" y="103"/>
                </a:lnTo>
                <a:lnTo>
                  <a:pt x="1009" y="103"/>
                </a:lnTo>
                <a:lnTo>
                  <a:pt x="1012" y="104"/>
                </a:lnTo>
                <a:lnTo>
                  <a:pt x="1016" y="105"/>
                </a:lnTo>
                <a:lnTo>
                  <a:pt x="1020" y="107"/>
                </a:lnTo>
                <a:lnTo>
                  <a:pt x="1023" y="108"/>
                </a:lnTo>
                <a:lnTo>
                  <a:pt x="1027" y="109"/>
                </a:lnTo>
                <a:lnTo>
                  <a:pt x="1030" y="110"/>
                </a:lnTo>
                <a:lnTo>
                  <a:pt x="1034" y="111"/>
                </a:lnTo>
                <a:lnTo>
                  <a:pt x="1037" y="112"/>
                </a:lnTo>
                <a:lnTo>
                  <a:pt x="1040" y="114"/>
                </a:lnTo>
                <a:lnTo>
                  <a:pt x="1044" y="115"/>
                </a:lnTo>
                <a:lnTo>
                  <a:pt x="1047" y="116"/>
                </a:lnTo>
                <a:lnTo>
                  <a:pt x="1050" y="118"/>
                </a:lnTo>
                <a:lnTo>
                  <a:pt x="1053" y="119"/>
                </a:lnTo>
                <a:lnTo>
                  <a:pt x="1056" y="120"/>
                </a:lnTo>
                <a:lnTo>
                  <a:pt x="1059" y="122"/>
                </a:lnTo>
                <a:lnTo>
                  <a:pt x="1062" y="123"/>
                </a:lnTo>
                <a:lnTo>
                  <a:pt x="1065" y="125"/>
                </a:lnTo>
                <a:lnTo>
                  <a:pt x="1068" y="127"/>
                </a:lnTo>
                <a:lnTo>
                  <a:pt x="1070" y="128"/>
                </a:lnTo>
                <a:lnTo>
                  <a:pt x="1073" y="130"/>
                </a:lnTo>
                <a:lnTo>
                  <a:pt x="1075" y="132"/>
                </a:lnTo>
                <a:lnTo>
                  <a:pt x="1078" y="133"/>
                </a:lnTo>
                <a:lnTo>
                  <a:pt x="1080" y="135"/>
                </a:lnTo>
                <a:lnTo>
                  <a:pt x="1082" y="137"/>
                </a:lnTo>
                <a:lnTo>
                  <a:pt x="1084" y="139"/>
                </a:lnTo>
                <a:lnTo>
                  <a:pt x="1086" y="141"/>
                </a:lnTo>
                <a:lnTo>
                  <a:pt x="1088" y="143"/>
                </a:lnTo>
                <a:lnTo>
                  <a:pt x="1090" y="145"/>
                </a:lnTo>
                <a:lnTo>
                  <a:pt x="1092" y="147"/>
                </a:lnTo>
                <a:lnTo>
                  <a:pt x="1094" y="149"/>
                </a:lnTo>
                <a:lnTo>
                  <a:pt x="1095" y="151"/>
                </a:lnTo>
                <a:lnTo>
                  <a:pt x="1097" y="153"/>
                </a:lnTo>
                <a:lnTo>
                  <a:pt x="1099" y="156"/>
                </a:lnTo>
                <a:lnTo>
                  <a:pt x="1101" y="158"/>
                </a:lnTo>
                <a:lnTo>
                  <a:pt x="1103" y="161"/>
                </a:lnTo>
                <a:lnTo>
                  <a:pt x="1105" y="164"/>
                </a:lnTo>
                <a:lnTo>
                  <a:pt x="1107" y="167"/>
                </a:lnTo>
                <a:lnTo>
                  <a:pt x="1109" y="170"/>
                </a:lnTo>
                <a:lnTo>
                  <a:pt x="1111" y="173"/>
                </a:lnTo>
                <a:lnTo>
                  <a:pt x="1113" y="176"/>
                </a:lnTo>
                <a:lnTo>
                  <a:pt x="1115" y="179"/>
                </a:lnTo>
                <a:lnTo>
                  <a:pt x="1118" y="182"/>
                </a:lnTo>
                <a:lnTo>
                  <a:pt x="1120" y="186"/>
                </a:lnTo>
                <a:lnTo>
                  <a:pt x="1122" y="190"/>
                </a:lnTo>
                <a:lnTo>
                  <a:pt x="1125" y="193"/>
                </a:lnTo>
                <a:lnTo>
                  <a:pt x="1127" y="197"/>
                </a:lnTo>
                <a:lnTo>
                  <a:pt x="1130" y="201"/>
                </a:lnTo>
                <a:lnTo>
                  <a:pt x="1132" y="205"/>
                </a:lnTo>
                <a:lnTo>
                  <a:pt x="1134" y="209"/>
                </a:lnTo>
                <a:lnTo>
                  <a:pt x="1136" y="213"/>
                </a:lnTo>
                <a:lnTo>
                  <a:pt x="1138" y="217"/>
                </a:lnTo>
                <a:lnTo>
                  <a:pt x="1140" y="221"/>
                </a:lnTo>
                <a:lnTo>
                  <a:pt x="1141" y="225"/>
                </a:lnTo>
                <a:lnTo>
                  <a:pt x="1143" y="229"/>
                </a:lnTo>
                <a:lnTo>
                  <a:pt x="1144" y="234"/>
                </a:lnTo>
                <a:lnTo>
                  <a:pt x="1145" y="238"/>
                </a:lnTo>
                <a:lnTo>
                  <a:pt x="1146" y="242"/>
                </a:lnTo>
                <a:lnTo>
                  <a:pt x="1147" y="246"/>
                </a:lnTo>
                <a:lnTo>
                  <a:pt x="1147" y="250"/>
                </a:lnTo>
                <a:lnTo>
                  <a:pt x="1148" y="255"/>
                </a:lnTo>
                <a:lnTo>
                  <a:pt x="1148" y="259"/>
                </a:lnTo>
                <a:lnTo>
                  <a:pt x="1148" y="263"/>
                </a:lnTo>
                <a:lnTo>
                  <a:pt x="1148" y="268"/>
                </a:lnTo>
                <a:lnTo>
                  <a:pt x="1148" y="272"/>
                </a:lnTo>
                <a:lnTo>
                  <a:pt x="1148" y="276"/>
                </a:lnTo>
                <a:lnTo>
                  <a:pt x="1148" y="280"/>
                </a:lnTo>
                <a:lnTo>
                  <a:pt x="1148" y="284"/>
                </a:lnTo>
                <a:lnTo>
                  <a:pt x="1148" y="287"/>
                </a:lnTo>
                <a:lnTo>
                  <a:pt x="1147" y="291"/>
                </a:lnTo>
                <a:lnTo>
                  <a:pt x="1147" y="294"/>
                </a:lnTo>
                <a:lnTo>
                  <a:pt x="1146" y="297"/>
                </a:lnTo>
                <a:lnTo>
                  <a:pt x="1146" y="301"/>
                </a:lnTo>
                <a:lnTo>
                  <a:pt x="1145" y="304"/>
                </a:lnTo>
                <a:lnTo>
                  <a:pt x="1144" y="307"/>
                </a:lnTo>
                <a:lnTo>
                  <a:pt x="1143" y="309"/>
                </a:lnTo>
                <a:lnTo>
                  <a:pt x="1142" y="312"/>
                </a:lnTo>
                <a:lnTo>
                  <a:pt x="1141" y="315"/>
                </a:lnTo>
                <a:lnTo>
                  <a:pt x="1140" y="317"/>
                </a:lnTo>
                <a:lnTo>
                  <a:pt x="1139" y="319"/>
                </a:lnTo>
                <a:lnTo>
                  <a:pt x="1138" y="321"/>
                </a:lnTo>
                <a:lnTo>
                  <a:pt x="1137" y="324"/>
                </a:lnTo>
                <a:lnTo>
                  <a:pt x="1136" y="326"/>
                </a:lnTo>
                <a:lnTo>
                  <a:pt x="1135" y="328"/>
                </a:lnTo>
                <a:lnTo>
                  <a:pt x="1134" y="330"/>
                </a:lnTo>
                <a:lnTo>
                  <a:pt x="1132" y="332"/>
                </a:lnTo>
                <a:lnTo>
                  <a:pt x="1131" y="334"/>
                </a:lnTo>
                <a:lnTo>
                  <a:pt x="1130" y="335"/>
                </a:lnTo>
                <a:lnTo>
                  <a:pt x="1129" y="337"/>
                </a:lnTo>
                <a:lnTo>
                  <a:pt x="1127" y="339"/>
                </a:lnTo>
                <a:lnTo>
                  <a:pt x="1126" y="341"/>
                </a:lnTo>
                <a:lnTo>
                  <a:pt x="1124" y="342"/>
                </a:lnTo>
                <a:lnTo>
                  <a:pt x="1123" y="344"/>
                </a:lnTo>
                <a:lnTo>
                  <a:pt x="1122" y="345"/>
                </a:lnTo>
                <a:lnTo>
                  <a:pt x="1120" y="346"/>
                </a:lnTo>
                <a:lnTo>
                  <a:pt x="1119" y="348"/>
                </a:lnTo>
                <a:lnTo>
                  <a:pt x="1117" y="349"/>
                </a:lnTo>
                <a:lnTo>
                  <a:pt x="1116" y="349"/>
                </a:lnTo>
                <a:lnTo>
                  <a:pt x="1114" y="350"/>
                </a:lnTo>
                <a:lnTo>
                  <a:pt x="1112" y="350"/>
                </a:lnTo>
                <a:lnTo>
                  <a:pt x="1110" y="350"/>
                </a:lnTo>
                <a:lnTo>
                  <a:pt x="1109" y="349"/>
                </a:lnTo>
                <a:lnTo>
                  <a:pt x="1107" y="349"/>
                </a:lnTo>
                <a:lnTo>
                  <a:pt x="1105" y="348"/>
                </a:lnTo>
                <a:lnTo>
                  <a:pt x="1103" y="347"/>
                </a:lnTo>
                <a:lnTo>
                  <a:pt x="1101" y="346"/>
                </a:lnTo>
                <a:lnTo>
                  <a:pt x="1099" y="344"/>
                </a:lnTo>
                <a:lnTo>
                  <a:pt x="1097" y="342"/>
                </a:lnTo>
                <a:lnTo>
                  <a:pt x="1094" y="340"/>
                </a:lnTo>
                <a:lnTo>
                  <a:pt x="1092" y="337"/>
                </a:lnTo>
                <a:lnTo>
                  <a:pt x="1090" y="335"/>
                </a:lnTo>
                <a:lnTo>
                  <a:pt x="1088" y="332"/>
                </a:lnTo>
                <a:lnTo>
                  <a:pt x="1086" y="330"/>
                </a:lnTo>
                <a:lnTo>
                  <a:pt x="1084" y="328"/>
                </a:lnTo>
                <a:lnTo>
                  <a:pt x="1083" y="326"/>
                </a:lnTo>
                <a:lnTo>
                  <a:pt x="1082" y="325"/>
                </a:lnTo>
                <a:lnTo>
                  <a:pt x="1081" y="324"/>
                </a:lnTo>
                <a:lnTo>
                  <a:pt x="1081" y="323"/>
                </a:lnTo>
                <a:lnTo>
                  <a:pt x="1081" y="324"/>
                </a:lnTo>
                <a:lnTo>
                  <a:pt x="1082" y="325"/>
                </a:lnTo>
                <a:lnTo>
                  <a:pt x="1083" y="326"/>
                </a:lnTo>
                <a:lnTo>
                  <a:pt x="1085" y="327"/>
                </a:lnTo>
                <a:lnTo>
                  <a:pt x="1086" y="329"/>
                </a:lnTo>
                <a:lnTo>
                  <a:pt x="1088" y="331"/>
                </a:lnTo>
                <a:lnTo>
                  <a:pt x="1091" y="334"/>
                </a:lnTo>
                <a:lnTo>
                  <a:pt x="1093" y="337"/>
                </a:lnTo>
                <a:lnTo>
                  <a:pt x="1095" y="340"/>
                </a:lnTo>
                <a:lnTo>
                  <a:pt x="1098" y="343"/>
                </a:lnTo>
                <a:lnTo>
                  <a:pt x="1100" y="346"/>
                </a:lnTo>
                <a:lnTo>
                  <a:pt x="1102" y="350"/>
                </a:lnTo>
                <a:lnTo>
                  <a:pt x="1104" y="354"/>
                </a:lnTo>
                <a:lnTo>
                  <a:pt x="1106" y="358"/>
                </a:lnTo>
                <a:lnTo>
                  <a:pt x="1108" y="362"/>
                </a:lnTo>
                <a:lnTo>
                  <a:pt x="1111" y="367"/>
                </a:lnTo>
                <a:lnTo>
                  <a:pt x="1112" y="372"/>
                </a:lnTo>
                <a:lnTo>
                  <a:pt x="1114" y="377"/>
                </a:lnTo>
                <a:lnTo>
                  <a:pt x="1116" y="382"/>
                </a:lnTo>
                <a:lnTo>
                  <a:pt x="1118" y="388"/>
                </a:lnTo>
                <a:lnTo>
                  <a:pt x="1120" y="393"/>
                </a:lnTo>
                <a:lnTo>
                  <a:pt x="1122" y="399"/>
                </a:lnTo>
                <a:lnTo>
                  <a:pt x="1123" y="405"/>
                </a:lnTo>
                <a:lnTo>
                  <a:pt x="1125" y="412"/>
                </a:lnTo>
                <a:lnTo>
                  <a:pt x="1126" y="418"/>
                </a:lnTo>
                <a:lnTo>
                  <a:pt x="1127" y="424"/>
                </a:lnTo>
                <a:lnTo>
                  <a:pt x="1128" y="429"/>
                </a:lnTo>
                <a:lnTo>
                  <a:pt x="1129" y="435"/>
                </a:lnTo>
                <a:lnTo>
                  <a:pt x="1130" y="441"/>
                </a:lnTo>
                <a:lnTo>
                  <a:pt x="1130" y="446"/>
                </a:lnTo>
                <a:lnTo>
                  <a:pt x="1131" y="452"/>
                </a:lnTo>
                <a:lnTo>
                  <a:pt x="1131" y="457"/>
                </a:lnTo>
                <a:lnTo>
                  <a:pt x="1131" y="462"/>
                </a:lnTo>
                <a:lnTo>
                  <a:pt x="1130" y="467"/>
                </a:lnTo>
                <a:lnTo>
                  <a:pt x="1130" y="472"/>
                </a:lnTo>
                <a:lnTo>
                  <a:pt x="1129" y="477"/>
                </a:lnTo>
                <a:lnTo>
                  <a:pt x="1129" y="481"/>
                </a:lnTo>
                <a:lnTo>
                  <a:pt x="1128" y="486"/>
                </a:lnTo>
                <a:lnTo>
                  <a:pt x="1126" y="490"/>
                </a:lnTo>
                <a:lnTo>
                  <a:pt x="1125" y="495"/>
                </a:lnTo>
                <a:lnTo>
                  <a:pt x="1124" y="499"/>
                </a:lnTo>
                <a:lnTo>
                  <a:pt x="1122" y="503"/>
                </a:lnTo>
                <a:lnTo>
                  <a:pt x="1121" y="507"/>
                </a:lnTo>
                <a:lnTo>
                  <a:pt x="1119" y="511"/>
                </a:lnTo>
                <a:lnTo>
                  <a:pt x="1118" y="515"/>
                </a:lnTo>
                <a:lnTo>
                  <a:pt x="1116" y="519"/>
                </a:lnTo>
                <a:lnTo>
                  <a:pt x="1114" y="523"/>
                </a:lnTo>
                <a:lnTo>
                  <a:pt x="1113" y="527"/>
                </a:lnTo>
                <a:lnTo>
                  <a:pt x="1111" y="531"/>
                </a:lnTo>
                <a:lnTo>
                  <a:pt x="1109" y="534"/>
                </a:lnTo>
                <a:lnTo>
                  <a:pt x="1107" y="538"/>
                </a:lnTo>
                <a:lnTo>
                  <a:pt x="1105" y="542"/>
                </a:lnTo>
                <a:lnTo>
                  <a:pt x="1103" y="545"/>
                </a:lnTo>
                <a:lnTo>
                  <a:pt x="1101" y="548"/>
                </a:lnTo>
                <a:lnTo>
                  <a:pt x="1098" y="552"/>
                </a:lnTo>
                <a:lnTo>
                  <a:pt x="1096" y="555"/>
                </a:lnTo>
                <a:lnTo>
                  <a:pt x="1094" y="558"/>
                </a:lnTo>
                <a:lnTo>
                  <a:pt x="1091" y="562"/>
                </a:lnTo>
                <a:lnTo>
                  <a:pt x="1089" y="565"/>
                </a:lnTo>
                <a:lnTo>
                  <a:pt x="1086" y="568"/>
                </a:lnTo>
                <a:lnTo>
                  <a:pt x="1083" y="571"/>
                </a:lnTo>
                <a:lnTo>
                  <a:pt x="1081" y="574"/>
                </a:lnTo>
                <a:lnTo>
                  <a:pt x="1078" y="577"/>
                </a:lnTo>
                <a:lnTo>
                  <a:pt x="1075" y="579"/>
                </a:lnTo>
                <a:lnTo>
                  <a:pt x="1072" y="582"/>
                </a:lnTo>
                <a:lnTo>
                  <a:pt x="1069" y="585"/>
                </a:lnTo>
                <a:lnTo>
                  <a:pt x="1066" y="588"/>
                </a:lnTo>
                <a:lnTo>
                  <a:pt x="1063" y="590"/>
                </a:lnTo>
                <a:lnTo>
                  <a:pt x="1059" y="593"/>
                </a:lnTo>
                <a:lnTo>
                  <a:pt x="1056" y="595"/>
                </a:lnTo>
                <a:lnTo>
                  <a:pt x="1052" y="597"/>
                </a:lnTo>
                <a:lnTo>
                  <a:pt x="1049" y="600"/>
                </a:lnTo>
                <a:lnTo>
                  <a:pt x="1045" y="602"/>
                </a:lnTo>
                <a:lnTo>
                  <a:pt x="1042" y="604"/>
                </a:lnTo>
                <a:lnTo>
                  <a:pt x="1038" y="606"/>
                </a:lnTo>
                <a:lnTo>
                  <a:pt x="1034" y="608"/>
                </a:lnTo>
                <a:lnTo>
                  <a:pt x="1031" y="610"/>
                </a:lnTo>
                <a:lnTo>
                  <a:pt x="1027" y="612"/>
                </a:lnTo>
                <a:lnTo>
                  <a:pt x="1023" y="614"/>
                </a:lnTo>
                <a:lnTo>
                  <a:pt x="1020" y="616"/>
                </a:lnTo>
                <a:lnTo>
                  <a:pt x="1016" y="618"/>
                </a:lnTo>
                <a:lnTo>
                  <a:pt x="1012" y="619"/>
                </a:lnTo>
                <a:lnTo>
                  <a:pt x="1008" y="621"/>
                </a:lnTo>
                <a:lnTo>
                  <a:pt x="1004" y="623"/>
                </a:lnTo>
                <a:lnTo>
                  <a:pt x="1000" y="624"/>
                </a:lnTo>
                <a:lnTo>
                  <a:pt x="996" y="626"/>
                </a:lnTo>
                <a:lnTo>
                  <a:pt x="992" y="627"/>
                </a:lnTo>
                <a:lnTo>
                  <a:pt x="988" y="628"/>
                </a:lnTo>
                <a:lnTo>
                  <a:pt x="984" y="629"/>
                </a:lnTo>
                <a:lnTo>
                  <a:pt x="981" y="630"/>
                </a:lnTo>
                <a:lnTo>
                  <a:pt x="977" y="632"/>
                </a:lnTo>
                <a:lnTo>
                  <a:pt x="973" y="632"/>
                </a:lnTo>
                <a:lnTo>
                  <a:pt x="970" y="633"/>
                </a:lnTo>
                <a:lnTo>
                  <a:pt x="966" y="634"/>
                </a:lnTo>
                <a:lnTo>
                  <a:pt x="963" y="635"/>
                </a:lnTo>
                <a:lnTo>
                  <a:pt x="959" y="635"/>
                </a:lnTo>
                <a:lnTo>
                  <a:pt x="956" y="636"/>
                </a:lnTo>
                <a:lnTo>
                  <a:pt x="952" y="636"/>
                </a:lnTo>
                <a:lnTo>
                  <a:pt x="949" y="636"/>
                </a:lnTo>
                <a:lnTo>
                  <a:pt x="946" y="637"/>
                </a:lnTo>
                <a:lnTo>
                  <a:pt x="943" y="637"/>
                </a:lnTo>
                <a:lnTo>
                  <a:pt x="940" y="637"/>
                </a:lnTo>
                <a:lnTo>
                  <a:pt x="937" y="637"/>
                </a:lnTo>
                <a:lnTo>
                  <a:pt x="934" y="637"/>
                </a:lnTo>
                <a:lnTo>
                  <a:pt x="932" y="637"/>
                </a:lnTo>
                <a:lnTo>
                  <a:pt x="930" y="636"/>
                </a:lnTo>
                <a:lnTo>
                  <a:pt x="928" y="636"/>
                </a:lnTo>
                <a:lnTo>
                  <a:pt x="927" y="636"/>
                </a:lnTo>
                <a:lnTo>
                  <a:pt x="926" y="636"/>
                </a:lnTo>
                <a:lnTo>
                  <a:pt x="925" y="636"/>
                </a:lnTo>
                <a:lnTo>
                  <a:pt x="926" y="636"/>
                </a:lnTo>
                <a:lnTo>
                  <a:pt x="927" y="636"/>
                </a:lnTo>
                <a:lnTo>
                  <a:pt x="928" y="636"/>
                </a:lnTo>
                <a:lnTo>
                  <a:pt x="930" y="636"/>
                </a:lnTo>
                <a:lnTo>
                  <a:pt x="932" y="637"/>
                </a:lnTo>
                <a:lnTo>
                  <a:pt x="934" y="637"/>
                </a:lnTo>
                <a:lnTo>
                  <a:pt x="937" y="637"/>
                </a:lnTo>
                <a:lnTo>
                  <a:pt x="940" y="637"/>
                </a:lnTo>
                <a:lnTo>
                  <a:pt x="942" y="637"/>
                </a:lnTo>
                <a:lnTo>
                  <a:pt x="944" y="638"/>
                </a:lnTo>
                <a:lnTo>
                  <a:pt x="946" y="638"/>
                </a:lnTo>
                <a:lnTo>
                  <a:pt x="948" y="639"/>
                </a:lnTo>
                <a:lnTo>
                  <a:pt x="949" y="640"/>
                </a:lnTo>
                <a:lnTo>
                  <a:pt x="950" y="641"/>
                </a:lnTo>
                <a:lnTo>
                  <a:pt x="951" y="642"/>
                </a:lnTo>
                <a:lnTo>
                  <a:pt x="951" y="643"/>
                </a:lnTo>
                <a:lnTo>
                  <a:pt x="951" y="645"/>
                </a:lnTo>
                <a:lnTo>
                  <a:pt x="951" y="646"/>
                </a:lnTo>
                <a:lnTo>
                  <a:pt x="951" y="648"/>
                </a:lnTo>
                <a:lnTo>
                  <a:pt x="950" y="650"/>
                </a:lnTo>
                <a:lnTo>
                  <a:pt x="949" y="652"/>
                </a:lnTo>
                <a:lnTo>
                  <a:pt x="947" y="654"/>
                </a:lnTo>
                <a:lnTo>
                  <a:pt x="946" y="656"/>
                </a:lnTo>
                <a:lnTo>
                  <a:pt x="944" y="659"/>
                </a:lnTo>
                <a:lnTo>
                  <a:pt x="942" y="661"/>
                </a:lnTo>
                <a:lnTo>
                  <a:pt x="940" y="663"/>
                </a:lnTo>
                <a:lnTo>
                  <a:pt x="937" y="666"/>
                </a:lnTo>
                <a:lnTo>
                  <a:pt x="935" y="668"/>
                </a:lnTo>
                <a:lnTo>
                  <a:pt x="932" y="671"/>
                </a:lnTo>
                <a:lnTo>
                  <a:pt x="930" y="673"/>
                </a:lnTo>
                <a:lnTo>
                  <a:pt x="927" y="676"/>
                </a:lnTo>
                <a:lnTo>
                  <a:pt x="924" y="678"/>
                </a:lnTo>
                <a:lnTo>
                  <a:pt x="921" y="681"/>
                </a:lnTo>
                <a:lnTo>
                  <a:pt x="918" y="683"/>
                </a:lnTo>
                <a:lnTo>
                  <a:pt x="915" y="686"/>
                </a:lnTo>
                <a:lnTo>
                  <a:pt x="912" y="689"/>
                </a:lnTo>
                <a:lnTo>
                  <a:pt x="908" y="691"/>
                </a:lnTo>
                <a:lnTo>
                  <a:pt x="905" y="694"/>
                </a:lnTo>
                <a:lnTo>
                  <a:pt x="901" y="697"/>
                </a:lnTo>
                <a:lnTo>
                  <a:pt x="897" y="699"/>
                </a:lnTo>
                <a:lnTo>
                  <a:pt x="894" y="702"/>
                </a:lnTo>
                <a:lnTo>
                  <a:pt x="890" y="704"/>
                </a:lnTo>
                <a:lnTo>
                  <a:pt x="887" y="706"/>
                </a:lnTo>
                <a:lnTo>
                  <a:pt x="883" y="708"/>
                </a:lnTo>
                <a:lnTo>
                  <a:pt x="880" y="710"/>
                </a:lnTo>
                <a:lnTo>
                  <a:pt x="876" y="711"/>
                </a:lnTo>
                <a:lnTo>
                  <a:pt x="873" y="713"/>
                </a:lnTo>
                <a:lnTo>
                  <a:pt x="870" y="714"/>
                </a:lnTo>
                <a:lnTo>
                  <a:pt x="866" y="715"/>
                </a:lnTo>
                <a:lnTo>
                  <a:pt x="863" y="716"/>
                </a:lnTo>
                <a:lnTo>
                  <a:pt x="860" y="717"/>
                </a:lnTo>
                <a:lnTo>
                  <a:pt x="857" y="717"/>
                </a:lnTo>
                <a:lnTo>
                  <a:pt x="854" y="718"/>
                </a:lnTo>
                <a:lnTo>
                  <a:pt x="850" y="718"/>
                </a:lnTo>
                <a:lnTo>
                  <a:pt x="847" y="718"/>
                </a:lnTo>
                <a:lnTo>
                  <a:pt x="844" y="718"/>
                </a:lnTo>
                <a:lnTo>
                  <a:pt x="841" y="718"/>
                </a:lnTo>
                <a:lnTo>
                  <a:pt x="838" y="718"/>
                </a:lnTo>
                <a:lnTo>
                  <a:pt x="835" y="717"/>
                </a:lnTo>
                <a:lnTo>
                  <a:pt x="832" y="717"/>
                </a:lnTo>
                <a:lnTo>
                  <a:pt x="829" y="716"/>
                </a:lnTo>
                <a:lnTo>
                  <a:pt x="826" y="716"/>
                </a:lnTo>
                <a:lnTo>
                  <a:pt x="823" y="715"/>
                </a:lnTo>
                <a:lnTo>
                  <a:pt x="820" y="715"/>
                </a:lnTo>
                <a:lnTo>
                  <a:pt x="817" y="714"/>
                </a:lnTo>
                <a:lnTo>
                  <a:pt x="815" y="713"/>
                </a:lnTo>
                <a:lnTo>
                  <a:pt x="812" y="712"/>
                </a:lnTo>
                <a:lnTo>
                  <a:pt x="809" y="711"/>
                </a:lnTo>
                <a:lnTo>
                  <a:pt x="806" y="710"/>
                </a:lnTo>
                <a:lnTo>
                  <a:pt x="803" y="709"/>
                </a:lnTo>
                <a:lnTo>
                  <a:pt x="800" y="707"/>
                </a:lnTo>
                <a:lnTo>
                  <a:pt x="797" y="706"/>
                </a:lnTo>
                <a:lnTo>
                  <a:pt x="794" y="704"/>
                </a:lnTo>
                <a:lnTo>
                  <a:pt x="791" y="703"/>
                </a:lnTo>
                <a:lnTo>
                  <a:pt x="789" y="701"/>
                </a:lnTo>
                <a:lnTo>
                  <a:pt x="786" y="699"/>
                </a:lnTo>
                <a:lnTo>
                  <a:pt x="783" y="697"/>
                </a:lnTo>
                <a:lnTo>
                  <a:pt x="781" y="696"/>
                </a:lnTo>
                <a:lnTo>
                  <a:pt x="778" y="693"/>
                </a:lnTo>
                <a:lnTo>
                  <a:pt x="776" y="691"/>
                </a:lnTo>
                <a:lnTo>
                  <a:pt x="773" y="689"/>
                </a:lnTo>
                <a:lnTo>
                  <a:pt x="771" y="687"/>
                </a:lnTo>
                <a:lnTo>
                  <a:pt x="769" y="684"/>
                </a:lnTo>
                <a:lnTo>
                  <a:pt x="766" y="682"/>
                </a:lnTo>
                <a:lnTo>
                  <a:pt x="764" y="679"/>
                </a:lnTo>
                <a:lnTo>
                  <a:pt x="762" y="676"/>
                </a:lnTo>
                <a:lnTo>
                  <a:pt x="760" y="673"/>
                </a:lnTo>
                <a:lnTo>
                  <a:pt x="758" y="670"/>
                </a:lnTo>
                <a:lnTo>
                  <a:pt x="757" y="668"/>
                </a:lnTo>
                <a:lnTo>
                  <a:pt x="755" y="665"/>
                </a:lnTo>
                <a:lnTo>
                  <a:pt x="754" y="662"/>
                </a:lnTo>
                <a:lnTo>
                  <a:pt x="753" y="660"/>
                </a:lnTo>
                <a:lnTo>
                  <a:pt x="752" y="657"/>
                </a:lnTo>
                <a:lnTo>
                  <a:pt x="752" y="655"/>
                </a:lnTo>
                <a:lnTo>
                  <a:pt x="752" y="652"/>
                </a:lnTo>
                <a:lnTo>
                  <a:pt x="752" y="650"/>
                </a:lnTo>
                <a:lnTo>
                  <a:pt x="752" y="647"/>
                </a:lnTo>
                <a:lnTo>
                  <a:pt x="753" y="645"/>
                </a:lnTo>
                <a:lnTo>
                  <a:pt x="754" y="643"/>
                </a:lnTo>
                <a:lnTo>
                  <a:pt x="755" y="641"/>
                </a:lnTo>
                <a:lnTo>
                  <a:pt x="757" y="639"/>
                </a:lnTo>
                <a:lnTo>
                  <a:pt x="758" y="637"/>
                </a:lnTo>
                <a:lnTo>
                  <a:pt x="760" y="635"/>
                </a:lnTo>
                <a:lnTo>
                  <a:pt x="762" y="633"/>
                </a:lnTo>
                <a:lnTo>
                  <a:pt x="764" y="632"/>
                </a:lnTo>
                <a:lnTo>
                  <a:pt x="765" y="630"/>
                </a:lnTo>
                <a:lnTo>
                  <a:pt x="766" y="629"/>
                </a:lnTo>
                <a:lnTo>
                  <a:pt x="767" y="628"/>
                </a:lnTo>
                <a:lnTo>
                  <a:pt x="768" y="628"/>
                </a:lnTo>
                <a:lnTo>
                  <a:pt x="768" y="627"/>
                </a:lnTo>
                <a:lnTo>
                  <a:pt x="768" y="628"/>
                </a:lnTo>
                <a:lnTo>
                  <a:pt x="767" y="628"/>
                </a:lnTo>
                <a:lnTo>
                  <a:pt x="766" y="629"/>
                </a:lnTo>
                <a:lnTo>
                  <a:pt x="765" y="630"/>
                </a:lnTo>
                <a:lnTo>
                  <a:pt x="764" y="632"/>
                </a:lnTo>
                <a:lnTo>
                  <a:pt x="762" y="633"/>
                </a:lnTo>
                <a:lnTo>
                  <a:pt x="760" y="635"/>
                </a:lnTo>
                <a:lnTo>
                  <a:pt x="758" y="637"/>
                </a:lnTo>
                <a:lnTo>
                  <a:pt x="756" y="639"/>
                </a:lnTo>
                <a:lnTo>
                  <a:pt x="754" y="641"/>
                </a:lnTo>
                <a:lnTo>
                  <a:pt x="751" y="643"/>
                </a:lnTo>
                <a:lnTo>
                  <a:pt x="749" y="645"/>
                </a:lnTo>
                <a:lnTo>
                  <a:pt x="746" y="647"/>
                </a:lnTo>
                <a:lnTo>
                  <a:pt x="744" y="649"/>
                </a:lnTo>
                <a:lnTo>
                  <a:pt x="741" y="651"/>
                </a:lnTo>
                <a:lnTo>
                  <a:pt x="738" y="653"/>
                </a:lnTo>
                <a:lnTo>
                  <a:pt x="735" y="655"/>
                </a:lnTo>
                <a:lnTo>
                  <a:pt x="732" y="657"/>
                </a:lnTo>
                <a:lnTo>
                  <a:pt x="729" y="659"/>
                </a:lnTo>
                <a:lnTo>
                  <a:pt x="726" y="661"/>
                </a:lnTo>
                <a:lnTo>
                  <a:pt x="723" y="664"/>
                </a:lnTo>
                <a:lnTo>
                  <a:pt x="720" y="666"/>
                </a:lnTo>
                <a:lnTo>
                  <a:pt x="716" y="668"/>
                </a:lnTo>
                <a:lnTo>
                  <a:pt x="713" y="670"/>
                </a:lnTo>
                <a:lnTo>
                  <a:pt x="709" y="672"/>
                </a:lnTo>
                <a:lnTo>
                  <a:pt x="706" y="674"/>
                </a:lnTo>
                <a:lnTo>
                  <a:pt x="702" y="676"/>
                </a:lnTo>
                <a:lnTo>
                  <a:pt x="698" y="678"/>
                </a:lnTo>
                <a:lnTo>
                  <a:pt x="694" y="680"/>
                </a:lnTo>
                <a:lnTo>
                  <a:pt x="690" y="682"/>
                </a:lnTo>
                <a:lnTo>
                  <a:pt x="686" y="684"/>
                </a:lnTo>
                <a:lnTo>
                  <a:pt x="681" y="686"/>
                </a:lnTo>
                <a:lnTo>
                  <a:pt x="677" y="688"/>
                </a:lnTo>
                <a:lnTo>
                  <a:pt x="672" y="689"/>
                </a:lnTo>
                <a:lnTo>
                  <a:pt x="668" y="691"/>
                </a:lnTo>
                <a:lnTo>
                  <a:pt x="663" y="692"/>
                </a:lnTo>
                <a:lnTo>
                  <a:pt x="658" y="694"/>
                </a:lnTo>
                <a:lnTo>
                  <a:pt x="653" y="695"/>
                </a:lnTo>
                <a:lnTo>
                  <a:pt x="648" y="697"/>
                </a:lnTo>
                <a:lnTo>
                  <a:pt x="643" y="698"/>
                </a:lnTo>
                <a:lnTo>
                  <a:pt x="638" y="699"/>
                </a:lnTo>
                <a:lnTo>
                  <a:pt x="633" y="700"/>
                </a:lnTo>
                <a:lnTo>
                  <a:pt x="628" y="701"/>
                </a:lnTo>
                <a:lnTo>
                  <a:pt x="623" y="702"/>
                </a:lnTo>
                <a:lnTo>
                  <a:pt x="619" y="702"/>
                </a:lnTo>
                <a:lnTo>
                  <a:pt x="614" y="703"/>
                </a:lnTo>
                <a:lnTo>
                  <a:pt x="610" y="703"/>
                </a:lnTo>
                <a:lnTo>
                  <a:pt x="606" y="704"/>
                </a:lnTo>
                <a:lnTo>
                  <a:pt x="602" y="704"/>
                </a:lnTo>
                <a:lnTo>
                  <a:pt x="598" y="704"/>
                </a:lnTo>
                <a:lnTo>
                  <a:pt x="594" y="704"/>
                </a:lnTo>
                <a:lnTo>
                  <a:pt x="590" y="704"/>
                </a:lnTo>
                <a:lnTo>
                  <a:pt x="586" y="704"/>
                </a:lnTo>
                <a:lnTo>
                  <a:pt x="583" y="703"/>
                </a:lnTo>
                <a:lnTo>
                  <a:pt x="579" y="703"/>
                </a:lnTo>
                <a:lnTo>
                  <a:pt x="576" y="702"/>
                </a:lnTo>
                <a:lnTo>
                  <a:pt x="572" y="701"/>
                </a:lnTo>
                <a:lnTo>
                  <a:pt x="569" y="700"/>
                </a:lnTo>
                <a:lnTo>
                  <a:pt x="566" y="699"/>
                </a:lnTo>
                <a:lnTo>
                  <a:pt x="562" y="698"/>
                </a:lnTo>
                <a:lnTo>
                  <a:pt x="559" y="696"/>
                </a:lnTo>
                <a:lnTo>
                  <a:pt x="556" y="695"/>
                </a:lnTo>
                <a:lnTo>
                  <a:pt x="553" y="693"/>
                </a:lnTo>
                <a:lnTo>
                  <a:pt x="549" y="691"/>
                </a:lnTo>
                <a:lnTo>
                  <a:pt x="546" y="689"/>
                </a:lnTo>
                <a:lnTo>
                  <a:pt x="543" y="686"/>
                </a:lnTo>
                <a:lnTo>
                  <a:pt x="540" y="684"/>
                </a:lnTo>
                <a:lnTo>
                  <a:pt x="536" y="681"/>
                </a:lnTo>
                <a:lnTo>
                  <a:pt x="533" y="678"/>
                </a:lnTo>
                <a:lnTo>
                  <a:pt x="530" y="675"/>
                </a:lnTo>
                <a:lnTo>
                  <a:pt x="527" y="672"/>
                </a:lnTo>
                <a:lnTo>
                  <a:pt x="524" y="668"/>
                </a:lnTo>
                <a:lnTo>
                  <a:pt x="522" y="666"/>
                </a:lnTo>
                <a:lnTo>
                  <a:pt x="519" y="663"/>
                </a:lnTo>
                <a:lnTo>
                  <a:pt x="518" y="661"/>
                </a:lnTo>
                <a:lnTo>
                  <a:pt x="516" y="660"/>
                </a:lnTo>
                <a:lnTo>
                  <a:pt x="515" y="659"/>
                </a:lnTo>
                <a:lnTo>
                  <a:pt x="515" y="658"/>
                </a:lnTo>
                <a:lnTo>
                  <a:pt x="515" y="659"/>
                </a:lnTo>
                <a:lnTo>
                  <a:pt x="516" y="660"/>
                </a:lnTo>
                <a:lnTo>
                  <a:pt x="518" y="661"/>
                </a:lnTo>
                <a:lnTo>
                  <a:pt x="519" y="663"/>
                </a:lnTo>
                <a:lnTo>
                  <a:pt x="522" y="666"/>
                </a:lnTo>
                <a:lnTo>
                  <a:pt x="524" y="668"/>
                </a:lnTo>
                <a:lnTo>
                  <a:pt x="527" y="672"/>
                </a:lnTo>
                <a:lnTo>
                  <a:pt x="530" y="675"/>
                </a:lnTo>
                <a:lnTo>
                  <a:pt x="532" y="678"/>
                </a:lnTo>
                <a:lnTo>
                  <a:pt x="534" y="681"/>
                </a:lnTo>
                <a:lnTo>
                  <a:pt x="535" y="683"/>
                </a:lnTo>
                <a:lnTo>
                  <a:pt x="536" y="686"/>
                </a:lnTo>
                <a:lnTo>
                  <a:pt x="536" y="688"/>
                </a:lnTo>
                <a:lnTo>
                  <a:pt x="536" y="691"/>
                </a:lnTo>
                <a:lnTo>
                  <a:pt x="535" y="693"/>
                </a:lnTo>
                <a:lnTo>
                  <a:pt x="534" y="694"/>
                </a:lnTo>
                <a:lnTo>
                  <a:pt x="532" y="696"/>
                </a:lnTo>
                <a:lnTo>
                  <a:pt x="530" y="697"/>
                </a:lnTo>
                <a:lnTo>
                  <a:pt x="527" y="699"/>
                </a:lnTo>
                <a:lnTo>
                  <a:pt x="524" y="700"/>
                </a:lnTo>
                <a:lnTo>
                  <a:pt x="520" y="701"/>
                </a:lnTo>
                <a:lnTo>
                  <a:pt x="516" y="701"/>
                </a:lnTo>
                <a:lnTo>
                  <a:pt x="511" y="702"/>
                </a:lnTo>
                <a:lnTo>
                  <a:pt x="506" y="702"/>
                </a:lnTo>
                <a:lnTo>
                  <a:pt x="500" y="703"/>
                </a:lnTo>
                <a:lnTo>
                  <a:pt x="495" y="703"/>
                </a:lnTo>
                <a:lnTo>
                  <a:pt x="490" y="703"/>
                </a:lnTo>
                <a:lnTo>
                  <a:pt x="485" y="703"/>
                </a:lnTo>
                <a:lnTo>
                  <a:pt x="480" y="703"/>
                </a:lnTo>
                <a:lnTo>
                  <a:pt x="475" y="703"/>
                </a:lnTo>
                <a:lnTo>
                  <a:pt x="470" y="703"/>
                </a:lnTo>
                <a:lnTo>
                  <a:pt x="465" y="703"/>
                </a:lnTo>
                <a:lnTo>
                  <a:pt x="460" y="703"/>
                </a:lnTo>
                <a:lnTo>
                  <a:pt x="455" y="702"/>
                </a:lnTo>
                <a:lnTo>
                  <a:pt x="450" y="702"/>
                </a:lnTo>
                <a:lnTo>
                  <a:pt x="446" y="701"/>
                </a:lnTo>
                <a:lnTo>
                  <a:pt x="441" y="701"/>
                </a:lnTo>
                <a:lnTo>
                  <a:pt x="436" y="700"/>
                </a:lnTo>
                <a:lnTo>
                  <a:pt x="431" y="699"/>
                </a:lnTo>
                <a:lnTo>
                  <a:pt x="426" y="698"/>
                </a:lnTo>
                <a:lnTo>
                  <a:pt x="422" y="697"/>
                </a:lnTo>
                <a:lnTo>
                  <a:pt x="417" y="696"/>
                </a:lnTo>
                <a:lnTo>
                  <a:pt x="412" y="695"/>
                </a:lnTo>
                <a:lnTo>
                  <a:pt x="408" y="694"/>
                </a:lnTo>
                <a:lnTo>
                  <a:pt x="403" y="693"/>
                </a:lnTo>
                <a:lnTo>
                  <a:pt x="399" y="692"/>
                </a:lnTo>
                <a:lnTo>
                  <a:pt x="394" y="690"/>
                </a:lnTo>
                <a:lnTo>
                  <a:pt x="390" y="689"/>
                </a:lnTo>
                <a:lnTo>
                  <a:pt x="386" y="687"/>
                </a:lnTo>
                <a:lnTo>
                  <a:pt x="381" y="685"/>
                </a:lnTo>
                <a:lnTo>
                  <a:pt x="377" y="683"/>
                </a:lnTo>
                <a:lnTo>
                  <a:pt x="373" y="681"/>
                </a:lnTo>
                <a:lnTo>
                  <a:pt x="369" y="679"/>
                </a:lnTo>
                <a:lnTo>
                  <a:pt x="364" y="677"/>
                </a:lnTo>
                <a:lnTo>
                  <a:pt x="360" y="675"/>
                </a:lnTo>
                <a:lnTo>
                  <a:pt x="356" y="673"/>
                </a:lnTo>
                <a:lnTo>
                  <a:pt x="352" y="670"/>
                </a:lnTo>
                <a:lnTo>
                  <a:pt x="349" y="668"/>
                </a:lnTo>
                <a:lnTo>
                  <a:pt x="345" y="666"/>
                </a:lnTo>
                <a:lnTo>
                  <a:pt x="341" y="663"/>
                </a:lnTo>
                <a:lnTo>
                  <a:pt x="338" y="660"/>
                </a:lnTo>
                <a:lnTo>
                  <a:pt x="335" y="658"/>
                </a:lnTo>
                <a:lnTo>
                  <a:pt x="331" y="655"/>
                </a:lnTo>
                <a:lnTo>
                  <a:pt x="328" y="652"/>
                </a:lnTo>
                <a:lnTo>
                  <a:pt x="325" y="649"/>
                </a:lnTo>
                <a:lnTo>
                  <a:pt x="323" y="646"/>
                </a:lnTo>
                <a:lnTo>
                  <a:pt x="320" y="643"/>
                </a:lnTo>
                <a:lnTo>
                  <a:pt x="317" y="640"/>
                </a:lnTo>
                <a:lnTo>
                  <a:pt x="315" y="636"/>
                </a:lnTo>
                <a:lnTo>
                  <a:pt x="313" y="633"/>
                </a:lnTo>
                <a:lnTo>
                  <a:pt x="310" y="630"/>
                </a:lnTo>
                <a:lnTo>
                  <a:pt x="308" y="626"/>
                </a:lnTo>
                <a:lnTo>
                  <a:pt x="306" y="623"/>
                </a:lnTo>
                <a:lnTo>
                  <a:pt x="305" y="620"/>
                </a:lnTo>
                <a:lnTo>
                  <a:pt x="303" y="616"/>
                </a:lnTo>
                <a:lnTo>
                  <a:pt x="301" y="613"/>
                </a:lnTo>
                <a:lnTo>
                  <a:pt x="300" y="610"/>
                </a:lnTo>
                <a:lnTo>
                  <a:pt x="298" y="607"/>
                </a:lnTo>
                <a:lnTo>
                  <a:pt x="297" y="605"/>
                </a:lnTo>
                <a:lnTo>
                  <a:pt x="296" y="602"/>
                </a:lnTo>
                <a:lnTo>
                  <a:pt x="295" y="599"/>
                </a:lnTo>
                <a:lnTo>
                  <a:pt x="295" y="597"/>
                </a:lnTo>
                <a:lnTo>
                  <a:pt x="294" y="594"/>
                </a:lnTo>
                <a:lnTo>
                  <a:pt x="293" y="592"/>
                </a:lnTo>
                <a:lnTo>
                  <a:pt x="293" y="589"/>
                </a:lnTo>
                <a:lnTo>
                  <a:pt x="293" y="587"/>
                </a:lnTo>
                <a:lnTo>
                  <a:pt x="292" y="585"/>
                </a:lnTo>
                <a:lnTo>
                  <a:pt x="292" y="583"/>
                </a:lnTo>
                <a:lnTo>
                  <a:pt x="292" y="581"/>
                </a:lnTo>
                <a:lnTo>
                  <a:pt x="292" y="580"/>
                </a:lnTo>
                <a:lnTo>
                  <a:pt x="292" y="579"/>
                </a:lnTo>
                <a:lnTo>
                  <a:pt x="292" y="578"/>
                </a:lnTo>
                <a:lnTo>
                  <a:pt x="292" y="577"/>
                </a:lnTo>
                <a:lnTo>
                  <a:pt x="292" y="576"/>
                </a:lnTo>
                <a:lnTo>
                  <a:pt x="292" y="577"/>
                </a:lnTo>
                <a:lnTo>
                  <a:pt x="292" y="578"/>
                </a:lnTo>
                <a:lnTo>
                  <a:pt x="292" y="579"/>
                </a:lnTo>
                <a:lnTo>
                  <a:pt x="292" y="580"/>
                </a:lnTo>
                <a:lnTo>
                  <a:pt x="292" y="581"/>
                </a:lnTo>
                <a:lnTo>
                  <a:pt x="292" y="583"/>
                </a:lnTo>
                <a:lnTo>
                  <a:pt x="292" y="585"/>
                </a:lnTo>
                <a:lnTo>
                  <a:pt x="292" y="587"/>
                </a:lnTo>
                <a:lnTo>
                  <a:pt x="292" y="589"/>
                </a:lnTo>
                <a:lnTo>
                  <a:pt x="292" y="591"/>
                </a:lnTo>
                <a:lnTo>
                  <a:pt x="292" y="594"/>
                </a:lnTo>
                <a:lnTo>
                  <a:pt x="291" y="596"/>
                </a:lnTo>
                <a:lnTo>
                  <a:pt x="290" y="598"/>
                </a:lnTo>
                <a:lnTo>
                  <a:pt x="289" y="600"/>
                </a:lnTo>
                <a:lnTo>
                  <a:pt x="288" y="603"/>
                </a:lnTo>
                <a:lnTo>
                  <a:pt x="287" y="605"/>
                </a:lnTo>
                <a:lnTo>
                  <a:pt x="285" y="607"/>
                </a:lnTo>
                <a:lnTo>
                  <a:pt x="284" y="609"/>
                </a:lnTo>
                <a:lnTo>
                  <a:pt x="282" y="612"/>
                </a:lnTo>
                <a:lnTo>
                  <a:pt x="280" y="614"/>
                </a:lnTo>
                <a:lnTo>
                  <a:pt x="278" y="617"/>
                </a:lnTo>
                <a:lnTo>
                  <a:pt x="276" y="619"/>
                </a:lnTo>
                <a:lnTo>
                  <a:pt x="274" y="622"/>
                </a:lnTo>
                <a:lnTo>
                  <a:pt x="271" y="624"/>
                </a:lnTo>
                <a:lnTo>
                  <a:pt x="269" y="626"/>
                </a:lnTo>
                <a:lnTo>
                  <a:pt x="266" y="628"/>
                </a:lnTo>
                <a:lnTo>
                  <a:pt x="263" y="631"/>
                </a:lnTo>
                <a:lnTo>
                  <a:pt x="260" y="632"/>
                </a:lnTo>
                <a:lnTo>
                  <a:pt x="257" y="634"/>
                </a:lnTo>
                <a:lnTo>
                  <a:pt x="254" y="636"/>
                </a:lnTo>
                <a:lnTo>
                  <a:pt x="251" y="638"/>
                </a:lnTo>
                <a:lnTo>
                  <a:pt x="248" y="639"/>
                </a:lnTo>
                <a:lnTo>
                  <a:pt x="244" y="641"/>
                </a:lnTo>
                <a:lnTo>
                  <a:pt x="241" y="642"/>
                </a:lnTo>
                <a:lnTo>
                  <a:pt x="237" y="643"/>
                </a:lnTo>
                <a:lnTo>
                  <a:pt x="233" y="645"/>
                </a:lnTo>
                <a:lnTo>
                  <a:pt x="229" y="646"/>
                </a:lnTo>
                <a:lnTo>
                  <a:pt x="226" y="647"/>
                </a:lnTo>
                <a:lnTo>
                  <a:pt x="222" y="647"/>
                </a:lnTo>
                <a:lnTo>
                  <a:pt x="217" y="648"/>
                </a:lnTo>
                <a:lnTo>
                  <a:pt x="213" y="649"/>
                </a:lnTo>
                <a:lnTo>
                  <a:pt x="210" y="649"/>
                </a:lnTo>
                <a:lnTo>
                  <a:pt x="206" y="650"/>
                </a:lnTo>
                <a:lnTo>
                  <a:pt x="202" y="650"/>
                </a:lnTo>
                <a:lnTo>
                  <a:pt x="198" y="650"/>
                </a:lnTo>
                <a:lnTo>
                  <a:pt x="195" y="650"/>
                </a:lnTo>
                <a:lnTo>
                  <a:pt x="191" y="650"/>
                </a:lnTo>
                <a:lnTo>
                  <a:pt x="188" y="650"/>
                </a:lnTo>
                <a:lnTo>
                  <a:pt x="184" y="650"/>
                </a:lnTo>
                <a:lnTo>
                  <a:pt x="181" y="649"/>
                </a:lnTo>
                <a:lnTo>
                  <a:pt x="178" y="649"/>
                </a:lnTo>
                <a:lnTo>
                  <a:pt x="174" y="648"/>
                </a:lnTo>
                <a:lnTo>
                  <a:pt x="171" y="647"/>
                </a:lnTo>
                <a:lnTo>
                  <a:pt x="168" y="647"/>
                </a:lnTo>
                <a:lnTo>
                  <a:pt x="165" y="646"/>
                </a:lnTo>
                <a:lnTo>
                  <a:pt x="162" y="645"/>
                </a:lnTo>
                <a:lnTo>
                  <a:pt x="160" y="643"/>
                </a:lnTo>
                <a:lnTo>
                  <a:pt x="157" y="642"/>
                </a:lnTo>
                <a:lnTo>
                  <a:pt x="154" y="641"/>
                </a:lnTo>
                <a:lnTo>
                  <a:pt x="151" y="640"/>
                </a:lnTo>
                <a:lnTo>
                  <a:pt x="149" y="638"/>
                </a:lnTo>
                <a:lnTo>
                  <a:pt x="146" y="637"/>
                </a:lnTo>
                <a:lnTo>
                  <a:pt x="144" y="635"/>
                </a:lnTo>
                <a:lnTo>
                  <a:pt x="141" y="634"/>
                </a:lnTo>
                <a:lnTo>
                  <a:pt x="139" y="632"/>
                </a:lnTo>
                <a:lnTo>
                  <a:pt x="136" y="630"/>
                </a:lnTo>
                <a:lnTo>
                  <a:pt x="134" y="629"/>
                </a:lnTo>
                <a:lnTo>
                  <a:pt x="132" y="627"/>
                </a:lnTo>
                <a:lnTo>
                  <a:pt x="129" y="625"/>
                </a:lnTo>
                <a:lnTo>
                  <a:pt x="127" y="623"/>
                </a:lnTo>
                <a:lnTo>
                  <a:pt x="125" y="621"/>
                </a:lnTo>
                <a:lnTo>
                  <a:pt x="123" y="619"/>
                </a:lnTo>
                <a:lnTo>
                  <a:pt x="121" y="616"/>
                </a:lnTo>
                <a:lnTo>
                  <a:pt x="119" y="614"/>
                </a:lnTo>
                <a:lnTo>
                  <a:pt x="117" y="612"/>
                </a:lnTo>
                <a:lnTo>
                  <a:pt x="115" y="610"/>
                </a:lnTo>
                <a:lnTo>
                  <a:pt x="113" y="608"/>
                </a:lnTo>
                <a:lnTo>
                  <a:pt x="111" y="606"/>
                </a:lnTo>
                <a:lnTo>
                  <a:pt x="109" y="604"/>
                </a:lnTo>
                <a:lnTo>
                  <a:pt x="107" y="602"/>
                </a:lnTo>
                <a:lnTo>
                  <a:pt x="105" y="600"/>
                </a:lnTo>
                <a:lnTo>
                  <a:pt x="103" y="599"/>
                </a:lnTo>
                <a:lnTo>
                  <a:pt x="102" y="597"/>
                </a:lnTo>
                <a:lnTo>
                  <a:pt x="100" y="595"/>
                </a:lnTo>
                <a:lnTo>
                  <a:pt x="98" y="593"/>
                </a:lnTo>
                <a:lnTo>
                  <a:pt x="97" y="591"/>
                </a:lnTo>
                <a:lnTo>
                  <a:pt x="95" y="589"/>
                </a:lnTo>
                <a:lnTo>
                  <a:pt x="94" y="588"/>
                </a:lnTo>
                <a:lnTo>
                  <a:pt x="93" y="586"/>
                </a:lnTo>
                <a:lnTo>
                  <a:pt x="92" y="585"/>
                </a:lnTo>
                <a:lnTo>
                  <a:pt x="91" y="584"/>
                </a:lnTo>
                <a:lnTo>
                  <a:pt x="91" y="583"/>
                </a:lnTo>
                <a:lnTo>
                  <a:pt x="91" y="582"/>
                </a:lnTo>
                <a:lnTo>
                  <a:pt x="91" y="581"/>
                </a:lnTo>
                <a:lnTo>
                  <a:pt x="92" y="581"/>
                </a:lnTo>
                <a:lnTo>
                  <a:pt x="93" y="581"/>
                </a:lnTo>
                <a:lnTo>
                  <a:pt x="94" y="582"/>
                </a:lnTo>
                <a:lnTo>
                  <a:pt x="95" y="582"/>
                </a:lnTo>
                <a:lnTo>
                  <a:pt x="97" y="583"/>
                </a:lnTo>
                <a:lnTo>
                  <a:pt x="99" y="583"/>
                </a:lnTo>
                <a:lnTo>
                  <a:pt x="101" y="585"/>
                </a:lnTo>
                <a:lnTo>
                  <a:pt x="104" y="586"/>
                </a:lnTo>
                <a:lnTo>
                  <a:pt x="106" y="587"/>
                </a:lnTo>
                <a:lnTo>
                  <a:pt x="109" y="588"/>
                </a:lnTo>
                <a:lnTo>
                  <a:pt x="112" y="589"/>
                </a:lnTo>
                <a:lnTo>
                  <a:pt x="114" y="590"/>
                </a:lnTo>
                <a:lnTo>
                  <a:pt x="117" y="591"/>
                </a:lnTo>
                <a:lnTo>
                  <a:pt x="120" y="592"/>
                </a:lnTo>
                <a:lnTo>
                  <a:pt x="123" y="593"/>
                </a:lnTo>
                <a:lnTo>
                  <a:pt x="125" y="593"/>
                </a:lnTo>
                <a:lnTo>
                  <a:pt x="128" y="594"/>
                </a:lnTo>
                <a:lnTo>
                  <a:pt x="131" y="594"/>
                </a:lnTo>
                <a:lnTo>
                  <a:pt x="134" y="595"/>
                </a:lnTo>
                <a:lnTo>
                  <a:pt x="137" y="595"/>
                </a:lnTo>
                <a:lnTo>
                  <a:pt x="140" y="595"/>
                </a:lnTo>
                <a:lnTo>
                  <a:pt x="142" y="595"/>
                </a:lnTo>
                <a:lnTo>
                  <a:pt x="145" y="595"/>
                </a:lnTo>
                <a:lnTo>
                  <a:pt x="148" y="595"/>
                </a:lnTo>
                <a:lnTo>
                  <a:pt x="151" y="595"/>
                </a:lnTo>
                <a:lnTo>
                  <a:pt x="153" y="594"/>
                </a:lnTo>
                <a:lnTo>
                  <a:pt x="155" y="594"/>
                </a:lnTo>
                <a:lnTo>
                  <a:pt x="157" y="594"/>
                </a:lnTo>
                <a:lnTo>
                  <a:pt x="158" y="594"/>
                </a:lnTo>
                <a:lnTo>
                  <a:pt x="159" y="594"/>
                </a:lnTo>
                <a:lnTo>
                  <a:pt x="160" y="594"/>
                </a:lnTo>
                <a:lnTo>
                  <a:pt x="159" y="594"/>
                </a:lnTo>
                <a:lnTo>
                  <a:pt x="158" y="594"/>
                </a:lnTo>
                <a:lnTo>
                  <a:pt x="157" y="594"/>
                </a:lnTo>
                <a:lnTo>
                  <a:pt x="155" y="594"/>
                </a:lnTo>
                <a:lnTo>
                  <a:pt x="153" y="594"/>
                </a:lnTo>
                <a:lnTo>
                  <a:pt x="151" y="595"/>
                </a:lnTo>
                <a:lnTo>
                  <a:pt x="148" y="595"/>
                </a:lnTo>
                <a:lnTo>
                  <a:pt x="145" y="595"/>
                </a:lnTo>
                <a:lnTo>
                  <a:pt x="142" y="595"/>
                </a:lnTo>
                <a:lnTo>
                  <a:pt x="140" y="595"/>
                </a:lnTo>
                <a:lnTo>
                  <a:pt x="137" y="595"/>
                </a:lnTo>
                <a:lnTo>
                  <a:pt x="134" y="595"/>
                </a:lnTo>
                <a:lnTo>
                  <a:pt x="131" y="594"/>
                </a:lnTo>
                <a:lnTo>
                  <a:pt x="128" y="594"/>
                </a:lnTo>
                <a:lnTo>
                  <a:pt x="125" y="593"/>
                </a:lnTo>
                <a:lnTo>
                  <a:pt x="123" y="593"/>
                </a:lnTo>
                <a:lnTo>
                  <a:pt x="120" y="592"/>
                </a:lnTo>
                <a:lnTo>
                  <a:pt x="117" y="591"/>
                </a:lnTo>
                <a:lnTo>
                  <a:pt x="114" y="590"/>
                </a:lnTo>
                <a:lnTo>
                  <a:pt x="112" y="589"/>
                </a:lnTo>
                <a:lnTo>
                  <a:pt x="109" y="588"/>
                </a:lnTo>
                <a:lnTo>
                  <a:pt x="106" y="587"/>
                </a:lnTo>
                <a:lnTo>
                  <a:pt x="104" y="586"/>
                </a:lnTo>
                <a:lnTo>
                  <a:pt x="101" y="584"/>
                </a:lnTo>
                <a:lnTo>
                  <a:pt x="99" y="583"/>
                </a:lnTo>
                <a:lnTo>
                  <a:pt x="96" y="582"/>
                </a:lnTo>
                <a:lnTo>
                  <a:pt x="93" y="580"/>
                </a:lnTo>
                <a:lnTo>
                  <a:pt x="91" y="579"/>
                </a:lnTo>
                <a:lnTo>
                  <a:pt x="88" y="577"/>
                </a:lnTo>
                <a:lnTo>
                  <a:pt x="86" y="576"/>
                </a:lnTo>
                <a:lnTo>
                  <a:pt x="83" y="574"/>
                </a:lnTo>
                <a:lnTo>
                  <a:pt x="80" y="573"/>
                </a:lnTo>
                <a:lnTo>
                  <a:pt x="78" y="571"/>
                </a:lnTo>
                <a:lnTo>
                  <a:pt x="75" y="570"/>
                </a:lnTo>
                <a:lnTo>
                  <a:pt x="73" y="568"/>
                </a:lnTo>
                <a:lnTo>
                  <a:pt x="70" y="567"/>
                </a:lnTo>
                <a:lnTo>
                  <a:pt x="68" y="565"/>
                </a:lnTo>
                <a:lnTo>
                  <a:pt x="65" y="563"/>
                </a:lnTo>
                <a:lnTo>
                  <a:pt x="63" y="562"/>
                </a:lnTo>
                <a:lnTo>
                  <a:pt x="60" y="560"/>
                </a:lnTo>
                <a:lnTo>
                  <a:pt x="57" y="558"/>
                </a:lnTo>
                <a:lnTo>
                  <a:pt x="55" y="556"/>
                </a:lnTo>
                <a:lnTo>
                  <a:pt x="52" y="553"/>
                </a:lnTo>
                <a:lnTo>
                  <a:pt x="50" y="551"/>
                </a:lnTo>
                <a:lnTo>
                  <a:pt x="48" y="548"/>
                </a:lnTo>
                <a:lnTo>
                  <a:pt x="45" y="545"/>
                </a:lnTo>
                <a:lnTo>
                  <a:pt x="43" y="541"/>
                </a:lnTo>
                <a:lnTo>
                  <a:pt x="40" y="538"/>
                </a:lnTo>
                <a:lnTo>
                  <a:pt x="38" y="534"/>
                </a:lnTo>
                <a:lnTo>
                  <a:pt x="35" y="530"/>
                </a:lnTo>
                <a:lnTo>
                  <a:pt x="33" y="526"/>
                </a:lnTo>
                <a:lnTo>
                  <a:pt x="31" y="522"/>
                </a:lnTo>
                <a:lnTo>
                  <a:pt x="28" y="517"/>
                </a:lnTo>
                <a:lnTo>
                  <a:pt x="26" y="512"/>
                </a:lnTo>
                <a:lnTo>
                  <a:pt x="24" y="507"/>
                </a:lnTo>
                <a:lnTo>
                  <a:pt x="21" y="502"/>
                </a:lnTo>
                <a:lnTo>
                  <a:pt x="19" y="497"/>
                </a:lnTo>
                <a:lnTo>
                  <a:pt x="17" y="491"/>
                </a:lnTo>
                <a:lnTo>
                  <a:pt x="15" y="486"/>
                </a:lnTo>
                <a:lnTo>
                  <a:pt x="13" y="481"/>
                </a:lnTo>
                <a:lnTo>
                  <a:pt x="12" y="475"/>
                </a:lnTo>
                <a:lnTo>
                  <a:pt x="10" y="469"/>
                </a:lnTo>
                <a:lnTo>
                  <a:pt x="9" y="464"/>
                </a:lnTo>
                <a:lnTo>
                  <a:pt x="7" y="458"/>
                </a:lnTo>
                <a:lnTo>
                  <a:pt x="6" y="452"/>
                </a:lnTo>
                <a:lnTo>
                  <a:pt x="5" y="446"/>
                </a:lnTo>
                <a:lnTo>
                  <a:pt x="4" y="440"/>
                </a:lnTo>
                <a:lnTo>
                  <a:pt x="3" y="434"/>
                </a:lnTo>
                <a:lnTo>
                  <a:pt x="2" y="428"/>
                </a:lnTo>
                <a:lnTo>
                  <a:pt x="1" y="421"/>
                </a:lnTo>
                <a:lnTo>
                  <a:pt x="1" y="415"/>
                </a:lnTo>
                <a:lnTo>
                  <a:pt x="1" y="409"/>
                </a:lnTo>
                <a:lnTo>
                  <a:pt x="0" y="403"/>
                </a:lnTo>
                <a:lnTo>
                  <a:pt x="0" y="397"/>
                </a:lnTo>
                <a:lnTo>
                  <a:pt x="0" y="390"/>
                </a:lnTo>
                <a:lnTo>
                  <a:pt x="0" y="385"/>
                </a:lnTo>
                <a:lnTo>
                  <a:pt x="1" y="379"/>
                </a:lnTo>
                <a:lnTo>
                  <a:pt x="1" y="373"/>
                </a:lnTo>
                <a:lnTo>
                  <a:pt x="2" y="367"/>
                </a:lnTo>
                <a:lnTo>
                  <a:pt x="3" y="362"/>
                </a:lnTo>
                <a:lnTo>
                  <a:pt x="4" y="356"/>
                </a:lnTo>
                <a:lnTo>
                  <a:pt x="5" y="351"/>
                </a:lnTo>
                <a:lnTo>
                  <a:pt x="6" y="346"/>
                </a:lnTo>
                <a:lnTo>
                  <a:pt x="7" y="341"/>
                </a:lnTo>
                <a:lnTo>
                  <a:pt x="9" y="336"/>
                </a:lnTo>
                <a:lnTo>
                  <a:pt x="11" y="331"/>
                </a:lnTo>
                <a:lnTo>
                  <a:pt x="13" y="326"/>
                </a:lnTo>
                <a:lnTo>
                  <a:pt x="15" y="321"/>
                </a:lnTo>
                <a:lnTo>
                  <a:pt x="17" y="317"/>
                </a:lnTo>
                <a:lnTo>
                  <a:pt x="19" y="312"/>
                </a:lnTo>
                <a:lnTo>
                  <a:pt x="21" y="308"/>
                </a:lnTo>
                <a:lnTo>
                  <a:pt x="23" y="304"/>
                </a:lnTo>
                <a:lnTo>
                  <a:pt x="25" y="300"/>
                </a:lnTo>
                <a:lnTo>
                  <a:pt x="27" y="296"/>
                </a:lnTo>
                <a:lnTo>
                  <a:pt x="30" y="292"/>
                </a:lnTo>
                <a:lnTo>
                  <a:pt x="32" y="289"/>
                </a:lnTo>
                <a:lnTo>
                  <a:pt x="34" y="285"/>
                </a:lnTo>
                <a:lnTo>
                  <a:pt x="37" y="282"/>
                </a:lnTo>
                <a:lnTo>
                  <a:pt x="39" y="279"/>
                </a:lnTo>
                <a:lnTo>
                  <a:pt x="42" y="276"/>
                </a:lnTo>
                <a:lnTo>
                  <a:pt x="44" y="273"/>
                </a:lnTo>
                <a:lnTo>
                  <a:pt x="47" y="270"/>
                </a:lnTo>
                <a:lnTo>
                  <a:pt x="49" y="268"/>
                </a:lnTo>
                <a:close/>
              </a:path>
            </a:pathLst>
          </a:custGeom>
          <a:solidFill>
            <a:srgbClr val="00B0F0"/>
          </a:solidFill>
          <a:ln w="0">
            <a:solidFill>
              <a:srgbClr val="000000"/>
            </a:solidFill>
            <a:round/>
            <a:headEnd/>
            <a:tailEnd/>
          </a:ln>
        </p:spPr>
        <p:txBody>
          <a:bodyPr lIns="80065" tIns="40032" rIns="80065" bIns="40032" anchor="ctr"/>
          <a:lstStyle/>
          <a:p>
            <a:r>
              <a:rPr lang="zh-CN" altLang="en-US">
                <a:ea typeface="宋体" pitchFamily="2" charset="-122"/>
              </a:rPr>
              <a:t>  保险    公司</a:t>
            </a:r>
          </a:p>
        </p:txBody>
      </p:sp>
      <p:sp>
        <p:nvSpPr>
          <p:cNvPr id="188428" name="Freeform 12"/>
          <p:cNvSpPr>
            <a:spLocks/>
          </p:cNvSpPr>
          <p:nvPr/>
        </p:nvSpPr>
        <p:spPr bwMode="auto">
          <a:xfrm>
            <a:off x="5638800" y="1828800"/>
            <a:ext cx="1143000" cy="819150"/>
          </a:xfrm>
          <a:custGeom>
            <a:avLst/>
            <a:gdLst>
              <a:gd name="T0" fmla="*/ 2147483647 w 1149"/>
              <a:gd name="T1" fmla="*/ 2147483647 h 719"/>
              <a:gd name="T2" fmla="*/ 2147483647 w 1149"/>
              <a:gd name="T3" fmla="*/ 2147483647 h 719"/>
              <a:gd name="T4" fmla="*/ 2147483647 w 1149"/>
              <a:gd name="T5" fmla="*/ 2147483647 h 719"/>
              <a:gd name="T6" fmla="*/ 2147483647 w 1149"/>
              <a:gd name="T7" fmla="*/ 2147483647 h 719"/>
              <a:gd name="T8" fmla="*/ 2147483647 w 1149"/>
              <a:gd name="T9" fmla="*/ 2147483647 h 719"/>
              <a:gd name="T10" fmla="*/ 2147483647 w 1149"/>
              <a:gd name="T11" fmla="*/ 2147483647 h 719"/>
              <a:gd name="T12" fmla="*/ 2147483647 w 1149"/>
              <a:gd name="T13" fmla="*/ 2147483647 h 719"/>
              <a:gd name="T14" fmla="*/ 2147483647 w 1149"/>
              <a:gd name="T15" fmla="*/ 2147483647 h 719"/>
              <a:gd name="T16" fmla="*/ 2147483647 w 1149"/>
              <a:gd name="T17" fmla="*/ 2147483647 h 719"/>
              <a:gd name="T18" fmla="*/ 2147483647 w 1149"/>
              <a:gd name="T19" fmla="*/ 2147483647 h 719"/>
              <a:gd name="T20" fmla="*/ 2147483647 w 1149"/>
              <a:gd name="T21" fmla="*/ 2147483647 h 719"/>
              <a:gd name="T22" fmla="*/ 2147483647 w 1149"/>
              <a:gd name="T23" fmla="*/ 2147483647 h 719"/>
              <a:gd name="T24" fmla="*/ 2147483647 w 1149"/>
              <a:gd name="T25" fmla="*/ 2147483647 h 719"/>
              <a:gd name="T26" fmla="*/ 2147483647 w 1149"/>
              <a:gd name="T27" fmla="*/ 2147483647 h 719"/>
              <a:gd name="T28" fmla="*/ 2147483647 w 1149"/>
              <a:gd name="T29" fmla="*/ 2147483647 h 719"/>
              <a:gd name="T30" fmla="*/ 2147483647 w 1149"/>
              <a:gd name="T31" fmla="*/ 2147483647 h 719"/>
              <a:gd name="T32" fmla="*/ 2147483647 w 1149"/>
              <a:gd name="T33" fmla="*/ 2147483647 h 719"/>
              <a:gd name="T34" fmla="*/ 2147483647 w 1149"/>
              <a:gd name="T35" fmla="*/ 2147483647 h 719"/>
              <a:gd name="T36" fmla="*/ 2147483647 w 1149"/>
              <a:gd name="T37" fmla="*/ 2147483647 h 719"/>
              <a:gd name="T38" fmla="*/ 2147483647 w 1149"/>
              <a:gd name="T39" fmla="*/ 2147483647 h 719"/>
              <a:gd name="T40" fmla="*/ 2147483647 w 1149"/>
              <a:gd name="T41" fmla="*/ 2147483647 h 719"/>
              <a:gd name="T42" fmla="*/ 2147483647 w 1149"/>
              <a:gd name="T43" fmla="*/ 2147483647 h 719"/>
              <a:gd name="T44" fmla="*/ 2147483647 w 1149"/>
              <a:gd name="T45" fmla="*/ 2147483647 h 719"/>
              <a:gd name="T46" fmla="*/ 2147483647 w 1149"/>
              <a:gd name="T47" fmla="*/ 2147483647 h 719"/>
              <a:gd name="T48" fmla="*/ 2147483647 w 1149"/>
              <a:gd name="T49" fmla="*/ 2147483647 h 719"/>
              <a:gd name="T50" fmla="*/ 2147483647 w 1149"/>
              <a:gd name="T51" fmla="*/ 2147483647 h 719"/>
              <a:gd name="T52" fmla="*/ 2147483647 w 1149"/>
              <a:gd name="T53" fmla="*/ 2147483647 h 719"/>
              <a:gd name="T54" fmla="*/ 0 w 1149"/>
              <a:gd name="T55" fmla="*/ 2147483647 h 719"/>
              <a:gd name="T56" fmla="*/ 2147483647 w 1149"/>
              <a:gd name="T57" fmla="*/ 2147483647 h 719"/>
              <a:gd name="T58" fmla="*/ 2147483647 w 1149"/>
              <a:gd name="T59" fmla="*/ 2147483647 h 719"/>
              <a:gd name="T60" fmla="*/ 2147483647 w 1149"/>
              <a:gd name="T61" fmla="*/ 2147483647 h 719"/>
              <a:gd name="T62" fmla="*/ 2147483647 w 1149"/>
              <a:gd name="T63" fmla="*/ 2147483647 h 719"/>
              <a:gd name="T64" fmla="*/ 2147483647 w 1149"/>
              <a:gd name="T65" fmla="*/ 2147483647 h 719"/>
              <a:gd name="T66" fmla="*/ 2147483647 w 1149"/>
              <a:gd name="T67" fmla="*/ 2147483647 h 719"/>
              <a:gd name="T68" fmla="*/ 2147483647 w 1149"/>
              <a:gd name="T69" fmla="*/ 2147483647 h 719"/>
              <a:gd name="T70" fmla="*/ 2147483647 w 1149"/>
              <a:gd name="T71" fmla="*/ 2147483647 h 719"/>
              <a:gd name="T72" fmla="*/ 2147483647 w 1149"/>
              <a:gd name="T73" fmla="*/ 2147483647 h 719"/>
              <a:gd name="T74" fmla="*/ 2147483647 w 1149"/>
              <a:gd name="T75" fmla="*/ 2147483647 h 719"/>
              <a:gd name="T76" fmla="*/ 2147483647 w 1149"/>
              <a:gd name="T77" fmla="*/ 2147483647 h 719"/>
              <a:gd name="T78" fmla="*/ 2147483647 w 1149"/>
              <a:gd name="T79" fmla="*/ 2147483647 h 719"/>
              <a:gd name="T80" fmla="*/ 2147483647 w 1149"/>
              <a:gd name="T81" fmla="*/ 2147483647 h 719"/>
              <a:gd name="T82" fmla="*/ 2147483647 w 1149"/>
              <a:gd name="T83" fmla="*/ 2147483647 h 719"/>
              <a:gd name="T84" fmla="*/ 2147483647 w 1149"/>
              <a:gd name="T85" fmla="*/ 2147483647 h 719"/>
              <a:gd name="T86" fmla="*/ 2147483647 w 1149"/>
              <a:gd name="T87" fmla="*/ 2147483647 h 719"/>
              <a:gd name="T88" fmla="*/ 2147483647 w 1149"/>
              <a:gd name="T89" fmla="*/ 2147483647 h 719"/>
              <a:gd name="T90" fmla="*/ 2147483647 w 1149"/>
              <a:gd name="T91" fmla="*/ 2147483647 h 719"/>
              <a:gd name="T92" fmla="*/ 2147483647 w 1149"/>
              <a:gd name="T93" fmla="*/ 2147483647 h 719"/>
              <a:gd name="T94" fmla="*/ 2147483647 w 1149"/>
              <a:gd name="T95" fmla="*/ 2147483647 h 719"/>
              <a:gd name="T96" fmla="*/ 2147483647 w 1149"/>
              <a:gd name="T97" fmla="*/ 2147483647 h 719"/>
              <a:gd name="T98" fmla="*/ 2147483647 w 1149"/>
              <a:gd name="T99" fmla="*/ 2147483647 h 719"/>
              <a:gd name="T100" fmla="*/ 2147483647 w 1149"/>
              <a:gd name="T101" fmla="*/ 2147483647 h 719"/>
              <a:gd name="T102" fmla="*/ 2147483647 w 1149"/>
              <a:gd name="T103" fmla="*/ 2147483647 h 719"/>
              <a:gd name="T104" fmla="*/ 2147483647 w 1149"/>
              <a:gd name="T105" fmla="*/ 2147483647 h 719"/>
              <a:gd name="T106" fmla="*/ 2147483647 w 1149"/>
              <a:gd name="T107" fmla="*/ 2147483647 h 719"/>
              <a:gd name="T108" fmla="*/ 2147483647 w 1149"/>
              <a:gd name="T109" fmla="*/ 2147483647 h 719"/>
              <a:gd name="T110" fmla="*/ 2147483647 w 1149"/>
              <a:gd name="T111" fmla="*/ 2147483647 h 719"/>
              <a:gd name="T112" fmla="*/ 2147483647 w 1149"/>
              <a:gd name="T113" fmla="*/ 2147483647 h 719"/>
              <a:gd name="T114" fmla="*/ 2147483647 w 1149"/>
              <a:gd name="T115" fmla="*/ 2147483647 h 719"/>
              <a:gd name="T116" fmla="*/ 2147483647 w 1149"/>
              <a:gd name="T117" fmla="*/ 2147483647 h 719"/>
              <a:gd name="T118" fmla="*/ 2147483647 w 1149"/>
              <a:gd name="T119" fmla="*/ 2147483647 h 719"/>
              <a:gd name="T120" fmla="*/ 2147483647 w 1149"/>
              <a:gd name="T121" fmla="*/ 2147483647 h 719"/>
              <a:gd name="T122" fmla="*/ 2147483647 w 1149"/>
              <a:gd name="T123" fmla="*/ 2147483647 h 719"/>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149"/>
              <a:gd name="T187" fmla="*/ 0 h 719"/>
              <a:gd name="T188" fmla="*/ 1149 w 1149"/>
              <a:gd name="T189" fmla="*/ 719 h 719"/>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149" h="719">
                <a:moveTo>
                  <a:pt x="1099" y="450"/>
                </a:moveTo>
                <a:lnTo>
                  <a:pt x="1096" y="453"/>
                </a:lnTo>
                <a:lnTo>
                  <a:pt x="1093" y="456"/>
                </a:lnTo>
                <a:lnTo>
                  <a:pt x="1091" y="459"/>
                </a:lnTo>
                <a:lnTo>
                  <a:pt x="1088" y="463"/>
                </a:lnTo>
                <a:lnTo>
                  <a:pt x="1085" y="466"/>
                </a:lnTo>
                <a:lnTo>
                  <a:pt x="1083" y="471"/>
                </a:lnTo>
                <a:lnTo>
                  <a:pt x="1080" y="475"/>
                </a:lnTo>
                <a:lnTo>
                  <a:pt x="1077" y="480"/>
                </a:lnTo>
                <a:lnTo>
                  <a:pt x="1075" y="485"/>
                </a:lnTo>
                <a:lnTo>
                  <a:pt x="1072" y="490"/>
                </a:lnTo>
                <a:lnTo>
                  <a:pt x="1069" y="496"/>
                </a:lnTo>
                <a:lnTo>
                  <a:pt x="1066" y="502"/>
                </a:lnTo>
                <a:lnTo>
                  <a:pt x="1064" y="509"/>
                </a:lnTo>
                <a:lnTo>
                  <a:pt x="1061" y="515"/>
                </a:lnTo>
                <a:lnTo>
                  <a:pt x="1058" y="522"/>
                </a:lnTo>
                <a:lnTo>
                  <a:pt x="1055" y="530"/>
                </a:lnTo>
                <a:lnTo>
                  <a:pt x="1052" y="537"/>
                </a:lnTo>
                <a:lnTo>
                  <a:pt x="1049" y="544"/>
                </a:lnTo>
                <a:lnTo>
                  <a:pt x="1046" y="551"/>
                </a:lnTo>
                <a:lnTo>
                  <a:pt x="1043" y="558"/>
                </a:lnTo>
                <a:lnTo>
                  <a:pt x="1040" y="564"/>
                </a:lnTo>
                <a:lnTo>
                  <a:pt x="1037" y="570"/>
                </a:lnTo>
                <a:lnTo>
                  <a:pt x="1034" y="576"/>
                </a:lnTo>
                <a:lnTo>
                  <a:pt x="1030" y="582"/>
                </a:lnTo>
                <a:lnTo>
                  <a:pt x="1027" y="588"/>
                </a:lnTo>
                <a:lnTo>
                  <a:pt x="1023" y="593"/>
                </a:lnTo>
                <a:lnTo>
                  <a:pt x="1020" y="598"/>
                </a:lnTo>
                <a:lnTo>
                  <a:pt x="1016" y="603"/>
                </a:lnTo>
                <a:lnTo>
                  <a:pt x="1012" y="608"/>
                </a:lnTo>
                <a:lnTo>
                  <a:pt x="1008" y="612"/>
                </a:lnTo>
                <a:lnTo>
                  <a:pt x="1005" y="616"/>
                </a:lnTo>
                <a:lnTo>
                  <a:pt x="1001" y="620"/>
                </a:lnTo>
                <a:lnTo>
                  <a:pt x="997" y="624"/>
                </a:lnTo>
                <a:lnTo>
                  <a:pt x="993" y="627"/>
                </a:lnTo>
                <a:lnTo>
                  <a:pt x="989" y="630"/>
                </a:lnTo>
                <a:lnTo>
                  <a:pt x="985" y="633"/>
                </a:lnTo>
                <a:lnTo>
                  <a:pt x="981" y="636"/>
                </a:lnTo>
                <a:lnTo>
                  <a:pt x="977" y="639"/>
                </a:lnTo>
                <a:lnTo>
                  <a:pt x="973" y="641"/>
                </a:lnTo>
                <a:lnTo>
                  <a:pt x="969" y="644"/>
                </a:lnTo>
                <a:lnTo>
                  <a:pt x="965" y="646"/>
                </a:lnTo>
                <a:lnTo>
                  <a:pt x="962" y="647"/>
                </a:lnTo>
                <a:lnTo>
                  <a:pt x="958" y="649"/>
                </a:lnTo>
                <a:lnTo>
                  <a:pt x="954" y="650"/>
                </a:lnTo>
                <a:lnTo>
                  <a:pt x="950" y="652"/>
                </a:lnTo>
                <a:lnTo>
                  <a:pt x="946" y="653"/>
                </a:lnTo>
                <a:lnTo>
                  <a:pt x="943" y="653"/>
                </a:lnTo>
                <a:lnTo>
                  <a:pt x="939" y="654"/>
                </a:lnTo>
                <a:lnTo>
                  <a:pt x="935" y="654"/>
                </a:lnTo>
                <a:lnTo>
                  <a:pt x="932" y="654"/>
                </a:lnTo>
                <a:lnTo>
                  <a:pt x="928" y="655"/>
                </a:lnTo>
                <a:lnTo>
                  <a:pt x="924" y="654"/>
                </a:lnTo>
                <a:lnTo>
                  <a:pt x="921" y="654"/>
                </a:lnTo>
                <a:lnTo>
                  <a:pt x="917" y="654"/>
                </a:lnTo>
                <a:lnTo>
                  <a:pt x="914" y="653"/>
                </a:lnTo>
                <a:lnTo>
                  <a:pt x="910" y="653"/>
                </a:lnTo>
                <a:lnTo>
                  <a:pt x="907" y="652"/>
                </a:lnTo>
                <a:lnTo>
                  <a:pt x="903" y="651"/>
                </a:lnTo>
                <a:lnTo>
                  <a:pt x="900" y="650"/>
                </a:lnTo>
                <a:lnTo>
                  <a:pt x="896" y="648"/>
                </a:lnTo>
                <a:lnTo>
                  <a:pt x="893" y="647"/>
                </a:lnTo>
                <a:lnTo>
                  <a:pt x="890" y="645"/>
                </a:lnTo>
                <a:lnTo>
                  <a:pt x="886" y="643"/>
                </a:lnTo>
                <a:lnTo>
                  <a:pt x="883" y="641"/>
                </a:lnTo>
                <a:lnTo>
                  <a:pt x="880" y="639"/>
                </a:lnTo>
                <a:lnTo>
                  <a:pt x="877" y="637"/>
                </a:lnTo>
                <a:lnTo>
                  <a:pt x="874" y="635"/>
                </a:lnTo>
                <a:lnTo>
                  <a:pt x="871" y="633"/>
                </a:lnTo>
                <a:lnTo>
                  <a:pt x="869" y="631"/>
                </a:lnTo>
                <a:lnTo>
                  <a:pt x="867" y="629"/>
                </a:lnTo>
                <a:lnTo>
                  <a:pt x="865" y="626"/>
                </a:lnTo>
                <a:lnTo>
                  <a:pt x="863" y="624"/>
                </a:lnTo>
                <a:lnTo>
                  <a:pt x="861" y="622"/>
                </a:lnTo>
                <a:lnTo>
                  <a:pt x="860" y="620"/>
                </a:lnTo>
                <a:lnTo>
                  <a:pt x="859" y="617"/>
                </a:lnTo>
                <a:lnTo>
                  <a:pt x="858" y="615"/>
                </a:lnTo>
                <a:lnTo>
                  <a:pt x="857" y="612"/>
                </a:lnTo>
                <a:lnTo>
                  <a:pt x="857" y="610"/>
                </a:lnTo>
                <a:lnTo>
                  <a:pt x="856" y="607"/>
                </a:lnTo>
                <a:lnTo>
                  <a:pt x="856" y="605"/>
                </a:lnTo>
                <a:lnTo>
                  <a:pt x="856" y="602"/>
                </a:lnTo>
                <a:lnTo>
                  <a:pt x="856" y="600"/>
                </a:lnTo>
                <a:lnTo>
                  <a:pt x="856" y="598"/>
                </a:lnTo>
                <a:lnTo>
                  <a:pt x="856" y="597"/>
                </a:lnTo>
                <a:lnTo>
                  <a:pt x="856" y="596"/>
                </a:lnTo>
                <a:lnTo>
                  <a:pt x="856" y="595"/>
                </a:lnTo>
                <a:lnTo>
                  <a:pt x="856" y="594"/>
                </a:lnTo>
                <a:lnTo>
                  <a:pt x="856" y="595"/>
                </a:lnTo>
                <a:lnTo>
                  <a:pt x="856" y="596"/>
                </a:lnTo>
                <a:lnTo>
                  <a:pt x="856" y="597"/>
                </a:lnTo>
                <a:lnTo>
                  <a:pt x="856" y="598"/>
                </a:lnTo>
                <a:lnTo>
                  <a:pt x="856" y="600"/>
                </a:lnTo>
                <a:lnTo>
                  <a:pt x="856" y="602"/>
                </a:lnTo>
                <a:lnTo>
                  <a:pt x="856" y="605"/>
                </a:lnTo>
                <a:lnTo>
                  <a:pt x="856" y="607"/>
                </a:lnTo>
                <a:lnTo>
                  <a:pt x="856" y="610"/>
                </a:lnTo>
                <a:lnTo>
                  <a:pt x="856" y="613"/>
                </a:lnTo>
                <a:lnTo>
                  <a:pt x="855" y="616"/>
                </a:lnTo>
                <a:lnTo>
                  <a:pt x="854" y="618"/>
                </a:lnTo>
                <a:lnTo>
                  <a:pt x="853" y="621"/>
                </a:lnTo>
                <a:lnTo>
                  <a:pt x="852" y="624"/>
                </a:lnTo>
                <a:lnTo>
                  <a:pt x="851" y="627"/>
                </a:lnTo>
                <a:lnTo>
                  <a:pt x="849" y="630"/>
                </a:lnTo>
                <a:lnTo>
                  <a:pt x="848" y="634"/>
                </a:lnTo>
                <a:lnTo>
                  <a:pt x="846" y="637"/>
                </a:lnTo>
                <a:lnTo>
                  <a:pt x="844" y="640"/>
                </a:lnTo>
                <a:lnTo>
                  <a:pt x="842" y="643"/>
                </a:lnTo>
                <a:lnTo>
                  <a:pt x="840" y="647"/>
                </a:lnTo>
                <a:lnTo>
                  <a:pt x="837" y="650"/>
                </a:lnTo>
                <a:lnTo>
                  <a:pt x="835" y="654"/>
                </a:lnTo>
                <a:lnTo>
                  <a:pt x="832" y="657"/>
                </a:lnTo>
                <a:lnTo>
                  <a:pt x="829" y="661"/>
                </a:lnTo>
                <a:lnTo>
                  <a:pt x="826" y="664"/>
                </a:lnTo>
                <a:lnTo>
                  <a:pt x="823" y="667"/>
                </a:lnTo>
                <a:lnTo>
                  <a:pt x="820" y="670"/>
                </a:lnTo>
                <a:lnTo>
                  <a:pt x="817" y="673"/>
                </a:lnTo>
                <a:lnTo>
                  <a:pt x="813" y="676"/>
                </a:lnTo>
                <a:lnTo>
                  <a:pt x="810" y="679"/>
                </a:lnTo>
                <a:lnTo>
                  <a:pt x="807" y="682"/>
                </a:lnTo>
                <a:lnTo>
                  <a:pt x="803" y="684"/>
                </a:lnTo>
                <a:lnTo>
                  <a:pt x="800" y="687"/>
                </a:lnTo>
                <a:lnTo>
                  <a:pt x="796" y="689"/>
                </a:lnTo>
                <a:lnTo>
                  <a:pt x="792" y="691"/>
                </a:lnTo>
                <a:lnTo>
                  <a:pt x="789" y="694"/>
                </a:lnTo>
                <a:lnTo>
                  <a:pt x="785" y="696"/>
                </a:lnTo>
                <a:lnTo>
                  <a:pt x="781" y="698"/>
                </a:lnTo>
                <a:lnTo>
                  <a:pt x="777" y="700"/>
                </a:lnTo>
                <a:lnTo>
                  <a:pt x="773" y="701"/>
                </a:lnTo>
                <a:lnTo>
                  <a:pt x="768" y="703"/>
                </a:lnTo>
                <a:lnTo>
                  <a:pt x="764" y="705"/>
                </a:lnTo>
                <a:lnTo>
                  <a:pt x="760" y="706"/>
                </a:lnTo>
                <a:lnTo>
                  <a:pt x="756" y="707"/>
                </a:lnTo>
                <a:lnTo>
                  <a:pt x="751" y="709"/>
                </a:lnTo>
                <a:lnTo>
                  <a:pt x="747" y="710"/>
                </a:lnTo>
                <a:lnTo>
                  <a:pt x="742" y="711"/>
                </a:lnTo>
                <a:lnTo>
                  <a:pt x="738" y="712"/>
                </a:lnTo>
                <a:lnTo>
                  <a:pt x="733" y="713"/>
                </a:lnTo>
                <a:lnTo>
                  <a:pt x="728" y="714"/>
                </a:lnTo>
                <a:lnTo>
                  <a:pt x="724" y="715"/>
                </a:lnTo>
                <a:lnTo>
                  <a:pt x="719" y="715"/>
                </a:lnTo>
                <a:lnTo>
                  <a:pt x="714" y="716"/>
                </a:lnTo>
                <a:lnTo>
                  <a:pt x="709" y="716"/>
                </a:lnTo>
                <a:lnTo>
                  <a:pt x="704" y="717"/>
                </a:lnTo>
                <a:lnTo>
                  <a:pt x="699" y="717"/>
                </a:lnTo>
                <a:lnTo>
                  <a:pt x="694" y="717"/>
                </a:lnTo>
                <a:lnTo>
                  <a:pt x="690" y="718"/>
                </a:lnTo>
                <a:lnTo>
                  <a:pt x="685" y="718"/>
                </a:lnTo>
                <a:lnTo>
                  <a:pt x="681" y="718"/>
                </a:lnTo>
                <a:lnTo>
                  <a:pt x="676" y="718"/>
                </a:lnTo>
                <a:lnTo>
                  <a:pt x="672" y="718"/>
                </a:lnTo>
                <a:lnTo>
                  <a:pt x="667" y="717"/>
                </a:lnTo>
                <a:lnTo>
                  <a:pt x="663" y="717"/>
                </a:lnTo>
                <a:lnTo>
                  <a:pt x="659" y="717"/>
                </a:lnTo>
                <a:lnTo>
                  <a:pt x="655" y="716"/>
                </a:lnTo>
                <a:lnTo>
                  <a:pt x="651" y="716"/>
                </a:lnTo>
                <a:lnTo>
                  <a:pt x="647" y="715"/>
                </a:lnTo>
                <a:lnTo>
                  <a:pt x="643" y="714"/>
                </a:lnTo>
                <a:lnTo>
                  <a:pt x="639" y="714"/>
                </a:lnTo>
                <a:lnTo>
                  <a:pt x="635" y="713"/>
                </a:lnTo>
                <a:lnTo>
                  <a:pt x="631" y="712"/>
                </a:lnTo>
                <a:lnTo>
                  <a:pt x="628" y="711"/>
                </a:lnTo>
                <a:lnTo>
                  <a:pt x="624" y="710"/>
                </a:lnTo>
                <a:lnTo>
                  <a:pt x="621" y="709"/>
                </a:lnTo>
                <a:lnTo>
                  <a:pt x="617" y="708"/>
                </a:lnTo>
                <a:lnTo>
                  <a:pt x="614" y="707"/>
                </a:lnTo>
                <a:lnTo>
                  <a:pt x="611" y="706"/>
                </a:lnTo>
                <a:lnTo>
                  <a:pt x="608" y="705"/>
                </a:lnTo>
                <a:lnTo>
                  <a:pt x="605" y="704"/>
                </a:lnTo>
                <a:lnTo>
                  <a:pt x="602" y="703"/>
                </a:lnTo>
                <a:lnTo>
                  <a:pt x="599" y="702"/>
                </a:lnTo>
                <a:lnTo>
                  <a:pt x="596" y="701"/>
                </a:lnTo>
                <a:lnTo>
                  <a:pt x="593" y="699"/>
                </a:lnTo>
                <a:lnTo>
                  <a:pt x="590" y="698"/>
                </a:lnTo>
                <a:lnTo>
                  <a:pt x="587" y="697"/>
                </a:lnTo>
                <a:lnTo>
                  <a:pt x="585" y="695"/>
                </a:lnTo>
                <a:lnTo>
                  <a:pt x="582" y="694"/>
                </a:lnTo>
                <a:lnTo>
                  <a:pt x="580" y="692"/>
                </a:lnTo>
                <a:lnTo>
                  <a:pt x="577" y="691"/>
                </a:lnTo>
                <a:lnTo>
                  <a:pt x="575" y="689"/>
                </a:lnTo>
                <a:lnTo>
                  <a:pt x="573" y="688"/>
                </a:lnTo>
                <a:lnTo>
                  <a:pt x="571" y="686"/>
                </a:lnTo>
                <a:lnTo>
                  <a:pt x="569" y="684"/>
                </a:lnTo>
                <a:lnTo>
                  <a:pt x="566" y="682"/>
                </a:lnTo>
                <a:lnTo>
                  <a:pt x="565" y="681"/>
                </a:lnTo>
                <a:lnTo>
                  <a:pt x="563" y="679"/>
                </a:lnTo>
                <a:lnTo>
                  <a:pt x="561" y="677"/>
                </a:lnTo>
                <a:lnTo>
                  <a:pt x="559" y="675"/>
                </a:lnTo>
                <a:lnTo>
                  <a:pt x="557" y="673"/>
                </a:lnTo>
                <a:lnTo>
                  <a:pt x="556" y="670"/>
                </a:lnTo>
                <a:lnTo>
                  <a:pt x="554" y="668"/>
                </a:lnTo>
                <a:lnTo>
                  <a:pt x="553" y="666"/>
                </a:lnTo>
                <a:lnTo>
                  <a:pt x="551" y="664"/>
                </a:lnTo>
                <a:lnTo>
                  <a:pt x="551" y="662"/>
                </a:lnTo>
                <a:lnTo>
                  <a:pt x="550" y="660"/>
                </a:lnTo>
                <a:lnTo>
                  <a:pt x="550" y="658"/>
                </a:lnTo>
                <a:lnTo>
                  <a:pt x="550" y="657"/>
                </a:lnTo>
                <a:lnTo>
                  <a:pt x="551" y="655"/>
                </a:lnTo>
                <a:lnTo>
                  <a:pt x="552" y="654"/>
                </a:lnTo>
                <a:lnTo>
                  <a:pt x="553" y="653"/>
                </a:lnTo>
                <a:lnTo>
                  <a:pt x="554" y="652"/>
                </a:lnTo>
                <a:lnTo>
                  <a:pt x="556" y="651"/>
                </a:lnTo>
                <a:lnTo>
                  <a:pt x="558" y="650"/>
                </a:lnTo>
                <a:lnTo>
                  <a:pt x="560" y="649"/>
                </a:lnTo>
                <a:lnTo>
                  <a:pt x="563" y="649"/>
                </a:lnTo>
                <a:lnTo>
                  <a:pt x="566" y="648"/>
                </a:lnTo>
                <a:lnTo>
                  <a:pt x="570" y="648"/>
                </a:lnTo>
                <a:lnTo>
                  <a:pt x="573" y="647"/>
                </a:lnTo>
                <a:lnTo>
                  <a:pt x="576" y="647"/>
                </a:lnTo>
                <a:lnTo>
                  <a:pt x="580" y="646"/>
                </a:lnTo>
                <a:lnTo>
                  <a:pt x="583" y="646"/>
                </a:lnTo>
                <a:lnTo>
                  <a:pt x="586" y="645"/>
                </a:lnTo>
                <a:lnTo>
                  <a:pt x="589" y="644"/>
                </a:lnTo>
                <a:lnTo>
                  <a:pt x="592" y="643"/>
                </a:lnTo>
                <a:lnTo>
                  <a:pt x="595" y="642"/>
                </a:lnTo>
                <a:lnTo>
                  <a:pt x="598" y="641"/>
                </a:lnTo>
                <a:lnTo>
                  <a:pt x="600" y="640"/>
                </a:lnTo>
                <a:lnTo>
                  <a:pt x="603" y="638"/>
                </a:lnTo>
                <a:lnTo>
                  <a:pt x="605" y="637"/>
                </a:lnTo>
                <a:lnTo>
                  <a:pt x="608" y="636"/>
                </a:lnTo>
                <a:lnTo>
                  <a:pt x="610" y="634"/>
                </a:lnTo>
                <a:lnTo>
                  <a:pt x="613" y="632"/>
                </a:lnTo>
                <a:lnTo>
                  <a:pt x="615" y="631"/>
                </a:lnTo>
                <a:lnTo>
                  <a:pt x="617" y="629"/>
                </a:lnTo>
                <a:lnTo>
                  <a:pt x="619" y="627"/>
                </a:lnTo>
                <a:lnTo>
                  <a:pt x="621" y="625"/>
                </a:lnTo>
                <a:lnTo>
                  <a:pt x="623" y="624"/>
                </a:lnTo>
                <a:lnTo>
                  <a:pt x="624" y="622"/>
                </a:lnTo>
                <a:lnTo>
                  <a:pt x="626" y="620"/>
                </a:lnTo>
                <a:lnTo>
                  <a:pt x="628" y="618"/>
                </a:lnTo>
                <a:lnTo>
                  <a:pt x="629" y="617"/>
                </a:lnTo>
                <a:lnTo>
                  <a:pt x="631" y="615"/>
                </a:lnTo>
                <a:lnTo>
                  <a:pt x="632" y="613"/>
                </a:lnTo>
                <a:lnTo>
                  <a:pt x="634" y="611"/>
                </a:lnTo>
                <a:lnTo>
                  <a:pt x="635" y="610"/>
                </a:lnTo>
                <a:lnTo>
                  <a:pt x="636" y="608"/>
                </a:lnTo>
                <a:lnTo>
                  <a:pt x="637" y="606"/>
                </a:lnTo>
                <a:lnTo>
                  <a:pt x="638" y="605"/>
                </a:lnTo>
                <a:lnTo>
                  <a:pt x="639" y="603"/>
                </a:lnTo>
                <a:lnTo>
                  <a:pt x="640" y="601"/>
                </a:lnTo>
                <a:lnTo>
                  <a:pt x="640" y="600"/>
                </a:lnTo>
                <a:lnTo>
                  <a:pt x="641" y="599"/>
                </a:lnTo>
                <a:lnTo>
                  <a:pt x="642" y="598"/>
                </a:lnTo>
                <a:lnTo>
                  <a:pt x="642" y="597"/>
                </a:lnTo>
                <a:lnTo>
                  <a:pt x="642" y="596"/>
                </a:lnTo>
                <a:lnTo>
                  <a:pt x="642" y="597"/>
                </a:lnTo>
                <a:lnTo>
                  <a:pt x="642" y="598"/>
                </a:lnTo>
                <a:lnTo>
                  <a:pt x="641" y="599"/>
                </a:lnTo>
                <a:lnTo>
                  <a:pt x="640" y="600"/>
                </a:lnTo>
                <a:lnTo>
                  <a:pt x="640" y="601"/>
                </a:lnTo>
                <a:lnTo>
                  <a:pt x="639" y="603"/>
                </a:lnTo>
                <a:lnTo>
                  <a:pt x="638" y="605"/>
                </a:lnTo>
                <a:lnTo>
                  <a:pt x="637" y="606"/>
                </a:lnTo>
                <a:lnTo>
                  <a:pt x="636" y="608"/>
                </a:lnTo>
                <a:lnTo>
                  <a:pt x="635" y="610"/>
                </a:lnTo>
                <a:lnTo>
                  <a:pt x="634" y="611"/>
                </a:lnTo>
                <a:lnTo>
                  <a:pt x="632" y="613"/>
                </a:lnTo>
                <a:lnTo>
                  <a:pt x="631" y="615"/>
                </a:lnTo>
                <a:lnTo>
                  <a:pt x="629" y="617"/>
                </a:lnTo>
                <a:lnTo>
                  <a:pt x="628" y="618"/>
                </a:lnTo>
                <a:lnTo>
                  <a:pt x="626" y="620"/>
                </a:lnTo>
                <a:lnTo>
                  <a:pt x="624" y="622"/>
                </a:lnTo>
                <a:lnTo>
                  <a:pt x="623" y="624"/>
                </a:lnTo>
                <a:lnTo>
                  <a:pt x="621" y="625"/>
                </a:lnTo>
                <a:lnTo>
                  <a:pt x="619" y="627"/>
                </a:lnTo>
                <a:lnTo>
                  <a:pt x="617" y="629"/>
                </a:lnTo>
                <a:lnTo>
                  <a:pt x="615" y="631"/>
                </a:lnTo>
                <a:lnTo>
                  <a:pt x="613" y="632"/>
                </a:lnTo>
                <a:lnTo>
                  <a:pt x="610" y="634"/>
                </a:lnTo>
                <a:lnTo>
                  <a:pt x="608" y="636"/>
                </a:lnTo>
                <a:lnTo>
                  <a:pt x="605" y="637"/>
                </a:lnTo>
                <a:lnTo>
                  <a:pt x="603" y="638"/>
                </a:lnTo>
                <a:lnTo>
                  <a:pt x="600" y="640"/>
                </a:lnTo>
                <a:lnTo>
                  <a:pt x="598" y="641"/>
                </a:lnTo>
                <a:lnTo>
                  <a:pt x="595" y="642"/>
                </a:lnTo>
                <a:lnTo>
                  <a:pt x="592" y="643"/>
                </a:lnTo>
                <a:lnTo>
                  <a:pt x="589" y="644"/>
                </a:lnTo>
                <a:lnTo>
                  <a:pt x="586" y="645"/>
                </a:lnTo>
                <a:lnTo>
                  <a:pt x="583" y="646"/>
                </a:lnTo>
                <a:lnTo>
                  <a:pt x="580" y="646"/>
                </a:lnTo>
                <a:lnTo>
                  <a:pt x="576" y="647"/>
                </a:lnTo>
                <a:lnTo>
                  <a:pt x="573" y="647"/>
                </a:lnTo>
                <a:lnTo>
                  <a:pt x="570" y="648"/>
                </a:lnTo>
                <a:lnTo>
                  <a:pt x="566" y="648"/>
                </a:lnTo>
                <a:lnTo>
                  <a:pt x="563" y="648"/>
                </a:lnTo>
                <a:lnTo>
                  <a:pt x="559" y="649"/>
                </a:lnTo>
                <a:lnTo>
                  <a:pt x="556" y="649"/>
                </a:lnTo>
                <a:lnTo>
                  <a:pt x="552" y="649"/>
                </a:lnTo>
                <a:lnTo>
                  <a:pt x="549" y="649"/>
                </a:lnTo>
                <a:lnTo>
                  <a:pt x="545" y="649"/>
                </a:lnTo>
                <a:lnTo>
                  <a:pt x="542" y="649"/>
                </a:lnTo>
                <a:lnTo>
                  <a:pt x="538" y="650"/>
                </a:lnTo>
                <a:lnTo>
                  <a:pt x="535" y="650"/>
                </a:lnTo>
                <a:lnTo>
                  <a:pt x="531" y="650"/>
                </a:lnTo>
                <a:lnTo>
                  <a:pt x="528" y="650"/>
                </a:lnTo>
                <a:lnTo>
                  <a:pt x="524" y="650"/>
                </a:lnTo>
                <a:lnTo>
                  <a:pt x="521" y="650"/>
                </a:lnTo>
                <a:lnTo>
                  <a:pt x="518" y="650"/>
                </a:lnTo>
                <a:lnTo>
                  <a:pt x="514" y="649"/>
                </a:lnTo>
                <a:lnTo>
                  <a:pt x="511" y="649"/>
                </a:lnTo>
                <a:lnTo>
                  <a:pt x="507" y="649"/>
                </a:lnTo>
                <a:lnTo>
                  <a:pt x="504" y="649"/>
                </a:lnTo>
                <a:lnTo>
                  <a:pt x="501" y="648"/>
                </a:lnTo>
                <a:lnTo>
                  <a:pt x="498" y="648"/>
                </a:lnTo>
                <a:lnTo>
                  <a:pt x="495" y="648"/>
                </a:lnTo>
                <a:lnTo>
                  <a:pt x="492" y="647"/>
                </a:lnTo>
                <a:lnTo>
                  <a:pt x="488" y="647"/>
                </a:lnTo>
                <a:lnTo>
                  <a:pt x="485" y="646"/>
                </a:lnTo>
                <a:lnTo>
                  <a:pt x="483" y="645"/>
                </a:lnTo>
                <a:lnTo>
                  <a:pt x="480" y="644"/>
                </a:lnTo>
                <a:lnTo>
                  <a:pt x="477" y="644"/>
                </a:lnTo>
                <a:lnTo>
                  <a:pt x="474" y="643"/>
                </a:lnTo>
                <a:lnTo>
                  <a:pt x="471" y="642"/>
                </a:lnTo>
                <a:lnTo>
                  <a:pt x="469" y="641"/>
                </a:lnTo>
                <a:lnTo>
                  <a:pt x="466" y="640"/>
                </a:lnTo>
                <a:lnTo>
                  <a:pt x="463" y="638"/>
                </a:lnTo>
                <a:lnTo>
                  <a:pt x="461" y="637"/>
                </a:lnTo>
                <a:lnTo>
                  <a:pt x="459" y="636"/>
                </a:lnTo>
                <a:lnTo>
                  <a:pt x="458" y="635"/>
                </a:lnTo>
                <a:lnTo>
                  <a:pt x="456" y="633"/>
                </a:lnTo>
                <a:lnTo>
                  <a:pt x="455" y="632"/>
                </a:lnTo>
                <a:lnTo>
                  <a:pt x="455" y="630"/>
                </a:lnTo>
                <a:lnTo>
                  <a:pt x="454" y="628"/>
                </a:lnTo>
                <a:lnTo>
                  <a:pt x="454" y="626"/>
                </a:lnTo>
                <a:lnTo>
                  <a:pt x="454" y="625"/>
                </a:lnTo>
                <a:lnTo>
                  <a:pt x="455" y="623"/>
                </a:lnTo>
                <a:lnTo>
                  <a:pt x="455" y="621"/>
                </a:lnTo>
                <a:lnTo>
                  <a:pt x="456" y="619"/>
                </a:lnTo>
                <a:lnTo>
                  <a:pt x="458" y="616"/>
                </a:lnTo>
                <a:lnTo>
                  <a:pt x="459" y="614"/>
                </a:lnTo>
                <a:lnTo>
                  <a:pt x="461" y="612"/>
                </a:lnTo>
                <a:lnTo>
                  <a:pt x="463" y="610"/>
                </a:lnTo>
                <a:lnTo>
                  <a:pt x="465" y="608"/>
                </a:lnTo>
                <a:lnTo>
                  <a:pt x="466" y="606"/>
                </a:lnTo>
                <a:lnTo>
                  <a:pt x="467" y="605"/>
                </a:lnTo>
                <a:lnTo>
                  <a:pt x="468" y="604"/>
                </a:lnTo>
                <a:lnTo>
                  <a:pt x="469" y="603"/>
                </a:lnTo>
                <a:lnTo>
                  <a:pt x="468" y="604"/>
                </a:lnTo>
                <a:lnTo>
                  <a:pt x="467" y="605"/>
                </a:lnTo>
                <a:lnTo>
                  <a:pt x="466" y="606"/>
                </a:lnTo>
                <a:lnTo>
                  <a:pt x="465" y="607"/>
                </a:lnTo>
                <a:lnTo>
                  <a:pt x="464" y="609"/>
                </a:lnTo>
                <a:lnTo>
                  <a:pt x="462" y="611"/>
                </a:lnTo>
                <a:lnTo>
                  <a:pt x="460" y="614"/>
                </a:lnTo>
                <a:lnTo>
                  <a:pt x="457" y="616"/>
                </a:lnTo>
                <a:lnTo>
                  <a:pt x="455" y="619"/>
                </a:lnTo>
                <a:lnTo>
                  <a:pt x="452" y="621"/>
                </a:lnTo>
                <a:lnTo>
                  <a:pt x="450" y="623"/>
                </a:lnTo>
                <a:lnTo>
                  <a:pt x="447" y="626"/>
                </a:lnTo>
                <a:lnTo>
                  <a:pt x="444" y="628"/>
                </a:lnTo>
                <a:lnTo>
                  <a:pt x="442" y="630"/>
                </a:lnTo>
                <a:lnTo>
                  <a:pt x="439" y="632"/>
                </a:lnTo>
                <a:lnTo>
                  <a:pt x="436" y="634"/>
                </a:lnTo>
                <a:lnTo>
                  <a:pt x="432" y="636"/>
                </a:lnTo>
                <a:lnTo>
                  <a:pt x="429" y="637"/>
                </a:lnTo>
                <a:lnTo>
                  <a:pt x="426" y="639"/>
                </a:lnTo>
                <a:lnTo>
                  <a:pt x="422" y="641"/>
                </a:lnTo>
                <a:lnTo>
                  <a:pt x="419" y="642"/>
                </a:lnTo>
                <a:lnTo>
                  <a:pt x="415" y="644"/>
                </a:lnTo>
                <a:lnTo>
                  <a:pt x="411" y="645"/>
                </a:lnTo>
                <a:lnTo>
                  <a:pt x="408" y="646"/>
                </a:lnTo>
                <a:lnTo>
                  <a:pt x="404" y="647"/>
                </a:lnTo>
                <a:lnTo>
                  <a:pt x="400" y="648"/>
                </a:lnTo>
                <a:lnTo>
                  <a:pt x="396" y="649"/>
                </a:lnTo>
                <a:lnTo>
                  <a:pt x="392" y="650"/>
                </a:lnTo>
                <a:lnTo>
                  <a:pt x="388" y="650"/>
                </a:lnTo>
                <a:lnTo>
                  <a:pt x="385" y="651"/>
                </a:lnTo>
                <a:lnTo>
                  <a:pt x="381" y="651"/>
                </a:lnTo>
                <a:lnTo>
                  <a:pt x="377" y="651"/>
                </a:lnTo>
                <a:lnTo>
                  <a:pt x="373" y="651"/>
                </a:lnTo>
                <a:lnTo>
                  <a:pt x="369" y="651"/>
                </a:lnTo>
                <a:lnTo>
                  <a:pt x="365" y="650"/>
                </a:lnTo>
                <a:lnTo>
                  <a:pt x="361" y="650"/>
                </a:lnTo>
                <a:lnTo>
                  <a:pt x="358" y="649"/>
                </a:lnTo>
                <a:lnTo>
                  <a:pt x="354" y="649"/>
                </a:lnTo>
                <a:lnTo>
                  <a:pt x="350" y="648"/>
                </a:lnTo>
                <a:lnTo>
                  <a:pt x="346" y="647"/>
                </a:lnTo>
                <a:lnTo>
                  <a:pt x="342" y="645"/>
                </a:lnTo>
                <a:lnTo>
                  <a:pt x="339" y="644"/>
                </a:lnTo>
                <a:lnTo>
                  <a:pt x="335" y="643"/>
                </a:lnTo>
                <a:lnTo>
                  <a:pt x="332" y="642"/>
                </a:lnTo>
                <a:lnTo>
                  <a:pt x="329" y="640"/>
                </a:lnTo>
                <a:lnTo>
                  <a:pt x="326" y="639"/>
                </a:lnTo>
                <a:lnTo>
                  <a:pt x="323" y="637"/>
                </a:lnTo>
                <a:lnTo>
                  <a:pt x="320" y="635"/>
                </a:lnTo>
                <a:lnTo>
                  <a:pt x="317" y="634"/>
                </a:lnTo>
                <a:lnTo>
                  <a:pt x="315" y="632"/>
                </a:lnTo>
                <a:lnTo>
                  <a:pt x="312" y="630"/>
                </a:lnTo>
                <a:lnTo>
                  <a:pt x="310" y="628"/>
                </a:lnTo>
                <a:lnTo>
                  <a:pt x="308" y="626"/>
                </a:lnTo>
                <a:lnTo>
                  <a:pt x="306" y="624"/>
                </a:lnTo>
                <a:lnTo>
                  <a:pt x="304" y="622"/>
                </a:lnTo>
                <a:lnTo>
                  <a:pt x="302" y="620"/>
                </a:lnTo>
                <a:lnTo>
                  <a:pt x="300" y="617"/>
                </a:lnTo>
                <a:lnTo>
                  <a:pt x="298" y="615"/>
                </a:lnTo>
                <a:lnTo>
                  <a:pt x="297" y="613"/>
                </a:lnTo>
                <a:lnTo>
                  <a:pt x="295" y="611"/>
                </a:lnTo>
                <a:lnTo>
                  <a:pt x="293" y="609"/>
                </a:lnTo>
                <a:lnTo>
                  <a:pt x="292" y="606"/>
                </a:lnTo>
                <a:lnTo>
                  <a:pt x="290" y="604"/>
                </a:lnTo>
                <a:lnTo>
                  <a:pt x="289" y="602"/>
                </a:lnTo>
                <a:lnTo>
                  <a:pt x="287" y="600"/>
                </a:lnTo>
                <a:lnTo>
                  <a:pt x="286" y="598"/>
                </a:lnTo>
                <a:lnTo>
                  <a:pt x="284" y="596"/>
                </a:lnTo>
                <a:lnTo>
                  <a:pt x="283" y="594"/>
                </a:lnTo>
                <a:lnTo>
                  <a:pt x="281" y="592"/>
                </a:lnTo>
                <a:lnTo>
                  <a:pt x="280" y="590"/>
                </a:lnTo>
                <a:lnTo>
                  <a:pt x="279" y="588"/>
                </a:lnTo>
                <a:lnTo>
                  <a:pt x="278" y="586"/>
                </a:lnTo>
                <a:lnTo>
                  <a:pt x="276" y="584"/>
                </a:lnTo>
                <a:lnTo>
                  <a:pt x="275" y="582"/>
                </a:lnTo>
                <a:lnTo>
                  <a:pt x="274" y="579"/>
                </a:lnTo>
                <a:lnTo>
                  <a:pt x="272" y="577"/>
                </a:lnTo>
                <a:lnTo>
                  <a:pt x="271" y="575"/>
                </a:lnTo>
                <a:lnTo>
                  <a:pt x="270" y="573"/>
                </a:lnTo>
                <a:lnTo>
                  <a:pt x="269" y="571"/>
                </a:lnTo>
                <a:lnTo>
                  <a:pt x="267" y="568"/>
                </a:lnTo>
                <a:lnTo>
                  <a:pt x="266" y="566"/>
                </a:lnTo>
                <a:lnTo>
                  <a:pt x="265" y="564"/>
                </a:lnTo>
                <a:lnTo>
                  <a:pt x="264" y="561"/>
                </a:lnTo>
                <a:lnTo>
                  <a:pt x="262" y="559"/>
                </a:lnTo>
                <a:lnTo>
                  <a:pt x="261" y="556"/>
                </a:lnTo>
                <a:lnTo>
                  <a:pt x="260" y="554"/>
                </a:lnTo>
                <a:lnTo>
                  <a:pt x="259" y="551"/>
                </a:lnTo>
                <a:lnTo>
                  <a:pt x="257" y="549"/>
                </a:lnTo>
                <a:lnTo>
                  <a:pt x="256" y="547"/>
                </a:lnTo>
                <a:lnTo>
                  <a:pt x="255" y="545"/>
                </a:lnTo>
                <a:lnTo>
                  <a:pt x="255" y="543"/>
                </a:lnTo>
                <a:lnTo>
                  <a:pt x="254" y="542"/>
                </a:lnTo>
                <a:lnTo>
                  <a:pt x="254" y="541"/>
                </a:lnTo>
                <a:lnTo>
                  <a:pt x="253" y="541"/>
                </a:lnTo>
                <a:lnTo>
                  <a:pt x="254" y="541"/>
                </a:lnTo>
                <a:lnTo>
                  <a:pt x="254" y="542"/>
                </a:lnTo>
                <a:lnTo>
                  <a:pt x="255" y="543"/>
                </a:lnTo>
                <a:lnTo>
                  <a:pt x="255" y="545"/>
                </a:lnTo>
                <a:lnTo>
                  <a:pt x="256" y="547"/>
                </a:lnTo>
                <a:lnTo>
                  <a:pt x="257" y="549"/>
                </a:lnTo>
                <a:lnTo>
                  <a:pt x="259" y="551"/>
                </a:lnTo>
                <a:lnTo>
                  <a:pt x="260" y="554"/>
                </a:lnTo>
                <a:lnTo>
                  <a:pt x="261" y="556"/>
                </a:lnTo>
                <a:lnTo>
                  <a:pt x="261" y="559"/>
                </a:lnTo>
                <a:lnTo>
                  <a:pt x="262" y="561"/>
                </a:lnTo>
                <a:lnTo>
                  <a:pt x="262" y="564"/>
                </a:lnTo>
                <a:lnTo>
                  <a:pt x="262" y="566"/>
                </a:lnTo>
                <a:lnTo>
                  <a:pt x="262" y="569"/>
                </a:lnTo>
                <a:lnTo>
                  <a:pt x="262" y="571"/>
                </a:lnTo>
                <a:lnTo>
                  <a:pt x="262" y="574"/>
                </a:lnTo>
                <a:lnTo>
                  <a:pt x="261" y="576"/>
                </a:lnTo>
                <a:lnTo>
                  <a:pt x="260" y="579"/>
                </a:lnTo>
                <a:lnTo>
                  <a:pt x="259" y="581"/>
                </a:lnTo>
                <a:lnTo>
                  <a:pt x="258" y="583"/>
                </a:lnTo>
                <a:lnTo>
                  <a:pt x="256" y="586"/>
                </a:lnTo>
                <a:lnTo>
                  <a:pt x="254" y="588"/>
                </a:lnTo>
                <a:lnTo>
                  <a:pt x="252" y="590"/>
                </a:lnTo>
                <a:lnTo>
                  <a:pt x="250" y="593"/>
                </a:lnTo>
                <a:lnTo>
                  <a:pt x="248" y="595"/>
                </a:lnTo>
                <a:lnTo>
                  <a:pt x="246" y="597"/>
                </a:lnTo>
                <a:lnTo>
                  <a:pt x="243" y="599"/>
                </a:lnTo>
                <a:lnTo>
                  <a:pt x="241" y="601"/>
                </a:lnTo>
                <a:lnTo>
                  <a:pt x="238" y="603"/>
                </a:lnTo>
                <a:lnTo>
                  <a:pt x="236" y="605"/>
                </a:lnTo>
                <a:lnTo>
                  <a:pt x="233" y="606"/>
                </a:lnTo>
                <a:lnTo>
                  <a:pt x="230" y="608"/>
                </a:lnTo>
                <a:lnTo>
                  <a:pt x="227" y="609"/>
                </a:lnTo>
                <a:lnTo>
                  <a:pt x="224" y="611"/>
                </a:lnTo>
                <a:lnTo>
                  <a:pt x="221" y="612"/>
                </a:lnTo>
                <a:lnTo>
                  <a:pt x="217" y="613"/>
                </a:lnTo>
                <a:lnTo>
                  <a:pt x="214" y="614"/>
                </a:lnTo>
                <a:lnTo>
                  <a:pt x="211" y="615"/>
                </a:lnTo>
                <a:lnTo>
                  <a:pt x="207" y="616"/>
                </a:lnTo>
                <a:lnTo>
                  <a:pt x="203" y="617"/>
                </a:lnTo>
                <a:lnTo>
                  <a:pt x="200" y="618"/>
                </a:lnTo>
                <a:lnTo>
                  <a:pt x="196" y="619"/>
                </a:lnTo>
                <a:lnTo>
                  <a:pt x="193" y="619"/>
                </a:lnTo>
                <a:lnTo>
                  <a:pt x="189" y="619"/>
                </a:lnTo>
                <a:lnTo>
                  <a:pt x="185" y="620"/>
                </a:lnTo>
                <a:lnTo>
                  <a:pt x="181" y="620"/>
                </a:lnTo>
                <a:lnTo>
                  <a:pt x="178" y="620"/>
                </a:lnTo>
                <a:lnTo>
                  <a:pt x="174" y="620"/>
                </a:lnTo>
                <a:lnTo>
                  <a:pt x="170" y="620"/>
                </a:lnTo>
                <a:lnTo>
                  <a:pt x="166" y="619"/>
                </a:lnTo>
                <a:lnTo>
                  <a:pt x="163" y="619"/>
                </a:lnTo>
                <a:lnTo>
                  <a:pt x="159" y="619"/>
                </a:lnTo>
                <a:lnTo>
                  <a:pt x="155" y="618"/>
                </a:lnTo>
                <a:lnTo>
                  <a:pt x="151" y="617"/>
                </a:lnTo>
                <a:lnTo>
                  <a:pt x="147" y="616"/>
                </a:lnTo>
                <a:lnTo>
                  <a:pt x="143" y="615"/>
                </a:lnTo>
                <a:lnTo>
                  <a:pt x="139" y="615"/>
                </a:lnTo>
                <a:lnTo>
                  <a:pt x="136" y="614"/>
                </a:lnTo>
                <a:lnTo>
                  <a:pt x="132" y="613"/>
                </a:lnTo>
                <a:lnTo>
                  <a:pt x="128" y="611"/>
                </a:lnTo>
                <a:lnTo>
                  <a:pt x="125" y="610"/>
                </a:lnTo>
                <a:lnTo>
                  <a:pt x="121" y="609"/>
                </a:lnTo>
                <a:lnTo>
                  <a:pt x="118" y="608"/>
                </a:lnTo>
                <a:lnTo>
                  <a:pt x="114" y="607"/>
                </a:lnTo>
                <a:lnTo>
                  <a:pt x="111" y="606"/>
                </a:lnTo>
                <a:lnTo>
                  <a:pt x="108" y="604"/>
                </a:lnTo>
                <a:lnTo>
                  <a:pt x="104" y="603"/>
                </a:lnTo>
                <a:lnTo>
                  <a:pt x="101" y="602"/>
                </a:lnTo>
                <a:lnTo>
                  <a:pt x="98" y="600"/>
                </a:lnTo>
                <a:lnTo>
                  <a:pt x="95" y="599"/>
                </a:lnTo>
                <a:lnTo>
                  <a:pt x="92" y="598"/>
                </a:lnTo>
                <a:lnTo>
                  <a:pt x="89" y="596"/>
                </a:lnTo>
                <a:lnTo>
                  <a:pt x="86" y="595"/>
                </a:lnTo>
                <a:lnTo>
                  <a:pt x="83" y="593"/>
                </a:lnTo>
                <a:lnTo>
                  <a:pt x="80" y="591"/>
                </a:lnTo>
                <a:lnTo>
                  <a:pt x="78" y="590"/>
                </a:lnTo>
                <a:lnTo>
                  <a:pt x="75" y="588"/>
                </a:lnTo>
                <a:lnTo>
                  <a:pt x="73" y="586"/>
                </a:lnTo>
                <a:lnTo>
                  <a:pt x="70" y="585"/>
                </a:lnTo>
                <a:lnTo>
                  <a:pt x="68" y="583"/>
                </a:lnTo>
                <a:lnTo>
                  <a:pt x="66" y="581"/>
                </a:lnTo>
                <a:lnTo>
                  <a:pt x="64" y="579"/>
                </a:lnTo>
                <a:lnTo>
                  <a:pt x="62" y="577"/>
                </a:lnTo>
                <a:lnTo>
                  <a:pt x="60" y="575"/>
                </a:lnTo>
                <a:lnTo>
                  <a:pt x="58" y="573"/>
                </a:lnTo>
                <a:lnTo>
                  <a:pt x="56" y="571"/>
                </a:lnTo>
                <a:lnTo>
                  <a:pt x="54" y="569"/>
                </a:lnTo>
                <a:lnTo>
                  <a:pt x="53" y="567"/>
                </a:lnTo>
                <a:lnTo>
                  <a:pt x="51" y="565"/>
                </a:lnTo>
                <a:lnTo>
                  <a:pt x="49" y="562"/>
                </a:lnTo>
                <a:lnTo>
                  <a:pt x="47" y="560"/>
                </a:lnTo>
                <a:lnTo>
                  <a:pt x="45" y="557"/>
                </a:lnTo>
                <a:lnTo>
                  <a:pt x="43" y="554"/>
                </a:lnTo>
                <a:lnTo>
                  <a:pt x="41" y="551"/>
                </a:lnTo>
                <a:lnTo>
                  <a:pt x="39" y="548"/>
                </a:lnTo>
                <a:lnTo>
                  <a:pt x="37" y="545"/>
                </a:lnTo>
                <a:lnTo>
                  <a:pt x="35" y="542"/>
                </a:lnTo>
                <a:lnTo>
                  <a:pt x="33" y="539"/>
                </a:lnTo>
                <a:lnTo>
                  <a:pt x="31" y="536"/>
                </a:lnTo>
                <a:lnTo>
                  <a:pt x="28" y="532"/>
                </a:lnTo>
                <a:lnTo>
                  <a:pt x="26" y="528"/>
                </a:lnTo>
                <a:lnTo>
                  <a:pt x="23" y="525"/>
                </a:lnTo>
                <a:lnTo>
                  <a:pt x="21" y="521"/>
                </a:lnTo>
                <a:lnTo>
                  <a:pt x="18" y="517"/>
                </a:lnTo>
                <a:lnTo>
                  <a:pt x="16" y="513"/>
                </a:lnTo>
                <a:lnTo>
                  <a:pt x="14" y="509"/>
                </a:lnTo>
                <a:lnTo>
                  <a:pt x="12" y="505"/>
                </a:lnTo>
                <a:lnTo>
                  <a:pt x="10" y="501"/>
                </a:lnTo>
                <a:lnTo>
                  <a:pt x="8" y="497"/>
                </a:lnTo>
                <a:lnTo>
                  <a:pt x="7" y="493"/>
                </a:lnTo>
                <a:lnTo>
                  <a:pt x="5" y="489"/>
                </a:lnTo>
                <a:lnTo>
                  <a:pt x="4" y="484"/>
                </a:lnTo>
                <a:lnTo>
                  <a:pt x="3" y="480"/>
                </a:lnTo>
                <a:lnTo>
                  <a:pt x="2" y="476"/>
                </a:lnTo>
                <a:lnTo>
                  <a:pt x="1" y="472"/>
                </a:lnTo>
                <a:lnTo>
                  <a:pt x="1" y="468"/>
                </a:lnTo>
                <a:lnTo>
                  <a:pt x="0" y="463"/>
                </a:lnTo>
                <a:lnTo>
                  <a:pt x="0" y="459"/>
                </a:lnTo>
                <a:lnTo>
                  <a:pt x="0" y="455"/>
                </a:lnTo>
                <a:lnTo>
                  <a:pt x="0" y="450"/>
                </a:lnTo>
                <a:lnTo>
                  <a:pt x="0" y="446"/>
                </a:lnTo>
                <a:lnTo>
                  <a:pt x="0" y="442"/>
                </a:lnTo>
                <a:lnTo>
                  <a:pt x="0" y="438"/>
                </a:lnTo>
                <a:lnTo>
                  <a:pt x="0" y="434"/>
                </a:lnTo>
                <a:lnTo>
                  <a:pt x="1" y="431"/>
                </a:lnTo>
                <a:lnTo>
                  <a:pt x="1" y="427"/>
                </a:lnTo>
                <a:lnTo>
                  <a:pt x="1" y="424"/>
                </a:lnTo>
                <a:lnTo>
                  <a:pt x="2" y="421"/>
                </a:lnTo>
                <a:lnTo>
                  <a:pt x="2" y="417"/>
                </a:lnTo>
                <a:lnTo>
                  <a:pt x="3" y="414"/>
                </a:lnTo>
                <a:lnTo>
                  <a:pt x="4" y="411"/>
                </a:lnTo>
                <a:lnTo>
                  <a:pt x="5" y="409"/>
                </a:lnTo>
                <a:lnTo>
                  <a:pt x="6" y="406"/>
                </a:lnTo>
                <a:lnTo>
                  <a:pt x="7" y="403"/>
                </a:lnTo>
                <a:lnTo>
                  <a:pt x="8" y="401"/>
                </a:lnTo>
                <a:lnTo>
                  <a:pt x="9" y="399"/>
                </a:lnTo>
                <a:lnTo>
                  <a:pt x="10" y="397"/>
                </a:lnTo>
                <a:lnTo>
                  <a:pt x="11" y="394"/>
                </a:lnTo>
                <a:lnTo>
                  <a:pt x="12" y="392"/>
                </a:lnTo>
                <a:lnTo>
                  <a:pt x="13" y="390"/>
                </a:lnTo>
                <a:lnTo>
                  <a:pt x="14" y="388"/>
                </a:lnTo>
                <a:lnTo>
                  <a:pt x="16" y="386"/>
                </a:lnTo>
                <a:lnTo>
                  <a:pt x="17" y="384"/>
                </a:lnTo>
                <a:lnTo>
                  <a:pt x="18" y="383"/>
                </a:lnTo>
                <a:lnTo>
                  <a:pt x="20" y="381"/>
                </a:lnTo>
                <a:lnTo>
                  <a:pt x="21" y="379"/>
                </a:lnTo>
                <a:lnTo>
                  <a:pt x="22" y="377"/>
                </a:lnTo>
                <a:lnTo>
                  <a:pt x="24" y="376"/>
                </a:lnTo>
                <a:lnTo>
                  <a:pt x="25" y="374"/>
                </a:lnTo>
                <a:lnTo>
                  <a:pt x="26" y="373"/>
                </a:lnTo>
                <a:lnTo>
                  <a:pt x="28" y="372"/>
                </a:lnTo>
                <a:lnTo>
                  <a:pt x="29" y="370"/>
                </a:lnTo>
                <a:lnTo>
                  <a:pt x="31" y="369"/>
                </a:lnTo>
                <a:lnTo>
                  <a:pt x="32" y="369"/>
                </a:lnTo>
                <a:lnTo>
                  <a:pt x="34" y="368"/>
                </a:lnTo>
                <a:lnTo>
                  <a:pt x="36" y="368"/>
                </a:lnTo>
                <a:lnTo>
                  <a:pt x="38" y="368"/>
                </a:lnTo>
                <a:lnTo>
                  <a:pt x="39" y="369"/>
                </a:lnTo>
                <a:lnTo>
                  <a:pt x="41" y="369"/>
                </a:lnTo>
                <a:lnTo>
                  <a:pt x="43" y="370"/>
                </a:lnTo>
                <a:lnTo>
                  <a:pt x="45" y="371"/>
                </a:lnTo>
                <a:lnTo>
                  <a:pt x="47" y="372"/>
                </a:lnTo>
                <a:lnTo>
                  <a:pt x="49" y="374"/>
                </a:lnTo>
                <a:lnTo>
                  <a:pt x="51" y="376"/>
                </a:lnTo>
                <a:lnTo>
                  <a:pt x="54" y="378"/>
                </a:lnTo>
                <a:lnTo>
                  <a:pt x="56" y="381"/>
                </a:lnTo>
                <a:lnTo>
                  <a:pt x="58" y="383"/>
                </a:lnTo>
                <a:lnTo>
                  <a:pt x="60" y="386"/>
                </a:lnTo>
                <a:lnTo>
                  <a:pt x="62" y="388"/>
                </a:lnTo>
                <a:lnTo>
                  <a:pt x="64" y="390"/>
                </a:lnTo>
                <a:lnTo>
                  <a:pt x="65" y="392"/>
                </a:lnTo>
                <a:lnTo>
                  <a:pt x="66" y="393"/>
                </a:lnTo>
                <a:lnTo>
                  <a:pt x="67" y="394"/>
                </a:lnTo>
                <a:lnTo>
                  <a:pt x="67" y="395"/>
                </a:lnTo>
                <a:lnTo>
                  <a:pt x="67" y="394"/>
                </a:lnTo>
                <a:lnTo>
                  <a:pt x="66" y="393"/>
                </a:lnTo>
                <a:lnTo>
                  <a:pt x="65" y="392"/>
                </a:lnTo>
                <a:lnTo>
                  <a:pt x="63" y="391"/>
                </a:lnTo>
                <a:lnTo>
                  <a:pt x="62" y="389"/>
                </a:lnTo>
                <a:lnTo>
                  <a:pt x="60" y="387"/>
                </a:lnTo>
                <a:lnTo>
                  <a:pt x="57" y="384"/>
                </a:lnTo>
                <a:lnTo>
                  <a:pt x="55" y="381"/>
                </a:lnTo>
                <a:lnTo>
                  <a:pt x="53" y="378"/>
                </a:lnTo>
                <a:lnTo>
                  <a:pt x="50" y="375"/>
                </a:lnTo>
                <a:lnTo>
                  <a:pt x="48" y="372"/>
                </a:lnTo>
                <a:lnTo>
                  <a:pt x="46" y="368"/>
                </a:lnTo>
                <a:lnTo>
                  <a:pt x="44" y="364"/>
                </a:lnTo>
                <a:lnTo>
                  <a:pt x="42" y="360"/>
                </a:lnTo>
                <a:lnTo>
                  <a:pt x="40" y="356"/>
                </a:lnTo>
                <a:lnTo>
                  <a:pt x="38" y="351"/>
                </a:lnTo>
                <a:lnTo>
                  <a:pt x="36" y="346"/>
                </a:lnTo>
                <a:lnTo>
                  <a:pt x="34" y="341"/>
                </a:lnTo>
                <a:lnTo>
                  <a:pt x="32" y="336"/>
                </a:lnTo>
                <a:lnTo>
                  <a:pt x="30" y="330"/>
                </a:lnTo>
                <a:lnTo>
                  <a:pt x="28" y="325"/>
                </a:lnTo>
                <a:lnTo>
                  <a:pt x="26" y="319"/>
                </a:lnTo>
                <a:lnTo>
                  <a:pt x="25" y="313"/>
                </a:lnTo>
                <a:lnTo>
                  <a:pt x="23" y="306"/>
                </a:lnTo>
                <a:lnTo>
                  <a:pt x="22" y="300"/>
                </a:lnTo>
                <a:lnTo>
                  <a:pt x="21" y="294"/>
                </a:lnTo>
                <a:lnTo>
                  <a:pt x="20" y="289"/>
                </a:lnTo>
                <a:lnTo>
                  <a:pt x="19" y="283"/>
                </a:lnTo>
                <a:lnTo>
                  <a:pt x="18" y="277"/>
                </a:lnTo>
                <a:lnTo>
                  <a:pt x="18" y="272"/>
                </a:lnTo>
                <a:lnTo>
                  <a:pt x="17" y="266"/>
                </a:lnTo>
                <a:lnTo>
                  <a:pt x="17" y="261"/>
                </a:lnTo>
                <a:lnTo>
                  <a:pt x="17" y="256"/>
                </a:lnTo>
                <a:lnTo>
                  <a:pt x="18" y="251"/>
                </a:lnTo>
                <a:lnTo>
                  <a:pt x="18" y="246"/>
                </a:lnTo>
                <a:lnTo>
                  <a:pt x="19" y="241"/>
                </a:lnTo>
                <a:lnTo>
                  <a:pt x="19" y="237"/>
                </a:lnTo>
                <a:lnTo>
                  <a:pt x="20" y="232"/>
                </a:lnTo>
                <a:lnTo>
                  <a:pt x="22" y="228"/>
                </a:lnTo>
                <a:lnTo>
                  <a:pt x="23" y="223"/>
                </a:lnTo>
                <a:lnTo>
                  <a:pt x="24" y="219"/>
                </a:lnTo>
                <a:lnTo>
                  <a:pt x="26" y="215"/>
                </a:lnTo>
                <a:lnTo>
                  <a:pt x="27" y="211"/>
                </a:lnTo>
                <a:lnTo>
                  <a:pt x="29" y="207"/>
                </a:lnTo>
                <a:lnTo>
                  <a:pt x="30" y="203"/>
                </a:lnTo>
                <a:lnTo>
                  <a:pt x="32" y="199"/>
                </a:lnTo>
                <a:lnTo>
                  <a:pt x="34" y="195"/>
                </a:lnTo>
                <a:lnTo>
                  <a:pt x="35" y="191"/>
                </a:lnTo>
                <a:lnTo>
                  <a:pt x="37" y="187"/>
                </a:lnTo>
                <a:lnTo>
                  <a:pt x="39" y="184"/>
                </a:lnTo>
                <a:lnTo>
                  <a:pt x="41" y="180"/>
                </a:lnTo>
                <a:lnTo>
                  <a:pt x="43" y="176"/>
                </a:lnTo>
                <a:lnTo>
                  <a:pt x="45" y="173"/>
                </a:lnTo>
                <a:lnTo>
                  <a:pt x="47" y="170"/>
                </a:lnTo>
                <a:lnTo>
                  <a:pt x="50" y="166"/>
                </a:lnTo>
                <a:lnTo>
                  <a:pt x="52" y="163"/>
                </a:lnTo>
                <a:lnTo>
                  <a:pt x="54" y="160"/>
                </a:lnTo>
                <a:lnTo>
                  <a:pt x="57" y="156"/>
                </a:lnTo>
                <a:lnTo>
                  <a:pt x="59" y="153"/>
                </a:lnTo>
                <a:lnTo>
                  <a:pt x="62" y="150"/>
                </a:lnTo>
                <a:lnTo>
                  <a:pt x="65" y="147"/>
                </a:lnTo>
                <a:lnTo>
                  <a:pt x="67" y="144"/>
                </a:lnTo>
                <a:lnTo>
                  <a:pt x="70" y="141"/>
                </a:lnTo>
                <a:lnTo>
                  <a:pt x="73" y="139"/>
                </a:lnTo>
                <a:lnTo>
                  <a:pt x="76" y="136"/>
                </a:lnTo>
                <a:lnTo>
                  <a:pt x="79" y="133"/>
                </a:lnTo>
                <a:lnTo>
                  <a:pt x="82" y="130"/>
                </a:lnTo>
                <a:lnTo>
                  <a:pt x="85" y="128"/>
                </a:lnTo>
                <a:lnTo>
                  <a:pt x="89" y="125"/>
                </a:lnTo>
                <a:lnTo>
                  <a:pt x="92" y="123"/>
                </a:lnTo>
                <a:lnTo>
                  <a:pt x="96" y="121"/>
                </a:lnTo>
                <a:lnTo>
                  <a:pt x="99" y="118"/>
                </a:lnTo>
                <a:lnTo>
                  <a:pt x="103" y="116"/>
                </a:lnTo>
                <a:lnTo>
                  <a:pt x="106" y="114"/>
                </a:lnTo>
                <a:lnTo>
                  <a:pt x="110" y="112"/>
                </a:lnTo>
                <a:lnTo>
                  <a:pt x="114" y="110"/>
                </a:lnTo>
                <a:lnTo>
                  <a:pt x="117" y="108"/>
                </a:lnTo>
                <a:lnTo>
                  <a:pt x="121" y="106"/>
                </a:lnTo>
                <a:lnTo>
                  <a:pt x="125" y="104"/>
                </a:lnTo>
                <a:lnTo>
                  <a:pt x="128" y="102"/>
                </a:lnTo>
                <a:lnTo>
                  <a:pt x="132" y="100"/>
                </a:lnTo>
                <a:lnTo>
                  <a:pt x="136" y="99"/>
                </a:lnTo>
                <a:lnTo>
                  <a:pt x="140" y="97"/>
                </a:lnTo>
                <a:lnTo>
                  <a:pt x="144" y="95"/>
                </a:lnTo>
                <a:lnTo>
                  <a:pt x="148" y="94"/>
                </a:lnTo>
                <a:lnTo>
                  <a:pt x="152" y="92"/>
                </a:lnTo>
                <a:lnTo>
                  <a:pt x="156" y="91"/>
                </a:lnTo>
                <a:lnTo>
                  <a:pt x="160" y="90"/>
                </a:lnTo>
                <a:lnTo>
                  <a:pt x="164" y="89"/>
                </a:lnTo>
                <a:lnTo>
                  <a:pt x="167" y="88"/>
                </a:lnTo>
                <a:lnTo>
                  <a:pt x="171" y="86"/>
                </a:lnTo>
                <a:lnTo>
                  <a:pt x="175" y="86"/>
                </a:lnTo>
                <a:lnTo>
                  <a:pt x="178" y="85"/>
                </a:lnTo>
                <a:lnTo>
                  <a:pt x="182" y="84"/>
                </a:lnTo>
                <a:lnTo>
                  <a:pt x="185" y="83"/>
                </a:lnTo>
                <a:lnTo>
                  <a:pt x="189" y="83"/>
                </a:lnTo>
                <a:lnTo>
                  <a:pt x="192" y="82"/>
                </a:lnTo>
                <a:lnTo>
                  <a:pt x="196" y="82"/>
                </a:lnTo>
                <a:lnTo>
                  <a:pt x="199" y="82"/>
                </a:lnTo>
                <a:lnTo>
                  <a:pt x="202" y="81"/>
                </a:lnTo>
                <a:lnTo>
                  <a:pt x="205" y="81"/>
                </a:lnTo>
                <a:lnTo>
                  <a:pt x="208" y="81"/>
                </a:lnTo>
                <a:lnTo>
                  <a:pt x="211" y="81"/>
                </a:lnTo>
                <a:lnTo>
                  <a:pt x="214" y="81"/>
                </a:lnTo>
                <a:lnTo>
                  <a:pt x="216" y="81"/>
                </a:lnTo>
                <a:lnTo>
                  <a:pt x="218" y="82"/>
                </a:lnTo>
                <a:lnTo>
                  <a:pt x="220" y="82"/>
                </a:lnTo>
                <a:lnTo>
                  <a:pt x="221" y="82"/>
                </a:lnTo>
                <a:lnTo>
                  <a:pt x="222" y="82"/>
                </a:lnTo>
                <a:lnTo>
                  <a:pt x="223" y="82"/>
                </a:lnTo>
                <a:lnTo>
                  <a:pt x="222" y="82"/>
                </a:lnTo>
                <a:lnTo>
                  <a:pt x="221" y="82"/>
                </a:lnTo>
                <a:lnTo>
                  <a:pt x="220" y="82"/>
                </a:lnTo>
                <a:lnTo>
                  <a:pt x="218" y="82"/>
                </a:lnTo>
                <a:lnTo>
                  <a:pt x="216" y="81"/>
                </a:lnTo>
                <a:lnTo>
                  <a:pt x="214" y="81"/>
                </a:lnTo>
                <a:lnTo>
                  <a:pt x="211" y="81"/>
                </a:lnTo>
                <a:lnTo>
                  <a:pt x="208" y="81"/>
                </a:lnTo>
                <a:lnTo>
                  <a:pt x="206" y="81"/>
                </a:lnTo>
                <a:lnTo>
                  <a:pt x="204" y="80"/>
                </a:lnTo>
                <a:lnTo>
                  <a:pt x="202" y="80"/>
                </a:lnTo>
                <a:lnTo>
                  <a:pt x="200" y="79"/>
                </a:lnTo>
                <a:lnTo>
                  <a:pt x="199" y="78"/>
                </a:lnTo>
                <a:lnTo>
                  <a:pt x="198" y="77"/>
                </a:lnTo>
                <a:lnTo>
                  <a:pt x="197" y="76"/>
                </a:lnTo>
                <a:lnTo>
                  <a:pt x="197" y="75"/>
                </a:lnTo>
                <a:lnTo>
                  <a:pt x="197" y="73"/>
                </a:lnTo>
                <a:lnTo>
                  <a:pt x="197" y="72"/>
                </a:lnTo>
                <a:lnTo>
                  <a:pt x="197" y="70"/>
                </a:lnTo>
                <a:lnTo>
                  <a:pt x="198" y="68"/>
                </a:lnTo>
                <a:lnTo>
                  <a:pt x="199" y="66"/>
                </a:lnTo>
                <a:lnTo>
                  <a:pt x="201" y="64"/>
                </a:lnTo>
                <a:lnTo>
                  <a:pt x="202" y="62"/>
                </a:lnTo>
                <a:lnTo>
                  <a:pt x="204" y="59"/>
                </a:lnTo>
                <a:lnTo>
                  <a:pt x="206" y="57"/>
                </a:lnTo>
                <a:lnTo>
                  <a:pt x="208" y="55"/>
                </a:lnTo>
                <a:lnTo>
                  <a:pt x="211" y="52"/>
                </a:lnTo>
                <a:lnTo>
                  <a:pt x="213" y="50"/>
                </a:lnTo>
                <a:lnTo>
                  <a:pt x="216" y="47"/>
                </a:lnTo>
                <a:lnTo>
                  <a:pt x="218" y="45"/>
                </a:lnTo>
                <a:lnTo>
                  <a:pt x="221" y="42"/>
                </a:lnTo>
                <a:lnTo>
                  <a:pt x="224" y="40"/>
                </a:lnTo>
                <a:lnTo>
                  <a:pt x="227" y="37"/>
                </a:lnTo>
                <a:lnTo>
                  <a:pt x="230" y="35"/>
                </a:lnTo>
                <a:lnTo>
                  <a:pt x="233" y="32"/>
                </a:lnTo>
                <a:lnTo>
                  <a:pt x="236" y="29"/>
                </a:lnTo>
                <a:lnTo>
                  <a:pt x="240" y="27"/>
                </a:lnTo>
                <a:lnTo>
                  <a:pt x="243" y="24"/>
                </a:lnTo>
                <a:lnTo>
                  <a:pt x="247" y="21"/>
                </a:lnTo>
                <a:lnTo>
                  <a:pt x="251" y="19"/>
                </a:lnTo>
                <a:lnTo>
                  <a:pt x="254" y="16"/>
                </a:lnTo>
                <a:lnTo>
                  <a:pt x="258" y="14"/>
                </a:lnTo>
                <a:lnTo>
                  <a:pt x="261" y="12"/>
                </a:lnTo>
                <a:lnTo>
                  <a:pt x="265" y="10"/>
                </a:lnTo>
                <a:lnTo>
                  <a:pt x="268" y="8"/>
                </a:lnTo>
                <a:lnTo>
                  <a:pt x="272" y="7"/>
                </a:lnTo>
                <a:lnTo>
                  <a:pt x="275" y="5"/>
                </a:lnTo>
                <a:lnTo>
                  <a:pt x="278" y="4"/>
                </a:lnTo>
                <a:lnTo>
                  <a:pt x="282" y="3"/>
                </a:lnTo>
                <a:lnTo>
                  <a:pt x="285" y="2"/>
                </a:lnTo>
                <a:lnTo>
                  <a:pt x="288" y="1"/>
                </a:lnTo>
                <a:lnTo>
                  <a:pt x="291" y="1"/>
                </a:lnTo>
                <a:lnTo>
                  <a:pt x="295" y="0"/>
                </a:lnTo>
                <a:lnTo>
                  <a:pt x="298" y="0"/>
                </a:lnTo>
                <a:lnTo>
                  <a:pt x="301" y="0"/>
                </a:lnTo>
                <a:lnTo>
                  <a:pt x="304" y="0"/>
                </a:lnTo>
                <a:lnTo>
                  <a:pt x="307" y="0"/>
                </a:lnTo>
                <a:lnTo>
                  <a:pt x="310" y="0"/>
                </a:lnTo>
                <a:lnTo>
                  <a:pt x="313" y="1"/>
                </a:lnTo>
                <a:lnTo>
                  <a:pt x="316" y="1"/>
                </a:lnTo>
                <a:lnTo>
                  <a:pt x="319" y="2"/>
                </a:lnTo>
                <a:lnTo>
                  <a:pt x="322" y="2"/>
                </a:lnTo>
                <a:lnTo>
                  <a:pt x="325" y="3"/>
                </a:lnTo>
                <a:lnTo>
                  <a:pt x="328" y="3"/>
                </a:lnTo>
                <a:lnTo>
                  <a:pt x="331" y="4"/>
                </a:lnTo>
                <a:lnTo>
                  <a:pt x="333" y="5"/>
                </a:lnTo>
                <a:lnTo>
                  <a:pt x="336" y="6"/>
                </a:lnTo>
                <a:lnTo>
                  <a:pt x="339" y="7"/>
                </a:lnTo>
                <a:lnTo>
                  <a:pt x="342" y="8"/>
                </a:lnTo>
                <a:lnTo>
                  <a:pt x="345" y="9"/>
                </a:lnTo>
                <a:lnTo>
                  <a:pt x="348" y="11"/>
                </a:lnTo>
                <a:lnTo>
                  <a:pt x="351" y="12"/>
                </a:lnTo>
                <a:lnTo>
                  <a:pt x="354" y="14"/>
                </a:lnTo>
                <a:lnTo>
                  <a:pt x="357" y="15"/>
                </a:lnTo>
                <a:lnTo>
                  <a:pt x="359" y="17"/>
                </a:lnTo>
                <a:lnTo>
                  <a:pt x="362" y="19"/>
                </a:lnTo>
                <a:lnTo>
                  <a:pt x="365" y="21"/>
                </a:lnTo>
                <a:lnTo>
                  <a:pt x="367" y="22"/>
                </a:lnTo>
                <a:lnTo>
                  <a:pt x="370" y="25"/>
                </a:lnTo>
                <a:lnTo>
                  <a:pt x="372" y="27"/>
                </a:lnTo>
                <a:lnTo>
                  <a:pt x="375" y="29"/>
                </a:lnTo>
                <a:lnTo>
                  <a:pt x="377" y="31"/>
                </a:lnTo>
                <a:lnTo>
                  <a:pt x="379" y="34"/>
                </a:lnTo>
                <a:lnTo>
                  <a:pt x="382" y="36"/>
                </a:lnTo>
                <a:lnTo>
                  <a:pt x="384" y="39"/>
                </a:lnTo>
                <a:lnTo>
                  <a:pt x="386" y="42"/>
                </a:lnTo>
                <a:lnTo>
                  <a:pt x="388" y="45"/>
                </a:lnTo>
                <a:lnTo>
                  <a:pt x="390" y="48"/>
                </a:lnTo>
                <a:lnTo>
                  <a:pt x="392" y="50"/>
                </a:lnTo>
                <a:lnTo>
                  <a:pt x="393" y="53"/>
                </a:lnTo>
                <a:lnTo>
                  <a:pt x="394" y="56"/>
                </a:lnTo>
                <a:lnTo>
                  <a:pt x="395" y="58"/>
                </a:lnTo>
                <a:lnTo>
                  <a:pt x="396" y="61"/>
                </a:lnTo>
                <a:lnTo>
                  <a:pt x="396" y="63"/>
                </a:lnTo>
                <a:lnTo>
                  <a:pt x="396" y="66"/>
                </a:lnTo>
                <a:lnTo>
                  <a:pt x="396" y="68"/>
                </a:lnTo>
                <a:lnTo>
                  <a:pt x="396" y="71"/>
                </a:lnTo>
                <a:lnTo>
                  <a:pt x="395" y="73"/>
                </a:lnTo>
                <a:lnTo>
                  <a:pt x="394" y="75"/>
                </a:lnTo>
                <a:lnTo>
                  <a:pt x="393" y="77"/>
                </a:lnTo>
                <a:lnTo>
                  <a:pt x="392" y="79"/>
                </a:lnTo>
                <a:lnTo>
                  <a:pt x="390" y="81"/>
                </a:lnTo>
                <a:lnTo>
                  <a:pt x="388" y="83"/>
                </a:lnTo>
                <a:lnTo>
                  <a:pt x="386" y="85"/>
                </a:lnTo>
                <a:lnTo>
                  <a:pt x="384" y="86"/>
                </a:lnTo>
                <a:lnTo>
                  <a:pt x="383" y="88"/>
                </a:lnTo>
                <a:lnTo>
                  <a:pt x="382" y="89"/>
                </a:lnTo>
                <a:lnTo>
                  <a:pt x="381" y="90"/>
                </a:lnTo>
                <a:lnTo>
                  <a:pt x="380" y="90"/>
                </a:lnTo>
                <a:lnTo>
                  <a:pt x="380" y="91"/>
                </a:lnTo>
                <a:lnTo>
                  <a:pt x="380" y="90"/>
                </a:lnTo>
                <a:lnTo>
                  <a:pt x="381" y="90"/>
                </a:lnTo>
                <a:lnTo>
                  <a:pt x="382" y="89"/>
                </a:lnTo>
                <a:lnTo>
                  <a:pt x="383" y="88"/>
                </a:lnTo>
                <a:lnTo>
                  <a:pt x="384" y="86"/>
                </a:lnTo>
                <a:lnTo>
                  <a:pt x="386" y="85"/>
                </a:lnTo>
                <a:lnTo>
                  <a:pt x="388" y="83"/>
                </a:lnTo>
                <a:lnTo>
                  <a:pt x="390" y="81"/>
                </a:lnTo>
                <a:lnTo>
                  <a:pt x="392" y="79"/>
                </a:lnTo>
                <a:lnTo>
                  <a:pt x="394" y="77"/>
                </a:lnTo>
                <a:lnTo>
                  <a:pt x="397" y="75"/>
                </a:lnTo>
                <a:lnTo>
                  <a:pt x="399" y="73"/>
                </a:lnTo>
                <a:lnTo>
                  <a:pt x="402" y="71"/>
                </a:lnTo>
                <a:lnTo>
                  <a:pt x="404" y="69"/>
                </a:lnTo>
                <a:lnTo>
                  <a:pt x="407" y="67"/>
                </a:lnTo>
                <a:lnTo>
                  <a:pt x="410" y="65"/>
                </a:lnTo>
                <a:lnTo>
                  <a:pt x="413" y="63"/>
                </a:lnTo>
                <a:lnTo>
                  <a:pt x="416" y="61"/>
                </a:lnTo>
                <a:lnTo>
                  <a:pt x="419" y="59"/>
                </a:lnTo>
                <a:lnTo>
                  <a:pt x="422" y="57"/>
                </a:lnTo>
                <a:lnTo>
                  <a:pt x="425" y="54"/>
                </a:lnTo>
                <a:lnTo>
                  <a:pt x="428" y="52"/>
                </a:lnTo>
                <a:lnTo>
                  <a:pt x="432" y="50"/>
                </a:lnTo>
                <a:lnTo>
                  <a:pt x="435" y="48"/>
                </a:lnTo>
                <a:lnTo>
                  <a:pt x="439" y="46"/>
                </a:lnTo>
                <a:lnTo>
                  <a:pt x="442" y="44"/>
                </a:lnTo>
                <a:lnTo>
                  <a:pt x="446" y="42"/>
                </a:lnTo>
                <a:lnTo>
                  <a:pt x="450" y="40"/>
                </a:lnTo>
                <a:lnTo>
                  <a:pt x="454" y="38"/>
                </a:lnTo>
                <a:lnTo>
                  <a:pt x="458" y="36"/>
                </a:lnTo>
                <a:lnTo>
                  <a:pt x="462" y="34"/>
                </a:lnTo>
                <a:lnTo>
                  <a:pt x="467" y="32"/>
                </a:lnTo>
                <a:lnTo>
                  <a:pt x="471" y="30"/>
                </a:lnTo>
                <a:lnTo>
                  <a:pt x="476" y="29"/>
                </a:lnTo>
                <a:lnTo>
                  <a:pt x="480" y="27"/>
                </a:lnTo>
                <a:lnTo>
                  <a:pt x="485" y="26"/>
                </a:lnTo>
                <a:lnTo>
                  <a:pt x="490" y="24"/>
                </a:lnTo>
                <a:lnTo>
                  <a:pt x="495" y="23"/>
                </a:lnTo>
                <a:lnTo>
                  <a:pt x="500" y="21"/>
                </a:lnTo>
                <a:lnTo>
                  <a:pt x="505" y="20"/>
                </a:lnTo>
                <a:lnTo>
                  <a:pt x="510" y="19"/>
                </a:lnTo>
                <a:lnTo>
                  <a:pt x="515" y="18"/>
                </a:lnTo>
                <a:lnTo>
                  <a:pt x="520" y="17"/>
                </a:lnTo>
                <a:lnTo>
                  <a:pt x="525" y="16"/>
                </a:lnTo>
                <a:lnTo>
                  <a:pt x="529" y="16"/>
                </a:lnTo>
                <a:lnTo>
                  <a:pt x="534" y="15"/>
                </a:lnTo>
                <a:lnTo>
                  <a:pt x="538" y="15"/>
                </a:lnTo>
                <a:lnTo>
                  <a:pt x="542" y="14"/>
                </a:lnTo>
                <a:lnTo>
                  <a:pt x="546" y="14"/>
                </a:lnTo>
                <a:lnTo>
                  <a:pt x="550" y="14"/>
                </a:lnTo>
                <a:lnTo>
                  <a:pt x="554" y="14"/>
                </a:lnTo>
                <a:lnTo>
                  <a:pt x="558" y="14"/>
                </a:lnTo>
                <a:lnTo>
                  <a:pt x="562" y="14"/>
                </a:lnTo>
                <a:lnTo>
                  <a:pt x="565" y="15"/>
                </a:lnTo>
                <a:lnTo>
                  <a:pt x="569" y="15"/>
                </a:lnTo>
                <a:lnTo>
                  <a:pt x="572" y="16"/>
                </a:lnTo>
                <a:lnTo>
                  <a:pt x="576" y="17"/>
                </a:lnTo>
                <a:lnTo>
                  <a:pt x="579" y="18"/>
                </a:lnTo>
                <a:lnTo>
                  <a:pt x="582" y="19"/>
                </a:lnTo>
                <a:lnTo>
                  <a:pt x="586" y="20"/>
                </a:lnTo>
                <a:lnTo>
                  <a:pt x="589" y="22"/>
                </a:lnTo>
                <a:lnTo>
                  <a:pt x="592" y="23"/>
                </a:lnTo>
                <a:lnTo>
                  <a:pt x="595" y="25"/>
                </a:lnTo>
                <a:lnTo>
                  <a:pt x="599" y="27"/>
                </a:lnTo>
                <a:lnTo>
                  <a:pt x="602" y="29"/>
                </a:lnTo>
                <a:lnTo>
                  <a:pt x="605" y="32"/>
                </a:lnTo>
                <a:lnTo>
                  <a:pt x="608" y="34"/>
                </a:lnTo>
                <a:lnTo>
                  <a:pt x="612" y="37"/>
                </a:lnTo>
                <a:lnTo>
                  <a:pt x="615" y="40"/>
                </a:lnTo>
                <a:lnTo>
                  <a:pt x="618" y="43"/>
                </a:lnTo>
                <a:lnTo>
                  <a:pt x="621" y="46"/>
                </a:lnTo>
                <a:lnTo>
                  <a:pt x="624" y="50"/>
                </a:lnTo>
                <a:lnTo>
                  <a:pt x="626" y="52"/>
                </a:lnTo>
                <a:lnTo>
                  <a:pt x="629" y="55"/>
                </a:lnTo>
                <a:lnTo>
                  <a:pt x="630" y="57"/>
                </a:lnTo>
                <a:lnTo>
                  <a:pt x="632" y="58"/>
                </a:lnTo>
                <a:lnTo>
                  <a:pt x="633" y="59"/>
                </a:lnTo>
                <a:lnTo>
                  <a:pt x="633" y="60"/>
                </a:lnTo>
                <a:lnTo>
                  <a:pt x="633" y="59"/>
                </a:lnTo>
                <a:lnTo>
                  <a:pt x="632" y="58"/>
                </a:lnTo>
                <a:lnTo>
                  <a:pt x="630" y="57"/>
                </a:lnTo>
                <a:lnTo>
                  <a:pt x="629" y="55"/>
                </a:lnTo>
                <a:lnTo>
                  <a:pt x="626" y="52"/>
                </a:lnTo>
                <a:lnTo>
                  <a:pt x="624" y="50"/>
                </a:lnTo>
                <a:lnTo>
                  <a:pt x="621" y="46"/>
                </a:lnTo>
                <a:lnTo>
                  <a:pt x="618" y="43"/>
                </a:lnTo>
                <a:lnTo>
                  <a:pt x="616" y="40"/>
                </a:lnTo>
                <a:lnTo>
                  <a:pt x="614" y="37"/>
                </a:lnTo>
                <a:lnTo>
                  <a:pt x="613" y="35"/>
                </a:lnTo>
                <a:lnTo>
                  <a:pt x="612" y="32"/>
                </a:lnTo>
                <a:lnTo>
                  <a:pt x="612" y="30"/>
                </a:lnTo>
                <a:lnTo>
                  <a:pt x="612" y="27"/>
                </a:lnTo>
                <a:lnTo>
                  <a:pt x="613" y="25"/>
                </a:lnTo>
                <a:lnTo>
                  <a:pt x="614" y="24"/>
                </a:lnTo>
                <a:lnTo>
                  <a:pt x="616" y="22"/>
                </a:lnTo>
                <a:lnTo>
                  <a:pt x="618" y="21"/>
                </a:lnTo>
                <a:lnTo>
                  <a:pt x="621" y="19"/>
                </a:lnTo>
                <a:lnTo>
                  <a:pt x="624" y="18"/>
                </a:lnTo>
                <a:lnTo>
                  <a:pt x="628" y="17"/>
                </a:lnTo>
                <a:lnTo>
                  <a:pt x="632" y="17"/>
                </a:lnTo>
                <a:lnTo>
                  <a:pt x="637" y="16"/>
                </a:lnTo>
                <a:lnTo>
                  <a:pt x="642" y="16"/>
                </a:lnTo>
                <a:lnTo>
                  <a:pt x="648" y="15"/>
                </a:lnTo>
                <a:lnTo>
                  <a:pt x="653" y="15"/>
                </a:lnTo>
                <a:lnTo>
                  <a:pt x="658" y="15"/>
                </a:lnTo>
                <a:lnTo>
                  <a:pt x="663" y="15"/>
                </a:lnTo>
                <a:lnTo>
                  <a:pt x="668" y="15"/>
                </a:lnTo>
                <a:lnTo>
                  <a:pt x="673" y="15"/>
                </a:lnTo>
                <a:lnTo>
                  <a:pt x="678" y="15"/>
                </a:lnTo>
                <a:lnTo>
                  <a:pt x="683" y="15"/>
                </a:lnTo>
                <a:lnTo>
                  <a:pt x="688" y="15"/>
                </a:lnTo>
                <a:lnTo>
                  <a:pt x="693" y="16"/>
                </a:lnTo>
                <a:lnTo>
                  <a:pt x="698" y="16"/>
                </a:lnTo>
                <a:lnTo>
                  <a:pt x="702" y="17"/>
                </a:lnTo>
                <a:lnTo>
                  <a:pt x="707" y="17"/>
                </a:lnTo>
                <a:lnTo>
                  <a:pt x="712" y="18"/>
                </a:lnTo>
                <a:lnTo>
                  <a:pt x="717" y="19"/>
                </a:lnTo>
                <a:lnTo>
                  <a:pt x="722" y="20"/>
                </a:lnTo>
                <a:lnTo>
                  <a:pt x="726" y="21"/>
                </a:lnTo>
                <a:lnTo>
                  <a:pt x="731" y="22"/>
                </a:lnTo>
                <a:lnTo>
                  <a:pt x="736" y="23"/>
                </a:lnTo>
                <a:lnTo>
                  <a:pt x="740" y="24"/>
                </a:lnTo>
                <a:lnTo>
                  <a:pt x="745" y="25"/>
                </a:lnTo>
                <a:lnTo>
                  <a:pt x="749" y="26"/>
                </a:lnTo>
                <a:lnTo>
                  <a:pt x="754" y="28"/>
                </a:lnTo>
                <a:lnTo>
                  <a:pt x="758" y="29"/>
                </a:lnTo>
                <a:lnTo>
                  <a:pt x="762" y="31"/>
                </a:lnTo>
                <a:lnTo>
                  <a:pt x="767" y="33"/>
                </a:lnTo>
                <a:lnTo>
                  <a:pt x="771" y="35"/>
                </a:lnTo>
                <a:lnTo>
                  <a:pt x="775" y="37"/>
                </a:lnTo>
                <a:lnTo>
                  <a:pt x="780" y="39"/>
                </a:lnTo>
                <a:lnTo>
                  <a:pt x="784" y="41"/>
                </a:lnTo>
                <a:lnTo>
                  <a:pt x="788" y="43"/>
                </a:lnTo>
                <a:lnTo>
                  <a:pt x="792" y="45"/>
                </a:lnTo>
                <a:lnTo>
                  <a:pt x="796" y="48"/>
                </a:lnTo>
                <a:lnTo>
                  <a:pt x="799" y="50"/>
                </a:lnTo>
                <a:lnTo>
                  <a:pt x="803" y="52"/>
                </a:lnTo>
                <a:lnTo>
                  <a:pt x="807" y="55"/>
                </a:lnTo>
                <a:lnTo>
                  <a:pt x="810" y="58"/>
                </a:lnTo>
                <a:lnTo>
                  <a:pt x="813" y="60"/>
                </a:lnTo>
                <a:lnTo>
                  <a:pt x="817" y="63"/>
                </a:lnTo>
                <a:lnTo>
                  <a:pt x="820" y="66"/>
                </a:lnTo>
                <a:lnTo>
                  <a:pt x="823" y="69"/>
                </a:lnTo>
                <a:lnTo>
                  <a:pt x="825" y="72"/>
                </a:lnTo>
                <a:lnTo>
                  <a:pt x="828" y="75"/>
                </a:lnTo>
                <a:lnTo>
                  <a:pt x="831" y="78"/>
                </a:lnTo>
                <a:lnTo>
                  <a:pt x="833" y="82"/>
                </a:lnTo>
                <a:lnTo>
                  <a:pt x="835" y="85"/>
                </a:lnTo>
                <a:lnTo>
                  <a:pt x="838" y="88"/>
                </a:lnTo>
                <a:lnTo>
                  <a:pt x="840" y="92"/>
                </a:lnTo>
                <a:lnTo>
                  <a:pt x="842" y="95"/>
                </a:lnTo>
                <a:lnTo>
                  <a:pt x="844" y="98"/>
                </a:lnTo>
                <a:lnTo>
                  <a:pt x="845" y="102"/>
                </a:lnTo>
                <a:lnTo>
                  <a:pt x="847" y="105"/>
                </a:lnTo>
                <a:lnTo>
                  <a:pt x="848" y="108"/>
                </a:lnTo>
                <a:lnTo>
                  <a:pt x="850" y="111"/>
                </a:lnTo>
                <a:lnTo>
                  <a:pt x="851" y="113"/>
                </a:lnTo>
                <a:lnTo>
                  <a:pt x="852" y="116"/>
                </a:lnTo>
                <a:lnTo>
                  <a:pt x="853" y="119"/>
                </a:lnTo>
                <a:lnTo>
                  <a:pt x="853" y="121"/>
                </a:lnTo>
                <a:lnTo>
                  <a:pt x="854" y="124"/>
                </a:lnTo>
                <a:lnTo>
                  <a:pt x="855" y="126"/>
                </a:lnTo>
                <a:lnTo>
                  <a:pt x="855" y="129"/>
                </a:lnTo>
                <a:lnTo>
                  <a:pt x="855" y="131"/>
                </a:lnTo>
                <a:lnTo>
                  <a:pt x="856" y="133"/>
                </a:lnTo>
                <a:lnTo>
                  <a:pt x="856" y="135"/>
                </a:lnTo>
                <a:lnTo>
                  <a:pt x="856" y="137"/>
                </a:lnTo>
                <a:lnTo>
                  <a:pt x="856" y="138"/>
                </a:lnTo>
                <a:lnTo>
                  <a:pt x="856" y="139"/>
                </a:lnTo>
                <a:lnTo>
                  <a:pt x="856" y="140"/>
                </a:lnTo>
                <a:lnTo>
                  <a:pt x="856" y="141"/>
                </a:lnTo>
                <a:lnTo>
                  <a:pt x="856" y="142"/>
                </a:lnTo>
                <a:lnTo>
                  <a:pt x="856" y="141"/>
                </a:lnTo>
                <a:lnTo>
                  <a:pt x="856" y="140"/>
                </a:lnTo>
                <a:lnTo>
                  <a:pt x="856" y="139"/>
                </a:lnTo>
                <a:lnTo>
                  <a:pt x="856" y="138"/>
                </a:lnTo>
                <a:lnTo>
                  <a:pt x="856" y="137"/>
                </a:lnTo>
                <a:lnTo>
                  <a:pt x="856" y="135"/>
                </a:lnTo>
                <a:lnTo>
                  <a:pt x="856" y="133"/>
                </a:lnTo>
                <a:lnTo>
                  <a:pt x="856" y="131"/>
                </a:lnTo>
                <a:lnTo>
                  <a:pt x="856" y="129"/>
                </a:lnTo>
                <a:lnTo>
                  <a:pt x="856" y="127"/>
                </a:lnTo>
                <a:lnTo>
                  <a:pt x="856" y="124"/>
                </a:lnTo>
                <a:lnTo>
                  <a:pt x="857" y="122"/>
                </a:lnTo>
                <a:lnTo>
                  <a:pt x="858" y="120"/>
                </a:lnTo>
                <a:lnTo>
                  <a:pt x="859" y="118"/>
                </a:lnTo>
                <a:lnTo>
                  <a:pt x="860" y="115"/>
                </a:lnTo>
                <a:lnTo>
                  <a:pt x="861" y="113"/>
                </a:lnTo>
                <a:lnTo>
                  <a:pt x="863" y="111"/>
                </a:lnTo>
                <a:lnTo>
                  <a:pt x="864" y="108"/>
                </a:lnTo>
                <a:lnTo>
                  <a:pt x="866" y="106"/>
                </a:lnTo>
                <a:lnTo>
                  <a:pt x="868" y="104"/>
                </a:lnTo>
                <a:lnTo>
                  <a:pt x="870" y="101"/>
                </a:lnTo>
                <a:lnTo>
                  <a:pt x="872" y="99"/>
                </a:lnTo>
                <a:lnTo>
                  <a:pt x="874" y="96"/>
                </a:lnTo>
                <a:lnTo>
                  <a:pt x="877" y="94"/>
                </a:lnTo>
                <a:lnTo>
                  <a:pt x="879" y="92"/>
                </a:lnTo>
                <a:lnTo>
                  <a:pt x="882" y="90"/>
                </a:lnTo>
                <a:lnTo>
                  <a:pt x="885" y="87"/>
                </a:lnTo>
                <a:lnTo>
                  <a:pt x="888" y="86"/>
                </a:lnTo>
                <a:lnTo>
                  <a:pt x="891" y="84"/>
                </a:lnTo>
                <a:lnTo>
                  <a:pt x="894" y="82"/>
                </a:lnTo>
                <a:lnTo>
                  <a:pt x="897" y="80"/>
                </a:lnTo>
                <a:lnTo>
                  <a:pt x="900" y="79"/>
                </a:lnTo>
                <a:lnTo>
                  <a:pt x="904" y="77"/>
                </a:lnTo>
                <a:lnTo>
                  <a:pt x="907" y="76"/>
                </a:lnTo>
                <a:lnTo>
                  <a:pt x="911" y="75"/>
                </a:lnTo>
                <a:lnTo>
                  <a:pt x="915" y="73"/>
                </a:lnTo>
                <a:lnTo>
                  <a:pt x="919" y="72"/>
                </a:lnTo>
                <a:lnTo>
                  <a:pt x="922" y="71"/>
                </a:lnTo>
                <a:lnTo>
                  <a:pt x="927" y="71"/>
                </a:lnTo>
                <a:lnTo>
                  <a:pt x="931" y="70"/>
                </a:lnTo>
                <a:lnTo>
                  <a:pt x="935" y="69"/>
                </a:lnTo>
                <a:lnTo>
                  <a:pt x="938" y="69"/>
                </a:lnTo>
                <a:lnTo>
                  <a:pt x="942" y="68"/>
                </a:lnTo>
                <a:lnTo>
                  <a:pt x="946" y="68"/>
                </a:lnTo>
                <a:lnTo>
                  <a:pt x="950" y="68"/>
                </a:lnTo>
                <a:lnTo>
                  <a:pt x="953" y="68"/>
                </a:lnTo>
                <a:lnTo>
                  <a:pt x="957" y="68"/>
                </a:lnTo>
                <a:lnTo>
                  <a:pt x="960" y="68"/>
                </a:lnTo>
                <a:lnTo>
                  <a:pt x="964" y="68"/>
                </a:lnTo>
                <a:lnTo>
                  <a:pt x="967" y="69"/>
                </a:lnTo>
                <a:lnTo>
                  <a:pt x="970" y="69"/>
                </a:lnTo>
                <a:lnTo>
                  <a:pt x="974" y="70"/>
                </a:lnTo>
                <a:lnTo>
                  <a:pt x="977" y="71"/>
                </a:lnTo>
                <a:lnTo>
                  <a:pt x="980" y="71"/>
                </a:lnTo>
                <a:lnTo>
                  <a:pt x="983" y="72"/>
                </a:lnTo>
                <a:lnTo>
                  <a:pt x="986" y="73"/>
                </a:lnTo>
                <a:lnTo>
                  <a:pt x="988" y="75"/>
                </a:lnTo>
                <a:lnTo>
                  <a:pt x="991" y="76"/>
                </a:lnTo>
                <a:lnTo>
                  <a:pt x="994" y="77"/>
                </a:lnTo>
                <a:lnTo>
                  <a:pt x="997" y="78"/>
                </a:lnTo>
                <a:lnTo>
                  <a:pt x="999" y="80"/>
                </a:lnTo>
                <a:lnTo>
                  <a:pt x="1002" y="81"/>
                </a:lnTo>
                <a:lnTo>
                  <a:pt x="1004" y="83"/>
                </a:lnTo>
                <a:lnTo>
                  <a:pt x="1007" y="84"/>
                </a:lnTo>
                <a:lnTo>
                  <a:pt x="1009" y="86"/>
                </a:lnTo>
                <a:lnTo>
                  <a:pt x="1012" y="88"/>
                </a:lnTo>
                <a:lnTo>
                  <a:pt x="1014" y="89"/>
                </a:lnTo>
                <a:lnTo>
                  <a:pt x="1017" y="91"/>
                </a:lnTo>
                <a:lnTo>
                  <a:pt x="1019" y="93"/>
                </a:lnTo>
                <a:lnTo>
                  <a:pt x="1021" y="95"/>
                </a:lnTo>
                <a:lnTo>
                  <a:pt x="1023" y="97"/>
                </a:lnTo>
                <a:lnTo>
                  <a:pt x="1025" y="99"/>
                </a:lnTo>
                <a:lnTo>
                  <a:pt x="1027" y="102"/>
                </a:lnTo>
                <a:lnTo>
                  <a:pt x="1029" y="104"/>
                </a:lnTo>
                <a:lnTo>
                  <a:pt x="1031" y="106"/>
                </a:lnTo>
                <a:lnTo>
                  <a:pt x="1033" y="108"/>
                </a:lnTo>
                <a:lnTo>
                  <a:pt x="1035" y="110"/>
                </a:lnTo>
                <a:lnTo>
                  <a:pt x="1037" y="112"/>
                </a:lnTo>
                <a:lnTo>
                  <a:pt x="1039" y="114"/>
                </a:lnTo>
                <a:lnTo>
                  <a:pt x="1041" y="116"/>
                </a:lnTo>
                <a:lnTo>
                  <a:pt x="1043" y="118"/>
                </a:lnTo>
                <a:lnTo>
                  <a:pt x="1045" y="119"/>
                </a:lnTo>
                <a:lnTo>
                  <a:pt x="1046" y="121"/>
                </a:lnTo>
                <a:lnTo>
                  <a:pt x="1048" y="123"/>
                </a:lnTo>
                <a:lnTo>
                  <a:pt x="1050" y="125"/>
                </a:lnTo>
                <a:lnTo>
                  <a:pt x="1051" y="127"/>
                </a:lnTo>
                <a:lnTo>
                  <a:pt x="1053" y="129"/>
                </a:lnTo>
                <a:lnTo>
                  <a:pt x="1054" y="130"/>
                </a:lnTo>
                <a:lnTo>
                  <a:pt x="1055" y="132"/>
                </a:lnTo>
                <a:lnTo>
                  <a:pt x="1056" y="133"/>
                </a:lnTo>
                <a:lnTo>
                  <a:pt x="1057" y="134"/>
                </a:lnTo>
                <a:lnTo>
                  <a:pt x="1057" y="135"/>
                </a:lnTo>
                <a:lnTo>
                  <a:pt x="1057" y="136"/>
                </a:lnTo>
                <a:lnTo>
                  <a:pt x="1057" y="137"/>
                </a:lnTo>
                <a:lnTo>
                  <a:pt x="1056" y="137"/>
                </a:lnTo>
                <a:lnTo>
                  <a:pt x="1055" y="137"/>
                </a:lnTo>
                <a:lnTo>
                  <a:pt x="1054" y="136"/>
                </a:lnTo>
                <a:lnTo>
                  <a:pt x="1053" y="136"/>
                </a:lnTo>
                <a:lnTo>
                  <a:pt x="1051" y="135"/>
                </a:lnTo>
                <a:lnTo>
                  <a:pt x="1049" y="134"/>
                </a:lnTo>
                <a:lnTo>
                  <a:pt x="1047" y="133"/>
                </a:lnTo>
                <a:lnTo>
                  <a:pt x="1044" y="132"/>
                </a:lnTo>
                <a:lnTo>
                  <a:pt x="1042" y="131"/>
                </a:lnTo>
                <a:lnTo>
                  <a:pt x="1039" y="130"/>
                </a:lnTo>
                <a:lnTo>
                  <a:pt x="1036" y="129"/>
                </a:lnTo>
                <a:lnTo>
                  <a:pt x="1034" y="128"/>
                </a:lnTo>
                <a:lnTo>
                  <a:pt x="1031" y="127"/>
                </a:lnTo>
                <a:lnTo>
                  <a:pt x="1028" y="126"/>
                </a:lnTo>
                <a:lnTo>
                  <a:pt x="1025" y="125"/>
                </a:lnTo>
                <a:lnTo>
                  <a:pt x="1023" y="125"/>
                </a:lnTo>
                <a:lnTo>
                  <a:pt x="1020" y="124"/>
                </a:lnTo>
                <a:lnTo>
                  <a:pt x="1017" y="124"/>
                </a:lnTo>
                <a:lnTo>
                  <a:pt x="1014" y="123"/>
                </a:lnTo>
                <a:lnTo>
                  <a:pt x="1011" y="123"/>
                </a:lnTo>
                <a:lnTo>
                  <a:pt x="1008" y="123"/>
                </a:lnTo>
                <a:lnTo>
                  <a:pt x="1006" y="123"/>
                </a:lnTo>
                <a:lnTo>
                  <a:pt x="1003" y="123"/>
                </a:lnTo>
                <a:lnTo>
                  <a:pt x="1000" y="123"/>
                </a:lnTo>
                <a:lnTo>
                  <a:pt x="997" y="123"/>
                </a:lnTo>
                <a:lnTo>
                  <a:pt x="995" y="124"/>
                </a:lnTo>
                <a:lnTo>
                  <a:pt x="993" y="124"/>
                </a:lnTo>
                <a:lnTo>
                  <a:pt x="991" y="124"/>
                </a:lnTo>
                <a:lnTo>
                  <a:pt x="990" y="124"/>
                </a:lnTo>
                <a:lnTo>
                  <a:pt x="989" y="124"/>
                </a:lnTo>
                <a:lnTo>
                  <a:pt x="988" y="124"/>
                </a:lnTo>
                <a:lnTo>
                  <a:pt x="989" y="124"/>
                </a:lnTo>
                <a:lnTo>
                  <a:pt x="990" y="124"/>
                </a:lnTo>
                <a:lnTo>
                  <a:pt x="991" y="124"/>
                </a:lnTo>
                <a:lnTo>
                  <a:pt x="993" y="124"/>
                </a:lnTo>
                <a:lnTo>
                  <a:pt x="995" y="124"/>
                </a:lnTo>
                <a:lnTo>
                  <a:pt x="997" y="123"/>
                </a:lnTo>
                <a:lnTo>
                  <a:pt x="1000" y="123"/>
                </a:lnTo>
                <a:lnTo>
                  <a:pt x="1003" y="123"/>
                </a:lnTo>
                <a:lnTo>
                  <a:pt x="1006" y="123"/>
                </a:lnTo>
                <a:lnTo>
                  <a:pt x="1008" y="123"/>
                </a:lnTo>
                <a:lnTo>
                  <a:pt x="1011" y="123"/>
                </a:lnTo>
                <a:lnTo>
                  <a:pt x="1014" y="123"/>
                </a:lnTo>
                <a:lnTo>
                  <a:pt x="1017" y="124"/>
                </a:lnTo>
                <a:lnTo>
                  <a:pt x="1020" y="124"/>
                </a:lnTo>
                <a:lnTo>
                  <a:pt x="1023" y="125"/>
                </a:lnTo>
                <a:lnTo>
                  <a:pt x="1025" y="125"/>
                </a:lnTo>
                <a:lnTo>
                  <a:pt x="1028" y="126"/>
                </a:lnTo>
                <a:lnTo>
                  <a:pt x="1031" y="127"/>
                </a:lnTo>
                <a:lnTo>
                  <a:pt x="1034" y="128"/>
                </a:lnTo>
                <a:lnTo>
                  <a:pt x="1036" y="129"/>
                </a:lnTo>
                <a:lnTo>
                  <a:pt x="1039" y="130"/>
                </a:lnTo>
                <a:lnTo>
                  <a:pt x="1042" y="131"/>
                </a:lnTo>
                <a:lnTo>
                  <a:pt x="1044" y="132"/>
                </a:lnTo>
                <a:lnTo>
                  <a:pt x="1047" y="134"/>
                </a:lnTo>
                <a:lnTo>
                  <a:pt x="1049" y="135"/>
                </a:lnTo>
                <a:lnTo>
                  <a:pt x="1052" y="136"/>
                </a:lnTo>
                <a:lnTo>
                  <a:pt x="1055" y="138"/>
                </a:lnTo>
                <a:lnTo>
                  <a:pt x="1057" y="139"/>
                </a:lnTo>
                <a:lnTo>
                  <a:pt x="1060" y="141"/>
                </a:lnTo>
                <a:lnTo>
                  <a:pt x="1062" y="142"/>
                </a:lnTo>
                <a:lnTo>
                  <a:pt x="1065" y="144"/>
                </a:lnTo>
                <a:lnTo>
                  <a:pt x="1068" y="145"/>
                </a:lnTo>
                <a:lnTo>
                  <a:pt x="1070" y="147"/>
                </a:lnTo>
                <a:lnTo>
                  <a:pt x="1073" y="148"/>
                </a:lnTo>
                <a:lnTo>
                  <a:pt x="1075" y="150"/>
                </a:lnTo>
                <a:lnTo>
                  <a:pt x="1078" y="151"/>
                </a:lnTo>
                <a:lnTo>
                  <a:pt x="1080" y="153"/>
                </a:lnTo>
                <a:lnTo>
                  <a:pt x="1083" y="155"/>
                </a:lnTo>
                <a:lnTo>
                  <a:pt x="1086" y="156"/>
                </a:lnTo>
                <a:lnTo>
                  <a:pt x="1088" y="158"/>
                </a:lnTo>
                <a:lnTo>
                  <a:pt x="1091" y="160"/>
                </a:lnTo>
                <a:lnTo>
                  <a:pt x="1093" y="162"/>
                </a:lnTo>
                <a:lnTo>
                  <a:pt x="1096" y="165"/>
                </a:lnTo>
                <a:lnTo>
                  <a:pt x="1098" y="167"/>
                </a:lnTo>
                <a:lnTo>
                  <a:pt x="1100" y="170"/>
                </a:lnTo>
                <a:lnTo>
                  <a:pt x="1103" y="173"/>
                </a:lnTo>
                <a:lnTo>
                  <a:pt x="1105" y="177"/>
                </a:lnTo>
                <a:lnTo>
                  <a:pt x="1108" y="180"/>
                </a:lnTo>
                <a:lnTo>
                  <a:pt x="1110" y="184"/>
                </a:lnTo>
                <a:lnTo>
                  <a:pt x="1113" y="188"/>
                </a:lnTo>
                <a:lnTo>
                  <a:pt x="1115" y="192"/>
                </a:lnTo>
                <a:lnTo>
                  <a:pt x="1117" y="196"/>
                </a:lnTo>
                <a:lnTo>
                  <a:pt x="1120" y="201"/>
                </a:lnTo>
                <a:lnTo>
                  <a:pt x="1122" y="206"/>
                </a:lnTo>
                <a:lnTo>
                  <a:pt x="1124" y="211"/>
                </a:lnTo>
                <a:lnTo>
                  <a:pt x="1127" y="216"/>
                </a:lnTo>
                <a:lnTo>
                  <a:pt x="1129" y="221"/>
                </a:lnTo>
                <a:lnTo>
                  <a:pt x="1131" y="227"/>
                </a:lnTo>
                <a:lnTo>
                  <a:pt x="1133" y="232"/>
                </a:lnTo>
                <a:lnTo>
                  <a:pt x="1135" y="237"/>
                </a:lnTo>
                <a:lnTo>
                  <a:pt x="1136" y="243"/>
                </a:lnTo>
                <a:lnTo>
                  <a:pt x="1138" y="249"/>
                </a:lnTo>
                <a:lnTo>
                  <a:pt x="1139" y="254"/>
                </a:lnTo>
                <a:lnTo>
                  <a:pt x="1141" y="260"/>
                </a:lnTo>
                <a:lnTo>
                  <a:pt x="1142" y="266"/>
                </a:lnTo>
                <a:lnTo>
                  <a:pt x="1143" y="272"/>
                </a:lnTo>
                <a:lnTo>
                  <a:pt x="1144" y="278"/>
                </a:lnTo>
                <a:lnTo>
                  <a:pt x="1145" y="284"/>
                </a:lnTo>
                <a:lnTo>
                  <a:pt x="1146" y="290"/>
                </a:lnTo>
                <a:lnTo>
                  <a:pt x="1147" y="296"/>
                </a:lnTo>
                <a:lnTo>
                  <a:pt x="1147" y="303"/>
                </a:lnTo>
                <a:lnTo>
                  <a:pt x="1147" y="309"/>
                </a:lnTo>
                <a:lnTo>
                  <a:pt x="1148" y="315"/>
                </a:lnTo>
                <a:lnTo>
                  <a:pt x="1148" y="321"/>
                </a:lnTo>
                <a:lnTo>
                  <a:pt x="1148" y="328"/>
                </a:lnTo>
                <a:lnTo>
                  <a:pt x="1148" y="333"/>
                </a:lnTo>
                <a:lnTo>
                  <a:pt x="1147" y="339"/>
                </a:lnTo>
                <a:lnTo>
                  <a:pt x="1147" y="345"/>
                </a:lnTo>
                <a:lnTo>
                  <a:pt x="1146" y="351"/>
                </a:lnTo>
                <a:lnTo>
                  <a:pt x="1145" y="356"/>
                </a:lnTo>
                <a:lnTo>
                  <a:pt x="1144" y="362"/>
                </a:lnTo>
                <a:lnTo>
                  <a:pt x="1143" y="367"/>
                </a:lnTo>
                <a:lnTo>
                  <a:pt x="1142" y="372"/>
                </a:lnTo>
                <a:lnTo>
                  <a:pt x="1141" y="377"/>
                </a:lnTo>
                <a:lnTo>
                  <a:pt x="1139" y="382"/>
                </a:lnTo>
                <a:lnTo>
                  <a:pt x="1137" y="387"/>
                </a:lnTo>
                <a:lnTo>
                  <a:pt x="1135" y="392"/>
                </a:lnTo>
                <a:lnTo>
                  <a:pt x="1133" y="397"/>
                </a:lnTo>
                <a:lnTo>
                  <a:pt x="1131" y="401"/>
                </a:lnTo>
                <a:lnTo>
                  <a:pt x="1129" y="406"/>
                </a:lnTo>
                <a:lnTo>
                  <a:pt x="1127" y="410"/>
                </a:lnTo>
                <a:lnTo>
                  <a:pt x="1125" y="414"/>
                </a:lnTo>
                <a:lnTo>
                  <a:pt x="1123" y="418"/>
                </a:lnTo>
                <a:lnTo>
                  <a:pt x="1121" y="422"/>
                </a:lnTo>
                <a:lnTo>
                  <a:pt x="1118" y="426"/>
                </a:lnTo>
                <a:lnTo>
                  <a:pt x="1116" y="429"/>
                </a:lnTo>
                <a:lnTo>
                  <a:pt x="1114" y="433"/>
                </a:lnTo>
                <a:lnTo>
                  <a:pt x="1111" y="436"/>
                </a:lnTo>
                <a:lnTo>
                  <a:pt x="1109" y="439"/>
                </a:lnTo>
                <a:lnTo>
                  <a:pt x="1106" y="442"/>
                </a:lnTo>
                <a:lnTo>
                  <a:pt x="1104" y="445"/>
                </a:lnTo>
                <a:lnTo>
                  <a:pt x="1101" y="448"/>
                </a:lnTo>
                <a:lnTo>
                  <a:pt x="1099" y="450"/>
                </a:lnTo>
                <a:close/>
              </a:path>
            </a:pathLst>
          </a:custGeom>
          <a:solidFill>
            <a:srgbClr val="00B0F0"/>
          </a:solidFill>
          <a:ln w="0">
            <a:solidFill>
              <a:srgbClr val="000000"/>
            </a:solidFill>
            <a:round/>
            <a:headEnd/>
            <a:tailEnd/>
          </a:ln>
        </p:spPr>
        <p:txBody>
          <a:bodyPr lIns="80065" tIns="40032" rIns="80065" bIns="40032" anchor="ctr">
            <a:spAutoFit/>
          </a:bodyPr>
          <a:lstStyle/>
          <a:p>
            <a:r>
              <a:rPr lang="zh-CN" altLang="en-US">
                <a:ea typeface="宋体" pitchFamily="2" charset="-122"/>
              </a:rPr>
              <a:t>  证券  公司</a:t>
            </a:r>
          </a:p>
        </p:txBody>
      </p:sp>
      <p:sp>
        <p:nvSpPr>
          <p:cNvPr id="188429" name="Freeform 13"/>
          <p:cNvSpPr>
            <a:spLocks/>
          </p:cNvSpPr>
          <p:nvPr/>
        </p:nvSpPr>
        <p:spPr bwMode="auto">
          <a:xfrm>
            <a:off x="6705600" y="2667000"/>
            <a:ext cx="887413" cy="819150"/>
          </a:xfrm>
          <a:custGeom>
            <a:avLst/>
            <a:gdLst>
              <a:gd name="T0" fmla="*/ 2147483647 w 1149"/>
              <a:gd name="T1" fmla="*/ 2147483647 h 719"/>
              <a:gd name="T2" fmla="*/ 2147483647 w 1149"/>
              <a:gd name="T3" fmla="*/ 2147483647 h 719"/>
              <a:gd name="T4" fmla="*/ 2147483647 w 1149"/>
              <a:gd name="T5" fmla="*/ 2147483647 h 719"/>
              <a:gd name="T6" fmla="*/ 2147483647 w 1149"/>
              <a:gd name="T7" fmla="*/ 2147483647 h 719"/>
              <a:gd name="T8" fmla="*/ 2147483647 w 1149"/>
              <a:gd name="T9" fmla="*/ 2147483647 h 719"/>
              <a:gd name="T10" fmla="*/ 2147483647 w 1149"/>
              <a:gd name="T11" fmla="*/ 2147483647 h 719"/>
              <a:gd name="T12" fmla="*/ 2147483647 w 1149"/>
              <a:gd name="T13" fmla="*/ 2147483647 h 719"/>
              <a:gd name="T14" fmla="*/ 2147483647 w 1149"/>
              <a:gd name="T15" fmla="*/ 2147483647 h 719"/>
              <a:gd name="T16" fmla="*/ 2147483647 w 1149"/>
              <a:gd name="T17" fmla="*/ 2147483647 h 719"/>
              <a:gd name="T18" fmla="*/ 2147483647 w 1149"/>
              <a:gd name="T19" fmla="*/ 2147483647 h 719"/>
              <a:gd name="T20" fmla="*/ 2147483647 w 1149"/>
              <a:gd name="T21" fmla="*/ 2147483647 h 719"/>
              <a:gd name="T22" fmla="*/ 2147483647 w 1149"/>
              <a:gd name="T23" fmla="*/ 2147483647 h 719"/>
              <a:gd name="T24" fmla="*/ 2147483647 w 1149"/>
              <a:gd name="T25" fmla="*/ 2147483647 h 719"/>
              <a:gd name="T26" fmla="*/ 2147483647 w 1149"/>
              <a:gd name="T27" fmla="*/ 2147483647 h 719"/>
              <a:gd name="T28" fmla="*/ 2147483647 w 1149"/>
              <a:gd name="T29" fmla="*/ 2147483647 h 719"/>
              <a:gd name="T30" fmla="*/ 2147483647 w 1149"/>
              <a:gd name="T31" fmla="*/ 2147483647 h 719"/>
              <a:gd name="T32" fmla="*/ 2147483647 w 1149"/>
              <a:gd name="T33" fmla="*/ 2147483647 h 719"/>
              <a:gd name="T34" fmla="*/ 2147483647 w 1149"/>
              <a:gd name="T35" fmla="*/ 2147483647 h 719"/>
              <a:gd name="T36" fmla="*/ 2147483647 w 1149"/>
              <a:gd name="T37" fmla="*/ 2147483647 h 719"/>
              <a:gd name="T38" fmla="*/ 2147483647 w 1149"/>
              <a:gd name="T39" fmla="*/ 2147483647 h 719"/>
              <a:gd name="T40" fmla="*/ 2147483647 w 1149"/>
              <a:gd name="T41" fmla="*/ 2147483647 h 719"/>
              <a:gd name="T42" fmla="*/ 2147483647 w 1149"/>
              <a:gd name="T43" fmla="*/ 2147483647 h 719"/>
              <a:gd name="T44" fmla="*/ 2147483647 w 1149"/>
              <a:gd name="T45" fmla="*/ 2147483647 h 719"/>
              <a:gd name="T46" fmla="*/ 2147483647 w 1149"/>
              <a:gd name="T47" fmla="*/ 2147483647 h 719"/>
              <a:gd name="T48" fmla="*/ 2147483647 w 1149"/>
              <a:gd name="T49" fmla="*/ 2147483647 h 719"/>
              <a:gd name="T50" fmla="*/ 2147483647 w 1149"/>
              <a:gd name="T51" fmla="*/ 2147483647 h 719"/>
              <a:gd name="T52" fmla="*/ 2147483647 w 1149"/>
              <a:gd name="T53" fmla="*/ 2147483647 h 719"/>
              <a:gd name="T54" fmla="*/ 2147483647 w 1149"/>
              <a:gd name="T55" fmla="*/ 2147483647 h 719"/>
              <a:gd name="T56" fmla="*/ 2147483647 w 1149"/>
              <a:gd name="T57" fmla="*/ 2147483647 h 719"/>
              <a:gd name="T58" fmla="*/ 2147483647 w 1149"/>
              <a:gd name="T59" fmla="*/ 2147483647 h 719"/>
              <a:gd name="T60" fmla="*/ 2147483647 w 1149"/>
              <a:gd name="T61" fmla="*/ 2147483647 h 719"/>
              <a:gd name="T62" fmla="*/ 2147483647 w 1149"/>
              <a:gd name="T63" fmla="*/ 2147483647 h 719"/>
              <a:gd name="T64" fmla="*/ 2147483647 w 1149"/>
              <a:gd name="T65" fmla="*/ 2147483647 h 719"/>
              <a:gd name="T66" fmla="*/ 2147483647 w 1149"/>
              <a:gd name="T67" fmla="*/ 2147483647 h 719"/>
              <a:gd name="T68" fmla="*/ 2147483647 w 1149"/>
              <a:gd name="T69" fmla="*/ 2147483647 h 719"/>
              <a:gd name="T70" fmla="*/ 2147483647 w 1149"/>
              <a:gd name="T71" fmla="*/ 2147483647 h 719"/>
              <a:gd name="T72" fmla="*/ 2147483647 w 1149"/>
              <a:gd name="T73" fmla="*/ 2147483647 h 719"/>
              <a:gd name="T74" fmla="*/ 2147483647 w 1149"/>
              <a:gd name="T75" fmla="*/ 2147483647 h 719"/>
              <a:gd name="T76" fmla="*/ 2147483647 w 1149"/>
              <a:gd name="T77" fmla="*/ 2147483647 h 719"/>
              <a:gd name="T78" fmla="*/ 2147483647 w 1149"/>
              <a:gd name="T79" fmla="*/ 2147483647 h 719"/>
              <a:gd name="T80" fmla="*/ 2147483647 w 1149"/>
              <a:gd name="T81" fmla="*/ 2147483647 h 719"/>
              <a:gd name="T82" fmla="*/ 2147483647 w 1149"/>
              <a:gd name="T83" fmla="*/ 2147483647 h 719"/>
              <a:gd name="T84" fmla="*/ 2147483647 w 1149"/>
              <a:gd name="T85" fmla="*/ 2147483647 h 719"/>
              <a:gd name="T86" fmla="*/ 2147483647 w 1149"/>
              <a:gd name="T87" fmla="*/ 2147483647 h 719"/>
              <a:gd name="T88" fmla="*/ 2147483647 w 1149"/>
              <a:gd name="T89" fmla="*/ 2147483647 h 719"/>
              <a:gd name="T90" fmla="*/ 2147483647 w 1149"/>
              <a:gd name="T91" fmla="*/ 2147483647 h 719"/>
              <a:gd name="T92" fmla="*/ 2147483647 w 1149"/>
              <a:gd name="T93" fmla="*/ 2147483647 h 719"/>
              <a:gd name="T94" fmla="*/ 2147483647 w 1149"/>
              <a:gd name="T95" fmla="*/ 2147483647 h 719"/>
              <a:gd name="T96" fmla="*/ 2147483647 w 1149"/>
              <a:gd name="T97" fmla="*/ 2147483647 h 719"/>
              <a:gd name="T98" fmla="*/ 2147483647 w 1149"/>
              <a:gd name="T99" fmla="*/ 2147483647 h 719"/>
              <a:gd name="T100" fmla="*/ 2147483647 w 1149"/>
              <a:gd name="T101" fmla="*/ 2147483647 h 719"/>
              <a:gd name="T102" fmla="*/ 2147483647 w 1149"/>
              <a:gd name="T103" fmla="*/ 2147483647 h 719"/>
              <a:gd name="T104" fmla="*/ 2147483647 w 1149"/>
              <a:gd name="T105" fmla="*/ 2147483647 h 719"/>
              <a:gd name="T106" fmla="*/ 2147483647 w 1149"/>
              <a:gd name="T107" fmla="*/ 2147483647 h 719"/>
              <a:gd name="T108" fmla="*/ 2147483647 w 1149"/>
              <a:gd name="T109" fmla="*/ 2147483647 h 719"/>
              <a:gd name="T110" fmla="*/ 2147483647 w 1149"/>
              <a:gd name="T111" fmla="*/ 2147483647 h 719"/>
              <a:gd name="T112" fmla="*/ 2147483647 w 1149"/>
              <a:gd name="T113" fmla="*/ 2147483647 h 719"/>
              <a:gd name="T114" fmla="*/ 2147483647 w 1149"/>
              <a:gd name="T115" fmla="*/ 2147483647 h 719"/>
              <a:gd name="T116" fmla="*/ 2147483647 w 1149"/>
              <a:gd name="T117" fmla="*/ 2147483647 h 719"/>
              <a:gd name="T118" fmla="*/ 2147483647 w 1149"/>
              <a:gd name="T119" fmla="*/ 2147483647 h 719"/>
              <a:gd name="T120" fmla="*/ 0 w 1149"/>
              <a:gd name="T121" fmla="*/ 2147483647 h 719"/>
              <a:gd name="T122" fmla="*/ 2147483647 w 1149"/>
              <a:gd name="T123" fmla="*/ 2147483647 h 719"/>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149"/>
              <a:gd name="T187" fmla="*/ 0 h 719"/>
              <a:gd name="T188" fmla="*/ 1149 w 1149"/>
              <a:gd name="T189" fmla="*/ 719 h 719"/>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149" h="719">
                <a:moveTo>
                  <a:pt x="49" y="450"/>
                </a:moveTo>
                <a:lnTo>
                  <a:pt x="52" y="453"/>
                </a:lnTo>
                <a:lnTo>
                  <a:pt x="54" y="456"/>
                </a:lnTo>
                <a:lnTo>
                  <a:pt x="57" y="459"/>
                </a:lnTo>
                <a:lnTo>
                  <a:pt x="60" y="463"/>
                </a:lnTo>
                <a:lnTo>
                  <a:pt x="63" y="466"/>
                </a:lnTo>
                <a:lnTo>
                  <a:pt x="65" y="471"/>
                </a:lnTo>
                <a:lnTo>
                  <a:pt x="68" y="475"/>
                </a:lnTo>
                <a:lnTo>
                  <a:pt x="71" y="480"/>
                </a:lnTo>
                <a:lnTo>
                  <a:pt x="73" y="485"/>
                </a:lnTo>
                <a:lnTo>
                  <a:pt x="76" y="490"/>
                </a:lnTo>
                <a:lnTo>
                  <a:pt x="79" y="496"/>
                </a:lnTo>
                <a:lnTo>
                  <a:pt x="82" y="502"/>
                </a:lnTo>
                <a:lnTo>
                  <a:pt x="84" y="509"/>
                </a:lnTo>
                <a:lnTo>
                  <a:pt x="87" y="515"/>
                </a:lnTo>
                <a:lnTo>
                  <a:pt x="90" y="522"/>
                </a:lnTo>
                <a:lnTo>
                  <a:pt x="93" y="530"/>
                </a:lnTo>
                <a:lnTo>
                  <a:pt x="96" y="537"/>
                </a:lnTo>
                <a:lnTo>
                  <a:pt x="99" y="544"/>
                </a:lnTo>
                <a:lnTo>
                  <a:pt x="102" y="551"/>
                </a:lnTo>
                <a:lnTo>
                  <a:pt x="105" y="558"/>
                </a:lnTo>
                <a:lnTo>
                  <a:pt x="108" y="564"/>
                </a:lnTo>
                <a:lnTo>
                  <a:pt x="111" y="570"/>
                </a:lnTo>
                <a:lnTo>
                  <a:pt x="114" y="576"/>
                </a:lnTo>
                <a:lnTo>
                  <a:pt x="118" y="582"/>
                </a:lnTo>
                <a:lnTo>
                  <a:pt x="121" y="588"/>
                </a:lnTo>
                <a:lnTo>
                  <a:pt x="125" y="593"/>
                </a:lnTo>
                <a:lnTo>
                  <a:pt x="128" y="598"/>
                </a:lnTo>
                <a:lnTo>
                  <a:pt x="132" y="603"/>
                </a:lnTo>
                <a:lnTo>
                  <a:pt x="136" y="608"/>
                </a:lnTo>
                <a:lnTo>
                  <a:pt x="140" y="612"/>
                </a:lnTo>
                <a:lnTo>
                  <a:pt x="143" y="616"/>
                </a:lnTo>
                <a:lnTo>
                  <a:pt x="147" y="620"/>
                </a:lnTo>
                <a:lnTo>
                  <a:pt x="151" y="624"/>
                </a:lnTo>
                <a:lnTo>
                  <a:pt x="155" y="627"/>
                </a:lnTo>
                <a:lnTo>
                  <a:pt x="159" y="630"/>
                </a:lnTo>
                <a:lnTo>
                  <a:pt x="163" y="633"/>
                </a:lnTo>
                <a:lnTo>
                  <a:pt x="167" y="636"/>
                </a:lnTo>
                <a:lnTo>
                  <a:pt x="171" y="639"/>
                </a:lnTo>
                <a:lnTo>
                  <a:pt x="175" y="641"/>
                </a:lnTo>
                <a:lnTo>
                  <a:pt x="179" y="644"/>
                </a:lnTo>
                <a:lnTo>
                  <a:pt x="183" y="646"/>
                </a:lnTo>
                <a:lnTo>
                  <a:pt x="186" y="647"/>
                </a:lnTo>
                <a:lnTo>
                  <a:pt x="190" y="649"/>
                </a:lnTo>
                <a:lnTo>
                  <a:pt x="194" y="650"/>
                </a:lnTo>
                <a:lnTo>
                  <a:pt x="198" y="652"/>
                </a:lnTo>
                <a:lnTo>
                  <a:pt x="202" y="653"/>
                </a:lnTo>
                <a:lnTo>
                  <a:pt x="205" y="653"/>
                </a:lnTo>
                <a:lnTo>
                  <a:pt x="209" y="654"/>
                </a:lnTo>
                <a:lnTo>
                  <a:pt x="213" y="654"/>
                </a:lnTo>
                <a:lnTo>
                  <a:pt x="216" y="654"/>
                </a:lnTo>
                <a:lnTo>
                  <a:pt x="220" y="655"/>
                </a:lnTo>
                <a:lnTo>
                  <a:pt x="224" y="654"/>
                </a:lnTo>
                <a:lnTo>
                  <a:pt x="227" y="654"/>
                </a:lnTo>
                <a:lnTo>
                  <a:pt x="231" y="654"/>
                </a:lnTo>
                <a:lnTo>
                  <a:pt x="234" y="653"/>
                </a:lnTo>
                <a:lnTo>
                  <a:pt x="238" y="653"/>
                </a:lnTo>
                <a:lnTo>
                  <a:pt x="241" y="652"/>
                </a:lnTo>
                <a:lnTo>
                  <a:pt x="245" y="651"/>
                </a:lnTo>
                <a:lnTo>
                  <a:pt x="248" y="650"/>
                </a:lnTo>
                <a:lnTo>
                  <a:pt x="252" y="648"/>
                </a:lnTo>
                <a:lnTo>
                  <a:pt x="255" y="647"/>
                </a:lnTo>
                <a:lnTo>
                  <a:pt x="258" y="645"/>
                </a:lnTo>
                <a:lnTo>
                  <a:pt x="262" y="643"/>
                </a:lnTo>
                <a:lnTo>
                  <a:pt x="265" y="641"/>
                </a:lnTo>
                <a:lnTo>
                  <a:pt x="268" y="639"/>
                </a:lnTo>
                <a:lnTo>
                  <a:pt x="271" y="637"/>
                </a:lnTo>
                <a:lnTo>
                  <a:pt x="274" y="635"/>
                </a:lnTo>
                <a:lnTo>
                  <a:pt x="277" y="633"/>
                </a:lnTo>
                <a:lnTo>
                  <a:pt x="279" y="631"/>
                </a:lnTo>
                <a:lnTo>
                  <a:pt x="281" y="629"/>
                </a:lnTo>
                <a:lnTo>
                  <a:pt x="283" y="626"/>
                </a:lnTo>
                <a:lnTo>
                  <a:pt x="285" y="624"/>
                </a:lnTo>
                <a:lnTo>
                  <a:pt x="287" y="622"/>
                </a:lnTo>
                <a:lnTo>
                  <a:pt x="288" y="620"/>
                </a:lnTo>
                <a:lnTo>
                  <a:pt x="289" y="617"/>
                </a:lnTo>
                <a:lnTo>
                  <a:pt x="290" y="615"/>
                </a:lnTo>
                <a:lnTo>
                  <a:pt x="291" y="612"/>
                </a:lnTo>
                <a:lnTo>
                  <a:pt x="291" y="610"/>
                </a:lnTo>
                <a:lnTo>
                  <a:pt x="292" y="607"/>
                </a:lnTo>
                <a:lnTo>
                  <a:pt x="292" y="605"/>
                </a:lnTo>
                <a:lnTo>
                  <a:pt x="292" y="602"/>
                </a:lnTo>
                <a:lnTo>
                  <a:pt x="292" y="600"/>
                </a:lnTo>
                <a:lnTo>
                  <a:pt x="292" y="598"/>
                </a:lnTo>
                <a:lnTo>
                  <a:pt x="292" y="597"/>
                </a:lnTo>
                <a:lnTo>
                  <a:pt x="292" y="596"/>
                </a:lnTo>
                <a:lnTo>
                  <a:pt x="292" y="595"/>
                </a:lnTo>
                <a:lnTo>
                  <a:pt x="292" y="594"/>
                </a:lnTo>
                <a:lnTo>
                  <a:pt x="292" y="595"/>
                </a:lnTo>
                <a:lnTo>
                  <a:pt x="292" y="596"/>
                </a:lnTo>
                <a:lnTo>
                  <a:pt x="292" y="597"/>
                </a:lnTo>
                <a:lnTo>
                  <a:pt x="292" y="598"/>
                </a:lnTo>
                <a:lnTo>
                  <a:pt x="292" y="600"/>
                </a:lnTo>
                <a:lnTo>
                  <a:pt x="292" y="602"/>
                </a:lnTo>
                <a:lnTo>
                  <a:pt x="292" y="605"/>
                </a:lnTo>
                <a:lnTo>
                  <a:pt x="292" y="607"/>
                </a:lnTo>
                <a:lnTo>
                  <a:pt x="292" y="610"/>
                </a:lnTo>
                <a:lnTo>
                  <a:pt x="292" y="613"/>
                </a:lnTo>
                <a:lnTo>
                  <a:pt x="293" y="616"/>
                </a:lnTo>
                <a:lnTo>
                  <a:pt x="294" y="618"/>
                </a:lnTo>
                <a:lnTo>
                  <a:pt x="295" y="621"/>
                </a:lnTo>
                <a:lnTo>
                  <a:pt x="296" y="624"/>
                </a:lnTo>
                <a:lnTo>
                  <a:pt x="297" y="627"/>
                </a:lnTo>
                <a:lnTo>
                  <a:pt x="299" y="630"/>
                </a:lnTo>
                <a:lnTo>
                  <a:pt x="300" y="634"/>
                </a:lnTo>
                <a:lnTo>
                  <a:pt x="302" y="637"/>
                </a:lnTo>
                <a:lnTo>
                  <a:pt x="304" y="640"/>
                </a:lnTo>
                <a:lnTo>
                  <a:pt x="306" y="643"/>
                </a:lnTo>
                <a:lnTo>
                  <a:pt x="308" y="647"/>
                </a:lnTo>
                <a:lnTo>
                  <a:pt x="311" y="650"/>
                </a:lnTo>
                <a:lnTo>
                  <a:pt x="313" y="654"/>
                </a:lnTo>
                <a:lnTo>
                  <a:pt x="316" y="657"/>
                </a:lnTo>
                <a:lnTo>
                  <a:pt x="319" y="661"/>
                </a:lnTo>
                <a:lnTo>
                  <a:pt x="322" y="664"/>
                </a:lnTo>
                <a:lnTo>
                  <a:pt x="325" y="667"/>
                </a:lnTo>
                <a:lnTo>
                  <a:pt x="328" y="670"/>
                </a:lnTo>
                <a:lnTo>
                  <a:pt x="331" y="673"/>
                </a:lnTo>
                <a:lnTo>
                  <a:pt x="334" y="676"/>
                </a:lnTo>
                <a:lnTo>
                  <a:pt x="338" y="679"/>
                </a:lnTo>
                <a:lnTo>
                  <a:pt x="341" y="682"/>
                </a:lnTo>
                <a:lnTo>
                  <a:pt x="345" y="684"/>
                </a:lnTo>
                <a:lnTo>
                  <a:pt x="348" y="687"/>
                </a:lnTo>
                <a:lnTo>
                  <a:pt x="352" y="689"/>
                </a:lnTo>
                <a:lnTo>
                  <a:pt x="356" y="691"/>
                </a:lnTo>
                <a:lnTo>
                  <a:pt x="359" y="694"/>
                </a:lnTo>
                <a:lnTo>
                  <a:pt x="363" y="696"/>
                </a:lnTo>
                <a:lnTo>
                  <a:pt x="367" y="698"/>
                </a:lnTo>
                <a:lnTo>
                  <a:pt x="371" y="700"/>
                </a:lnTo>
                <a:lnTo>
                  <a:pt x="375" y="701"/>
                </a:lnTo>
                <a:lnTo>
                  <a:pt x="379" y="703"/>
                </a:lnTo>
                <a:lnTo>
                  <a:pt x="384" y="705"/>
                </a:lnTo>
                <a:lnTo>
                  <a:pt x="388" y="706"/>
                </a:lnTo>
                <a:lnTo>
                  <a:pt x="392" y="707"/>
                </a:lnTo>
                <a:lnTo>
                  <a:pt x="397" y="709"/>
                </a:lnTo>
                <a:lnTo>
                  <a:pt x="401" y="710"/>
                </a:lnTo>
                <a:lnTo>
                  <a:pt x="406" y="711"/>
                </a:lnTo>
                <a:lnTo>
                  <a:pt x="410" y="712"/>
                </a:lnTo>
                <a:lnTo>
                  <a:pt x="415" y="713"/>
                </a:lnTo>
                <a:lnTo>
                  <a:pt x="420" y="714"/>
                </a:lnTo>
                <a:lnTo>
                  <a:pt x="424" y="715"/>
                </a:lnTo>
                <a:lnTo>
                  <a:pt x="429" y="715"/>
                </a:lnTo>
                <a:lnTo>
                  <a:pt x="434" y="716"/>
                </a:lnTo>
                <a:lnTo>
                  <a:pt x="439" y="716"/>
                </a:lnTo>
                <a:lnTo>
                  <a:pt x="444" y="717"/>
                </a:lnTo>
                <a:lnTo>
                  <a:pt x="449" y="717"/>
                </a:lnTo>
                <a:lnTo>
                  <a:pt x="454" y="717"/>
                </a:lnTo>
                <a:lnTo>
                  <a:pt x="458" y="718"/>
                </a:lnTo>
                <a:lnTo>
                  <a:pt x="463" y="718"/>
                </a:lnTo>
                <a:lnTo>
                  <a:pt x="467" y="718"/>
                </a:lnTo>
                <a:lnTo>
                  <a:pt x="472" y="718"/>
                </a:lnTo>
                <a:lnTo>
                  <a:pt x="476" y="718"/>
                </a:lnTo>
                <a:lnTo>
                  <a:pt x="481" y="717"/>
                </a:lnTo>
                <a:lnTo>
                  <a:pt x="485" y="717"/>
                </a:lnTo>
                <a:lnTo>
                  <a:pt x="489" y="717"/>
                </a:lnTo>
                <a:lnTo>
                  <a:pt x="493" y="716"/>
                </a:lnTo>
                <a:lnTo>
                  <a:pt x="497" y="716"/>
                </a:lnTo>
                <a:lnTo>
                  <a:pt x="501" y="715"/>
                </a:lnTo>
                <a:lnTo>
                  <a:pt x="505" y="714"/>
                </a:lnTo>
                <a:lnTo>
                  <a:pt x="509" y="714"/>
                </a:lnTo>
                <a:lnTo>
                  <a:pt x="513" y="713"/>
                </a:lnTo>
                <a:lnTo>
                  <a:pt x="517" y="712"/>
                </a:lnTo>
                <a:lnTo>
                  <a:pt x="520" y="711"/>
                </a:lnTo>
                <a:lnTo>
                  <a:pt x="524" y="710"/>
                </a:lnTo>
                <a:lnTo>
                  <a:pt x="527" y="709"/>
                </a:lnTo>
                <a:lnTo>
                  <a:pt x="531" y="708"/>
                </a:lnTo>
                <a:lnTo>
                  <a:pt x="534" y="707"/>
                </a:lnTo>
                <a:lnTo>
                  <a:pt x="537" y="706"/>
                </a:lnTo>
                <a:lnTo>
                  <a:pt x="540" y="705"/>
                </a:lnTo>
                <a:lnTo>
                  <a:pt x="543" y="704"/>
                </a:lnTo>
                <a:lnTo>
                  <a:pt x="546" y="703"/>
                </a:lnTo>
                <a:lnTo>
                  <a:pt x="549" y="702"/>
                </a:lnTo>
                <a:lnTo>
                  <a:pt x="552" y="701"/>
                </a:lnTo>
                <a:lnTo>
                  <a:pt x="555" y="699"/>
                </a:lnTo>
                <a:lnTo>
                  <a:pt x="558" y="698"/>
                </a:lnTo>
                <a:lnTo>
                  <a:pt x="561" y="697"/>
                </a:lnTo>
                <a:lnTo>
                  <a:pt x="563" y="695"/>
                </a:lnTo>
                <a:lnTo>
                  <a:pt x="566" y="694"/>
                </a:lnTo>
                <a:lnTo>
                  <a:pt x="568" y="692"/>
                </a:lnTo>
                <a:lnTo>
                  <a:pt x="571" y="691"/>
                </a:lnTo>
                <a:lnTo>
                  <a:pt x="573" y="689"/>
                </a:lnTo>
                <a:lnTo>
                  <a:pt x="575" y="688"/>
                </a:lnTo>
                <a:lnTo>
                  <a:pt x="577" y="686"/>
                </a:lnTo>
                <a:lnTo>
                  <a:pt x="579" y="684"/>
                </a:lnTo>
                <a:lnTo>
                  <a:pt x="581" y="682"/>
                </a:lnTo>
                <a:lnTo>
                  <a:pt x="583" y="681"/>
                </a:lnTo>
                <a:lnTo>
                  <a:pt x="585" y="679"/>
                </a:lnTo>
                <a:lnTo>
                  <a:pt x="587" y="677"/>
                </a:lnTo>
                <a:lnTo>
                  <a:pt x="589" y="675"/>
                </a:lnTo>
                <a:lnTo>
                  <a:pt x="591" y="673"/>
                </a:lnTo>
                <a:lnTo>
                  <a:pt x="592" y="670"/>
                </a:lnTo>
                <a:lnTo>
                  <a:pt x="594" y="668"/>
                </a:lnTo>
                <a:lnTo>
                  <a:pt x="595" y="666"/>
                </a:lnTo>
                <a:lnTo>
                  <a:pt x="597" y="664"/>
                </a:lnTo>
                <a:lnTo>
                  <a:pt x="597" y="662"/>
                </a:lnTo>
                <a:lnTo>
                  <a:pt x="598" y="660"/>
                </a:lnTo>
                <a:lnTo>
                  <a:pt x="598" y="658"/>
                </a:lnTo>
                <a:lnTo>
                  <a:pt x="598" y="657"/>
                </a:lnTo>
                <a:lnTo>
                  <a:pt x="597" y="655"/>
                </a:lnTo>
                <a:lnTo>
                  <a:pt x="596" y="654"/>
                </a:lnTo>
                <a:lnTo>
                  <a:pt x="595" y="653"/>
                </a:lnTo>
                <a:lnTo>
                  <a:pt x="594" y="652"/>
                </a:lnTo>
                <a:lnTo>
                  <a:pt x="592" y="651"/>
                </a:lnTo>
                <a:lnTo>
                  <a:pt x="590" y="650"/>
                </a:lnTo>
                <a:lnTo>
                  <a:pt x="588" y="649"/>
                </a:lnTo>
                <a:lnTo>
                  <a:pt x="585" y="649"/>
                </a:lnTo>
                <a:lnTo>
                  <a:pt x="582" y="648"/>
                </a:lnTo>
                <a:lnTo>
                  <a:pt x="578" y="648"/>
                </a:lnTo>
                <a:lnTo>
                  <a:pt x="575" y="647"/>
                </a:lnTo>
                <a:lnTo>
                  <a:pt x="572" y="647"/>
                </a:lnTo>
                <a:lnTo>
                  <a:pt x="568" y="646"/>
                </a:lnTo>
                <a:lnTo>
                  <a:pt x="565" y="646"/>
                </a:lnTo>
                <a:lnTo>
                  <a:pt x="562" y="645"/>
                </a:lnTo>
                <a:lnTo>
                  <a:pt x="559" y="644"/>
                </a:lnTo>
                <a:lnTo>
                  <a:pt x="556" y="643"/>
                </a:lnTo>
                <a:lnTo>
                  <a:pt x="553" y="642"/>
                </a:lnTo>
                <a:lnTo>
                  <a:pt x="550" y="641"/>
                </a:lnTo>
                <a:lnTo>
                  <a:pt x="548" y="640"/>
                </a:lnTo>
                <a:lnTo>
                  <a:pt x="545" y="638"/>
                </a:lnTo>
                <a:lnTo>
                  <a:pt x="542" y="637"/>
                </a:lnTo>
                <a:lnTo>
                  <a:pt x="540" y="636"/>
                </a:lnTo>
                <a:lnTo>
                  <a:pt x="538" y="634"/>
                </a:lnTo>
                <a:lnTo>
                  <a:pt x="535" y="632"/>
                </a:lnTo>
                <a:lnTo>
                  <a:pt x="533" y="631"/>
                </a:lnTo>
                <a:lnTo>
                  <a:pt x="531" y="629"/>
                </a:lnTo>
                <a:lnTo>
                  <a:pt x="529" y="627"/>
                </a:lnTo>
                <a:lnTo>
                  <a:pt x="527" y="625"/>
                </a:lnTo>
                <a:lnTo>
                  <a:pt x="525" y="624"/>
                </a:lnTo>
                <a:lnTo>
                  <a:pt x="524" y="622"/>
                </a:lnTo>
                <a:lnTo>
                  <a:pt x="522" y="620"/>
                </a:lnTo>
                <a:lnTo>
                  <a:pt x="520" y="618"/>
                </a:lnTo>
                <a:lnTo>
                  <a:pt x="519" y="617"/>
                </a:lnTo>
                <a:lnTo>
                  <a:pt x="517" y="615"/>
                </a:lnTo>
                <a:lnTo>
                  <a:pt x="516" y="613"/>
                </a:lnTo>
                <a:lnTo>
                  <a:pt x="514" y="611"/>
                </a:lnTo>
                <a:lnTo>
                  <a:pt x="513" y="610"/>
                </a:lnTo>
                <a:lnTo>
                  <a:pt x="512" y="608"/>
                </a:lnTo>
                <a:lnTo>
                  <a:pt x="511" y="606"/>
                </a:lnTo>
                <a:lnTo>
                  <a:pt x="510" y="605"/>
                </a:lnTo>
                <a:lnTo>
                  <a:pt x="509" y="603"/>
                </a:lnTo>
                <a:lnTo>
                  <a:pt x="508" y="601"/>
                </a:lnTo>
                <a:lnTo>
                  <a:pt x="508" y="600"/>
                </a:lnTo>
                <a:lnTo>
                  <a:pt x="507" y="599"/>
                </a:lnTo>
                <a:lnTo>
                  <a:pt x="506" y="598"/>
                </a:lnTo>
                <a:lnTo>
                  <a:pt x="506" y="597"/>
                </a:lnTo>
                <a:lnTo>
                  <a:pt x="506" y="596"/>
                </a:lnTo>
                <a:lnTo>
                  <a:pt x="506" y="597"/>
                </a:lnTo>
                <a:lnTo>
                  <a:pt x="506" y="598"/>
                </a:lnTo>
                <a:lnTo>
                  <a:pt x="507" y="599"/>
                </a:lnTo>
                <a:lnTo>
                  <a:pt x="508" y="600"/>
                </a:lnTo>
                <a:lnTo>
                  <a:pt x="508" y="601"/>
                </a:lnTo>
                <a:lnTo>
                  <a:pt x="509" y="603"/>
                </a:lnTo>
                <a:lnTo>
                  <a:pt x="510" y="605"/>
                </a:lnTo>
                <a:lnTo>
                  <a:pt x="511" y="606"/>
                </a:lnTo>
                <a:lnTo>
                  <a:pt x="512" y="608"/>
                </a:lnTo>
                <a:lnTo>
                  <a:pt x="513" y="610"/>
                </a:lnTo>
                <a:lnTo>
                  <a:pt x="514" y="611"/>
                </a:lnTo>
                <a:lnTo>
                  <a:pt x="516" y="613"/>
                </a:lnTo>
                <a:lnTo>
                  <a:pt x="517" y="615"/>
                </a:lnTo>
                <a:lnTo>
                  <a:pt x="519" y="617"/>
                </a:lnTo>
                <a:lnTo>
                  <a:pt x="520" y="618"/>
                </a:lnTo>
                <a:lnTo>
                  <a:pt x="522" y="620"/>
                </a:lnTo>
                <a:lnTo>
                  <a:pt x="524" y="622"/>
                </a:lnTo>
                <a:lnTo>
                  <a:pt x="525" y="624"/>
                </a:lnTo>
                <a:lnTo>
                  <a:pt x="527" y="625"/>
                </a:lnTo>
                <a:lnTo>
                  <a:pt x="529" y="627"/>
                </a:lnTo>
                <a:lnTo>
                  <a:pt x="531" y="629"/>
                </a:lnTo>
                <a:lnTo>
                  <a:pt x="533" y="631"/>
                </a:lnTo>
                <a:lnTo>
                  <a:pt x="535" y="632"/>
                </a:lnTo>
                <a:lnTo>
                  <a:pt x="538" y="634"/>
                </a:lnTo>
                <a:lnTo>
                  <a:pt x="540" y="636"/>
                </a:lnTo>
                <a:lnTo>
                  <a:pt x="542" y="637"/>
                </a:lnTo>
                <a:lnTo>
                  <a:pt x="545" y="638"/>
                </a:lnTo>
                <a:lnTo>
                  <a:pt x="548" y="640"/>
                </a:lnTo>
                <a:lnTo>
                  <a:pt x="550" y="641"/>
                </a:lnTo>
                <a:lnTo>
                  <a:pt x="553" y="642"/>
                </a:lnTo>
                <a:lnTo>
                  <a:pt x="556" y="643"/>
                </a:lnTo>
                <a:lnTo>
                  <a:pt x="559" y="644"/>
                </a:lnTo>
                <a:lnTo>
                  <a:pt x="562" y="645"/>
                </a:lnTo>
                <a:lnTo>
                  <a:pt x="565" y="646"/>
                </a:lnTo>
                <a:lnTo>
                  <a:pt x="568" y="646"/>
                </a:lnTo>
                <a:lnTo>
                  <a:pt x="572" y="647"/>
                </a:lnTo>
                <a:lnTo>
                  <a:pt x="575" y="647"/>
                </a:lnTo>
                <a:lnTo>
                  <a:pt x="578" y="648"/>
                </a:lnTo>
                <a:lnTo>
                  <a:pt x="582" y="648"/>
                </a:lnTo>
                <a:lnTo>
                  <a:pt x="585" y="648"/>
                </a:lnTo>
                <a:lnTo>
                  <a:pt x="589" y="649"/>
                </a:lnTo>
                <a:lnTo>
                  <a:pt x="592" y="649"/>
                </a:lnTo>
                <a:lnTo>
                  <a:pt x="596" y="649"/>
                </a:lnTo>
                <a:lnTo>
                  <a:pt x="599" y="649"/>
                </a:lnTo>
                <a:lnTo>
                  <a:pt x="603" y="649"/>
                </a:lnTo>
                <a:lnTo>
                  <a:pt x="606" y="649"/>
                </a:lnTo>
                <a:lnTo>
                  <a:pt x="610" y="650"/>
                </a:lnTo>
                <a:lnTo>
                  <a:pt x="613" y="650"/>
                </a:lnTo>
                <a:lnTo>
                  <a:pt x="617" y="650"/>
                </a:lnTo>
                <a:lnTo>
                  <a:pt x="620" y="650"/>
                </a:lnTo>
                <a:lnTo>
                  <a:pt x="624" y="650"/>
                </a:lnTo>
                <a:lnTo>
                  <a:pt x="627" y="650"/>
                </a:lnTo>
                <a:lnTo>
                  <a:pt x="630" y="650"/>
                </a:lnTo>
                <a:lnTo>
                  <a:pt x="634" y="649"/>
                </a:lnTo>
                <a:lnTo>
                  <a:pt x="637" y="649"/>
                </a:lnTo>
                <a:lnTo>
                  <a:pt x="641" y="649"/>
                </a:lnTo>
                <a:lnTo>
                  <a:pt x="644" y="649"/>
                </a:lnTo>
                <a:lnTo>
                  <a:pt x="647" y="648"/>
                </a:lnTo>
                <a:lnTo>
                  <a:pt x="650" y="648"/>
                </a:lnTo>
                <a:lnTo>
                  <a:pt x="653" y="648"/>
                </a:lnTo>
                <a:lnTo>
                  <a:pt x="656" y="647"/>
                </a:lnTo>
                <a:lnTo>
                  <a:pt x="660" y="647"/>
                </a:lnTo>
                <a:lnTo>
                  <a:pt x="662" y="646"/>
                </a:lnTo>
                <a:lnTo>
                  <a:pt x="665" y="645"/>
                </a:lnTo>
                <a:lnTo>
                  <a:pt x="668" y="644"/>
                </a:lnTo>
                <a:lnTo>
                  <a:pt x="671" y="644"/>
                </a:lnTo>
                <a:lnTo>
                  <a:pt x="674" y="643"/>
                </a:lnTo>
                <a:lnTo>
                  <a:pt x="677" y="642"/>
                </a:lnTo>
                <a:lnTo>
                  <a:pt x="679" y="641"/>
                </a:lnTo>
                <a:lnTo>
                  <a:pt x="682" y="640"/>
                </a:lnTo>
                <a:lnTo>
                  <a:pt x="685" y="638"/>
                </a:lnTo>
                <a:lnTo>
                  <a:pt x="687" y="637"/>
                </a:lnTo>
                <a:lnTo>
                  <a:pt x="689" y="636"/>
                </a:lnTo>
                <a:lnTo>
                  <a:pt x="690" y="635"/>
                </a:lnTo>
                <a:lnTo>
                  <a:pt x="692" y="633"/>
                </a:lnTo>
                <a:lnTo>
                  <a:pt x="693" y="632"/>
                </a:lnTo>
                <a:lnTo>
                  <a:pt x="693" y="630"/>
                </a:lnTo>
                <a:lnTo>
                  <a:pt x="694" y="628"/>
                </a:lnTo>
                <a:lnTo>
                  <a:pt x="694" y="626"/>
                </a:lnTo>
                <a:lnTo>
                  <a:pt x="694" y="625"/>
                </a:lnTo>
                <a:lnTo>
                  <a:pt x="693" y="623"/>
                </a:lnTo>
                <a:lnTo>
                  <a:pt x="693" y="621"/>
                </a:lnTo>
                <a:lnTo>
                  <a:pt x="692" y="619"/>
                </a:lnTo>
                <a:lnTo>
                  <a:pt x="690" y="616"/>
                </a:lnTo>
                <a:lnTo>
                  <a:pt x="689" y="614"/>
                </a:lnTo>
                <a:lnTo>
                  <a:pt x="687" y="612"/>
                </a:lnTo>
                <a:lnTo>
                  <a:pt x="685" y="610"/>
                </a:lnTo>
                <a:lnTo>
                  <a:pt x="683" y="608"/>
                </a:lnTo>
                <a:lnTo>
                  <a:pt x="682" y="606"/>
                </a:lnTo>
                <a:lnTo>
                  <a:pt x="681" y="605"/>
                </a:lnTo>
                <a:lnTo>
                  <a:pt x="680" y="604"/>
                </a:lnTo>
                <a:lnTo>
                  <a:pt x="679" y="603"/>
                </a:lnTo>
                <a:lnTo>
                  <a:pt x="680" y="604"/>
                </a:lnTo>
                <a:lnTo>
                  <a:pt x="680" y="605"/>
                </a:lnTo>
                <a:lnTo>
                  <a:pt x="682" y="606"/>
                </a:lnTo>
                <a:lnTo>
                  <a:pt x="683" y="607"/>
                </a:lnTo>
                <a:lnTo>
                  <a:pt x="684" y="609"/>
                </a:lnTo>
                <a:lnTo>
                  <a:pt x="686" y="611"/>
                </a:lnTo>
                <a:lnTo>
                  <a:pt x="688" y="614"/>
                </a:lnTo>
                <a:lnTo>
                  <a:pt x="691" y="616"/>
                </a:lnTo>
                <a:lnTo>
                  <a:pt x="693" y="619"/>
                </a:lnTo>
                <a:lnTo>
                  <a:pt x="695" y="621"/>
                </a:lnTo>
                <a:lnTo>
                  <a:pt x="698" y="623"/>
                </a:lnTo>
                <a:lnTo>
                  <a:pt x="701" y="626"/>
                </a:lnTo>
                <a:lnTo>
                  <a:pt x="704" y="628"/>
                </a:lnTo>
                <a:lnTo>
                  <a:pt x="706" y="630"/>
                </a:lnTo>
                <a:lnTo>
                  <a:pt x="709" y="632"/>
                </a:lnTo>
                <a:lnTo>
                  <a:pt x="712" y="634"/>
                </a:lnTo>
                <a:lnTo>
                  <a:pt x="716" y="636"/>
                </a:lnTo>
                <a:lnTo>
                  <a:pt x="719" y="637"/>
                </a:lnTo>
                <a:lnTo>
                  <a:pt x="722" y="639"/>
                </a:lnTo>
                <a:lnTo>
                  <a:pt x="726" y="641"/>
                </a:lnTo>
                <a:lnTo>
                  <a:pt x="729" y="642"/>
                </a:lnTo>
                <a:lnTo>
                  <a:pt x="733" y="644"/>
                </a:lnTo>
                <a:lnTo>
                  <a:pt x="737" y="645"/>
                </a:lnTo>
                <a:lnTo>
                  <a:pt x="740" y="646"/>
                </a:lnTo>
                <a:lnTo>
                  <a:pt x="744" y="647"/>
                </a:lnTo>
                <a:lnTo>
                  <a:pt x="748" y="648"/>
                </a:lnTo>
                <a:lnTo>
                  <a:pt x="752" y="649"/>
                </a:lnTo>
                <a:lnTo>
                  <a:pt x="756" y="650"/>
                </a:lnTo>
                <a:lnTo>
                  <a:pt x="760" y="650"/>
                </a:lnTo>
                <a:lnTo>
                  <a:pt x="763" y="651"/>
                </a:lnTo>
                <a:lnTo>
                  <a:pt x="767" y="651"/>
                </a:lnTo>
                <a:lnTo>
                  <a:pt x="771" y="651"/>
                </a:lnTo>
                <a:lnTo>
                  <a:pt x="775" y="651"/>
                </a:lnTo>
                <a:lnTo>
                  <a:pt x="779" y="651"/>
                </a:lnTo>
                <a:lnTo>
                  <a:pt x="783" y="650"/>
                </a:lnTo>
                <a:lnTo>
                  <a:pt x="787" y="650"/>
                </a:lnTo>
                <a:lnTo>
                  <a:pt x="790" y="649"/>
                </a:lnTo>
                <a:lnTo>
                  <a:pt x="794" y="649"/>
                </a:lnTo>
                <a:lnTo>
                  <a:pt x="798" y="648"/>
                </a:lnTo>
                <a:lnTo>
                  <a:pt x="802" y="647"/>
                </a:lnTo>
                <a:lnTo>
                  <a:pt x="806" y="645"/>
                </a:lnTo>
                <a:lnTo>
                  <a:pt x="809" y="644"/>
                </a:lnTo>
                <a:lnTo>
                  <a:pt x="813" y="643"/>
                </a:lnTo>
                <a:lnTo>
                  <a:pt x="816" y="642"/>
                </a:lnTo>
                <a:lnTo>
                  <a:pt x="819" y="640"/>
                </a:lnTo>
                <a:lnTo>
                  <a:pt x="822" y="639"/>
                </a:lnTo>
                <a:lnTo>
                  <a:pt x="825" y="637"/>
                </a:lnTo>
                <a:lnTo>
                  <a:pt x="828" y="635"/>
                </a:lnTo>
                <a:lnTo>
                  <a:pt x="831" y="634"/>
                </a:lnTo>
                <a:lnTo>
                  <a:pt x="833" y="632"/>
                </a:lnTo>
                <a:lnTo>
                  <a:pt x="836" y="630"/>
                </a:lnTo>
                <a:lnTo>
                  <a:pt x="838" y="628"/>
                </a:lnTo>
                <a:lnTo>
                  <a:pt x="840" y="626"/>
                </a:lnTo>
                <a:lnTo>
                  <a:pt x="842" y="624"/>
                </a:lnTo>
                <a:lnTo>
                  <a:pt x="844" y="622"/>
                </a:lnTo>
                <a:lnTo>
                  <a:pt x="846" y="619"/>
                </a:lnTo>
                <a:lnTo>
                  <a:pt x="848" y="617"/>
                </a:lnTo>
                <a:lnTo>
                  <a:pt x="850" y="615"/>
                </a:lnTo>
                <a:lnTo>
                  <a:pt x="851" y="613"/>
                </a:lnTo>
                <a:lnTo>
                  <a:pt x="853" y="611"/>
                </a:lnTo>
                <a:lnTo>
                  <a:pt x="855" y="609"/>
                </a:lnTo>
                <a:lnTo>
                  <a:pt x="856" y="606"/>
                </a:lnTo>
                <a:lnTo>
                  <a:pt x="858" y="604"/>
                </a:lnTo>
                <a:lnTo>
                  <a:pt x="859" y="602"/>
                </a:lnTo>
                <a:lnTo>
                  <a:pt x="861" y="600"/>
                </a:lnTo>
                <a:lnTo>
                  <a:pt x="862" y="598"/>
                </a:lnTo>
                <a:lnTo>
                  <a:pt x="864" y="596"/>
                </a:lnTo>
                <a:lnTo>
                  <a:pt x="865" y="594"/>
                </a:lnTo>
                <a:lnTo>
                  <a:pt x="867" y="592"/>
                </a:lnTo>
                <a:lnTo>
                  <a:pt x="868" y="590"/>
                </a:lnTo>
                <a:lnTo>
                  <a:pt x="869" y="588"/>
                </a:lnTo>
                <a:lnTo>
                  <a:pt x="870" y="586"/>
                </a:lnTo>
                <a:lnTo>
                  <a:pt x="872" y="584"/>
                </a:lnTo>
                <a:lnTo>
                  <a:pt x="873" y="582"/>
                </a:lnTo>
                <a:lnTo>
                  <a:pt x="874" y="579"/>
                </a:lnTo>
                <a:lnTo>
                  <a:pt x="875" y="577"/>
                </a:lnTo>
                <a:lnTo>
                  <a:pt x="877" y="575"/>
                </a:lnTo>
                <a:lnTo>
                  <a:pt x="878" y="573"/>
                </a:lnTo>
                <a:lnTo>
                  <a:pt x="879" y="571"/>
                </a:lnTo>
                <a:lnTo>
                  <a:pt x="881" y="568"/>
                </a:lnTo>
                <a:lnTo>
                  <a:pt x="882" y="566"/>
                </a:lnTo>
                <a:lnTo>
                  <a:pt x="883" y="564"/>
                </a:lnTo>
                <a:lnTo>
                  <a:pt x="884" y="561"/>
                </a:lnTo>
                <a:lnTo>
                  <a:pt x="886" y="559"/>
                </a:lnTo>
                <a:lnTo>
                  <a:pt x="887" y="556"/>
                </a:lnTo>
                <a:lnTo>
                  <a:pt x="888" y="554"/>
                </a:lnTo>
                <a:lnTo>
                  <a:pt x="889" y="551"/>
                </a:lnTo>
                <a:lnTo>
                  <a:pt x="891" y="549"/>
                </a:lnTo>
                <a:lnTo>
                  <a:pt x="892" y="547"/>
                </a:lnTo>
                <a:lnTo>
                  <a:pt x="893" y="545"/>
                </a:lnTo>
                <a:lnTo>
                  <a:pt x="893" y="543"/>
                </a:lnTo>
                <a:lnTo>
                  <a:pt x="894" y="542"/>
                </a:lnTo>
                <a:lnTo>
                  <a:pt x="894" y="541"/>
                </a:lnTo>
                <a:lnTo>
                  <a:pt x="894" y="542"/>
                </a:lnTo>
                <a:lnTo>
                  <a:pt x="893" y="543"/>
                </a:lnTo>
                <a:lnTo>
                  <a:pt x="893" y="545"/>
                </a:lnTo>
                <a:lnTo>
                  <a:pt x="892" y="547"/>
                </a:lnTo>
                <a:lnTo>
                  <a:pt x="891" y="549"/>
                </a:lnTo>
                <a:lnTo>
                  <a:pt x="889" y="551"/>
                </a:lnTo>
                <a:lnTo>
                  <a:pt x="888" y="554"/>
                </a:lnTo>
                <a:lnTo>
                  <a:pt x="887" y="556"/>
                </a:lnTo>
                <a:lnTo>
                  <a:pt x="887" y="559"/>
                </a:lnTo>
                <a:lnTo>
                  <a:pt x="886" y="561"/>
                </a:lnTo>
                <a:lnTo>
                  <a:pt x="886" y="564"/>
                </a:lnTo>
                <a:lnTo>
                  <a:pt x="886" y="566"/>
                </a:lnTo>
                <a:lnTo>
                  <a:pt x="886" y="569"/>
                </a:lnTo>
                <a:lnTo>
                  <a:pt x="886" y="571"/>
                </a:lnTo>
                <a:lnTo>
                  <a:pt x="886" y="574"/>
                </a:lnTo>
                <a:lnTo>
                  <a:pt x="887" y="576"/>
                </a:lnTo>
                <a:lnTo>
                  <a:pt x="888" y="579"/>
                </a:lnTo>
                <a:lnTo>
                  <a:pt x="889" y="581"/>
                </a:lnTo>
                <a:lnTo>
                  <a:pt x="890" y="583"/>
                </a:lnTo>
                <a:lnTo>
                  <a:pt x="892" y="586"/>
                </a:lnTo>
                <a:lnTo>
                  <a:pt x="894" y="588"/>
                </a:lnTo>
                <a:lnTo>
                  <a:pt x="896" y="590"/>
                </a:lnTo>
                <a:lnTo>
                  <a:pt x="898" y="593"/>
                </a:lnTo>
                <a:lnTo>
                  <a:pt x="900" y="595"/>
                </a:lnTo>
                <a:lnTo>
                  <a:pt x="902" y="597"/>
                </a:lnTo>
                <a:lnTo>
                  <a:pt x="905" y="599"/>
                </a:lnTo>
                <a:lnTo>
                  <a:pt x="907" y="601"/>
                </a:lnTo>
                <a:lnTo>
                  <a:pt x="910" y="603"/>
                </a:lnTo>
                <a:lnTo>
                  <a:pt x="912" y="605"/>
                </a:lnTo>
                <a:lnTo>
                  <a:pt x="915" y="606"/>
                </a:lnTo>
                <a:lnTo>
                  <a:pt x="918" y="608"/>
                </a:lnTo>
                <a:lnTo>
                  <a:pt x="921" y="609"/>
                </a:lnTo>
                <a:lnTo>
                  <a:pt x="924" y="611"/>
                </a:lnTo>
                <a:lnTo>
                  <a:pt x="927" y="612"/>
                </a:lnTo>
                <a:lnTo>
                  <a:pt x="930" y="613"/>
                </a:lnTo>
                <a:lnTo>
                  <a:pt x="934" y="614"/>
                </a:lnTo>
                <a:lnTo>
                  <a:pt x="937" y="615"/>
                </a:lnTo>
                <a:lnTo>
                  <a:pt x="941" y="616"/>
                </a:lnTo>
                <a:lnTo>
                  <a:pt x="944" y="617"/>
                </a:lnTo>
                <a:lnTo>
                  <a:pt x="948" y="618"/>
                </a:lnTo>
                <a:lnTo>
                  <a:pt x="952" y="619"/>
                </a:lnTo>
                <a:lnTo>
                  <a:pt x="955" y="619"/>
                </a:lnTo>
                <a:lnTo>
                  <a:pt x="959" y="619"/>
                </a:lnTo>
                <a:lnTo>
                  <a:pt x="963" y="620"/>
                </a:lnTo>
                <a:lnTo>
                  <a:pt x="967" y="620"/>
                </a:lnTo>
                <a:lnTo>
                  <a:pt x="970" y="620"/>
                </a:lnTo>
                <a:lnTo>
                  <a:pt x="974" y="620"/>
                </a:lnTo>
                <a:lnTo>
                  <a:pt x="978" y="620"/>
                </a:lnTo>
                <a:lnTo>
                  <a:pt x="982" y="619"/>
                </a:lnTo>
                <a:lnTo>
                  <a:pt x="985" y="619"/>
                </a:lnTo>
                <a:lnTo>
                  <a:pt x="989" y="619"/>
                </a:lnTo>
                <a:lnTo>
                  <a:pt x="993" y="618"/>
                </a:lnTo>
                <a:lnTo>
                  <a:pt x="997" y="617"/>
                </a:lnTo>
                <a:lnTo>
                  <a:pt x="1001" y="616"/>
                </a:lnTo>
                <a:lnTo>
                  <a:pt x="1005" y="615"/>
                </a:lnTo>
                <a:lnTo>
                  <a:pt x="1009" y="615"/>
                </a:lnTo>
                <a:lnTo>
                  <a:pt x="1012" y="614"/>
                </a:lnTo>
                <a:lnTo>
                  <a:pt x="1016" y="613"/>
                </a:lnTo>
                <a:lnTo>
                  <a:pt x="1020" y="611"/>
                </a:lnTo>
                <a:lnTo>
                  <a:pt x="1023" y="610"/>
                </a:lnTo>
                <a:lnTo>
                  <a:pt x="1027" y="609"/>
                </a:lnTo>
                <a:lnTo>
                  <a:pt x="1030" y="608"/>
                </a:lnTo>
                <a:lnTo>
                  <a:pt x="1034" y="607"/>
                </a:lnTo>
                <a:lnTo>
                  <a:pt x="1037" y="606"/>
                </a:lnTo>
                <a:lnTo>
                  <a:pt x="1040" y="604"/>
                </a:lnTo>
                <a:lnTo>
                  <a:pt x="1044" y="603"/>
                </a:lnTo>
                <a:lnTo>
                  <a:pt x="1047" y="602"/>
                </a:lnTo>
                <a:lnTo>
                  <a:pt x="1050" y="600"/>
                </a:lnTo>
                <a:lnTo>
                  <a:pt x="1053" y="599"/>
                </a:lnTo>
                <a:lnTo>
                  <a:pt x="1056" y="598"/>
                </a:lnTo>
                <a:lnTo>
                  <a:pt x="1059" y="596"/>
                </a:lnTo>
                <a:lnTo>
                  <a:pt x="1062" y="595"/>
                </a:lnTo>
                <a:lnTo>
                  <a:pt x="1065" y="593"/>
                </a:lnTo>
                <a:lnTo>
                  <a:pt x="1068" y="591"/>
                </a:lnTo>
                <a:lnTo>
                  <a:pt x="1070" y="590"/>
                </a:lnTo>
                <a:lnTo>
                  <a:pt x="1073" y="588"/>
                </a:lnTo>
                <a:lnTo>
                  <a:pt x="1075" y="586"/>
                </a:lnTo>
                <a:lnTo>
                  <a:pt x="1078" y="585"/>
                </a:lnTo>
                <a:lnTo>
                  <a:pt x="1080" y="583"/>
                </a:lnTo>
                <a:lnTo>
                  <a:pt x="1082" y="581"/>
                </a:lnTo>
                <a:lnTo>
                  <a:pt x="1084" y="579"/>
                </a:lnTo>
                <a:lnTo>
                  <a:pt x="1086" y="577"/>
                </a:lnTo>
                <a:lnTo>
                  <a:pt x="1088" y="575"/>
                </a:lnTo>
                <a:lnTo>
                  <a:pt x="1090" y="573"/>
                </a:lnTo>
                <a:lnTo>
                  <a:pt x="1092" y="571"/>
                </a:lnTo>
                <a:lnTo>
                  <a:pt x="1094" y="569"/>
                </a:lnTo>
                <a:lnTo>
                  <a:pt x="1095" y="567"/>
                </a:lnTo>
                <a:lnTo>
                  <a:pt x="1097" y="565"/>
                </a:lnTo>
                <a:lnTo>
                  <a:pt x="1099" y="562"/>
                </a:lnTo>
                <a:lnTo>
                  <a:pt x="1101" y="560"/>
                </a:lnTo>
                <a:lnTo>
                  <a:pt x="1103" y="557"/>
                </a:lnTo>
                <a:lnTo>
                  <a:pt x="1105" y="554"/>
                </a:lnTo>
                <a:lnTo>
                  <a:pt x="1107" y="551"/>
                </a:lnTo>
                <a:lnTo>
                  <a:pt x="1109" y="548"/>
                </a:lnTo>
                <a:lnTo>
                  <a:pt x="1111" y="545"/>
                </a:lnTo>
                <a:lnTo>
                  <a:pt x="1113" y="542"/>
                </a:lnTo>
                <a:lnTo>
                  <a:pt x="1115" y="539"/>
                </a:lnTo>
                <a:lnTo>
                  <a:pt x="1117" y="536"/>
                </a:lnTo>
                <a:lnTo>
                  <a:pt x="1120" y="532"/>
                </a:lnTo>
                <a:lnTo>
                  <a:pt x="1122" y="528"/>
                </a:lnTo>
                <a:lnTo>
                  <a:pt x="1125" y="525"/>
                </a:lnTo>
                <a:lnTo>
                  <a:pt x="1127" y="521"/>
                </a:lnTo>
                <a:lnTo>
                  <a:pt x="1130" y="517"/>
                </a:lnTo>
                <a:lnTo>
                  <a:pt x="1132" y="513"/>
                </a:lnTo>
                <a:lnTo>
                  <a:pt x="1134" y="509"/>
                </a:lnTo>
                <a:lnTo>
                  <a:pt x="1136" y="505"/>
                </a:lnTo>
                <a:lnTo>
                  <a:pt x="1138" y="501"/>
                </a:lnTo>
                <a:lnTo>
                  <a:pt x="1140" y="497"/>
                </a:lnTo>
                <a:lnTo>
                  <a:pt x="1141" y="493"/>
                </a:lnTo>
                <a:lnTo>
                  <a:pt x="1143" y="489"/>
                </a:lnTo>
                <a:lnTo>
                  <a:pt x="1144" y="484"/>
                </a:lnTo>
                <a:lnTo>
                  <a:pt x="1145" y="480"/>
                </a:lnTo>
                <a:lnTo>
                  <a:pt x="1146" y="476"/>
                </a:lnTo>
                <a:lnTo>
                  <a:pt x="1147" y="472"/>
                </a:lnTo>
                <a:lnTo>
                  <a:pt x="1147" y="468"/>
                </a:lnTo>
                <a:lnTo>
                  <a:pt x="1148" y="463"/>
                </a:lnTo>
                <a:lnTo>
                  <a:pt x="1148" y="459"/>
                </a:lnTo>
                <a:lnTo>
                  <a:pt x="1148" y="455"/>
                </a:lnTo>
                <a:lnTo>
                  <a:pt x="1148" y="450"/>
                </a:lnTo>
                <a:lnTo>
                  <a:pt x="1148" y="446"/>
                </a:lnTo>
                <a:lnTo>
                  <a:pt x="1148" y="442"/>
                </a:lnTo>
                <a:lnTo>
                  <a:pt x="1148" y="438"/>
                </a:lnTo>
                <a:lnTo>
                  <a:pt x="1148" y="434"/>
                </a:lnTo>
                <a:lnTo>
                  <a:pt x="1147" y="431"/>
                </a:lnTo>
                <a:lnTo>
                  <a:pt x="1147" y="427"/>
                </a:lnTo>
                <a:lnTo>
                  <a:pt x="1147" y="424"/>
                </a:lnTo>
                <a:lnTo>
                  <a:pt x="1146" y="421"/>
                </a:lnTo>
                <a:lnTo>
                  <a:pt x="1146" y="417"/>
                </a:lnTo>
                <a:lnTo>
                  <a:pt x="1145" y="414"/>
                </a:lnTo>
                <a:lnTo>
                  <a:pt x="1144" y="411"/>
                </a:lnTo>
                <a:lnTo>
                  <a:pt x="1143" y="409"/>
                </a:lnTo>
                <a:lnTo>
                  <a:pt x="1142" y="406"/>
                </a:lnTo>
                <a:lnTo>
                  <a:pt x="1141" y="403"/>
                </a:lnTo>
                <a:lnTo>
                  <a:pt x="1140" y="401"/>
                </a:lnTo>
                <a:lnTo>
                  <a:pt x="1139" y="399"/>
                </a:lnTo>
                <a:lnTo>
                  <a:pt x="1138" y="397"/>
                </a:lnTo>
                <a:lnTo>
                  <a:pt x="1137" y="394"/>
                </a:lnTo>
                <a:lnTo>
                  <a:pt x="1136" y="392"/>
                </a:lnTo>
                <a:lnTo>
                  <a:pt x="1135" y="390"/>
                </a:lnTo>
                <a:lnTo>
                  <a:pt x="1134" y="388"/>
                </a:lnTo>
                <a:lnTo>
                  <a:pt x="1132" y="386"/>
                </a:lnTo>
                <a:lnTo>
                  <a:pt x="1131" y="384"/>
                </a:lnTo>
                <a:lnTo>
                  <a:pt x="1130" y="383"/>
                </a:lnTo>
                <a:lnTo>
                  <a:pt x="1128" y="381"/>
                </a:lnTo>
                <a:lnTo>
                  <a:pt x="1127" y="379"/>
                </a:lnTo>
                <a:lnTo>
                  <a:pt x="1126" y="377"/>
                </a:lnTo>
                <a:lnTo>
                  <a:pt x="1124" y="376"/>
                </a:lnTo>
                <a:lnTo>
                  <a:pt x="1123" y="374"/>
                </a:lnTo>
                <a:lnTo>
                  <a:pt x="1122" y="373"/>
                </a:lnTo>
                <a:lnTo>
                  <a:pt x="1120" y="372"/>
                </a:lnTo>
                <a:lnTo>
                  <a:pt x="1119" y="370"/>
                </a:lnTo>
                <a:lnTo>
                  <a:pt x="1117" y="369"/>
                </a:lnTo>
                <a:lnTo>
                  <a:pt x="1116" y="369"/>
                </a:lnTo>
                <a:lnTo>
                  <a:pt x="1114" y="368"/>
                </a:lnTo>
                <a:lnTo>
                  <a:pt x="1112" y="368"/>
                </a:lnTo>
                <a:lnTo>
                  <a:pt x="1110" y="368"/>
                </a:lnTo>
                <a:lnTo>
                  <a:pt x="1109" y="369"/>
                </a:lnTo>
                <a:lnTo>
                  <a:pt x="1107" y="369"/>
                </a:lnTo>
                <a:lnTo>
                  <a:pt x="1105" y="370"/>
                </a:lnTo>
                <a:lnTo>
                  <a:pt x="1103" y="371"/>
                </a:lnTo>
                <a:lnTo>
                  <a:pt x="1101" y="372"/>
                </a:lnTo>
                <a:lnTo>
                  <a:pt x="1099" y="374"/>
                </a:lnTo>
                <a:lnTo>
                  <a:pt x="1097" y="376"/>
                </a:lnTo>
                <a:lnTo>
                  <a:pt x="1094" y="378"/>
                </a:lnTo>
                <a:lnTo>
                  <a:pt x="1092" y="381"/>
                </a:lnTo>
                <a:lnTo>
                  <a:pt x="1090" y="383"/>
                </a:lnTo>
                <a:lnTo>
                  <a:pt x="1088" y="386"/>
                </a:lnTo>
                <a:lnTo>
                  <a:pt x="1086" y="388"/>
                </a:lnTo>
                <a:lnTo>
                  <a:pt x="1084" y="390"/>
                </a:lnTo>
                <a:lnTo>
                  <a:pt x="1083" y="392"/>
                </a:lnTo>
                <a:lnTo>
                  <a:pt x="1082" y="393"/>
                </a:lnTo>
                <a:lnTo>
                  <a:pt x="1081" y="394"/>
                </a:lnTo>
                <a:lnTo>
                  <a:pt x="1081" y="395"/>
                </a:lnTo>
                <a:lnTo>
                  <a:pt x="1081" y="394"/>
                </a:lnTo>
                <a:lnTo>
                  <a:pt x="1082" y="393"/>
                </a:lnTo>
                <a:lnTo>
                  <a:pt x="1083" y="392"/>
                </a:lnTo>
                <a:lnTo>
                  <a:pt x="1085" y="391"/>
                </a:lnTo>
                <a:lnTo>
                  <a:pt x="1086" y="389"/>
                </a:lnTo>
                <a:lnTo>
                  <a:pt x="1088" y="387"/>
                </a:lnTo>
                <a:lnTo>
                  <a:pt x="1091" y="384"/>
                </a:lnTo>
                <a:lnTo>
                  <a:pt x="1093" y="381"/>
                </a:lnTo>
                <a:lnTo>
                  <a:pt x="1095" y="378"/>
                </a:lnTo>
                <a:lnTo>
                  <a:pt x="1098" y="375"/>
                </a:lnTo>
                <a:lnTo>
                  <a:pt x="1100" y="372"/>
                </a:lnTo>
                <a:lnTo>
                  <a:pt x="1102" y="368"/>
                </a:lnTo>
                <a:lnTo>
                  <a:pt x="1104" y="364"/>
                </a:lnTo>
                <a:lnTo>
                  <a:pt x="1106" y="360"/>
                </a:lnTo>
                <a:lnTo>
                  <a:pt x="1108" y="356"/>
                </a:lnTo>
                <a:lnTo>
                  <a:pt x="1110" y="351"/>
                </a:lnTo>
                <a:lnTo>
                  <a:pt x="1112" y="346"/>
                </a:lnTo>
                <a:lnTo>
                  <a:pt x="1114" y="341"/>
                </a:lnTo>
                <a:lnTo>
                  <a:pt x="1116" y="336"/>
                </a:lnTo>
                <a:lnTo>
                  <a:pt x="1118" y="330"/>
                </a:lnTo>
                <a:lnTo>
                  <a:pt x="1120" y="325"/>
                </a:lnTo>
                <a:lnTo>
                  <a:pt x="1122" y="319"/>
                </a:lnTo>
                <a:lnTo>
                  <a:pt x="1123" y="313"/>
                </a:lnTo>
                <a:lnTo>
                  <a:pt x="1125" y="306"/>
                </a:lnTo>
                <a:lnTo>
                  <a:pt x="1126" y="300"/>
                </a:lnTo>
                <a:lnTo>
                  <a:pt x="1127" y="294"/>
                </a:lnTo>
                <a:lnTo>
                  <a:pt x="1128" y="289"/>
                </a:lnTo>
                <a:lnTo>
                  <a:pt x="1129" y="283"/>
                </a:lnTo>
                <a:lnTo>
                  <a:pt x="1130" y="277"/>
                </a:lnTo>
                <a:lnTo>
                  <a:pt x="1130" y="272"/>
                </a:lnTo>
                <a:lnTo>
                  <a:pt x="1131" y="266"/>
                </a:lnTo>
                <a:lnTo>
                  <a:pt x="1131" y="261"/>
                </a:lnTo>
                <a:lnTo>
                  <a:pt x="1131" y="256"/>
                </a:lnTo>
                <a:lnTo>
                  <a:pt x="1130" y="251"/>
                </a:lnTo>
                <a:lnTo>
                  <a:pt x="1130" y="246"/>
                </a:lnTo>
                <a:lnTo>
                  <a:pt x="1129" y="241"/>
                </a:lnTo>
                <a:lnTo>
                  <a:pt x="1129" y="237"/>
                </a:lnTo>
                <a:lnTo>
                  <a:pt x="1128" y="232"/>
                </a:lnTo>
                <a:lnTo>
                  <a:pt x="1126" y="228"/>
                </a:lnTo>
                <a:lnTo>
                  <a:pt x="1125" y="223"/>
                </a:lnTo>
                <a:lnTo>
                  <a:pt x="1124" y="219"/>
                </a:lnTo>
                <a:lnTo>
                  <a:pt x="1122" y="215"/>
                </a:lnTo>
                <a:lnTo>
                  <a:pt x="1121" y="211"/>
                </a:lnTo>
                <a:lnTo>
                  <a:pt x="1119" y="207"/>
                </a:lnTo>
                <a:lnTo>
                  <a:pt x="1118" y="203"/>
                </a:lnTo>
                <a:lnTo>
                  <a:pt x="1116" y="199"/>
                </a:lnTo>
                <a:lnTo>
                  <a:pt x="1114" y="195"/>
                </a:lnTo>
                <a:lnTo>
                  <a:pt x="1113" y="191"/>
                </a:lnTo>
                <a:lnTo>
                  <a:pt x="1111" y="187"/>
                </a:lnTo>
                <a:lnTo>
                  <a:pt x="1109" y="184"/>
                </a:lnTo>
                <a:lnTo>
                  <a:pt x="1107" y="180"/>
                </a:lnTo>
                <a:lnTo>
                  <a:pt x="1105" y="176"/>
                </a:lnTo>
                <a:lnTo>
                  <a:pt x="1103" y="173"/>
                </a:lnTo>
                <a:lnTo>
                  <a:pt x="1101" y="170"/>
                </a:lnTo>
                <a:lnTo>
                  <a:pt x="1098" y="166"/>
                </a:lnTo>
                <a:lnTo>
                  <a:pt x="1096" y="163"/>
                </a:lnTo>
                <a:lnTo>
                  <a:pt x="1094" y="160"/>
                </a:lnTo>
                <a:lnTo>
                  <a:pt x="1091" y="156"/>
                </a:lnTo>
                <a:lnTo>
                  <a:pt x="1089" y="153"/>
                </a:lnTo>
                <a:lnTo>
                  <a:pt x="1086" y="150"/>
                </a:lnTo>
                <a:lnTo>
                  <a:pt x="1083" y="147"/>
                </a:lnTo>
                <a:lnTo>
                  <a:pt x="1081" y="144"/>
                </a:lnTo>
                <a:lnTo>
                  <a:pt x="1078" y="141"/>
                </a:lnTo>
                <a:lnTo>
                  <a:pt x="1075" y="139"/>
                </a:lnTo>
                <a:lnTo>
                  <a:pt x="1072" y="136"/>
                </a:lnTo>
                <a:lnTo>
                  <a:pt x="1069" y="133"/>
                </a:lnTo>
                <a:lnTo>
                  <a:pt x="1066" y="130"/>
                </a:lnTo>
                <a:lnTo>
                  <a:pt x="1062" y="128"/>
                </a:lnTo>
                <a:lnTo>
                  <a:pt x="1059" y="125"/>
                </a:lnTo>
                <a:lnTo>
                  <a:pt x="1056" y="123"/>
                </a:lnTo>
                <a:lnTo>
                  <a:pt x="1052" y="121"/>
                </a:lnTo>
                <a:lnTo>
                  <a:pt x="1049" y="118"/>
                </a:lnTo>
                <a:lnTo>
                  <a:pt x="1045" y="116"/>
                </a:lnTo>
                <a:lnTo>
                  <a:pt x="1042" y="114"/>
                </a:lnTo>
                <a:lnTo>
                  <a:pt x="1038" y="112"/>
                </a:lnTo>
                <a:lnTo>
                  <a:pt x="1034" y="110"/>
                </a:lnTo>
                <a:lnTo>
                  <a:pt x="1031" y="108"/>
                </a:lnTo>
                <a:lnTo>
                  <a:pt x="1027" y="106"/>
                </a:lnTo>
                <a:lnTo>
                  <a:pt x="1023" y="104"/>
                </a:lnTo>
                <a:lnTo>
                  <a:pt x="1020" y="102"/>
                </a:lnTo>
                <a:lnTo>
                  <a:pt x="1016" y="100"/>
                </a:lnTo>
                <a:lnTo>
                  <a:pt x="1012" y="99"/>
                </a:lnTo>
                <a:lnTo>
                  <a:pt x="1008" y="97"/>
                </a:lnTo>
                <a:lnTo>
                  <a:pt x="1004" y="95"/>
                </a:lnTo>
                <a:lnTo>
                  <a:pt x="1000" y="94"/>
                </a:lnTo>
                <a:lnTo>
                  <a:pt x="996" y="92"/>
                </a:lnTo>
                <a:lnTo>
                  <a:pt x="992" y="91"/>
                </a:lnTo>
                <a:lnTo>
                  <a:pt x="988" y="90"/>
                </a:lnTo>
                <a:lnTo>
                  <a:pt x="984" y="89"/>
                </a:lnTo>
                <a:lnTo>
                  <a:pt x="981" y="87"/>
                </a:lnTo>
                <a:lnTo>
                  <a:pt x="977" y="86"/>
                </a:lnTo>
                <a:lnTo>
                  <a:pt x="973" y="86"/>
                </a:lnTo>
                <a:lnTo>
                  <a:pt x="970" y="85"/>
                </a:lnTo>
                <a:lnTo>
                  <a:pt x="966" y="84"/>
                </a:lnTo>
                <a:lnTo>
                  <a:pt x="963" y="83"/>
                </a:lnTo>
                <a:lnTo>
                  <a:pt x="959" y="83"/>
                </a:lnTo>
                <a:lnTo>
                  <a:pt x="956" y="82"/>
                </a:lnTo>
                <a:lnTo>
                  <a:pt x="952" y="82"/>
                </a:lnTo>
                <a:lnTo>
                  <a:pt x="949" y="82"/>
                </a:lnTo>
                <a:lnTo>
                  <a:pt x="946" y="81"/>
                </a:lnTo>
                <a:lnTo>
                  <a:pt x="943" y="81"/>
                </a:lnTo>
                <a:lnTo>
                  <a:pt x="940" y="81"/>
                </a:lnTo>
                <a:lnTo>
                  <a:pt x="937" y="81"/>
                </a:lnTo>
                <a:lnTo>
                  <a:pt x="934" y="81"/>
                </a:lnTo>
                <a:lnTo>
                  <a:pt x="932" y="81"/>
                </a:lnTo>
                <a:lnTo>
                  <a:pt x="930" y="82"/>
                </a:lnTo>
                <a:lnTo>
                  <a:pt x="928" y="82"/>
                </a:lnTo>
                <a:lnTo>
                  <a:pt x="927" y="82"/>
                </a:lnTo>
                <a:lnTo>
                  <a:pt x="926" y="82"/>
                </a:lnTo>
                <a:lnTo>
                  <a:pt x="925" y="82"/>
                </a:lnTo>
                <a:lnTo>
                  <a:pt x="926" y="82"/>
                </a:lnTo>
                <a:lnTo>
                  <a:pt x="927" y="82"/>
                </a:lnTo>
                <a:lnTo>
                  <a:pt x="928" y="82"/>
                </a:lnTo>
                <a:lnTo>
                  <a:pt x="930" y="82"/>
                </a:lnTo>
                <a:lnTo>
                  <a:pt x="932" y="81"/>
                </a:lnTo>
                <a:lnTo>
                  <a:pt x="934" y="81"/>
                </a:lnTo>
                <a:lnTo>
                  <a:pt x="937" y="81"/>
                </a:lnTo>
                <a:lnTo>
                  <a:pt x="940" y="81"/>
                </a:lnTo>
                <a:lnTo>
                  <a:pt x="942" y="81"/>
                </a:lnTo>
                <a:lnTo>
                  <a:pt x="944" y="80"/>
                </a:lnTo>
                <a:lnTo>
                  <a:pt x="946" y="80"/>
                </a:lnTo>
                <a:lnTo>
                  <a:pt x="948" y="79"/>
                </a:lnTo>
                <a:lnTo>
                  <a:pt x="949" y="78"/>
                </a:lnTo>
                <a:lnTo>
                  <a:pt x="950" y="77"/>
                </a:lnTo>
                <a:lnTo>
                  <a:pt x="951" y="76"/>
                </a:lnTo>
                <a:lnTo>
                  <a:pt x="951" y="75"/>
                </a:lnTo>
                <a:lnTo>
                  <a:pt x="951" y="73"/>
                </a:lnTo>
                <a:lnTo>
                  <a:pt x="951" y="72"/>
                </a:lnTo>
                <a:lnTo>
                  <a:pt x="951" y="70"/>
                </a:lnTo>
                <a:lnTo>
                  <a:pt x="950" y="68"/>
                </a:lnTo>
                <a:lnTo>
                  <a:pt x="949" y="66"/>
                </a:lnTo>
                <a:lnTo>
                  <a:pt x="947" y="64"/>
                </a:lnTo>
                <a:lnTo>
                  <a:pt x="946" y="62"/>
                </a:lnTo>
                <a:lnTo>
                  <a:pt x="944" y="59"/>
                </a:lnTo>
                <a:lnTo>
                  <a:pt x="942" y="57"/>
                </a:lnTo>
                <a:lnTo>
                  <a:pt x="939" y="54"/>
                </a:lnTo>
                <a:lnTo>
                  <a:pt x="937" y="52"/>
                </a:lnTo>
                <a:lnTo>
                  <a:pt x="935" y="50"/>
                </a:lnTo>
                <a:lnTo>
                  <a:pt x="932" y="47"/>
                </a:lnTo>
                <a:lnTo>
                  <a:pt x="930" y="45"/>
                </a:lnTo>
                <a:lnTo>
                  <a:pt x="927" y="42"/>
                </a:lnTo>
                <a:lnTo>
                  <a:pt x="924" y="40"/>
                </a:lnTo>
                <a:lnTo>
                  <a:pt x="921" y="37"/>
                </a:lnTo>
                <a:lnTo>
                  <a:pt x="918" y="35"/>
                </a:lnTo>
                <a:lnTo>
                  <a:pt x="915" y="32"/>
                </a:lnTo>
                <a:lnTo>
                  <a:pt x="912" y="29"/>
                </a:lnTo>
                <a:lnTo>
                  <a:pt x="908" y="27"/>
                </a:lnTo>
                <a:lnTo>
                  <a:pt x="905" y="24"/>
                </a:lnTo>
                <a:lnTo>
                  <a:pt x="901" y="21"/>
                </a:lnTo>
                <a:lnTo>
                  <a:pt x="897" y="19"/>
                </a:lnTo>
                <a:lnTo>
                  <a:pt x="894" y="16"/>
                </a:lnTo>
                <a:lnTo>
                  <a:pt x="890" y="14"/>
                </a:lnTo>
                <a:lnTo>
                  <a:pt x="887" y="12"/>
                </a:lnTo>
                <a:lnTo>
                  <a:pt x="883" y="10"/>
                </a:lnTo>
                <a:lnTo>
                  <a:pt x="880" y="8"/>
                </a:lnTo>
                <a:lnTo>
                  <a:pt x="876" y="7"/>
                </a:lnTo>
                <a:lnTo>
                  <a:pt x="873" y="5"/>
                </a:lnTo>
                <a:lnTo>
                  <a:pt x="870" y="4"/>
                </a:lnTo>
                <a:lnTo>
                  <a:pt x="866" y="3"/>
                </a:lnTo>
                <a:lnTo>
                  <a:pt x="863" y="2"/>
                </a:lnTo>
                <a:lnTo>
                  <a:pt x="860" y="1"/>
                </a:lnTo>
                <a:lnTo>
                  <a:pt x="857" y="1"/>
                </a:lnTo>
                <a:lnTo>
                  <a:pt x="853" y="0"/>
                </a:lnTo>
                <a:lnTo>
                  <a:pt x="850" y="0"/>
                </a:lnTo>
                <a:lnTo>
                  <a:pt x="847" y="0"/>
                </a:lnTo>
                <a:lnTo>
                  <a:pt x="844" y="0"/>
                </a:lnTo>
                <a:lnTo>
                  <a:pt x="841" y="0"/>
                </a:lnTo>
                <a:lnTo>
                  <a:pt x="838" y="0"/>
                </a:lnTo>
                <a:lnTo>
                  <a:pt x="835" y="1"/>
                </a:lnTo>
                <a:lnTo>
                  <a:pt x="832" y="1"/>
                </a:lnTo>
                <a:lnTo>
                  <a:pt x="829" y="1"/>
                </a:lnTo>
                <a:lnTo>
                  <a:pt x="826" y="2"/>
                </a:lnTo>
                <a:lnTo>
                  <a:pt x="823" y="3"/>
                </a:lnTo>
                <a:lnTo>
                  <a:pt x="820" y="3"/>
                </a:lnTo>
                <a:lnTo>
                  <a:pt x="817" y="4"/>
                </a:lnTo>
                <a:lnTo>
                  <a:pt x="814" y="5"/>
                </a:lnTo>
                <a:lnTo>
                  <a:pt x="812" y="6"/>
                </a:lnTo>
                <a:lnTo>
                  <a:pt x="809" y="7"/>
                </a:lnTo>
                <a:lnTo>
                  <a:pt x="806" y="8"/>
                </a:lnTo>
                <a:lnTo>
                  <a:pt x="803" y="9"/>
                </a:lnTo>
                <a:lnTo>
                  <a:pt x="800" y="11"/>
                </a:lnTo>
                <a:lnTo>
                  <a:pt x="797" y="12"/>
                </a:lnTo>
                <a:lnTo>
                  <a:pt x="794" y="14"/>
                </a:lnTo>
                <a:lnTo>
                  <a:pt x="791" y="15"/>
                </a:lnTo>
                <a:lnTo>
                  <a:pt x="789" y="17"/>
                </a:lnTo>
                <a:lnTo>
                  <a:pt x="786" y="19"/>
                </a:lnTo>
                <a:lnTo>
                  <a:pt x="783" y="21"/>
                </a:lnTo>
                <a:lnTo>
                  <a:pt x="781" y="22"/>
                </a:lnTo>
                <a:lnTo>
                  <a:pt x="778" y="25"/>
                </a:lnTo>
                <a:lnTo>
                  <a:pt x="776" y="27"/>
                </a:lnTo>
                <a:lnTo>
                  <a:pt x="773" y="29"/>
                </a:lnTo>
                <a:lnTo>
                  <a:pt x="771" y="31"/>
                </a:lnTo>
                <a:lnTo>
                  <a:pt x="769" y="34"/>
                </a:lnTo>
                <a:lnTo>
                  <a:pt x="766" y="36"/>
                </a:lnTo>
                <a:lnTo>
                  <a:pt x="764" y="39"/>
                </a:lnTo>
                <a:lnTo>
                  <a:pt x="762" y="42"/>
                </a:lnTo>
                <a:lnTo>
                  <a:pt x="760" y="45"/>
                </a:lnTo>
                <a:lnTo>
                  <a:pt x="758" y="48"/>
                </a:lnTo>
                <a:lnTo>
                  <a:pt x="756" y="50"/>
                </a:lnTo>
                <a:lnTo>
                  <a:pt x="755" y="53"/>
                </a:lnTo>
                <a:lnTo>
                  <a:pt x="754" y="56"/>
                </a:lnTo>
                <a:lnTo>
                  <a:pt x="753" y="58"/>
                </a:lnTo>
                <a:lnTo>
                  <a:pt x="752" y="61"/>
                </a:lnTo>
                <a:lnTo>
                  <a:pt x="752" y="63"/>
                </a:lnTo>
                <a:lnTo>
                  <a:pt x="752" y="66"/>
                </a:lnTo>
                <a:lnTo>
                  <a:pt x="752" y="68"/>
                </a:lnTo>
                <a:lnTo>
                  <a:pt x="752" y="71"/>
                </a:lnTo>
                <a:lnTo>
                  <a:pt x="753" y="73"/>
                </a:lnTo>
                <a:lnTo>
                  <a:pt x="754" y="75"/>
                </a:lnTo>
                <a:lnTo>
                  <a:pt x="755" y="77"/>
                </a:lnTo>
                <a:lnTo>
                  <a:pt x="756" y="79"/>
                </a:lnTo>
                <a:lnTo>
                  <a:pt x="758" y="81"/>
                </a:lnTo>
                <a:lnTo>
                  <a:pt x="760" y="83"/>
                </a:lnTo>
                <a:lnTo>
                  <a:pt x="762" y="85"/>
                </a:lnTo>
                <a:lnTo>
                  <a:pt x="764" y="86"/>
                </a:lnTo>
                <a:lnTo>
                  <a:pt x="765" y="88"/>
                </a:lnTo>
                <a:lnTo>
                  <a:pt x="766" y="89"/>
                </a:lnTo>
                <a:lnTo>
                  <a:pt x="767" y="90"/>
                </a:lnTo>
                <a:lnTo>
                  <a:pt x="768" y="90"/>
                </a:lnTo>
                <a:lnTo>
                  <a:pt x="768" y="91"/>
                </a:lnTo>
                <a:lnTo>
                  <a:pt x="768" y="90"/>
                </a:lnTo>
                <a:lnTo>
                  <a:pt x="767" y="90"/>
                </a:lnTo>
                <a:lnTo>
                  <a:pt x="766" y="89"/>
                </a:lnTo>
                <a:lnTo>
                  <a:pt x="765" y="88"/>
                </a:lnTo>
                <a:lnTo>
                  <a:pt x="764" y="86"/>
                </a:lnTo>
                <a:lnTo>
                  <a:pt x="762" y="85"/>
                </a:lnTo>
                <a:lnTo>
                  <a:pt x="760" y="83"/>
                </a:lnTo>
                <a:lnTo>
                  <a:pt x="758" y="81"/>
                </a:lnTo>
                <a:lnTo>
                  <a:pt x="756" y="79"/>
                </a:lnTo>
                <a:lnTo>
                  <a:pt x="754" y="77"/>
                </a:lnTo>
                <a:lnTo>
                  <a:pt x="751" y="75"/>
                </a:lnTo>
                <a:lnTo>
                  <a:pt x="749" y="73"/>
                </a:lnTo>
                <a:lnTo>
                  <a:pt x="746" y="71"/>
                </a:lnTo>
                <a:lnTo>
                  <a:pt x="744" y="69"/>
                </a:lnTo>
                <a:lnTo>
                  <a:pt x="741" y="67"/>
                </a:lnTo>
                <a:lnTo>
                  <a:pt x="738" y="65"/>
                </a:lnTo>
                <a:lnTo>
                  <a:pt x="735" y="63"/>
                </a:lnTo>
                <a:lnTo>
                  <a:pt x="732" y="61"/>
                </a:lnTo>
                <a:lnTo>
                  <a:pt x="729" y="59"/>
                </a:lnTo>
                <a:lnTo>
                  <a:pt x="726" y="57"/>
                </a:lnTo>
                <a:lnTo>
                  <a:pt x="723" y="54"/>
                </a:lnTo>
                <a:lnTo>
                  <a:pt x="720" y="52"/>
                </a:lnTo>
                <a:lnTo>
                  <a:pt x="716" y="50"/>
                </a:lnTo>
                <a:lnTo>
                  <a:pt x="713" y="48"/>
                </a:lnTo>
                <a:lnTo>
                  <a:pt x="709" y="46"/>
                </a:lnTo>
                <a:lnTo>
                  <a:pt x="706" y="44"/>
                </a:lnTo>
                <a:lnTo>
                  <a:pt x="702" y="42"/>
                </a:lnTo>
                <a:lnTo>
                  <a:pt x="698" y="40"/>
                </a:lnTo>
                <a:lnTo>
                  <a:pt x="694" y="38"/>
                </a:lnTo>
                <a:lnTo>
                  <a:pt x="690" y="36"/>
                </a:lnTo>
                <a:lnTo>
                  <a:pt x="686" y="34"/>
                </a:lnTo>
                <a:lnTo>
                  <a:pt x="681" y="32"/>
                </a:lnTo>
                <a:lnTo>
                  <a:pt x="677" y="30"/>
                </a:lnTo>
                <a:lnTo>
                  <a:pt x="672" y="29"/>
                </a:lnTo>
                <a:lnTo>
                  <a:pt x="668" y="27"/>
                </a:lnTo>
                <a:lnTo>
                  <a:pt x="663" y="26"/>
                </a:lnTo>
                <a:lnTo>
                  <a:pt x="658" y="24"/>
                </a:lnTo>
                <a:lnTo>
                  <a:pt x="653" y="23"/>
                </a:lnTo>
                <a:lnTo>
                  <a:pt x="648" y="21"/>
                </a:lnTo>
                <a:lnTo>
                  <a:pt x="643" y="20"/>
                </a:lnTo>
                <a:lnTo>
                  <a:pt x="638" y="19"/>
                </a:lnTo>
                <a:lnTo>
                  <a:pt x="633" y="18"/>
                </a:lnTo>
                <a:lnTo>
                  <a:pt x="628" y="17"/>
                </a:lnTo>
                <a:lnTo>
                  <a:pt x="623" y="16"/>
                </a:lnTo>
                <a:lnTo>
                  <a:pt x="619" y="16"/>
                </a:lnTo>
                <a:lnTo>
                  <a:pt x="614" y="15"/>
                </a:lnTo>
                <a:lnTo>
                  <a:pt x="610" y="15"/>
                </a:lnTo>
                <a:lnTo>
                  <a:pt x="606" y="14"/>
                </a:lnTo>
                <a:lnTo>
                  <a:pt x="602" y="14"/>
                </a:lnTo>
                <a:lnTo>
                  <a:pt x="598" y="14"/>
                </a:lnTo>
                <a:lnTo>
                  <a:pt x="594" y="14"/>
                </a:lnTo>
                <a:lnTo>
                  <a:pt x="590" y="14"/>
                </a:lnTo>
                <a:lnTo>
                  <a:pt x="586" y="14"/>
                </a:lnTo>
                <a:lnTo>
                  <a:pt x="583" y="15"/>
                </a:lnTo>
                <a:lnTo>
                  <a:pt x="579" y="15"/>
                </a:lnTo>
                <a:lnTo>
                  <a:pt x="576" y="16"/>
                </a:lnTo>
                <a:lnTo>
                  <a:pt x="572" y="17"/>
                </a:lnTo>
                <a:lnTo>
                  <a:pt x="569" y="18"/>
                </a:lnTo>
                <a:lnTo>
                  <a:pt x="566" y="19"/>
                </a:lnTo>
                <a:lnTo>
                  <a:pt x="562" y="20"/>
                </a:lnTo>
                <a:lnTo>
                  <a:pt x="559" y="22"/>
                </a:lnTo>
                <a:lnTo>
                  <a:pt x="556" y="23"/>
                </a:lnTo>
                <a:lnTo>
                  <a:pt x="553" y="25"/>
                </a:lnTo>
                <a:lnTo>
                  <a:pt x="549" y="27"/>
                </a:lnTo>
                <a:lnTo>
                  <a:pt x="546" y="29"/>
                </a:lnTo>
                <a:lnTo>
                  <a:pt x="543" y="32"/>
                </a:lnTo>
                <a:lnTo>
                  <a:pt x="540" y="34"/>
                </a:lnTo>
                <a:lnTo>
                  <a:pt x="536" y="37"/>
                </a:lnTo>
                <a:lnTo>
                  <a:pt x="533" y="40"/>
                </a:lnTo>
                <a:lnTo>
                  <a:pt x="530" y="43"/>
                </a:lnTo>
                <a:lnTo>
                  <a:pt x="527" y="46"/>
                </a:lnTo>
                <a:lnTo>
                  <a:pt x="524" y="50"/>
                </a:lnTo>
                <a:lnTo>
                  <a:pt x="522" y="52"/>
                </a:lnTo>
                <a:lnTo>
                  <a:pt x="519" y="55"/>
                </a:lnTo>
                <a:lnTo>
                  <a:pt x="518" y="56"/>
                </a:lnTo>
                <a:lnTo>
                  <a:pt x="516" y="58"/>
                </a:lnTo>
                <a:lnTo>
                  <a:pt x="515" y="59"/>
                </a:lnTo>
                <a:lnTo>
                  <a:pt x="515" y="60"/>
                </a:lnTo>
                <a:lnTo>
                  <a:pt x="515" y="59"/>
                </a:lnTo>
                <a:lnTo>
                  <a:pt x="516" y="58"/>
                </a:lnTo>
                <a:lnTo>
                  <a:pt x="518" y="56"/>
                </a:lnTo>
                <a:lnTo>
                  <a:pt x="519" y="55"/>
                </a:lnTo>
                <a:lnTo>
                  <a:pt x="522" y="52"/>
                </a:lnTo>
                <a:lnTo>
                  <a:pt x="524" y="50"/>
                </a:lnTo>
                <a:lnTo>
                  <a:pt x="527" y="46"/>
                </a:lnTo>
                <a:lnTo>
                  <a:pt x="530" y="43"/>
                </a:lnTo>
                <a:lnTo>
                  <a:pt x="532" y="40"/>
                </a:lnTo>
                <a:lnTo>
                  <a:pt x="534" y="37"/>
                </a:lnTo>
                <a:lnTo>
                  <a:pt x="535" y="34"/>
                </a:lnTo>
                <a:lnTo>
                  <a:pt x="536" y="32"/>
                </a:lnTo>
                <a:lnTo>
                  <a:pt x="536" y="30"/>
                </a:lnTo>
                <a:lnTo>
                  <a:pt x="536" y="27"/>
                </a:lnTo>
                <a:lnTo>
                  <a:pt x="535" y="25"/>
                </a:lnTo>
                <a:lnTo>
                  <a:pt x="534" y="24"/>
                </a:lnTo>
                <a:lnTo>
                  <a:pt x="532" y="22"/>
                </a:lnTo>
                <a:lnTo>
                  <a:pt x="530" y="21"/>
                </a:lnTo>
                <a:lnTo>
                  <a:pt x="527" y="19"/>
                </a:lnTo>
                <a:lnTo>
                  <a:pt x="524" y="18"/>
                </a:lnTo>
                <a:lnTo>
                  <a:pt x="520" y="17"/>
                </a:lnTo>
                <a:lnTo>
                  <a:pt x="516" y="17"/>
                </a:lnTo>
                <a:lnTo>
                  <a:pt x="511" y="16"/>
                </a:lnTo>
                <a:lnTo>
                  <a:pt x="505" y="16"/>
                </a:lnTo>
                <a:lnTo>
                  <a:pt x="500" y="15"/>
                </a:lnTo>
                <a:lnTo>
                  <a:pt x="495" y="15"/>
                </a:lnTo>
                <a:lnTo>
                  <a:pt x="490" y="15"/>
                </a:lnTo>
                <a:lnTo>
                  <a:pt x="485" y="15"/>
                </a:lnTo>
                <a:lnTo>
                  <a:pt x="480" y="15"/>
                </a:lnTo>
                <a:lnTo>
                  <a:pt x="475" y="15"/>
                </a:lnTo>
                <a:lnTo>
                  <a:pt x="470" y="15"/>
                </a:lnTo>
                <a:lnTo>
                  <a:pt x="465" y="15"/>
                </a:lnTo>
                <a:lnTo>
                  <a:pt x="460" y="15"/>
                </a:lnTo>
                <a:lnTo>
                  <a:pt x="455" y="16"/>
                </a:lnTo>
                <a:lnTo>
                  <a:pt x="450" y="16"/>
                </a:lnTo>
                <a:lnTo>
                  <a:pt x="446" y="17"/>
                </a:lnTo>
                <a:lnTo>
                  <a:pt x="441" y="17"/>
                </a:lnTo>
                <a:lnTo>
                  <a:pt x="436" y="18"/>
                </a:lnTo>
                <a:lnTo>
                  <a:pt x="431" y="19"/>
                </a:lnTo>
                <a:lnTo>
                  <a:pt x="426" y="20"/>
                </a:lnTo>
                <a:lnTo>
                  <a:pt x="422" y="20"/>
                </a:lnTo>
                <a:lnTo>
                  <a:pt x="417" y="22"/>
                </a:lnTo>
                <a:lnTo>
                  <a:pt x="412" y="23"/>
                </a:lnTo>
                <a:lnTo>
                  <a:pt x="408" y="24"/>
                </a:lnTo>
                <a:lnTo>
                  <a:pt x="403" y="25"/>
                </a:lnTo>
                <a:lnTo>
                  <a:pt x="399" y="26"/>
                </a:lnTo>
                <a:lnTo>
                  <a:pt x="394" y="28"/>
                </a:lnTo>
                <a:lnTo>
                  <a:pt x="390" y="29"/>
                </a:lnTo>
                <a:lnTo>
                  <a:pt x="386" y="31"/>
                </a:lnTo>
                <a:lnTo>
                  <a:pt x="381" y="33"/>
                </a:lnTo>
                <a:lnTo>
                  <a:pt x="377" y="35"/>
                </a:lnTo>
                <a:lnTo>
                  <a:pt x="373" y="37"/>
                </a:lnTo>
                <a:lnTo>
                  <a:pt x="368" y="39"/>
                </a:lnTo>
                <a:lnTo>
                  <a:pt x="364" y="41"/>
                </a:lnTo>
                <a:lnTo>
                  <a:pt x="360" y="43"/>
                </a:lnTo>
                <a:lnTo>
                  <a:pt x="356" y="45"/>
                </a:lnTo>
                <a:lnTo>
                  <a:pt x="352" y="47"/>
                </a:lnTo>
                <a:lnTo>
                  <a:pt x="348" y="50"/>
                </a:lnTo>
                <a:lnTo>
                  <a:pt x="345" y="52"/>
                </a:lnTo>
                <a:lnTo>
                  <a:pt x="341" y="55"/>
                </a:lnTo>
                <a:lnTo>
                  <a:pt x="338" y="58"/>
                </a:lnTo>
                <a:lnTo>
                  <a:pt x="335" y="60"/>
                </a:lnTo>
                <a:lnTo>
                  <a:pt x="331" y="63"/>
                </a:lnTo>
                <a:lnTo>
                  <a:pt x="328" y="66"/>
                </a:lnTo>
                <a:lnTo>
                  <a:pt x="325" y="69"/>
                </a:lnTo>
                <a:lnTo>
                  <a:pt x="323" y="72"/>
                </a:lnTo>
                <a:lnTo>
                  <a:pt x="320" y="75"/>
                </a:lnTo>
                <a:lnTo>
                  <a:pt x="317" y="78"/>
                </a:lnTo>
                <a:lnTo>
                  <a:pt x="315" y="82"/>
                </a:lnTo>
                <a:lnTo>
                  <a:pt x="313" y="85"/>
                </a:lnTo>
                <a:lnTo>
                  <a:pt x="310" y="88"/>
                </a:lnTo>
                <a:lnTo>
                  <a:pt x="308" y="92"/>
                </a:lnTo>
                <a:lnTo>
                  <a:pt x="306" y="95"/>
                </a:lnTo>
                <a:lnTo>
                  <a:pt x="304" y="98"/>
                </a:lnTo>
                <a:lnTo>
                  <a:pt x="303" y="102"/>
                </a:lnTo>
                <a:lnTo>
                  <a:pt x="301" y="105"/>
                </a:lnTo>
                <a:lnTo>
                  <a:pt x="300" y="108"/>
                </a:lnTo>
                <a:lnTo>
                  <a:pt x="298" y="111"/>
                </a:lnTo>
                <a:lnTo>
                  <a:pt x="297" y="113"/>
                </a:lnTo>
                <a:lnTo>
                  <a:pt x="296" y="116"/>
                </a:lnTo>
                <a:lnTo>
                  <a:pt x="295" y="119"/>
                </a:lnTo>
                <a:lnTo>
                  <a:pt x="294" y="121"/>
                </a:lnTo>
                <a:lnTo>
                  <a:pt x="294" y="124"/>
                </a:lnTo>
                <a:lnTo>
                  <a:pt x="293" y="126"/>
                </a:lnTo>
                <a:lnTo>
                  <a:pt x="293" y="129"/>
                </a:lnTo>
                <a:lnTo>
                  <a:pt x="293" y="131"/>
                </a:lnTo>
                <a:lnTo>
                  <a:pt x="292" y="133"/>
                </a:lnTo>
                <a:lnTo>
                  <a:pt x="292" y="135"/>
                </a:lnTo>
                <a:lnTo>
                  <a:pt x="292" y="137"/>
                </a:lnTo>
                <a:lnTo>
                  <a:pt x="292" y="138"/>
                </a:lnTo>
                <a:lnTo>
                  <a:pt x="292" y="139"/>
                </a:lnTo>
                <a:lnTo>
                  <a:pt x="292" y="140"/>
                </a:lnTo>
                <a:lnTo>
                  <a:pt x="292" y="141"/>
                </a:lnTo>
                <a:lnTo>
                  <a:pt x="292" y="142"/>
                </a:lnTo>
                <a:lnTo>
                  <a:pt x="292" y="141"/>
                </a:lnTo>
                <a:lnTo>
                  <a:pt x="292" y="140"/>
                </a:lnTo>
                <a:lnTo>
                  <a:pt x="292" y="139"/>
                </a:lnTo>
                <a:lnTo>
                  <a:pt x="292" y="138"/>
                </a:lnTo>
                <a:lnTo>
                  <a:pt x="292" y="137"/>
                </a:lnTo>
                <a:lnTo>
                  <a:pt x="292" y="135"/>
                </a:lnTo>
                <a:lnTo>
                  <a:pt x="292" y="133"/>
                </a:lnTo>
                <a:lnTo>
                  <a:pt x="292" y="131"/>
                </a:lnTo>
                <a:lnTo>
                  <a:pt x="292" y="129"/>
                </a:lnTo>
                <a:lnTo>
                  <a:pt x="292" y="127"/>
                </a:lnTo>
                <a:lnTo>
                  <a:pt x="292" y="124"/>
                </a:lnTo>
                <a:lnTo>
                  <a:pt x="291" y="122"/>
                </a:lnTo>
                <a:lnTo>
                  <a:pt x="290" y="120"/>
                </a:lnTo>
                <a:lnTo>
                  <a:pt x="289" y="118"/>
                </a:lnTo>
                <a:lnTo>
                  <a:pt x="288" y="115"/>
                </a:lnTo>
                <a:lnTo>
                  <a:pt x="287" y="113"/>
                </a:lnTo>
                <a:lnTo>
                  <a:pt x="285" y="111"/>
                </a:lnTo>
                <a:lnTo>
                  <a:pt x="284" y="108"/>
                </a:lnTo>
                <a:lnTo>
                  <a:pt x="282" y="106"/>
                </a:lnTo>
                <a:lnTo>
                  <a:pt x="280" y="104"/>
                </a:lnTo>
                <a:lnTo>
                  <a:pt x="278" y="101"/>
                </a:lnTo>
                <a:lnTo>
                  <a:pt x="276" y="99"/>
                </a:lnTo>
                <a:lnTo>
                  <a:pt x="274" y="96"/>
                </a:lnTo>
                <a:lnTo>
                  <a:pt x="271" y="94"/>
                </a:lnTo>
                <a:lnTo>
                  <a:pt x="269" y="92"/>
                </a:lnTo>
                <a:lnTo>
                  <a:pt x="266" y="90"/>
                </a:lnTo>
                <a:lnTo>
                  <a:pt x="263" y="87"/>
                </a:lnTo>
                <a:lnTo>
                  <a:pt x="260" y="85"/>
                </a:lnTo>
                <a:lnTo>
                  <a:pt x="257" y="84"/>
                </a:lnTo>
                <a:lnTo>
                  <a:pt x="254" y="82"/>
                </a:lnTo>
                <a:lnTo>
                  <a:pt x="251" y="80"/>
                </a:lnTo>
                <a:lnTo>
                  <a:pt x="248" y="79"/>
                </a:lnTo>
                <a:lnTo>
                  <a:pt x="244" y="77"/>
                </a:lnTo>
                <a:lnTo>
                  <a:pt x="241" y="76"/>
                </a:lnTo>
                <a:lnTo>
                  <a:pt x="237" y="75"/>
                </a:lnTo>
                <a:lnTo>
                  <a:pt x="233" y="73"/>
                </a:lnTo>
                <a:lnTo>
                  <a:pt x="229" y="72"/>
                </a:lnTo>
                <a:lnTo>
                  <a:pt x="226" y="71"/>
                </a:lnTo>
                <a:lnTo>
                  <a:pt x="221" y="71"/>
                </a:lnTo>
                <a:lnTo>
                  <a:pt x="217" y="70"/>
                </a:lnTo>
                <a:lnTo>
                  <a:pt x="213" y="69"/>
                </a:lnTo>
                <a:lnTo>
                  <a:pt x="210" y="69"/>
                </a:lnTo>
                <a:lnTo>
                  <a:pt x="206" y="68"/>
                </a:lnTo>
                <a:lnTo>
                  <a:pt x="202" y="68"/>
                </a:lnTo>
                <a:lnTo>
                  <a:pt x="198" y="68"/>
                </a:lnTo>
                <a:lnTo>
                  <a:pt x="195" y="68"/>
                </a:lnTo>
                <a:lnTo>
                  <a:pt x="191" y="68"/>
                </a:lnTo>
                <a:lnTo>
                  <a:pt x="188" y="68"/>
                </a:lnTo>
                <a:lnTo>
                  <a:pt x="184" y="68"/>
                </a:lnTo>
                <a:lnTo>
                  <a:pt x="181" y="69"/>
                </a:lnTo>
                <a:lnTo>
                  <a:pt x="178" y="69"/>
                </a:lnTo>
                <a:lnTo>
                  <a:pt x="174" y="70"/>
                </a:lnTo>
                <a:lnTo>
                  <a:pt x="171" y="71"/>
                </a:lnTo>
                <a:lnTo>
                  <a:pt x="168" y="71"/>
                </a:lnTo>
                <a:lnTo>
                  <a:pt x="165" y="72"/>
                </a:lnTo>
                <a:lnTo>
                  <a:pt x="162" y="73"/>
                </a:lnTo>
                <a:lnTo>
                  <a:pt x="160" y="74"/>
                </a:lnTo>
                <a:lnTo>
                  <a:pt x="157" y="76"/>
                </a:lnTo>
                <a:lnTo>
                  <a:pt x="154" y="77"/>
                </a:lnTo>
                <a:lnTo>
                  <a:pt x="151" y="78"/>
                </a:lnTo>
                <a:lnTo>
                  <a:pt x="149" y="80"/>
                </a:lnTo>
                <a:lnTo>
                  <a:pt x="146" y="81"/>
                </a:lnTo>
                <a:lnTo>
                  <a:pt x="144" y="83"/>
                </a:lnTo>
                <a:lnTo>
                  <a:pt x="141" y="84"/>
                </a:lnTo>
                <a:lnTo>
                  <a:pt x="139" y="86"/>
                </a:lnTo>
                <a:lnTo>
                  <a:pt x="136" y="88"/>
                </a:lnTo>
                <a:lnTo>
                  <a:pt x="134" y="89"/>
                </a:lnTo>
                <a:lnTo>
                  <a:pt x="131" y="91"/>
                </a:lnTo>
                <a:lnTo>
                  <a:pt x="129" y="93"/>
                </a:lnTo>
                <a:lnTo>
                  <a:pt x="127" y="95"/>
                </a:lnTo>
                <a:lnTo>
                  <a:pt x="125" y="97"/>
                </a:lnTo>
                <a:lnTo>
                  <a:pt x="123" y="99"/>
                </a:lnTo>
                <a:lnTo>
                  <a:pt x="121" y="102"/>
                </a:lnTo>
                <a:lnTo>
                  <a:pt x="119" y="104"/>
                </a:lnTo>
                <a:lnTo>
                  <a:pt x="117" y="106"/>
                </a:lnTo>
                <a:lnTo>
                  <a:pt x="115" y="108"/>
                </a:lnTo>
                <a:lnTo>
                  <a:pt x="113" y="110"/>
                </a:lnTo>
                <a:lnTo>
                  <a:pt x="111" y="112"/>
                </a:lnTo>
                <a:lnTo>
                  <a:pt x="109" y="114"/>
                </a:lnTo>
                <a:lnTo>
                  <a:pt x="107" y="116"/>
                </a:lnTo>
                <a:lnTo>
                  <a:pt x="105" y="118"/>
                </a:lnTo>
                <a:lnTo>
                  <a:pt x="103" y="119"/>
                </a:lnTo>
                <a:lnTo>
                  <a:pt x="102" y="121"/>
                </a:lnTo>
                <a:lnTo>
                  <a:pt x="100" y="123"/>
                </a:lnTo>
                <a:lnTo>
                  <a:pt x="98" y="125"/>
                </a:lnTo>
                <a:lnTo>
                  <a:pt x="97" y="127"/>
                </a:lnTo>
                <a:lnTo>
                  <a:pt x="95" y="129"/>
                </a:lnTo>
                <a:lnTo>
                  <a:pt x="94" y="130"/>
                </a:lnTo>
                <a:lnTo>
                  <a:pt x="93" y="132"/>
                </a:lnTo>
                <a:lnTo>
                  <a:pt x="92" y="133"/>
                </a:lnTo>
                <a:lnTo>
                  <a:pt x="91" y="134"/>
                </a:lnTo>
                <a:lnTo>
                  <a:pt x="91" y="135"/>
                </a:lnTo>
                <a:lnTo>
                  <a:pt x="91" y="136"/>
                </a:lnTo>
                <a:lnTo>
                  <a:pt x="91" y="137"/>
                </a:lnTo>
                <a:lnTo>
                  <a:pt x="92" y="137"/>
                </a:lnTo>
                <a:lnTo>
                  <a:pt x="93" y="137"/>
                </a:lnTo>
                <a:lnTo>
                  <a:pt x="94" y="136"/>
                </a:lnTo>
                <a:lnTo>
                  <a:pt x="95" y="136"/>
                </a:lnTo>
                <a:lnTo>
                  <a:pt x="97" y="135"/>
                </a:lnTo>
                <a:lnTo>
                  <a:pt x="99" y="134"/>
                </a:lnTo>
                <a:lnTo>
                  <a:pt x="101" y="133"/>
                </a:lnTo>
                <a:lnTo>
                  <a:pt x="104" y="132"/>
                </a:lnTo>
                <a:lnTo>
                  <a:pt x="106" y="131"/>
                </a:lnTo>
                <a:lnTo>
                  <a:pt x="109" y="130"/>
                </a:lnTo>
                <a:lnTo>
                  <a:pt x="112" y="129"/>
                </a:lnTo>
                <a:lnTo>
                  <a:pt x="114" y="128"/>
                </a:lnTo>
                <a:lnTo>
                  <a:pt x="117" y="127"/>
                </a:lnTo>
                <a:lnTo>
                  <a:pt x="120" y="126"/>
                </a:lnTo>
                <a:lnTo>
                  <a:pt x="123" y="125"/>
                </a:lnTo>
                <a:lnTo>
                  <a:pt x="125" y="125"/>
                </a:lnTo>
                <a:lnTo>
                  <a:pt x="128" y="124"/>
                </a:lnTo>
                <a:lnTo>
                  <a:pt x="131" y="124"/>
                </a:lnTo>
                <a:lnTo>
                  <a:pt x="134" y="123"/>
                </a:lnTo>
                <a:lnTo>
                  <a:pt x="137" y="123"/>
                </a:lnTo>
                <a:lnTo>
                  <a:pt x="140" y="123"/>
                </a:lnTo>
                <a:lnTo>
                  <a:pt x="142" y="123"/>
                </a:lnTo>
                <a:lnTo>
                  <a:pt x="145" y="123"/>
                </a:lnTo>
                <a:lnTo>
                  <a:pt x="148" y="123"/>
                </a:lnTo>
                <a:lnTo>
                  <a:pt x="151" y="123"/>
                </a:lnTo>
                <a:lnTo>
                  <a:pt x="153" y="124"/>
                </a:lnTo>
                <a:lnTo>
                  <a:pt x="155" y="124"/>
                </a:lnTo>
                <a:lnTo>
                  <a:pt x="157" y="124"/>
                </a:lnTo>
                <a:lnTo>
                  <a:pt x="158" y="124"/>
                </a:lnTo>
                <a:lnTo>
                  <a:pt x="159" y="124"/>
                </a:lnTo>
                <a:lnTo>
                  <a:pt x="160" y="124"/>
                </a:lnTo>
                <a:lnTo>
                  <a:pt x="159" y="124"/>
                </a:lnTo>
                <a:lnTo>
                  <a:pt x="158" y="124"/>
                </a:lnTo>
                <a:lnTo>
                  <a:pt x="157" y="124"/>
                </a:lnTo>
                <a:lnTo>
                  <a:pt x="155" y="124"/>
                </a:lnTo>
                <a:lnTo>
                  <a:pt x="153" y="124"/>
                </a:lnTo>
                <a:lnTo>
                  <a:pt x="151" y="123"/>
                </a:lnTo>
                <a:lnTo>
                  <a:pt x="148" y="123"/>
                </a:lnTo>
                <a:lnTo>
                  <a:pt x="145" y="123"/>
                </a:lnTo>
                <a:lnTo>
                  <a:pt x="142" y="123"/>
                </a:lnTo>
                <a:lnTo>
                  <a:pt x="140" y="123"/>
                </a:lnTo>
                <a:lnTo>
                  <a:pt x="137" y="123"/>
                </a:lnTo>
                <a:lnTo>
                  <a:pt x="134" y="123"/>
                </a:lnTo>
                <a:lnTo>
                  <a:pt x="131" y="124"/>
                </a:lnTo>
                <a:lnTo>
                  <a:pt x="128" y="124"/>
                </a:lnTo>
                <a:lnTo>
                  <a:pt x="125" y="125"/>
                </a:lnTo>
                <a:lnTo>
                  <a:pt x="123" y="125"/>
                </a:lnTo>
                <a:lnTo>
                  <a:pt x="120" y="126"/>
                </a:lnTo>
                <a:lnTo>
                  <a:pt x="117" y="127"/>
                </a:lnTo>
                <a:lnTo>
                  <a:pt x="114" y="128"/>
                </a:lnTo>
                <a:lnTo>
                  <a:pt x="112" y="129"/>
                </a:lnTo>
                <a:lnTo>
                  <a:pt x="109" y="130"/>
                </a:lnTo>
                <a:lnTo>
                  <a:pt x="106" y="131"/>
                </a:lnTo>
                <a:lnTo>
                  <a:pt x="104" y="132"/>
                </a:lnTo>
                <a:lnTo>
                  <a:pt x="101" y="134"/>
                </a:lnTo>
                <a:lnTo>
                  <a:pt x="99" y="135"/>
                </a:lnTo>
                <a:lnTo>
                  <a:pt x="96" y="136"/>
                </a:lnTo>
                <a:lnTo>
                  <a:pt x="93" y="138"/>
                </a:lnTo>
                <a:lnTo>
                  <a:pt x="91" y="139"/>
                </a:lnTo>
                <a:lnTo>
                  <a:pt x="88" y="141"/>
                </a:lnTo>
                <a:lnTo>
                  <a:pt x="86" y="142"/>
                </a:lnTo>
                <a:lnTo>
                  <a:pt x="83" y="144"/>
                </a:lnTo>
                <a:lnTo>
                  <a:pt x="80" y="145"/>
                </a:lnTo>
                <a:lnTo>
                  <a:pt x="78" y="147"/>
                </a:lnTo>
                <a:lnTo>
                  <a:pt x="75" y="148"/>
                </a:lnTo>
                <a:lnTo>
                  <a:pt x="73" y="150"/>
                </a:lnTo>
                <a:lnTo>
                  <a:pt x="70" y="151"/>
                </a:lnTo>
                <a:lnTo>
                  <a:pt x="68" y="153"/>
                </a:lnTo>
                <a:lnTo>
                  <a:pt x="65" y="155"/>
                </a:lnTo>
                <a:lnTo>
                  <a:pt x="62" y="156"/>
                </a:lnTo>
                <a:lnTo>
                  <a:pt x="60" y="158"/>
                </a:lnTo>
                <a:lnTo>
                  <a:pt x="57" y="160"/>
                </a:lnTo>
                <a:lnTo>
                  <a:pt x="55" y="162"/>
                </a:lnTo>
                <a:lnTo>
                  <a:pt x="52" y="165"/>
                </a:lnTo>
                <a:lnTo>
                  <a:pt x="50" y="167"/>
                </a:lnTo>
                <a:lnTo>
                  <a:pt x="47" y="170"/>
                </a:lnTo>
                <a:lnTo>
                  <a:pt x="45" y="173"/>
                </a:lnTo>
                <a:lnTo>
                  <a:pt x="43" y="177"/>
                </a:lnTo>
                <a:lnTo>
                  <a:pt x="40" y="180"/>
                </a:lnTo>
                <a:lnTo>
                  <a:pt x="38" y="184"/>
                </a:lnTo>
                <a:lnTo>
                  <a:pt x="35" y="188"/>
                </a:lnTo>
                <a:lnTo>
                  <a:pt x="33" y="192"/>
                </a:lnTo>
                <a:lnTo>
                  <a:pt x="31" y="196"/>
                </a:lnTo>
                <a:lnTo>
                  <a:pt x="28" y="201"/>
                </a:lnTo>
                <a:lnTo>
                  <a:pt x="26" y="206"/>
                </a:lnTo>
                <a:lnTo>
                  <a:pt x="23" y="211"/>
                </a:lnTo>
                <a:lnTo>
                  <a:pt x="21" y="216"/>
                </a:lnTo>
                <a:lnTo>
                  <a:pt x="19" y="221"/>
                </a:lnTo>
                <a:lnTo>
                  <a:pt x="17" y="227"/>
                </a:lnTo>
                <a:lnTo>
                  <a:pt x="15" y="232"/>
                </a:lnTo>
                <a:lnTo>
                  <a:pt x="13" y="237"/>
                </a:lnTo>
                <a:lnTo>
                  <a:pt x="12" y="243"/>
                </a:lnTo>
                <a:lnTo>
                  <a:pt x="10" y="249"/>
                </a:lnTo>
                <a:lnTo>
                  <a:pt x="8" y="254"/>
                </a:lnTo>
                <a:lnTo>
                  <a:pt x="7" y="260"/>
                </a:lnTo>
                <a:lnTo>
                  <a:pt x="6" y="266"/>
                </a:lnTo>
                <a:lnTo>
                  <a:pt x="5" y="272"/>
                </a:lnTo>
                <a:lnTo>
                  <a:pt x="4" y="278"/>
                </a:lnTo>
                <a:lnTo>
                  <a:pt x="3" y="284"/>
                </a:lnTo>
                <a:lnTo>
                  <a:pt x="2" y="290"/>
                </a:lnTo>
                <a:lnTo>
                  <a:pt x="1" y="296"/>
                </a:lnTo>
                <a:lnTo>
                  <a:pt x="1" y="303"/>
                </a:lnTo>
                <a:lnTo>
                  <a:pt x="0" y="309"/>
                </a:lnTo>
                <a:lnTo>
                  <a:pt x="0" y="315"/>
                </a:lnTo>
                <a:lnTo>
                  <a:pt x="0" y="321"/>
                </a:lnTo>
                <a:lnTo>
                  <a:pt x="0" y="327"/>
                </a:lnTo>
                <a:lnTo>
                  <a:pt x="0" y="333"/>
                </a:lnTo>
                <a:lnTo>
                  <a:pt x="1" y="339"/>
                </a:lnTo>
                <a:lnTo>
                  <a:pt x="1" y="345"/>
                </a:lnTo>
                <a:lnTo>
                  <a:pt x="2" y="351"/>
                </a:lnTo>
                <a:lnTo>
                  <a:pt x="3" y="356"/>
                </a:lnTo>
                <a:lnTo>
                  <a:pt x="4" y="362"/>
                </a:lnTo>
                <a:lnTo>
                  <a:pt x="5" y="367"/>
                </a:lnTo>
                <a:lnTo>
                  <a:pt x="6" y="372"/>
                </a:lnTo>
                <a:lnTo>
                  <a:pt x="7" y="377"/>
                </a:lnTo>
                <a:lnTo>
                  <a:pt x="9" y="382"/>
                </a:lnTo>
                <a:lnTo>
                  <a:pt x="11" y="387"/>
                </a:lnTo>
                <a:lnTo>
                  <a:pt x="13" y="392"/>
                </a:lnTo>
                <a:lnTo>
                  <a:pt x="15" y="397"/>
                </a:lnTo>
                <a:lnTo>
                  <a:pt x="17" y="401"/>
                </a:lnTo>
                <a:lnTo>
                  <a:pt x="19" y="406"/>
                </a:lnTo>
                <a:lnTo>
                  <a:pt x="21" y="410"/>
                </a:lnTo>
                <a:lnTo>
                  <a:pt x="23" y="414"/>
                </a:lnTo>
                <a:lnTo>
                  <a:pt x="25" y="418"/>
                </a:lnTo>
                <a:lnTo>
                  <a:pt x="27" y="422"/>
                </a:lnTo>
                <a:lnTo>
                  <a:pt x="30" y="426"/>
                </a:lnTo>
                <a:lnTo>
                  <a:pt x="32" y="429"/>
                </a:lnTo>
                <a:lnTo>
                  <a:pt x="34" y="433"/>
                </a:lnTo>
                <a:lnTo>
                  <a:pt x="37" y="436"/>
                </a:lnTo>
                <a:lnTo>
                  <a:pt x="39" y="439"/>
                </a:lnTo>
                <a:lnTo>
                  <a:pt x="42" y="442"/>
                </a:lnTo>
                <a:lnTo>
                  <a:pt x="44" y="445"/>
                </a:lnTo>
                <a:lnTo>
                  <a:pt x="47" y="448"/>
                </a:lnTo>
                <a:lnTo>
                  <a:pt x="49" y="450"/>
                </a:lnTo>
                <a:close/>
              </a:path>
            </a:pathLst>
          </a:custGeom>
          <a:solidFill>
            <a:srgbClr val="00B0F0"/>
          </a:solidFill>
          <a:ln w="0">
            <a:solidFill>
              <a:srgbClr val="000000"/>
            </a:solidFill>
            <a:round/>
            <a:headEnd/>
            <a:tailEnd/>
          </a:ln>
        </p:spPr>
        <p:txBody>
          <a:bodyPr lIns="80065" tIns="40032" rIns="80065" bIns="40032" anchor="ctr">
            <a:spAutoFit/>
          </a:bodyPr>
          <a:lstStyle/>
          <a:p>
            <a:r>
              <a:rPr lang="zh-CN" altLang="en-US">
                <a:ea typeface="宋体" pitchFamily="2" charset="-122"/>
              </a:rPr>
              <a:t>财务公司</a:t>
            </a:r>
          </a:p>
        </p:txBody>
      </p:sp>
      <p:sp>
        <p:nvSpPr>
          <p:cNvPr id="188430" name="Freeform 14"/>
          <p:cNvSpPr>
            <a:spLocks/>
          </p:cNvSpPr>
          <p:nvPr/>
        </p:nvSpPr>
        <p:spPr bwMode="auto">
          <a:xfrm flipH="1">
            <a:off x="1447800" y="4114800"/>
            <a:ext cx="1219200" cy="819150"/>
          </a:xfrm>
          <a:custGeom>
            <a:avLst/>
            <a:gdLst>
              <a:gd name="T0" fmla="*/ 2147483647 w 1149"/>
              <a:gd name="T1" fmla="*/ 2147483647 h 719"/>
              <a:gd name="T2" fmla="*/ 2147483647 w 1149"/>
              <a:gd name="T3" fmla="*/ 2147483647 h 719"/>
              <a:gd name="T4" fmla="*/ 2147483647 w 1149"/>
              <a:gd name="T5" fmla="*/ 2147483647 h 719"/>
              <a:gd name="T6" fmla="*/ 2147483647 w 1149"/>
              <a:gd name="T7" fmla="*/ 2147483647 h 719"/>
              <a:gd name="T8" fmla="*/ 2147483647 w 1149"/>
              <a:gd name="T9" fmla="*/ 2147483647 h 719"/>
              <a:gd name="T10" fmla="*/ 2147483647 w 1149"/>
              <a:gd name="T11" fmla="*/ 2147483647 h 719"/>
              <a:gd name="T12" fmla="*/ 2147483647 w 1149"/>
              <a:gd name="T13" fmla="*/ 2147483647 h 719"/>
              <a:gd name="T14" fmla="*/ 2147483647 w 1149"/>
              <a:gd name="T15" fmla="*/ 2147483647 h 719"/>
              <a:gd name="T16" fmla="*/ 2147483647 w 1149"/>
              <a:gd name="T17" fmla="*/ 2147483647 h 719"/>
              <a:gd name="T18" fmla="*/ 2147483647 w 1149"/>
              <a:gd name="T19" fmla="*/ 2147483647 h 719"/>
              <a:gd name="T20" fmla="*/ 2147483647 w 1149"/>
              <a:gd name="T21" fmla="*/ 2147483647 h 719"/>
              <a:gd name="T22" fmla="*/ 2147483647 w 1149"/>
              <a:gd name="T23" fmla="*/ 2147483647 h 719"/>
              <a:gd name="T24" fmla="*/ 2147483647 w 1149"/>
              <a:gd name="T25" fmla="*/ 2147483647 h 719"/>
              <a:gd name="T26" fmla="*/ 2147483647 w 1149"/>
              <a:gd name="T27" fmla="*/ 2147483647 h 719"/>
              <a:gd name="T28" fmla="*/ 2147483647 w 1149"/>
              <a:gd name="T29" fmla="*/ 2147483647 h 719"/>
              <a:gd name="T30" fmla="*/ 2147483647 w 1149"/>
              <a:gd name="T31" fmla="*/ 2147483647 h 719"/>
              <a:gd name="T32" fmla="*/ 2147483647 w 1149"/>
              <a:gd name="T33" fmla="*/ 2147483647 h 719"/>
              <a:gd name="T34" fmla="*/ 2147483647 w 1149"/>
              <a:gd name="T35" fmla="*/ 2147483647 h 719"/>
              <a:gd name="T36" fmla="*/ 2147483647 w 1149"/>
              <a:gd name="T37" fmla="*/ 2147483647 h 719"/>
              <a:gd name="T38" fmla="*/ 2147483647 w 1149"/>
              <a:gd name="T39" fmla="*/ 2147483647 h 719"/>
              <a:gd name="T40" fmla="*/ 2147483647 w 1149"/>
              <a:gd name="T41" fmla="*/ 2147483647 h 719"/>
              <a:gd name="T42" fmla="*/ 2147483647 w 1149"/>
              <a:gd name="T43" fmla="*/ 2147483647 h 719"/>
              <a:gd name="T44" fmla="*/ 2147483647 w 1149"/>
              <a:gd name="T45" fmla="*/ 2147483647 h 719"/>
              <a:gd name="T46" fmla="*/ 2147483647 w 1149"/>
              <a:gd name="T47" fmla="*/ 2147483647 h 719"/>
              <a:gd name="T48" fmla="*/ 2147483647 w 1149"/>
              <a:gd name="T49" fmla="*/ 2147483647 h 719"/>
              <a:gd name="T50" fmla="*/ 2147483647 w 1149"/>
              <a:gd name="T51" fmla="*/ 2147483647 h 719"/>
              <a:gd name="T52" fmla="*/ 2147483647 w 1149"/>
              <a:gd name="T53" fmla="*/ 2147483647 h 719"/>
              <a:gd name="T54" fmla="*/ 0 w 1149"/>
              <a:gd name="T55" fmla="*/ 2147483647 h 719"/>
              <a:gd name="T56" fmla="*/ 2147483647 w 1149"/>
              <a:gd name="T57" fmla="*/ 2147483647 h 719"/>
              <a:gd name="T58" fmla="*/ 2147483647 w 1149"/>
              <a:gd name="T59" fmla="*/ 2147483647 h 719"/>
              <a:gd name="T60" fmla="*/ 2147483647 w 1149"/>
              <a:gd name="T61" fmla="*/ 2147483647 h 719"/>
              <a:gd name="T62" fmla="*/ 2147483647 w 1149"/>
              <a:gd name="T63" fmla="*/ 2147483647 h 719"/>
              <a:gd name="T64" fmla="*/ 2147483647 w 1149"/>
              <a:gd name="T65" fmla="*/ 2147483647 h 719"/>
              <a:gd name="T66" fmla="*/ 2147483647 w 1149"/>
              <a:gd name="T67" fmla="*/ 2147483647 h 719"/>
              <a:gd name="T68" fmla="*/ 2147483647 w 1149"/>
              <a:gd name="T69" fmla="*/ 2147483647 h 719"/>
              <a:gd name="T70" fmla="*/ 2147483647 w 1149"/>
              <a:gd name="T71" fmla="*/ 2147483647 h 719"/>
              <a:gd name="T72" fmla="*/ 2147483647 w 1149"/>
              <a:gd name="T73" fmla="*/ 2147483647 h 719"/>
              <a:gd name="T74" fmla="*/ 2147483647 w 1149"/>
              <a:gd name="T75" fmla="*/ 2147483647 h 719"/>
              <a:gd name="T76" fmla="*/ 2147483647 w 1149"/>
              <a:gd name="T77" fmla="*/ 2147483647 h 719"/>
              <a:gd name="T78" fmla="*/ 2147483647 w 1149"/>
              <a:gd name="T79" fmla="*/ 2147483647 h 719"/>
              <a:gd name="T80" fmla="*/ 2147483647 w 1149"/>
              <a:gd name="T81" fmla="*/ 2147483647 h 719"/>
              <a:gd name="T82" fmla="*/ 2147483647 w 1149"/>
              <a:gd name="T83" fmla="*/ 2147483647 h 719"/>
              <a:gd name="T84" fmla="*/ 2147483647 w 1149"/>
              <a:gd name="T85" fmla="*/ 2147483647 h 719"/>
              <a:gd name="T86" fmla="*/ 2147483647 w 1149"/>
              <a:gd name="T87" fmla="*/ 2147483647 h 719"/>
              <a:gd name="T88" fmla="*/ 2147483647 w 1149"/>
              <a:gd name="T89" fmla="*/ 2147483647 h 719"/>
              <a:gd name="T90" fmla="*/ 2147483647 w 1149"/>
              <a:gd name="T91" fmla="*/ 2147483647 h 719"/>
              <a:gd name="T92" fmla="*/ 2147483647 w 1149"/>
              <a:gd name="T93" fmla="*/ 2147483647 h 719"/>
              <a:gd name="T94" fmla="*/ 2147483647 w 1149"/>
              <a:gd name="T95" fmla="*/ 2147483647 h 719"/>
              <a:gd name="T96" fmla="*/ 2147483647 w 1149"/>
              <a:gd name="T97" fmla="*/ 2147483647 h 719"/>
              <a:gd name="T98" fmla="*/ 2147483647 w 1149"/>
              <a:gd name="T99" fmla="*/ 2147483647 h 719"/>
              <a:gd name="T100" fmla="*/ 2147483647 w 1149"/>
              <a:gd name="T101" fmla="*/ 2147483647 h 719"/>
              <a:gd name="T102" fmla="*/ 2147483647 w 1149"/>
              <a:gd name="T103" fmla="*/ 2147483647 h 719"/>
              <a:gd name="T104" fmla="*/ 2147483647 w 1149"/>
              <a:gd name="T105" fmla="*/ 2147483647 h 719"/>
              <a:gd name="T106" fmla="*/ 2147483647 w 1149"/>
              <a:gd name="T107" fmla="*/ 2147483647 h 719"/>
              <a:gd name="T108" fmla="*/ 2147483647 w 1149"/>
              <a:gd name="T109" fmla="*/ 2147483647 h 719"/>
              <a:gd name="T110" fmla="*/ 2147483647 w 1149"/>
              <a:gd name="T111" fmla="*/ 2147483647 h 719"/>
              <a:gd name="T112" fmla="*/ 2147483647 w 1149"/>
              <a:gd name="T113" fmla="*/ 2147483647 h 719"/>
              <a:gd name="T114" fmla="*/ 2147483647 w 1149"/>
              <a:gd name="T115" fmla="*/ 2147483647 h 719"/>
              <a:gd name="T116" fmla="*/ 2147483647 w 1149"/>
              <a:gd name="T117" fmla="*/ 2147483647 h 719"/>
              <a:gd name="T118" fmla="*/ 2147483647 w 1149"/>
              <a:gd name="T119" fmla="*/ 2147483647 h 719"/>
              <a:gd name="T120" fmla="*/ 2147483647 w 1149"/>
              <a:gd name="T121" fmla="*/ 2147483647 h 719"/>
              <a:gd name="T122" fmla="*/ 2147483647 w 1149"/>
              <a:gd name="T123" fmla="*/ 2147483647 h 719"/>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149"/>
              <a:gd name="T187" fmla="*/ 0 h 719"/>
              <a:gd name="T188" fmla="*/ 1149 w 1149"/>
              <a:gd name="T189" fmla="*/ 719 h 719"/>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149" h="719">
                <a:moveTo>
                  <a:pt x="1099" y="450"/>
                </a:moveTo>
                <a:lnTo>
                  <a:pt x="1096" y="453"/>
                </a:lnTo>
                <a:lnTo>
                  <a:pt x="1093" y="456"/>
                </a:lnTo>
                <a:lnTo>
                  <a:pt x="1091" y="459"/>
                </a:lnTo>
                <a:lnTo>
                  <a:pt x="1088" y="463"/>
                </a:lnTo>
                <a:lnTo>
                  <a:pt x="1085" y="466"/>
                </a:lnTo>
                <a:lnTo>
                  <a:pt x="1083" y="471"/>
                </a:lnTo>
                <a:lnTo>
                  <a:pt x="1080" y="475"/>
                </a:lnTo>
                <a:lnTo>
                  <a:pt x="1077" y="480"/>
                </a:lnTo>
                <a:lnTo>
                  <a:pt x="1075" y="485"/>
                </a:lnTo>
                <a:lnTo>
                  <a:pt x="1072" y="490"/>
                </a:lnTo>
                <a:lnTo>
                  <a:pt x="1069" y="496"/>
                </a:lnTo>
                <a:lnTo>
                  <a:pt x="1066" y="502"/>
                </a:lnTo>
                <a:lnTo>
                  <a:pt x="1064" y="509"/>
                </a:lnTo>
                <a:lnTo>
                  <a:pt x="1061" y="515"/>
                </a:lnTo>
                <a:lnTo>
                  <a:pt x="1058" y="522"/>
                </a:lnTo>
                <a:lnTo>
                  <a:pt x="1055" y="530"/>
                </a:lnTo>
                <a:lnTo>
                  <a:pt x="1052" y="537"/>
                </a:lnTo>
                <a:lnTo>
                  <a:pt x="1049" y="544"/>
                </a:lnTo>
                <a:lnTo>
                  <a:pt x="1046" y="551"/>
                </a:lnTo>
                <a:lnTo>
                  <a:pt x="1043" y="558"/>
                </a:lnTo>
                <a:lnTo>
                  <a:pt x="1040" y="564"/>
                </a:lnTo>
                <a:lnTo>
                  <a:pt x="1037" y="570"/>
                </a:lnTo>
                <a:lnTo>
                  <a:pt x="1034" y="576"/>
                </a:lnTo>
                <a:lnTo>
                  <a:pt x="1030" y="582"/>
                </a:lnTo>
                <a:lnTo>
                  <a:pt x="1027" y="588"/>
                </a:lnTo>
                <a:lnTo>
                  <a:pt x="1023" y="593"/>
                </a:lnTo>
                <a:lnTo>
                  <a:pt x="1020" y="598"/>
                </a:lnTo>
                <a:lnTo>
                  <a:pt x="1016" y="603"/>
                </a:lnTo>
                <a:lnTo>
                  <a:pt x="1012" y="608"/>
                </a:lnTo>
                <a:lnTo>
                  <a:pt x="1008" y="612"/>
                </a:lnTo>
                <a:lnTo>
                  <a:pt x="1005" y="616"/>
                </a:lnTo>
                <a:lnTo>
                  <a:pt x="1001" y="620"/>
                </a:lnTo>
                <a:lnTo>
                  <a:pt x="997" y="624"/>
                </a:lnTo>
                <a:lnTo>
                  <a:pt x="993" y="627"/>
                </a:lnTo>
                <a:lnTo>
                  <a:pt x="989" y="630"/>
                </a:lnTo>
                <a:lnTo>
                  <a:pt x="985" y="633"/>
                </a:lnTo>
                <a:lnTo>
                  <a:pt x="981" y="636"/>
                </a:lnTo>
                <a:lnTo>
                  <a:pt x="977" y="639"/>
                </a:lnTo>
                <a:lnTo>
                  <a:pt x="973" y="641"/>
                </a:lnTo>
                <a:lnTo>
                  <a:pt x="969" y="644"/>
                </a:lnTo>
                <a:lnTo>
                  <a:pt x="965" y="646"/>
                </a:lnTo>
                <a:lnTo>
                  <a:pt x="962" y="647"/>
                </a:lnTo>
                <a:lnTo>
                  <a:pt x="958" y="649"/>
                </a:lnTo>
                <a:lnTo>
                  <a:pt x="954" y="650"/>
                </a:lnTo>
                <a:lnTo>
                  <a:pt x="950" y="652"/>
                </a:lnTo>
                <a:lnTo>
                  <a:pt x="946" y="653"/>
                </a:lnTo>
                <a:lnTo>
                  <a:pt x="943" y="653"/>
                </a:lnTo>
                <a:lnTo>
                  <a:pt x="939" y="654"/>
                </a:lnTo>
                <a:lnTo>
                  <a:pt x="935" y="654"/>
                </a:lnTo>
                <a:lnTo>
                  <a:pt x="932" y="654"/>
                </a:lnTo>
                <a:lnTo>
                  <a:pt x="928" y="655"/>
                </a:lnTo>
                <a:lnTo>
                  <a:pt x="924" y="654"/>
                </a:lnTo>
                <a:lnTo>
                  <a:pt x="921" y="654"/>
                </a:lnTo>
                <a:lnTo>
                  <a:pt x="917" y="654"/>
                </a:lnTo>
                <a:lnTo>
                  <a:pt x="914" y="653"/>
                </a:lnTo>
                <a:lnTo>
                  <a:pt x="910" y="653"/>
                </a:lnTo>
                <a:lnTo>
                  <a:pt x="907" y="652"/>
                </a:lnTo>
                <a:lnTo>
                  <a:pt x="903" y="651"/>
                </a:lnTo>
                <a:lnTo>
                  <a:pt x="900" y="649"/>
                </a:lnTo>
                <a:lnTo>
                  <a:pt x="896" y="648"/>
                </a:lnTo>
                <a:lnTo>
                  <a:pt x="893" y="647"/>
                </a:lnTo>
                <a:lnTo>
                  <a:pt x="890" y="645"/>
                </a:lnTo>
                <a:lnTo>
                  <a:pt x="886" y="643"/>
                </a:lnTo>
                <a:lnTo>
                  <a:pt x="883" y="641"/>
                </a:lnTo>
                <a:lnTo>
                  <a:pt x="880" y="639"/>
                </a:lnTo>
                <a:lnTo>
                  <a:pt x="877" y="637"/>
                </a:lnTo>
                <a:lnTo>
                  <a:pt x="874" y="635"/>
                </a:lnTo>
                <a:lnTo>
                  <a:pt x="871" y="633"/>
                </a:lnTo>
                <a:lnTo>
                  <a:pt x="869" y="631"/>
                </a:lnTo>
                <a:lnTo>
                  <a:pt x="867" y="629"/>
                </a:lnTo>
                <a:lnTo>
                  <a:pt x="865" y="626"/>
                </a:lnTo>
                <a:lnTo>
                  <a:pt x="863" y="624"/>
                </a:lnTo>
                <a:lnTo>
                  <a:pt x="861" y="622"/>
                </a:lnTo>
                <a:lnTo>
                  <a:pt x="860" y="620"/>
                </a:lnTo>
                <a:lnTo>
                  <a:pt x="859" y="617"/>
                </a:lnTo>
                <a:lnTo>
                  <a:pt x="858" y="615"/>
                </a:lnTo>
                <a:lnTo>
                  <a:pt x="857" y="612"/>
                </a:lnTo>
                <a:lnTo>
                  <a:pt x="857" y="610"/>
                </a:lnTo>
                <a:lnTo>
                  <a:pt x="856" y="607"/>
                </a:lnTo>
                <a:lnTo>
                  <a:pt x="856" y="605"/>
                </a:lnTo>
                <a:lnTo>
                  <a:pt x="856" y="602"/>
                </a:lnTo>
                <a:lnTo>
                  <a:pt x="856" y="600"/>
                </a:lnTo>
                <a:lnTo>
                  <a:pt x="856" y="598"/>
                </a:lnTo>
                <a:lnTo>
                  <a:pt x="856" y="597"/>
                </a:lnTo>
                <a:lnTo>
                  <a:pt x="856" y="596"/>
                </a:lnTo>
                <a:lnTo>
                  <a:pt x="856" y="595"/>
                </a:lnTo>
                <a:lnTo>
                  <a:pt x="856" y="594"/>
                </a:lnTo>
                <a:lnTo>
                  <a:pt x="856" y="595"/>
                </a:lnTo>
                <a:lnTo>
                  <a:pt x="856" y="596"/>
                </a:lnTo>
                <a:lnTo>
                  <a:pt x="856" y="597"/>
                </a:lnTo>
                <a:lnTo>
                  <a:pt x="856" y="598"/>
                </a:lnTo>
                <a:lnTo>
                  <a:pt x="856" y="600"/>
                </a:lnTo>
                <a:lnTo>
                  <a:pt x="856" y="602"/>
                </a:lnTo>
                <a:lnTo>
                  <a:pt x="856" y="605"/>
                </a:lnTo>
                <a:lnTo>
                  <a:pt x="856" y="607"/>
                </a:lnTo>
                <a:lnTo>
                  <a:pt x="856" y="610"/>
                </a:lnTo>
                <a:lnTo>
                  <a:pt x="856" y="613"/>
                </a:lnTo>
                <a:lnTo>
                  <a:pt x="855" y="616"/>
                </a:lnTo>
                <a:lnTo>
                  <a:pt x="854" y="618"/>
                </a:lnTo>
                <a:lnTo>
                  <a:pt x="853" y="621"/>
                </a:lnTo>
                <a:lnTo>
                  <a:pt x="852" y="624"/>
                </a:lnTo>
                <a:lnTo>
                  <a:pt x="851" y="627"/>
                </a:lnTo>
                <a:lnTo>
                  <a:pt x="849" y="630"/>
                </a:lnTo>
                <a:lnTo>
                  <a:pt x="848" y="634"/>
                </a:lnTo>
                <a:lnTo>
                  <a:pt x="846" y="637"/>
                </a:lnTo>
                <a:lnTo>
                  <a:pt x="844" y="640"/>
                </a:lnTo>
                <a:lnTo>
                  <a:pt x="842" y="643"/>
                </a:lnTo>
                <a:lnTo>
                  <a:pt x="840" y="647"/>
                </a:lnTo>
                <a:lnTo>
                  <a:pt x="837" y="650"/>
                </a:lnTo>
                <a:lnTo>
                  <a:pt x="835" y="654"/>
                </a:lnTo>
                <a:lnTo>
                  <a:pt x="832" y="657"/>
                </a:lnTo>
                <a:lnTo>
                  <a:pt x="829" y="661"/>
                </a:lnTo>
                <a:lnTo>
                  <a:pt x="826" y="664"/>
                </a:lnTo>
                <a:lnTo>
                  <a:pt x="823" y="667"/>
                </a:lnTo>
                <a:lnTo>
                  <a:pt x="820" y="670"/>
                </a:lnTo>
                <a:lnTo>
                  <a:pt x="817" y="673"/>
                </a:lnTo>
                <a:lnTo>
                  <a:pt x="814" y="676"/>
                </a:lnTo>
                <a:lnTo>
                  <a:pt x="810" y="679"/>
                </a:lnTo>
                <a:lnTo>
                  <a:pt x="807" y="682"/>
                </a:lnTo>
                <a:lnTo>
                  <a:pt x="803" y="684"/>
                </a:lnTo>
                <a:lnTo>
                  <a:pt x="800" y="687"/>
                </a:lnTo>
                <a:lnTo>
                  <a:pt x="796" y="689"/>
                </a:lnTo>
                <a:lnTo>
                  <a:pt x="792" y="691"/>
                </a:lnTo>
                <a:lnTo>
                  <a:pt x="789" y="694"/>
                </a:lnTo>
                <a:lnTo>
                  <a:pt x="785" y="696"/>
                </a:lnTo>
                <a:lnTo>
                  <a:pt x="781" y="698"/>
                </a:lnTo>
                <a:lnTo>
                  <a:pt x="777" y="699"/>
                </a:lnTo>
                <a:lnTo>
                  <a:pt x="773" y="701"/>
                </a:lnTo>
                <a:lnTo>
                  <a:pt x="769" y="703"/>
                </a:lnTo>
                <a:lnTo>
                  <a:pt x="764" y="705"/>
                </a:lnTo>
                <a:lnTo>
                  <a:pt x="760" y="706"/>
                </a:lnTo>
                <a:lnTo>
                  <a:pt x="756" y="707"/>
                </a:lnTo>
                <a:lnTo>
                  <a:pt x="751" y="709"/>
                </a:lnTo>
                <a:lnTo>
                  <a:pt x="747" y="710"/>
                </a:lnTo>
                <a:lnTo>
                  <a:pt x="742" y="711"/>
                </a:lnTo>
                <a:lnTo>
                  <a:pt x="738" y="712"/>
                </a:lnTo>
                <a:lnTo>
                  <a:pt x="733" y="713"/>
                </a:lnTo>
                <a:lnTo>
                  <a:pt x="728" y="714"/>
                </a:lnTo>
                <a:lnTo>
                  <a:pt x="724" y="715"/>
                </a:lnTo>
                <a:lnTo>
                  <a:pt x="719" y="715"/>
                </a:lnTo>
                <a:lnTo>
                  <a:pt x="714" y="716"/>
                </a:lnTo>
                <a:lnTo>
                  <a:pt x="709" y="716"/>
                </a:lnTo>
                <a:lnTo>
                  <a:pt x="704" y="717"/>
                </a:lnTo>
                <a:lnTo>
                  <a:pt x="699" y="717"/>
                </a:lnTo>
                <a:lnTo>
                  <a:pt x="694" y="717"/>
                </a:lnTo>
                <a:lnTo>
                  <a:pt x="690" y="718"/>
                </a:lnTo>
                <a:lnTo>
                  <a:pt x="685" y="718"/>
                </a:lnTo>
                <a:lnTo>
                  <a:pt x="681" y="718"/>
                </a:lnTo>
                <a:lnTo>
                  <a:pt x="676" y="718"/>
                </a:lnTo>
                <a:lnTo>
                  <a:pt x="672" y="718"/>
                </a:lnTo>
                <a:lnTo>
                  <a:pt x="667" y="717"/>
                </a:lnTo>
                <a:lnTo>
                  <a:pt x="663" y="717"/>
                </a:lnTo>
                <a:lnTo>
                  <a:pt x="659" y="717"/>
                </a:lnTo>
                <a:lnTo>
                  <a:pt x="655" y="716"/>
                </a:lnTo>
                <a:lnTo>
                  <a:pt x="651" y="716"/>
                </a:lnTo>
                <a:lnTo>
                  <a:pt x="647" y="715"/>
                </a:lnTo>
                <a:lnTo>
                  <a:pt x="643" y="714"/>
                </a:lnTo>
                <a:lnTo>
                  <a:pt x="639" y="714"/>
                </a:lnTo>
                <a:lnTo>
                  <a:pt x="635" y="713"/>
                </a:lnTo>
                <a:lnTo>
                  <a:pt x="631" y="712"/>
                </a:lnTo>
                <a:lnTo>
                  <a:pt x="628" y="711"/>
                </a:lnTo>
                <a:lnTo>
                  <a:pt x="624" y="710"/>
                </a:lnTo>
                <a:lnTo>
                  <a:pt x="621" y="709"/>
                </a:lnTo>
                <a:lnTo>
                  <a:pt x="617" y="708"/>
                </a:lnTo>
                <a:lnTo>
                  <a:pt x="614" y="707"/>
                </a:lnTo>
                <a:lnTo>
                  <a:pt x="611" y="706"/>
                </a:lnTo>
                <a:lnTo>
                  <a:pt x="608" y="705"/>
                </a:lnTo>
                <a:lnTo>
                  <a:pt x="605" y="704"/>
                </a:lnTo>
                <a:lnTo>
                  <a:pt x="602" y="703"/>
                </a:lnTo>
                <a:lnTo>
                  <a:pt x="599" y="702"/>
                </a:lnTo>
                <a:lnTo>
                  <a:pt x="596" y="701"/>
                </a:lnTo>
                <a:lnTo>
                  <a:pt x="593" y="699"/>
                </a:lnTo>
                <a:lnTo>
                  <a:pt x="590" y="698"/>
                </a:lnTo>
                <a:lnTo>
                  <a:pt x="587" y="697"/>
                </a:lnTo>
                <a:lnTo>
                  <a:pt x="585" y="695"/>
                </a:lnTo>
                <a:lnTo>
                  <a:pt x="582" y="694"/>
                </a:lnTo>
                <a:lnTo>
                  <a:pt x="580" y="692"/>
                </a:lnTo>
                <a:lnTo>
                  <a:pt x="577" y="691"/>
                </a:lnTo>
                <a:lnTo>
                  <a:pt x="575" y="689"/>
                </a:lnTo>
                <a:lnTo>
                  <a:pt x="573" y="688"/>
                </a:lnTo>
                <a:lnTo>
                  <a:pt x="571" y="686"/>
                </a:lnTo>
                <a:lnTo>
                  <a:pt x="569" y="684"/>
                </a:lnTo>
                <a:lnTo>
                  <a:pt x="567" y="682"/>
                </a:lnTo>
                <a:lnTo>
                  <a:pt x="565" y="681"/>
                </a:lnTo>
                <a:lnTo>
                  <a:pt x="563" y="679"/>
                </a:lnTo>
                <a:lnTo>
                  <a:pt x="561" y="677"/>
                </a:lnTo>
                <a:lnTo>
                  <a:pt x="559" y="675"/>
                </a:lnTo>
                <a:lnTo>
                  <a:pt x="557" y="673"/>
                </a:lnTo>
                <a:lnTo>
                  <a:pt x="556" y="670"/>
                </a:lnTo>
                <a:lnTo>
                  <a:pt x="554" y="668"/>
                </a:lnTo>
                <a:lnTo>
                  <a:pt x="553" y="666"/>
                </a:lnTo>
                <a:lnTo>
                  <a:pt x="551" y="664"/>
                </a:lnTo>
                <a:lnTo>
                  <a:pt x="551" y="662"/>
                </a:lnTo>
                <a:lnTo>
                  <a:pt x="550" y="660"/>
                </a:lnTo>
                <a:lnTo>
                  <a:pt x="550" y="658"/>
                </a:lnTo>
                <a:lnTo>
                  <a:pt x="550" y="657"/>
                </a:lnTo>
                <a:lnTo>
                  <a:pt x="551" y="655"/>
                </a:lnTo>
                <a:lnTo>
                  <a:pt x="552" y="654"/>
                </a:lnTo>
                <a:lnTo>
                  <a:pt x="553" y="653"/>
                </a:lnTo>
                <a:lnTo>
                  <a:pt x="554" y="652"/>
                </a:lnTo>
                <a:lnTo>
                  <a:pt x="556" y="651"/>
                </a:lnTo>
                <a:lnTo>
                  <a:pt x="558" y="650"/>
                </a:lnTo>
                <a:lnTo>
                  <a:pt x="560" y="649"/>
                </a:lnTo>
                <a:lnTo>
                  <a:pt x="563" y="649"/>
                </a:lnTo>
                <a:lnTo>
                  <a:pt x="566" y="648"/>
                </a:lnTo>
                <a:lnTo>
                  <a:pt x="570" y="648"/>
                </a:lnTo>
                <a:lnTo>
                  <a:pt x="573" y="647"/>
                </a:lnTo>
                <a:lnTo>
                  <a:pt x="576" y="647"/>
                </a:lnTo>
                <a:lnTo>
                  <a:pt x="580" y="646"/>
                </a:lnTo>
                <a:lnTo>
                  <a:pt x="583" y="646"/>
                </a:lnTo>
                <a:lnTo>
                  <a:pt x="586" y="645"/>
                </a:lnTo>
                <a:lnTo>
                  <a:pt x="589" y="644"/>
                </a:lnTo>
                <a:lnTo>
                  <a:pt x="592" y="643"/>
                </a:lnTo>
                <a:lnTo>
                  <a:pt x="595" y="642"/>
                </a:lnTo>
                <a:lnTo>
                  <a:pt x="598" y="641"/>
                </a:lnTo>
                <a:lnTo>
                  <a:pt x="600" y="640"/>
                </a:lnTo>
                <a:lnTo>
                  <a:pt x="603" y="638"/>
                </a:lnTo>
                <a:lnTo>
                  <a:pt x="606" y="637"/>
                </a:lnTo>
                <a:lnTo>
                  <a:pt x="608" y="636"/>
                </a:lnTo>
                <a:lnTo>
                  <a:pt x="610" y="634"/>
                </a:lnTo>
                <a:lnTo>
                  <a:pt x="613" y="632"/>
                </a:lnTo>
                <a:lnTo>
                  <a:pt x="615" y="631"/>
                </a:lnTo>
                <a:lnTo>
                  <a:pt x="617" y="629"/>
                </a:lnTo>
                <a:lnTo>
                  <a:pt x="619" y="627"/>
                </a:lnTo>
                <a:lnTo>
                  <a:pt x="621" y="625"/>
                </a:lnTo>
                <a:lnTo>
                  <a:pt x="623" y="624"/>
                </a:lnTo>
                <a:lnTo>
                  <a:pt x="624" y="622"/>
                </a:lnTo>
                <a:lnTo>
                  <a:pt x="626" y="620"/>
                </a:lnTo>
                <a:lnTo>
                  <a:pt x="628" y="618"/>
                </a:lnTo>
                <a:lnTo>
                  <a:pt x="629" y="617"/>
                </a:lnTo>
                <a:lnTo>
                  <a:pt x="631" y="615"/>
                </a:lnTo>
                <a:lnTo>
                  <a:pt x="632" y="613"/>
                </a:lnTo>
                <a:lnTo>
                  <a:pt x="634" y="611"/>
                </a:lnTo>
                <a:lnTo>
                  <a:pt x="635" y="610"/>
                </a:lnTo>
                <a:lnTo>
                  <a:pt x="636" y="608"/>
                </a:lnTo>
                <a:lnTo>
                  <a:pt x="637" y="606"/>
                </a:lnTo>
                <a:lnTo>
                  <a:pt x="638" y="605"/>
                </a:lnTo>
                <a:lnTo>
                  <a:pt x="639" y="603"/>
                </a:lnTo>
                <a:lnTo>
                  <a:pt x="640" y="601"/>
                </a:lnTo>
                <a:lnTo>
                  <a:pt x="640" y="600"/>
                </a:lnTo>
                <a:lnTo>
                  <a:pt x="641" y="599"/>
                </a:lnTo>
                <a:lnTo>
                  <a:pt x="642" y="598"/>
                </a:lnTo>
                <a:lnTo>
                  <a:pt x="642" y="597"/>
                </a:lnTo>
                <a:lnTo>
                  <a:pt x="642" y="596"/>
                </a:lnTo>
                <a:lnTo>
                  <a:pt x="642" y="597"/>
                </a:lnTo>
                <a:lnTo>
                  <a:pt x="642" y="598"/>
                </a:lnTo>
                <a:lnTo>
                  <a:pt x="641" y="599"/>
                </a:lnTo>
                <a:lnTo>
                  <a:pt x="640" y="600"/>
                </a:lnTo>
                <a:lnTo>
                  <a:pt x="640" y="601"/>
                </a:lnTo>
                <a:lnTo>
                  <a:pt x="639" y="603"/>
                </a:lnTo>
                <a:lnTo>
                  <a:pt x="638" y="605"/>
                </a:lnTo>
                <a:lnTo>
                  <a:pt x="637" y="606"/>
                </a:lnTo>
                <a:lnTo>
                  <a:pt x="636" y="608"/>
                </a:lnTo>
                <a:lnTo>
                  <a:pt x="635" y="610"/>
                </a:lnTo>
                <a:lnTo>
                  <a:pt x="634" y="611"/>
                </a:lnTo>
                <a:lnTo>
                  <a:pt x="632" y="613"/>
                </a:lnTo>
                <a:lnTo>
                  <a:pt x="631" y="615"/>
                </a:lnTo>
                <a:lnTo>
                  <a:pt x="629" y="617"/>
                </a:lnTo>
                <a:lnTo>
                  <a:pt x="628" y="618"/>
                </a:lnTo>
                <a:lnTo>
                  <a:pt x="626" y="620"/>
                </a:lnTo>
                <a:lnTo>
                  <a:pt x="624" y="622"/>
                </a:lnTo>
                <a:lnTo>
                  <a:pt x="623" y="624"/>
                </a:lnTo>
                <a:lnTo>
                  <a:pt x="621" y="625"/>
                </a:lnTo>
                <a:lnTo>
                  <a:pt x="619" y="627"/>
                </a:lnTo>
                <a:lnTo>
                  <a:pt x="617" y="629"/>
                </a:lnTo>
                <a:lnTo>
                  <a:pt x="615" y="631"/>
                </a:lnTo>
                <a:lnTo>
                  <a:pt x="613" y="632"/>
                </a:lnTo>
                <a:lnTo>
                  <a:pt x="610" y="634"/>
                </a:lnTo>
                <a:lnTo>
                  <a:pt x="608" y="636"/>
                </a:lnTo>
                <a:lnTo>
                  <a:pt x="606" y="637"/>
                </a:lnTo>
                <a:lnTo>
                  <a:pt x="603" y="638"/>
                </a:lnTo>
                <a:lnTo>
                  <a:pt x="600" y="640"/>
                </a:lnTo>
                <a:lnTo>
                  <a:pt x="598" y="641"/>
                </a:lnTo>
                <a:lnTo>
                  <a:pt x="595" y="642"/>
                </a:lnTo>
                <a:lnTo>
                  <a:pt x="592" y="643"/>
                </a:lnTo>
                <a:lnTo>
                  <a:pt x="589" y="644"/>
                </a:lnTo>
                <a:lnTo>
                  <a:pt x="586" y="645"/>
                </a:lnTo>
                <a:lnTo>
                  <a:pt x="583" y="646"/>
                </a:lnTo>
                <a:lnTo>
                  <a:pt x="580" y="646"/>
                </a:lnTo>
                <a:lnTo>
                  <a:pt x="576" y="647"/>
                </a:lnTo>
                <a:lnTo>
                  <a:pt x="573" y="647"/>
                </a:lnTo>
                <a:lnTo>
                  <a:pt x="570" y="648"/>
                </a:lnTo>
                <a:lnTo>
                  <a:pt x="566" y="648"/>
                </a:lnTo>
                <a:lnTo>
                  <a:pt x="563" y="648"/>
                </a:lnTo>
                <a:lnTo>
                  <a:pt x="559" y="648"/>
                </a:lnTo>
                <a:lnTo>
                  <a:pt x="556" y="649"/>
                </a:lnTo>
                <a:lnTo>
                  <a:pt x="552" y="649"/>
                </a:lnTo>
                <a:lnTo>
                  <a:pt x="549" y="649"/>
                </a:lnTo>
                <a:lnTo>
                  <a:pt x="545" y="649"/>
                </a:lnTo>
                <a:lnTo>
                  <a:pt x="542" y="649"/>
                </a:lnTo>
                <a:lnTo>
                  <a:pt x="538" y="650"/>
                </a:lnTo>
                <a:lnTo>
                  <a:pt x="535" y="650"/>
                </a:lnTo>
                <a:lnTo>
                  <a:pt x="531" y="650"/>
                </a:lnTo>
                <a:lnTo>
                  <a:pt x="528" y="650"/>
                </a:lnTo>
                <a:lnTo>
                  <a:pt x="524" y="650"/>
                </a:lnTo>
                <a:lnTo>
                  <a:pt x="521" y="650"/>
                </a:lnTo>
                <a:lnTo>
                  <a:pt x="518" y="650"/>
                </a:lnTo>
                <a:lnTo>
                  <a:pt x="514" y="649"/>
                </a:lnTo>
                <a:lnTo>
                  <a:pt x="511" y="649"/>
                </a:lnTo>
                <a:lnTo>
                  <a:pt x="507" y="649"/>
                </a:lnTo>
                <a:lnTo>
                  <a:pt x="504" y="649"/>
                </a:lnTo>
                <a:lnTo>
                  <a:pt x="501" y="648"/>
                </a:lnTo>
                <a:lnTo>
                  <a:pt x="498" y="648"/>
                </a:lnTo>
                <a:lnTo>
                  <a:pt x="495" y="648"/>
                </a:lnTo>
                <a:lnTo>
                  <a:pt x="492" y="647"/>
                </a:lnTo>
                <a:lnTo>
                  <a:pt x="488" y="647"/>
                </a:lnTo>
                <a:lnTo>
                  <a:pt x="485" y="646"/>
                </a:lnTo>
                <a:lnTo>
                  <a:pt x="483" y="645"/>
                </a:lnTo>
                <a:lnTo>
                  <a:pt x="480" y="644"/>
                </a:lnTo>
                <a:lnTo>
                  <a:pt x="477" y="644"/>
                </a:lnTo>
                <a:lnTo>
                  <a:pt x="474" y="643"/>
                </a:lnTo>
                <a:lnTo>
                  <a:pt x="471" y="642"/>
                </a:lnTo>
                <a:lnTo>
                  <a:pt x="469" y="641"/>
                </a:lnTo>
                <a:lnTo>
                  <a:pt x="466" y="640"/>
                </a:lnTo>
                <a:lnTo>
                  <a:pt x="463" y="638"/>
                </a:lnTo>
                <a:lnTo>
                  <a:pt x="461" y="637"/>
                </a:lnTo>
                <a:lnTo>
                  <a:pt x="459" y="636"/>
                </a:lnTo>
                <a:lnTo>
                  <a:pt x="458" y="634"/>
                </a:lnTo>
                <a:lnTo>
                  <a:pt x="456" y="633"/>
                </a:lnTo>
                <a:lnTo>
                  <a:pt x="455" y="631"/>
                </a:lnTo>
                <a:lnTo>
                  <a:pt x="455" y="630"/>
                </a:lnTo>
                <a:lnTo>
                  <a:pt x="454" y="628"/>
                </a:lnTo>
                <a:lnTo>
                  <a:pt x="454" y="626"/>
                </a:lnTo>
                <a:lnTo>
                  <a:pt x="454" y="625"/>
                </a:lnTo>
                <a:lnTo>
                  <a:pt x="455" y="623"/>
                </a:lnTo>
                <a:lnTo>
                  <a:pt x="455" y="621"/>
                </a:lnTo>
                <a:lnTo>
                  <a:pt x="456" y="619"/>
                </a:lnTo>
                <a:lnTo>
                  <a:pt x="458" y="616"/>
                </a:lnTo>
                <a:lnTo>
                  <a:pt x="459" y="614"/>
                </a:lnTo>
                <a:lnTo>
                  <a:pt x="461" y="612"/>
                </a:lnTo>
                <a:lnTo>
                  <a:pt x="463" y="610"/>
                </a:lnTo>
                <a:lnTo>
                  <a:pt x="465" y="608"/>
                </a:lnTo>
                <a:lnTo>
                  <a:pt x="466" y="606"/>
                </a:lnTo>
                <a:lnTo>
                  <a:pt x="467" y="605"/>
                </a:lnTo>
                <a:lnTo>
                  <a:pt x="468" y="604"/>
                </a:lnTo>
                <a:lnTo>
                  <a:pt x="469" y="603"/>
                </a:lnTo>
                <a:lnTo>
                  <a:pt x="468" y="604"/>
                </a:lnTo>
                <a:lnTo>
                  <a:pt x="468" y="605"/>
                </a:lnTo>
                <a:lnTo>
                  <a:pt x="466" y="606"/>
                </a:lnTo>
                <a:lnTo>
                  <a:pt x="465" y="607"/>
                </a:lnTo>
                <a:lnTo>
                  <a:pt x="464" y="609"/>
                </a:lnTo>
                <a:lnTo>
                  <a:pt x="462" y="611"/>
                </a:lnTo>
                <a:lnTo>
                  <a:pt x="460" y="614"/>
                </a:lnTo>
                <a:lnTo>
                  <a:pt x="457" y="616"/>
                </a:lnTo>
                <a:lnTo>
                  <a:pt x="455" y="619"/>
                </a:lnTo>
                <a:lnTo>
                  <a:pt x="452" y="621"/>
                </a:lnTo>
                <a:lnTo>
                  <a:pt x="450" y="623"/>
                </a:lnTo>
                <a:lnTo>
                  <a:pt x="447" y="626"/>
                </a:lnTo>
                <a:lnTo>
                  <a:pt x="444" y="628"/>
                </a:lnTo>
                <a:lnTo>
                  <a:pt x="442" y="630"/>
                </a:lnTo>
                <a:lnTo>
                  <a:pt x="439" y="632"/>
                </a:lnTo>
                <a:lnTo>
                  <a:pt x="436" y="634"/>
                </a:lnTo>
                <a:lnTo>
                  <a:pt x="432" y="636"/>
                </a:lnTo>
                <a:lnTo>
                  <a:pt x="429" y="637"/>
                </a:lnTo>
                <a:lnTo>
                  <a:pt x="426" y="639"/>
                </a:lnTo>
                <a:lnTo>
                  <a:pt x="422" y="641"/>
                </a:lnTo>
                <a:lnTo>
                  <a:pt x="419" y="642"/>
                </a:lnTo>
                <a:lnTo>
                  <a:pt x="415" y="644"/>
                </a:lnTo>
                <a:lnTo>
                  <a:pt x="411" y="645"/>
                </a:lnTo>
                <a:lnTo>
                  <a:pt x="408" y="646"/>
                </a:lnTo>
                <a:lnTo>
                  <a:pt x="404" y="647"/>
                </a:lnTo>
                <a:lnTo>
                  <a:pt x="400" y="648"/>
                </a:lnTo>
                <a:lnTo>
                  <a:pt x="396" y="649"/>
                </a:lnTo>
                <a:lnTo>
                  <a:pt x="392" y="650"/>
                </a:lnTo>
                <a:lnTo>
                  <a:pt x="388" y="650"/>
                </a:lnTo>
                <a:lnTo>
                  <a:pt x="385" y="651"/>
                </a:lnTo>
                <a:lnTo>
                  <a:pt x="381" y="651"/>
                </a:lnTo>
                <a:lnTo>
                  <a:pt x="377" y="651"/>
                </a:lnTo>
                <a:lnTo>
                  <a:pt x="373" y="651"/>
                </a:lnTo>
                <a:lnTo>
                  <a:pt x="369" y="651"/>
                </a:lnTo>
                <a:lnTo>
                  <a:pt x="365" y="650"/>
                </a:lnTo>
                <a:lnTo>
                  <a:pt x="361" y="650"/>
                </a:lnTo>
                <a:lnTo>
                  <a:pt x="358" y="649"/>
                </a:lnTo>
                <a:lnTo>
                  <a:pt x="354" y="649"/>
                </a:lnTo>
                <a:lnTo>
                  <a:pt x="350" y="648"/>
                </a:lnTo>
                <a:lnTo>
                  <a:pt x="346" y="647"/>
                </a:lnTo>
                <a:lnTo>
                  <a:pt x="342" y="645"/>
                </a:lnTo>
                <a:lnTo>
                  <a:pt x="339" y="644"/>
                </a:lnTo>
                <a:lnTo>
                  <a:pt x="335" y="643"/>
                </a:lnTo>
                <a:lnTo>
                  <a:pt x="332" y="642"/>
                </a:lnTo>
                <a:lnTo>
                  <a:pt x="329" y="640"/>
                </a:lnTo>
                <a:lnTo>
                  <a:pt x="326" y="639"/>
                </a:lnTo>
                <a:lnTo>
                  <a:pt x="323" y="637"/>
                </a:lnTo>
                <a:lnTo>
                  <a:pt x="320" y="635"/>
                </a:lnTo>
                <a:lnTo>
                  <a:pt x="317" y="634"/>
                </a:lnTo>
                <a:lnTo>
                  <a:pt x="315" y="632"/>
                </a:lnTo>
                <a:lnTo>
                  <a:pt x="312" y="630"/>
                </a:lnTo>
                <a:lnTo>
                  <a:pt x="310" y="628"/>
                </a:lnTo>
                <a:lnTo>
                  <a:pt x="308" y="626"/>
                </a:lnTo>
                <a:lnTo>
                  <a:pt x="306" y="624"/>
                </a:lnTo>
                <a:lnTo>
                  <a:pt x="304" y="622"/>
                </a:lnTo>
                <a:lnTo>
                  <a:pt x="302" y="619"/>
                </a:lnTo>
                <a:lnTo>
                  <a:pt x="300" y="617"/>
                </a:lnTo>
                <a:lnTo>
                  <a:pt x="298" y="615"/>
                </a:lnTo>
                <a:lnTo>
                  <a:pt x="297" y="613"/>
                </a:lnTo>
                <a:lnTo>
                  <a:pt x="295" y="611"/>
                </a:lnTo>
                <a:lnTo>
                  <a:pt x="293" y="609"/>
                </a:lnTo>
                <a:lnTo>
                  <a:pt x="292" y="606"/>
                </a:lnTo>
                <a:lnTo>
                  <a:pt x="290" y="604"/>
                </a:lnTo>
                <a:lnTo>
                  <a:pt x="289" y="602"/>
                </a:lnTo>
                <a:lnTo>
                  <a:pt x="287" y="600"/>
                </a:lnTo>
                <a:lnTo>
                  <a:pt x="286" y="598"/>
                </a:lnTo>
                <a:lnTo>
                  <a:pt x="284" y="596"/>
                </a:lnTo>
                <a:lnTo>
                  <a:pt x="283" y="594"/>
                </a:lnTo>
                <a:lnTo>
                  <a:pt x="281" y="592"/>
                </a:lnTo>
                <a:lnTo>
                  <a:pt x="280" y="590"/>
                </a:lnTo>
                <a:lnTo>
                  <a:pt x="279" y="588"/>
                </a:lnTo>
                <a:lnTo>
                  <a:pt x="278" y="586"/>
                </a:lnTo>
                <a:lnTo>
                  <a:pt x="276" y="584"/>
                </a:lnTo>
                <a:lnTo>
                  <a:pt x="275" y="582"/>
                </a:lnTo>
                <a:lnTo>
                  <a:pt x="274" y="579"/>
                </a:lnTo>
                <a:lnTo>
                  <a:pt x="272" y="577"/>
                </a:lnTo>
                <a:lnTo>
                  <a:pt x="271" y="575"/>
                </a:lnTo>
                <a:lnTo>
                  <a:pt x="270" y="573"/>
                </a:lnTo>
                <a:lnTo>
                  <a:pt x="269" y="571"/>
                </a:lnTo>
                <a:lnTo>
                  <a:pt x="267" y="568"/>
                </a:lnTo>
                <a:lnTo>
                  <a:pt x="266" y="566"/>
                </a:lnTo>
                <a:lnTo>
                  <a:pt x="265" y="564"/>
                </a:lnTo>
                <a:lnTo>
                  <a:pt x="264" y="561"/>
                </a:lnTo>
                <a:lnTo>
                  <a:pt x="262" y="559"/>
                </a:lnTo>
                <a:lnTo>
                  <a:pt x="261" y="556"/>
                </a:lnTo>
                <a:lnTo>
                  <a:pt x="260" y="554"/>
                </a:lnTo>
                <a:lnTo>
                  <a:pt x="259" y="551"/>
                </a:lnTo>
                <a:lnTo>
                  <a:pt x="257" y="549"/>
                </a:lnTo>
                <a:lnTo>
                  <a:pt x="256" y="547"/>
                </a:lnTo>
                <a:lnTo>
                  <a:pt x="255" y="545"/>
                </a:lnTo>
                <a:lnTo>
                  <a:pt x="255" y="543"/>
                </a:lnTo>
                <a:lnTo>
                  <a:pt x="254" y="542"/>
                </a:lnTo>
                <a:lnTo>
                  <a:pt x="254" y="541"/>
                </a:lnTo>
                <a:lnTo>
                  <a:pt x="253" y="541"/>
                </a:lnTo>
                <a:lnTo>
                  <a:pt x="254" y="541"/>
                </a:lnTo>
                <a:lnTo>
                  <a:pt x="254" y="542"/>
                </a:lnTo>
                <a:lnTo>
                  <a:pt x="255" y="543"/>
                </a:lnTo>
                <a:lnTo>
                  <a:pt x="255" y="545"/>
                </a:lnTo>
                <a:lnTo>
                  <a:pt x="256" y="547"/>
                </a:lnTo>
                <a:lnTo>
                  <a:pt x="257" y="549"/>
                </a:lnTo>
                <a:lnTo>
                  <a:pt x="259" y="551"/>
                </a:lnTo>
                <a:lnTo>
                  <a:pt x="260" y="554"/>
                </a:lnTo>
                <a:lnTo>
                  <a:pt x="261" y="556"/>
                </a:lnTo>
                <a:lnTo>
                  <a:pt x="261" y="559"/>
                </a:lnTo>
                <a:lnTo>
                  <a:pt x="262" y="561"/>
                </a:lnTo>
                <a:lnTo>
                  <a:pt x="262" y="564"/>
                </a:lnTo>
                <a:lnTo>
                  <a:pt x="262" y="566"/>
                </a:lnTo>
                <a:lnTo>
                  <a:pt x="262" y="569"/>
                </a:lnTo>
                <a:lnTo>
                  <a:pt x="262" y="571"/>
                </a:lnTo>
                <a:lnTo>
                  <a:pt x="262" y="574"/>
                </a:lnTo>
                <a:lnTo>
                  <a:pt x="261" y="576"/>
                </a:lnTo>
                <a:lnTo>
                  <a:pt x="260" y="579"/>
                </a:lnTo>
                <a:lnTo>
                  <a:pt x="259" y="581"/>
                </a:lnTo>
                <a:lnTo>
                  <a:pt x="258" y="583"/>
                </a:lnTo>
                <a:lnTo>
                  <a:pt x="256" y="586"/>
                </a:lnTo>
                <a:lnTo>
                  <a:pt x="254" y="588"/>
                </a:lnTo>
                <a:lnTo>
                  <a:pt x="252" y="590"/>
                </a:lnTo>
                <a:lnTo>
                  <a:pt x="250" y="593"/>
                </a:lnTo>
                <a:lnTo>
                  <a:pt x="248" y="595"/>
                </a:lnTo>
                <a:lnTo>
                  <a:pt x="246" y="597"/>
                </a:lnTo>
                <a:lnTo>
                  <a:pt x="243" y="599"/>
                </a:lnTo>
                <a:lnTo>
                  <a:pt x="241" y="601"/>
                </a:lnTo>
                <a:lnTo>
                  <a:pt x="238" y="603"/>
                </a:lnTo>
                <a:lnTo>
                  <a:pt x="236" y="605"/>
                </a:lnTo>
                <a:lnTo>
                  <a:pt x="233" y="606"/>
                </a:lnTo>
                <a:lnTo>
                  <a:pt x="230" y="608"/>
                </a:lnTo>
                <a:lnTo>
                  <a:pt x="227" y="609"/>
                </a:lnTo>
                <a:lnTo>
                  <a:pt x="224" y="611"/>
                </a:lnTo>
                <a:lnTo>
                  <a:pt x="221" y="612"/>
                </a:lnTo>
                <a:lnTo>
                  <a:pt x="217" y="613"/>
                </a:lnTo>
                <a:lnTo>
                  <a:pt x="214" y="614"/>
                </a:lnTo>
                <a:lnTo>
                  <a:pt x="211" y="615"/>
                </a:lnTo>
                <a:lnTo>
                  <a:pt x="207" y="616"/>
                </a:lnTo>
                <a:lnTo>
                  <a:pt x="204" y="617"/>
                </a:lnTo>
                <a:lnTo>
                  <a:pt x="200" y="618"/>
                </a:lnTo>
                <a:lnTo>
                  <a:pt x="196" y="619"/>
                </a:lnTo>
                <a:lnTo>
                  <a:pt x="193" y="619"/>
                </a:lnTo>
                <a:lnTo>
                  <a:pt x="189" y="619"/>
                </a:lnTo>
                <a:lnTo>
                  <a:pt x="185" y="620"/>
                </a:lnTo>
                <a:lnTo>
                  <a:pt x="181" y="620"/>
                </a:lnTo>
                <a:lnTo>
                  <a:pt x="178" y="620"/>
                </a:lnTo>
                <a:lnTo>
                  <a:pt x="174" y="620"/>
                </a:lnTo>
                <a:lnTo>
                  <a:pt x="170" y="620"/>
                </a:lnTo>
                <a:lnTo>
                  <a:pt x="166" y="619"/>
                </a:lnTo>
                <a:lnTo>
                  <a:pt x="163" y="619"/>
                </a:lnTo>
                <a:lnTo>
                  <a:pt x="159" y="619"/>
                </a:lnTo>
                <a:lnTo>
                  <a:pt x="155" y="618"/>
                </a:lnTo>
                <a:lnTo>
                  <a:pt x="151" y="617"/>
                </a:lnTo>
                <a:lnTo>
                  <a:pt x="147" y="616"/>
                </a:lnTo>
                <a:lnTo>
                  <a:pt x="143" y="615"/>
                </a:lnTo>
                <a:lnTo>
                  <a:pt x="139" y="614"/>
                </a:lnTo>
                <a:lnTo>
                  <a:pt x="136" y="614"/>
                </a:lnTo>
                <a:lnTo>
                  <a:pt x="132" y="613"/>
                </a:lnTo>
                <a:lnTo>
                  <a:pt x="128" y="611"/>
                </a:lnTo>
                <a:lnTo>
                  <a:pt x="125" y="610"/>
                </a:lnTo>
                <a:lnTo>
                  <a:pt x="121" y="609"/>
                </a:lnTo>
                <a:lnTo>
                  <a:pt x="118" y="608"/>
                </a:lnTo>
                <a:lnTo>
                  <a:pt x="114" y="607"/>
                </a:lnTo>
                <a:lnTo>
                  <a:pt x="111" y="606"/>
                </a:lnTo>
                <a:lnTo>
                  <a:pt x="108" y="604"/>
                </a:lnTo>
                <a:lnTo>
                  <a:pt x="104" y="603"/>
                </a:lnTo>
                <a:lnTo>
                  <a:pt x="101" y="602"/>
                </a:lnTo>
                <a:lnTo>
                  <a:pt x="98" y="600"/>
                </a:lnTo>
                <a:lnTo>
                  <a:pt x="95" y="599"/>
                </a:lnTo>
                <a:lnTo>
                  <a:pt x="92" y="598"/>
                </a:lnTo>
                <a:lnTo>
                  <a:pt x="89" y="596"/>
                </a:lnTo>
                <a:lnTo>
                  <a:pt x="86" y="595"/>
                </a:lnTo>
                <a:lnTo>
                  <a:pt x="83" y="593"/>
                </a:lnTo>
                <a:lnTo>
                  <a:pt x="80" y="591"/>
                </a:lnTo>
                <a:lnTo>
                  <a:pt x="78" y="590"/>
                </a:lnTo>
                <a:lnTo>
                  <a:pt x="75" y="588"/>
                </a:lnTo>
                <a:lnTo>
                  <a:pt x="73" y="586"/>
                </a:lnTo>
                <a:lnTo>
                  <a:pt x="70" y="585"/>
                </a:lnTo>
                <a:lnTo>
                  <a:pt x="68" y="583"/>
                </a:lnTo>
                <a:lnTo>
                  <a:pt x="66" y="581"/>
                </a:lnTo>
                <a:lnTo>
                  <a:pt x="64" y="579"/>
                </a:lnTo>
                <a:lnTo>
                  <a:pt x="62" y="577"/>
                </a:lnTo>
                <a:lnTo>
                  <a:pt x="60" y="575"/>
                </a:lnTo>
                <a:lnTo>
                  <a:pt x="58" y="573"/>
                </a:lnTo>
                <a:lnTo>
                  <a:pt x="56" y="571"/>
                </a:lnTo>
                <a:lnTo>
                  <a:pt x="54" y="569"/>
                </a:lnTo>
                <a:lnTo>
                  <a:pt x="53" y="567"/>
                </a:lnTo>
                <a:lnTo>
                  <a:pt x="51" y="565"/>
                </a:lnTo>
                <a:lnTo>
                  <a:pt x="49" y="562"/>
                </a:lnTo>
                <a:lnTo>
                  <a:pt x="47" y="560"/>
                </a:lnTo>
                <a:lnTo>
                  <a:pt x="45" y="557"/>
                </a:lnTo>
                <a:lnTo>
                  <a:pt x="43" y="554"/>
                </a:lnTo>
                <a:lnTo>
                  <a:pt x="41" y="551"/>
                </a:lnTo>
                <a:lnTo>
                  <a:pt x="39" y="548"/>
                </a:lnTo>
                <a:lnTo>
                  <a:pt x="37" y="545"/>
                </a:lnTo>
                <a:lnTo>
                  <a:pt x="35" y="542"/>
                </a:lnTo>
                <a:lnTo>
                  <a:pt x="33" y="539"/>
                </a:lnTo>
                <a:lnTo>
                  <a:pt x="31" y="536"/>
                </a:lnTo>
                <a:lnTo>
                  <a:pt x="28" y="532"/>
                </a:lnTo>
                <a:lnTo>
                  <a:pt x="26" y="528"/>
                </a:lnTo>
                <a:lnTo>
                  <a:pt x="23" y="525"/>
                </a:lnTo>
                <a:lnTo>
                  <a:pt x="21" y="521"/>
                </a:lnTo>
                <a:lnTo>
                  <a:pt x="18" y="517"/>
                </a:lnTo>
                <a:lnTo>
                  <a:pt x="16" y="513"/>
                </a:lnTo>
                <a:lnTo>
                  <a:pt x="14" y="509"/>
                </a:lnTo>
                <a:lnTo>
                  <a:pt x="12" y="505"/>
                </a:lnTo>
                <a:lnTo>
                  <a:pt x="10" y="501"/>
                </a:lnTo>
                <a:lnTo>
                  <a:pt x="8" y="497"/>
                </a:lnTo>
                <a:lnTo>
                  <a:pt x="7" y="493"/>
                </a:lnTo>
                <a:lnTo>
                  <a:pt x="5" y="489"/>
                </a:lnTo>
                <a:lnTo>
                  <a:pt x="4" y="484"/>
                </a:lnTo>
                <a:lnTo>
                  <a:pt x="3" y="480"/>
                </a:lnTo>
                <a:lnTo>
                  <a:pt x="2" y="476"/>
                </a:lnTo>
                <a:lnTo>
                  <a:pt x="1" y="472"/>
                </a:lnTo>
                <a:lnTo>
                  <a:pt x="1" y="468"/>
                </a:lnTo>
                <a:lnTo>
                  <a:pt x="0" y="463"/>
                </a:lnTo>
                <a:lnTo>
                  <a:pt x="0" y="459"/>
                </a:lnTo>
                <a:lnTo>
                  <a:pt x="0" y="455"/>
                </a:lnTo>
                <a:lnTo>
                  <a:pt x="0" y="450"/>
                </a:lnTo>
                <a:lnTo>
                  <a:pt x="0" y="446"/>
                </a:lnTo>
                <a:lnTo>
                  <a:pt x="0" y="442"/>
                </a:lnTo>
                <a:lnTo>
                  <a:pt x="0" y="438"/>
                </a:lnTo>
                <a:lnTo>
                  <a:pt x="0" y="434"/>
                </a:lnTo>
                <a:lnTo>
                  <a:pt x="1" y="431"/>
                </a:lnTo>
                <a:lnTo>
                  <a:pt x="1" y="427"/>
                </a:lnTo>
                <a:lnTo>
                  <a:pt x="1" y="424"/>
                </a:lnTo>
                <a:lnTo>
                  <a:pt x="2" y="421"/>
                </a:lnTo>
                <a:lnTo>
                  <a:pt x="2" y="417"/>
                </a:lnTo>
                <a:lnTo>
                  <a:pt x="3" y="414"/>
                </a:lnTo>
                <a:lnTo>
                  <a:pt x="4" y="411"/>
                </a:lnTo>
                <a:lnTo>
                  <a:pt x="5" y="409"/>
                </a:lnTo>
                <a:lnTo>
                  <a:pt x="6" y="406"/>
                </a:lnTo>
                <a:lnTo>
                  <a:pt x="7" y="403"/>
                </a:lnTo>
                <a:lnTo>
                  <a:pt x="8" y="401"/>
                </a:lnTo>
                <a:lnTo>
                  <a:pt x="9" y="399"/>
                </a:lnTo>
                <a:lnTo>
                  <a:pt x="10" y="397"/>
                </a:lnTo>
                <a:lnTo>
                  <a:pt x="11" y="394"/>
                </a:lnTo>
                <a:lnTo>
                  <a:pt x="12" y="392"/>
                </a:lnTo>
                <a:lnTo>
                  <a:pt x="13" y="390"/>
                </a:lnTo>
                <a:lnTo>
                  <a:pt x="14" y="388"/>
                </a:lnTo>
                <a:lnTo>
                  <a:pt x="16" y="386"/>
                </a:lnTo>
                <a:lnTo>
                  <a:pt x="17" y="384"/>
                </a:lnTo>
                <a:lnTo>
                  <a:pt x="18" y="383"/>
                </a:lnTo>
                <a:lnTo>
                  <a:pt x="20" y="381"/>
                </a:lnTo>
                <a:lnTo>
                  <a:pt x="21" y="379"/>
                </a:lnTo>
                <a:lnTo>
                  <a:pt x="22" y="377"/>
                </a:lnTo>
                <a:lnTo>
                  <a:pt x="24" y="376"/>
                </a:lnTo>
                <a:lnTo>
                  <a:pt x="25" y="374"/>
                </a:lnTo>
                <a:lnTo>
                  <a:pt x="26" y="373"/>
                </a:lnTo>
                <a:lnTo>
                  <a:pt x="28" y="372"/>
                </a:lnTo>
                <a:lnTo>
                  <a:pt x="29" y="370"/>
                </a:lnTo>
                <a:lnTo>
                  <a:pt x="31" y="369"/>
                </a:lnTo>
                <a:lnTo>
                  <a:pt x="32" y="369"/>
                </a:lnTo>
                <a:lnTo>
                  <a:pt x="34" y="368"/>
                </a:lnTo>
                <a:lnTo>
                  <a:pt x="36" y="368"/>
                </a:lnTo>
                <a:lnTo>
                  <a:pt x="38" y="368"/>
                </a:lnTo>
                <a:lnTo>
                  <a:pt x="39" y="369"/>
                </a:lnTo>
                <a:lnTo>
                  <a:pt x="41" y="369"/>
                </a:lnTo>
                <a:lnTo>
                  <a:pt x="43" y="370"/>
                </a:lnTo>
                <a:lnTo>
                  <a:pt x="45" y="371"/>
                </a:lnTo>
                <a:lnTo>
                  <a:pt x="47" y="372"/>
                </a:lnTo>
                <a:lnTo>
                  <a:pt x="49" y="374"/>
                </a:lnTo>
                <a:lnTo>
                  <a:pt x="51" y="376"/>
                </a:lnTo>
                <a:lnTo>
                  <a:pt x="54" y="378"/>
                </a:lnTo>
                <a:lnTo>
                  <a:pt x="56" y="381"/>
                </a:lnTo>
                <a:lnTo>
                  <a:pt x="58" y="383"/>
                </a:lnTo>
                <a:lnTo>
                  <a:pt x="60" y="386"/>
                </a:lnTo>
                <a:lnTo>
                  <a:pt x="62" y="388"/>
                </a:lnTo>
                <a:lnTo>
                  <a:pt x="64" y="390"/>
                </a:lnTo>
                <a:lnTo>
                  <a:pt x="65" y="392"/>
                </a:lnTo>
                <a:lnTo>
                  <a:pt x="66" y="393"/>
                </a:lnTo>
                <a:lnTo>
                  <a:pt x="67" y="394"/>
                </a:lnTo>
                <a:lnTo>
                  <a:pt x="67" y="395"/>
                </a:lnTo>
                <a:lnTo>
                  <a:pt x="67" y="394"/>
                </a:lnTo>
                <a:lnTo>
                  <a:pt x="66" y="393"/>
                </a:lnTo>
                <a:lnTo>
                  <a:pt x="65" y="392"/>
                </a:lnTo>
                <a:lnTo>
                  <a:pt x="63" y="391"/>
                </a:lnTo>
                <a:lnTo>
                  <a:pt x="62" y="389"/>
                </a:lnTo>
                <a:lnTo>
                  <a:pt x="60" y="387"/>
                </a:lnTo>
                <a:lnTo>
                  <a:pt x="57" y="384"/>
                </a:lnTo>
                <a:lnTo>
                  <a:pt x="55" y="381"/>
                </a:lnTo>
                <a:lnTo>
                  <a:pt x="53" y="378"/>
                </a:lnTo>
                <a:lnTo>
                  <a:pt x="50" y="375"/>
                </a:lnTo>
                <a:lnTo>
                  <a:pt x="48" y="372"/>
                </a:lnTo>
                <a:lnTo>
                  <a:pt x="46" y="368"/>
                </a:lnTo>
                <a:lnTo>
                  <a:pt x="44" y="364"/>
                </a:lnTo>
                <a:lnTo>
                  <a:pt x="42" y="360"/>
                </a:lnTo>
                <a:lnTo>
                  <a:pt x="40" y="356"/>
                </a:lnTo>
                <a:lnTo>
                  <a:pt x="38" y="351"/>
                </a:lnTo>
                <a:lnTo>
                  <a:pt x="36" y="346"/>
                </a:lnTo>
                <a:lnTo>
                  <a:pt x="34" y="341"/>
                </a:lnTo>
                <a:lnTo>
                  <a:pt x="32" y="336"/>
                </a:lnTo>
                <a:lnTo>
                  <a:pt x="30" y="330"/>
                </a:lnTo>
                <a:lnTo>
                  <a:pt x="28" y="325"/>
                </a:lnTo>
                <a:lnTo>
                  <a:pt x="26" y="319"/>
                </a:lnTo>
                <a:lnTo>
                  <a:pt x="25" y="313"/>
                </a:lnTo>
                <a:lnTo>
                  <a:pt x="23" y="306"/>
                </a:lnTo>
                <a:lnTo>
                  <a:pt x="22" y="300"/>
                </a:lnTo>
                <a:lnTo>
                  <a:pt x="21" y="294"/>
                </a:lnTo>
                <a:lnTo>
                  <a:pt x="20" y="289"/>
                </a:lnTo>
                <a:lnTo>
                  <a:pt x="19" y="283"/>
                </a:lnTo>
                <a:lnTo>
                  <a:pt x="18" y="277"/>
                </a:lnTo>
                <a:lnTo>
                  <a:pt x="18" y="272"/>
                </a:lnTo>
                <a:lnTo>
                  <a:pt x="17" y="266"/>
                </a:lnTo>
                <a:lnTo>
                  <a:pt x="17" y="261"/>
                </a:lnTo>
                <a:lnTo>
                  <a:pt x="17" y="256"/>
                </a:lnTo>
                <a:lnTo>
                  <a:pt x="18" y="251"/>
                </a:lnTo>
                <a:lnTo>
                  <a:pt x="18" y="246"/>
                </a:lnTo>
                <a:lnTo>
                  <a:pt x="19" y="241"/>
                </a:lnTo>
                <a:lnTo>
                  <a:pt x="19" y="237"/>
                </a:lnTo>
                <a:lnTo>
                  <a:pt x="20" y="232"/>
                </a:lnTo>
                <a:lnTo>
                  <a:pt x="22" y="228"/>
                </a:lnTo>
                <a:lnTo>
                  <a:pt x="23" y="223"/>
                </a:lnTo>
                <a:lnTo>
                  <a:pt x="24" y="219"/>
                </a:lnTo>
                <a:lnTo>
                  <a:pt x="26" y="215"/>
                </a:lnTo>
                <a:lnTo>
                  <a:pt x="27" y="211"/>
                </a:lnTo>
                <a:lnTo>
                  <a:pt x="29" y="207"/>
                </a:lnTo>
                <a:lnTo>
                  <a:pt x="30" y="203"/>
                </a:lnTo>
                <a:lnTo>
                  <a:pt x="32" y="199"/>
                </a:lnTo>
                <a:lnTo>
                  <a:pt x="34" y="195"/>
                </a:lnTo>
                <a:lnTo>
                  <a:pt x="35" y="191"/>
                </a:lnTo>
                <a:lnTo>
                  <a:pt x="37" y="187"/>
                </a:lnTo>
                <a:lnTo>
                  <a:pt x="39" y="184"/>
                </a:lnTo>
                <a:lnTo>
                  <a:pt x="41" y="180"/>
                </a:lnTo>
                <a:lnTo>
                  <a:pt x="43" y="176"/>
                </a:lnTo>
                <a:lnTo>
                  <a:pt x="45" y="173"/>
                </a:lnTo>
                <a:lnTo>
                  <a:pt x="47" y="170"/>
                </a:lnTo>
                <a:lnTo>
                  <a:pt x="50" y="166"/>
                </a:lnTo>
                <a:lnTo>
                  <a:pt x="52" y="163"/>
                </a:lnTo>
                <a:lnTo>
                  <a:pt x="54" y="160"/>
                </a:lnTo>
                <a:lnTo>
                  <a:pt x="57" y="156"/>
                </a:lnTo>
                <a:lnTo>
                  <a:pt x="59" y="153"/>
                </a:lnTo>
                <a:lnTo>
                  <a:pt x="62" y="150"/>
                </a:lnTo>
                <a:lnTo>
                  <a:pt x="65" y="147"/>
                </a:lnTo>
                <a:lnTo>
                  <a:pt x="67" y="144"/>
                </a:lnTo>
                <a:lnTo>
                  <a:pt x="70" y="141"/>
                </a:lnTo>
                <a:lnTo>
                  <a:pt x="73" y="139"/>
                </a:lnTo>
                <a:lnTo>
                  <a:pt x="76" y="136"/>
                </a:lnTo>
                <a:lnTo>
                  <a:pt x="79" y="133"/>
                </a:lnTo>
                <a:lnTo>
                  <a:pt x="82" y="130"/>
                </a:lnTo>
                <a:lnTo>
                  <a:pt x="85" y="128"/>
                </a:lnTo>
                <a:lnTo>
                  <a:pt x="89" y="125"/>
                </a:lnTo>
                <a:lnTo>
                  <a:pt x="92" y="123"/>
                </a:lnTo>
                <a:lnTo>
                  <a:pt x="96" y="121"/>
                </a:lnTo>
                <a:lnTo>
                  <a:pt x="99" y="118"/>
                </a:lnTo>
                <a:lnTo>
                  <a:pt x="103" y="116"/>
                </a:lnTo>
                <a:lnTo>
                  <a:pt x="106" y="114"/>
                </a:lnTo>
                <a:lnTo>
                  <a:pt x="110" y="112"/>
                </a:lnTo>
                <a:lnTo>
                  <a:pt x="114" y="110"/>
                </a:lnTo>
                <a:lnTo>
                  <a:pt x="117" y="108"/>
                </a:lnTo>
                <a:lnTo>
                  <a:pt x="121" y="106"/>
                </a:lnTo>
                <a:lnTo>
                  <a:pt x="125" y="104"/>
                </a:lnTo>
                <a:lnTo>
                  <a:pt x="128" y="102"/>
                </a:lnTo>
                <a:lnTo>
                  <a:pt x="132" y="100"/>
                </a:lnTo>
                <a:lnTo>
                  <a:pt x="136" y="99"/>
                </a:lnTo>
                <a:lnTo>
                  <a:pt x="140" y="97"/>
                </a:lnTo>
                <a:lnTo>
                  <a:pt x="144" y="95"/>
                </a:lnTo>
                <a:lnTo>
                  <a:pt x="148" y="94"/>
                </a:lnTo>
                <a:lnTo>
                  <a:pt x="152" y="92"/>
                </a:lnTo>
                <a:lnTo>
                  <a:pt x="156" y="91"/>
                </a:lnTo>
                <a:lnTo>
                  <a:pt x="160" y="90"/>
                </a:lnTo>
                <a:lnTo>
                  <a:pt x="164" y="89"/>
                </a:lnTo>
                <a:lnTo>
                  <a:pt x="167" y="87"/>
                </a:lnTo>
                <a:lnTo>
                  <a:pt x="171" y="86"/>
                </a:lnTo>
                <a:lnTo>
                  <a:pt x="175" y="86"/>
                </a:lnTo>
                <a:lnTo>
                  <a:pt x="178" y="85"/>
                </a:lnTo>
                <a:lnTo>
                  <a:pt x="182" y="84"/>
                </a:lnTo>
                <a:lnTo>
                  <a:pt x="185" y="83"/>
                </a:lnTo>
                <a:lnTo>
                  <a:pt x="189" y="83"/>
                </a:lnTo>
                <a:lnTo>
                  <a:pt x="192" y="82"/>
                </a:lnTo>
                <a:lnTo>
                  <a:pt x="196" y="82"/>
                </a:lnTo>
                <a:lnTo>
                  <a:pt x="199" y="82"/>
                </a:lnTo>
                <a:lnTo>
                  <a:pt x="202" y="81"/>
                </a:lnTo>
                <a:lnTo>
                  <a:pt x="205" y="81"/>
                </a:lnTo>
                <a:lnTo>
                  <a:pt x="208" y="81"/>
                </a:lnTo>
                <a:lnTo>
                  <a:pt x="211" y="81"/>
                </a:lnTo>
                <a:lnTo>
                  <a:pt x="214" y="81"/>
                </a:lnTo>
                <a:lnTo>
                  <a:pt x="216" y="81"/>
                </a:lnTo>
                <a:lnTo>
                  <a:pt x="218" y="82"/>
                </a:lnTo>
                <a:lnTo>
                  <a:pt x="220" y="82"/>
                </a:lnTo>
                <a:lnTo>
                  <a:pt x="221" y="82"/>
                </a:lnTo>
                <a:lnTo>
                  <a:pt x="222" y="82"/>
                </a:lnTo>
                <a:lnTo>
                  <a:pt x="223" y="82"/>
                </a:lnTo>
                <a:lnTo>
                  <a:pt x="222" y="82"/>
                </a:lnTo>
                <a:lnTo>
                  <a:pt x="221" y="82"/>
                </a:lnTo>
                <a:lnTo>
                  <a:pt x="220" y="82"/>
                </a:lnTo>
                <a:lnTo>
                  <a:pt x="218" y="82"/>
                </a:lnTo>
                <a:lnTo>
                  <a:pt x="216" y="81"/>
                </a:lnTo>
                <a:lnTo>
                  <a:pt x="214" y="81"/>
                </a:lnTo>
                <a:lnTo>
                  <a:pt x="211" y="81"/>
                </a:lnTo>
                <a:lnTo>
                  <a:pt x="208" y="81"/>
                </a:lnTo>
                <a:lnTo>
                  <a:pt x="206" y="81"/>
                </a:lnTo>
                <a:lnTo>
                  <a:pt x="204" y="80"/>
                </a:lnTo>
                <a:lnTo>
                  <a:pt x="202" y="80"/>
                </a:lnTo>
                <a:lnTo>
                  <a:pt x="200" y="79"/>
                </a:lnTo>
                <a:lnTo>
                  <a:pt x="199" y="78"/>
                </a:lnTo>
                <a:lnTo>
                  <a:pt x="198" y="77"/>
                </a:lnTo>
                <a:lnTo>
                  <a:pt x="197" y="76"/>
                </a:lnTo>
                <a:lnTo>
                  <a:pt x="197" y="75"/>
                </a:lnTo>
                <a:lnTo>
                  <a:pt x="197" y="73"/>
                </a:lnTo>
                <a:lnTo>
                  <a:pt x="197" y="72"/>
                </a:lnTo>
                <a:lnTo>
                  <a:pt x="197" y="70"/>
                </a:lnTo>
                <a:lnTo>
                  <a:pt x="198" y="68"/>
                </a:lnTo>
                <a:lnTo>
                  <a:pt x="199" y="66"/>
                </a:lnTo>
                <a:lnTo>
                  <a:pt x="201" y="64"/>
                </a:lnTo>
                <a:lnTo>
                  <a:pt x="202" y="62"/>
                </a:lnTo>
                <a:lnTo>
                  <a:pt x="204" y="59"/>
                </a:lnTo>
                <a:lnTo>
                  <a:pt x="206" y="57"/>
                </a:lnTo>
                <a:lnTo>
                  <a:pt x="209" y="54"/>
                </a:lnTo>
                <a:lnTo>
                  <a:pt x="211" y="52"/>
                </a:lnTo>
                <a:lnTo>
                  <a:pt x="213" y="50"/>
                </a:lnTo>
                <a:lnTo>
                  <a:pt x="216" y="47"/>
                </a:lnTo>
                <a:lnTo>
                  <a:pt x="218" y="45"/>
                </a:lnTo>
                <a:lnTo>
                  <a:pt x="221" y="42"/>
                </a:lnTo>
                <a:lnTo>
                  <a:pt x="224" y="40"/>
                </a:lnTo>
                <a:lnTo>
                  <a:pt x="227" y="37"/>
                </a:lnTo>
                <a:lnTo>
                  <a:pt x="230" y="35"/>
                </a:lnTo>
                <a:lnTo>
                  <a:pt x="233" y="32"/>
                </a:lnTo>
                <a:lnTo>
                  <a:pt x="236" y="29"/>
                </a:lnTo>
                <a:lnTo>
                  <a:pt x="240" y="27"/>
                </a:lnTo>
                <a:lnTo>
                  <a:pt x="243" y="24"/>
                </a:lnTo>
                <a:lnTo>
                  <a:pt x="247" y="21"/>
                </a:lnTo>
                <a:lnTo>
                  <a:pt x="251" y="19"/>
                </a:lnTo>
                <a:lnTo>
                  <a:pt x="254" y="16"/>
                </a:lnTo>
                <a:lnTo>
                  <a:pt x="258" y="14"/>
                </a:lnTo>
                <a:lnTo>
                  <a:pt x="261" y="12"/>
                </a:lnTo>
                <a:lnTo>
                  <a:pt x="265" y="10"/>
                </a:lnTo>
                <a:lnTo>
                  <a:pt x="268" y="8"/>
                </a:lnTo>
                <a:lnTo>
                  <a:pt x="272" y="7"/>
                </a:lnTo>
                <a:lnTo>
                  <a:pt x="275" y="5"/>
                </a:lnTo>
                <a:lnTo>
                  <a:pt x="278" y="4"/>
                </a:lnTo>
                <a:lnTo>
                  <a:pt x="282" y="3"/>
                </a:lnTo>
                <a:lnTo>
                  <a:pt x="285" y="2"/>
                </a:lnTo>
                <a:lnTo>
                  <a:pt x="288" y="1"/>
                </a:lnTo>
                <a:lnTo>
                  <a:pt x="291" y="1"/>
                </a:lnTo>
                <a:lnTo>
                  <a:pt x="295" y="0"/>
                </a:lnTo>
                <a:lnTo>
                  <a:pt x="298" y="0"/>
                </a:lnTo>
                <a:lnTo>
                  <a:pt x="301" y="0"/>
                </a:lnTo>
                <a:lnTo>
                  <a:pt x="304" y="0"/>
                </a:lnTo>
                <a:lnTo>
                  <a:pt x="307" y="0"/>
                </a:lnTo>
                <a:lnTo>
                  <a:pt x="310" y="0"/>
                </a:lnTo>
                <a:lnTo>
                  <a:pt x="313" y="1"/>
                </a:lnTo>
                <a:lnTo>
                  <a:pt x="316" y="1"/>
                </a:lnTo>
                <a:lnTo>
                  <a:pt x="319" y="1"/>
                </a:lnTo>
                <a:lnTo>
                  <a:pt x="322" y="2"/>
                </a:lnTo>
                <a:lnTo>
                  <a:pt x="325" y="3"/>
                </a:lnTo>
                <a:lnTo>
                  <a:pt x="328" y="3"/>
                </a:lnTo>
                <a:lnTo>
                  <a:pt x="331" y="4"/>
                </a:lnTo>
                <a:lnTo>
                  <a:pt x="334" y="5"/>
                </a:lnTo>
                <a:lnTo>
                  <a:pt x="336" y="6"/>
                </a:lnTo>
                <a:lnTo>
                  <a:pt x="339" y="7"/>
                </a:lnTo>
                <a:lnTo>
                  <a:pt x="342" y="8"/>
                </a:lnTo>
                <a:lnTo>
                  <a:pt x="345" y="9"/>
                </a:lnTo>
                <a:lnTo>
                  <a:pt x="348" y="11"/>
                </a:lnTo>
                <a:lnTo>
                  <a:pt x="351" y="12"/>
                </a:lnTo>
                <a:lnTo>
                  <a:pt x="354" y="14"/>
                </a:lnTo>
                <a:lnTo>
                  <a:pt x="357" y="15"/>
                </a:lnTo>
                <a:lnTo>
                  <a:pt x="359" y="17"/>
                </a:lnTo>
                <a:lnTo>
                  <a:pt x="362" y="19"/>
                </a:lnTo>
                <a:lnTo>
                  <a:pt x="365" y="21"/>
                </a:lnTo>
                <a:lnTo>
                  <a:pt x="367" y="22"/>
                </a:lnTo>
                <a:lnTo>
                  <a:pt x="370" y="25"/>
                </a:lnTo>
                <a:lnTo>
                  <a:pt x="372" y="27"/>
                </a:lnTo>
                <a:lnTo>
                  <a:pt x="375" y="29"/>
                </a:lnTo>
                <a:lnTo>
                  <a:pt x="377" y="31"/>
                </a:lnTo>
                <a:lnTo>
                  <a:pt x="379" y="34"/>
                </a:lnTo>
                <a:lnTo>
                  <a:pt x="382" y="36"/>
                </a:lnTo>
                <a:lnTo>
                  <a:pt x="384" y="39"/>
                </a:lnTo>
                <a:lnTo>
                  <a:pt x="386" y="42"/>
                </a:lnTo>
                <a:lnTo>
                  <a:pt x="388" y="45"/>
                </a:lnTo>
                <a:lnTo>
                  <a:pt x="390" y="48"/>
                </a:lnTo>
                <a:lnTo>
                  <a:pt x="392" y="50"/>
                </a:lnTo>
                <a:lnTo>
                  <a:pt x="393" y="53"/>
                </a:lnTo>
                <a:lnTo>
                  <a:pt x="394" y="56"/>
                </a:lnTo>
                <a:lnTo>
                  <a:pt x="395" y="58"/>
                </a:lnTo>
                <a:lnTo>
                  <a:pt x="396" y="61"/>
                </a:lnTo>
                <a:lnTo>
                  <a:pt x="396" y="63"/>
                </a:lnTo>
                <a:lnTo>
                  <a:pt x="396" y="66"/>
                </a:lnTo>
                <a:lnTo>
                  <a:pt x="396" y="68"/>
                </a:lnTo>
                <a:lnTo>
                  <a:pt x="396" y="71"/>
                </a:lnTo>
                <a:lnTo>
                  <a:pt x="395" y="73"/>
                </a:lnTo>
                <a:lnTo>
                  <a:pt x="394" y="75"/>
                </a:lnTo>
                <a:lnTo>
                  <a:pt x="393" y="77"/>
                </a:lnTo>
                <a:lnTo>
                  <a:pt x="392" y="79"/>
                </a:lnTo>
                <a:lnTo>
                  <a:pt x="390" y="81"/>
                </a:lnTo>
                <a:lnTo>
                  <a:pt x="388" y="83"/>
                </a:lnTo>
                <a:lnTo>
                  <a:pt x="386" y="85"/>
                </a:lnTo>
                <a:lnTo>
                  <a:pt x="384" y="86"/>
                </a:lnTo>
                <a:lnTo>
                  <a:pt x="383" y="88"/>
                </a:lnTo>
                <a:lnTo>
                  <a:pt x="382" y="89"/>
                </a:lnTo>
                <a:lnTo>
                  <a:pt x="381" y="90"/>
                </a:lnTo>
                <a:lnTo>
                  <a:pt x="380" y="90"/>
                </a:lnTo>
                <a:lnTo>
                  <a:pt x="380" y="91"/>
                </a:lnTo>
                <a:lnTo>
                  <a:pt x="380" y="90"/>
                </a:lnTo>
                <a:lnTo>
                  <a:pt x="381" y="90"/>
                </a:lnTo>
                <a:lnTo>
                  <a:pt x="382" y="89"/>
                </a:lnTo>
                <a:lnTo>
                  <a:pt x="383" y="88"/>
                </a:lnTo>
                <a:lnTo>
                  <a:pt x="384" y="86"/>
                </a:lnTo>
                <a:lnTo>
                  <a:pt x="386" y="85"/>
                </a:lnTo>
                <a:lnTo>
                  <a:pt x="388" y="83"/>
                </a:lnTo>
                <a:lnTo>
                  <a:pt x="390" y="81"/>
                </a:lnTo>
                <a:lnTo>
                  <a:pt x="392" y="79"/>
                </a:lnTo>
                <a:lnTo>
                  <a:pt x="394" y="77"/>
                </a:lnTo>
                <a:lnTo>
                  <a:pt x="397" y="75"/>
                </a:lnTo>
                <a:lnTo>
                  <a:pt x="399" y="73"/>
                </a:lnTo>
                <a:lnTo>
                  <a:pt x="402" y="71"/>
                </a:lnTo>
                <a:lnTo>
                  <a:pt x="404" y="69"/>
                </a:lnTo>
                <a:lnTo>
                  <a:pt x="407" y="67"/>
                </a:lnTo>
                <a:lnTo>
                  <a:pt x="410" y="65"/>
                </a:lnTo>
                <a:lnTo>
                  <a:pt x="413" y="63"/>
                </a:lnTo>
                <a:lnTo>
                  <a:pt x="416" y="61"/>
                </a:lnTo>
                <a:lnTo>
                  <a:pt x="419" y="59"/>
                </a:lnTo>
                <a:lnTo>
                  <a:pt x="422" y="57"/>
                </a:lnTo>
                <a:lnTo>
                  <a:pt x="425" y="54"/>
                </a:lnTo>
                <a:lnTo>
                  <a:pt x="428" y="52"/>
                </a:lnTo>
                <a:lnTo>
                  <a:pt x="432" y="50"/>
                </a:lnTo>
                <a:lnTo>
                  <a:pt x="435" y="48"/>
                </a:lnTo>
                <a:lnTo>
                  <a:pt x="439" y="46"/>
                </a:lnTo>
                <a:lnTo>
                  <a:pt x="442" y="44"/>
                </a:lnTo>
                <a:lnTo>
                  <a:pt x="446" y="42"/>
                </a:lnTo>
                <a:lnTo>
                  <a:pt x="450" y="40"/>
                </a:lnTo>
                <a:lnTo>
                  <a:pt x="454" y="38"/>
                </a:lnTo>
                <a:lnTo>
                  <a:pt x="458" y="36"/>
                </a:lnTo>
                <a:lnTo>
                  <a:pt x="462" y="34"/>
                </a:lnTo>
                <a:lnTo>
                  <a:pt x="467" y="32"/>
                </a:lnTo>
                <a:lnTo>
                  <a:pt x="471" y="30"/>
                </a:lnTo>
                <a:lnTo>
                  <a:pt x="476" y="29"/>
                </a:lnTo>
                <a:lnTo>
                  <a:pt x="480" y="27"/>
                </a:lnTo>
                <a:lnTo>
                  <a:pt x="485" y="26"/>
                </a:lnTo>
                <a:lnTo>
                  <a:pt x="490" y="24"/>
                </a:lnTo>
                <a:lnTo>
                  <a:pt x="495" y="23"/>
                </a:lnTo>
                <a:lnTo>
                  <a:pt x="500" y="21"/>
                </a:lnTo>
                <a:lnTo>
                  <a:pt x="505" y="20"/>
                </a:lnTo>
                <a:lnTo>
                  <a:pt x="510" y="19"/>
                </a:lnTo>
                <a:lnTo>
                  <a:pt x="515" y="18"/>
                </a:lnTo>
                <a:lnTo>
                  <a:pt x="520" y="17"/>
                </a:lnTo>
                <a:lnTo>
                  <a:pt x="525" y="16"/>
                </a:lnTo>
                <a:lnTo>
                  <a:pt x="529" y="16"/>
                </a:lnTo>
                <a:lnTo>
                  <a:pt x="534" y="15"/>
                </a:lnTo>
                <a:lnTo>
                  <a:pt x="538" y="14"/>
                </a:lnTo>
                <a:lnTo>
                  <a:pt x="542" y="14"/>
                </a:lnTo>
                <a:lnTo>
                  <a:pt x="546" y="14"/>
                </a:lnTo>
                <a:lnTo>
                  <a:pt x="550" y="14"/>
                </a:lnTo>
                <a:lnTo>
                  <a:pt x="554" y="14"/>
                </a:lnTo>
                <a:lnTo>
                  <a:pt x="558" y="14"/>
                </a:lnTo>
                <a:lnTo>
                  <a:pt x="562" y="14"/>
                </a:lnTo>
                <a:lnTo>
                  <a:pt x="565" y="15"/>
                </a:lnTo>
                <a:lnTo>
                  <a:pt x="569" y="15"/>
                </a:lnTo>
                <a:lnTo>
                  <a:pt x="572" y="16"/>
                </a:lnTo>
                <a:lnTo>
                  <a:pt x="576" y="17"/>
                </a:lnTo>
                <a:lnTo>
                  <a:pt x="579" y="18"/>
                </a:lnTo>
                <a:lnTo>
                  <a:pt x="582" y="19"/>
                </a:lnTo>
                <a:lnTo>
                  <a:pt x="586" y="20"/>
                </a:lnTo>
                <a:lnTo>
                  <a:pt x="589" y="22"/>
                </a:lnTo>
                <a:lnTo>
                  <a:pt x="592" y="23"/>
                </a:lnTo>
                <a:lnTo>
                  <a:pt x="595" y="25"/>
                </a:lnTo>
                <a:lnTo>
                  <a:pt x="599" y="27"/>
                </a:lnTo>
                <a:lnTo>
                  <a:pt x="602" y="29"/>
                </a:lnTo>
                <a:lnTo>
                  <a:pt x="605" y="32"/>
                </a:lnTo>
                <a:lnTo>
                  <a:pt x="608" y="34"/>
                </a:lnTo>
                <a:lnTo>
                  <a:pt x="612" y="37"/>
                </a:lnTo>
                <a:lnTo>
                  <a:pt x="615" y="40"/>
                </a:lnTo>
                <a:lnTo>
                  <a:pt x="618" y="43"/>
                </a:lnTo>
                <a:lnTo>
                  <a:pt x="621" y="46"/>
                </a:lnTo>
                <a:lnTo>
                  <a:pt x="624" y="50"/>
                </a:lnTo>
                <a:lnTo>
                  <a:pt x="626" y="52"/>
                </a:lnTo>
                <a:lnTo>
                  <a:pt x="629" y="55"/>
                </a:lnTo>
                <a:lnTo>
                  <a:pt x="630" y="56"/>
                </a:lnTo>
                <a:lnTo>
                  <a:pt x="632" y="58"/>
                </a:lnTo>
                <a:lnTo>
                  <a:pt x="633" y="59"/>
                </a:lnTo>
                <a:lnTo>
                  <a:pt x="633" y="60"/>
                </a:lnTo>
                <a:lnTo>
                  <a:pt x="633" y="59"/>
                </a:lnTo>
                <a:lnTo>
                  <a:pt x="632" y="58"/>
                </a:lnTo>
                <a:lnTo>
                  <a:pt x="630" y="56"/>
                </a:lnTo>
                <a:lnTo>
                  <a:pt x="629" y="55"/>
                </a:lnTo>
                <a:lnTo>
                  <a:pt x="626" y="52"/>
                </a:lnTo>
                <a:lnTo>
                  <a:pt x="624" y="50"/>
                </a:lnTo>
                <a:lnTo>
                  <a:pt x="621" y="46"/>
                </a:lnTo>
                <a:lnTo>
                  <a:pt x="618" y="43"/>
                </a:lnTo>
                <a:lnTo>
                  <a:pt x="616" y="40"/>
                </a:lnTo>
                <a:lnTo>
                  <a:pt x="614" y="37"/>
                </a:lnTo>
                <a:lnTo>
                  <a:pt x="613" y="34"/>
                </a:lnTo>
                <a:lnTo>
                  <a:pt x="612" y="32"/>
                </a:lnTo>
                <a:lnTo>
                  <a:pt x="612" y="30"/>
                </a:lnTo>
                <a:lnTo>
                  <a:pt x="612" y="27"/>
                </a:lnTo>
                <a:lnTo>
                  <a:pt x="613" y="25"/>
                </a:lnTo>
                <a:lnTo>
                  <a:pt x="614" y="24"/>
                </a:lnTo>
                <a:lnTo>
                  <a:pt x="616" y="22"/>
                </a:lnTo>
                <a:lnTo>
                  <a:pt x="618" y="21"/>
                </a:lnTo>
                <a:lnTo>
                  <a:pt x="621" y="19"/>
                </a:lnTo>
                <a:lnTo>
                  <a:pt x="624" y="18"/>
                </a:lnTo>
                <a:lnTo>
                  <a:pt x="628" y="17"/>
                </a:lnTo>
                <a:lnTo>
                  <a:pt x="632" y="17"/>
                </a:lnTo>
                <a:lnTo>
                  <a:pt x="637" y="16"/>
                </a:lnTo>
                <a:lnTo>
                  <a:pt x="643" y="16"/>
                </a:lnTo>
                <a:lnTo>
                  <a:pt x="648" y="15"/>
                </a:lnTo>
                <a:lnTo>
                  <a:pt x="653" y="15"/>
                </a:lnTo>
                <a:lnTo>
                  <a:pt x="658" y="15"/>
                </a:lnTo>
                <a:lnTo>
                  <a:pt x="663" y="15"/>
                </a:lnTo>
                <a:lnTo>
                  <a:pt x="668" y="15"/>
                </a:lnTo>
                <a:lnTo>
                  <a:pt x="673" y="15"/>
                </a:lnTo>
                <a:lnTo>
                  <a:pt x="678" y="15"/>
                </a:lnTo>
                <a:lnTo>
                  <a:pt x="683" y="15"/>
                </a:lnTo>
                <a:lnTo>
                  <a:pt x="688" y="15"/>
                </a:lnTo>
                <a:lnTo>
                  <a:pt x="693" y="16"/>
                </a:lnTo>
                <a:lnTo>
                  <a:pt x="698" y="16"/>
                </a:lnTo>
                <a:lnTo>
                  <a:pt x="702" y="17"/>
                </a:lnTo>
                <a:lnTo>
                  <a:pt x="707" y="17"/>
                </a:lnTo>
                <a:lnTo>
                  <a:pt x="712" y="18"/>
                </a:lnTo>
                <a:lnTo>
                  <a:pt x="717" y="19"/>
                </a:lnTo>
                <a:lnTo>
                  <a:pt x="722" y="20"/>
                </a:lnTo>
                <a:lnTo>
                  <a:pt x="726" y="20"/>
                </a:lnTo>
                <a:lnTo>
                  <a:pt x="731" y="21"/>
                </a:lnTo>
                <a:lnTo>
                  <a:pt x="736" y="23"/>
                </a:lnTo>
                <a:lnTo>
                  <a:pt x="740" y="24"/>
                </a:lnTo>
                <a:lnTo>
                  <a:pt x="745" y="25"/>
                </a:lnTo>
                <a:lnTo>
                  <a:pt x="749" y="26"/>
                </a:lnTo>
                <a:lnTo>
                  <a:pt x="754" y="28"/>
                </a:lnTo>
                <a:lnTo>
                  <a:pt x="758" y="29"/>
                </a:lnTo>
                <a:lnTo>
                  <a:pt x="762" y="31"/>
                </a:lnTo>
                <a:lnTo>
                  <a:pt x="767" y="33"/>
                </a:lnTo>
                <a:lnTo>
                  <a:pt x="771" y="35"/>
                </a:lnTo>
                <a:lnTo>
                  <a:pt x="775" y="37"/>
                </a:lnTo>
                <a:lnTo>
                  <a:pt x="780" y="39"/>
                </a:lnTo>
                <a:lnTo>
                  <a:pt x="784" y="41"/>
                </a:lnTo>
                <a:lnTo>
                  <a:pt x="788" y="43"/>
                </a:lnTo>
                <a:lnTo>
                  <a:pt x="792" y="45"/>
                </a:lnTo>
                <a:lnTo>
                  <a:pt x="796" y="47"/>
                </a:lnTo>
                <a:lnTo>
                  <a:pt x="800" y="50"/>
                </a:lnTo>
                <a:lnTo>
                  <a:pt x="803" y="52"/>
                </a:lnTo>
                <a:lnTo>
                  <a:pt x="807" y="55"/>
                </a:lnTo>
                <a:lnTo>
                  <a:pt x="810" y="58"/>
                </a:lnTo>
                <a:lnTo>
                  <a:pt x="813" y="60"/>
                </a:lnTo>
                <a:lnTo>
                  <a:pt x="817" y="63"/>
                </a:lnTo>
                <a:lnTo>
                  <a:pt x="820" y="66"/>
                </a:lnTo>
                <a:lnTo>
                  <a:pt x="823" y="69"/>
                </a:lnTo>
                <a:lnTo>
                  <a:pt x="825" y="72"/>
                </a:lnTo>
                <a:lnTo>
                  <a:pt x="828" y="75"/>
                </a:lnTo>
                <a:lnTo>
                  <a:pt x="831" y="78"/>
                </a:lnTo>
                <a:lnTo>
                  <a:pt x="833" y="82"/>
                </a:lnTo>
                <a:lnTo>
                  <a:pt x="835" y="85"/>
                </a:lnTo>
                <a:lnTo>
                  <a:pt x="838" y="88"/>
                </a:lnTo>
                <a:lnTo>
                  <a:pt x="840" y="92"/>
                </a:lnTo>
                <a:lnTo>
                  <a:pt x="842" y="95"/>
                </a:lnTo>
                <a:lnTo>
                  <a:pt x="844" y="98"/>
                </a:lnTo>
                <a:lnTo>
                  <a:pt x="845" y="102"/>
                </a:lnTo>
                <a:lnTo>
                  <a:pt x="847" y="105"/>
                </a:lnTo>
                <a:lnTo>
                  <a:pt x="848" y="108"/>
                </a:lnTo>
                <a:lnTo>
                  <a:pt x="850" y="111"/>
                </a:lnTo>
                <a:lnTo>
                  <a:pt x="851" y="113"/>
                </a:lnTo>
                <a:lnTo>
                  <a:pt x="852" y="116"/>
                </a:lnTo>
                <a:lnTo>
                  <a:pt x="853" y="119"/>
                </a:lnTo>
                <a:lnTo>
                  <a:pt x="854" y="121"/>
                </a:lnTo>
                <a:lnTo>
                  <a:pt x="854" y="124"/>
                </a:lnTo>
                <a:lnTo>
                  <a:pt x="855" y="126"/>
                </a:lnTo>
                <a:lnTo>
                  <a:pt x="855" y="129"/>
                </a:lnTo>
                <a:lnTo>
                  <a:pt x="855" y="131"/>
                </a:lnTo>
                <a:lnTo>
                  <a:pt x="856" y="133"/>
                </a:lnTo>
                <a:lnTo>
                  <a:pt x="856" y="135"/>
                </a:lnTo>
                <a:lnTo>
                  <a:pt x="856" y="137"/>
                </a:lnTo>
                <a:lnTo>
                  <a:pt x="856" y="138"/>
                </a:lnTo>
                <a:lnTo>
                  <a:pt x="856" y="139"/>
                </a:lnTo>
                <a:lnTo>
                  <a:pt x="856" y="140"/>
                </a:lnTo>
                <a:lnTo>
                  <a:pt x="856" y="141"/>
                </a:lnTo>
                <a:lnTo>
                  <a:pt x="856" y="142"/>
                </a:lnTo>
                <a:lnTo>
                  <a:pt x="856" y="141"/>
                </a:lnTo>
                <a:lnTo>
                  <a:pt x="856" y="140"/>
                </a:lnTo>
                <a:lnTo>
                  <a:pt x="856" y="139"/>
                </a:lnTo>
                <a:lnTo>
                  <a:pt x="856" y="138"/>
                </a:lnTo>
                <a:lnTo>
                  <a:pt x="856" y="137"/>
                </a:lnTo>
                <a:lnTo>
                  <a:pt x="856" y="135"/>
                </a:lnTo>
                <a:lnTo>
                  <a:pt x="856" y="133"/>
                </a:lnTo>
                <a:lnTo>
                  <a:pt x="856" y="131"/>
                </a:lnTo>
                <a:lnTo>
                  <a:pt x="856" y="129"/>
                </a:lnTo>
                <a:lnTo>
                  <a:pt x="856" y="127"/>
                </a:lnTo>
                <a:lnTo>
                  <a:pt x="856" y="124"/>
                </a:lnTo>
                <a:lnTo>
                  <a:pt x="857" y="122"/>
                </a:lnTo>
                <a:lnTo>
                  <a:pt x="858" y="120"/>
                </a:lnTo>
                <a:lnTo>
                  <a:pt x="859" y="118"/>
                </a:lnTo>
                <a:lnTo>
                  <a:pt x="860" y="115"/>
                </a:lnTo>
                <a:lnTo>
                  <a:pt x="861" y="113"/>
                </a:lnTo>
                <a:lnTo>
                  <a:pt x="863" y="111"/>
                </a:lnTo>
                <a:lnTo>
                  <a:pt x="864" y="108"/>
                </a:lnTo>
                <a:lnTo>
                  <a:pt x="866" y="106"/>
                </a:lnTo>
                <a:lnTo>
                  <a:pt x="868" y="104"/>
                </a:lnTo>
                <a:lnTo>
                  <a:pt x="870" y="101"/>
                </a:lnTo>
                <a:lnTo>
                  <a:pt x="872" y="99"/>
                </a:lnTo>
                <a:lnTo>
                  <a:pt x="874" y="96"/>
                </a:lnTo>
                <a:lnTo>
                  <a:pt x="877" y="94"/>
                </a:lnTo>
                <a:lnTo>
                  <a:pt x="879" y="92"/>
                </a:lnTo>
                <a:lnTo>
                  <a:pt x="882" y="90"/>
                </a:lnTo>
                <a:lnTo>
                  <a:pt x="885" y="87"/>
                </a:lnTo>
                <a:lnTo>
                  <a:pt x="888" y="85"/>
                </a:lnTo>
                <a:lnTo>
                  <a:pt x="891" y="84"/>
                </a:lnTo>
                <a:lnTo>
                  <a:pt x="894" y="82"/>
                </a:lnTo>
                <a:lnTo>
                  <a:pt x="897" y="80"/>
                </a:lnTo>
                <a:lnTo>
                  <a:pt x="900" y="79"/>
                </a:lnTo>
                <a:lnTo>
                  <a:pt x="904" y="77"/>
                </a:lnTo>
                <a:lnTo>
                  <a:pt x="907" y="76"/>
                </a:lnTo>
                <a:lnTo>
                  <a:pt x="911" y="75"/>
                </a:lnTo>
                <a:lnTo>
                  <a:pt x="915" y="73"/>
                </a:lnTo>
                <a:lnTo>
                  <a:pt x="919" y="72"/>
                </a:lnTo>
                <a:lnTo>
                  <a:pt x="922" y="71"/>
                </a:lnTo>
                <a:lnTo>
                  <a:pt x="927" y="71"/>
                </a:lnTo>
                <a:lnTo>
                  <a:pt x="931" y="70"/>
                </a:lnTo>
                <a:lnTo>
                  <a:pt x="935" y="69"/>
                </a:lnTo>
                <a:lnTo>
                  <a:pt x="938" y="69"/>
                </a:lnTo>
                <a:lnTo>
                  <a:pt x="942" y="68"/>
                </a:lnTo>
                <a:lnTo>
                  <a:pt x="946" y="68"/>
                </a:lnTo>
                <a:lnTo>
                  <a:pt x="950" y="68"/>
                </a:lnTo>
                <a:lnTo>
                  <a:pt x="953" y="68"/>
                </a:lnTo>
                <a:lnTo>
                  <a:pt x="957" y="68"/>
                </a:lnTo>
                <a:lnTo>
                  <a:pt x="960" y="68"/>
                </a:lnTo>
                <a:lnTo>
                  <a:pt x="964" y="68"/>
                </a:lnTo>
                <a:lnTo>
                  <a:pt x="967" y="69"/>
                </a:lnTo>
                <a:lnTo>
                  <a:pt x="970" y="69"/>
                </a:lnTo>
                <a:lnTo>
                  <a:pt x="974" y="70"/>
                </a:lnTo>
                <a:lnTo>
                  <a:pt x="977" y="71"/>
                </a:lnTo>
                <a:lnTo>
                  <a:pt x="980" y="71"/>
                </a:lnTo>
                <a:lnTo>
                  <a:pt x="983" y="72"/>
                </a:lnTo>
                <a:lnTo>
                  <a:pt x="986" y="73"/>
                </a:lnTo>
                <a:lnTo>
                  <a:pt x="988" y="74"/>
                </a:lnTo>
                <a:lnTo>
                  <a:pt x="991" y="76"/>
                </a:lnTo>
                <a:lnTo>
                  <a:pt x="994" y="77"/>
                </a:lnTo>
                <a:lnTo>
                  <a:pt x="997" y="78"/>
                </a:lnTo>
                <a:lnTo>
                  <a:pt x="999" y="80"/>
                </a:lnTo>
                <a:lnTo>
                  <a:pt x="1002" y="81"/>
                </a:lnTo>
                <a:lnTo>
                  <a:pt x="1004" y="83"/>
                </a:lnTo>
                <a:lnTo>
                  <a:pt x="1007" y="84"/>
                </a:lnTo>
                <a:lnTo>
                  <a:pt x="1009" y="86"/>
                </a:lnTo>
                <a:lnTo>
                  <a:pt x="1012" y="88"/>
                </a:lnTo>
                <a:lnTo>
                  <a:pt x="1014" y="89"/>
                </a:lnTo>
                <a:lnTo>
                  <a:pt x="1017" y="91"/>
                </a:lnTo>
                <a:lnTo>
                  <a:pt x="1019" y="93"/>
                </a:lnTo>
                <a:lnTo>
                  <a:pt x="1021" y="95"/>
                </a:lnTo>
                <a:lnTo>
                  <a:pt x="1023" y="97"/>
                </a:lnTo>
                <a:lnTo>
                  <a:pt x="1025" y="99"/>
                </a:lnTo>
                <a:lnTo>
                  <a:pt x="1027" y="102"/>
                </a:lnTo>
                <a:lnTo>
                  <a:pt x="1029" y="104"/>
                </a:lnTo>
                <a:lnTo>
                  <a:pt x="1031" y="106"/>
                </a:lnTo>
                <a:lnTo>
                  <a:pt x="1033" y="108"/>
                </a:lnTo>
                <a:lnTo>
                  <a:pt x="1035" y="110"/>
                </a:lnTo>
                <a:lnTo>
                  <a:pt x="1037" y="112"/>
                </a:lnTo>
                <a:lnTo>
                  <a:pt x="1039" y="114"/>
                </a:lnTo>
                <a:lnTo>
                  <a:pt x="1041" y="116"/>
                </a:lnTo>
                <a:lnTo>
                  <a:pt x="1043" y="118"/>
                </a:lnTo>
                <a:lnTo>
                  <a:pt x="1045" y="119"/>
                </a:lnTo>
                <a:lnTo>
                  <a:pt x="1046" y="121"/>
                </a:lnTo>
                <a:lnTo>
                  <a:pt x="1048" y="123"/>
                </a:lnTo>
                <a:lnTo>
                  <a:pt x="1050" y="125"/>
                </a:lnTo>
                <a:lnTo>
                  <a:pt x="1051" y="127"/>
                </a:lnTo>
                <a:lnTo>
                  <a:pt x="1053" y="129"/>
                </a:lnTo>
                <a:lnTo>
                  <a:pt x="1054" y="130"/>
                </a:lnTo>
                <a:lnTo>
                  <a:pt x="1055" y="132"/>
                </a:lnTo>
                <a:lnTo>
                  <a:pt x="1056" y="133"/>
                </a:lnTo>
                <a:lnTo>
                  <a:pt x="1057" y="134"/>
                </a:lnTo>
                <a:lnTo>
                  <a:pt x="1057" y="135"/>
                </a:lnTo>
                <a:lnTo>
                  <a:pt x="1057" y="136"/>
                </a:lnTo>
                <a:lnTo>
                  <a:pt x="1057" y="137"/>
                </a:lnTo>
                <a:lnTo>
                  <a:pt x="1056" y="137"/>
                </a:lnTo>
                <a:lnTo>
                  <a:pt x="1055" y="137"/>
                </a:lnTo>
                <a:lnTo>
                  <a:pt x="1054" y="136"/>
                </a:lnTo>
                <a:lnTo>
                  <a:pt x="1053" y="136"/>
                </a:lnTo>
                <a:lnTo>
                  <a:pt x="1051" y="135"/>
                </a:lnTo>
                <a:lnTo>
                  <a:pt x="1049" y="134"/>
                </a:lnTo>
                <a:lnTo>
                  <a:pt x="1047" y="133"/>
                </a:lnTo>
                <a:lnTo>
                  <a:pt x="1044" y="132"/>
                </a:lnTo>
                <a:lnTo>
                  <a:pt x="1042" y="131"/>
                </a:lnTo>
                <a:lnTo>
                  <a:pt x="1039" y="130"/>
                </a:lnTo>
                <a:lnTo>
                  <a:pt x="1036" y="129"/>
                </a:lnTo>
                <a:lnTo>
                  <a:pt x="1034" y="128"/>
                </a:lnTo>
                <a:lnTo>
                  <a:pt x="1031" y="127"/>
                </a:lnTo>
                <a:lnTo>
                  <a:pt x="1028" y="126"/>
                </a:lnTo>
                <a:lnTo>
                  <a:pt x="1025" y="125"/>
                </a:lnTo>
                <a:lnTo>
                  <a:pt x="1023" y="125"/>
                </a:lnTo>
                <a:lnTo>
                  <a:pt x="1020" y="124"/>
                </a:lnTo>
                <a:lnTo>
                  <a:pt x="1017" y="124"/>
                </a:lnTo>
                <a:lnTo>
                  <a:pt x="1014" y="123"/>
                </a:lnTo>
                <a:lnTo>
                  <a:pt x="1011" y="123"/>
                </a:lnTo>
                <a:lnTo>
                  <a:pt x="1008" y="123"/>
                </a:lnTo>
                <a:lnTo>
                  <a:pt x="1006" y="123"/>
                </a:lnTo>
                <a:lnTo>
                  <a:pt x="1003" y="123"/>
                </a:lnTo>
                <a:lnTo>
                  <a:pt x="1000" y="123"/>
                </a:lnTo>
                <a:lnTo>
                  <a:pt x="997" y="123"/>
                </a:lnTo>
                <a:lnTo>
                  <a:pt x="995" y="124"/>
                </a:lnTo>
                <a:lnTo>
                  <a:pt x="993" y="124"/>
                </a:lnTo>
                <a:lnTo>
                  <a:pt x="991" y="124"/>
                </a:lnTo>
                <a:lnTo>
                  <a:pt x="990" y="124"/>
                </a:lnTo>
                <a:lnTo>
                  <a:pt x="989" y="124"/>
                </a:lnTo>
                <a:lnTo>
                  <a:pt x="988" y="124"/>
                </a:lnTo>
                <a:lnTo>
                  <a:pt x="989" y="124"/>
                </a:lnTo>
                <a:lnTo>
                  <a:pt x="990" y="124"/>
                </a:lnTo>
                <a:lnTo>
                  <a:pt x="991" y="124"/>
                </a:lnTo>
                <a:lnTo>
                  <a:pt x="993" y="124"/>
                </a:lnTo>
                <a:lnTo>
                  <a:pt x="995" y="124"/>
                </a:lnTo>
                <a:lnTo>
                  <a:pt x="997" y="123"/>
                </a:lnTo>
                <a:lnTo>
                  <a:pt x="1000" y="123"/>
                </a:lnTo>
                <a:lnTo>
                  <a:pt x="1003" y="123"/>
                </a:lnTo>
                <a:lnTo>
                  <a:pt x="1006" y="123"/>
                </a:lnTo>
                <a:lnTo>
                  <a:pt x="1008" y="123"/>
                </a:lnTo>
                <a:lnTo>
                  <a:pt x="1011" y="123"/>
                </a:lnTo>
                <a:lnTo>
                  <a:pt x="1014" y="123"/>
                </a:lnTo>
                <a:lnTo>
                  <a:pt x="1017" y="124"/>
                </a:lnTo>
                <a:lnTo>
                  <a:pt x="1020" y="124"/>
                </a:lnTo>
                <a:lnTo>
                  <a:pt x="1023" y="125"/>
                </a:lnTo>
                <a:lnTo>
                  <a:pt x="1025" y="125"/>
                </a:lnTo>
                <a:lnTo>
                  <a:pt x="1028" y="126"/>
                </a:lnTo>
                <a:lnTo>
                  <a:pt x="1031" y="127"/>
                </a:lnTo>
                <a:lnTo>
                  <a:pt x="1034" y="128"/>
                </a:lnTo>
                <a:lnTo>
                  <a:pt x="1036" y="129"/>
                </a:lnTo>
                <a:lnTo>
                  <a:pt x="1039" y="130"/>
                </a:lnTo>
                <a:lnTo>
                  <a:pt x="1042" y="131"/>
                </a:lnTo>
                <a:lnTo>
                  <a:pt x="1044" y="132"/>
                </a:lnTo>
                <a:lnTo>
                  <a:pt x="1047" y="134"/>
                </a:lnTo>
                <a:lnTo>
                  <a:pt x="1049" y="135"/>
                </a:lnTo>
                <a:lnTo>
                  <a:pt x="1052" y="136"/>
                </a:lnTo>
                <a:lnTo>
                  <a:pt x="1055" y="138"/>
                </a:lnTo>
                <a:lnTo>
                  <a:pt x="1057" y="139"/>
                </a:lnTo>
                <a:lnTo>
                  <a:pt x="1060" y="141"/>
                </a:lnTo>
                <a:lnTo>
                  <a:pt x="1062" y="142"/>
                </a:lnTo>
                <a:lnTo>
                  <a:pt x="1065" y="144"/>
                </a:lnTo>
                <a:lnTo>
                  <a:pt x="1068" y="145"/>
                </a:lnTo>
                <a:lnTo>
                  <a:pt x="1070" y="147"/>
                </a:lnTo>
                <a:lnTo>
                  <a:pt x="1073" y="148"/>
                </a:lnTo>
                <a:lnTo>
                  <a:pt x="1075" y="150"/>
                </a:lnTo>
                <a:lnTo>
                  <a:pt x="1078" y="151"/>
                </a:lnTo>
                <a:lnTo>
                  <a:pt x="1080" y="153"/>
                </a:lnTo>
                <a:lnTo>
                  <a:pt x="1083" y="155"/>
                </a:lnTo>
                <a:lnTo>
                  <a:pt x="1086" y="156"/>
                </a:lnTo>
                <a:lnTo>
                  <a:pt x="1088" y="158"/>
                </a:lnTo>
                <a:lnTo>
                  <a:pt x="1091" y="160"/>
                </a:lnTo>
                <a:lnTo>
                  <a:pt x="1093" y="162"/>
                </a:lnTo>
                <a:lnTo>
                  <a:pt x="1096" y="165"/>
                </a:lnTo>
                <a:lnTo>
                  <a:pt x="1098" y="167"/>
                </a:lnTo>
                <a:lnTo>
                  <a:pt x="1101" y="170"/>
                </a:lnTo>
                <a:lnTo>
                  <a:pt x="1103" y="173"/>
                </a:lnTo>
                <a:lnTo>
                  <a:pt x="1105" y="177"/>
                </a:lnTo>
                <a:lnTo>
                  <a:pt x="1108" y="180"/>
                </a:lnTo>
                <a:lnTo>
                  <a:pt x="1110" y="184"/>
                </a:lnTo>
                <a:lnTo>
                  <a:pt x="1113" y="188"/>
                </a:lnTo>
                <a:lnTo>
                  <a:pt x="1115" y="192"/>
                </a:lnTo>
                <a:lnTo>
                  <a:pt x="1117" y="196"/>
                </a:lnTo>
                <a:lnTo>
                  <a:pt x="1120" y="201"/>
                </a:lnTo>
                <a:lnTo>
                  <a:pt x="1122" y="206"/>
                </a:lnTo>
                <a:lnTo>
                  <a:pt x="1124" y="211"/>
                </a:lnTo>
                <a:lnTo>
                  <a:pt x="1127" y="216"/>
                </a:lnTo>
                <a:lnTo>
                  <a:pt x="1129" y="221"/>
                </a:lnTo>
                <a:lnTo>
                  <a:pt x="1131" y="227"/>
                </a:lnTo>
                <a:lnTo>
                  <a:pt x="1133" y="232"/>
                </a:lnTo>
                <a:lnTo>
                  <a:pt x="1135" y="237"/>
                </a:lnTo>
                <a:lnTo>
                  <a:pt x="1136" y="243"/>
                </a:lnTo>
                <a:lnTo>
                  <a:pt x="1138" y="249"/>
                </a:lnTo>
                <a:lnTo>
                  <a:pt x="1140" y="254"/>
                </a:lnTo>
                <a:lnTo>
                  <a:pt x="1141" y="260"/>
                </a:lnTo>
                <a:lnTo>
                  <a:pt x="1142" y="266"/>
                </a:lnTo>
                <a:lnTo>
                  <a:pt x="1143" y="272"/>
                </a:lnTo>
                <a:lnTo>
                  <a:pt x="1144" y="278"/>
                </a:lnTo>
                <a:lnTo>
                  <a:pt x="1145" y="284"/>
                </a:lnTo>
                <a:lnTo>
                  <a:pt x="1146" y="290"/>
                </a:lnTo>
                <a:lnTo>
                  <a:pt x="1147" y="296"/>
                </a:lnTo>
                <a:lnTo>
                  <a:pt x="1147" y="303"/>
                </a:lnTo>
                <a:lnTo>
                  <a:pt x="1148" y="309"/>
                </a:lnTo>
                <a:lnTo>
                  <a:pt x="1148" y="315"/>
                </a:lnTo>
                <a:lnTo>
                  <a:pt x="1148" y="321"/>
                </a:lnTo>
                <a:lnTo>
                  <a:pt x="1148" y="327"/>
                </a:lnTo>
                <a:lnTo>
                  <a:pt x="1148" y="333"/>
                </a:lnTo>
                <a:lnTo>
                  <a:pt x="1147" y="339"/>
                </a:lnTo>
                <a:lnTo>
                  <a:pt x="1147" y="345"/>
                </a:lnTo>
                <a:lnTo>
                  <a:pt x="1146" y="351"/>
                </a:lnTo>
                <a:lnTo>
                  <a:pt x="1145" y="356"/>
                </a:lnTo>
                <a:lnTo>
                  <a:pt x="1144" y="362"/>
                </a:lnTo>
                <a:lnTo>
                  <a:pt x="1143" y="367"/>
                </a:lnTo>
                <a:lnTo>
                  <a:pt x="1142" y="372"/>
                </a:lnTo>
                <a:lnTo>
                  <a:pt x="1141" y="377"/>
                </a:lnTo>
                <a:lnTo>
                  <a:pt x="1139" y="382"/>
                </a:lnTo>
                <a:lnTo>
                  <a:pt x="1137" y="387"/>
                </a:lnTo>
                <a:lnTo>
                  <a:pt x="1135" y="392"/>
                </a:lnTo>
                <a:lnTo>
                  <a:pt x="1133" y="397"/>
                </a:lnTo>
                <a:lnTo>
                  <a:pt x="1131" y="401"/>
                </a:lnTo>
                <a:lnTo>
                  <a:pt x="1129" y="406"/>
                </a:lnTo>
                <a:lnTo>
                  <a:pt x="1127" y="410"/>
                </a:lnTo>
                <a:lnTo>
                  <a:pt x="1125" y="414"/>
                </a:lnTo>
                <a:lnTo>
                  <a:pt x="1123" y="418"/>
                </a:lnTo>
                <a:lnTo>
                  <a:pt x="1121" y="422"/>
                </a:lnTo>
                <a:lnTo>
                  <a:pt x="1118" y="426"/>
                </a:lnTo>
                <a:lnTo>
                  <a:pt x="1116" y="429"/>
                </a:lnTo>
                <a:lnTo>
                  <a:pt x="1114" y="433"/>
                </a:lnTo>
                <a:lnTo>
                  <a:pt x="1111" y="436"/>
                </a:lnTo>
                <a:lnTo>
                  <a:pt x="1109" y="439"/>
                </a:lnTo>
                <a:lnTo>
                  <a:pt x="1106" y="442"/>
                </a:lnTo>
                <a:lnTo>
                  <a:pt x="1104" y="445"/>
                </a:lnTo>
                <a:lnTo>
                  <a:pt x="1101" y="448"/>
                </a:lnTo>
                <a:lnTo>
                  <a:pt x="1099" y="450"/>
                </a:lnTo>
                <a:close/>
              </a:path>
            </a:pathLst>
          </a:custGeom>
          <a:solidFill>
            <a:srgbClr val="00B0F0"/>
          </a:solidFill>
          <a:ln w="0">
            <a:solidFill>
              <a:srgbClr val="000000"/>
            </a:solidFill>
            <a:round/>
            <a:headEnd/>
            <a:tailEnd/>
          </a:ln>
        </p:spPr>
        <p:txBody>
          <a:bodyPr lIns="80065" tIns="40032" rIns="80065" bIns="40032" anchor="ctr">
            <a:spAutoFit/>
          </a:bodyPr>
          <a:lstStyle/>
          <a:p>
            <a:r>
              <a:rPr lang="zh-CN" altLang="en-US">
                <a:ea typeface="宋体" pitchFamily="2" charset="-122"/>
              </a:rPr>
              <a:t>投资信托公司</a:t>
            </a:r>
          </a:p>
        </p:txBody>
      </p:sp>
      <p:sp>
        <p:nvSpPr>
          <p:cNvPr id="188431" name="Freeform 15"/>
          <p:cNvSpPr>
            <a:spLocks/>
          </p:cNvSpPr>
          <p:nvPr/>
        </p:nvSpPr>
        <p:spPr bwMode="auto">
          <a:xfrm>
            <a:off x="1371600" y="2895600"/>
            <a:ext cx="1295400" cy="819150"/>
          </a:xfrm>
          <a:custGeom>
            <a:avLst/>
            <a:gdLst>
              <a:gd name="T0" fmla="*/ 2147483647 w 1149"/>
              <a:gd name="T1" fmla="*/ 2147483647 h 719"/>
              <a:gd name="T2" fmla="*/ 2147483647 w 1149"/>
              <a:gd name="T3" fmla="*/ 2147483647 h 719"/>
              <a:gd name="T4" fmla="*/ 2147483647 w 1149"/>
              <a:gd name="T5" fmla="*/ 2147483647 h 719"/>
              <a:gd name="T6" fmla="*/ 2147483647 w 1149"/>
              <a:gd name="T7" fmla="*/ 2147483647 h 719"/>
              <a:gd name="T8" fmla="*/ 2147483647 w 1149"/>
              <a:gd name="T9" fmla="*/ 2147483647 h 719"/>
              <a:gd name="T10" fmla="*/ 2147483647 w 1149"/>
              <a:gd name="T11" fmla="*/ 2147483647 h 719"/>
              <a:gd name="T12" fmla="*/ 2147483647 w 1149"/>
              <a:gd name="T13" fmla="*/ 2147483647 h 719"/>
              <a:gd name="T14" fmla="*/ 2147483647 w 1149"/>
              <a:gd name="T15" fmla="*/ 2147483647 h 719"/>
              <a:gd name="T16" fmla="*/ 2147483647 w 1149"/>
              <a:gd name="T17" fmla="*/ 2147483647 h 719"/>
              <a:gd name="T18" fmla="*/ 2147483647 w 1149"/>
              <a:gd name="T19" fmla="*/ 2147483647 h 719"/>
              <a:gd name="T20" fmla="*/ 2147483647 w 1149"/>
              <a:gd name="T21" fmla="*/ 2147483647 h 719"/>
              <a:gd name="T22" fmla="*/ 2147483647 w 1149"/>
              <a:gd name="T23" fmla="*/ 2147483647 h 719"/>
              <a:gd name="T24" fmla="*/ 2147483647 w 1149"/>
              <a:gd name="T25" fmla="*/ 2147483647 h 719"/>
              <a:gd name="T26" fmla="*/ 2147483647 w 1149"/>
              <a:gd name="T27" fmla="*/ 2147483647 h 719"/>
              <a:gd name="T28" fmla="*/ 2147483647 w 1149"/>
              <a:gd name="T29" fmla="*/ 2147483647 h 719"/>
              <a:gd name="T30" fmla="*/ 2147483647 w 1149"/>
              <a:gd name="T31" fmla="*/ 2147483647 h 719"/>
              <a:gd name="T32" fmla="*/ 2147483647 w 1149"/>
              <a:gd name="T33" fmla="*/ 2147483647 h 719"/>
              <a:gd name="T34" fmla="*/ 2147483647 w 1149"/>
              <a:gd name="T35" fmla="*/ 2147483647 h 719"/>
              <a:gd name="T36" fmla="*/ 2147483647 w 1149"/>
              <a:gd name="T37" fmla="*/ 2147483647 h 719"/>
              <a:gd name="T38" fmla="*/ 2147483647 w 1149"/>
              <a:gd name="T39" fmla="*/ 2147483647 h 719"/>
              <a:gd name="T40" fmla="*/ 2147483647 w 1149"/>
              <a:gd name="T41" fmla="*/ 2147483647 h 719"/>
              <a:gd name="T42" fmla="*/ 2147483647 w 1149"/>
              <a:gd name="T43" fmla="*/ 2147483647 h 719"/>
              <a:gd name="T44" fmla="*/ 2147483647 w 1149"/>
              <a:gd name="T45" fmla="*/ 2147483647 h 719"/>
              <a:gd name="T46" fmla="*/ 2147483647 w 1149"/>
              <a:gd name="T47" fmla="*/ 2147483647 h 719"/>
              <a:gd name="T48" fmla="*/ 2147483647 w 1149"/>
              <a:gd name="T49" fmla="*/ 2147483647 h 719"/>
              <a:gd name="T50" fmla="*/ 2147483647 w 1149"/>
              <a:gd name="T51" fmla="*/ 2147483647 h 719"/>
              <a:gd name="T52" fmla="*/ 2147483647 w 1149"/>
              <a:gd name="T53" fmla="*/ 2147483647 h 719"/>
              <a:gd name="T54" fmla="*/ 0 w 1149"/>
              <a:gd name="T55" fmla="*/ 2147483647 h 719"/>
              <a:gd name="T56" fmla="*/ 2147483647 w 1149"/>
              <a:gd name="T57" fmla="*/ 2147483647 h 719"/>
              <a:gd name="T58" fmla="*/ 2147483647 w 1149"/>
              <a:gd name="T59" fmla="*/ 2147483647 h 719"/>
              <a:gd name="T60" fmla="*/ 2147483647 w 1149"/>
              <a:gd name="T61" fmla="*/ 2147483647 h 719"/>
              <a:gd name="T62" fmla="*/ 2147483647 w 1149"/>
              <a:gd name="T63" fmla="*/ 2147483647 h 719"/>
              <a:gd name="T64" fmla="*/ 2147483647 w 1149"/>
              <a:gd name="T65" fmla="*/ 2147483647 h 719"/>
              <a:gd name="T66" fmla="*/ 2147483647 w 1149"/>
              <a:gd name="T67" fmla="*/ 2147483647 h 719"/>
              <a:gd name="T68" fmla="*/ 2147483647 w 1149"/>
              <a:gd name="T69" fmla="*/ 2147483647 h 719"/>
              <a:gd name="T70" fmla="*/ 2147483647 w 1149"/>
              <a:gd name="T71" fmla="*/ 2147483647 h 719"/>
              <a:gd name="T72" fmla="*/ 2147483647 w 1149"/>
              <a:gd name="T73" fmla="*/ 2147483647 h 719"/>
              <a:gd name="T74" fmla="*/ 2147483647 w 1149"/>
              <a:gd name="T75" fmla="*/ 2147483647 h 719"/>
              <a:gd name="T76" fmla="*/ 2147483647 w 1149"/>
              <a:gd name="T77" fmla="*/ 2147483647 h 719"/>
              <a:gd name="T78" fmla="*/ 2147483647 w 1149"/>
              <a:gd name="T79" fmla="*/ 2147483647 h 719"/>
              <a:gd name="T80" fmla="*/ 2147483647 w 1149"/>
              <a:gd name="T81" fmla="*/ 2147483647 h 719"/>
              <a:gd name="T82" fmla="*/ 2147483647 w 1149"/>
              <a:gd name="T83" fmla="*/ 2147483647 h 719"/>
              <a:gd name="T84" fmla="*/ 2147483647 w 1149"/>
              <a:gd name="T85" fmla="*/ 2147483647 h 719"/>
              <a:gd name="T86" fmla="*/ 2147483647 w 1149"/>
              <a:gd name="T87" fmla="*/ 2147483647 h 719"/>
              <a:gd name="T88" fmla="*/ 2147483647 w 1149"/>
              <a:gd name="T89" fmla="*/ 2147483647 h 719"/>
              <a:gd name="T90" fmla="*/ 2147483647 w 1149"/>
              <a:gd name="T91" fmla="*/ 2147483647 h 719"/>
              <a:gd name="T92" fmla="*/ 2147483647 w 1149"/>
              <a:gd name="T93" fmla="*/ 2147483647 h 719"/>
              <a:gd name="T94" fmla="*/ 2147483647 w 1149"/>
              <a:gd name="T95" fmla="*/ 2147483647 h 719"/>
              <a:gd name="T96" fmla="*/ 2147483647 w 1149"/>
              <a:gd name="T97" fmla="*/ 2147483647 h 719"/>
              <a:gd name="T98" fmla="*/ 2147483647 w 1149"/>
              <a:gd name="T99" fmla="*/ 2147483647 h 719"/>
              <a:gd name="T100" fmla="*/ 2147483647 w 1149"/>
              <a:gd name="T101" fmla="*/ 2147483647 h 719"/>
              <a:gd name="T102" fmla="*/ 2147483647 w 1149"/>
              <a:gd name="T103" fmla="*/ 2147483647 h 719"/>
              <a:gd name="T104" fmla="*/ 2147483647 w 1149"/>
              <a:gd name="T105" fmla="*/ 2147483647 h 719"/>
              <a:gd name="T106" fmla="*/ 2147483647 w 1149"/>
              <a:gd name="T107" fmla="*/ 2147483647 h 719"/>
              <a:gd name="T108" fmla="*/ 2147483647 w 1149"/>
              <a:gd name="T109" fmla="*/ 2147483647 h 719"/>
              <a:gd name="T110" fmla="*/ 2147483647 w 1149"/>
              <a:gd name="T111" fmla="*/ 2147483647 h 719"/>
              <a:gd name="T112" fmla="*/ 2147483647 w 1149"/>
              <a:gd name="T113" fmla="*/ 2147483647 h 719"/>
              <a:gd name="T114" fmla="*/ 2147483647 w 1149"/>
              <a:gd name="T115" fmla="*/ 2147483647 h 719"/>
              <a:gd name="T116" fmla="*/ 2147483647 w 1149"/>
              <a:gd name="T117" fmla="*/ 2147483647 h 719"/>
              <a:gd name="T118" fmla="*/ 2147483647 w 1149"/>
              <a:gd name="T119" fmla="*/ 2147483647 h 719"/>
              <a:gd name="T120" fmla="*/ 2147483647 w 1149"/>
              <a:gd name="T121" fmla="*/ 2147483647 h 719"/>
              <a:gd name="T122" fmla="*/ 2147483647 w 1149"/>
              <a:gd name="T123" fmla="*/ 2147483647 h 719"/>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149"/>
              <a:gd name="T187" fmla="*/ 0 h 719"/>
              <a:gd name="T188" fmla="*/ 1149 w 1149"/>
              <a:gd name="T189" fmla="*/ 719 h 719"/>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149" h="719">
                <a:moveTo>
                  <a:pt x="1099" y="268"/>
                </a:moveTo>
                <a:lnTo>
                  <a:pt x="1096" y="265"/>
                </a:lnTo>
                <a:lnTo>
                  <a:pt x="1094" y="262"/>
                </a:lnTo>
                <a:lnTo>
                  <a:pt x="1091" y="259"/>
                </a:lnTo>
                <a:lnTo>
                  <a:pt x="1088" y="255"/>
                </a:lnTo>
                <a:lnTo>
                  <a:pt x="1085" y="252"/>
                </a:lnTo>
                <a:lnTo>
                  <a:pt x="1083" y="247"/>
                </a:lnTo>
                <a:lnTo>
                  <a:pt x="1080" y="243"/>
                </a:lnTo>
                <a:lnTo>
                  <a:pt x="1077" y="238"/>
                </a:lnTo>
                <a:lnTo>
                  <a:pt x="1075" y="233"/>
                </a:lnTo>
                <a:lnTo>
                  <a:pt x="1072" y="227"/>
                </a:lnTo>
                <a:lnTo>
                  <a:pt x="1069" y="222"/>
                </a:lnTo>
                <a:lnTo>
                  <a:pt x="1066" y="216"/>
                </a:lnTo>
                <a:lnTo>
                  <a:pt x="1064" y="209"/>
                </a:lnTo>
                <a:lnTo>
                  <a:pt x="1061" y="203"/>
                </a:lnTo>
                <a:lnTo>
                  <a:pt x="1058" y="196"/>
                </a:lnTo>
                <a:lnTo>
                  <a:pt x="1055" y="188"/>
                </a:lnTo>
                <a:lnTo>
                  <a:pt x="1052" y="181"/>
                </a:lnTo>
                <a:lnTo>
                  <a:pt x="1049" y="174"/>
                </a:lnTo>
                <a:lnTo>
                  <a:pt x="1046" y="167"/>
                </a:lnTo>
                <a:lnTo>
                  <a:pt x="1043" y="160"/>
                </a:lnTo>
                <a:lnTo>
                  <a:pt x="1040" y="154"/>
                </a:lnTo>
                <a:lnTo>
                  <a:pt x="1037" y="148"/>
                </a:lnTo>
                <a:lnTo>
                  <a:pt x="1034" y="142"/>
                </a:lnTo>
                <a:lnTo>
                  <a:pt x="1030" y="136"/>
                </a:lnTo>
                <a:lnTo>
                  <a:pt x="1027" y="130"/>
                </a:lnTo>
                <a:lnTo>
                  <a:pt x="1023" y="125"/>
                </a:lnTo>
                <a:lnTo>
                  <a:pt x="1020" y="120"/>
                </a:lnTo>
                <a:lnTo>
                  <a:pt x="1016" y="115"/>
                </a:lnTo>
                <a:lnTo>
                  <a:pt x="1012" y="110"/>
                </a:lnTo>
                <a:lnTo>
                  <a:pt x="1008" y="106"/>
                </a:lnTo>
                <a:lnTo>
                  <a:pt x="1005" y="102"/>
                </a:lnTo>
                <a:lnTo>
                  <a:pt x="1001" y="98"/>
                </a:lnTo>
                <a:lnTo>
                  <a:pt x="997" y="94"/>
                </a:lnTo>
                <a:lnTo>
                  <a:pt x="993" y="91"/>
                </a:lnTo>
                <a:lnTo>
                  <a:pt x="989" y="88"/>
                </a:lnTo>
                <a:lnTo>
                  <a:pt x="985" y="85"/>
                </a:lnTo>
                <a:lnTo>
                  <a:pt x="981" y="82"/>
                </a:lnTo>
                <a:lnTo>
                  <a:pt x="977" y="79"/>
                </a:lnTo>
                <a:lnTo>
                  <a:pt x="973" y="77"/>
                </a:lnTo>
                <a:lnTo>
                  <a:pt x="969" y="74"/>
                </a:lnTo>
                <a:lnTo>
                  <a:pt x="965" y="72"/>
                </a:lnTo>
                <a:lnTo>
                  <a:pt x="962" y="71"/>
                </a:lnTo>
                <a:lnTo>
                  <a:pt x="958" y="69"/>
                </a:lnTo>
                <a:lnTo>
                  <a:pt x="954" y="68"/>
                </a:lnTo>
                <a:lnTo>
                  <a:pt x="950" y="66"/>
                </a:lnTo>
                <a:lnTo>
                  <a:pt x="946" y="65"/>
                </a:lnTo>
                <a:lnTo>
                  <a:pt x="943" y="65"/>
                </a:lnTo>
                <a:lnTo>
                  <a:pt x="939" y="64"/>
                </a:lnTo>
                <a:lnTo>
                  <a:pt x="935" y="64"/>
                </a:lnTo>
                <a:lnTo>
                  <a:pt x="932" y="64"/>
                </a:lnTo>
                <a:lnTo>
                  <a:pt x="928" y="63"/>
                </a:lnTo>
                <a:lnTo>
                  <a:pt x="924" y="64"/>
                </a:lnTo>
                <a:lnTo>
                  <a:pt x="921" y="64"/>
                </a:lnTo>
                <a:lnTo>
                  <a:pt x="917" y="64"/>
                </a:lnTo>
                <a:lnTo>
                  <a:pt x="914" y="65"/>
                </a:lnTo>
                <a:lnTo>
                  <a:pt x="910" y="65"/>
                </a:lnTo>
                <a:lnTo>
                  <a:pt x="907" y="66"/>
                </a:lnTo>
                <a:lnTo>
                  <a:pt x="903" y="67"/>
                </a:lnTo>
                <a:lnTo>
                  <a:pt x="900" y="68"/>
                </a:lnTo>
                <a:lnTo>
                  <a:pt x="896" y="70"/>
                </a:lnTo>
                <a:lnTo>
                  <a:pt x="893" y="71"/>
                </a:lnTo>
                <a:lnTo>
                  <a:pt x="890" y="73"/>
                </a:lnTo>
                <a:lnTo>
                  <a:pt x="886" y="75"/>
                </a:lnTo>
                <a:lnTo>
                  <a:pt x="883" y="77"/>
                </a:lnTo>
                <a:lnTo>
                  <a:pt x="880" y="79"/>
                </a:lnTo>
                <a:lnTo>
                  <a:pt x="877" y="81"/>
                </a:lnTo>
                <a:lnTo>
                  <a:pt x="874" y="83"/>
                </a:lnTo>
                <a:lnTo>
                  <a:pt x="871" y="85"/>
                </a:lnTo>
                <a:lnTo>
                  <a:pt x="869" y="87"/>
                </a:lnTo>
                <a:lnTo>
                  <a:pt x="867" y="89"/>
                </a:lnTo>
                <a:lnTo>
                  <a:pt x="865" y="92"/>
                </a:lnTo>
                <a:lnTo>
                  <a:pt x="863" y="94"/>
                </a:lnTo>
                <a:lnTo>
                  <a:pt x="861" y="96"/>
                </a:lnTo>
                <a:lnTo>
                  <a:pt x="860" y="98"/>
                </a:lnTo>
                <a:lnTo>
                  <a:pt x="859" y="101"/>
                </a:lnTo>
                <a:lnTo>
                  <a:pt x="858" y="103"/>
                </a:lnTo>
                <a:lnTo>
                  <a:pt x="857" y="106"/>
                </a:lnTo>
                <a:lnTo>
                  <a:pt x="857" y="108"/>
                </a:lnTo>
                <a:lnTo>
                  <a:pt x="857" y="111"/>
                </a:lnTo>
                <a:lnTo>
                  <a:pt x="856" y="113"/>
                </a:lnTo>
                <a:lnTo>
                  <a:pt x="856" y="116"/>
                </a:lnTo>
                <a:lnTo>
                  <a:pt x="856" y="118"/>
                </a:lnTo>
                <a:lnTo>
                  <a:pt x="856" y="119"/>
                </a:lnTo>
                <a:lnTo>
                  <a:pt x="856" y="121"/>
                </a:lnTo>
                <a:lnTo>
                  <a:pt x="856" y="122"/>
                </a:lnTo>
                <a:lnTo>
                  <a:pt x="856" y="123"/>
                </a:lnTo>
                <a:lnTo>
                  <a:pt x="856" y="122"/>
                </a:lnTo>
                <a:lnTo>
                  <a:pt x="856" y="121"/>
                </a:lnTo>
                <a:lnTo>
                  <a:pt x="856" y="119"/>
                </a:lnTo>
                <a:lnTo>
                  <a:pt x="856" y="118"/>
                </a:lnTo>
                <a:lnTo>
                  <a:pt x="856" y="116"/>
                </a:lnTo>
                <a:lnTo>
                  <a:pt x="856" y="113"/>
                </a:lnTo>
                <a:lnTo>
                  <a:pt x="856" y="111"/>
                </a:lnTo>
                <a:lnTo>
                  <a:pt x="856" y="108"/>
                </a:lnTo>
                <a:lnTo>
                  <a:pt x="856" y="105"/>
                </a:lnTo>
                <a:lnTo>
                  <a:pt x="855" y="102"/>
                </a:lnTo>
                <a:lnTo>
                  <a:pt x="854" y="100"/>
                </a:lnTo>
                <a:lnTo>
                  <a:pt x="853" y="97"/>
                </a:lnTo>
                <a:lnTo>
                  <a:pt x="852" y="94"/>
                </a:lnTo>
                <a:lnTo>
                  <a:pt x="851" y="91"/>
                </a:lnTo>
                <a:lnTo>
                  <a:pt x="849" y="88"/>
                </a:lnTo>
                <a:lnTo>
                  <a:pt x="848" y="84"/>
                </a:lnTo>
                <a:lnTo>
                  <a:pt x="846" y="81"/>
                </a:lnTo>
                <a:lnTo>
                  <a:pt x="844" y="78"/>
                </a:lnTo>
                <a:lnTo>
                  <a:pt x="842" y="75"/>
                </a:lnTo>
                <a:lnTo>
                  <a:pt x="840" y="71"/>
                </a:lnTo>
                <a:lnTo>
                  <a:pt x="837" y="68"/>
                </a:lnTo>
                <a:lnTo>
                  <a:pt x="835" y="64"/>
                </a:lnTo>
                <a:lnTo>
                  <a:pt x="832" y="61"/>
                </a:lnTo>
                <a:lnTo>
                  <a:pt x="829" y="57"/>
                </a:lnTo>
                <a:lnTo>
                  <a:pt x="826" y="54"/>
                </a:lnTo>
                <a:lnTo>
                  <a:pt x="823" y="51"/>
                </a:lnTo>
                <a:lnTo>
                  <a:pt x="820" y="48"/>
                </a:lnTo>
                <a:lnTo>
                  <a:pt x="817" y="45"/>
                </a:lnTo>
                <a:lnTo>
                  <a:pt x="814" y="42"/>
                </a:lnTo>
                <a:lnTo>
                  <a:pt x="810" y="39"/>
                </a:lnTo>
                <a:lnTo>
                  <a:pt x="807" y="36"/>
                </a:lnTo>
                <a:lnTo>
                  <a:pt x="803" y="34"/>
                </a:lnTo>
                <a:lnTo>
                  <a:pt x="800" y="31"/>
                </a:lnTo>
                <a:lnTo>
                  <a:pt x="796" y="29"/>
                </a:lnTo>
                <a:lnTo>
                  <a:pt x="792" y="26"/>
                </a:lnTo>
                <a:lnTo>
                  <a:pt x="789" y="24"/>
                </a:lnTo>
                <a:lnTo>
                  <a:pt x="785" y="22"/>
                </a:lnTo>
                <a:lnTo>
                  <a:pt x="781" y="20"/>
                </a:lnTo>
                <a:lnTo>
                  <a:pt x="777" y="18"/>
                </a:lnTo>
                <a:lnTo>
                  <a:pt x="773" y="17"/>
                </a:lnTo>
                <a:lnTo>
                  <a:pt x="769" y="15"/>
                </a:lnTo>
                <a:lnTo>
                  <a:pt x="764" y="13"/>
                </a:lnTo>
                <a:lnTo>
                  <a:pt x="760" y="12"/>
                </a:lnTo>
                <a:lnTo>
                  <a:pt x="756" y="11"/>
                </a:lnTo>
                <a:lnTo>
                  <a:pt x="751" y="9"/>
                </a:lnTo>
                <a:lnTo>
                  <a:pt x="747" y="8"/>
                </a:lnTo>
                <a:lnTo>
                  <a:pt x="742" y="7"/>
                </a:lnTo>
                <a:lnTo>
                  <a:pt x="738" y="6"/>
                </a:lnTo>
                <a:lnTo>
                  <a:pt x="733" y="5"/>
                </a:lnTo>
                <a:lnTo>
                  <a:pt x="728" y="4"/>
                </a:lnTo>
                <a:lnTo>
                  <a:pt x="724" y="3"/>
                </a:lnTo>
                <a:lnTo>
                  <a:pt x="719" y="3"/>
                </a:lnTo>
                <a:lnTo>
                  <a:pt x="714" y="2"/>
                </a:lnTo>
                <a:lnTo>
                  <a:pt x="709" y="2"/>
                </a:lnTo>
                <a:lnTo>
                  <a:pt x="704" y="1"/>
                </a:lnTo>
                <a:lnTo>
                  <a:pt x="699" y="1"/>
                </a:lnTo>
                <a:lnTo>
                  <a:pt x="695" y="1"/>
                </a:lnTo>
                <a:lnTo>
                  <a:pt x="690" y="0"/>
                </a:lnTo>
                <a:lnTo>
                  <a:pt x="685" y="0"/>
                </a:lnTo>
                <a:lnTo>
                  <a:pt x="681" y="0"/>
                </a:lnTo>
                <a:lnTo>
                  <a:pt x="676" y="0"/>
                </a:lnTo>
                <a:lnTo>
                  <a:pt x="672" y="0"/>
                </a:lnTo>
                <a:lnTo>
                  <a:pt x="667" y="1"/>
                </a:lnTo>
                <a:lnTo>
                  <a:pt x="663" y="1"/>
                </a:lnTo>
                <a:lnTo>
                  <a:pt x="659" y="1"/>
                </a:lnTo>
                <a:lnTo>
                  <a:pt x="655" y="2"/>
                </a:lnTo>
                <a:lnTo>
                  <a:pt x="651" y="2"/>
                </a:lnTo>
                <a:lnTo>
                  <a:pt x="647" y="3"/>
                </a:lnTo>
                <a:lnTo>
                  <a:pt x="643" y="3"/>
                </a:lnTo>
                <a:lnTo>
                  <a:pt x="639" y="4"/>
                </a:lnTo>
                <a:lnTo>
                  <a:pt x="635" y="5"/>
                </a:lnTo>
                <a:lnTo>
                  <a:pt x="631" y="6"/>
                </a:lnTo>
                <a:lnTo>
                  <a:pt x="628" y="7"/>
                </a:lnTo>
                <a:lnTo>
                  <a:pt x="624" y="8"/>
                </a:lnTo>
                <a:lnTo>
                  <a:pt x="621" y="9"/>
                </a:lnTo>
                <a:lnTo>
                  <a:pt x="617" y="10"/>
                </a:lnTo>
                <a:lnTo>
                  <a:pt x="614" y="11"/>
                </a:lnTo>
                <a:lnTo>
                  <a:pt x="611" y="12"/>
                </a:lnTo>
                <a:lnTo>
                  <a:pt x="608" y="13"/>
                </a:lnTo>
                <a:lnTo>
                  <a:pt x="605" y="14"/>
                </a:lnTo>
                <a:lnTo>
                  <a:pt x="602" y="15"/>
                </a:lnTo>
                <a:lnTo>
                  <a:pt x="599" y="16"/>
                </a:lnTo>
                <a:lnTo>
                  <a:pt x="596" y="17"/>
                </a:lnTo>
                <a:lnTo>
                  <a:pt x="593" y="19"/>
                </a:lnTo>
                <a:lnTo>
                  <a:pt x="590" y="20"/>
                </a:lnTo>
                <a:lnTo>
                  <a:pt x="587" y="21"/>
                </a:lnTo>
                <a:lnTo>
                  <a:pt x="585" y="23"/>
                </a:lnTo>
                <a:lnTo>
                  <a:pt x="582" y="24"/>
                </a:lnTo>
                <a:lnTo>
                  <a:pt x="580" y="25"/>
                </a:lnTo>
                <a:lnTo>
                  <a:pt x="578" y="27"/>
                </a:lnTo>
                <a:lnTo>
                  <a:pt x="575" y="29"/>
                </a:lnTo>
                <a:lnTo>
                  <a:pt x="573" y="30"/>
                </a:lnTo>
                <a:lnTo>
                  <a:pt x="571" y="32"/>
                </a:lnTo>
                <a:lnTo>
                  <a:pt x="569" y="34"/>
                </a:lnTo>
                <a:lnTo>
                  <a:pt x="567" y="36"/>
                </a:lnTo>
                <a:lnTo>
                  <a:pt x="565" y="37"/>
                </a:lnTo>
                <a:lnTo>
                  <a:pt x="563" y="39"/>
                </a:lnTo>
                <a:lnTo>
                  <a:pt x="561" y="41"/>
                </a:lnTo>
                <a:lnTo>
                  <a:pt x="559" y="43"/>
                </a:lnTo>
                <a:lnTo>
                  <a:pt x="557" y="45"/>
                </a:lnTo>
                <a:lnTo>
                  <a:pt x="556" y="48"/>
                </a:lnTo>
                <a:lnTo>
                  <a:pt x="554" y="50"/>
                </a:lnTo>
                <a:lnTo>
                  <a:pt x="553" y="52"/>
                </a:lnTo>
                <a:lnTo>
                  <a:pt x="551" y="54"/>
                </a:lnTo>
                <a:lnTo>
                  <a:pt x="551" y="56"/>
                </a:lnTo>
                <a:lnTo>
                  <a:pt x="550" y="58"/>
                </a:lnTo>
                <a:lnTo>
                  <a:pt x="550" y="59"/>
                </a:lnTo>
                <a:lnTo>
                  <a:pt x="550" y="61"/>
                </a:lnTo>
                <a:lnTo>
                  <a:pt x="551" y="63"/>
                </a:lnTo>
                <a:lnTo>
                  <a:pt x="552" y="64"/>
                </a:lnTo>
                <a:lnTo>
                  <a:pt x="553" y="65"/>
                </a:lnTo>
                <a:lnTo>
                  <a:pt x="554" y="66"/>
                </a:lnTo>
                <a:lnTo>
                  <a:pt x="556" y="67"/>
                </a:lnTo>
                <a:lnTo>
                  <a:pt x="558" y="68"/>
                </a:lnTo>
                <a:lnTo>
                  <a:pt x="560" y="69"/>
                </a:lnTo>
                <a:lnTo>
                  <a:pt x="563" y="69"/>
                </a:lnTo>
                <a:lnTo>
                  <a:pt x="566" y="70"/>
                </a:lnTo>
                <a:lnTo>
                  <a:pt x="570" y="70"/>
                </a:lnTo>
                <a:lnTo>
                  <a:pt x="573" y="71"/>
                </a:lnTo>
                <a:lnTo>
                  <a:pt x="576" y="71"/>
                </a:lnTo>
                <a:lnTo>
                  <a:pt x="580" y="72"/>
                </a:lnTo>
                <a:lnTo>
                  <a:pt x="583" y="72"/>
                </a:lnTo>
                <a:lnTo>
                  <a:pt x="586" y="73"/>
                </a:lnTo>
                <a:lnTo>
                  <a:pt x="589" y="74"/>
                </a:lnTo>
                <a:lnTo>
                  <a:pt x="592" y="75"/>
                </a:lnTo>
                <a:lnTo>
                  <a:pt x="595" y="76"/>
                </a:lnTo>
                <a:lnTo>
                  <a:pt x="598" y="77"/>
                </a:lnTo>
                <a:lnTo>
                  <a:pt x="600" y="78"/>
                </a:lnTo>
                <a:lnTo>
                  <a:pt x="603" y="80"/>
                </a:lnTo>
                <a:lnTo>
                  <a:pt x="606" y="81"/>
                </a:lnTo>
                <a:lnTo>
                  <a:pt x="608" y="82"/>
                </a:lnTo>
                <a:lnTo>
                  <a:pt x="610" y="84"/>
                </a:lnTo>
                <a:lnTo>
                  <a:pt x="613" y="86"/>
                </a:lnTo>
                <a:lnTo>
                  <a:pt x="615" y="87"/>
                </a:lnTo>
                <a:lnTo>
                  <a:pt x="617" y="89"/>
                </a:lnTo>
                <a:lnTo>
                  <a:pt x="619" y="91"/>
                </a:lnTo>
                <a:lnTo>
                  <a:pt x="621" y="93"/>
                </a:lnTo>
                <a:lnTo>
                  <a:pt x="623" y="94"/>
                </a:lnTo>
                <a:lnTo>
                  <a:pt x="625" y="96"/>
                </a:lnTo>
                <a:lnTo>
                  <a:pt x="626" y="98"/>
                </a:lnTo>
                <a:lnTo>
                  <a:pt x="628" y="100"/>
                </a:lnTo>
                <a:lnTo>
                  <a:pt x="629" y="101"/>
                </a:lnTo>
                <a:lnTo>
                  <a:pt x="631" y="103"/>
                </a:lnTo>
                <a:lnTo>
                  <a:pt x="632" y="105"/>
                </a:lnTo>
                <a:lnTo>
                  <a:pt x="634" y="107"/>
                </a:lnTo>
                <a:lnTo>
                  <a:pt x="635" y="108"/>
                </a:lnTo>
                <a:lnTo>
                  <a:pt x="636" y="110"/>
                </a:lnTo>
                <a:lnTo>
                  <a:pt x="637" y="112"/>
                </a:lnTo>
                <a:lnTo>
                  <a:pt x="638" y="113"/>
                </a:lnTo>
                <a:lnTo>
                  <a:pt x="639" y="115"/>
                </a:lnTo>
                <a:lnTo>
                  <a:pt x="640" y="117"/>
                </a:lnTo>
                <a:lnTo>
                  <a:pt x="640" y="118"/>
                </a:lnTo>
                <a:lnTo>
                  <a:pt x="641" y="119"/>
                </a:lnTo>
                <a:lnTo>
                  <a:pt x="642" y="120"/>
                </a:lnTo>
                <a:lnTo>
                  <a:pt x="642" y="121"/>
                </a:lnTo>
                <a:lnTo>
                  <a:pt x="642" y="122"/>
                </a:lnTo>
                <a:lnTo>
                  <a:pt x="642" y="121"/>
                </a:lnTo>
                <a:lnTo>
                  <a:pt x="642" y="120"/>
                </a:lnTo>
                <a:lnTo>
                  <a:pt x="641" y="119"/>
                </a:lnTo>
                <a:lnTo>
                  <a:pt x="640" y="118"/>
                </a:lnTo>
                <a:lnTo>
                  <a:pt x="640" y="117"/>
                </a:lnTo>
                <a:lnTo>
                  <a:pt x="639" y="115"/>
                </a:lnTo>
                <a:lnTo>
                  <a:pt x="638" y="113"/>
                </a:lnTo>
                <a:lnTo>
                  <a:pt x="637" y="112"/>
                </a:lnTo>
                <a:lnTo>
                  <a:pt x="636" y="110"/>
                </a:lnTo>
                <a:lnTo>
                  <a:pt x="635" y="108"/>
                </a:lnTo>
                <a:lnTo>
                  <a:pt x="634" y="107"/>
                </a:lnTo>
                <a:lnTo>
                  <a:pt x="632" y="105"/>
                </a:lnTo>
                <a:lnTo>
                  <a:pt x="631" y="103"/>
                </a:lnTo>
                <a:lnTo>
                  <a:pt x="629" y="101"/>
                </a:lnTo>
                <a:lnTo>
                  <a:pt x="628" y="100"/>
                </a:lnTo>
                <a:lnTo>
                  <a:pt x="626" y="98"/>
                </a:lnTo>
                <a:lnTo>
                  <a:pt x="625" y="96"/>
                </a:lnTo>
                <a:lnTo>
                  <a:pt x="623" y="94"/>
                </a:lnTo>
                <a:lnTo>
                  <a:pt x="621" y="93"/>
                </a:lnTo>
                <a:lnTo>
                  <a:pt x="619" y="91"/>
                </a:lnTo>
                <a:lnTo>
                  <a:pt x="617" y="89"/>
                </a:lnTo>
                <a:lnTo>
                  <a:pt x="615" y="87"/>
                </a:lnTo>
                <a:lnTo>
                  <a:pt x="613" y="86"/>
                </a:lnTo>
                <a:lnTo>
                  <a:pt x="610" y="84"/>
                </a:lnTo>
                <a:lnTo>
                  <a:pt x="608" y="82"/>
                </a:lnTo>
                <a:lnTo>
                  <a:pt x="606" y="81"/>
                </a:lnTo>
                <a:lnTo>
                  <a:pt x="603" y="80"/>
                </a:lnTo>
                <a:lnTo>
                  <a:pt x="600" y="78"/>
                </a:lnTo>
                <a:lnTo>
                  <a:pt x="598" y="77"/>
                </a:lnTo>
                <a:lnTo>
                  <a:pt x="595" y="76"/>
                </a:lnTo>
                <a:lnTo>
                  <a:pt x="592" y="75"/>
                </a:lnTo>
                <a:lnTo>
                  <a:pt x="589" y="74"/>
                </a:lnTo>
                <a:lnTo>
                  <a:pt x="586" y="73"/>
                </a:lnTo>
                <a:lnTo>
                  <a:pt x="583" y="72"/>
                </a:lnTo>
                <a:lnTo>
                  <a:pt x="580" y="72"/>
                </a:lnTo>
                <a:lnTo>
                  <a:pt x="576" y="71"/>
                </a:lnTo>
                <a:lnTo>
                  <a:pt x="573" y="71"/>
                </a:lnTo>
                <a:lnTo>
                  <a:pt x="570" y="70"/>
                </a:lnTo>
                <a:lnTo>
                  <a:pt x="566" y="70"/>
                </a:lnTo>
                <a:lnTo>
                  <a:pt x="563" y="70"/>
                </a:lnTo>
                <a:lnTo>
                  <a:pt x="559" y="69"/>
                </a:lnTo>
                <a:lnTo>
                  <a:pt x="556" y="69"/>
                </a:lnTo>
                <a:lnTo>
                  <a:pt x="552" y="69"/>
                </a:lnTo>
                <a:lnTo>
                  <a:pt x="549" y="69"/>
                </a:lnTo>
                <a:lnTo>
                  <a:pt x="545" y="69"/>
                </a:lnTo>
                <a:lnTo>
                  <a:pt x="542" y="69"/>
                </a:lnTo>
                <a:lnTo>
                  <a:pt x="538" y="68"/>
                </a:lnTo>
                <a:lnTo>
                  <a:pt x="535" y="68"/>
                </a:lnTo>
                <a:lnTo>
                  <a:pt x="531" y="68"/>
                </a:lnTo>
                <a:lnTo>
                  <a:pt x="528" y="68"/>
                </a:lnTo>
                <a:lnTo>
                  <a:pt x="524" y="68"/>
                </a:lnTo>
                <a:lnTo>
                  <a:pt x="521" y="68"/>
                </a:lnTo>
                <a:lnTo>
                  <a:pt x="518" y="68"/>
                </a:lnTo>
                <a:lnTo>
                  <a:pt x="514" y="69"/>
                </a:lnTo>
                <a:lnTo>
                  <a:pt x="511" y="69"/>
                </a:lnTo>
                <a:lnTo>
                  <a:pt x="508" y="69"/>
                </a:lnTo>
                <a:lnTo>
                  <a:pt x="504" y="69"/>
                </a:lnTo>
                <a:lnTo>
                  <a:pt x="501" y="70"/>
                </a:lnTo>
                <a:lnTo>
                  <a:pt x="498" y="70"/>
                </a:lnTo>
                <a:lnTo>
                  <a:pt x="495" y="70"/>
                </a:lnTo>
                <a:lnTo>
                  <a:pt x="492" y="71"/>
                </a:lnTo>
                <a:lnTo>
                  <a:pt x="489" y="71"/>
                </a:lnTo>
                <a:lnTo>
                  <a:pt x="486" y="72"/>
                </a:lnTo>
                <a:lnTo>
                  <a:pt x="483" y="73"/>
                </a:lnTo>
                <a:lnTo>
                  <a:pt x="480" y="74"/>
                </a:lnTo>
                <a:lnTo>
                  <a:pt x="477" y="74"/>
                </a:lnTo>
                <a:lnTo>
                  <a:pt x="474" y="75"/>
                </a:lnTo>
                <a:lnTo>
                  <a:pt x="471" y="76"/>
                </a:lnTo>
                <a:lnTo>
                  <a:pt x="469" y="77"/>
                </a:lnTo>
                <a:lnTo>
                  <a:pt x="466" y="78"/>
                </a:lnTo>
                <a:lnTo>
                  <a:pt x="463" y="80"/>
                </a:lnTo>
                <a:lnTo>
                  <a:pt x="461" y="81"/>
                </a:lnTo>
                <a:lnTo>
                  <a:pt x="459" y="82"/>
                </a:lnTo>
                <a:lnTo>
                  <a:pt x="458" y="83"/>
                </a:lnTo>
                <a:lnTo>
                  <a:pt x="456" y="85"/>
                </a:lnTo>
                <a:lnTo>
                  <a:pt x="455" y="86"/>
                </a:lnTo>
                <a:lnTo>
                  <a:pt x="455" y="88"/>
                </a:lnTo>
                <a:lnTo>
                  <a:pt x="454" y="90"/>
                </a:lnTo>
                <a:lnTo>
                  <a:pt x="454" y="92"/>
                </a:lnTo>
                <a:lnTo>
                  <a:pt x="454" y="93"/>
                </a:lnTo>
                <a:lnTo>
                  <a:pt x="455" y="95"/>
                </a:lnTo>
                <a:lnTo>
                  <a:pt x="455" y="97"/>
                </a:lnTo>
                <a:lnTo>
                  <a:pt x="456" y="99"/>
                </a:lnTo>
                <a:lnTo>
                  <a:pt x="458" y="102"/>
                </a:lnTo>
                <a:lnTo>
                  <a:pt x="459" y="104"/>
                </a:lnTo>
                <a:lnTo>
                  <a:pt x="461" y="106"/>
                </a:lnTo>
                <a:lnTo>
                  <a:pt x="463" y="108"/>
                </a:lnTo>
                <a:lnTo>
                  <a:pt x="465" y="110"/>
                </a:lnTo>
                <a:lnTo>
                  <a:pt x="466" y="112"/>
                </a:lnTo>
                <a:lnTo>
                  <a:pt x="467" y="113"/>
                </a:lnTo>
                <a:lnTo>
                  <a:pt x="468" y="114"/>
                </a:lnTo>
                <a:lnTo>
                  <a:pt x="469" y="115"/>
                </a:lnTo>
                <a:lnTo>
                  <a:pt x="468" y="114"/>
                </a:lnTo>
                <a:lnTo>
                  <a:pt x="468" y="113"/>
                </a:lnTo>
                <a:lnTo>
                  <a:pt x="466" y="112"/>
                </a:lnTo>
                <a:lnTo>
                  <a:pt x="465" y="111"/>
                </a:lnTo>
                <a:lnTo>
                  <a:pt x="464" y="109"/>
                </a:lnTo>
                <a:lnTo>
                  <a:pt x="462" y="107"/>
                </a:lnTo>
                <a:lnTo>
                  <a:pt x="460" y="104"/>
                </a:lnTo>
                <a:lnTo>
                  <a:pt x="457" y="102"/>
                </a:lnTo>
                <a:lnTo>
                  <a:pt x="455" y="99"/>
                </a:lnTo>
                <a:lnTo>
                  <a:pt x="453" y="97"/>
                </a:lnTo>
                <a:lnTo>
                  <a:pt x="450" y="95"/>
                </a:lnTo>
                <a:lnTo>
                  <a:pt x="447" y="92"/>
                </a:lnTo>
                <a:lnTo>
                  <a:pt x="444" y="90"/>
                </a:lnTo>
                <a:lnTo>
                  <a:pt x="442" y="88"/>
                </a:lnTo>
                <a:lnTo>
                  <a:pt x="439" y="86"/>
                </a:lnTo>
                <a:lnTo>
                  <a:pt x="436" y="84"/>
                </a:lnTo>
                <a:lnTo>
                  <a:pt x="432" y="82"/>
                </a:lnTo>
                <a:lnTo>
                  <a:pt x="429" y="81"/>
                </a:lnTo>
                <a:lnTo>
                  <a:pt x="426" y="79"/>
                </a:lnTo>
                <a:lnTo>
                  <a:pt x="422" y="77"/>
                </a:lnTo>
                <a:lnTo>
                  <a:pt x="419" y="76"/>
                </a:lnTo>
                <a:lnTo>
                  <a:pt x="415" y="74"/>
                </a:lnTo>
                <a:lnTo>
                  <a:pt x="411" y="73"/>
                </a:lnTo>
                <a:lnTo>
                  <a:pt x="408" y="72"/>
                </a:lnTo>
                <a:lnTo>
                  <a:pt x="404" y="71"/>
                </a:lnTo>
                <a:lnTo>
                  <a:pt x="400" y="70"/>
                </a:lnTo>
                <a:lnTo>
                  <a:pt x="396" y="69"/>
                </a:lnTo>
                <a:lnTo>
                  <a:pt x="392" y="68"/>
                </a:lnTo>
                <a:lnTo>
                  <a:pt x="388" y="68"/>
                </a:lnTo>
                <a:lnTo>
                  <a:pt x="385" y="67"/>
                </a:lnTo>
                <a:lnTo>
                  <a:pt x="381" y="67"/>
                </a:lnTo>
                <a:lnTo>
                  <a:pt x="377" y="67"/>
                </a:lnTo>
                <a:lnTo>
                  <a:pt x="373" y="67"/>
                </a:lnTo>
                <a:lnTo>
                  <a:pt x="369" y="67"/>
                </a:lnTo>
                <a:lnTo>
                  <a:pt x="365" y="67"/>
                </a:lnTo>
                <a:lnTo>
                  <a:pt x="361" y="68"/>
                </a:lnTo>
                <a:lnTo>
                  <a:pt x="358" y="69"/>
                </a:lnTo>
                <a:lnTo>
                  <a:pt x="354" y="69"/>
                </a:lnTo>
                <a:lnTo>
                  <a:pt x="350" y="70"/>
                </a:lnTo>
                <a:lnTo>
                  <a:pt x="346" y="71"/>
                </a:lnTo>
                <a:lnTo>
                  <a:pt x="342" y="73"/>
                </a:lnTo>
                <a:lnTo>
                  <a:pt x="339" y="74"/>
                </a:lnTo>
                <a:lnTo>
                  <a:pt x="335" y="75"/>
                </a:lnTo>
                <a:lnTo>
                  <a:pt x="332" y="76"/>
                </a:lnTo>
                <a:lnTo>
                  <a:pt x="329" y="78"/>
                </a:lnTo>
                <a:lnTo>
                  <a:pt x="326" y="79"/>
                </a:lnTo>
                <a:lnTo>
                  <a:pt x="323" y="81"/>
                </a:lnTo>
                <a:lnTo>
                  <a:pt x="320" y="82"/>
                </a:lnTo>
                <a:lnTo>
                  <a:pt x="317" y="84"/>
                </a:lnTo>
                <a:lnTo>
                  <a:pt x="315" y="86"/>
                </a:lnTo>
                <a:lnTo>
                  <a:pt x="312" y="88"/>
                </a:lnTo>
                <a:lnTo>
                  <a:pt x="310" y="90"/>
                </a:lnTo>
                <a:lnTo>
                  <a:pt x="308" y="92"/>
                </a:lnTo>
                <a:lnTo>
                  <a:pt x="306" y="94"/>
                </a:lnTo>
                <a:lnTo>
                  <a:pt x="304" y="96"/>
                </a:lnTo>
                <a:lnTo>
                  <a:pt x="302" y="98"/>
                </a:lnTo>
                <a:lnTo>
                  <a:pt x="300" y="101"/>
                </a:lnTo>
                <a:lnTo>
                  <a:pt x="298" y="103"/>
                </a:lnTo>
                <a:lnTo>
                  <a:pt x="297" y="105"/>
                </a:lnTo>
                <a:lnTo>
                  <a:pt x="295" y="107"/>
                </a:lnTo>
                <a:lnTo>
                  <a:pt x="293" y="109"/>
                </a:lnTo>
                <a:lnTo>
                  <a:pt x="292" y="112"/>
                </a:lnTo>
                <a:lnTo>
                  <a:pt x="290" y="114"/>
                </a:lnTo>
                <a:lnTo>
                  <a:pt x="289" y="116"/>
                </a:lnTo>
                <a:lnTo>
                  <a:pt x="287" y="118"/>
                </a:lnTo>
                <a:lnTo>
                  <a:pt x="286" y="120"/>
                </a:lnTo>
                <a:lnTo>
                  <a:pt x="284" y="122"/>
                </a:lnTo>
                <a:lnTo>
                  <a:pt x="283" y="124"/>
                </a:lnTo>
                <a:lnTo>
                  <a:pt x="281" y="126"/>
                </a:lnTo>
                <a:lnTo>
                  <a:pt x="280" y="128"/>
                </a:lnTo>
                <a:lnTo>
                  <a:pt x="279" y="130"/>
                </a:lnTo>
                <a:lnTo>
                  <a:pt x="278" y="132"/>
                </a:lnTo>
                <a:lnTo>
                  <a:pt x="276" y="134"/>
                </a:lnTo>
                <a:lnTo>
                  <a:pt x="275" y="136"/>
                </a:lnTo>
                <a:lnTo>
                  <a:pt x="274" y="139"/>
                </a:lnTo>
                <a:lnTo>
                  <a:pt x="273" y="141"/>
                </a:lnTo>
                <a:lnTo>
                  <a:pt x="271" y="143"/>
                </a:lnTo>
                <a:lnTo>
                  <a:pt x="270" y="145"/>
                </a:lnTo>
                <a:lnTo>
                  <a:pt x="269" y="147"/>
                </a:lnTo>
                <a:lnTo>
                  <a:pt x="267" y="150"/>
                </a:lnTo>
                <a:lnTo>
                  <a:pt x="266" y="152"/>
                </a:lnTo>
                <a:lnTo>
                  <a:pt x="265" y="154"/>
                </a:lnTo>
                <a:lnTo>
                  <a:pt x="264" y="157"/>
                </a:lnTo>
                <a:lnTo>
                  <a:pt x="262" y="159"/>
                </a:lnTo>
                <a:lnTo>
                  <a:pt x="261" y="162"/>
                </a:lnTo>
                <a:lnTo>
                  <a:pt x="260" y="164"/>
                </a:lnTo>
                <a:lnTo>
                  <a:pt x="259" y="167"/>
                </a:lnTo>
                <a:lnTo>
                  <a:pt x="257" y="169"/>
                </a:lnTo>
                <a:lnTo>
                  <a:pt x="256" y="171"/>
                </a:lnTo>
                <a:lnTo>
                  <a:pt x="255" y="173"/>
                </a:lnTo>
                <a:lnTo>
                  <a:pt x="255" y="175"/>
                </a:lnTo>
                <a:lnTo>
                  <a:pt x="254" y="176"/>
                </a:lnTo>
                <a:lnTo>
                  <a:pt x="254" y="177"/>
                </a:lnTo>
                <a:lnTo>
                  <a:pt x="254" y="176"/>
                </a:lnTo>
                <a:lnTo>
                  <a:pt x="255" y="175"/>
                </a:lnTo>
                <a:lnTo>
                  <a:pt x="255" y="173"/>
                </a:lnTo>
                <a:lnTo>
                  <a:pt x="256" y="171"/>
                </a:lnTo>
                <a:lnTo>
                  <a:pt x="257" y="169"/>
                </a:lnTo>
                <a:lnTo>
                  <a:pt x="259" y="167"/>
                </a:lnTo>
                <a:lnTo>
                  <a:pt x="260" y="164"/>
                </a:lnTo>
                <a:lnTo>
                  <a:pt x="261" y="162"/>
                </a:lnTo>
                <a:lnTo>
                  <a:pt x="261" y="159"/>
                </a:lnTo>
                <a:lnTo>
                  <a:pt x="262" y="157"/>
                </a:lnTo>
                <a:lnTo>
                  <a:pt x="262" y="154"/>
                </a:lnTo>
                <a:lnTo>
                  <a:pt x="262" y="152"/>
                </a:lnTo>
                <a:lnTo>
                  <a:pt x="262" y="149"/>
                </a:lnTo>
                <a:lnTo>
                  <a:pt x="262" y="147"/>
                </a:lnTo>
                <a:lnTo>
                  <a:pt x="262" y="144"/>
                </a:lnTo>
                <a:lnTo>
                  <a:pt x="261" y="142"/>
                </a:lnTo>
                <a:lnTo>
                  <a:pt x="260" y="139"/>
                </a:lnTo>
                <a:lnTo>
                  <a:pt x="259" y="137"/>
                </a:lnTo>
                <a:lnTo>
                  <a:pt x="258" y="135"/>
                </a:lnTo>
                <a:lnTo>
                  <a:pt x="256" y="132"/>
                </a:lnTo>
                <a:lnTo>
                  <a:pt x="254" y="130"/>
                </a:lnTo>
                <a:lnTo>
                  <a:pt x="252" y="128"/>
                </a:lnTo>
                <a:lnTo>
                  <a:pt x="250" y="125"/>
                </a:lnTo>
                <a:lnTo>
                  <a:pt x="248" y="123"/>
                </a:lnTo>
                <a:lnTo>
                  <a:pt x="246" y="121"/>
                </a:lnTo>
                <a:lnTo>
                  <a:pt x="243" y="119"/>
                </a:lnTo>
                <a:lnTo>
                  <a:pt x="241" y="117"/>
                </a:lnTo>
                <a:lnTo>
                  <a:pt x="238" y="115"/>
                </a:lnTo>
                <a:lnTo>
                  <a:pt x="236" y="113"/>
                </a:lnTo>
                <a:lnTo>
                  <a:pt x="233" y="112"/>
                </a:lnTo>
                <a:lnTo>
                  <a:pt x="230" y="110"/>
                </a:lnTo>
                <a:lnTo>
                  <a:pt x="227" y="109"/>
                </a:lnTo>
                <a:lnTo>
                  <a:pt x="224" y="107"/>
                </a:lnTo>
                <a:lnTo>
                  <a:pt x="221" y="106"/>
                </a:lnTo>
                <a:lnTo>
                  <a:pt x="218" y="105"/>
                </a:lnTo>
                <a:lnTo>
                  <a:pt x="214" y="104"/>
                </a:lnTo>
                <a:lnTo>
                  <a:pt x="211" y="103"/>
                </a:lnTo>
                <a:lnTo>
                  <a:pt x="207" y="102"/>
                </a:lnTo>
                <a:lnTo>
                  <a:pt x="204" y="101"/>
                </a:lnTo>
                <a:lnTo>
                  <a:pt x="200" y="100"/>
                </a:lnTo>
                <a:lnTo>
                  <a:pt x="196" y="99"/>
                </a:lnTo>
                <a:lnTo>
                  <a:pt x="193" y="99"/>
                </a:lnTo>
                <a:lnTo>
                  <a:pt x="189" y="99"/>
                </a:lnTo>
                <a:lnTo>
                  <a:pt x="185" y="98"/>
                </a:lnTo>
                <a:lnTo>
                  <a:pt x="181" y="98"/>
                </a:lnTo>
                <a:lnTo>
                  <a:pt x="178" y="98"/>
                </a:lnTo>
                <a:lnTo>
                  <a:pt x="174" y="98"/>
                </a:lnTo>
                <a:lnTo>
                  <a:pt x="170" y="98"/>
                </a:lnTo>
                <a:lnTo>
                  <a:pt x="166" y="99"/>
                </a:lnTo>
                <a:lnTo>
                  <a:pt x="163" y="99"/>
                </a:lnTo>
                <a:lnTo>
                  <a:pt x="159" y="99"/>
                </a:lnTo>
                <a:lnTo>
                  <a:pt x="155" y="100"/>
                </a:lnTo>
                <a:lnTo>
                  <a:pt x="151" y="101"/>
                </a:lnTo>
                <a:lnTo>
                  <a:pt x="147" y="102"/>
                </a:lnTo>
                <a:lnTo>
                  <a:pt x="143" y="103"/>
                </a:lnTo>
                <a:lnTo>
                  <a:pt x="139" y="103"/>
                </a:lnTo>
                <a:lnTo>
                  <a:pt x="136" y="104"/>
                </a:lnTo>
                <a:lnTo>
                  <a:pt x="132" y="105"/>
                </a:lnTo>
                <a:lnTo>
                  <a:pt x="128" y="107"/>
                </a:lnTo>
                <a:lnTo>
                  <a:pt x="125" y="108"/>
                </a:lnTo>
                <a:lnTo>
                  <a:pt x="121" y="109"/>
                </a:lnTo>
                <a:lnTo>
                  <a:pt x="118" y="110"/>
                </a:lnTo>
                <a:lnTo>
                  <a:pt x="114" y="111"/>
                </a:lnTo>
                <a:lnTo>
                  <a:pt x="111" y="112"/>
                </a:lnTo>
                <a:lnTo>
                  <a:pt x="108" y="114"/>
                </a:lnTo>
                <a:lnTo>
                  <a:pt x="104" y="115"/>
                </a:lnTo>
                <a:lnTo>
                  <a:pt x="101" y="116"/>
                </a:lnTo>
                <a:lnTo>
                  <a:pt x="98" y="118"/>
                </a:lnTo>
                <a:lnTo>
                  <a:pt x="95" y="119"/>
                </a:lnTo>
                <a:lnTo>
                  <a:pt x="92" y="120"/>
                </a:lnTo>
                <a:lnTo>
                  <a:pt x="89" y="122"/>
                </a:lnTo>
                <a:lnTo>
                  <a:pt x="86" y="123"/>
                </a:lnTo>
                <a:lnTo>
                  <a:pt x="83" y="125"/>
                </a:lnTo>
                <a:lnTo>
                  <a:pt x="80" y="127"/>
                </a:lnTo>
                <a:lnTo>
                  <a:pt x="78" y="128"/>
                </a:lnTo>
                <a:lnTo>
                  <a:pt x="75" y="130"/>
                </a:lnTo>
                <a:lnTo>
                  <a:pt x="73" y="132"/>
                </a:lnTo>
                <a:lnTo>
                  <a:pt x="70" y="133"/>
                </a:lnTo>
                <a:lnTo>
                  <a:pt x="68" y="135"/>
                </a:lnTo>
                <a:lnTo>
                  <a:pt x="66" y="137"/>
                </a:lnTo>
                <a:lnTo>
                  <a:pt x="64" y="139"/>
                </a:lnTo>
                <a:lnTo>
                  <a:pt x="62" y="141"/>
                </a:lnTo>
                <a:lnTo>
                  <a:pt x="60" y="143"/>
                </a:lnTo>
                <a:lnTo>
                  <a:pt x="58" y="145"/>
                </a:lnTo>
                <a:lnTo>
                  <a:pt x="56" y="147"/>
                </a:lnTo>
                <a:lnTo>
                  <a:pt x="54" y="149"/>
                </a:lnTo>
                <a:lnTo>
                  <a:pt x="53" y="151"/>
                </a:lnTo>
                <a:lnTo>
                  <a:pt x="51" y="153"/>
                </a:lnTo>
                <a:lnTo>
                  <a:pt x="49" y="156"/>
                </a:lnTo>
                <a:lnTo>
                  <a:pt x="47" y="158"/>
                </a:lnTo>
                <a:lnTo>
                  <a:pt x="45" y="161"/>
                </a:lnTo>
                <a:lnTo>
                  <a:pt x="43" y="164"/>
                </a:lnTo>
                <a:lnTo>
                  <a:pt x="41" y="167"/>
                </a:lnTo>
                <a:lnTo>
                  <a:pt x="39" y="170"/>
                </a:lnTo>
                <a:lnTo>
                  <a:pt x="37" y="173"/>
                </a:lnTo>
                <a:lnTo>
                  <a:pt x="35" y="176"/>
                </a:lnTo>
                <a:lnTo>
                  <a:pt x="33" y="179"/>
                </a:lnTo>
                <a:lnTo>
                  <a:pt x="31" y="182"/>
                </a:lnTo>
                <a:lnTo>
                  <a:pt x="28" y="186"/>
                </a:lnTo>
                <a:lnTo>
                  <a:pt x="26" y="190"/>
                </a:lnTo>
                <a:lnTo>
                  <a:pt x="23" y="193"/>
                </a:lnTo>
                <a:lnTo>
                  <a:pt x="21" y="197"/>
                </a:lnTo>
                <a:lnTo>
                  <a:pt x="18" y="201"/>
                </a:lnTo>
                <a:lnTo>
                  <a:pt x="16" y="205"/>
                </a:lnTo>
                <a:lnTo>
                  <a:pt x="14" y="209"/>
                </a:lnTo>
                <a:lnTo>
                  <a:pt x="12" y="213"/>
                </a:lnTo>
                <a:lnTo>
                  <a:pt x="10" y="217"/>
                </a:lnTo>
                <a:lnTo>
                  <a:pt x="8" y="221"/>
                </a:lnTo>
                <a:lnTo>
                  <a:pt x="7" y="225"/>
                </a:lnTo>
                <a:lnTo>
                  <a:pt x="5" y="229"/>
                </a:lnTo>
                <a:lnTo>
                  <a:pt x="4" y="233"/>
                </a:lnTo>
                <a:lnTo>
                  <a:pt x="3" y="238"/>
                </a:lnTo>
                <a:lnTo>
                  <a:pt x="2" y="242"/>
                </a:lnTo>
                <a:lnTo>
                  <a:pt x="1" y="246"/>
                </a:lnTo>
                <a:lnTo>
                  <a:pt x="1" y="250"/>
                </a:lnTo>
                <a:lnTo>
                  <a:pt x="0" y="255"/>
                </a:lnTo>
                <a:lnTo>
                  <a:pt x="0" y="259"/>
                </a:lnTo>
                <a:lnTo>
                  <a:pt x="0" y="263"/>
                </a:lnTo>
                <a:lnTo>
                  <a:pt x="0" y="268"/>
                </a:lnTo>
                <a:lnTo>
                  <a:pt x="0" y="272"/>
                </a:lnTo>
                <a:lnTo>
                  <a:pt x="0" y="276"/>
                </a:lnTo>
                <a:lnTo>
                  <a:pt x="0" y="280"/>
                </a:lnTo>
                <a:lnTo>
                  <a:pt x="0" y="283"/>
                </a:lnTo>
                <a:lnTo>
                  <a:pt x="1" y="287"/>
                </a:lnTo>
                <a:lnTo>
                  <a:pt x="1" y="291"/>
                </a:lnTo>
                <a:lnTo>
                  <a:pt x="1" y="294"/>
                </a:lnTo>
                <a:lnTo>
                  <a:pt x="2" y="297"/>
                </a:lnTo>
                <a:lnTo>
                  <a:pt x="2" y="301"/>
                </a:lnTo>
                <a:lnTo>
                  <a:pt x="3" y="304"/>
                </a:lnTo>
                <a:lnTo>
                  <a:pt x="4" y="307"/>
                </a:lnTo>
                <a:lnTo>
                  <a:pt x="5" y="309"/>
                </a:lnTo>
                <a:lnTo>
                  <a:pt x="6" y="312"/>
                </a:lnTo>
                <a:lnTo>
                  <a:pt x="7" y="314"/>
                </a:lnTo>
                <a:lnTo>
                  <a:pt x="8" y="317"/>
                </a:lnTo>
                <a:lnTo>
                  <a:pt x="9" y="319"/>
                </a:lnTo>
                <a:lnTo>
                  <a:pt x="10" y="321"/>
                </a:lnTo>
                <a:lnTo>
                  <a:pt x="11" y="324"/>
                </a:lnTo>
                <a:lnTo>
                  <a:pt x="12" y="326"/>
                </a:lnTo>
                <a:lnTo>
                  <a:pt x="13" y="328"/>
                </a:lnTo>
                <a:lnTo>
                  <a:pt x="14" y="330"/>
                </a:lnTo>
                <a:lnTo>
                  <a:pt x="16" y="332"/>
                </a:lnTo>
                <a:lnTo>
                  <a:pt x="17" y="334"/>
                </a:lnTo>
                <a:lnTo>
                  <a:pt x="18" y="335"/>
                </a:lnTo>
                <a:lnTo>
                  <a:pt x="20" y="337"/>
                </a:lnTo>
                <a:lnTo>
                  <a:pt x="21" y="339"/>
                </a:lnTo>
                <a:lnTo>
                  <a:pt x="22" y="341"/>
                </a:lnTo>
                <a:lnTo>
                  <a:pt x="24" y="342"/>
                </a:lnTo>
                <a:lnTo>
                  <a:pt x="25" y="344"/>
                </a:lnTo>
                <a:lnTo>
                  <a:pt x="26" y="345"/>
                </a:lnTo>
                <a:lnTo>
                  <a:pt x="28" y="346"/>
                </a:lnTo>
                <a:lnTo>
                  <a:pt x="29" y="348"/>
                </a:lnTo>
                <a:lnTo>
                  <a:pt x="31" y="349"/>
                </a:lnTo>
                <a:lnTo>
                  <a:pt x="33" y="349"/>
                </a:lnTo>
                <a:lnTo>
                  <a:pt x="34" y="350"/>
                </a:lnTo>
                <a:lnTo>
                  <a:pt x="36" y="350"/>
                </a:lnTo>
                <a:lnTo>
                  <a:pt x="38" y="350"/>
                </a:lnTo>
                <a:lnTo>
                  <a:pt x="39" y="349"/>
                </a:lnTo>
                <a:lnTo>
                  <a:pt x="41" y="349"/>
                </a:lnTo>
                <a:lnTo>
                  <a:pt x="43" y="348"/>
                </a:lnTo>
                <a:lnTo>
                  <a:pt x="45" y="347"/>
                </a:lnTo>
                <a:lnTo>
                  <a:pt x="47" y="345"/>
                </a:lnTo>
                <a:lnTo>
                  <a:pt x="49" y="344"/>
                </a:lnTo>
                <a:lnTo>
                  <a:pt x="52" y="342"/>
                </a:lnTo>
                <a:lnTo>
                  <a:pt x="54" y="340"/>
                </a:lnTo>
                <a:lnTo>
                  <a:pt x="56" y="337"/>
                </a:lnTo>
                <a:lnTo>
                  <a:pt x="58" y="335"/>
                </a:lnTo>
                <a:lnTo>
                  <a:pt x="60" y="332"/>
                </a:lnTo>
                <a:lnTo>
                  <a:pt x="62" y="330"/>
                </a:lnTo>
                <a:lnTo>
                  <a:pt x="64" y="328"/>
                </a:lnTo>
                <a:lnTo>
                  <a:pt x="65" y="326"/>
                </a:lnTo>
                <a:lnTo>
                  <a:pt x="66" y="325"/>
                </a:lnTo>
                <a:lnTo>
                  <a:pt x="67" y="324"/>
                </a:lnTo>
                <a:lnTo>
                  <a:pt x="67" y="323"/>
                </a:lnTo>
                <a:lnTo>
                  <a:pt x="67" y="324"/>
                </a:lnTo>
                <a:lnTo>
                  <a:pt x="66" y="325"/>
                </a:lnTo>
                <a:lnTo>
                  <a:pt x="65" y="326"/>
                </a:lnTo>
                <a:lnTo>
                  <a:pt x="63" y="327"/>
                </a:lnTo>
                <a:lnTo>
                  <a:pt x="62" y="329"/>
                </a:lnTo>
                <a:lnTo>
                  <a:pt x="60" y="331"/>
                </a:lnTo>
                <a:lnTo>
                  <a:pt x="57" y="334"/>
                </a:lnTo>
                <a:lnTo>
                  <a:pt x="55" y="337"/>
                </a:lnTo>
                <a:lnTo>
                  <a:pt x="53" y="340"/>
                </a:lnTo>
                <a:lnTo>
                  <a:pt x="50" y="343"/>
                </a:lnTo>
                <a:lnTo>
                  <a:pt x="48" y="346"/>
                </a:lnTo>
                <a:lnTo>
                  <a:pt x="46" y="350"/>
                </a:lnTo>
                <a:lnTo>
                  <a:pt x="44" y="354"/>
                </a:lnTo>
                <a:lnTo>
                  <a:pt x="42" y="358"/>
                </a:lnTo>
                <a:lnTo>
                  <a:pt x="40" y="362"/>
                </a:lnTo>
                <a:lnTo>
                  <a:pt x="38" y="367"/>
                </a:lnTo>
                <a:lnTo>
                  <a:pt x="36" y="372"/>
                </a:lnTo>
                <a:lnTo>
                  <a:pt x="34" y="377"/>
                </a:lnTo>
                <a:lnTo>
                  <a:pt x="32" y="382"/>
                </a:lnTo>
                <a:lnTo>
                  <a:pt x="30" y="388"/>
                </a:lnTo>
                <a:lnTo>
                  <a:pt x="28" y="393"/>
                </a:lnTo>
                <a:lnTo>
                  <a:pt x="26" y="399"/>
                </a:lnTo>
                <a:lnTo>
                  <a:pt x="25" y="405"/>
                </a:lnTo>
                <a:lnTo>
                  <a:pt x="23" y="412"/>
                </a:lnTo>
                <a:lnTo>
                  <a:pt x="22" y="418"/>
                </a:lnTo>
                <a:lnTo>
                  <a:pt x="21" y="424"/>
                </a:lnTo>
                <a:lnTo>
                  <a:pt x="20" y="429"/>
                </a:lnTo>
                <a:lnTo>
                  <a:pt x="19" y="435"/>
                </a:lnTo>
                <a:lnTo>
                  <a:pt x="18" y="441"/>
                </a:lnTo>
                <a:lnTo>
                  <a:pt x="18" y="446"/>
                </a:lnTo>
                <a:lnTo>
                  <a:pt x="17" y="452"/>
                </a:lnTo>
                <a:lnTo>
                  <a:pt x="17" y="457"/>
                </a:lnTo>
                <a:lnTo>
                  <a:pt x="17" y="462"/>
                </a:lnTo>
                <a:lnTo>
                  <a:pt x="18" y="467"/>
                </a:lnTo>
                <a:lnTo>
                  <a:pt x="18" y="472"/>
                </a:lnTo>
                <a:lnTo>
                  <a:pt x="19" y="477"/>
                </a:lnTo>
                <a:lnTo>
                  <a:pt x="19" y="481"/>
                </a:lnTo>
                <a:lnTo>
                  <a:pt x="20" y="486"/>
                </a:lnTo>
                <a:lnTo>
                  <a:pt x="22" y="490"/>
                </a:lnTo>
                <a:lnTo>
                  <a:pt x="23" y="495"/>
                </a:lnTo>
                <a:lnTo>
                  <a:pt x="24" y="499"/>
                </a:lnTo>
                <a:lnTo>
                  <a:pt x="26" y="503"/>
                </a:lnTo>
                <a:lnTo>
                  <a:pt x="27" y="507"/>
                </a:lnTo>
                <a:lnTo>
                  <a:pt x="29" y="511"/>
                </a:lnTo>
                <a:lnTo>
                  <a:pt x="30" y="515"/>
                </a:lnTo>
                <a:lnTo>
                  <a:pt x="32" y="519"/>
                </a:lnTo>
                <a:lnTo>
                  <a:pt x="34" y="523"/>
                </a:lnTo>
                <a:lnTo>
                  <a:pt x="36" y="527"/>
                </a:lnTo>
                <a:lnTo>
                  <a:pt x="37" y="531"/>
                </a:lnTo>
                <a:lnTo>
                  <a:pt x="39" y="534"/>
                </a:lnTo>
                <a:lnTo>
                  <a:pt x="41" y="538"/>
                </a:lnTo>
                <a:lnTo>
                  <a:pt x="43" y="541"/>
                </a:lnTo>
                <a:lnTo>
                  <a:pt x="45" y="545"/>
                </a:lnTo>
                <a:lnTo>
                  <a:pt x="47" y="548"/>
                </a:lnTo>
                <a:lnTo>
                  <a:pt x="50" y="552"/>
                </a:lnTo>
                <a:lnTo>
                  <a:pt x="52" y="555"/>
                </a:lnTo>
                <a:lnTo>
                  <a:pt x="54" y="558"/>
                </a:lnTo>
                <a:lnTo>
                  <a:pt x="57" y="562"/>
                </a:lnTo>
                <a:lnTo>
                  <a:pt x="59" y="565"/>
                </a:lnTo>
                <a:lnTo>
                  <a:pt x="62" y="568"/>
                </a:lnTo>
                <a:lnTo>
                  <a:pt x="65" y="571"/>
                </a:lnTo>
                <a:lnTo>
                  <a:pt x="67" y="574"/>
                </a:lnTo>
                <a:lnTo>
                  <a:pt x="70" y="577"/>
                </a:lnTo>
                <a:lnTo>
                  <a:pt x="73" y="579"/>
                </a:lnTo>
                <a:lnTo>
                  <a:pt x="76" y="582"/>
                </a:lnTo>
                <a:lnTo>
                  <a:pt x="79" y="585"/>
                </a:lnTo>
                <a:lnTo>
                  <a:pt x="82" y="588"/>
                </a:lnTo>
                <a:lnTo>
                  <a:pt x="86" y="590"/>
                </a:lnTo>
                <a:lnTo>
                  <a:pt x="89" y="593"/>
                </a:lnTo>
                <a:lnTo>
                  <a:pt x="92" y="595"/>
                </a:lnTo>
                <a:lnTo>
                  <a:pt x="96" y="597"/>
                </a:lnTo>
                <a:lnTo>
                  <a:pt x="99" y="600"/>
                </a:lnTo>
                <a:lnTo>
                  <a:pt x="103" y="602"/>
                </a:lnTo>
                <a:lnTo>
                  <a:pt x="106" y="604"/>
                </a:lnTo>
                <a:lnTo>
                  <a:pt x="110" y="606"/>
                </a:lnTo>
                <a:lnTo>
                  <a:pt x="114" y="608"/>
                </a:lnTo>
                <a:lnTo>
                  <a:pt x="117" y="610"/>
                </a:lnTo>
                <a:lnTo>
                  <a:pt x="121" y="612"/>
                </a:lnTo>
                <a:lnTo>
                  <a:pt x="125" y="614"/>
                </a:lnTo>
                <a:lnTo>
                  <a:pt x="128" y="616"/>
                </a:lnTo>
                <a:lnTo>
                  <a:pt x="132" y="618"/>
                </a:lnTo>
                <a:lnTo>
                  <a:pt x="136" y="619"/>
                </a:lnTo>
                <a:lnTo>
                  <a:pt x="140" y="621"/>
                </a:lnTo>
                <a:lnTo>
                  <a:pt x="144" y="623"/>
                </a:lnTo>
                <a:lnTo>
                  <a:pt x="148" y="624"/>
                </a:lnTo>
                <a:lnTo>
                  <a:pt x="152" y="625"/>
                </a:lnTo>
                <a:lnTo>
                  <a:pt x="156" y="627"/>
                </a:lnTo>
                <a:lnTo>
                  <a:pt x="160" y="628"/>
                </a:lnTo>
                <a:lnTo>
                  <a:pt x="164" y="629"/>
                </a:lnTo>
                <a:lnTo>
                  <a:pt x="167" y="630"/>
                </a:lnTo>
                <a:lnTo>
                  <a:pt x="171" y="631"/>
                </a:lnTo>
                <a:lnTo>
                  <a:pt x="175" y="632"/>
                </a:lnTo>
                <a:lnTo>
                  <a:pt x="178" y="633"/>
                </a:lnTo>
                <a:lnTo>
                  <a:pt x="182" y="634"/>
                </a:lnTo>
                <a:lnTo>
                  <a:pt x="186" y="635"/>
                </a:lnTo>
                <a:lnTo>
                  <a:pt x="189" y="635"/>
                </a:lnTo>
                <a:lnTo>
                  <a:pt x="192" y="636"/>
                </a:lnTo>
                <a:lnTo>
                  <a:pt x="196" y="636"/>
                </a:lnTo>
                <a:lnTo>
                  <a:pt x="199" y="636"/>
                </a:lnTo>
                <a:lnTo>
                  <a:pt x="202" y="637"/>
                </a:lnTo>
                <a:lnTo>
                  <a:pt x="205" y="637"/>
                </a:lnTo>
                <a:lnTo>
                  <a:pt x="208" y="637"/>
                </a:lnTo>
                <a:lnTo>
                  <a:pt x="211" y="637"/>
                </a:lnTo>
                <a:lnTo>
                  <a:pt x="214" y="637"/>
                </a:lnTo>
                <a:lnTo>
                  <a:pt x="216" y="636"/>
                </a:lnTo>
                <a:lnTo>
                  <a:pt x="218" y="636"/>
                </a:lnTo>
                <a:lnTo>
                  <a:pt x="220" y="636"/>
                </a:lnTo>
                <a:lnTo>
                  <a:pt x="221" y="636"/>
                </a:lnTo>
                <a:lnTo>
                  <a:pt x="222" y="636"/>
                </a:lnTo>
                <a:lnTo>
                  <a:pt x="223" y="636"/>
                </a:lnTo>
                <a:lnTo>
                  <a:pt x="222" y="636"/>
                </a:lnTo>
                <a:lnTo>
                  <a:pt x="221" y="636"/>
                </a:lnTo>
                <a:lnTo>
                  <a:pt x="220" y="636"/>
                </a:lnTo>
                <a:lnTo>
                  <a:pt x="218" y="636"/>
                </a:lnTo>
                <a:lnTo>
                  <a:pt x="216" y="636"/>
                </a:lnTo>
                <a:lnTo>
                  <a:pt x="214" y="637"/>
                </a:lnTo>
                <a:lnTo>
                  <a:pt x="211" y="637"/>
                </a:lnTo>
                <a:lnTo>
                  <a:pt x="208" y="637"/>
                </a:lnTo>
                <a:lnTo>
                  <a:pt x="206" y="637"/>
                </a:lnTo>
                <a:lnTo>
                  <a:pt x="204" y="638"/>
                </a:lnTo>
                <a:lnTo>
                  <a:pt x="202" y="638"/>
                </a:lnTo>
                <a:lnTo>
                  <a:pt x="200" y="639"/>
                </a:lnTo>
                <a:lnTo>
                  <a:pt x="199" y="640"/>
                </a:lnTo>
                <a:lnTo>
                  <a:pt x="198" y="641"/>
                </a:lnTo>
                <a:lnTo>
                  <a:pt x="197" y="642"/>
                </a:lnTo>
                <a:lnTo>
                  <a:pt x="197" y="643"/>
                </a:lnTo>
                <a:lnTo>
                  <a:pt x="197" y="645"/>
                </a:lnTo>
                <a:lnTo>
                  <a:pt x="197" y="646"/>
                </a:lnTo>
                <a:lnTo>
                  <a:pt x="197" y="648"/>
                </a:lnTo>
                <a:lnTo>
                  <a:pt x="198" y="650"/>
                </a:lnTo>
                <a:lnTo>
                  <a:pt x="199" y="652"/>
                </a:lnTo>
                <a:lnTo>
                  <a:pt x="201" y="654"/>
                </a:lnTo>
                <a:lnTo>
                  <a:pt x="202" y="656"/>
                </a:lnTo>
                <a:lnTo>
                  <a:pt x="204" y="659"/>
                </a:lnTo>
                <a:lnTo>
                  <a:pt x="206" y="661"/>
                </a:lnTo>
                <a:lnTo>
                  <a:pt x="209" y="663"/>
                </a:lnTo>
                <a:lnTo>
                  <a:pt x="211" y="666"/>
                </a:lnTo>
                <a:lnTo>
                  <a:pt x="213" y="668"/>
                </a:lnTo>
                <a:lnTo>
                  <a:pt x="216" y="671"/>
                </a:lnTo>
                <a:lnTo>
                  <a:pt x="218" y="673"/>
                </a:lnTo>
                <a:lnTo>
                  <a:pt x="221" y="676"/>
                </a:lnTo>
                <a:lnTo>
                  <a:pt x="224" y="678"/>
                </a:lnTo>
                <a:lnTo>
                  <a:pt x="227" y="681"/>
                </a:lnTo>
                <a:lnTo>
                  <a:pt x="230" y="683"/>
                </a:lnTo>
                <a:lnTo>
                  <a:pt x="233" y="686"/>
                </a:lnTo>
                <a:lnTo>
                  <a:pt x="236" y="689"/>
                </a:lnTo>
                <a:lnTo>
                  <a:pt x="240" y="691"/>
                </a:lnTo>
                <a:lnTo>
                  <a:pt x="243" y="694"/>
                </a:lnTo>
                <a:lnTo>
                  <a:pt x="247" y="697"/>
                </a:lnTo>
                <a:lnTo>
                  <a:pt x="251" y="699"/>
                </a:lnTo>
                <a:lnTo>
                  <a:pt x="254" y="702"/>
                </a:lnTo>
                <a:lnTo>
                  <a:pt x="258" y="704"/>
                </a:lnTo>
                <a:lnTo>
                  <a:pt x="261" y="706"/>
                </a:lnTo>
                <a:lnTo>
                  <a:pt x="265" y="708"/>
                </a:lnTo>
                <a:lnTo>
                  <a:pt x="268" y="710"/>
                </a:lnTo>
                <a:lnTo>
                  <a:pt x="272" y="711"/>
                </a:lnTo>
                <a:lnTo>
                  <a:pt x="275" y="713"/>
                </a:lnTo>
                <a:lnTo>
                  <a:pt x="278" y="714"/>
                </a:lnTo>
                <a:lnTo>
                  <a:pt x="282" y="715"/>
                </a:lnTo>
                <a:lnTo>
                  <a:pt x="285" y="716"/>
                </a:lnTo>
                <a:lnTo>
                  <a:pt x="288" y="717"/>
                </a:lnTo>
                <a:lnTo>
                  <a:pt x="291" y="717"/>
                </a:lnTo>
                <a:lnTo>
                  <a:pt x="295" y="718"/>
                </a:lnTo>
                <a:lnTo>
                  <a:pt x="298" y="718"/>
                </a:lnTo>
                <a:lnTo>
                  <a:pt x="301" y="718"/>
                </a:lnTo>
                <a:lnTo>
                  <a:pt x="304" y="718"/>
                </a:lnTo>
                <a:lnTo>
                  <a:pt x="307" y="718"/>
                </a:lnTo>
                <a:lnTo>
                  <a:pt x="310" y="718"/>
                </a:lnTo>
                <a:lnTo>
                  <a:pt x="313" y="717"/>
                </a:lnTo>
                <a:lnTo>
                  <a:pt x="316" y="717"/>
                </a:lnTo>
                <a:lnTo>
                  <a:pt x="319" y="716"/>
                </a:lnTo>
                <a:lnTo>
                  <a:pt x="322" y="716"/>
                </a:lnTo>
                <a:lnTo>
                  <a:pt x="325" y="715"/>
                </a:lnTo>
                <a:lnTo>
                  <a:pt x="328" y="715"/>
                </a:lnTo>
                <a:lnTo>
                  <a:pt x="331" y="714"/>
                </a:lnTo>
                <a:lnTo>
                  <a:pt x="334" y="713"/>
                </a:lnTo>
                <a:lnTo>
                  <a:pt x="336" y="712"/>
                </a:lnTo>
                <a:lnTo>
                  <a:pt x="339" y="711"/>
                </a:lnTo>
                <a:lnTo>
                  <a:pt x="342" y="710"/>
                </a:lnTo>
                <a:lnTo>
                  <a:pt x="345" y="709"/>
                </a:lnTo>
                <a:lnTo>
                  <a:pt x="348" y="707"/>
                </a:lnTo>
                <a:lnTo>
                  <a:pt x="351" y="706"/>
                </a:lnTo>
                <a:lnTo>
                  <a:pt x="354" y="704"/>
                </a:lnTo>
                <a:lnTo>
                  <a:pt x="357" y="703"/>
                </a:lnTo>
                <a:lnTo>
                  <a:pt x="359" y="701"/>
                </a:lnTo>
                <a:lnTo>
                  <a:pt x="362" y="699"/>
                </a:lnTo>
                <a:lnTo>
                  <a:pt x="365" y="697"/>
                </a:lnTo>
                <a:lnTo>
                  <a:pt x="367" y="695"/>
                </a:lnTo>
                <a:lnTo>
                  <a:pt x="370" y="693"/>
                </a:lnTo>
                <a:lnTo>
                  <a:pt x="372" y="691"/>
                </a:lnTo>
                <a:lnTo>
                  <a:pt x="375" y="689"/>
                </a:lnTo>
                <a:lnTo>
                  <a:pt x="377" y="687"/>
                </a:lnTo>
                <a:lnTo>
                  <a:pt x="379" y="684"/>
                </a:lnTo>
                <a:lnTo>
                  <a:pt x="382" y="682"/>
                </a:lnTo>
                <a:lnTo>
                  <a:pt x="384" y="679"/>
                </a:lnTo>
                <a:lnTo>
                  <a:pt x="386" y="676"/>
                </a:lnTo>
                <a:lnTo>
                  <a:pt x="388" y="673"/>
                </a:lnTo>
                <a:lnTo>
                  <a:pt x="390" y="670"/>
                </a:lnTo>
                <a:lnTo>
                  <a:pt x="392" y="668"/>
                </a:lnTo>
                <a:lnTo>
                  <a:pt x="393" y="665"/>
                </a:lnTo>
                <a:lnTo>
                  <a:pt x="394" y="662"/>
                </a:lnTo>
                <a:lnTo>
                  <a:pt x="395" y="660"/>
                </a:lnTo>
                <a:lnTo>
                  <a:pt x="396" y="657"/>
                </a:lnTo>
                <a:lnTo>
                  <a:pt x="396" y="655"/>
                </a:lnTo>
                <a:lnTo>
                  <a:pt x="396" y="652"/>
                </a:lnTo>
                <a:lnTo>
                  <a:pt x="396" y="650"/>
                </a:lnTo>
                <a:lnTo>
                  <a:pt x="396" y="647"/>
                </a:lnTo>
                <a:lnTo>
                  <a:pt x="395" y="645"/>
                </a:lnTo>
                <a:lnTo>
                  <a:pt x="394" y="643"/>
                </a:lnTo>
                <a:lnTo>
                  <a:pt x="393" y="641"/>
                </a:lnTo>
                <a:lnTo>
                  <a:pt x="392" y="639"/>
                </a:lnTo>
                <a:lnTo>
                  <a:pt x="390" y="637"/>
                </a:lnTo>
                <a:lnTo>
                  <a:pt x="388" y="635"/>
                </a:lnTo>
                <a:lnTo>
                  <a:pt x="386" y="633"/>
                </a:lnTo>
                <a:lnTo>
                  <a:pt x="384" y="632"/>
                </a:lnTo>
                <a:lnTo>
                  <a:pt x="383" y="630"/>
                </a:lnTo>
                <a:lnTo>
                  <a:pt x="382" y="629"/>
                </a:lnTo>
                <a:lnTo>
                  <a:pt x="381" y="628"/>
                </a:lnTo>
                <a:lnTo>
                  <a:pt x="380" y="628"/>
                </a:lnTo>
                <a:lnTo>
                  <a:pt x="380" y="627"/>
                </a:lnTo>
                <a:lnTo>
                  <a:pt x="380" y="628"/>
                </a:lnTo>
                <a:lnTo>
                  <a:pt x="381" y="628"/>
                </a:lnTo>
                <a:lnTo>
                  <a:pt x="382" y="629"/>
                </a:lnTo>
                <a:lnTo>
                  <a:pt x="383" y="630"/>
                </a:lnTo>
                <a:lnTo>
                  <a:pt x="384" y="632"/>
                </a:lnTo>
                <a:lnTo>
                  <a:pt x="386" y="633"/>
                </a:lnTo>
                <a:lnTo>
                  <a:pt x="388" y="635"/>
                </a:lnTo>
                <a:lnTo>
                  <a:pt x="390" y="637"/>
                </a:lnTo>
                <a:lnTo>
                  <a:pt x="392" y="639"/>
                </a:lnTo>
                <a:lnTo>
                  <a:pt x="394" y="641"/>
                </a:lnTo>
                <a:lnTo>
                  <a:pt x="397" y="643"/>
                </a:lnTo>
                <a:lnTo>
                  <a:pt x="399" y="645"/>
                </a:lnTo>
                <a:lnTo>
                  <a:pt x="402" y="647"/>
                </a:lnTo>
                <a:lnTo>
                  <a:pt x="404" y="649"/>
                </a:lnTo>
                <a:lnTo>
                  <a:pt x="407" y="651"/>
                </a:lnTo>
                <a:lnTo>
                  <a:pt x="410" y="653"/>
                </a:lnTo>
                <a:lnTo>
                  <a:pt x="413" y="655"/>
                </a:lnTo>
                <a:lnTo>
                  <a:pt x="416" y="657"/>
                </a:lnTo>
                <a:lnTo>
                  <a:pt x="419" y="659"/>
                </a:lnTo>
                <a:lnTo>
                  <a:pt x="422" y="661"/>
                </a:lnTo>
                <a:lnTo>
                  <a:pt x="425" y="664"/>
                </a:lnTo>
                <a:lnTo>
                  <a:pt x="428" y="666"/>
                </a:lnTo>
                <a:lnTo>
                  <a:pt x="432" y="668"/>
                </a:lnTo>
                <a:lnTo>
                  <a:pt x="435" y="670"/>
                </a:lnTo>
                <a:lnTo>
                  <a:pt x="439" y="672"/>
                </a:lnTo>
                <a:lnTo>
                  <a:pt x="442" y="674"/>
                </a:lnTo>
                <a:lnTo>
                  <a:pt x="446" y="676"/>
                </a:lnTo>
                <a:lnTo>
                  <a:pt x="450" y="678"/>
                </a:lnTo>
                <a:lnTo>
                  <a:pt x="454" y="680"/>
                </a:lnTo>
                <a:lnTo>
                  <a:pt x="458" y="682"/>
                </a:lnTo>
                <a:lnTo>
                  <a:pt x="462" y="684"/>
                </a:lnTo>
                <a:lnTo>
                  <a:pt x="467" y="686"/>
                </a:lnTo>
                <a:lnTo>
                  <a:pt x="471" y="687"/>
                </a:lnTo>
                <a:lnTo>
                  <a:pt x="476" y="689"/>
                </a:lnTo>
                <a:lnTo>
                  <a:pt x="480" y="691"/>
                </a:lnTo>
                <a:lnTo>
                  <a:pt x="485" y="692"/>
                </a:lnTo>
                <a:lnTo>
                  <a:pt x="490" y="694"/>
                </a:lnTo>
                <a:lnTo>
                  <a:pt x="495" y="695"/>
                </a:lnTo>
                <a:lnTo>
                  <a:pt x="500" y="697"/>
                </a:lnTo>
                <a:lnTo>
                  <a:pt x="505" y="698"/>
                </a:lnTo>
                <a:lnTo>
                  <a:pt x="510" y="699"/>
                </a:lnTo>
                <a:lnTo>
                  <a:pt x="515" y="700"/>
                </a:lnTo>
                <a:lnTo>
                  <a:pt x="520" y="701"/>
                </a:lnTo>
                <a:lnTo>
                  <a:pt x="525" y="702"/>
                </a:lnTo>
                <a:lnTo>
                  <a:pt x="529" y="702"/>
                </a:lnTo>
                <a:lnTo>
                  <a:pt x="534" y="703"/>
                </a:lnTo>
                <a:lnTo>
                  <a:pt x="538" y="703"/>
                </a:lnTo>
                <a:lnTo>
                  <a:pt x="542" y="704"/>
                </a:lnTo>
                <a:lnTo>
                  <a:pt x="546" y="704"/>
                </a:lnTo>
                <a:lnTo>
                  <a:pt x="550" y="704"/>
                </a:lnTo>
                <a:lnTo>
                  <a:pt x="554" y="704"/>
                </a:lnTo>
                <a:lnTo>
                  <a:pt x="558" y="704"/>
                </a:lnTo>
                <a:lnTo>
                  <a:pt x="562" y="704"/>
                </a:lnTo>
                <a:lnTo>
                  <a:pt x="565" y="703"/>
                </a:lnTo>
                <a:lnTo>
                  <a:pt x="569" y="703"/>
                </a:lnTo>
                <a:lnTo>
                  <a:pt x="572" y="702"/>
                </a:lnTo>
                <a:lnTo>
                  <a:pt x="576" y="701"/>
                </a:lnTo>
                <a:lnTo>
                  <a:pt x="579" y="700"/>
                </a:lnTo>
                <a:lnTo>
                  <a:pt x="582" y="699"/>
                </a:lnTo>
                <a:lnTo>
                  <a:pt x="586" y="698"/>
                </a:lnTo>
                <a:lnTo>
                  <a:pt x="589" y="696"/>
                </a:lnTo>
                <a:lnTo>
                  <a:pt x="592" y="695"/>
                </a:lnTo>
                <a:lnTo>
                  <a:pt x="595" y="693"/>
                </a:lnTo>
                <a:lnTo>
                  <a:pt x="599" y="691"/>
                </a:lnTo>
                <a:lnTo>
                  <a:pt x="602" y="688"/>
                </a:lnTo>
                <a:lnTo>
                  <a:pt x="605" y="686"/>
                </a:lnTo>
                <a:lnTo>
                  <a:pt x="608" y="684"/>
                </a:lnTo>
                <a:lnTo>
                  <a:pt x="612" y="681"/>
                </a:lnTo>
                <a:lnTo>
                  <a:pt x="615" y="678"/>
                </a:lnTo>
                <a:lnTo>
                  <a:pt x="618" y="675"/>
                </a:lnTo>
                <a:lnTo>
                  <a:pt x="621" y="672"/>
                </a:lnTo>
                <a:lnTo>
                  <a:pt x="624" y="668"/>
                </a:lnTo>
                <a:lnTo>
                  <a:pt x="626" y="666"/>
                </a:lnTo>
                <a:lnTo>
                  <a:pt x="629" y="663"/>
                </a:lnTo>
                <a:lnTo>
                  <a:pt x="630" y="661"/>
                </a:lnTo>
                <a:lnTo>
                  <a:pt x="632" y="660"/>
                </a:lnTo>
                <a:lnTo>
                  <a:pt x="633" y="659"/>
                </a:lnTo>
                <a:lnTo>
                  <a:pt x="633" y="658"/>
                </a:lnTo>
                <a:lnTo>
                  <a:pt x="633" y="659"/>
                </a:lnTo>
                <a:lnTo>
                  <a:pt x="632" y="660"/>
                </a:lnTo>
                <a:lnTo>
                  <a:pt x="630" y="661"/>
                </a:lnTo>
                <a:lnTo>
                  <a:pt x="629" y="663"/>
                </a:lnTo>
                <a:lnTo>
                  <a:pt x="626" y="666"/>
                </a:lnTo>
                <a:lnTo>
                  <a:pt x="624" y="668"/>
                </a:lnTo>
                <a:lnTo>
                  <a:pt x="621" y="672"/>
                </a:lnTo>
                <a:lnTo>
                  <a:pt x="618" y="675"/>
                </a:lnTo>
                <a:lnTo>
                  <a:pt x="616" y="678"/>
                </a:lnTo>
                <a:lnTo>
                  <a:pt x="614" y="681"/>
                </a:lnTo>
                <a:lnTo>
                  <a:pt x="613" y="683"/>
                </a:lnTo>
                <a:lnTo>
                  <a:pt x="612" y="686"/>
                </a:lnTo>
                <a:lnTo>
                  <a:pt x="612" y="688"/>
                </a:lnTo>
                <a:lnTo>
                  <a:pt x="612" y="691"/>
                </a:lnTo>
                <a:lnTo>
                  <a:pt x="613" y="693"/>
                </a:lnTo>
                <a:lnTo>
                  <a:pt x="614" y="694"/>
                </a:lnTo>
                <a:lnTo>
                  <a:pt x="616" y="696"/>
                </a:lnTo>
                <a:lnTo>
                  <a:pt x="618" y="697"/>
                </a:lnTo>
                <a:lnTo>
                  <a:pt x="621" y="699"/>
                </a:lnTo>
                <a:lnTo>
                  <a:pt x="624" y="700"/>
                </a:lnTo>
                <a:lnTo>
                  <a:pt x="628" y="701"/>
                </a:lnTo>
                <a:lnTo>
                  <a:pt x="632" y="701"/>
                </a:lnTo>
                <a:lnTo>
                  <a:pt x="637" y="702"/>
                </a:lnTo>
                <a:lnTo>
                  <a:pt x="643" y="702"/>
                </a:lnTo>
                <a:lnTo>
                  <a:pt x="648" y="703"/>
                </a:lnTo>
                <a:lnTo>
                  <a:pt x="653" y="703"/>
                </a:lnTo>
                <a:lnTo>
                  <a:pt x="658" y="703"/>
                </a:lnTo>
                <a:lnTo>
                  <a:pt x="663" y="703"/>
                </a:lnTo>
                <a:lnTo>
                  <a:pt x="668" y="703"/>
                </a:lnTo>
                <a:lnTo>
                  <a:pt x="673" y="703"/>
                </a:lnTo>
                <a:lnTo>
                  <a:pt x="678" y="703"/>
                </a:lnTo>
                <a:lnTo>
                  <a:pt x="683" y="703"/>
                </a:lnTo>
                <a:lnTo>
                  <a:pt x="688" y="703"/>
                </a:lnTo>
                <a:lnTo>
                  <a:pt x="693" y="702"/>
                </a:lnTo>
                <a:lnTo>
                  <a:pt x="698" y="702"/>
                </a:lnTo>
                <a:lnTo>
                  <a:pt x="702" y="701"/>
                </a:lnTo>
                <a:lnTo>
                  <a:pt x="707" y="701"/>
                </a:lnTo>
                <a:lnTo>
                  <a:pt x="712" y="700"/>
                </a:lnTo>
                <a:lnTo>
                  <a:pt x="717" y="699"/>
                </a:lnTo>
                <a:lnTo>
                  <a:pt x="722" y="698"/>
                </a:lnTo>
                <a:lnTo>
                  <a:pt x="726" y="697"/>
                </a:lnTo>
                <a:lnTo>
                  <a:pt x="731" y="696"/>
                </a:lnTo>
                <a:lnTo>
                  <a:pt x="736" y="695"/>
                </a:lnTo>
                <a:lnTo>
                  <a:pt x="740" y="694"/>
                </a:lnTo>
                <a:lnTo>
                  <a:pt x="745" y="693"/>
                </a:lnTo>
                <a:lnTo>
                  <a:pt x="749" y="692"/>
                </a:lnTo>
                <a:lnTo>
                  <a:pt x="754" y="690"/>
                </a:lnTo>
                <a:lnTo>
                  <a:pt x="758" y="689"/>
                </a:lnTo>
                <a:lnTo>
                  <a:pt x="762" y="687"/>
                </a:lnTo>
                <a:lnTo>
                  <a:pt x="767" y="685"/>
                </a:lnTo>
                <a:lnTo>
                  <a:pt x="771" y="683"/>
                </a:lnTo>
                <a:lnTo>
                  <a:pt x="775" y="681"/>
                </a:lnTo>
                <a:lnTo>
                  <a:pt x="780" y="679"/>
                </a:lnTo>
                <a:lnTo>
                  <a:pt x="784" y="677"/>
                </a:lnTo>
                <a:lnTo>
                  <a:pt x="788" y="675"/>
                </a:lnTo>
                <a:lnTo>
                  <a:pt x="792" y="673"/>
                </a:lnTo>
                <a:lnTo>
                  <a:pt x="796" y="670"/>
                </a:lnTo>
                <a:lnTo>
                  <a:pt x="800" y="668"/>
                </a:lnTo>
                <a:lnTo>
                  <a:pt x="803" y="666"/>
                </a:lnTo>
                <a:lnTo>
                  <a:pt x="807" y="663"/>
                </a:lnTo>
                <a:lnTo>
                  <a:pt x="810" y="660"/>
                </a:lnTo>
                <a:lnTo>
                  <a:pt x="813" y="658"/>
                </a:lnTo>
                <a:lnTo>
                  <a:pt x="817" y="655"/>
                </a:lnTo>
                <a:lnTo>
                  <a:pt x="820" y="652"/>
                </a:lnTo>
                <a:lnTo>
                  <a:pt x="823" y="649"/>
                </a:lnTo>
                <a:lnTo>
                  <a:pt x="825" y="646"/>
                </a:lnTo>
                <a:lnTo>
                  <a:pt x="828" y="643"/>
                </a:lnTo>
                <a:lnTo>
                  <a:pt x="831" y="640"/>
                </a:lnTo>
                <a:lnTo>
                  <a:pt x="833" y="636"/>
                </a:lnTo>
                <a:lnTo>
                  <a:pt x="835" y="633"/>
                </a:lnTo>
                <a:lnTo>
                  <a:pt x="838" y="630"/>
                </a:lnTo>
                <a:lnTo>
                  <a:pt x="840" y="626"/>
                </a:lnTo>
                <a:lnTo>
                  <a:pt x="842" y="623"/>
                </a:lnTo>
                <a:lnTo>
                  <a:pt x="844" y="620"/>
                </a:lnTo>
                <a:lnTo>
                  <a:pt x="845" y="616"/>
                </a:lnTo>
                <a:lnTo>
                  <a:pt x="847" y="613"/>
                </a:lnTo>
                <a:lnTo>
                  <a:pt x="848" y="610"/>
                </a:lnTo>
                <a:lnTo>
                  <a:pt x="850" y="607"/>
                </a:lnTo>
                <a:lnTo>
                  <a:pt x="851" y="605"/>
                </a:lnTo>
                <a:lnTo>
                  <a:pt x="852" y="602"/>
                </a:lnTo>
                <a:lnTo>
                  <a:pt x="853" y="599"/>
                </a:lnTo>
                <a:lnTo>
                  <a:pt x="854" y="597"/>
                </a:lnTo>
                <a:lnTo>
                  <a:pt x="854" y="594"/>
                </a:lnTo>
                <a:lnTo>
                  <a:pt x="855" y="592"/>
                </a:lnTo>
                <a:lnTo>
                  <a:pt x="855" y="589"/>
                </a:lnTo>
                <a:lnTo>
                  <a:pt x="855" y="587"/>
                </a:lnTo>
                <a:lnTo>
                  <a:pt x="856" y="585"/>
                </a:lnTo>
                <a:lnTo>
                  <a:pt x="856" y="583"/>
                </a:lnTo>
                <a:lnTo>
                  <a:pt x="856" y="581"/>
                </a:lnTo>
                <a:lnTo>
                  <a:pt x="856" y="580"/>
                </a:lnTo>
                <a:lnTo>
                  <a:pt x="856" y="579"/>
                </a:lnTo>
                <a:lnTo>
                  <a:pt x="856" y="578"/>
                </a:lnTo>
                <a:lnTo>
                  <a:pt x="856" y="577"/>
                </a:lnTo>
                <a:lnTo>
                  <a:pt x="856" y="576"/>
                </a:lnTo>
                <a:lnTo>
                  <a:pt x="856" y="577"/>
                </a:lnTo>
                <a:lnTo>
                  <a:pt x="856" y="578"/>
                </a:lnTo>
                <a:lnTo>
                  <a:pt x="856" y="579"/>
                </a:lnTo>
                <a:lnTo>
                  <a:pt x="856" y="580"/>
                </a:lnTo>
                <a:lnTo>
                  <a:pt x="856" y="581"/>
                </a:lnTo>
                <a:lnTo>
                  <a:pt x="856" y="583"/>
                </a:lnTo>
                <a:lnTo>
                  <a:pt x="856" y="585"/>
                </a:lnTo>
                <a:lnTo>
                  <a:pt x="856" y="587"/>
                </a:lnTo>
                <a:lnTo>
                  <a:pt x="856" y="589"/>
                </a:lnTo>
                <a:lnTo>
                  <a:pt x="856" y="591"/>
                </a:lnTo>
                <a:lnTo>
                  <a:pt x="856" y="594"/>
                </a:lnTo>
                <a:lnTo>
                  <a:pt x="857" y="596"/>
                </a:lnTo>
                <a:lnTo>
                  <a:pt x="858" y="598"/>
                </a:lnTo>
                <a:lnTo>
                  <a:pt x="859" y="600"/>
                </a:lnTo>
                <a:lnTo>
                  <a:pt x="860" y="603"/>
                </a:lnTo>
                <a:lnTo>
                  <a:pt x="861" y="605"/>
                </a:lnTo>
                <a:lnTo>
                  <a:pt x="863" y="607"/>
                </a:lnTo>
                <a:lnTo>
                  <a:pt x="864" y="609"/>
                </a:lnTo>
                <a:lnTo>
                  <a:pt x="866" y="612"/>
                </a:lnTo>
                <a:lnTo>
                  <a:pt x="868" y="614"/>
                </a:lnTo>
                <a:lnTo>
                  <a:pt x="870" y="617"/>
                </a:lnTo>
                <a:lnTo>
                  <a:pt x="872" y="619"/>
                </a:lnTo>
                <a:lnTo>
                  <a:pt x="874" y="622"/>
                </a:lnTo>
                <a:lnTo>
                  <a:pt x="877" y="624"/>
                </a:lnTo>
                <a:lnTo>
                  <a:pt x="879" y="626"/>
                </a:lnTo>
                <a:lnTo>
                  <a:pt x="882" y="628"/>
                </a:lnTo>
                <a:lnTo>
                  <a:pt x="885" y="630"/>
                </a:lnTo>
                <a:lnTo>
                  <a:pt x="888" y="632"/>
                </a:lnTo>
                <a:lnTo>
                  <a:pt x="891" y="634"/>
                </a:lnTo>
                <a:lnTo>
                  <a:pt x="894" y="636"/>
                </a:lnTo>
                <a:lnTo>
                  <a:pt x="897" y="638"/>
                </a:lnTo>
                <a:lnTo>
                  <a:pt x="900" y="639"/>
                </a:lnTo>
                <a:lnTo>
                  <a:pt x="904" y="641"/>
                </a:lnTo>
                <a:lnTo>
                  <a:pt x="907" y="642"/>
                </a:lnTo>
                <a:lnTo>
                  <a:pt x="911" y="643"/>
                </a:lnTo>
                <a:lnTo>
                  <a:pt x="915" y="645"/>
                </a:lnTo>
                <a:lnTo>
                  <a:pt x="919" y="646"/>
                </a:lnTo>
                <a:lnTo>
                  <a:pt x="923" y="647"/>
                </a:lnTo>
                <a:lnTo>
                  <a:pt x="927" y="647"/>
                </a:lnTo>
                <a:lnTo>
                  <a:pt x="931" y="648"/>
                </a:lnTo>
                <a:lnTo>
                  <a:pt x="935" y="649"/>
                </a:lnTo>
                <a:lnTo>
                  <a:pt x="938" y="649"/>
                </a:lnTo>
                <a:lnTo>
                  <a:pt x="942" y="650"/>
                </a:lnTo>
                <a:lnTo>
                  <a:pt x="946" y="650"/>
                </a:lnTo>
                <a:lnTo>
                  <a:pt x="950" y="650"/>
                </a:lnTo>
                <a:lnTo>
                  <a:pt x="953" y="650"/>
                </a:lnTo>
                <a:lnTo>
                  <a:pt x="957" y="650"/>
                </a:lnTo>
                <a:lnTo>
                  <a:pt x="960" y="650"/>
                </a:lnTo>
                <a:lnTo>
                  <a:pt x="964" y="650"/>
                </a:lnTo>
                <a:lnTo>
                  <a:pt x="967" y="649"/>
                </a:lnTo>
                <a:lnTo>
                  <a:pt x="970" y="649"/>
                </a:lnTo>
                <a:lnTo>
                  <a:pt x="974" y="648"/>
                </a:lnTo>
                <a:lnTo>
                  <a:pt x="977" y="647"/>
                </a:lnTo>
                <a:lnTo>
                  <a:pt x="980" y="647"/>
                </a:lnTo>
                <a:lnTo>
                  <a:pt x="983" y="646"/>
                </a:lnTo>
                <a:lnTo>
                  <a:pt x="986" y="645"/>
                </a:lnTo>
                <a:lnTo>
                  <a:pt x="988" y="643"/>
                </a:lnTo>
                <a:lnTo>
                  <a:pt x="991" y="642"/>
                </a:lnTo>
                <a:lnTo>
                  <a:pt x="994" y="641"/>
                </a:lnTo>
                <a:lnTo>
                  <a:pt x="997" y="640"/>
                </a:lnTo>
                <a:lnTo>
                  <a:pt x="999" y="638"/>
                </a:lnTo>
                <a:lnTo>
                  <a:pt x="1002" y="637"/>
                </a:lnTo>
                <a:lnTo>
                  <a:pt x="1004" y="635"/>
                </a:lnTo>
                <a:lnTo>
                  <a:pt x="1007" y="634"/>
                </a:lnTo>
                <a:lnTo>
                  <a:pt x="1009" y="632"/>
                </a:lnTo>
                <a:lnTo>
                  <a:pt x="1012" y="630"/>
                </a:lnTo>
                <a:lnTo>
                  <a:pt x="1014" y="629"/>
                </a:lnTo>
                <a:lnTo>
                  <a:pt x="1017" y="627"/>
                </a:lnTo>
                <a:lnTo>
                  <a:pt x="1019" y="625"/>
                </a:lnTo>
                <a:lnTo>
                  <a:pt x="1021" y="623"/>
                </a:lnTo>
                <a:lnTo>
                  <a:pt x="1023" y="621"/>
                </a:lnTo>
                <a:lnTo>
                  <a:pt x="1025" y="619"/>
                </a:lnTo>
                <a:lnTo>
                  <a:pt x="1027" y="616"/>
                </a:lnTo>
                <a:lnTo>
                  <a:pt x="1029" y="614"/>
                </a:lnTo>
                <a:lnTo>
                  <a:pt x="1031" y="612"/>
                </a:lnTo>
                <a:lnTo>
                  <a:pt x="1033" y="610"/>
                </a:lnTo>
                <a:lnTo>
                  <a:pt x="1035" y="608"/>
                </a:lnTo>
                <a:lnTo>
                  <a:pt x="1037" y="606"/>
                </a:lnTo>
                <a:lnTo>
                  <a:pt x="1039" y="604"/>
                </a:lnTo>
                <a:lnTo>
                  <a:pt x="1041" y="602"/>
                </a:lnTo>
                <a:lnTo>
                  <a:pt x="1043" y="600"/>
                </a:lnTo>
                <a:lnTo>
                  <a:pt x="1045" y="599"/>
                </a:lnTo>
                <a:lnTo>
                  <a:pt x="1046" y="597"/>
                </a:lnTo>
                <a:lnTo>
                  <a:pt x="1048" y="595"/>
                </a:lnTo>
                <a:lnTo>
                  <a:pt x="1050" y="593"/>
                </a:lnTo>
                <a:lnTo>
                  <a:pt x="1051" y="591"/>
                </a:lnTo>
                <a:lnTo>
                  <a:pt x="1053" y="589"/>
                </a:lnTo>
                <a:lnTo>
                  <a:pt x="1054" y="588"/>
                </a:lnTo>
                <a:lnTo>
                  <a:pt x="1055" y="586"/>
                </a:lnTo>
                <a:lnTo>
                  <a:pt x="1056" y="585"/>
                </a:lnTo>
                <a:lnTo>
                  <a:pt x="1057" y="584"/>
                </a:lnTo>
                <a:lnTo>
                  <a:pt x="1057" y="583"/>
                </a:lnTo>
                <a:lnTo>
                  <a:pt x="1057" y="582"/>
                </a:lnTo>
                <a:lnTo>
                  <a:pt x="1057" y="581"/>
                </a:lnTo>
                <a:lnTo>
                  <a:pt x="1056" y="581"/>
                </a:lnTo>
                <a:lnTo>
                  <a:pt x="1055" y="581"/>
                </a:lnTo>
                <a:lnTo>
                  <a:pt x="1054" y="582"/>
                </a:lnTo>
                <a:lnTo>
                  <a:pt x="1053" y="582"/>
                </a:lnTo>
                <a:lnTo>
                  <a:pt x="1051" y="583"/>
                </a:lnTo>
                <a:lnTo>
                  <a:pt x="1049" y="583"/>
                </a:lnTo>
                <a:lnTo>
                  <a:pt x="1047" y="585"/>
                </a:lnTo>
                <a:lnTo>
                  <a:pt x="1044" y="586"/>
                </a:lnTo>
                <a:lnTo>
                  <a:pt x="1042" y="587"/>
                </a:lnTo>
                <a:lnTo>
                  <a:pt x="1039" y="588"/>
                </a:lnTo>
                <a:lnTo>
                  <a:pt x="1036" y="589"/>
                </a:lnTo>
                <a:lnTo>
                  <a:pt x="1034" y="590"/>
                </a:lnTo>
                <a:lnTo>
                  <a:pt x="1031" y="591"/>
                </a:lnTo>
                <a:lnTo>
                  <a:pt x="1028" y="592"/>
                </a:lnTo>
                <a:lnTo>
                  <a:pt x="1025" y="593"/>
                </a:lnTo>
                <a:lnTo>
                  <a:pt x="1023" y="593"/>
                </a:lnTo>
                <a:lnTo>
                  <a:pt x="1020" y="594"/>
                </a:lnTo>
                <a:lnTo>
                  <a:pt x="1017" y="594"/>
                </a:lnTo>
                <a:lnTo>
                  <a:pt x="1014" y="595"/>
                </a:lnTo>
                <a:lnTo>
                  <a:pt x="1011" y="595"/>
                </a:lnTo>
                <a:lnTo>
                  <a:pt x="1009" y="595"/>
                </a:lnTo>
                <a:lnTo>
                  <a:pt x="1006" y="595"/>
                </a:lnTo>
                <a:lnTo>
                  <a:pt x="1003" y="595"/>
                </a:lnTo>
                <a:lnTo>
                  <a:pt x="1000" y="595"/>
                </a:lnTo>
                <a:lnTo>
                  <a:pt x="997" y="594"/>
                </a:lnTo>
                <a:lnTo>
                  <a:pt x="995" y="594"/>
                </a:lnTo>
                <a:lnTo>
                  <a:pt x="993" y="594"/>
                </a:lnTo>
                <a:lnTo>
                  <a:pt x="991" y="594"/>
                </a:lnTo>
                <a:lnTo>
                  <a:pt x="990" y="594"/>
                </a:lnTo>
                <a:lnTo>
                  <a:pt x="989" y="594"/>
                </a:lnTo>
                <a:lnTo>
                  <a:pt x="988" y="594"/>
                </a:lnTo>
                <a:lnTo>
                  <a:pt x="989" y="594"/>
                </a:lnTo>
                <a:lnTo>
                  <a:pt x="990" y="594"/>
                </a:lnTo>
                <a:lnTo>
                  <a:pt x="991" y="594"/>
                </a:lnTo>
                <a:lnTo>
                  <a:pt x="993" y="594"/>
                </a:lnTo>
                <a:lnTo>
                  <a:pt x="995" y="594"/>
                </a:lnTo>
                <a:lnTo>
                  <a:pt x="997" y="594"/>
                </a:lnTo>
                <a:lnTo>
                  <a:pt x="1000" y="595"/>
                </a:lnTo>
                <a:lnTo>
                  <a:pt x="1003" y="595"/>
                </a:lnTo>
                <a:lnTo>
                  <a:pt x="1006" y="595"/>
                </a:lnTo>
                <a:lnTo>
                  <a:pt x="1008" y="595"/>
                </a:lnTo>
                <a:lnTo>
                  <a:pt x="1011" y="595"/>
                </a:lnTo>
                <a:lnTo>
                  <a:pt x="1014" y="595"/>
                </a:lnTo>
                <a:lnTo>
                  <a:pt x="1017" y="594"/>
                </a:lnTo>
                <a:lnTo>
                  <a:pt x="1020" y="594"/>
                </a:lnTo>
                <a:lnTo>
                  <a:pt x="1023" y="593"/>
                </a:lnTo>
                <a:lnTo>
                  <a:pt x="1025" y="593"/>
                </a:lnTo>
                <a:lnTo>
                  <a:pt x="1028" y="592"/>
                </a:lnTo>
                <a:lnTo>
                  <a:pt x="1031" y="591"/>
                </a:lnTo>
                <a:lnTo>
                  <a:pt x="1034" y="590"/>
                </a:lnTo>
                <a:lnTo>
                  <a:pt x="1036" y="589"/>
                </a:lnTo>
                <a:lnTo>
                  <a:pt x="1039" y="588"/>
                </a:lnTo>
                <a:lnTo>
                  <a:pt x="1042" y="587"/>
                </a:lnTo>
                <a:lnTo>
                  <a:pt x="1044" y="586"/>
                </a:lnTo>
                <a:lnTo>
                  <a:pt x="1047" y="584"/>
                </a:lnTo>
                <a:lnTo>
                  <a:pt x="1049" y="583"/>
                </a:lnTo>
                <a:lnTo>
                  <a:pt x="1052" y="582"/>
                </a:lnTo>
                <a:lnTo>
                  <a:pt x="1055" y="580"/>
                </a:lnTo>
                <a:lnTo>
                  <a:pt x="1057" y="579"/>
                </a:lnTo>
                <a:lnTo>
                  <a:pt x="1060" y="577"/>
                </a:lnTo>
                <a:lnTo>
                  <a:pt x="1063" y="576"/>
                </a:lnTo>
                <a:lnTo>
                  <a:pt x="1065" y="574"/>
                </a:lnTo>
                <a:lnTo>
                  <a:pt x="1068" y="573"/>
                </a:lnTo>
                <a:lnTo>
                  <a:pt x="1070" y="571"/>
                </a:lnTo>
                <a:lnTo>
                  <a:pt x="1073" y="570"/>
                </a:lnTo>
                <a:lnTo>
                  <a:pt x="1075" y="568"/>
                </a:lnTo>
                <a:lnTo>
                  <a:pt x="1078" y="567"/>
                </a:lnTo>
                <a:lnTo>
                  <a:pt x="1080" y="565"/>
                </a:lnTo>
                <a:lnTo>
                  <a:pt x="1083" y="563"/>
                </a:lnTo>
                <a:lnTo>
                  <a:pt x="1086" y="562"/>
                </a:lnTo>
                <a:lnTo>
                  <a:pt x="1088" y="560"/>
                </a:lnTo>
                <a:lnTo>
                  <a:pt x="1091" y="558"/>
                </a:lnTo>
                <a:lnTo>
                  <a:pt x="1093" y="556"/>
                </a:lnTo>
                <a:lnTo>
                  <a:pt x="1096" y="553"/>
                </a:lnTo>
                <a:lnTo>
                  <a:pt x="1098" y="551"/>
                </a:lnTo>
                <a:lnTo>
                  <a:pt x="1101" y="548"/>
                </a:lnTo>
                <a:lnTo>
                  <a:pt x="1103" y="545"/>
                </a:lnTo>
                <a:lnTo>
                  <a:pt x="1105" y="541"/>
                </a:lnTo>
                <a:lnTo>
                  <a:pt x="1108" y="538"/>
                </a:lnTo>
                <a:lnTo>
                  <a:pt x="1110" y="534"/>
                </a:lnTo>
                <a:lnTo>
                  <a:pt x="1113" y="530"/>
                </a:lnTo>
                <a:lnTo>
                  <a:pt x="1115" y="526"/>
                </a:lnTo>
                <a:lnTo>
                  <a:pt x="1117" y="522"/>
                </a:lnTo>
                <a:lnTo>
                  <a:pt x="1120" y="517"/>
                </a:lnTo>
                <a:lnTo>
                  <a:pt x="1122" y="512"/>
                </a:lnTo>
                <a:lnTo>
                  <a:pt x="1125" y="507"/>
                </a:lnTo>
                <a:lnTo>
                  <a:pt x="1127" y="502"/>
                </a:lnTo>
                <a:lnTo>
                  <a:pt x="1129" y="497"/>
                </a:lnTo>
                <a:lnTo>
                  <a:pt x="1131" y="491"/>
                </a:lnTo>
                <a:lnTo>
                  <a:pt x="1133" y="486"/>
                </a:lnTo>
                <a:lnTo>
                  <a:pt x="1135" y="481"/>
                </a:lnTo>
                <a:lnTo>
                  <a:pt x="1136" y="475"/>
                </a:lnTo>
                <a:lnTo>
                  <a:pt x="1138" y="469"/>
                </a:lnTo>
                <a:lnTo>
                  <a:pt x="1140" y="464"/>
                </a:lnTo>
                <a:lnTo>
                  <a:pt x="1141" y="458"/>
                </a:lnTo>
                <a:lnTo>
                  <a:pt x="1142" y="452"/>
                </a:lnTo>
                <a:lnTo>
                  <a:pt x="1143" y="446"/>
                </a:lnTo>
                <a:lnTo>
                  <a:pt x="1144" y="440"/>
                </a:lnTo>
                <a:lnTo>
                  <a:pt x="1145" y="434"/>
                </a:lnTo>
                <a:lnTo>
                  <a:pt x="1146" y="428"/>
                </a:lnTo>
                <a:lnTo>
                  <a:pt x="1147" y="421"/>
                </a:lnTo>
                <a:lnTo>
                  <a:pt x="1147" y="415"/>
                </a:lnTo>
                <a:lnTo>
                  <a:pt x="1148" y="409"/>
                </a:lnTo>
                <a:lnTo>
                  <a:pt x="1148" y="403"/>
                </a:lnTo>
                <a:lnTo>
                  <a:pt x="1148" y="397"/>
                </a:lnTo>
                <a:lnTo>
                  <a:pt x="1148" y="390"/>
                </a:lnTo>
                <a:lnTo>
                  <a:pt x="1148" y="385"/>
                </a:lnTo>
                <a:lnTo>
                  <a:pt x="1147" y="379"/>
                </a:lnTo>
                <a:lnTo>
                  <a:pt x="1147" y="373"/>
                </a:lnTo>
                <a:lnTo>
                  <a:pt x="1146" y="367"/>
                </a:lnTo>
                <a:lnTo>
                  <a:pt x="1145" y="362"/>
                </a:lnTo>
                <a:lnTo>
                  <a:pt x="1144" y="356"/>
                </a:lnTo>
                <a:lnTo>
                  <a:pt x="1143" y="351"/>
                </a:lnTo>
                <a:lnTo>
                  <a:pt x="1142" y="346"/>
                </a:lnTo>
                <a:lnTo>
                  <a:pt x="1141" y="341"/>
                </a:lnTo>
                <a:lnTo>
                  <a:pt x="1139" y="336"/>
                </a:lnTo>
                <a:lnTo>
                  <a:pt x="1137" y="331"/>
                </a:lnTo>
                <a:lnTo>
                  <a:pt x="1135" y="326"/>
                </a:lnTo>
                <a:lnTo>
                  <a:pt x="1133" y="321"/>
                </a:lnTo>
                <a:lnTo>
                  <a:pt x="1131" y="317"/>
                </a:lnTo>
                <a:lnTo>
                  <a:pt x="1129" y="312"/>
                </a:lnTo>
                <a:lnTo>
                  <a:pt x="1127" y="308"/>
                </a:lnTo>
                <a:lnTo>
                  <a:pt x="1125" y="304"/>
                </a:lnTo>
                <a:lnTo>
                  <a:pt x="1123" y="300"/>
                </a:lnTo>
                <a:lnTo>
                  <a:pt x="1121" y="296"/>
                </a:lnTo>
                <a:lnTo>
                  <a:pt x="1118" y="292"/>
                </a:lnTo>
                <a:lnTo>
                  <a:pt x="1116" y="289"/>
                </a:lnTo>
                <a:lnTo>
                  <a:pt x="1114" y="285"/>
                </a:lnTo>
                <a:lnTo>
                  <a:pt x="1111" y="282"/>
                </a:lnTo>
                <a:lnTo>
                  <a:pt x="1109" y="279"/>
                </a:lnTo>
                <a:lnTo>
                  <a:pt x="1107" y="276"/>
                </a:lnTo>
                <a:lnTo>
                  <a:pt x="1104" y="273"/>
                </a:lnTo>
                <a:lnTo>
                  <a:pt x="1101" y="270"/>
                </a:lnTo>
                <a:lnTo>
                  <a:pt x="1099" y="268"/>
                </a:lnTo>
                <a:close/>
              </a:path>
            </a:pathLst>
          </a:custGeom>
          <a:solidFill>
            <a:srgbClr val="00B0F0"/>
          </a:solidFill>
          <a:ln w="0">
            <a:solidFill>
              <a:srgbClr val="000000"/>
            </a:solidFill>
            <a:round/>
            <a:headEnd/>
            <a:tailEnd/>
          </a:ln>
        </p:spPr>
        <p:txBody>
          <a:bodyPr lIns="80065" tIns="40032" rIns="80065" bIns="40032" anchor="ctr">
            <a:spAutoFit/>
          </a:bodyPr>
          <a:lstStyle/>
          <a:p>
            <a:r>
              <a:rPr lang="zh-CN" altLang="en-US">
                <a:ea typeface="宋体" pitchFamily="2" charset="-122"/>
              </a:rPr>
              <a:t>  信用  合作社</a:t>
            </a:r>
          </a:p>
        </p:txBody>
      </p:sp>
      <p:sp>
        <p:nvSpPr>
          <p:cNvPr id="188452" name="Freeform 36"/>
          <p:cNvSpPr>
            <a:spLocks/>
          </p:cNvSpPr>
          <p:nvPr/>
        </p:nvSpPr>
        <p:spPr bwMode="auto">
          <a:xfrm>
            <a:off x="3810000" y="1524000"/>
            <a:ext cx="1371600" cy="762000"/>
          </a:xfrm>
          <a:custGeom>
            <a:avLst/>
            <a:gdLst>
              <a:gd name="T0" fmla="*/ 2147483647 w 1149"/>
              <a:gd name="T1" fmla="*/ 2147483647 h 719"/>
              <a:gd name="T2" fmla="*/ 2147483647 w 1149"/>
              <a:gd name="T3" fmla="*/ 2147483647 h 719"/>
              <a:gd name="T4" fmla="*/ 2147483647 w 1149"/>
              <a:gd name="T5" fmla="*/ 2147483647 h 719"/>
              <a:gd name="T6" fmla="*/ 2147483647 w 1149"/>
              <a:gd name="T7" fmla="*/ 2147483647 h 719"/>
              <a:gd name="T8" fmla="*/ 2147483647 w 1149"/>
              <a:gd name="T9" fmla="*/ 2147483647 h 719"/>
              <a:gd name="T10" fmla="*/ 2147483647 w 1149"/>
              <a:gd name="T11" fmla="*/ 2147483647 h 719"/>
              <a:gd name="T12" fmla="*/ 2147483647 w 1149"/>
              <a:gd name="T13" fmla="*/ 2147483647 h 719"/>
              <a:gd name="T14" fmla="*/ 2147483647 w 1149"/>
              <a:gd name="T15" fmla="*/ 2147483647 h 719"/>
              <a:gd name="T16" fmla="*/ 2147483647 w 1149"/>
              <a:gd name="T17" fmla="*/ 2147483647 h 719"/>
              <a:gd name="T18" fmla="*/ 2147483647 w 1149"/>
              <a:gd name="T19" fmla="*/ 2147483647 h 719"/>
              <a:gd name="T20" fmla="*/ 2147483647 w 1149"/>
              <a:gd name="T21" fmla="*/ 2147483647 h 719"/>
              <a:gd name="T22" fmla="*/ 2147483647 w 1149"/>
              <a:gd name="T23" fmla="*/ 2147483647 h 719"/>
              <a:gd name="T24" fmla="*/ 2147483647 w 1149"/>
              <a:gd name="T25" fmla="*/ 2147483647 h 719"/>
              <a:gd name="T26" fmla="*/ 2147483647 w 1149"/>
              <a:gd name="T27" fmla="*/ 2147483647 h 719"/>
              <a:gd name="T28" fmla="*/ 2147483647 w 1149"/>
              <a:gd name="T29" fmla="*/ 2147483647 h 719"/>
              <a:gd name="T30" fmla="*/ 2147483647 w 1149"/>
              <a:gd name="T31" fmla="*/ 2147483647 h 719"/>
              <a:gd name="T32" fmla="*/ 2147483647 w 1149"/>
              <a:gd name="T33" fmla="*/ 2147483647 h 719"/>
              <a:gd name="T34" fmla="*/ 2147483647 w 1149"/>
              <a:gd name="T35" fmla="*/ 2147483647 h 719"/>
              <a:gd name="T36" fmla="*/ 2147483647 w 1149"/>
              <a:gd name="T37" fmla="*/ 2147483647 h 719"/>
              <a:gd name="T38" fmla="*/ 2147483647 w 1149"/>
              <a:gd name="T39" fmla="*/ 2147483647 h 719"/>
              <a:gd name="T40" fmla="*/ 2147483647 w 1149"/>
              <a:gd name="T41" fmla="*/ 2147483647 h 719"/>
              <a:gd name="T42" fmla="*/ 2147483647 w 1149"/>
              <a:gd name="T43" fmla="*/ 2147483647 h 719"/>
              <a:gd name="T44" fmla="*/ 2147483647 w 1149"/>
              <a:gd name="T45" fmla="*/ 2147483647 h 719"/>
              <a:gd name="T46" fmla="*/ 2147483647 w 1149"/>
              <a:gd name="T47" fmla="*/ 2147483647 h 719"/>
              <a:gd name="T48" fmla="*/ 2147483647 w 1149"/>
              <a:gd name="T49" fmla="*/ 2147483647 h 719"/>
              <a:gd name="T50" fmla="*/ 2147483647 w 1149"/>
              <a:gd name="T51" fmla="*/ 2147483647 h 719"/>
              <a:gd name="T52" fmla="*/ 2147483647 w 1149"/>
              <a:gd name="T53" fmla="*/ 2147483647 h 719"/>
              <a:gd name="T54" fmla="*/ 0 w 1149"/>
              <a:gd name="T55" fmla="*/ 2147483647 h 719"/>
              <a:gd name="T56" fmla="*/ 2147483647 w 1149"/>
              <a:gd name="T57" fmla="*/ 2147483647 h 719"/>
              <a:gd name="T58" fmla="*/ 2147483647 w 1149"/>
              <a:gd name="T59" fmla="*/ 2147483647 h 719"/>
              <a:gd name="T60" fmla="*/ 2147483647 w 1149"/>
              <a:gd name="T61" fmla="*/ 2147483647 h 719"/>
              <a:gd name="T62" fmla="*/ 2147483647 w 1149"/>
              <a:gd name="T63" fmla="*/ 2147483647 h 719"/>
              <a:gd name="T64" fmla="*/ 2147483647 w 1149"/>
              <a:gd name="T65" fmla="*/ 2147483647 h 719"/>
              <a:gd name="T66" fmla="*/ 2147483647 w 1149"/>
              <a:gd name="T67" fmla="*/ 2147483647 h 719"/>
              <a:gd name="T68" fmla="*/ 2147483647 w 1149"/>
              <a:gd name="T69" fmla="*/ 2147483647 h 719"/>
              <a:gd name="T70" fmla="*/ 2147483647 w 1149"/>
              <a:gd name="T71" fmla="*/ 2147483647 h 719"/>
              <a:gd name="T72" fmla="*/ 2147483647 w 1149"/>
              <a:gd name="T73" fmla="*/ 2147483647 h 719"/>
              <a:gd name="T74" fmla="*/ 2147483647 w 1149"/>
              <a:gd name="T75" fmla="*/ 2147483647 h 719"/>
              <a:gd name="T76" fmla="*/ 2147483647 w 1149"/>
              <a:gd name="T77" fmla="*/ 2147483647 h 719"/>
              <a:gd name="T78" fmla="*/ 2147483647 w 1149"/>
              <a:gd name="T79" fmla="*/ 2147483647 h 719"/>
              <a:gd name="T80" fmla="*/ 2147483647 w 1149"/>
              <a:gd name="T81" fmla="*/ 2147483647 h 719"/>
              <a:gd name="T82" fmla="*/ 2147483647 w 1149"/>
              <a:gd name="T83" fmla="*/ 2147483647 h 719"/>
              <a:gd name="T84" fmla="*/ 2147483647 w 1149"/>
              <a:gd name="T85" fmla="*/ 2147483647 h 719"/>
              <a:gd name="T86" fmla="*/ 2147483647 w 1149"/>
              <a:gd name="T87" fmla="*/ 2147483647 h 719"/>
              <a:gd name="T88" fmla="*/ 2147483647 w 1149"/>
              <a:gd name="T89" fmla="*/ 2147483647 h 719"/>
              <a:gd name="T90" fmla="*/ 2147483647 w 1149"/>
              <a:gd name="T91" fmla="*/ 2147483647 h 719"/>
              <a:gd name="T92" fmla="*/ 2147483647 w 1149"/>
              <a:gd name="T93" fmla="*/ 2147483647 h 719"/>
              <a:gd name="T94" fmla="*/ 2147483647 w 1149"/>
              <a:gd name="T95" fmla="*/ 2147483647 h 719"/>
              <a:gd name="T96" fmla="*/ 2147483647 w 1149"/>
              <a:gd name="T97" fmla="*/ 2147483647 h 719"/>
              <a:gd name="T98" fmla="*/ 2147483647 w 1149"/>
              <a:gd name="T99" fmla="*/ 2147483647 h 719"/>
              <a:gd name="T100" fmla="*/ 2147483647 w 1149"/>
              <a:gd name="T101" fmla="*/ 2147483647 h 719"/>
              <a:gd name="T102" fmla="*/ 2147483647 w 1149"/>
              <a:gd name="T103" fmla="*/ 2147483647 h 719"/>
              <a:gd name="T104" fmla="*/ 2147483647 w 1149"/>
              <a:gd name="T105" fmla="*/ 2147483647 h 719"/>
              <a:gd name="T106" fmla="*/ 2147483647 w 1149"/>
              <a:gd name="T107" fmla="*/ 2147483647 h 719"/>
              <a:gd name="T108" fmla="*/ 2147483647 w 1149"/>
              <a:gd name="T109" fmla="*/ 2147483647 h 719"/>
              <a:gd name="T110" fmla="*/ 2147483647 w 1149"/>
              <a:gd name="T111" fmla="*/ 2147483647 h 719"/>
              <a:gd name="T112" fmla="*/ 2147483647 w 1149"/>
              <a:gd name="T113" fmla="*/ 2147483647 h 719"/>
              <a:gd name="T114" fmla="*/ 2147483647 w 1149"/>
              <a:gd name="T115" fmla="*/ 2147483647 h 719"/>
              <a:gd name="T116" fmla="*/ 2147483647 w 1149"/>
              <a:gd name="T117" fmla="*/ 2147483647 h 719"/>
              <a:gd name="T118" fmla="*/ 2147483647 w 1149"/>
              <a:gd name="T119" fmla="*/ 2147483647 h 719"/>
              <a:gd name="T120" fmla="*/ 2147483647 w 1149"/>
              <a:gd name="T121" fmla="*/ 2147483647 h 719"/>
              <a:gd name="T122" fmla="*/ 2147483647 w 1149"/>
              <a:gd name="T123" fmla="*/ 2147483647 h 719"/>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149"/>
              <a:gd name="T187" fmla="*/ 0 h 719"/>
              <a:gd name="T188" fmla="*/ 1149 w 1149"/>
              <a:gd name="T189" fmla="*/ 719 h 719"/>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149" h="719">
                <a:moveTo>
                  <a:pt x="1099" y="268"/>
                </a:moveTo>
                <a:lnTo>
                  <a:pt x="1096" y="265"/>
                </a:lnTo>
                <a:lnTo>
                  <a:pt x="1093" y="262"/>
                </a:lnTo>
                <a:lnTo>
                  <a:pt x="1091" y="259"/>
                </a:lnTo>
                <a:lnTo>
                  <a:pt x="1088" y="255"/>
                </a:lnTo>
                <a:lnTo>
                  <a:pt x="1085" y="252"/>
                </a:lnTo>
                <a:lnTo>
                  <a:pt x="1083" y="247"/>
                </a:lnTo>
                <a:lnTo>
                  <a:pt x="1080" y="243"/>
                </a:lnTo>
                <a:lnTo>
                  <a:pt x="1077" y="238"/>
                </a:lnTo>
                <a:lnTo>
                  <a:pt x="1075" y="233"/>
                </a:lnTo>
                <a:lnTo>
                  <a:pt x="1072" y="228"/>
                </a:lnTo>
                <a:lnTo>
                  <a:pt x="1069" y="222"/>
                </a:lnTo>
                <a:lnTo>
                  <a:pt x="1066" y="216"/>
                </a:lnTo>
                <a:lnTo>
                  <a:pt x="1064" y="209"/>
                </a:lnTo>
                <a:lnTo>
                  <a:pt x="1061" y="203"/>
                </a:lnTo>
                <a:lnTo>
                  <a:pt x="1058" y="196"/>
                </a:lnTo>
                <a:lnTo>
                  <a:pt x="1055" y="188"/>
                </a:lnTo>
                <a:lnTo>
                  <a:pt x="1052" y="181"/>
                </a:lnTo>
                <a:lnTo>
                  <a:pt x="1049" y="174"/>
                </a:lnTo>
                <a:lnTo>
                  <a:pt x="1046" y="167"/>
                </a:lnTo>
                <a:lnTo>
                  <a:pt x="1043" y="160"/>
                </a:lnTo>
                <a:lnTo>
                  <a:pt x="1040" y="154"/>
                </a:lnTo>
                <a:lnTo>
                  <a:pt x="1037" y="148"/>
                </a:lnTo>
                <a:lnTo>
                  <a:pt x="1034" y="142"/>
                </a:lnTo>
                <a:lnTo>
                  <a:pt x="1030" y="136"/>
                </a:lnTo>
                <a:lnTo>
                  <a:pt x="1027" y="130"/>
                </a:lnTo>
                <a:lnTo>
                  <a:pt x="1023" y="125"/>
                </a:lnTo>
                <a:lnTo>
                  <a:pt x="1020" y="120"/>
                </a:lnTo>
                <a:lnTo>
                  <a:pt x="1016" y="115"/>
                </a:lnTo>
                <a:lnTo>
                  <a:pt x="1012" y="110"/>
                </a:lnTo>
                <a:lnTo>
                  <a:pt x="1008" y="106"/>
                </a:lnTo>
                <a:lnTo>
                  <a:pt x="1005" y="102"/>
                </a:lnTo>
                <a:lnTo>
                  <a:pt x="1001" y="98"/>
                </a:lnTo>
                <a:lnTo>
                  <a:pt x="997" y="94"/>
                </a:lnTo>
                <a:lnTo>
                  <a:pt x="993" y="91"/>
                </a:lnTo>
                <a:lnTo>
                  <a:pt x="989" y="88"/>
                </a:lnTo>
                <a:lnTo>
                  <a:pt x="985" y="85"/>
                </a:lnTo>
                <a:lnTo>
                  <a:pt x="981" y="82"/>
                </a:lnTo>
                <a:lnTo>
                  <a:pt x="977" y="79"/>
                </a:lnTo>
                <a:lnTo>
                  <a:pt x="973" y="77"/>
                </a:lnTo>
                <a:lnTo>
                  <a:pt x="969" y="74"/>
                </a:lnTo>
                <a:lnTo>
                  <a:pt x="965" y="72"/>
                </a:lnTo>
                <a:lnTo>
                  <a:pt x="962" y="71"/>
                </a:lnTo>
                <a:lnTo>
                  <a:pt x="958" y="69"/>
                </a:lnTo>
                <a:lnTo>
                  <a:pt x="954" y="68"/>
                </a:lnTo>
                <a:lnTo>
                  <a:pt x="950" y="66"/>
                </a:lnTo>
                <a:lnTo>
                  <a:pt x="946" y="65"/>
                </a:lnTo>
                <a:lnTo>
                  <a:pt x="943" y="65"/>
                </a:lnTo>
                <a:lnTo>
                  <a:pt x="939" y="64"/>
                </a:lnTo>
                <a:lnTo>
                  <a:pt x="935" y="64"/>
                </a:lnTo>
                <a:lnTo>
                  <a:pt x="932" y="64"/>
                </a:lnTo>
                <a:lnTo>
                  <a:pt x="928" y="63"/>
                </a:lnTo>
                <a:lnTo>
                  <a:pt x="924" y="64"/>
                </a:lnTo>
                <a:lnTo>
                  <a:pt x="921" y="64"/>
                </a:lnTo>
                <a:lnTo>
                  <a:pt x="917" y="64"/>
                </a:lnTo>
                <a:lnTo>
                  <a:pt x="914" y="65"/>
                </a:lnTo>
                <a:lnTo>
                  <a:pt x="910" y="65"/>
                </a:lnTo>
                <a:lnTo>
                  <a:pt x="907" y="66"/>
                </a:lnTo>
                <a:lnTo>
                  <a:pt x="903" y="67"/>
                </a:lnTo>
                <a:lnTo>
                  <a:pt x="900" y="68"/>
                </a:lnTo>
                <a:lnTo>
                  <a:pt x="896" y="70"/>
                </a:lnTo>
                <a:lnTo>
                  <a:pt x="893" y="71"/>
                </a:lnTo>
                <a:lnTo>
                  <a:pt x="890" y="73"/>
                </a:lnTo>
                <a:lnTo>
                  <a:pt x="886" y="75"/>
                </a:lnTo>
                <a:lnTo>
                  <a:pt x="883" y="77"/>
                </a:lnTo>
                <a:lnTo>
                  <a:pt x="880" y="79"/>
                </a:lnTo>
                <a:lnTo>
                  <a:pt x="877" y="81"/>
                </a:lnTo>
                <a:lnTo>
                  <a:pt x="874" y="83"/>
                </a:lnTo>
                <a:lnTo>
                  <a:pt x="871" y="85"/>
                </a:lnTo>
                <a:lnTo>
                  <a:pt x="869" y="87"/>
                </a:lnTo>
                <a:lnTo>
                  <a:pt x="867" y="89"/>
                </a:lnTo>
                <a:lnTo>
                  <a:pt x="865" y="92"/>
                </a:lnTo>
                <a:lnTo>
                  <a:pt x="863" y="94"/>
                </a:lnTo>
                <a:lnTo>
                  <a:pt x="861" y="96"/>
                </a:lnTo>
                <a:lnTo>
                  <a:pt x="860" y="98"/>
                </a:lnTo>
                <a:lnTo>
                  <a:pt x="859" y="101"/>
                </a:lnTo>
                <a:lnTo>
                  <a:pt x="858" y="103"/>
                </a:lnTo>
                <a:lnTo>
                  <a:pt x="857" y="106"/>
                </a:lnTo>
                <a:lnTo>
                  <a:pt x="857" y="108"/>
                </a:lnTo>
                <a:lnTo>
                  <a:pt x="856" y="111"/>
                </a:lnTo>
                <a:lnTo>
                  <a:pt x="856" y="113"/>
                </a:lnTo>
                <a:lnTo>
                  <a:pt x="856" y="116"/>
                </a:lnTo>
                <a:lnTo>
                  <a:pt x="856" y="118"/>
                </a:lnTo>
                <a:lnTo>
                  <a:pt x="856" y="120"/>
                </a:lnTo>
                <a:lnTo>
                  <a:pt x="856" y="121"/>
                </a:lnTo>
                <a:lnTo>
                  <a:pt x="856" y="122"/>
                </a:lnTo>
                <a:lnTo>
                  <a:pt x="856" y="123"/>
                </a:lnTo>
                <a:lnTo>
                  <a:pt x="856" y="124"/>
                </a:lnTo>
                <a:lnTo>
                  <a:pt x="856" y="123"/>
                </a:lnTo>
                <a:lnTo>
                  <a:pt x="856" y="122"/>
                </a:lnTo>
                <a:lnTo>
                  <a:pt x="856" y="121"/>
                </a:lnTo>
                <a:lnTo>
                  <a:pt x="856" y="120"/>
                </a:lnTo>
                <a:lnTo>
                  <a:pt x="856" y="118"/>
                </a:lnTo>
                <a:lnTo>
                  <a:pt x="856" y="116"/>
                </a:lnTo>
                <a:lnTo>
                  <a:pt x="856" y="113"/>
                </a:lnTo>
                <a:lnTo>
                  <a:pt x="856" y="111"/>
                </a:lnTo>
                <a:lnTo>
                  <a:pt x="856" y="108"/>
                </a:lnTo>
                <a:lnTo>
                  <a:pt x="856" y="105"/>
                </a:lnTo>
                <a:lnTo>
                  <a:pt x="855" y="102"/>
                </a:lnTo>
                <a:lnTo>
                  <a:pt x="854" y="100"/>
                </a:lnTo>
                <a:lnTo>
                  <a:pt x="853" y="97"/>
                </a:lnTo>
                <a:lnTo>
                  <a:pt x="852" y="94"/>
                </a:lnTo>
                <a:lnTo>
                  <a:pt x="851" y="91"/>
                </a:lnTo>
                <a:lnTo>
                  <a:pt x="849" y="88"/>
                </a:lnTo>
                <a:lnTo>
                  <a:pt x="848" y="84"/>
                </a:lnTo>
                <a:lnTo>
                  <a:pt x="846" y="81"/>
                </a:lnTo>
                <a:lnTo>
                  <a:pt x="844" y="78"/>
                </a:lnTo>
                <a:lnTo>
                  <a:pt x="842" y="75"/>
                </a:lnTo>
                <a:lnTo>
                  <a:pt x="840" y="71"/>
                </a:lnTo>
                <a:lnTo>
                  <a:pt x="837" y="68"/>
                </a:lnTo>
                <a:lnTo>
                  <a:pt x="835" y="64"/>
                </a:lnTo>
                <a:lnTo>
                  <a:pt x="832" y="61"/>
                </a:lnTo>
                <a:lnTo>
                  <a:pt x="829" y="57"/>
                </a:lnTo>
                <a:lnTo>
                  <a:pt x="826" y="54"/>
                </a:lnTo>
                <a:lnTo>
                  <a:pt x="823" y="51"/>
                </a:lnTo>
                <a:lnTo>
                  <a:pt x="820" y="48"/>
                </a:lnTo>
                <a:lnTo>
                  <a:pt x="817" y="45"/>
                </a:lnTo>
                <a:lnTo>
                  <a:pt x="814" y="42"/>
                </a:lnTo>
                <a:lnTo>
                  <a:pt x="810" y="39"/>
                </a:lnTo>
                <a:lnTo>
                  <a:pt x="807" y="36"/>
                </a:lnTo>
                <a:lnTo>
                  <a:pt x="803" y="34"/>
                </a:lnTo>
                <a:lnTo>
                  <a:pt x="800" y="31"/>
                </a:lnTo>
                <a:lnTo>
                  <a:pt x="796" y="29"/>
                </a:lnTo>
                <a:lnTo>
                  <a:pt x="792" y="27"/>
                </a:lnTo>
                <a:lnTo>
                  <a:pt x="789" y="24"/>
                </a:lnTo>
                <a:lnTo>
                  <a:pt x="785" y="22"/>
                </a:lnTo>
                <a:lnTo>
                  <a:pt x="781" y="20"/>
                </a:lnTo>
                <a:lnTo>
                  <a:pt x="777" y="18"/>
                </a:lnTo>
                <a:lnTo>
                  <a:pt x="773" y="17"/>
                </a:lnTo>
                <a:lnTo>
                  <a:pt x="769" y="15"/>
                </a:lnTo>
                <a:lnTo>
                  <a:pt x="764" y="13"/>
                </a:lnTo>
                <a:lnTo>
                  <a:pt x="760" y="12"/>
                </a:lnTo>
                <a:lnTo>
                  <a:pt x="756" y="11"/>
                </a:lnTo>
                <a:lnTo>
                  <a:pt x="751" y="9"/>
                </a:lnTo>
                <a:lnTo>
                  <a:pt x="747" y="8"/>
                </a:lnTo>
                <a:lnTo>
                  <a:pt x="742" y="7"/>
                </a:lnTo>
                <a:lnTo>
                  <a:pt x="738" y="6"/>
                </a:lnTo>
                <a:lnTo>
                  <a:pt x="733" y="5"/>
                </a:lnTo>
                <a:lnTo>
                  <a:pt x="728" y="4"/>
                </a:lnTo>
                <a:lnTo>
                  <a:pt x="724" y="3"/>
                </a:lnTo>
                <a:lnTo>
                  <a:pt x="719" y="3"/>
                </a:lnTo>
                <a:lnTo>
                  <a:pt x="714" y="2"/>
                </a:lnTo>
                <a:lnTo>
                  <a:pt x="709" y="2"/>
                </a:lnTo>
                <a:lnTo>
                  <a:pt x="704" y="1"/>
                </a:lnTo>
                <a:lnTo>
                  <a:pt x="699" y="1"/>
                </a:lnTo>
                <a:lnTo>
                  <a:pt x="694" y="1"/>
                </a:lnTo>
                <a:lnTo>
                  <a:pt x="690" y="0"/>
                </a:lnTo>
                <a:lnTo>
                  <a:pt x="685" y="0"/>
                </a:lnTo>
                <a:lnTo>
                  <a:pt x="681" y="0"/>
                </a:lnTo>
                <a:lnTo>
                  <a:pt x="676" y="0"/>
                </a:lnTo>
                <a:lnTo>
                  <a:pt x="672" y="0"/>
                </a:lnTo>
                <a:lnTo>
                  <a:pt x="667" y="1"/>
                </a:lnTo>
                <a:lnTo>
                  <a:pt x="663" y="1"/>
                </a:lnTo>
                <a:lnTo>
                  <a:pt x="659" y="1"/>
                </a:lnTo>
                <a:lnTo>
                  <a:pt x="655" y="2"/>
                </a:lnTo>
                <a:lnTo>
                  <a:pt x="651" y="2"/>
                </a:lnTo>
                <a:lnTo>
                  <a:pt x="647" y="3"/>
                </a:lnTo>
                <a:lnTo>
                  <a:pt x="643" y="4"/>
                </a:lnTo>
                <a:lnTo>
                  <a:pt x="639" y="4"/>
                </a:lnTo>
                <a:lnTo>
                  <a:pt x="635" y="5"/>
                </a:lnTo>
                <a:lnTo>
                  <a:pt x="631" y="6"/>
                </a:lnTo>
                <a:lnTo>
                  <a:pt x="628" y="7"/>
                </a:lnTo>
                <a:lnTo>
                  <a:pt x="624" y="8"/>
                </a:lnTo>
                <a:lnTo>
                  <a:pt x="621" y="9"/>
                </a:lnTo>
                <a:lnTo>
                  <a:pt x="617" y="10"/>
                </a:lnTo>
                <a:lnTo>
                  <a:pt x="614" y="11"/>
                </a:lnTo>
                <a:lnTo>
                  <a:pt x="611" y="12"/>
                </a:lnTo>
                <a:lnTo>
                  <a:pt x="608" y="13"/>
                </a:lnTo>
                <a:lnTo>
                  <a:pt x="605" y="14"/>
                </a:lnTo>
                <a:lnTo>
                  <a:pt x="602" y="15"/>
                </a:lnTo>
                <a:lnTo>
                  <a:pt x="599" y="16"/>
                </a:lnTo>
                <a:lnTo>
                  <a:pt x="596" y="17"/>
                </a:lnTo>
                <a:lnTo>
                  <a:pt x="593" y="19"/>
                </a:lnTo>
                <a:lnTo>
                  <a:pt x="590" y="20"/>
                </a:lnTo>
                <a:lnTo>
                  <a:pt x="587" y="21"/>
                </a:lnTo>
                <a:lnTo>
                  <a:pt x="585" y="23"/>
                </a:lnTo>
                <a:lnTo>
                  <a:pt x="582" y="24"/>
                </a:lnTo>
                <a:lnTo>
                  <a:pt x="580" y="26"/>
                </a:lnTo>
                <a:lnTo>
                  <a:pt x="577" y="27"/>
                </a:lnTo>
                <a:lnTo>
                  <a:pt x="575" y="29"/>
                </a:lnTo>
                <a:lnTo>
                  <a:pt x="573" y="30"/>
                </a:lnTo>
                <a:lnTo>
                  <a:pt x="571" y="32"/>
                </a:lnTo>
                <a:lnTo>
                  <a:pt x="569" y="34"/>
                </a:lnTo>
                <a:lnTo>
                  <a:pt x="567" y="36"/>
                </a:lnTo>
                <a:lnTo>
                  <a:pt x="565" y="37"/>
                </a:lnTo>
                <a:lnTo>
                  <a:pt x="563" y="39"/>
                </a:lnTo>
                <a:lnTo>
                  <a:pt x="561" y="41"/>
                </a:lnTo>
                <a:lnTo>
                  <a:pt x="559" y="43"/>
                </a:lnTo>
                <a:lnTo>
                  <a:pt x="557" y="45"/>
                </a:lnTo>
                <a:lnTo>
                  <a:pt x="556" y="48"/>
                </a:lnTo>
                <a:lnTo>
                  <a:pt x="554" y="50"/>
                </a:lnTo>
                <a:lnTo>
                  <a:pt x="553" y="52"/>
                </a:lnTo>
                <a:lnTo>
                  <a:pt x="551" y="54"/>
                </a:lnTo>
                <a:lnTo>
                  <a:pt x="551" y="56"/>
                </a:lnTo>
                <a:lnTo>
                  <a:pt x="550" y="58"/>
                </a:lnTo>
                <a:lnTo>
                  <a:pt x="550" y="60"/>
                </a:lnTo>
                <a:lnTo>
                  <a:pt x="550" y="61"/>
                </a:lnTo>
                <a:lnTo>
                  <a:pt x="551" y="63"/>
                </a:lnTo>
                <a:lnTo>
                  <a:pt x="552" y="64"/>
                </a:lnTo>
                <a:lnTo>
                  <a:pt x="553" y="65"/>
                </a:lnTo>
                <a:lnTo>
                  <a:pt x="554" y="66"/>
                </a:lnTo>
                <a:lnTo>
                  <a:pt x="556" y="67"/>
                </a:lnTo>
                <a:lnTo>
                  <a:pt x="558" y="68"/>
                </a:lnTo>
                <a:lnTo>
                  <a:pt x="560" y="69"/>
                </a:lnTo>
                <a:lnTo>
                  <a:pt x="563" y="69"/>
                </a:lnTo>
                <a:lnTo>
                  <a:pt x="566" y="70"/>
                </a:lnTo>
                <a:lnTo>
                  <a:pt x="570" y="70"/>
                </a:lnTo>
                <a:lnTo>
                  <a:pt x="573" y="71"/>
                </a:lnTo>
                <a:lnTo>
                  <a:pt x="576" y="71"/>
                </a:lnTo>
                <a:lnTo>
                  <a:pt x="580" y="72"/>
                </a:lnTo>
                <a:lnTo>
                  <a:pt x="583" y="72"/>
                </a:lnTo>
                <a:lnTo>
                  <a:pt x="586" y="73"/>
                </a:lnTo>
                <a:lnTo>
                  <a:pt x="589" y="74"/>
                </a:lnTo>
                <a:lnTo>
                  <a:pt x="592" y="75"/>
                </a:lnTo>
                <a:lnTo>
                  <a:pt x="595" y="76"/>
                </a:lnTo>
                <a:lnTo>
                  <a:pt x="598" y="77"/>
                </a:lnTo>
                <a:lnTo>
                  <a:pt x="600" y="78"/>
                </a:lnTo>
                <a:lnTo>
                  <a:pt x="603" y="80"/>
                </a:lnTo>
                <a:lnTo>
                  <a:pt x="606" y="81"/>
                </a:lnTo>
                <a:lnTo>
                  <a:pt x="608" y="82"/>
                </a:lnTo>
                <a:lnTo>
                  <a:pt x="610" y="84"/>
                </a:lnTo>
                <a:lnTo>
                  <a:pt x="613" y="86"/>
                </a:lnTo>
                <a:lnTo>
                  <a:pt x="615" y="87"/>
                </a:lnTo>
                <a:lnTo>
                  <a:pt x="617" y="89"/>
                </a:lnTo>
                <a:lnTo>
                  <a:pt x="619" y="91"/>
                </a:lnTo>
                <a:lnTo>
                  <a:pt x="621" y="93"/>
                </a:lnTo>
                <a:lnTo>
                  <a:pt x="623" y="94"/>
                </a:lnTo>
                <a:lnTo>
                  <a:pt x="624" y="96"/>
                </a:lnTo>
                <a:lnTo>
                  <a:pt x="626" y="98"/>
                </a:lnTo>
                <a:lnTo>
                  <a:pt x="628" y="100"/>
                </a:lnTo>
                <a:lnTo>
                  <a:pt x="629" y="101"/>
                </a:lnTo>
                <a:lnTo>
                  <a:pt x="631" y="103"/>
                </a:lnTo>
                <a:lnTo>
                  <a:pt x="632" y="105"/>
                </a:lnTo>
                <a:lnTo>
                  <a:pt x="634" y="107"/>
                </a:lnTo>
                <a:lnTo>
                  <a:pt x="635" y="108"/>
                </a:lnTo>
                <a:lnTo>
                  <a:pt x="636" y="110"/>
                </a:lnTo>
                <a:lnTo>
                  <a:pt x="637" y="112"/>
                </a:lnTo>
                <a:lnTo>
                  <a:pt x="638" y="113"/>
                </a:lnTo>
                <a:lnTo>
                  <a:pt x="639" y="115"/>
                </a:lnTo>
                <a:lnTo>
                  <a:pt x="640" y="117"/>
                </a:lnTo>
                <a:lnTo>
                  <a:pt x="640" y="118"/>
                </a:lnTo>
                <a:lnTo>
                  <a:pt x="641" y="119"/>
                </a:lnTo>
                <a:lnTo>
                  <a:pt x="642" y="120"/>
                </a:lnTo>
                <a:lnTo>
                  <a:pt x="642" y="121"/>
                </a:lnTo>
                <a:lnTo>
                  <a:pt x="642" y="122"/>
                </a:lnTo>
                <a:lnTo>
                  <a:pt x="642" y="121"/>
                </a:lnTo>
                <a:lnTo>
                  <a:pt x="642" y="120"/>
                </a:lnTo>
                <a:lnTo>
                  <a:pt x="641" y="119"/>
                </a:lnTo>
                <a:lnTo>
                  <a:pt x="640" y="118"/>
                </a:lnTo>
                <a:lnTo>
                  <a:pt x="640" y="117"/>
                </a:lnTo>
                <a:lnTo>
                  <a:pt x="639" y="115"/>
                </a:lnTo>
                <a:lnTo>
                  <a:pt x="638" y="113"/>
                </a:lnTo>
                <a:lnTo>
                  <a:pt x="637" y="112"/>
                </a:lnTo>
                <a:lnTo>
                  <a:pt x="636" y="110"/>
                </a:lnTo>
                <a:lnTo>
                  <a:pt x="635" y="108"/>
                </a:lnTo>
                <a:lnTo>
                  <a:pt x="634" y="107"/>
                </a:lnTo>
                <a:lnTo>
                  <a:pt x="632" y="105"/>
                </a:lnTo>
                <a:lnTo>
                  <a:pt x="631" y="103"/>
                </a:lnTo>
                <a:lnTo>
                  <a:pt x="629" y="101"/>
                </a:lnTo>
                <a:lnTo>
                  <a:pt x="628" y="100"/>
                </a:lnTo>
                <a:lnTo>
                  <a:pt x="626" y="98"/>
                </a:lnTo>
                <a:lnTo>
                  <a:pt x="624" y="96"/>
                </a:lnTo>
                <a:lnTo>
                  <a:pt x="623" y="94"/>
                </a:lnTo>
                <a:lnTo>
                  <a:pt x="621" y="93"/>
                </a:lnTo>
                <a:lnTo>
                  <a:pt x="619" y="91"/>
                </a:lnTo>
                <a:lnTo>
                  <a:pt x="617" y="89"/>
                </a:lnTo>
                <a:lnTo>
                  <a:pt x="615" y="87"/>
                </a:lnTo>
                <a:lnTo>
                  <a:pt x="613" y="86"/>
                </a:lnTo>
                <a:lnTo>
                  <a:pt x="610" y="84"/>
                </a:lnTo>
                <a:lnTo>
                  <a:pt x="608" y="82"/>
                </a:lnTo>
                <a:lnTo>
                  <a:pt x="606" y="81"/>
                </a:lnTo>
                <a:lnTo>
                  <a:pt x="603" y="80"/>
                </a:lnTo>
                <a:lnTo>
                  <a:pt x="600" y="78"/>
                </a:lnTo>
                <a:lnTo>
                  <a:pt x="598" y="77"/>
                </a:lnTo>
                <a:lnTo>
                  <a:pt x="595" y="76"/>
                </a:lnTo>
                <a:lnTo>
                  <a:pt x="592" y="75"/>
                </a:lnTo>
                <a:lnTo>
                  <a:pt x="589" y="74"/>
                </a:lnTo>
                <a:lnTo>
                  <a:pt x="586" y="73"/>
                </a:lnTo>
                <a:lnTo>
                  <a:pt x="583" y="72"/>
                </a:lnTo>
                <a:lnTo>
                  <a:pt x="580" y="72"/>
                </a:lnTo>
                <a:lnTo>
                  <a:pt x="576" y="71"/>
                </a:lnTo>
                <a:lnTo>
                  <a:pt x="573" y="71"/>
                </a:lnTo>
                <a:lnTo>
                  <a:pt x="570" y="70"/>
                </a:lnTo>
                <a:lnTo>
                  <a:pt x="566" y="70"/>
                </a:lnTo>
                <a:lnTo>
                  <a:pt x="563" y="70"/>
                </a:lnTo>
                <a:lnTo>
                  <a:pt x="559" y="69"/>
                </a:lnTo>
                <a:lnTo>
                  <a:pt x="556" y="69"/>
                </a:lnTo>
                <a:lnTo>
                  <a:pt x="552" y="69"/>
                </a:lnTo>
                <a:lnTo>
                  <a:pt x="549" y="69"/>
                </a:lnTo>
                <a:lnTo>
                  <a:pt x="545" y="69"/>
                </a:lnTo>
                <a:lnTo>
                  <a:pt x="542" y="69"/>
                </a:lnTo>
                <a:lnTo>
                  <a:pt x="538" y="68"/>
                </a:lnTo>
                <a:lnTo>
                  <a:pt x="535" y="68"/>
                </a:lnTo>
                <a:lnTo>
                  <a:pt x="531" y="68"/>
                </a:lnTo>
                <a:lnTo>
                  <a:pt x="528" y="68"/>
                </a:lnTo>
                <a:lnTo>
                  <a:pt x="524" y="68"/>
                </a:lnTo>
                <a:lnTo>
                  <a:pt x="521" y="68"/>
                </a:lnTo>
                <a:lnTo>
                  <a:pt x="518" y="68"/>
                </a:lnTo>
                <a:lnTo>
                  <a:pt x="514" y="69"/>
                </a:lnTo>
                <a:lnTo>
                  <a:pt x="511" y="69"/>
                </a:lnTo>
                <a:lnTo>
                  <a:pt x="507" y="69"/>
                </a:lnTo>
                <a:lnTo>
                  <a:pt x="504" y="69"/>
                </a:lnTo>
                <a:lnTo>
                  <a:pt x="501" y="70"/>
                </a:lnTo>
                <a:lnTo>
                  <a:pt x="498" y="70"/>
                </a:lnTo>
                <a:lnTo>
                  <a:pt x="495" y="70"/>
                </a:lnTo>
                <a:lnTo>
                  <a:pt x="492" y="71"/>
                </a:lnTo>
                <a:lnTo>
                  <a:pt x="488" y="71"/>
                </a:lnTo>
                <a:lnTo>
                  <a:pt x="485" y="72"/>
                </a:lnTo>
                <a:lnTo>
                  <a:pt x="483" y="73"/>
                </a:lnTo>
                <a:lnTo>
                  <a:pt x="480" y="74"/>
                </a:lnTo>
                <a:lnTo>
                  <a:pt x="477" y="74"/>
                </a:lnTo>
                <a:lnTo>
                  <a:pt x="474" y="75"/>
                </a:lnTo>
                <a:lnTo>
                  <a:pt x="471" y="76"/>
                </a:lnTo>
                <a:lnTo>
                  <a:pt x="469" y="77"/>
                </a:lnTo>
                <a:lnTo>
                  <a:pt x="466" y="78"/>
                </a:lnTo>
                <a:lnTo>
                  <a:pt x="463" y="80"/>
                </a:lnTo>
                <a:lnTo>
                  <a:pt x="461" y="81"/>
                </a:lnTo>
                <a:lnTo>
                  <a:pt x="459" y="82"/>
                </a:lnTo>
                <a:lnTo>
                  <a:pt x="458" y="83"/>
                </a:lnTo>
                <a:lnTo>
                  <a:pt x="456" y="85"/>
                </a:lnTo>
                <a:lnTo>
                  <a:pt x="455" y="86"/>
                </a:lnTo>
                <a:lnTo>
                  <a:pt x="455" y="88"/>
                </a:lnTo>
                <a:lnTo>
                  <a:pt x="454" y="90"/>
                </a:lnTo>
                <a:lnTo>
                  <a:pt x="454" y="92"/>
                </a:lnTo>
                <a:lnTo>
                  <a:pt x="454" y="93"/>
                </a:lnTo>
                <a:lnTo>
                  <a:pt x="455" y="95"/>
                </a:lnTo>
                <a:lnTo>
                  <a:pt x="455" y="97"/>
                </a:lnTo>
                <a:lnTo>
                  <a:pt x="456" y="99"/>
                </a:lnTo>
                <a:lnTo>
                  <a:pt x="458" y="102"/>
                </a:lnTo>
                <a:lnTo>
                  <a:pt x="459" y="104"/>
                </a:lnTo>
                <a:lnTo>
                  <a:pt x="461" y="106"/>
                </a:lnTo>
                <a:lnTo>
                  <a:pt x="463" y="108"/>
                </a:lnTo>
                <a:lnTo>
                  <a:pt x="465" y="110"/>
                </a:lnTo>
                <a:lnTo>
                  <a:pt x="466" y="112"/>
                </a:lnTo>
                <a:lnTo>
                  <a:pt x="467" y="113"/>
                </a:lnTo>
                <a:lnTo>
                  <a:pt x="468" y="114"/>
                </a:lnTo>
                <a:lnTo>
                  <a:pt x="469" y="115"/>
                </a:lnTo>
                <a:lnTo>
                  <a:pt x="468" y="114"/>
                </a:lnTo>
                <a:lnTo>
                  <a:pt x="468" y="113"/>
                </a:lnTo>
                <a:lnTo>
                  <a:pt x="466" y="112"/>
                </a:lnTo>
                <a:lnTo>
                  <a:pt x="465" y="111"/>
                </a:lnTo>
                <a:lnTo>
                  <a:pt x="464" y="109"/>
                </a:lnTo>
                <a:lnTo>
                  <a:pt x="462" y="107"/>
                </a:lnTo>
                <a:lnTo>
                  <a:pt x="460" y="104"/>
                </a:lnTo>
                <a:lnTo>
                  <a:pt x="457" y="102"/>
                </a:lnTo>
                <a:lnTo>
                  <a:pt x="455" y="99"/>
                </a:lnTo>
                <a:lnTo>
                  <a:pt x="452" y="97"/>
                </a:lnTo>
                <a:lnTo>
                  <a:pt x="450" y="95"/>
                </a:lnTo>
                <a:lnTo>
                  <a:pt x="447" y="92"/>
                </a:lnTo>
                <a:lnTo>
                  <a:pt x="444" y="90"/>
                </a:lnTo>
                <a:lnTo>
                  <a:pt x="442" y="88"/>
                </a:lnTo>
                <a:lnTo>
                  <a:pt x="439" y="86"/>
                </a:lnTo>
                <a:lnTo>
                  <a:pt x="436" y="84"/>
                </a:lnTo>
                <a:lnTo>
                  <a:pt x="432" y="82"/>
                </a:lnTo>
                <a:lnTo>
                  <a:pt x="429" y="81"/>
                </a:lnTo>
                <a:lnTo>
                  <a:pt x="426" y="79"/>
                </a:lnTo>
                <a:lnTo>
                  <a:pt x="422" y="77"/>
                </a:lnTo>
                <a:lnTo>
                  <a:pt x="419" y="76"/>
                </a:lnTo>
                <a:lnTo>
                  <a:pt x="415" y="74"/>
                </a:lnTo>
                <a:lnTo>
                  <a:pt x="411" y="73"/>
                </a:lnTo>
                <a:lnTo>
                  <a:pt x="408" y="72"/>
                </a:lnTo>
                <a:lnTo>
                  <a:pt x="404" y="71"/>
                </a:lnTo>
                <a:lnTo>
                  <a:pt x="400" y="70"/>
                </a:lnTo>
                <a:lnTo>
                  <a:pt x="396" y="69"/>
                </a:lnTo>
                <a:lnTo>
                  <a:pt x="392" y="68"/>
                </a:lnTo>
                <a:lnTo>
                  <a:pt x="388" y="68"/>
                </a:lnTo>
                <a:lnTo>
                  <a:pt x="385" y="67"/>
                </a:lnTo>
                <a:lnTo>
                  <a:pt x="381" y="67"/>
                </a:lnTo>
                <a:lnTo>
                  <a:pt x="377" y="67"/>
                </a:lnTo>
                <a:lnTo>
                  <a:pt x="373" y="67"/>
                </a:lnTo>
                <a:lnTo>
                  <a:pt x="369" y="67"/>
                </a:lnTo>
                <a:lnTo>
                  <a:pt x="365" y="68"/>
                </a:lnTo>
                <a:lnTo>
                  <a:pt x="361" y="68"/>
                </a:lnTo>
                <a:lnTo>
                  <a:pt x="358" y="69"/>
                </a:lnTo>
                <a:lnTo>
                  <a:pt x="354" y="69"/>
                </a:lnTo>
                <a:lnTo>
                  <a:pt x="350" y="70"/>
                </a:lnTo>
                <a:lnTo>
                  <a:pt x="346" y="71"/>
                </a:lnTo>
                <a:lnTo>
                  <a:pt x="342" y="73"/>
                </a:lnTo>
                <a:lnTo>
                  <a:pt x="339" y="74"/>
                </a:lnTo>
                <a:lnTo>
                  <a:pt x="335" y="75"/>
                </a:lnTo>
                <a:lnTo>
                  <a:pt x="332" y="76"/>
                </a:lnTo>
                <a:lnTo>
                  <a:pt x="329" y="78"/>
                </a:lnTo>
                <a:lnTo>
                  <a:pt x="326" y="79"/>
                </a:lnTo>
                <a:lnTo>
                  <a:pt x="323" y="81"/>
                </a:lnTo>
                <a:lnTo>
                  <a:pt x="320" y="83"/>
                </a:lnTo>
                <a:lnTo>
                  <a:pt x="317" y="84"/>
                </a:lnTo>
                <a:lnTo>
                  <a:pt x="315" y="86"/>
                </a:lnTo>
                <a:lnTo>
                  <a:pt x="312" y="88"/>
                </a:lnTo>
                <a:lnTo>
                  <a:pt x="310" y="90"/>
                </a:lnTo>
                <a:lnTo>
                  <a:pt x="308" y="92"/>
                </a:lnTo>
                <a:lnTo>
                  <a:pt x="306" y="94"/>
                </a:lnTo>
                <a:lnTo>
                  <a:pt x="304" y="96"/>
                </a:lnTo>
                <a:lnTo>
                  <a:pt x="302" y="98"/>
                </a:lnTo>
                <a:lnTo>
                  <a:pt x="300" y="101"/>
                </a:lnTo>
                <a:lnTo>
                  <a:pt x="298" y="103"/>
                </a:lnTo>
                <a:lnTo>
                  <a:pt x="297" y="105"/>
                </a:lnTo>
                <a:lnTo>
                  <a:pt x="295" y="107"/>
                </a:lnTo>
                <a:lnTo>
                  <a:pt x="293" y="109"/>
                </a:lnTo>
                <a:lnTo>
                  <a:pt x="292" y="112"/>
                </a:lnTo>
                <a:lnTo>
                  <a:pt x="290" y="114"/>
                </a:lnTo>
                <a:lnTo>
                  <a:pt x="289" y="116"/>
                </a:lnTo>
                <a:lnTo>
                  <a:pt x="287" y="118"/>
                </a:lnTo>
                <a:lnTo>
                  <a:pt x="286" y="120"/>
                </a:lnTo>
                <a:lnTo>
                  <a:pt x="284" y="122"/>
                </a:lnTo>
                <a:lnTo>
                  <a:pt x="283" y="124"/>
                </a:lnTo>
                <a:lnTo>
                  <a:pt x="281" y="126"/>
                </a:lnTo>
                <a:lnTo>
                  <a:pt x="280" y="128"/>
                </a:lnTo>
                <a:lnTo>
                  <a:pt x="279" y="130"/>
                </a:lnTo>
                <a:lnTo>
                  <a:pt x="278" y="132"/>
                </a:lnTo>
                <a:lnTo>
                  <a:pt x="276" y="134"/>
                </a:lnTo>
                <a:lnTo>
                  <a:pt x="275" y="136"/>
                </a:lnTo>
                <a:lnTo>
                  <a:pt x="274" y="139"/>
                </a:lnTo>
                <a:lnTo>
                  <a:pt x="272" y="141"/>
                </a:lnTo>
                <a:lnTo>
                  <a:pt x="271" y="143"/>
                </a:lnTo>
                <a:lnTo>
                  <a:pt x="270" y="145"/>
                </a:lnTo>
                <a:lnTo>
                  <a:pt x="269" y="147"/>
                </a:lnTo>
                <a:lnTo>
                  <a:pt x="267" y="150"/>
                </a:lnTo>
                <a:lnTo>
                  <a:pt x="266" y="152"/>
                </a:lnTo>
                <a:lnTo>
                  <a:pt x="265" y="154"/>
                </a:lnTo>
                <a:lnTo>
                  <a:pt x="264" y="157"/>
                </a:lnTo>
                <a:lnTo>
                  <a:pt x="262" y="159"/>
                </a:lnTo>
                <a:lnTo>
                  <a:pt x="261" y="162"/>
                </a:lnTo>
                <a:lnTo>
                  <a:pt x="260" y="164"/>
                </a:lnTo>
                <a:lnTo>
                  <a:pt x="259" y="167"/>
                </a:lnTo>
                <a:lnTo>
                  <a:pt x="257" y="169"/>
                </a:lnTo>
                <a:lnTo>
                  <a:pt x="256" y="171"/>
                </a:lnTo>
                <a:lnTo>
                  <a:pt x="255" y="173"/>
                </a:lnTo>
                <a:lnTo>
                  <a:pt x="255" y="175"/>
                </a:lnTo>
                <a:lnTo>
                  <a:pt x="254" y="176"/>
                </a:lnTo>
                <a:lnTo>
                  <a:pt x="254" y="177"/>
                </a:lnTo>
                <a:lnTo>
                  <a:pt x="253" y="177"/>
                </a:lnTo>
                <a:lnTo>
                  <a:pt x="254" y="177"/>
                </a:lnTo>
                <a:lnTo>
                  <a:pt x="254" y="176"/>
                </a:lnTo>
                <a:lnTo>
                  <a:pt x="255" y="175"/>
                </a:lnTo>
                <a:lnTo>
                  <a:pt x="255" y="173"/>
                </a:lnTo>
                <a:lnTo>
                  <a:pt x="256" y="171"/>
                </a:lnTo>
                <a:lnTo>
                  <a:pt x="257" y="169"/>
                </a:lnTo>
                <a:lnTo>
                  <a:pt x="259" y="167"/>
                </a:lnTo>
                <a:lnTo>
                  <a:pt x="260" y="164"/>
                </a:lnTo>
                <a:lnTo>
                  <a:pt x="261" y="162"/>
                </a:lnTo>
                <a:lnTo>
                  <a:pt x="261" y="159"/>
                </a:lnTo>
                <a:lnTo>
                  <a:pt x="262" y="157"/>
                </a:lnTo>
                <a:lnTo>
                  <a:pt x="262" y="154"/>
                </a:lnTo>
                <a:lnTo>
                  <a:pt x="262" y="152"/>
                </a:lnTo>
                <a:lnTo>
                  <a:pt x="262" y="149"/>
                </a:lnTo>
                <a:lnTo>
                  <a:pt x="262" y="147"/>
                </a:lnTo>
                <a:lnTo>
                  <a:pt x="262" y="144"/>
                </a:lnTo>
                <a:lnTo>
                  <a:pt x="261" y="142"/>
                </a:lnTo>
                <a:lnTo>
                  <a:pt x="260" y="139"/>
                </a:lnTo>
                <a:lnTo>
                  <a:pt x="259" y="137"/>
                </a:lnTo>
                <a:lnTo>
                  <a:pt x="258" y="135"/>
                </a:lnTo>
                <a:lnTo>
                  <a:pt x="256" y="132"/>
                </a:lnTo>
                <a:lnTo>
                  <a:pt x="254" y="130"/>
                </a:lnTo>
                <a:lnTo>
                  <a:pt x="252" y="128"/>
                </a:lnTo>
                <a:lnTo>
                  <a:pt x="250" y="125"/>
                </a:lnTo>
                <a:lnTo>
                  <a:pt x="248" y="123"/>
                </a:lnTo>
                <a:lnTo>
                  <a:pt x="246" y="121"/>
                </a:lnTo>
                <a:lnTo>
                  <a:pt x="243" y="119"/>
                </a:lnTo>
                <a:lnTo>
                  <a:pt x="241" y="117"/>
                </a:lnTo>
                <a:lnTo>
                  <a:pt x="238" y="115"/>
                </a:lnTo>
                <a:lnTo>
                  <a:pt x="236" y="113"/>
                </a:lnTo>
                <a:lnTo>
                  <a:pt x="233" y="112"/>
                </a:lnTo>
                <a:lnTo>
                  <a:pt x="230" y="110"/>
                </a:lnTo>
                <a:lnTo>
                  <a:pt x="227" y="109"/>
                </a:lnTo>
                <a:lnTo>
                  <a:pt x="224" y="107"/>
                </a:lnTo>
                <a:lnTo>
                  <a:pt x="221" y="106"/>
                </a:lnTo>
                <a:lnTo>
                  <a:pt x="217" y="105"/>
                </a:lnTo>
                <a:lnTo>
                  <a:pt x="214" y="104"/>
                </a:lnTo>
                <a:lnTo>
                  <a:pt x="211" y="103"/>
                </a:lnTo>
                <a:lnTo>
                  <a:pt x="207" y="102"/>
                </a:lnTo>
                <a:lnTo>
                  <a:pt x="204" y="101"/>
                </a:lnTo>
                <a:lnTo>
                  <a:pt x="200" y="100"/>
                </a:lnTo>
                <a:lnTo>
                  <a:pt x="196" y="99"/>
                </a:lnTo>
                <a:lnTo>
                  <a:pt x="193" y="99"/>
                </a:lnTo>
                <a:lnTo>
                  <a:pt x="189" y="99"/>
                </a:lnTo>
                <a:lnTo>
                  <a:pt x="185" y="98"/>
                </a:lnTo>
                <a:lnTo>
                  <a:pt x="181" y="98"/>
                </a:lnTo>
                <a:lnTo>
                  <a:pt x="178" y="98"/>
                </a:lnTo>
                <a:lnTo>
                  <a:pt x="174" y="98"/>
                </a:lnTo>
                <a:lnTo>
                  <a:pt x="170" y="98"/>
                </a:lnTo>
                <a:lnTo>
                  <a:pt x="166" y="99"/>
                </a:lnTo>
                <a:lnTo>
                  <a:pt x="163" y="99"/>
                </a:lnTo>
                <a:lnTo>
                  <a:pt x="159" y="99"/>
                </a:lnTo>
                <a:lnTo>
                  <a:pt x="155" y="100"/>
                </a:lnTo>
                <a:lnTo>
                  <a:pt x="151" y="101"/>
                </a:lnTo>
                <a:lnTo>
                  <a:pt x="147" y="102"/>
                </a:lnTo>
                <a:lnTo>
                  <a:pt x="143" y="103"/>
                </a:lnTo>
                <a:lnTo>
                  <a:pt x="139" y="103"/>
                </a:lnTo>
                <a:lnTo>
                  <a:pt x="136" y="104"/>
                </a:lnTo>
                <a:lnTo>
                  <a:pt x="132" y="105"/>
                </a:lnTo>
                <a:lnTo>
                  <a:pt x="128" y="107"/>
                </a:lnTo>
                <a:lnTo>
                  <a:pt x="125" y="108"/>
                </a:lnTo>
                <a:lnTo>
                  <a:pt x="121" y="109"/>
                </a:lnTo>
                <a:lnTo>
                  <a:pt x="118" y="110"/>
                </a:lnTo>
                <a:lnTo>
                  <a:pt x="114" y="111"/>
                </a:lnTo>
                <a:lnTo>
                  <a:pt x="111" y="112"/>
                </a:lnTo>
                <a:lnTo>
                  <a:pt x="108" y="114"/>
                </a:lnTo>
                <a:lnTo>
                  <a:pt x="104" y="115"/>
                </a:lnTo>
                <a:lnTo>
                  <a:pt x="101" y="116"/>
                </a:lnTo>
                <a:lnTo>
                  <a:pt x="98" y="118"/>
                </a:lnTo>
                <a:lnTo>
                  <a:pt x="95" y="119"/>
                </a:lnTo>
                <a:lnTo>
                  <a:pt x="92" y="120"/>
                </a:lnTo>
                <a:lnTo>
                  <a:pt x="89" y="122"/>
                </a:lnTo>
                <a:lnTo>
                  <a:pt x="86" y="123"/>
                </a:lnTo>
                <a:lnTo>
                  <a:pt x="83" y="125"/>
                </a:lnTo>
                <a:lnTo>
                  <a:pt x="80" y="127"/>
                </a:lnTo>
                <a:lnTo>
                  <a:pt x="78" y="128"/>
                </a:lnTo>
                <a:lnTo>
                  <a:pt x="75" y="130"/>
                </a:lnTo>
                <a:lnTo>
                  <a:pt x="73" y="132"/>
                </a:lnTo>
                <a:lnTo>
                  <a:pt x="70" y="133"/>
                </a:lnTo>
                <a:lnTo>
                  <a:pt x="68" y="135"/>
                </a:lnTo>
                <a:lnTo>
                  <a:pt x="66" y="137"/>
                </a:lnTo>
                <a:lnTo>
                  <a:pt x="64" y="139"/>
                </a:lnTo>
                <a:lnTo>
                  <a:pt x="62" y="141"/>
                </a:lnTo>
                <a:lnTo>
                  <a:pt x="60" y="143"/>
                </a:lnTo>
                <a:lnTo>
                  <a:pt x="58" y="145"/>
                </a:lnTo>
                <a:lnTo>
                  <a:pt x="56" y="147"/>
                </a:lnTo>
                <a:lnTo>
                  <a:pt x="54" y="149"/>
                </a:lnTo>
                <a:lnTo>
                  <a:pt x="53" y="151"/>
                </a:lnTo>
                <a:lnTo>
                  <a:pt x="51" y="153"/>
                </a:lnTo>
                <a:lnTo>
                  <a:pt x="49" y="156"/>
                </a:lnTo>
                <a:lnTo>
                  <a:pt x="47" y="158"/>
                </a:lnTo>
                <a:lnTo>
                  <a:pt x="45" y="161"/>
                </a:lnTo>
                <a:lnTo>
                  <a:pt x="43" y="164"/>
                </a:lnTo>
                <a:lnTo>
                  <a:pt x="41" y="167"/>
                </a:lnTo>
                <a:lnTo>
                  <a:pt x="39" y="170"/>
                </a:lnTo>
                <a:lnTo>
                  <a:pt x="37" y="173"/>
                </a:lnTo>
                <a:lnTo>
                  <a:pt x="35" y="176"/>
                </a:lnTo>
                <a:lnTo>
                  <a:pt x="33" y="179"/>
                </a:lnTo>
                <a:lnTo>
                  <a:pt x="31" y="182"/>
                </a:lnTo>
                <a:lnTo>
                  <a:pt x="28" y="186"/>
                </a:lnTo>
                <a:lnTo>
                  <a:pt x="26" y="190"/>
                </a:lnTo>
                <a:lnTo>
                  <a:pt x="23" y="193"/>
                </a:lnTo>
                <a:lnTo>
                  <a:pt x="21" y="197"/>
                </a:lnTo>
                <a:lnTo>
                  <a:pt x="18" y="201"/>
                </a:lnTo>
                <a:lnTo>
                  <a:pt x="16" y="205"/>
                </a:lnTo>
                <a:lnTo>
                  <a:pt x="14" y="209"/>
                </a:lnTo>
                <a:lnTo>
                  <a:pt x="12" y="213"/>
                </a:lnTo>
                <a:lnTo>
                  <a:pt x="10" y="217"/>
                </a:lnTo>
                <a:lnTo>
                  <a:pt x="8" y="221"/>
                </a:lnTo>
                <a:lnTo>
                  <a:pt x="7" y="225"/>
                </a:lnTo>
                <a:lnTo>
                  <a:pt x="5" y="229"/>
                </a:lnTo>
                <a:lnTo>
                  <a:pt x="4" y="234"/>
                </a:lnTo>
                <a:lnTo>
                  <a:pt x="3" y="238"/>
                </a:lnTo>
                <a:lnTo>
                  <a:pt x="2" y="242"/>
                </a:lnTo>
                <a:lnTo>
                  <a:pt x="1" y="246"/>
                </a:lnTo>
                <a:lnTo>
                  <a:pt x="1" y="250"/>
                </a:lnTo>
                <a:lnTo>
                  <a:pt x="0" y="255"/>
                </a:lnTo>
                <a:lnTo>
                  <a:pt x="0" y="259"/>
                </a:lnTo>
                <a:lnTo>
                  <a:pt x="0" y="263"/>
                </a:lnTo>
                <a:lnTo>
                  <a:pt x="0" y="268"/>
                </a:lnTo>
                <a:lnTo>
                  <a:pt x="0" y="272"/>
                </a:lnTo>
                <a:lnTo>
                  <a:pt x="0" y="276"/>
                </a:lnTo>
                <a:lnTo>
                  <a:pt x="0" y="280"/>
                </a:lnTo>
                <a:lnTo>
                  <a:pt x="0" y="284"/>
                </a:lnTo>
                <a:lnTo>
                  <a:pt x="1" y="287"/>
                </a:lnTo>
                <a:lnTo>
                  <a:pt x="1" y="291"/>
                </a:lnTo>
                <a:lnTo>
                  <a:pt x="1" y="294"/>
                </a:lnTo>
                <a:lnTo>
                  <a:pt x="2" y="297"/>
                </a:lnTo>
                <a:lnTo>
                  <a:pt x="2" y="301"/>
                </a:lnTo>
                <a:lnTo>
                  <a:pt x="3" y="304"/>
                </a:lnTo>
                <a:lnTo>
                  <a:pt x="4" y="307"/>
                </a:lnTo>
                <a:lnTo>
                  <a:pt x="5" y="309"/>
                </a:lnTo>
                <a:lnTo>
                  <a:pt x="6" y="312"/>
                </a:lnTo>
                <a:lnTo>
                  <a:pt x="7" y="315"/>
                </a:lnTo>
                <a:lnTo>
                  <a:pt x="8" y="317"/>
                </a:lnTo>
                <a:lnTo>
                  <a:pt x="9" y="319"/>
                </a:lnTo>
                <a:lnTo>
                  <a:pt x="10" y="321"/>
                </a:lnTo>
                <a:lnTo>
                  <a:pt x="11" y="324"/>
                </a:lnTo>
                <a:lnTo>
                  <a:pt x="12" y="326"/>
                </a:lnTo>
                <a:lnTo>
                  <a:pt x="13" y="328"/>
                </a:lnTo>
                <a:lnTo>
                  <a:pt x="14" y="330"/>
                </a:lnTo>
                <a:lnTo>
                  <a:pt x="16" y="332"/>
                </a:lnTo>
                <a:lnTo>
                  <a:pt x="17" y="334"/>
                </a:lnTo>
                <a:lnTo>
                  <a:pt x="18" y="335"/>
                </a:lnTo>
                <a:lnTo>
                  <a:pt x="20" y="337"/>
                </a:lnTo>
                <a:lnTo>
                  <a:pt x="21" y="339"/>
                </a:lnTo>
                <a:lnTo>
                  <a:pt x="22" y="341"/>
                </a:lnTo>
                <a:lnTo>
                  <a:pt x="24" y="342"/>
                </a:lnTo>
                <a:lnTo>
                  <a:pt x="25" y="344"/>
                </a:lnTo>
                <a:lnTo>
                  <a:pt x="26" y="345"/>
                </a:lnTo>
                <a:lnTo>
                  <a:pt x="28" y="346"/>
                </a:lnTo>
                <a:lnTo>
                  <a:pt x="29" y="348"/>
                </a:lnTo>
                <a:lnTo>
                  <a:pt x="31" y="349"/>
                </a:lnTo>
                <a:lnTo>
                  <a:pt x="32" y="349"/>
                </a:lnTo>
                <a:lnTo>
                  <a:pt x="34" y="350"/>
                </a:lnTo>
                <a:lnTo>
                  <a:pt x="36" y="350"/>
                </a:lnTo>
                <a:lnTo>
                  <a:pt x="38" y="350"/>
                </a:lnTo>
                <a:lnTo>
                  <a:pt x="39" y="349"/>
                </a:lnTo>
                <a:lnTo>
                  <a:pt x="41" y="349"/>
                </a:lnTo>
                <a:lnTo>
                  <a:pt x="43" y="348"/>
                </a:lnTo>
                <a:lnTo>
                  <a:pt x="45" y="347"/>
                </a:lnTo>
                <a:lnTo>
                  <a:pt x="47" y="346"/>
                </a:lnTo>
                <a:lnTo>
                  <a:pt x="49" y="344"/>
                </a:lnTo>
                <a:lnTo>
                  <a:pt x="51" y="342"/>
                </a:lnTo>
                <a:lnTo>
                  <a:pt x="54" y="340"/>
                </a:lnTo>
                <a:lnTo>
                  <a:pt x="56" y="337"/>
                </a:lnTo>
                <a:lnTo>
                  <a:pt x="58" y="335"/>
                </a:lnTo>
                <a:lnTo>
                  <a:pt x="60" y="332"/>
                </a:lnTo>
                <a:lnTo>
                  <a:pt x="62" y="330"/>
                </a:lnTo>
                <a:lnTo>
                  <a:pt x="64" y="328"/>
                </a:lnTo>
                <a:lnTo>
                  <a:pt x="65" y="326"/>
                </a:lnTo>
                <a:lnTo>
                  <a:pt x="66" y="325"/>
                </a:lnTo>
                <a:lnTo>
                  <a:pt x="67" y="324"/>
                </a:lnTo>
                <a:lnTo>
                  <a:pt x="67" y="323"/>
                </a:lnTo>
                <a:lnTo>
                  <a:pt x="67" y="324"/>
                </a:lnTo>
                <a:lnTo>
                  <a:pt x="66" y="325"/>
                </a:lnTo>
                <a:lnTo>
                  <a:pt x="65" y="326"/>
                </a:lnTo>
                <a:lnTo>
                  <a:pt x="63" y="327"/>
                </a:lnTo>
                <a:lnTo>
                  <a:pt x="62" y="329"/>
                </a:lnTo>
                <a:lnTo>
                  <a:pt x="60" y="331"/>
                </a:lnTo>
                <a:lnTo>
                  <a:pt x="57" y="334"/>
                </a:lnTo>
                <a:lnTo>
                  <a:pt x="55" y="337"/>
                </a:lnTo>
                <a:lnTo>
                  <a:pt x="53" y="340"/>
                </a:lnTo>
                <a:lnTo>
                  <a:pt x="50" y="343"/>
                </a:lnTo>
                <a:lnTo>
                  <a:pt x="48" y="346"/>
                </a:lnTo>
                <a:lnTo>
                  <a:pt x="46" y="350"/>
                </a:lnTo>
                <a:lnTo>
                  <a:pt x="44" y="354"/>
                </a:lnTo>
                <a:lnTo>
                  <a:pt x="42" y="358"/>
                </a:lnTo>
                <a:lnTo>
                  <a:pt x="40" y="362"/>
                </a:lnTo>
                <a:lnTo>
                  <a:pt x="38" y="367"/>
                </a:lnTo>
                <a:lnTo>
                  <a:pt x="36" y="372"/>
                </a:lnTo>
                <a:lnTo>
                  <a:pt x="34" y="377"/>
                </a:lnTo>
                <a:lnTo>
                  <a:pt x="32" y="382"/>
                </a:lnTo>
                <a:lnTo>
                  <a:pt x="30" y="388"/>
                </a:lnTo>
                <a:lnTo>
                  <a:pt x="28" y="393"/>
                </a:lnTo>
                <a:lnTo>
                  <a:pt x="26" y="399"/>
                </a:lnTo>
                <a:lnTo>
                  <a:pt x="25" y="405"/>
                </a:lnTo>
                <a:lnTo>
                  <a:pt x="23" y="412"/>
                </a:lnTo>
                <a:lnTo>
                  <a:pt x="22" y="418"/>
                </a:lnTo>
                <a:lnTo>
                  <a:pt x="21" y="424"/>
                </a:lnTo>
                <a:lnTo>
                  <a:pt x="20" y="429"/>
                </a:lnTo>
                <a:lnTo>
                  <a:pt x="19" y="435"/>
                </a:lnTo>
                <a:lnTo>
                  <a:pt x="18" y="441"/>
                </a:lnTo>
                <a:lnTo>
                  <a:pt x="18" y="446"/>
                </a:lnTo>
                <a:lnTo>
                  <a:pt x="17" y="452"/>
                </a:lnTo>
                <a:lnTo>
                  <a:pt x="17" y="457"/>
                </a:lnTo>
                <a:lnTo>
                  <a:pt x="17" y="462"/>
                </a:lnTo>
                <a:lnTo>
                  <a:pt x="18" y="467"/>
                </a:lnTo>
                <a:lnTo>
                  <a:pt x="18" y="472"/>
                </a:lnTo>
                <a:lnTo>
                  <a:pt x="19" y="477"/>
                </a:lnTo>
                <a:lnTo>
                  <a:pt x="19" y="481"/>
                </a:lnTo>
                <a:lnTo>
                  <a:pt x="20" y="486"/>
                </a:lnTo>
                <a:lnTo>
                  <a:pt x="22" y="490"/>
                </a:lnTo>
                <a:lnTo>
                  <a:pt x="23" y="495"/>
                </a:lnTo>
                <a:lnTo>
                  <a:pt x="24" y="499"/>
                </a:lnTo>
                <a:lnTo>
                  <a:pt x="26" y="503"/>
                </a:lnTo>
                <a:lnTo>
                  <a:pt x="27" y="507"/>
                </a:lnTo>
                <a:lnTo>
                  <a:pt x="29" y="511"/>
                </a:lnTo>
                <a:lnTo>
                  <a:pt x="30" y="515"/>
                </a:lnTo>
                <a:lnTo>
                  <a:pt x="32" y="519"/>
                </a:lnTo>
                <a:lnTo>
                  <a:pt x="34" y="523"/>
                </a:lnTo>
                <a:lnTo>
                  <a:pt x="35" y="527"/>
                </a:lnTo>
                <a:lnTo>
                  <a:pt x="37" y="531"/>
                </a:lnTo>
                <a:lnTo>
                  <a:pt x="39" y="534"/>
                </a:lnTo>
                <a:lnTo>
                  <a:pt x="41" y="538"/>
                </a:lnTo>
                <a:lnTo>
                  <a:pt x="43" y="542"/>
                </a:lnTo>
                <a:lnTo>
                  <a:pt x="45" y="545"/>
                </a:lnTo>
                <a:lnTo>
                  <a:pt x="47" y="548"/>
                </a:lnTo>
                <a:lnTo>
                  <a:pt x="50" y="552"/>
                </a:lnTo>
                <a:lnTo>
                  <a:pt x="52" y="555"/>
                </a:lnTo>
                <a:lnTo>
                  <a:pt x="54" y="558"/>
                </a:lnTo>
                <a:lnTo>
                  <a:pt x="57" y="562"/>
                </a:lnTo>
                <a:lnTo>
                  <a:pt x="59" y="565"/>
                </a:lnTo>
                <a:lnTo>
                  <a:pt x="62" y="568"/>
                </a:lnTo>
                <a:lnTo>
                  <a:pt x="65" y="571"/>
                </a:lnTo>
                <a:lnTo>
                  <a:pt x="67" y="574"/>
                </a:lnTo>
                <a:lnTo>
                  <a:pt x="70" y="577"/>
                </a:lnTo>
                <a:lnTo>
                  <a:pt x="73" y="579"/>
                </a:lnTo>
                <a:lnTo>
                  <a:pt x="76" y="582"/>
                </a:lnTo>
                <a:lnTo>
                  <a:pt x="79" y="585"/>
                </a:lnTo>
                <a:lnTo>
                  <a:pt x="82" y="588"/>
                </a:lnTo>
                <a:lnTo>
                  <a:pt x="85" y="590"/>
                </a:lnTo>
                <a:lnTo>
                  <a:pt x="89" y="593"/>
                </a:lnTo>
                <a:lnTo>
                  <a:pt x="92" y="595"/>
                </a:lnTo>
                <a:lnTo>
                  <a:pt x="96" y="597"/>
                </a:lnTo>
                <a:lnTo>
                  <a:pt x="99" y="600"/>
                </a:lnTo>
                <a:lnTo>
                  <a:pt x="103" y="602"/>
                </a:lnTo>
                <a:lnTo>
                  <a:pt x="106" y="604"/>
                </a:lnTo>
                <a:lnTo>
                  <a:pt x="110" y="606"/>
                </a:lnTo>
                <a:lnTo>
                  <a:pt x="114" y="608"/>
                </a:lnTo>
                <a:lnTo>
                  <a:pt x="117" y="610"/>
                </a:lnTo>
                <a:lnTo>
                  <a:pt x="121" y="612"/>
                </a:lnTo>
                <a:lnTo>
                  <a:pt x="125" y="614"/>
                </a:lnTo>
                <a:lnTo>
                  <a:pt x="128" y="616"/>
                </a:lnTo>
                <a:lnTo>
                  <a:pt x="132" y="618"/>
                </a:lnTo>
                <a:lnTo>
                  <a:pt x="136" y="619"/>
                </a:lnTo>
                <a:lnTo>
                  <a:pt x="140" y="621"/>
                </a:lnTo>
                <a:lnTo>
                  <a:pt x="144" y="623"/>
                </a:lnTo>
                <a:lnTo>
                  <a:pt x="148" y="624"/>
                </a:lnTo>
                <a:lnTo>
                  <a:pt x="152" y="626"/>
                </a:lnTo>
                <a:lnTo>
                  <a:pt x="156" y="627"/>
                </a:lnTo>
                <a:lnTo>
                  <a:pt x="160" y="628"/>
                </a:lnTo>
                <a:lnTo>
                  <a:pt x="164" y="629"/>
                </a:lnTo>
                <a:lnTo>
                  <a:pt x="167" y="630"/>
                </a:lnTo>
                <a:lnTo>
                  <a:pt x="171" y="632"/>
                </a:lnTo>
                <a:lnTo>
                  <a:pt x="175" y="632"/>
                </a:lnTo>
                <a:lnTo>
                  <a:pt x="178" y="633"/>
                </a:lnTo>
                <a:lnTo>
                  <a:pt x="182" y="634"/>
                </a:lnTo>
                <a:lnTo>
                  <a:pt x="185" y="635"/>
                </a:lnTo>
                <a:lnTo>
                  <a:pt x="189" y="635"/>
                </a:lnTo>
                <a:lnTo>
                  <a:pt x="192" y="636"/>
                </a:lnTo>
                <a:lnTo>
                  <a:pt x="196" y="636"/>
                </a:lnTo>
                <a:lnTo>
                  <a:pt x="199" y="636"/>
                </a:lnTo>
                <a:lnTo>
                  <a:pt x="202" y="637"/>
                </a:lnTo>
                <a:lnTo>
                  <a:pt x="205" y="637"/>
                </a:lnTo>
                <a:lnTo>
                  <a:pt x="208" y="637"/>
                </a:lnTo>
                <a:lnTo>
                  <a:pt x="211" y="637"/>
                </a:lnTo>
                <a:lnTo>
                  <a:pt x="214" y="637"/>
                </a:lnTo>
                <a:lnTo>
                  <a:pt x="216" y="637"/>
                </a:lnTo>
                <a:lnTo>
                  <a:pt x="218" y="636"/>
                </a:lnTo>
                <a:lnTo>
                  <a:pt x="220" y="636"/>
                </a:lnTo>
                <a:lnTo>
                  <a:pt x="221" y="636"/>
                </a:lnTo>
                <a:lnTo>
                  <a:pt x="222" y="636"/>
                </a:lnTo>
                <a:lnTo>
                  <a:pt x="223" y="636"/>
                </a:lnTo>
                <a:lnTo>
                  <a:pt x="222" y="636"/>
                </a:lnTo>
                <a:lnTo>
                  <a:pt x="221" y="636"/>
                </a:lnTo>
                <a:lnTo>
                  <a:pt x="220" y="636"/>
                </a:lnTo>
                <a:lnTo>
                  <a:pt x="218" y="636"/>
                </a:lnTo>
                <a:lnTo>
                  <a:pt x="216" y="637"/>
                </a:lnTo>
                <a:lnTo>
                  <a:pt x="214" y="637"/>
                </a:lnTo>
                <a:lnTo>
                  <a:pt x="211" y="637"/>
                </a:lnTo>
                <a:lnTo>
                  <a:pt x="208" y="637"/>
                </a:lnTo>
                <a:lnTo>
                  <a:pt x="206" y="637"/>
                </a:lnTo>
                <a:lnTo>
                  <a:pt x="204" y="638"/>
                </a:lnTo>
                <a:lnTo>
                  <a:pt x="202" y="638"/>
                </a:lnTo>
                <a:lnTo>
                  <a:pt x="200" y="639"/>
                </a:lnTo>
                <a:lnTo>
                  <a:pt x="199" y="640"/>
                </a:lnTo>
                <a:lnTo>
                  <a:pt x="198" y="641"/>
                </a:lnTo>
                <a:lnTo>
                  <a:pt x="197" y="642"/>
                </a:lnTo>
                <a:lnTo>
                  <a:pt x="197" y="643"/>
                </a:lnTo>
                <a:lnTo>
                  <a:pt x="197" y="645"/>
                </a:lnTo>
                <a:lnTo>
                  <a:pt x="197" y="646"/>
                </a:lnTo>
                <a:lnTo>
                  <a:pt x="197" y="648"/>
                </a:lnTo>
                <a:lnTo>
                  <a:pt x="198" y="650"/>
                </a:lnTo>
                <a:lnTo>
                  <a:pt x="199" y="652"/>
                </a:lnTo>
                <a:lnTo>
                  <a:pt x="201" y="654"/>
                </a:lnTo>
                <a:lnTo>
                  <a:pt x="202" y="656"/>
                </a:lnTo>
                <a:lnTo>
                  <a:pt x="204" y="659"/>
                </a:lnTo>
                <a:lnTo>
                  <a:pt x="206" y="661"/>
                </a:lnTo>
                <a:lnTo>
                  <a:pt x="209" y="663"/>
                </a:lnTo>
                <a:lnTo>
                  <a:pt x="211" y="666"/>
                </a:lnTo>
                <a:lnTo>
                  <a:pt x="213" y="668"/>
                </a:lnTo>
                <a:lnTo>
                  <a:pt x="216" y="671"/>
                </a:lnTo>
                <a:lnTo>
                  <a:pt x="218" y="673"/>
                </a:lnTo>
                <a:lnTo>
                  <a:pt x="221" y="676"/>
                </a:lnTo>
                <a:lnTo>
                  <a:pt x="224" y="678"/>
                </a:lnTo>
                <a:lnTo>
                  <a:pt x="227" y="681"/>
                </a:lnTo>
                <a:lnTo>
                  <a:pt x="230" y="683"/>
                </a:lnTo>
                <a:lnTo>
                  <a:pt x="233" y="686"/>
                </a:lnTo>
                <a:lnTo>
                  <a:pt x="236" y="689"/>
                </a:lnTo>
                <a:lnTo>
                  <a:pt x="240" y="691"/>
                </a:lnTo>
                <a:lnTo>
                  <a:pt x="243" y="694"/>
                </a:lnTo>
                <a:lnTo>
                  <a:pt x="247" y="697"/>
                </a:lnTo>
                <a:lnTo>
                  <a:pt x="251" y="699"/>
                </a:lnTo>
                <a:lnTo>
                  <a:pt x="254" y="702"/>
                </a:lnTo>
                <a:lnTo>
                  <a:pt x="258" y="704"/>
                </a:lnTo>
                <a:lnTo>
                  <a:pt x="261" y="706"/>
                </a:lnTo>
                <a:lnTo>
                  <a:pt x="265" y="708"/>
                </a:lnTo>
                <a:lnTo>
                  <a:pt x="268" y="710"/>
                </a:lnTo>
                <a:lnTo>
                  <a:pt x="272" y="711"/>
                </a:lnTo>
                <a:lnTo>
                  <a:pt x="275" y="713"/>
                </a:lnTo>
                <a:lnTo>
                  <a:pt x="278" y="714"/>
                </a:lnTo>
                <a:lnTo>
                  <a:pt x="282" y="715"/>
                </a:lnTo>
                <a:lnTo>
                  <a:pt x="285" y="716"/>
                </a:lnTo>
                <a:lnTo>
                  <a:pt x="288" y="717"/>
                </a:lnTo>
                <a:lnTo>
                  <a:pt x="291" y="717"/>
                </a:lnTo>
                <a:lnTo>
                  <a:pt x="295" y="718"/>
                </a:lnTo>
                <a:lnTo>
                  <a:pt x="298" y="718"/>
                </a:lnTo>
                <a:lnTo>
                  <a:pt x="301" y="718"/>
                </a:lnTo>
                <a:lnTo>
                  <a:pt x="304" y="718"/>
                </a:lnTo>
                <a:lnTo>
                  <a:pt x="307" y="718"/>
                </a:lnTo>
                <a:lnTo>
                  <a:pt x="310" y="718"/>
                </a:lnTo>
                <a:lnTo>
                  <a:pt x="313" y="717"/>
                </a:lnTo>
                <a:lnTo>
                  <a:pt x="316" y="717"/>
                </a:lnTo>
                <a:lnTo>
                  <a:pt x="319" y="716"/>
                </a:lnTo>
                <a:lnTo>
                  <a:pt x="322" y="716"/>
                </a:lnTo>
                <a:lnTo>
                  <a:pt x="325" y="715"/>
                </a:lnTo>
                <a:lnTo>
                  <a:pt x="328" y="715"/>
                </a:lnTo>
                <a:lnTo>
                  <a:pt x="331" y="714"/>
                </a:lnTo>
                <a:lnTo>
                  <a:pt x="334" y="713"/>
                </a:lnTo>
                <a:lnTo>
                  <a:pt x="336" y="712"/>
                </a:lnTo>
                <a:lnTo>
                  <a:pt x="339" y="711"/>
                </a:lnTo>
                <a:lnTo>
                  <a:pt x="342" y="710"/>
                </a:lnTo>
                <a:lnTo>
                  <a:pt x="345" y="709"/>
                </a:lnTo>
                <a:lnTo>
                  <a:pt x="348" y="707"/>
                </a:lnTo>
                <a:lnTo>
                  <a:pt x="351" y="706"/>
                </a:lnTo>
                <a:lnTo>
                  <a:pt x="354" y="704"/>
                </a:lnTo>
                <a:lnTo>
                  <a:pt x="357" y="703"/>
                </a:lnTo>
                <a:lnTo>
                  <a:pt x="359" y="701"/>
                </a:lnTo>
                <a:lnTo>
                  <a:pt x="362" y="699"/>
                </a:lnTo>
                <a:lnTo>
                  <a:pt x="365" y="697"/>
                </a:lnTo>
                <a:lnTo>
                  <a:pt x="367" y="696"/>
                </a:lnTo>
                <a:lnTo>
                  <a:pt x="370" y="693"/>
                </a:lnTo>
                <a:lnTo>
                  <a:pt x="372" y="691"/>
                </a:lnTo>
                <a:lnTo>
                  <a:pt x="375" y="689"/>
                </a:lnTo>
                <a:lnTo>
                  <a:pt x="377" y="687"/>
                </a:lnTo>
                <a:lnTo>
                  <a:pt x="379" y="684"/>
                </a:lnTo>
                <a:lnTo>
                  <a:pt x="382" y="682"/>
                </a:lnTo>
                <a:lnTo>
                  <a:pt x="384" y="679"/>
                </a:lnTo>
                <a:lnTo>
                  <a:pt x="386" y="676"/>
                </a:lnTo>
                <a:lnTo>
                  <a:pt x="388" y="673"/>
                </a:lnTo>
                <a:lnTo>
                  <a:pt x="390" y="670"/>
                </a:lnTo>
                <a:lnTo>
                  <a:pt x="392" y="668"/>
                </a:lnTo>
                <a:lnTo>
                  <a:pt x="393" y="665"/>
                </a:lnTo>
                <a:lnTo>
                  <a:pt x="394" y="662"/>
                </a:lnTo>
                <a:lnTo>
                  <a:pt x="395" y="660"/>
                </a:lnTo>
                <a:lnTo>
                  <a:pt x="396" y="657"/>
                </a:lnTo>
                <a:lnTo>
                  <a:pt x="396" y="655"/>
                </a:lnTo>
                <a:lnTo>
                  <a:pt x="396" y="652"/>
                </a:lnTo>
                <a:lnTo>
                  <a:pt x="396" y="650"/>
                </a:lnTo>
                <a:lnTo>
                  <a:pt x="396" y="647"/>
                </a:lnTo>
                <a:lnTo>
                  <a:pt x="395" y="645"/>
                </a:lnTo>
                <a:lnTo>
                  <a:pt x="394" y="643"/>
                </a:lnTo>
                <a:lnTo>
                  <a:pt x="393" y="641"/>
                </a:lnTo>
                <a:lnTo>
                  <a:pt x="392" y="639"/>
                </a:lnTo>
                <a:lnTo>
                  <a:pt x="390" y="637"/>
                </a:lnTo>
                <a:lnTo>
                  <a:pt x="388" y="635"/>
                </a:lnTo>
                <a:lnTo>
                  <a:pt x="386" y="633"/>
                </a:lnTo>
                <a:lnTo>
                  <a:pt x="384" y="632"/>
                </a:lnTo>
                <a:lnTo>
                  <a:pt x="383" y="630"/>
                </a:lnTo>
                <a:lnTo>
                  <a:pt x="382" y="629"/>
                </a:lnTo>
                <a:lnTo>
                  <a:pt x="381" y="628"/>
                </a:lnTo>
                <a:lnTo>
                  <a:pt x="380" y="628"/>
                </a:lnTo>
                <a:lnTo>
                  <a:pt x="380" y="627"/>
                </a:lnTo>
                <a:lnTo>
                  <a:pt x="380" y="628"/>
                </a:lnTo>
                <a:lnTo>
                  <a:pt x="381" y="628"/>
                </a:lnTo>
                <a:lnTo>
                  <a:pt x="382" y="629"/>
                </a:lnTo>
                <a:lnTo>
                  <a:pt x="383" y="630"/>
                </a:lnTo>
                <a:lnTo>
                  <a:pt x="384" y="632"/>
                </a:lnTo>
                <a:lnTo>
                  <a:pt x="386" y="633"/>
                </a:lnTo>
                <a:lnTo>
                  <a:pt x="388" y="635"/>
                </a:lnTo>
                <a:lnTo>
                  <a:pt x="390" y="637"/>
                </a:lnTo>
                <a:lnTo>
                  <a:pt x="392" y="639"/>
                </a:lnTo>
                <a:lnTo>
                  <a:pt x="394" y="641"/>
                </a:lnTo>
                <a:lnTo>
                  <a:pt x="397" y="643"/>
                </a:lnTo>
                <a:lnTo>
                  <a:pt x="399" y="645"/>
                </a:lnTo>
                <a:lnTo>
                  <a:pt x="402" y="647"/>
                </a:lnTo>
                <a:lnTo>
                  <a:pt x="404" y="649"/>
                </a:lnTo>
                <a:lnTo>
                  <a:pt x="407" y="651"/>
                </a:lnTo>
                <a:lnTo>
                  <a:pt x="410" y="653"/>
                </a:lnTo>
                <a:lnTo>
                  <a:pt x="413" y="655"/>
                </a:lnTo>
                <a:lnTo>
                  <a:pt x="416" y="657"/>
                </a:lnTo>
                <a:lnTo>
                  <a:pt x="419" y="659"/>
                </a:lnTo>
                <a:lnTo>
                  <a:pt x="422" y="661"/>
                </a:lnTo>
                <a:lnTo>
                  <a:pt x="425" y="664"/>
                </a:lnTo>
                <a:lnTo>
                  <a:pt x="428" y="666"/>
                </a:lnTo>
                <a:lnTo>
                  <a:pt x="432" y="668"/>
                </a:lnTo>
                <a:lnTo>
                  <a:pt x="435" y="670"/>
                </a:lnTo>
                <a:lnTo>
                  <a:pt x="439" y="672"/>
                </a:lnTo>
                <a:lnTo>
                  <a:pt x="442" y="674"/>
                </a:lnTo>
                <a:lnTo>
                  <a:pt x="446" y="676"/>
                </a:lnTo>
                <a:lnTo>
                  <a:pt x="450" y="678"/>
                </a:lnTo>
                <a:lnTo>
                  <a:pt x="454" y="680"/>
                </a:lnTo>
                <a:lnTo>
                  <a:pt x="458" y="682"/>
                </a:lnTo>
                <a:lnTo>
                  <a:pt x="462" y="684"/>
                </a:lnTo>
                <a:lnTo>
                  <a:pt x="467" y="686"/>
                </a:lnTo>
                <a:lnTo>
                  <a:pt x="471" y="688"/>
                </a:lnTo>
                <a:lnTo>
                  <a:pt x="476" y="689"/>
                </a:lnTo>
                <a:lnTo>
                  <a:pt x="480" y="691"/>
                </a:lnTo>
                <a:lnTo>
                  <a:pt x="485" y="692"/>
                </a:lnTo>
                <a:lnTo>
                  <a:pt x="490" y="694"/>
                </a:lnTo>
                <a:lnTo>
                  <a:pt x="495" y="695"/>
                </a:lnTo>
                <a:lnTo>
                  <a:pt x="500" y="697"/>
                </a:lnTo>
                <a:lnTo>
                  <a:pt x="505" y="698"/>
                </a:lnTo>
                <a:lnTo>
                  <a:pt x="510" y="699"/>
                </a:lnTo>
                <a:lnTo>
                  <a:pt x="515" y="700"/>
                </a:lnTo>
                <a:lnTo>
                  <a:pt x="520" y="701"/>
                </a:lnTo>
                <a:lnTo>
                  <a:pt x="525" y="702"/>
                </a:lnTo>
                <a:lnTo>
                  <a:pt x="529" y="702"/>
                </a:lnTo>
                <a:lnTo>
                  <a:pt x="534" y="703"/>
                </a:lnTo>
                <a:lnTo>
                  <a:pt x="538" y="703"/>
                </a:lnTo>
                <a:lnTo>
                  <a:pt x="542" y="704"/>
                </a:lnTo>
                <a:lnTo>
                  <a:pt x="546" y="704"/>
                </a:lnTo>
                <a:lnTo>
                  <a:pt x="550" y="704"/>
                </a:lnTo>
                <a:lnTo>
                  <a:pt x="554" y="704"/>
                </a:lnTo>
                <a:lnTo>
                  <a:pt x="558" y="704"/>
                </a:lnTo>
                <a:lnTo>
                  <a:pt x="562" y="704"/>
                </a:lnTo>
                <a:lnTo>
                  <a:pt x="565" y="703"/>
                </a:lnTo>
                <a:lnTo>
                  <a:pt x="569" y="703"/>
                </a:lnTo>
                <a:lnTo>
                  <a:pt x="572" y="702"/>
                </a:lnTo>
                <a:lnTo>
                  <a:pt x="576" y="701"/>
                </a:lnTo>
                <a:lnTo>
                  <a:pt x="579" y="700"/>
                </a:lnTo>
                <a:lnTo>
                  <a:pt x="582" y="699"/>
                </a:lnTo>
                <a:lnTo>
                  <a:pt x="586" y="698"/>
                </a:lnTo>
                <a:lnTo>
                  <a:pt x="589" y="696"/>
                </a:lnTo>
                <a:lnTo>
                  <a:pt x="592" y="695"/>
                </a:lnTo>
                <a:lnTo>
                  <a:pt x="595" y="693"/>
                </a:lnTo>
                <a:lnTo>
                  <a:pt x="599" y="691"/>
                </a:lnTo>
                <a:lnTo>
                  <a:pt x="602" y="689"/>
                </a:lnTo>
                <a:lnTo>
                  <a:pt x="605" y="686"/>
                </a:lnTo>
                <a:lnTo>
                  <a:pt x="608" y="684"/>
                </a:lnTo>
                <a:lnTo>
                  <a:pt x="612" y="681"/>
                </a:lnTo>
                <a:lnTo>
                  <a:pt x="615" y="678"/>
                </a:lnTo>
                <a:lnTo>
                  <a:pt x="618" y="675"/>
                </a:lnTo>
                <a:lnTo>
                  <a:pt x="621" y="672"/>
                </a:lnTo>
                <a:lnTo>
                  <a:pt x="624" y="668"/>
                </a:lnTo>
                <a:lnTo>
                  <a:pt x="626" y="666"/>
                </a:lnTo>
                <a:lnTo>
                  <a:pt x="629" y="663"/>
                </a:lnTo>
                <a:lnTo>
                  <a:pt x="630" y="661"/>
                </a:lnTo>
                <a:lnTo>
                  <a:pt x="632" y="660"/>
                </a:lnTo>
                <a:lnTo>
                  <a:pt x="633" y="659"/>
                </a:lnTo>
                <a:lnTo>
                  <a:pt x="633" y="658"/>
                </a:lnTo>
                <a:lnTo>
                  <a:pt x="633" y="659"/>
                </a:lnTo>
                <a:lnTo>
                  <a:pt x="632" y="660"/>
                </a:lnTo>
                <a:lnTo>
                  <a:pt x="630" y="661"/>
                </a:lnTo>
                <a:lnTo>
                  <a:pt x="629" y="663"/>
                </a:lnTo>
                <a:lnTo>
                  <a:pt x="626" y="666"/>
                </a:lnTo>
                <a:lnTo>
                  <a:pt x="624" y="668"/>
                </a:lnTo>
                <a:lnTo>
                  <a:pt x="621" y="672"/>
                </a:lnTo>
                <a:lnTo>
                  <a:pt x="618" y="675"/>
                </a:lnTo>
                <a:lnTo>
                  <a:pt x="616" y="678"/>
                </a:lnTo>
                <a:lnTo>
                  <a:pt x="614" y="681"/>
                </a:lnTo>
                <a:lnTo>
                  <a:pt x="613" y="683"/>
                </a:lnTo>
                <a:lnTo>
                  <a:pt x="612" y="686"/>
                </a:lnTo>
                <a:lnTo>
                  <a:pt x="612" y="688"/>
                </a:lnTo>
                <a:lnTo>
                  <a:pt x="612" y="691"/>
                </a:lnTo>
                <a:lnTo>
                  <a:pt x="613" y="693"/>
                </a:lnTo>
                <a:lnTo>
                  <a:pt x="614" y="694"/>
                </a:lnTo>
                <a:lnTo>
                  <a:pt x="616" y="696"/>
                </a:lnTo>
                <a:lnTo>
                  <a:pt x="618" y="697"/>
                </a:lnTo>
                <a:lnTo>
                  <a:pt x="621" y="699"/>
                </a:lnTo>
                <a:lnTo>
                  <a:pt x="624" y="700"/>
                </a:lnTo>
                <a:lnTo>
                  <a:pt x="628" y="701"/>
                </a:lnTo>
                <a:lnTo>
                  <a:pt x="632" y="701"/>
                </a:lnTo>
                <a:lnTo>
                  <a:pt x="637" y="702"/>
                </a:lnTo>
                <a:lnTo>
                  <a:pt x="643" y="702"/>
                </a:lnTo>
                <a:lnTo>
                  <a:pt x="648" y="703"/>
                </a:lnTo>
                <a:lnTo>
                  <a:pt x="653" y="703"/>
                </a:lnTo>
                <a:lnTo>
                  <a:pt x="658" y="703"/>
                </a:lnTo>
                <a:lnTo>
                  <a:pt x="663" y="703"/>
                </a:lnTo>
                <a:lnTo>
                  <a:pt x="668" y="703"/>
                </a:lnTo>
                <a:lnTo>
                  <a:pt x="673" y="703"/>
                </a:lnTo>
                <a:lnTo>
                  <a:pt x="678" y="703"/>
                </a:lnTo>
                <a:lnTo>
                  <a:pt x="683" y="703"/>
                </a:lnTo>
                <a:lnTo>
                  <a:pt x="688" y="703"/>
                </a:lnTo>
                <a:lnTo>
                  <a:pt x="693" y="702"/>
                </a:lnTo>
                <a:lnTo>
                  <a:pt x="698" y="702"/>
                </a:lnTo>
                <a:lnTo>
                  <a:pt x="702" y="701"/>
                </a:lnTo>
                <a:lnTo>
                  <a:pt x="707" y="701"/>
                </a:lnTo>
                <a:lnTo>
                  <a:pt x="712" y="700"/>
                </a:lnTo>
                <a:lnTo>
                  <a:pt x="717" y="699"/>
                </a:lnTo>
                <a:lnTo>
                  <a:pt x="722" y="698"/>
                </a:lnTo>
                <a:lnTo>
                  <a:pt x="726" y="697"/>
                </a:lnTo>
                <a:lnTo>
                  <a:pt x="731" y="696"/>
                </a:lnTo>
                <a:lnTo>
                  <a:pt x="736" y="695"/>
                </a:lnTo>
                <a:lnTo>
                  <a:pt x="740" y="694"/>
                </a:lnTo>
                <a:lnTo>
                  <a:pt x="745" y="693"/>
                </a:lnTo>
                <a:lnTo>
                  <a:pt x="749" y="692"/>
                </a:lnTo>
                <a:lnTo>
                  <a:pt x="754" y="690"/>
                </a:lnTo>
                <a:lnTo>
                  <a:pt x="758" y="689"/>
                </a:lnTo>
                <a:lnTo>
                  <a:pt x="762" y="687"/>
                </a:lnTo>
                <a:lnTo>
                  <a:pt x="767" y="685"/>
                </a:lnTo>
                <a:lnTo>
                  <a:pt x="771" y="683"/>
                </a:lnTo>
                <a:lnTo>
                  <a:pt x="775" y="681"/>
                </a:lnTo>
                <a:lnTo>
                  <a:pt x="780" y="679"/>
                </a:lnTo>
                <a:lnTo>
                  <a:pt x="784" y="677"/>
                </a:lnTo>
                <a:lnTo>
                  <a:pt x="788" y="675"/>
                </a:lnTo>
                <a:lnTo>
                  <a:pt x="792" y="673"/>
                </a:lnTo>
                <a:lnTo>
                  <a:pt x="796" y="671"/>
                </a:lnTo>
                <a:lnTo>
                  <a:pt x="800" y="668"/>
                </a:lnTo>
                <a:lnTo>
                  <a:pt x="803" y="666"/>
                </a:lnTo>
                <a:lnTo>
                  <a:pt x="807" y="663"/>
                </a:lnTo>
                <a:lnTo>
                  <a:pt x="810" y="660"/>
                </a:lnTo>
                <a:lnTo>
                  <a:pt x="813" y="658"/>
                </a:lnTo>
                <a:lnTo>
                  <a:pt x="817" y="655"/>
                </a:lnTo>
                <a:lnTo>
                  <a:pt x="820" y="652"/>
                </a:lnTo>
                <a:lnTo>
                  <a:pt x="823" y="649"/>
                </a:lnTo>
                <a:lnTo>
                  <a:pt x="825" y="646"/>
                </a:lnTo>
                <a:lnTo>
                  <a:pt x="828" y="643"/>
                </a:lnTo>
                <a:lnTo>
                  <a:pt x="831" y="640"/>
                </a:lnTo>
                <a:lnTo>
                  <a:pt x="833" y="636"/>
                </a:lnTo>
                <a:lnTo>
                  <a:pt x="835" y="633"/>
                </a:lnTo>
                <a:lnTo>
                  <a:pt x="838" y="630"/>
                </a:lnTo>
                <a:lnTo>
                  <a:pt x="840" y="626"/>
                </a:lnTo>
                <a:lnTo>
                  <a:pt x="842" y="623"/>
                </a:lnTo>
                <a:lnTo>
                  <a:pt x="844" y="620"/>
                </a:lnTo>
                <a:lnTo>
                  <a:pt x="845" y="616"/>
                </a:lnTo>
                <a:lnTo>
                  <a:pt x="847" y="613"/>
                </a:lnTo>
                <a:lnTo>
                  <a:pt x="848" y="610"/>
                </a:lnTo>
                <a:lnTo>
                  <a:pt x="850" y="607"/>
                </a:lnTo>
                <a:lnTo>
                  <a:pt x="851" y="605"/>
                </a:lnTo>
                <a:lnTo>
                  <a:pt x="852" y="602"/>
                </a:lnTo>
                <a:lnTo>
                  <a:pt x="853" y="599"/>
                </a:lnTo>
                <a:lnTo>
                  <a:pt x="854" y="597"/>
                </a:lnTo>
                <a:lnTo>
                  <a:pt x="854" y="594"/>
                </a:lnTo>
                <a:lnTo>
                  <a:pt x="855" y="592"/>
                </a:lnTo>
                <a:lnTo>
                  <a:pt x="855" y="589"/>
                </a:lnTo>
                <a:lnTo>
                  <a:pt x="855" y="587"/>
                </a:lnTo>
                <a:lnTo>
                  <a:pt x="856" y="585"/>
                </a:lnTo>
                <a:lnTo>
                  <a:pt x="856" y="583"/>
                </a:lnTo>
                <a:lnTo>
                  <a:pt x="856" y="581"/>
                </a:lnTo>
                <a:lnTo>
                  <a:pt x="856" y="580"/>
                </a:lnTo>
                <a:lnTo>
                  <a:pt x="856" y="579"/>
                </a:lnTo>
                <a:lnTo>
                  <a:pt x="856" y="578"/>
                </a:lnTo>
                <a:lnTo>
                  <a:pt x="856" y="577"/>
                </a:lnTo>
                <a:lnTo>
                  <a:pt x="856" y="576"/>
                </a:lnTo>
                <a:lnTo>
                  <a:pt x="856" y="577"/>
                </a:lnTo>
                <a:lnTo>
                  <a:pt x="856" y="578"/>
                </a:lnTo>
                <a:lnTo>
                  <a:pt x="856" y="579"/>
                </a:lnTo>
                <a:lnTo>
                  <a:pt x="856" y="580"/>
                </a:lnTo>
                <a:lnTo>
                  <a:pt x="856" y="581"/>
                </a:lnTo>
                <a:lnTo>
                  <a:pt x="856" y="583"/>
                </a:lnTo>
                <a:lnTo>
                  <a:pt x="856" y="585"/>
                </a:lnTo>
                <a:lnTo>
                  <a:pt x="856" y="587"/>
                </a:lnTo>
                <a:lnTo>
                  <a:pt x="856" y="589"/>
                </a:lnTo>
                <a:lnTo>
                  <a:pt x="856" y="591"/>
                </a:lnTo>
                <a:lnTo>
                  <a:pt x="856" y="594"/>
                </a:lnTo>
                <a:lnTo>
                  <a:pt x="857" y="596"/>
                </a:lnTo>
                <a:lnTo>
                  <a:pt x="858" y="598"/>
                </a:lnTo>
                <a:lnTo>
                  <a:pt x="859" y="600"/>
                </a:lnTo>
                <a:lnTo>
                  <a:pt x="860" y="603"/>
                </a:lnTo>
                <a:lnTo>
                  <a:pt x="861" y="605"/>
                </a:lnTo>
                <a:lnTo>
                  <a:pt x="863" y="607"/>
                </a:lnTo>
                <a:lnTo>
                  <a:pt x="864" y="610"/>
                </a:lnTo>
                <a:lnTo>
                  <a:pt x="866" y="612"/>
                </a:lnTo>
                <a:lnTo>
                  <a:pt x="868" y="614"/>
                </a:lnTo>
                <a:lnTo>
                  <a:pt x="870" y="617"/>
                </a:lnTo>
                <a:lnTo>
                  <a:pt x="872" y="619"/>
                </a:lnTo>
                <a:lnTo>
                  <a:pt x="874" y="622"/>
                </a:lnTo>
                <a:lnTo>
                  <a:pt x="877" y="624"/>
                </a:lnTo>
                <a:lnTo>
                  <a:pt x="879" y="626"/>
                </a:lnTo>
                <a:lnTo>
                  <a:pt x="882" y="628"/>
                </a:lnTo>
                <a:lnTo>
                  <a:pt x="885" y="631"/>
                </a:lnTo>
                <a:lnTo>
                  <a:pt x="888" y="632"/>
                </a:lnTo>
                <a:lnTo>
                  <a:pt x="891" y="634"/>
                </a:lnTo>
                <a:lnTo>
                  <a:pt x="894" y="636"/>
                </a:lnTo>
                <a:lnTo>
                  <a:pt x="897" y="638"/>
                </a:lnTo>
                <a:lnTo>
                  <a:pt x="900" y="639"/>
                </a:lnTo>
                <a:lnTo>
                  <a:pt x="904" y="641"/>
                </a:lnTo>
                <a:lnTo>
                  <a:pt x="907" y="642"/>
                </a:lnTo>
                <a:lnTo>
                  <a:pt x="911" y="643"/>
                </a:lnTo>
                <a:lnTo>
                  <a:pt x="915" y="645"/>
                </a:lnTo>
                <a:lnTo>
                  <a:pt x="919" y="646"/>
                </a:lnTo>
                <a:lnTo>
                  <a:pt x="922" y="647"/>
                </a:lnTo>
                <a:lnTo>
                  <a:pt x="927" y="647"/>
                </a:lnTo>
                <a:lnTo>
                  <a:pt x="931" y="648"/>
                </a:lnTo>
                <a:lnTo>
                  <a:pt x="935" y="649"/>
                </a:lnTo>
                <a:lnTo>
                  <a:pt x="938" y="649"/>
                </a:lnTo>
                <a:lnTo>
                  <a:pt x="942" y="650"/>
                </a:lnTo>
                <a:lnTo>
                  <a:pt x="946" y="650"/>
                </a:lnTo>
                <a:lnTo>
                  <a:pt x="950" y="650"/>
                </a:lnTo>
                <a:lnTo>
                  <a:pt x="953" y="650"/>
                </a:lnTo>
                <a:lnTo>
                  <a:pt x="957" y="650"/>
                </a:lnTo>
                <a:lnTo>
                  <a:pt x="960" y="650"/>
                </a:lnTo>
                <a:lnTo>
                  <a:pt x="964" y="650"/>
                </a:lnTo>
                <a:lnTo>
                  <a:pt x="967" y="649"/>
                </a:lnTo>
                <a:lnTo>
                  <a:pt x="970" y="649"/>
                </a:lnTo>
                <a:lnTo>
                  <a:pt x="974" y="648"/>
                </a:lnTo>
                <a:lnTo>
                  <a:pt x="977" y="647"/>
                </a:lnTo>
                <a:lnTo>
                  <a:pt x="980" y="647"/>
                </a:lnTo>
                <a:lnTo>
                  <a:pt x="983" y="646"/>
                </a:lnTo>
                <a:lnTo>
                  <a:pt x="986" y="645"/>
                </a:lnTo>
                <a:lnTo>
                  <a:pt x="988" y="643"/>
                </a:lnTo>
                <a:lnTo>
                  <a:pt x="991" y="642"/>
                </a:lnTo>
                <a:lnTo>
                  <a:pt x="994" y="641"/>
                </a:lnTo>
                <a:lnTo>
                  <a:pt x="997" y="640"/>
                </a:lnTo>
                <a:lnTo>
                  <a:pt x="999" y="638"/>
                </a:lnTo>
                <a:lnTo>
                  <a:pt x="1002" y="637"/>
                </a:lnTo>
                <a:lnTo>
                  <a:pt x="1004" y="635"/>
                </a:lnTo>
                <a:lnTo>
                  <a:pt x="1007" y="634"/>
                </a:lnTo>
                <a:lnTo>
                  <a:pt x="1009" y="632"/>
                </a:lnTo>
                <a:lnTo>
                  <a:pt x="1012" y="630"/>
                </a:lnTo>
                <a:lnTo>
                  <a:pt x="1014" y="629"/>
                </a:lnTo>
                <a:lnTo>
                  <a:pt x="1017" y="627"/>
                </a:lnTo>
                <a:lnTo>
                  <a:pt x="1019" y="625"/>
                </a:lnTo>
                <a:lnTo>
                  <a:pt x="1021" y="623"/>
                </a:lnTo>
                <a:lnTo>
                  <a:pt x="1023" y="621"/>
                </a:lnTo>
                <a:lnTo>
                  <a:pt x="1025" y="619"/>
                </a:lnTo>
                <a:lnTo>
                  <a:pt x="1027" y="616"/>
                </a:lnTo>
                <a:lnTo>
                  <a:pt x="1029" y="614"/>
                </a:lnTo>
                <a:lnTo>
                  <a:pt x="1031" y="612"/>
                </a:lnTo>
                <a:lnTo>
                  <a:pt x="1033" y="610"/>
                </a:lnTo>
                <a:lnTo>
                  <a:pt x="1035" y="608"/>
                </a:lnTo>
                <a:lnTo>
                  <a:pt x="1037" y="606"/>
                </a:lnTo>
                <a:lnTo>
                  <a:pt x="1039" y="604"/>
                </a:lnTo>
                <a:lnTo>
                  <a:pt x="1041" y="602"/>
                </a:lnTo>
                <a:lnTo>
                  <a:pt x="1043" y="600"/>
                </a:lnTo>
                <a:lnTo>
                  <a:pt x="1045" y="599"/>
                </a:lnTo>
                <a:lnTo>
                  <a:pt x="1046" y="597"/>
                </a:lnTo>
                <a:lnTo>
                  <a:pt x="1048" y="595"/>
                </a:lnTo>
                <a:lnTo>
                  <a:pt x="1050" y="593"/>
                </a:lnTo>
                <a:lnTo>
                  <a:pt x="1051" y="591"/>
                </a:lnTo>
                <a:lnTo>
                  <a:pt x="1053" y="589"/>
                </a:lnTo>
                <a:lnTo>
                  <a:pt x="1054" y="588"/>
                </a:lnTo>
                <a:lnTo>
                  <a:pt x="1055" y="586"/>
                </a:lnTo>
                <a:lnTo>
                  <a:pt x="1056" y="585"/>
                </a:lnTo>
                <a:lnTo>
                  <a:pt x="1057" y="584"/>
                </a:lnTo>
                <a:lnTo>
                  <a:pt x="1057" y="583"/>
                </a:lnTo>
                <a:lnTo>
                  <a:pt x="1057" y="582"/>
                </a:lnTo>
                <a:lnTo>
                  <a:pt x="1057" y="581"/>
                </a:lnTo>
                <a:lnTo>
                  <a:pt x="1056" y="581"/>
                </a:lnTo>
                <a:lnTo>
                  <a:pt x="1055" y="581"/>
                </a:lnTo>
                <a:lnTo>
                  <a:pt x="1054" y="582"/>
                </a:lnTo>
                <a:lnTo>
                  <a:pt x="1053" y="582"/>
                </a:lnTo>
                <a:lnTo>
                  <a:pt x="1051" y="583"/>
                </a:lnTo>
                <a:lnTo>
                  <a:pt x="1049" y="584"/>
                </a:lnTo>
                <a:lnTo>
                  <a:pt x="1047" y="585"/>
                </a:lnTo>
                <a:lnTo>
                  <a:pt x="1044" y="586"/>
                </a:lnTo>
                <a:lnTo>
                  <a:pt x="1042" y="587"/>
                </a:lnTo>
                <a:lnTo>
                  <a:pt x="1039" y="588"/>
                </a:lnTo>
                <a:lnTo>
                  <a:pt x="1036" y="589"/>
                </a:lnTo>
                <a:lnTo>
                  <a:pt x="1034" y="590"/>
                </a:lnTo>
                <a:lnTo>
                  <a:pt x="1031" y="591"/>
                </a:lnTo>
                <a:lnTo>
                  <a:pt x="1028" y="592"/>
                </a:lnTo>
                <a:lnTo>
                  <a:pt x="1025" y="593"/>
                </a:lnTo>
                <a:lnTo>
                  <a:pt x="1023" y="593"/>
                </a:lnTo>
                <a:lnTo>
                  <a:pt x="1020" y="594"/>
                </a:lnTo>
                <a:lnTo>
                  <a:pt x="1017" y="594"/>
                </a:lnTo>
                <a:lnTo>
                  <a:pt x="1014" y="595"/>
                </a:lnTo>
                <a:lnTo>
                  <a:pt x="1011" y="595"/>
                </a:lnTo>
                <a:lnTo>
                  <a:pt x="1008" y="595"/>
                </a:lnTo>
                <a:lnTo>
                  <a:pt x="1006" y="595"/>
                </a:lnTo>
                <a:lnTo>
                  <a:pt x="1003" y="595"/>
                </a:lnTo>
                <a:lnTo>
                  <a:pt x="1000" y="595"/>
                </a:lnTo>
                <a:lnTo>
                  <a:pt x="997" y="595"/>
                </a:lnTo>
                <a:lnTo>
                  <a:pt x="995" y="594"/>
                </a:lnTo>
                <a:lnTo>
                  <a:pt x="993" y="594"/>
                </a:lnTo>
                <a:lnTo>
                  <a:pt x="991" y="594"/>
                </a:lnTo>
                <a:lnTo>
                  <a:pt x="990" y="594"/>
                </a:lnTo>
                <a:lnTo>
                  <a:pt x="989" y="594"/>
                </a:lnTo>
                <a:lnTo>
                  <a:pt x="988" y="594"/>
                </a:lnTo>
                <a:lnTo>
                  <a:pt x="989" y="594"/>
                </a:lnTo>
                <a:lnTo>
                  <a:pt x="990" y="594"/>
                </a:lnTo>
                <a:lnTo>
                  <a:pt x="991" y="594"/>
                </a:lnTo>
                <a:lnTo>
                  <a:pt x="993" y="594"/>
                </a:lnTo>
                <a:lnTo>
                  <a:pt x="995" y="594"/>
                </a:lnTo>
                <a:lnTo>
                  <a:pt x="997" y="595"/>
                </a:lnTo>
                <a:lnTo>
                  <a:pt x="1000" y="595"/>
                </a:lnTo>
                <a:lnTo>
                  <a:pt x="1003" y="595"/>
                </a:lnTo>
                <a:lnTo>
                  <a:pt x="1006" y="595"/>
                </a:lnTo>
                <a:lnTo>
                  <a:pt x="1008" y="595"/>
                </a:lnTo>
                <a:lnTo>
                  <a:pt x="1011" y="595"/>
                </a:lnTo>
                <a:lnTo>
                  <a:pt x="1014" y="595"/>
                </a:lnTo>
                <a:lnTo>
                  <a:pt x="1017" y="594"/>
                </a:lnTo>
                <a:lnTo>
                  <a:pt x="1020" y="594"/>
                </a:lnTo>
                <a:lnTo>
                  <a:pt x="1023" y="593"/>
                </a:lnTo>
                <a:lnTo>
                  <a:pt x="1025" y="593"/>
                </a:lnTo>
                <a:lnTo>
                  <a:pt x="1028" y="592"/>
                </a:lnTo>
                <a:lnTo>
                  <a:pt x="1031" y="591"/>
                </a:lnTo>
                <a:lnTo>
                  <a:pt x="1034" y="590"/>
                </a:lnTo>
                <a:lnTo>
                  <a:pt x="1036" y="589"/>
                </a:lnTo>
                <a:lnTo>
                  <a:pt x="1039" y="588"/>
                </a:lnTo>
                <a:lnTo>
                  <a:pt x="1042" y="587"/>
                </a:lnTo>
                <a:lnTo>
                  <a:pt x="1044" y="586"/>
                </a:lnTo>
                <a:lnTo>
                  <a:pt x="1047" y="584"/>
                </a:lnTo>
                <a:lnTo>
                  <a:pt x="1049" y="583"/>
                </a:lnTo>
                <a:lnTo>
                  <a:pt x="1052" y="582"/>
                </a:lnTo>
                <a:lnTo>
                  <a:pt x="1055" y="580"/>
                </a:lnTo>
                <a:lnTo>
                  <a:pt x="1057" y="579"/>
                </a:lnTo>
                <a:lnTo>
                  <a:pt x="1060" y="577"/>
                </a:lnTo>
                <a:lnTo>
                  <a:pt x="1062" y="576"/>
                </a:lnTo>
                <a:lnTo>
                  <a:pt x="1065" y="574"/>
                </a:lnTo>
                <a:lnTo>
                  <a:pt x="1068" y="573"/>
                </a:lnTo>
                <a:lnTo>
                  <a:pt x="1070" y="571"/>
                </a:lnTo>
                <a:lnTo>
                  <a:pt x="1073" y="570"/>
                </a:lnTo>
                <a:lnTo>
                  <a:pt x="1075" y="568"/>
                </a:lnTo>
                <a:lnTo>
                  <a:pt x="1078" y="567"/>
                </a:lnTo>
                <a:lnTo>
                  <a:pt x="1080" y="565"/>
                </a:lnTo>
                <a:lnTo>
                  <a:pt x="1083" y="563"/>
                </a:lnTo>
                <a:lnTo>
                  <a:pt x="1086" y="562"/>
                </a:lnTo>
                <a:lnTo>
                  <a:pt x="1088" y="560"/>
                </a:lnTo>
                <a:lnTo>
                  <a:pt x="1091" y="558"/>
                </a:lnTo>
                <a:lnTo>
                  <a:pt x="1093" y="556"/>
                </a:lnTo>
                <a:lnTo>
                  <a:pt x="1096" y="553"/>
                </a:lnTo>
                <a:lnTo>
                  <a:pt x="1098" y="551"/>
                </a:lnTo>
                <a:lnTo>
                  <a:pt x="1101" y="548"/>
                </a:lnTo>
                <a:lnTo>
                  <a:pt x="1103" y="545"/>
                </a:lnTo>
                <a:lnTo>
                  <a:pt x="1105" y="541"/>
                </a:lnTo>
                <a:lnTo>
                  <a:pt x="1108" y="538"/>
                </a:lnTo>
                <a:lnTo>
                  <a:pt x="1110" y="534"/>
                </a:lnTo>
                <a:lnTo>
                  <a:pt x="1113" y="530"/>
                </a:lnTo>
                <a:lnTo>
                  <a:pt x="1115" y="526"/>
                </a:lnTo>
                <a:lnTo>
                  <a:pt x="1117" y="522"/>
                </a:lnTo>
                <a:lnTo>
                  <a:pt x="1120" y="517"/>
                </a:lnTo>
                <a:lnTo>
                  <a:pt x="1122" y="512"/>
                </a:lnTo>
                <a:lnTo>
                  <a:pt x="1124" y="507"/>
                </a:lnTo>
                <a:lnTo>
                  <a:pt x="1127" y="502"/>
                </a:lnTo>
                <a:lnTo>
                  <a:pt x="1129" y="497"/>
                </a:lnTo>
                <a:lnTo>
                  <a:pt x="1131" y="491"/>
                </a:lnTo>
                <a:lnTo>
                  <a:pt x="1133" y="486"/>
                </a:lnTo>
                <a:lnTo>
                  <a:pt x="1135" y="481"/>
                </a:lnTo>
                <a:lnTo>
                  <a:pt x="1136" y="475"/>
                </a:lnTo>
                <a:lnTo>
                  <a:pt x="1138" y="469"/>
                </a:lnTo>
                <a:lnTo>
                  <a:pt x="1140" y="464"/>
                </a:lnTo>
                <a:lnTo>
                  <a:pt x="1141" y="458"/>
                </a:lnTo>
                <a:lnTo>
                  <a:pt x="1142" y="452"/>
                </a:lnTo>
                <a:lnTo>
                  <a:pt x="1143" y="446"/>
                </a:lnTo>
                <a:lnTo>
                  <a:pt x="1144" y="440"/>
                </a:lnTo>
                <a:lnTo>
                  <a:pt x="1145" y="434"/>
                </a:lnTo>
                <a:lnTo>
                  <a:pt x="1146" y="428"/>
                </a:lnTo>
                <a:lnTo>
                  <a:pt x="1147" y="422"/>
                </a:lnTo>
                <a:lnTo>
                  <a:pt x="1147" y="415"/>
                </a:lnTo>
                <a:lnTo>
                  <a:pt x="1148" y="409"/>
                </a:lnTo>
                <a:lnTo>
                  <a:pt x="1148" y="403"/>
                </a:lnTo>
                <a:lnTo>
                  <a:pt x="1148" y="397"/>
                </a:lnTo>
                <a:lnTo>
                  <a:pt x="1148" y="390"/>
                </a:lnTo>
                <a:lnTo>
                  <a:pt x="1148" y="385"/>
                </a:lnTo>
                <a:lnTo>
                  <a:pt x="1147" y="379"/>
                </a:lnTo>
                <a:lnTo>
                  <a:pt x="1147" y="373"/>
                </a:lnTo>
                <a:lnTo>
                  <a:pt x="1146" y="367"/>
                </a:lnTo>
                <a:lnTo>
                  <a:pt x="1145" y="362"/>
                </a:lnTo>
                <a:lnTo>
                  <a:pt x="1144" y="356"/>
                </a:lnTo>
                <a:lnTo>
                  <a:pt x="1143" y="351"/>
                </a:lnTo>
                <a:lnTo>
                  <a:pt x="1142" y="346"/>
                </a:lnTo>
                <a:lnTo>
                  <a:pt x="1141" y="341"/>
                </a:lnTo>
                <a:lnTo>
                  <a:pt x="1139" y="336"/>
                </a:lnTo>
                <a:lnTo>
                  <a:pt x="1137" y="331"/>
                </a:lnTo>
                <a:lnTo>
                  <a:pt x="1135" y="326"/>
                </a:lnTo>
                <a:lnTo>
                  <a:pt x="1133" y="321"/>
                </a:lnTo>
                <a:lnTo>
                  <a:pt x="1131" y="317"/>
                </a:lnTo>
                <a:lnTo>
                  <a:pt x="1129" y="312"/>
                </a:lnTo>
                <a:lnTo>
                  <a:pt x="1127" y="308"/>
                </a:lnTo>
                <a:lnTo>
                  <a:pt x="1125" y="304"/>
                </a:lnTo>
                <a:lnTo>
                  <a:pt x="1123" y="300"/>
                </a:lnTo>
                <a:lnTo>
                  <a:pt x="1121" y="296"/>
                </a:lnTo>
                <a:lnTo>
                  <a:pt x="1118" y="292"/>
                </a:lnTo>
                <a:lnTo>
                  <a:pt x="1116" y="289"/>
                </a:lnTo>
                <a:lnTo>
                  <a:pt x="1114" y="285"/>
                </a:lnTo>
                <a:lnTo>
                  <a:pt x="1111" y="282"/>
                </a:lnTo>
                <a:lnTo>
                  <a:pt x="1109" y="279"/>
                </a:lnTo>
                <a:lnTo>
                  <a:pt x="1106" y="276"/>
                </a:lnTo>
                <a:lnTo>
                  <a:pt x="1104" y="273"/>
                </a:lnTo>
                <a:lnTo>
                  <a:pt x="1101" y="270"/>
                </a:lnTo>
                <a:lnTo>
                  <a:pt x="1099" y="268"/>
                </a:lnTo>
                <a:close/>
              </a:path>
            </a:pathLst>
          </a:custGeom>
          <a:solidFill>
            <a:srgbClr val="00B0F0"/>
          </a:solidFill>
          <a:ln w="0">
            <a:solidFill>
              <a:srgbClr val="000000"/>
            </a:solidFill>
            <a:round/>
            <a:headEnd/>
            <a:tailEnd/>
          </a:ln>
        </p:spPr>
        <p:txBody>
          <a:bodyPr lIns="80065" tIns="40032" rIns="80065" bIns="40032" anchor="ctr"/>
          <a:lstStyle/>
          <a:p>
            <a:r>
              <a:rPr lang="zh-CN" altLang="en-US">
                <a:ea typeface="宋体" pitchFamily="2" charset="-122"/>
              </a:rPr>
              <a:t>  银   行</a:t>
            </a:r>
          </a:p>
        </p:txBody>
      </p:sp>
      <p:sp>
        <p:nvSpPr>
          <p:cNvPr id="5130" name="Text Box 46"/>
          <p:cNvSpPr txBox="1">
            <a:spLocks noChangeArrowheads="1"/>
          </p:cNvSpPr>
          <p:nvPr/>
        </p:nvSpPr>
        <p:spPr bwMode="auto">
          <a:xfrm>
            <a:off x="3124200" y="3276600"/>
            <a:ext cx="1171575" cy="184150"/>
          </a:xfrm>
          <a:prstGeom prst="rect">
            <a:avLst/>
          </a:prstGeom>
          <a:noFill/>
          <a:ln w="0">
            <a:noFill/>
            <a:miter lim="800000"/>
            <a:headEnd/>
            <a:tailEnd/>
          </a:ln>
        </p:spPr>
        <p:txBody>
          <a:bodyPr lIns="40032" tIns="40032" rIns="40032" bIns="40032">
            <a:spAutoFit/>
          </a:bodyPr>
          <a:lstStyle/>
          <a:p>
            <a:pPr>
              <a:lnSpc>
                <a:spcPts val="788"/>
              </a:lnSpc>
            </a:pPr>
            <a:endParaRPr lang="en-US" altLang="zh-CN" sz="800" b="1">
              <a:latin typeface="Arial" charset="0"/>
              <a:ea typeface="宋体" pitchFamily="2" charset="-122"/>
              <a:cs typeface="Arial" charset="0"/>
            </a:endParaRPr>
          </a:p>
        </p:txBody>
      </p:sp>
      <p:sp>
        <p:nvSpPr>
          <p:cNvPr id="5131" name="Text Box 47"/>
          <p:cNvSpPr txBox="1">
            <a:spLocks noChangeArrowheads="1"/>
          </p:cNvSpPr>
          <p:nvPr/>
        </p:nvSpPr>
        <p:spPr bwMode="auto">
          <a:xfrm>
            <a:off x="4029075" y="3505200"/>
            <a:ext cx="1025525" cy="450850"/>
          </a:xfrm>
          <a:prstGeom prst="rect">
            <a:avLst/>
          </a:prstGeom>
          <a:noFill/>
          <a:ln w="0">
            <a:noFill/>
            <a:miter lim="800000"/>
            <a:headEnd/>
            <a:tailEnd/>
          </a:ln>
        </p:spPr>
        <p:txBody>
          <a:bodyPr lIns="40032" tIns="40032" rIns="40032" bIns="40032">
            <a:spAutoFit/>
          </a:bodyPr>
          <a:lstStyle/>
          <a:p>
            <a:pPr algn="ctr"/>
            <a:r>
              <a:rPr lang="zh-CN" altLang="en-US" b="1">
                <a:latin typeface="Arial" charset="0"/>
                <a:ea typeface="宋体" pitchFamily="2" charset="-122"/>
                <a:cs typeface="Arial" charset="0"/>
              </a:rPr>
              <a:t>金  融</a:t>
            </a:r>
            <a:endParaRPr lang="en-US" altLang="zh-CN" b="1">
              <a:latin typeface="Arial" charset="0"/>
              <a:ea typeface="宋体" pitchFamily="2" charset="-122"/>
              <a:cs typeface="Arial" charset="0"/>
            </a:endParaRPr>
          </a:p>
        </p:txBody>
      </p:sp>
      <p:sp>
        <p:nvSpPr>
          <p:cNvPr id="48" name="Freeform 15"/>
          <p:cNvSpPr>
            <a:spLocks/>
          </p:cNvSpPr>
          <p:nvPr/>
        </p:nvSpPr>
        <p:spPr bwMode="auto">
          <a:xfrm>
            <a:off x="2362200" y="5029200"/>
            <a:ext cx="1371600" cy="819150"/>
          </a:xfrm>
          <a:custGeom>
            <a:avLst/>
            <a:gdLst>
              <a:gd name="T0" fmla="*/ 2147483647 w 1149"/>
              <a:gd name="T1" fmla="*/ 2147483647 h 719"/>
              <a:gd name="T2" fmla="*/ 2147483647 w 1149"/>
              <a:gd name="T3" fmla="*/ 2147483647 h 719"/>
              <a:gd name="T4" fmla="*/ 2147483647 w 1149"/>
              <a:gd name="T5" fmla="*/ 2147483647 h 719"/>
              <a:gd name="T6" fmla="*/ 2147483647 w 1149"/>
              <a:gd name="T7" fmla="*/ 2147483647 h 719"/>
              <a:gd name="T8" fmla="*/ 2147483647 w 1149"/>
              <a:gd name="T9" fmla="*/ 2147483647 h 719"/>
              <a:gd name="T10" fmla="*/ 2147483647 w 1149"/>
              <a:gd name="T11" fmla="*/ 2147483647 h 719"/>
              <a:gd name="T12" fmla="*/ 2147483647 w 1149"/>
              <a:gd name="T13" fmla="*/ 2147483647 h 719"/>
              <a:gd name="T14" fmla="*/ 2147483647 w 1149"/>
              <a:gd name="T15" fmla="*/ 2147483647 h 719"/>
              <a:gd name="T16" fmla="*/ 2147483647 w 1149"/>
              <a:gd name="T17" fmla="*/ 2147483647 h 719"/>
              <a:gd name="T18" fmla="*/ 2147483647 w 1149"/>
              <a:gd name="T19" fmla="*/ 2147483647 h 719"/>
              <a:gd name="T20" fmla="*/ 2147483647 w 1149"/>
              <a:gd name="T21" fmla="*/ 2147483647 h 719"/>
              <a:gd name="T22" fmla="*/ 2147483647 w 1149"/>
              <a:gd name="T23" fmla="*/ 2147483647 h 719"/>
              <a:gd name="T24" fmla="*/ 2147483647 w 1149"/>
              <a:gd name="T25" fmla="*/ 2147483647 h 719"/>
              <a:gd name="T26" fmla="*/ 2147483647 w 1149"/>
              <a:gd name="T27" fmla="*/ 2147483647 h 719"/>
              <a:gd name="T28" fmla="*/ 2147483647 w 1149"/>
              <a:gd name="T29" fmla="*/ 2147483647 h 719"/>
              <a:gd name="T30" fmla="*/ 2147483647 w 1149"/>
              <a:gd name="T31" fmla="*/ 2147483647 h 719"/>
              <a:gd name="T32" fmla="*/ 2147483647 w 1149"/>
              <a:gd name="T33" fmla="*/ 2147483647 h 719"/>
              <a:gd name="T34" fmla="*/ 2147483647 w 1149"/>
              <a:gd name="T35" fmla="*/ 2147483647 h 719"/>
              <a:gd name="T36" fmla="*/ 2147483647 w 1149"/>
              <a:gd name="T37" fmla="*/ 2147483647 h 719"/>
              <a:gd name="T38" fmla="*/ 2147483647 w 1149"/>
              <a:gd name="T39" fmla="*/ 2147483647 h 719"/>
              <a:gd name="T40" fmla="*/ 2147483647 w 1149"/>
              <a:gd name="T41" fmla="*/ 2147483647 h 719"/>
              <a:gd name="T42" fmla="*/ 2147483647 w 1149"/>
              <a:gd name="T43" fmla="*/ 2147483647 h 719"/>
              <a:gd name="T44" fmla="*/ 2147483647 w 1149"/>
              <a:gd name="T45" fmla="*/ 2147483647 h 719"/>
              <a:gd name="T46" fmla="*/ 2147483647 w 1149"/>
              <a:gd name="T47" fmla="*/ 2147483647 h 719"/>
              <a:gd name="T48" fmla="*/ 2147483647 w 1149"/>
              <a:gd name="T49" fmla="*/ 2147483647 h 719"/>
              <a:gd name="T50" fmla="*/ 2147483647 w 1149"/>
              <a:gd name="T51" fmla="*/ 2147483647 h 719"/>
              <a:gd name="T52" fmla="*/ 2147483647 w 1149"/>
              <a:gd name="T53" fmla="*/ 2147483647 h 719"/>
              <a:gd name="T54" fmla="*/ 0 w 1149"/>
              <a:gd name="T55" fmla="*/ 2147483647 h 719"/>
              <a:gd name="T56" fmla="*/ 2147483647 w 1149"/>
              <a:gd name="T57" fmla="*/ 2147483647 h 719"/>
              <a:gd name="T58" fmla="*/ 2147483647 w 1149"/>
              <a:gd name="T59" fmla="*/ 2147483647 h 719"/>
              <a:gd name="T60" fmla="*/ 2147483647 w 1149"/>
              <a:gd name="T61" fmla="*/ 2147483647 h 719"/>
              <a:gd name="T62" fmla="*/ 2147483647 w 1149"/>
              <a:gd name="T63" fmla="*/ 2147483647 h 719"/>
              <a:gd name="T64" fmla="*/ 2147483647 w 1149"/>
              <a:gd name="T65" fmla="*/ 2147483647 h 719"/>
              <a:gd name="T66" fmla="*/ 2147483647 w 1149"/>
              <a:gd name="T67" fmla="*/ 2147483647 h 719"/>
              <a:gd name="T68" fmla="*/ 2147483647 w 1149"/>
              <a:gd name="T69" fmla="*/ 2147483647 h 719"/>
              <a:gd name="T70" fmla="*/ 2147483647 w 1149"/>
              <a:gd name="T71" fmla="*/ 2147483647 h 719"/>
              <a:gd name="T72" fmla="*/ 2147483647 w 1149"/>
              <a:gd name="T73" fmla="*/ 2147483647 h 719"/>
              <a:gd name="T74" fmla="*/ 2147483647 w 1149"/>
              <a:gd name="T75" fmla="*/ 2147483647 h 719"/>
              <a:gd name="T76" fmla="*/ 2147483647 w 1149"/>
              <a:gd name="T77" fmla="*/ 2147483647 h 719"/>
              <a:gd name="T78" fmla="*/ 2147483647 w 1149"/>
              <a:gd name="T79" fmla="*/ 2147483647 h 719"/>
              <a:gd name="T80" fmla="*/ 2147483647 w 1149"/>
              <a:gd name="T81" fmla="*/ 2147483647 h 719"/>
              <a:gd name="T82" fmla="*/ 2147483647 w 1149"/>
              <a:gd name="T83" fmla="*/ 2147483647 h 719"/>
              <a:gd name="T84" fmla="*/ 2147483647 w 1149"/>
              <a:gd name="T85" fmla="*/ 2147483647 h 719"/>
              <a:gd name="T86" fmla="*/ 2147483647 w 1149"/>
              <a:gd name="T87" fmla="*/ 2147483647 h 719"/>
              <a:gd name="T88" fmla="*/ 2147483647 w 1149"/>
              <a:gd name="T89" fmla="*/ 2147483647 h 719"/>
              <a:gd name="T90" fmla="*/ 2147483647 w 1149"/>
              <a:gd name="T91" fmla="*/ 2147483647 h 719"/>
              <a:gd name="T92" fmla="*/ 2147483647 w 1149"/>
              <a:gd name="T93" fmla="*/ 2147483647 h 719"/>
              <a:gd name="T94" fmla="*/ 2147483647 w 1149"/>
              <a:gd name="T95" fmla="*/ 2147483647 h 719"/>
              <a:gd name="T96" fmla="*/ 2147483647 w 1149"/>
              <a:gd name="T97" fmla="*/ 2147483647 h 719"/>
              <a:gd name="T98" fmla="*/ 2147483647 w 1149"/>
              <a:gd name="T99" fmla="*/ 2147483647 h 719"/>
              <a:gd name="T100" fmla="*/ 2147483647 w 1149"/>
              <a:gd name="T101" fmla="*/ 2147483647 h 719"/>
              <a:gd name="T102" fmla="*/ 2147483647 w 1149"/>
              <a:gd name="T103" fmla="*/ 2147483647 h 719"/>
              <a:gd name="T104" fmla="*/ 2147483647 w 1149"/>
              <a:gd name="T105" fmla="*/ 2147483647 h 719"/>
              <a:gd name="T106" fmla="*/ 2147483647 w 1149"/>
              <a:gd name="T107" fmla="*/ 2147483647 h 719"/>
              <a:gd name="T108" fmla="*/ 2147483647 w 1149"/>
              <a:gd name="T109" fmla="*/ 2147483647 h 719"/>
              <a:gd name="T110" fmla="*/ 2147483647 w 1149"/>
              <a:gd name="T111" fmla="*/ 2147483647 h 719"/>
              <a:gd name="T112" fmla="*/ 2147483647 w 1149"/>
              <a:gd name="T113" fmla="*/ 2147483647 h 719"/>
              <a:gd name="T114" fmla="*/ 2147483647 w 1149"/>
              <a:gd name="T115" fmla="*/ 2147483647 h 719"/>
              <a:gd name="T116" fmla="*/ 2147483647 w 1149"/>
              <a:gd name="T117" fmla="*/ 2147483647 h 719"/>
              <a:gd name="T118" fmla="*/ 2147483647 w 1149"/>
              <a:gd name="T119" fmla="*/ 2147483647 h 719"/>
              <a:gd name="T120" fmla="*/ 2147483647 w 1149"/>
              <a:gd name="T121" fmla="*/ 2147483647 h 719"/>
              <a:gd name="T122" fmla="*/ 2147483647 w 1149"/>
              <a:gd name="T123" fmla="*/ 2147483647 h 719"/>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149"/>
              <a:gd name="T187" fmla="*/ 0 h 719"/>
              <a:gd name="T188" fmla="*/ 1149 w 1149"/>
              <a:gd name="T189" fmla="*/ 719 h 719"/>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149" h="719">
                <a:moveTo>
                  <a:pt x="1099" y="268"/>
                </a:moveTo>
                <a:lnTo>
                  <a:pt x="1096" y="265"/>
                </a:lnTo>
                <a:lnTo>
                  <a:pt x="1094" y="262"/>
                </a:lnTo>
                <a:lnTo>
                  <a:pt x="1091" y="259"/>
                </a:lnTo>
                <a:lnTo>
                  <a:pt x="1088" y="255"/>
                </a:lnTo>
                <a:lnTo>
                  <a:pt x="1085" y="252"/>
                </a:lnTo>
                <a:lnTo>
                  <a:pt x="1083" y="247"/>
                </a:lnTo>
                <a:lnTo>
                  <a:pt x="1080" y="243"/>
                </a:lnTo>
                <a:lnTo>
                  <a:pt x="1077" y="238"/>
                </a:lnTo>
                <a:lnTo>
                  <a:pt x="1075" y="233"/>
                </a:lnTo>
                <a:lnTo>
                  <a:pt x="1072" y="227"/>
                </a:lnTo>
                <a:lnTo>
                  <a:pt x="1069" y="222"/>
                </a:lnTo>
                <a:lnTo>
                  <a:pt x="1066" y="216"/>
                </a:lnTo>
                <a:lnTo>
                  <a:pt x="1064" y="209"/>
                </a:lnTo>
                <a:lnTo>
                  <a:pt x="1061" y="203"/>
                </a:lnTo>
                <a:lnTo>
                  <a:pt x="1058" y="196"/>
                </a:lnTo>
                <a:lnTo>
                  <a:pt x="1055" y="188"/>
                </a:lnTo>
                <a:lnTo>
                  <a:pt x="1052" y="181"/>
                </a:lnTo>
                <a:lnTo>
                  <a:pt x="1049" y="174"/>
                </a:lnTo>
                <a:lnTo>
                  <a:pt x="1046" y="167"/>
                </a:lnTo>
                <a:lnTo>
                  <a:pt x="1043" y="160"/>
                </a:lnTo>
                <a:lnTo>
                  <a:pt x="1040" y="154"/>
                </a:lnTo>
                <a:lnTo>
                  <a:pt x="1037" y="148"/>
                </a:lnTo>
                <a:lnTo>
                  <a:pt x="1034" y="142"/>
                </a:lnTo>
                <a:lnTo>
                  <a:pt x="1030" y="136"/>
                </a:lnTo>
                <a:lnTo>
                  <a:pt x="1027" y="130"/>
                </a:lnTo>
                <a:lnTo>
                  <a:pt x="1023" y="125"/>
                </a:lnTo>
                <a:lnTo>
                  <a:pt x="1020" y="120"/>
                </a:lnTo>
                <a:lnTo>
                  <a:pt x="1016" y="115"/>
                </a:lnTo>
                <a:lnTo>
                  <a:pt x="1012" y="110"/>
                </a:lnTo>
                <a:lnTo>
                  <a:pt x="1008" y="106"/>
                </a:lnTo>
                <a:lnTo>
                  <a:pt x="1005" y="102"/>
                </a:lnTo>
                <a:lnTo>
                  <a:pt x="1001" y="98"/>
                </a:lnTo>
                <a:lnTo>
                  <a:pt x="997" y="94"/>
                </a:lnTo>
                <a:lnTo>
                  <a:pt x="993" y="91"/>
                </a:lnTo>
                <a:lnTo>
                  <a:pt x="989" y="88"/>
                </a:lnTo>
                <a:lnTo>
                  <a:pt x="985" y="85"/>
                </a:lnTo>
                <a:lnTo>
                  <a:pt x="981" y="82"/>
                </a:lnTo>
                <a:lnTo>
                  <a:pt x="977" y="79"/>
                </a:lnTo>
                <a:lnTo>
                  <a:pt x="973" y="77"/>
                </a:lnTo>
                <a:lnTo>
                  <a:pt x="969" y="74"/>
                </a:lnTo>
                <a:lnTo>
                  <a:pt x="965" y="72"/>
                </a:lnTo>
                <a:lnTo>
                  <a:pt x="962" y="71"/>
                </a:lnTo>
                <a:lnTo>
                  <a:pt x="958" y="69"/>
                </a:lnTo>
                <a:lnTo>
                  <a:pt x="954" y="68"/>
                </a:lnTo>
                <a:lnTo>
                  <a:pt x="950" y="66"/>
                </a:lnTo>
                <a:lnTo>
                  <a:pt x="946" y="65"/>
                </a:lnTo>
                <a:lnTo>
                  <a:pt x="943" y="65"/>
                </a:lnTo>
                <a:lnTo>
                  <a:pt x="939" y="64"/>
                </a:lnTo>
                <a:lnTo>
                  <a:pt x="935" y="64"/>
                </a:lnTo>
                <a:lnTo>
                  <a:pt x="932" y="64"/>
                </a:lnTo>
                <a:lnTo>
                  <a:pt x="928" y="63"/>
                </a:lnTo>
                <a:lnTo>
                  <a:pt x="924" y="64"/>
                </a:lnTo>
                <a:lnTo>
                  <a:pt x="921" y="64"/>
                </a:lnTo>
                <a:lnTo>
                  <a:pt x="917" y="64"/>
                </a:lnTo>
                <a:lnTo>
                  <a:pt x="914" y="65"/>
                </a:lnTo>
                <a:lnTo>
                  <a:pt x="910" y="65"/>
                </a:lnTo>
                <a:lnTo>
                  <a:pt x="907" y="66"/>
                </a:lnTo>
                <a:lnTo>
                  <a:pt x="903" y="67"/>
                </a:lnTo>
                <a:lnTo>
                  <a:pt x="900" y="68"/>
                </a:lnTo>
                <a:lnTo>
                  <a:pt x="896" y="70"/>
                </a:lnTo>
                <a:lnTo>
                  <a:pt x="893" y="71"/>
                </a:lnTo>
                <a:lnTo>
                  <a:pt x="890" y="73"/>
                </a:lnTo>
                <a:lnTo>
                  <a:pt x="886" y="75"/>
                </a:lnTo>
                <a:lnTo>
                  <a:pt x="883" y="77"/>
                </a:lnTo>
                <a:lnTo>
                  <a:pt x="880" y="79"/>
                </a:lnTo>
                <a:lnTo>
                  <a:pt x="877" y="81"/>
                </a:lnTo>
                <a:lnTo>
                  <a:pt x="874" y="83"/>
                </a:lnTo>
                <a:lnTo>
                  <a:pt x="871" y="85"/>
                </a:lnTo>
                <a:lnTo>
                  <a:pt x="869" y="87"/>
                </a:lnTo>
                <a:lnTo>
                  <a:pt x="867" y="89"/>
                </a:lnTo>
                <a:lnTo>
                  <a:pt x="865" y="92"/>
                </a:lnTo>
                <a:lnTo>
                  <a:pt x="863" y="94"/>
                </a:lnTo>
                <a:lnTo>
                  <a:pt x="861" y="96"/>
                </a:lnTo>
                <a:lnTo>
                  <a:pt x="860" y="98"/>
                </a:lnTo>
                <a:lnTo>
                  <a:pt x="859" y="101"/>
                </a:lnTo>
                <a:lnTo>
                  <a:pt x="858" y="103"/>
                </a:lnTo>
                <a:lnTo>
                  <a:pt x="857" y="106"/>
                </a:lnTo>
                <a:lnTo>
                  <a:pt x="857" y="108"/>
                </a:lnTo>
                <a:lnTo>
                  <a:pt x="857" y="111"/>
                </a:lnTo>
                <a:lnTo>
                  <a:pt x="856" y="113"/>
                </a:lnTo>
                <a:lnTo>
                  <a:pt x="856" y="116"/>
                </a:lnTo>
                <a:lnTo>
                  <a:pt x="856" y="118"/>
                </a:lnTo>
                <a:lnTo>
                  <a:pt x="856" y="119"/>
                </a:lnTo>
                <a:lnTo>
                  <a:pt x="856" y="121"/>
                </a:lnTo>
                <a:lnTo>
                  <a:pt x="856" y="122"/>
                </a:lnTo>
                <a:lnTo>
                  <a:pt x="856" y="123"/>
                </a:lnTo>
                <a:lnTo>
                  <a:pt x="856" y="122"/>
                </a:lnTo>
                <a:lnTo>
                  <a:pt x="856" y="121"/>
                </a:lnTo>
                <a:lnTo>
                  <a:pt x="856" y="119"/>
                </a:lnTo>
                <a:lnTo>
                  <a:pt x="856" y="118"/>
                </a:lnTo>
                <a:lnTo>
                  <a:pt x="856" y="116"/>
                </a:lnTo>
                <a:lnTo>
                  <a:pt x="856" y="113"/>
                </a:lnTo>
                <a:lnTo>
                  <a:pt x="856" y="111"/>
                </a:lnTo>
                <a:lnTo>
                  <a:pt x="856" y="108"/>
                </a:lnTo>
                <a:lnTo>
                  <a:pt x="856" y="105"/>
                </a:lnTo>
                <a:lnTo>
                  <a:pt x="855" y="102"/>
                </a:lnTo>
                <a:lnTo>
                  <a:pt x="854" y="100"/>
                </a:lnTo>
                <a:lnTo>
                  <a:pt x="853" y="97"/>
                </a:lnTo>
                <a:lnTo>
                  <a:pt x="852" y="94"/>
                </a:lnTo>
                <a:lnTo>
                  <a:pt x="851" y="91"/>
                </a:lnTo>
                <a:lnTo>
                  <a:pt x="849" y="88"/>
                </a:lnTo>
                <a:lnTo>
                  <a:pt x="848" y="84"/>
                </a:lnTo>
                <a:lnTo>
                  <a:pt x="846" y="81"/>
                </a:lnTo>
                <a:lnTo>
                  <a:pt x="844" y="78"/>
                </a:lnTo>
                <a:lnTo>
                  <a:pt x="842" y="75"/>
                </a:lnTo>
                <a:lnTo>
                  <a:pt x="840" y="71"/>
                </a:lnTo>
                <a:lnTo>
                  <a:pt x="837" y="68"/>
                </a:lnTo>
                <a:lnTo>
                  <a:pt x="835" y="64"/>
                </a:lnTo>
                <a:lnTo>
                  <a:pt x="832" y="61"/>
                </a:lnTo>
                <a:lnTo>
                  <a:pt x="829" y="57"/>
                </a:lnTo>
                <a:lnTo>
                  <a:pt x="826" y="54"/>
                </a:lnTo>
                <a:lnTo>
                  <a:pt x="823" y="51"/>
                </a:lnTo>
                <a:lnTo>
                  <a:pt x="820" y="48"/>
                </a:lnTo>
                <a:lnTo>
                  <a:pt x="817" y="45"/>
                </a:lnTo>
                <a:lnTo>
                  <a:pt x="814" y="42"/>
                </a:lnTo>
                <a:lnTo>
                  <a:pt x="810" y="39"/>
                </a:lnTo>
                <a:lnTo>
                  <a:pt x="807" y="36"/>
                </a:lnTo>
                <a:lnTo>
                  <a:pt x="803" y="34"/>
                </a:lnTo>
                <a:lnTo>
                  <a:pt x="800" y="31"/>
                </a:lnTo>
                <a:lnTo>
                  <a:pt x="796" y="29"/>
                </a:lnTo>
                <a:lnTo>
                  <a:pt x="792" y="26"/>
                </a:lnTo>
                <a:lnTo>
                  <a:pt x="789" y="24"/>
                </a:lnTo>
                <a:lnTo>
                  <a:pt x="785" y="22"/>
                </a:lnTo>
                <a:lnTo>
                  <a:pt x="781" y="20"/>
                </a:lnTo>
                <a:lnTo>
                  <a:pt x="777" y="18"/>
                </a:lnTo>
                <a:lnTo>
                  <a:pt x="773" y="17"/>
                </a:lnTo>
                <a:lnTo>
                  <a:pt x="769" y="15"/>
                </a:lnTo>
                <a:lnTo>
                  <a:pt x="764" y="13"/>
                </a:lnTo>
                <a:lnTo>
                  <a:pt x="760" y="12"/>
                </a:lnTo>
                <a:lnTo>
                  <a:pt x="756" y="11"/>
                </a:lnTo>
                <a:lnTo>
                  <a:pt x="751" y="9"/>
                </a:lnTo>
                <a:lnTo>
                  <a:pt x="747" y="8"/>
                </a:lnTo>
                <a:lnTo>
                  <a:pt x="742" y="7"/>
                </a:lnTo>
                <a:lnTo>
                  <a:pt x="738" y="6"/>
                </a:lnTo>
                <a:lnTo>
                  <a:pt x="733" y="5"/>
                </a:lnTo>
                <a:lnTo>
                  <a:pt x="728" y="4"/>
                </a:lnTo>
                <a:lnTo>
                  <a:pt x="724" y="3"/>
                </a:lnTo>
                <a:lnTo>
                  <a:pt x="719" y="3"/>
                </a:lnTo>
                <a:lnTo>
                  <a:pt x="714" y="2"/>
                </a:lnTo>
                <a:lnTo>
                  <a:pt x="709" y="2"/>
                </a:lnTo>
                <a:lnTo>
                  <a:pt x="704" y="1"/>
                </a:lnTo>
                <a:lnTo>
                  <a:pt x="699" y="1"/>
                </a:lnTo>
                <a:lnTo>
                  <a:pt x="695" y="1"/>
                </a:lnTo>
                <a:lnTo>
                  <a:pt x="690" y="0"/>
                </a:lnTo>
                <a:lnTo>
                  <a:pt x="685" y="0"/>
                </a:lnTo>
                <a:lnTo>
                  <a:pt x="681" y="0"/>
                </a:lnTo>
                <a:lnTo>
                  <a:pt x="676" y="0"/>
                </a:lnTo>
                <a:lnTo>
                  <a:pt x="672" y="0"/>
                </a:lnTo>
                <a:lnTo>
                  <a:pt x="667" y="1"/>
                </a:lnTo>
                <a:lnTo>
                  <a:pt x="663" y="1"/>
                </a:lnTo>
                <a:lnTo>
                  <a:pt x="659" y="1"/>
                </a:lnTo>
                <a:lnTo>
                  <a:pt x="655" y="2"/>
                </a:lnTo>
                <a:lnTo>
                  <a:pt x="651" y="2"/>
                </a:lnTo>
                <a:lnTo>
                  <a:pt x="647" y="3"/>
                </a:lnTo>
                <a:lnTo>
                  <a:pt x="643" y="3"/>
                </a:lnTo>
                <a:lnTo>
                  <a:pt x="639" y="4"/>
                </a:lnTo>
                <a:lnTo>
                  <a:pt x="635" y="5"/>
                </a:lnTo>
                <a:lnTo>
                  <a:pt x="631" y="6"/>
                </a:lnTo>
                <a:lnTo>
                  <a:pt x="628" y="7"/>
                </a:lnTo>
                <a:lnTo>
                  <a:pt x="624" y="8"/>
                </a:lnTo>
                <a:lnTo>
                  <a:pt x="621" y="9"/>
                </a:lnTo>
                <a:lnTo>
                  <a:pt x="617" y="10"/>
                </a:lnTo>
                <a:lnTo>
                  <a:pt x="614" y="11"/>
                </a:lnTo>
                <a:lnTo>
                  <a:pt x="611" y="12"/>
                </a:lnTo>
                <a:lnTo>
                  <a:pt x="608" y="13"/>
                </a:lnTo>
                <a:lnTo>
                  <a:pt x="605" y="14"/>
                </a:lnTo>
                <a:lnTo>
                  <a:pt x="602" y="15"/>
                </a:lnTo>
                <a:lnTo>
                  <a:pt x="599" y="16"/>
                </a:lnTo>
                <a:lnTo>
                  <a:pt x="596" y="17"/>
                </a:lnTo>
                <a:lnTo>
                  <a:pt x="593" y="19"/>
                </a:lnTo>
                <a:lnTo>
                  <a:pt x="590" y="20"/>
                </a:lnTo>
                <a:lnTo>
                  <a:pt x="587" y="21"/>
                </a:lnTo>
                <a:lnTo>
                  <a:pt x="585" y="23"/>
                </a:lnTo>
                <a:lnTo>
                  <a:pt x="582" y="24"/>
                </a:lnTo>
                <a:lnTo>
                  <a:pt x="580" y="25"/>
                </a:lnTo>
                <a:lnTo>
                  <a:pt x="578" y="27"/>
                </a:lnTo>
                <a:lnTo>
                  <a:pt x="575" y="29"/>
                </a:lnTo>
                <a:lnTo>
                  <a:pt x="573" y="30"/>
                </a:lnTo>
                <a:lnTo>
                  <a:pt x="571" y="32"/>
                </a:lnTo>
                <a:lnTo>
                  <a:pt x="569" y="34"/>
                </a:lnTo>
                <a:lnTo>
                  <a:pt x="567" y="36"/>
                </a:lnTo>
                <a:lnTo>
                  <a:pt x="565" y="37"/>
                </a:lnTo>
                <a:lnTo>
                  <a:pt x="563" y="39"/>
                </a:lnTo>
                <a:lnTo>
                  <a:pt x="561" y="41"/>
                </a:lnTo>
                <a:lnTo>
                  <a:pt x="559" y="43"/>
                </a:lnTo>
                <a:lnTo>
                  <a:pt x="557" y="45"/>
                </a:lnTo>
                <a:lnTo>
                  <a:pt x="556" y="48"/>
                </a:lnTo>
                <a:lnTo>
                  <a:pt x="554" y="50"/>
                </a:lnTo>
                <a:lnTo>
                  <a:pt x="553" y="52"/>
                </a:lnTo>
                <a:lnTo>
                  <a:pt x="551" y="54"/>
                </a:lnTo>
                <a:lnTo>
                  <a:pt x="551" y="56"/>
                </a:lnTo>
                <a:lnTo>
                  <a:pt x="550" y="58"/>
                </a:lnTo>
                <a:lnTo>
                  <a:pt x="550" y="59"/>
                </a:lnTo>
                <a:lnTo>
                  <a:pt x="550" y="61"/>
                </a:lnTo>
                <a:lnTo>
                  <a:pt x="551" y="63"/>
                </a:lnTo>
                <a:lnTo>
                  <a:pt x="552" y="64"/>
                </a:lnTo>
                <a:lnTo>
                  <a:pt x="553" y="65"/>
                </a:lnTo>
                <a:lnTo>
                  <a:pt x="554" y="66"/>
                </a:lnTo>
                <a:lnTo>
                  <a:pt x="556" y="67"/>
                </a:lnTo>
                <a:lnTo>
                  <a:pt x="558" y="68"/>
                </a:lnTo>
                <a:lnTo>
                  <a:pt x="560" y="69"/>
                </a:lnTo>
                <a:lnTo>
                  <a:pt x="563" y="69"/>
                </a:lnTo>
                <a:lnTo>
                  <a:pt x="566" y="70"/>
                </a:lnTo>
                <a:lnTo>
                  <a:pt x="570" y="70"/>
                </a:lnTo>
                <a:lnTo>
                  <a:pt x="573" y="71"/>
                </a:lnTo>
                <a:lnTo>
                  <a:pt x="576" y="71"/>
                </a:lnTo>
                <a:lnTo>
                  <a:pt x="580" y="72"/>
                </a:lnTo>
                <a:lnTo>
                  <a:pt x="583" y="72"/>
                </a:lnTo>
                <a:lnTo>
                  <a:pt x="586" y="73"/>
                </a:lnTo>
                <a:lnTo>
                  <a:pt x="589" y="74"/>
                </a:lnTo>
                <a:lnTo>
                  <a:pt x="592" y="75"/>
                </a:lnTo>
                <a:lnTo>
                  <a:pt x="595" y="76"/>
                </a:lnTo>
                <a:lnTo>
                  <a:pt x="598" y="77"/>
                </a:lnTo>
                <a:lnTo>
                  <a:pt x="600" y="78"/>
                </a:lnTo>
                <a:lnTo>
                  <a:pt x="603" y="80"/>
                </a:lnTo>
                <a:lnTo>
                  <a:pt x="606" y="81"/>
                </a:lnTo>
                <a:lnTo>
                  <a:pt x="608" y="82"/>
                </a:lnTo>
                <a:lnTo>
                  <a:pt x="610" y="84"/>
                </a:lnTo>
                <a:lnTo>
                  <a:pt x="613" y="86"/>
                </a:lnTo>
                <a:lnTo>
                  <a:pt x="615" y="87"/>
                </a:lnTo>
                <a:lnTo>
                  <a:pt x="617" y="89"/>
                </a:lnTo>
                <a:lnTo>
                  <a:pt x="619" y="91"/>
                </a:lnTo>
                <a:lnTo>
                  <a:pt x="621" y="93"/>
                </a:lnTo>
                <a:lnTo>
                  <a:pt x="623" y="94"/>
                </a:lnTo>
                <a:lnTo>
                  <a:pt x="625" y="96"/>
                </a:lnTo>
                <a:lnTo>
                  <a:pt x="626" y="98"/>
                </a:lnTo>
                <a:lnTo>
                  <a:pt x="628" y="100"/>
                </a:lnTo>
                <a:lnTo>
                  <a:pt x="629" y="101"/>
                </a:lnTo>
                <a:lnTo>
                  <a:pt x="631" y="103"/>
                </a:lnTo>
                <a:lnTo>
                  <a:pt x="632" y="105"/>
                </a:lnTo>
                <a:lnTo>
                  <a:pt x="634" y="107"/>
                </a:lnTo>
                <a:lnTo>
                  <a:pt x="635" y="108"/>
                </a:lnTo>
                <a:lnTo>
                  <a:pt x="636" y="110"/>
                </a:lnTo>
                <a:lnTo>
                  <a:pt x="637" y="112"/>
                </a:lnTo>
                <a:lnTo>
                  <a:pt x="638" y="113"/>
                </a:lnTo>
                <a:lnTo>
                  <a:pt x="639" y="115"/>
                </a:lnTo>
                <a:lnTo>
                  <a:pt x="640" y="117"/>
                </a:lnTo>
                <a:lnTo>
                  <a:pt x="640" y="118"/>
                </a:lnTo>
                <a:lnTo>
                  <a:pt x="641" y="119"/>
                </a:lnTo>
                <a:lnTo>
                  <a:pt x="642" y="120"/>
                </a:lnTo>
                <a:lnTo>
                  <a:pt x="642" y="121"/>
                </a:lnTo>
                <a:lnTo>
                  <a:pt x="642" y="122"/>
                </a:lnTo>
                <a:lnTo>
                  <a:pt x="642" y="121"/>
                </a:lnTo>
                <a:lnTo>
                  <a:pt x="642" y="120"/>
                </a:lnTo>
                <a:lnTo>
                  <a:pt x="641" y="119"/>
                </a:lnTo>
                <a:lnTo>
                  <a:pt x="640" y="118"/>
                </a:lnTo>
                <a:lnTo>
                  <a:pt x="640" y="117"/>
                </a:lnTo>
                <a:lnTo>
                  <a:pt x="639" y="115"/>
                </a:lnTo>
                <a:lnTo>
                  <a:pt x="638" y="113"/>
                </a:lnTo>
                <a:lnTo>
                  <a:pt x="637" y="112"/>
                </a:lnTo>
                <a:lnTo>
                  <a:pt x="636" y="110"/>
                </a:lnTo>
                <a:lnTo>
                  <a:pt x="635" y="108"/>
                </a:lnTo>
                <a:lnTo>
                  <a:pt x="634" y="107"/>
                </a:lnTo>
                <a:lnTo>
                  <a:pt x="632" y="105"/>
                </a:lnTo>
                <a:lnTo>
                  <a:pt x="631" y="103"/>
                </a:lnTo>
                <a:lnTo>
                  <a:pt x="629" y="101"/>
                </a:lnTo>
                <a:lnTo>
                  <a:pt x="628" y="100"/>
                </a:lnTo>
                <a:lnTo>
                  <a:pt x="626" y="98"/>
                </a:lnTo>
                <a:lnTo>
                  <a:pt x="625" y="96"/>
                </a:lnTo>
                <a:lnTo>
                  <a:pt x="623" y="94"/>
                </a:lnTo>
                <a:lnTo>
                  <a:pt x="621" y="93"/>
                </a:lnTo>
                <a:lnTo>
                  <a:pt x="619" y="91"/>
                </a:lnTo>
                <a:lnTo>
                  <a:pt x="617" y="89"/>
                </a:lnTo>
                <a:lnTo>
                  <a:pt x="615" y="87"/>
                </a:lnTo>
                <a:lnTo>
                  <a:pt x="613" y="86"/>
                </a:lnTo>
                <a:lnTo>
                  <a:pt x="610" y="84"/>
                </a:lnTo>
                <a:lnTo>
                  <a:pt x="608" y="82"/>
                </a:lnTo>
                <a:lnTo>
                  <a:pt x="606" y="81"/>
                </a:lnTo>
                <a:lnTo>
                  <a:pt x="603" y="80"/>
                </a:lnTo>
                <a:lnTo>
                  <a:pt x="600" y="78"/>
                </a:lnTo>
                <a:lnTo>
                  <a:pt x="598" y="77"/>
                </a:lnTo>
                <a:lnTo>
                  <a:pt x="595" y="76"/>
                </a:lnTo>
                <a:lnTo>
                  <a:pt x="592" y="75"/>
                </a:lnTo>
                <a:lnTo>
                  <a:pt x="589" y="74"/>
                </a:lnTo>
                <a:lnTo>
                  <a:pt x="586" y="73"/>
                </a:lnTo>
                <a:lnTo>
                  <a:pt x="583" y="72"/>
                </a:lnTo>
                <a:lnTo>
                  <a:pt x="580" y="72"/>
                </a:lnTo>
                <a:lnTo>
                  <a:pt x="576" y="71"/>
                </a:lnTo>
                <a:lnTo>
                  <a:pt x="573" y="71"/>
                </a:lnTo>
                <a:lnTo>
                  <a:pt x="570" y="70"/>
                </a:lnTo>
                <a:lnTo>
                  <a:pt x="566" y="70"/>
                </a:lnTo>
                <a:lnTo>
                  <a:pt x="563" y="70"/>
                </a:lnTo>
                <a:lnTo>
                  <a:pt x="559" y="69"/>
                </a:lnTo>
                <a:lnTo>
                  <a:pt x="556" y="69"/>
                </a:lnTo>
                <a:lnTo>
                  <a:pt x="552" y="69"/>
                </a:lnTo>
                <a:lnTo>
                  <a:pt x="549" y="69"/>
                </a:lnTo>
                <a:lnTo>
                  <a:pt x="545" y="69"/>
                </a:lnTo>
                <a:lnTo>
                  <a:pt x="542" y="69"/>
                </a:lnTo>
                <a:lnTo>
                  <a:pt x="538" y="68"/>
                </a:lnTo>
                <a:lnTo>
                  <a:pt x="535" y="68"/>
                </a:lnTo>
                <a:lnTo>
                  <a:pt x="531" y="68"/>
                </a:lnTo>
                <a:lnTo>
                  <a:pt x="528" y="68"/>
                </a:lnTo>
                <a:lnTo>
                  <a:pt x="524" y="68"/>
                </a:lnTo>
                <a:lnTo>
                  <a:pt x="521" y="68"/>
                </a:lnTo>
                <a:lnTo>
                  <a:pt x="518" y="68"/>
                </a:lnTo>
                <a:lnTo>
                  <a:pt x="514" y="69"/>
                </a:lnTo>
                <a:lnTo>
                  <a:pt x="511" y="69"/>
                </a:lnTo>
                <a:lnTo>
                  <a:pt x="508" y="69"/>
                </a:lnTo>
                <a:lnTo>
                  <a:pt x="504" y="69"/>
                </a:lnTo>
                <a:lnTo>
                  <a:pt x="501" y="70"/>
                </a:lnTo>
                <a:lnTo>
                  <a:pt x="498" y="70"/>
                </a:lnTo>
                <a:lnTo>
                  <a:pt x="495" y="70"/>
                </a:lnTo>
                <a:lnTo>
                  <a:pt x="492" y="71"/>
                </a:lnTo>
                <a:lnTo>
                  <a:pt x="489" y="71"/>
                </a:lnTo>
                <a:lnTo>
                  <a:pt x="486" y="72"/>
                </a:lnTo>
                <a:lnTo>
                  <a:pt x="483" y="73"/>
                </a:lnTo>
                <a:lnTo>
                  <a:pt x="480" y="74"/>
                </a:lnTo>
                <a:lnTo>
                  <a:pt x="477" y="74"/>
                </a:lnTo>
                <a:lnTo>
                  <a:pt x="474" y="75"/>
                </a:lnTo>
                <a:lnTo>
                  <a:pt x="471" y="76"/>
                </a:lnTo>
                <a:lnTo>
                  <a:pt x="469" y="77"/>
                </a:lnTo>
                <a:lnTo>
                  <a:pt x="466" y="78"/>
                </a:lnTo>
                <a:lnTo>
                  <a:pt x="463" y="80"/>
                </a:lnTo>
                <a:lnTo>
                  <a:pt x="461" y="81"/>
                </a:lnTo>
                <a:lnTo>
                  <a:pt x="459" y="82"/>
                </a:lnTo>
                <a:lnTo>
                  <a:pt x="458" y="83"/>
                </a:lnTo>
                <a:lnTo>
                  <a:pt x="456" y="85"/>
                </a:lnTo>
                <a:lnTo>
                  <a:pt x="455" y="86"/>
                </a:lnTo>
                <a:lnTo>
                  <a:pt x="455" y="88"/>
                </a:lnTo>
                <a:lnTo>
                  <a:pt x="454" y="90"/>
                </a:lnTo>
                <a:lnTo>
                  <a:pt x="454" y="92"/>
                </a:lnTo>
                <a:lnTo>
                  <a:pt x="454" y="93"/>
                </a:lnTo>
                <a:lnTo>
                  <a:pt x="455" y="95"/>
                </a:lnTo>
                <a:lnTo>
                  <a:pt x="455" y="97"/>
                </a:lnTo>
                <a:lnTo>
                  <a:pt x="456" y="99"/>
                </a:lnTo>
                <a:lnTo>
                  <a:pt x="458" y="102"/>
                </a:lnTo>
                <a:lnTo>
                  <a:pt x="459" y="104"/>
                </a:lnTo>
                <a:lnTo>
                  <a:pt x="461" y="106"/>
                </a:lnTo>
                <a:lnTo>
                  <a:pt x="463" y="108"/>
                </a:lnTo>
                <a:lnTo>
                  <a:pt x="465" y="110"/>
                </a:lnTo>
                <a:lnTo>
                  <a:pt x="466" y="112"/>
                </a:lnTo>
                <a:lnTo>
                  <a:pt x="467" y="113"/>
                </a:lnTo>
                <a:lnTo>
                  <a:pt x="468" y="114"/>
                </a:lnTo>
                <a:lnTo>
                  <a:pt x="469" y="115"/>
                </a:lnTo>
                <a:lnTo>
                  <a:pt x="468" y="114"/>
                </a:lnTo>
                <a:lnTo>
                  <a:pt x="468" y="113"/>
                </a:lnTo>
                <a:lnTo>
                  <a:pt x="466" y="112"/>
                </a:lnTo>
                <a:lnTo>
                  <a:pt x="465" y="111"/>
                </a:lnTo>
                <a:lnTo>
                  <a:pt x="464" y="109"/>
                </a:lnTo>
                <a:lnTo>
                  <a:pt x="462" y="107"/>
                </a:lnTo>
                <a:lnTo>
                  <a:pt x="460" y="104"/>
                </a:lnTo>
                <a:lnTo>
                  <a:pt x="457" y="102"/>
                </a:lnTo>
                <a:lnTo>
                  <a:pt x="455" y="99"/>
                </a:lnTo>
                <a:lnTo>
                  <a:pt x="453" y="97"/>
                </a:lnTo>
                <a:lnTo>
                  <a:pt x="450" y="95"/>
                </a:lnTo>
                <a:lnTo>
                  <a:pt x="447" y="92"/>
                </a:lnTo>
                <a:lnTo>
                  <a:pt x="444" y="90"/>
                </a:lnTo>
                <a:lnTo>
                  <a:pt x="442" y="88"/>
                </a:lnTo>
                <a:lnTo>
                  <a:pt x="439" y="86"/>
                </a:lnTo>
                <a:lnTo>
                  <a:pt x="436" y="84"/>
                </a:lnTo>
                <a:lnTo>
                  <a:pt x="432" y="82"/>
                </a:lnTo>
                <a:lnTo>
                  <a:pt x="429" y="81"/>
                </a:lnTo>
                <a:lnTo>
                  <a:pt x="426" y="79"/>
                </a:lnTo>
                <a:lnTo>
                  <a:pt x="422" y="77"/>
                </a:lnTo>
                <a:lnTo>
                  <a:pt x="419" y="76"/>
                </a:lnTo>
                <a:lnTo>
                  <a:pt x="415" y="74"/>
                </a:lnTo>
                <a:lnTo>
                  <a:pt x="411" y="73"/>
                </a:lnTo>
                <a:lnTo>
                  <a:pt x="408" y="72"/>
                </a:lnTo>
                <a:lnTo>
                  <a:pt x="404" y="71"/>
                </a:lnTo>
                <a:lnTo>
                  <a:pt x="400" y="70"/>
                </a:lnTo>
                <a:lnTo>
                  <a:pt x="396" y="69"/>
                </a:lnTo>
                <a:lnTo>
                  <a:pt x="392" y="68"/>
                </a:lnTo>
                <a:lnTo>
                  <a:pt x="388" y="68"/>
                </a:lnTo>
                <a:lnTo>
                  <a:pt x="385" y="67"/>
                </a:lnTo>
                <a:lnTo>
                  <a:pt x="381" y="67"/>
                </a:lnTo>
                <a:lnTo>
                  <a:pt x="377" y="67"/>
                </a:lnTo>
                <a:lnTo>
                  <a:pt x="373" y="67"/>
                </a:lnTo>
                <a:lnTo>
                  <a:pt x="369" y="67"/>
                </a:lnTo>
                <a:lnTo>
                  <a:pt x="365" y="67"/>
                </a:lnTo>
                <a:lnTo>
                  <a:pt x="361" y="68"/>
                </a:lnTo>
                <a:lnTo>
                  <a:pt x="358" y="69"/>
                </a:lnTo>
                <a:lnTo>
                  <a:pt x="354" y="69"/>
                </a:lnTo>
                <a:lnTo>
                  <a:pt x="350" y="70"/>
                </a:lnTo>
                <a:lnTo>
                  <a:pt x="346" y="71"/>
                </a:lnTo>
                <a:lnTo>
                  <a:pt x="342" y="73"/>
                </a:lnTo>
                <a:lnTo>
                  <a:pt x="339" y="74"/>
                </a:lnTo>
                <a:lnTo>
                  <a:pt x="335" y="75"/>
                </a:lnTo>
                <a:lnTo>
                  <a:pt x="332" y="76"/>
                </a:lnTo>
                <a:lnTo>
                  <a:pt x="329" y="78"/>
                </a:lnTo>
                <a:lnTo>
                  <a:pt x="326" y="79"/>
                </a:lnTo>
                <a:lnTo>
                  <a:pt x="323" y="81"/>
                </a:lnTo>
                <a:lnTo>
                  <a:pt x="320" y="82"/>
                </a:lnTo>
                <a:lnTo>
                  <a:pt x="317" y="84"/>
                </a:lnTo>
                <a:lnTo>
                  <a:pt x="315" y="86"/>
                </a:lnTo>
                <a:lnTo>
                  <a:pt x="312" y="88"/>
                </a:lnTo>
                <a:lnTo>
                  <a:pt x="310" y="90"/>
                </a:lnTo>
                <a:lnTo>
                  <a:pt x="308" y="92"/>
                </a:lnTo>
                <a:lnTo>
                  <a:pt x="306" y="94"/>
                </a:lnTo>
                <a:lnTo>
                  <a:pt x="304" y="96"/>
                </a:lnTo>
                <a:lnTo>
                  <a:pt x="302" y="98"/>
                </a:lnTo>
                <a:lnTo>
                  <a:pt x="300" y="101"/>
                </a:lnTo>
                <a:lnTo>
                  <a:pt x="298" y="103"/>
                </a:lnTo>
                <a:lnTo>
                  <a:pt x="297" y="105"/>
                </a:lnTo>
                <a:lnTo>
                  <a:pt x="295" y="107"/>
                </a:lnTo>
                <a:lnTo>
                  <a:pt x="293" y="109"/>
                </a:lnTo>
                <a:lnTo>
                  <a:pt x="292" y="112"/>
                </a:lnTo>
                <a:lnTo>
                  <a:pt x="290" y="114"/>
                </a:lnTo>
                <a:lnTo>
                  <a:pt x="289" y="116"/>
                </a:lnTo>
                <a:lnTo>
                  <a:pt x="287" y="118"/>
                </a:lnTo>
                <a:lnTo>
                  <a:pt x="286" y="120"/>
                </a:lnTo>
                <a:lnTo>
                  <a:pt x="284" y="122"/>
                </a:lnTo>
                <a:lnTo>
                  <a:pt x="283" y="124"/>
                </a:lnTo>
                <a:lnTo>
                  <a:pt x="281" y="126"/>
                </a:lnTo>
                <a:lnTo>
                  <a:pt x="280" y="128"/>
                </a:lnTo>
                <a:lnTo>
                  <a:pt x="279" y="130"/>
                </a:lnTo>
                <a:lnTo>
                  <a:pt x="278" y="132"/>
                </a:lnTo>
                <a:lnTo>
                  <a:pt x="276" y="134"/>
                </a:lnTo>
                <a:lnTo>
                  <a:pt x="275" y="136"/>
                </a:lnTo>
                <a:lnTo>
                  <a:pt x="274" y="139"/>
                </a:lnTo>
                <a:lnTo>
                  <a:pt x="273" y="141"/>
                </a:lnTo>
                <a:lnTo>
                  <a:pt x="271" y="143"/>
                </a:lnTo>
                <a:lnTo>
                  <a:pt x="270" y="145"/>
                </a:lnTo>
                <a:lnTo>
                  <a:pt x="269" y="147"/>
                </a:lnTo>
                <a:lnTo>
                  <a:pt x="267" y="150"/>
                </a:lnTo>
                <a:lnTo>
                  <a:pt x="266" y="152"/>
                </a:lnTo>
                <a:lnTo>
                  <a:pt x="265" y="154"/>
                </a:lnTo>
                <a:lnTo>
                  <a:pt x="264" y="157"/>
                </a:lnTo>
                <a:lnTo>
                  <a:pt x="262" y="159"/>
                </a:lnTo>
                <a:lnTo>
                  <a:pt x="261" y="162"/>
                </a:lnTo>
                <a:lnTo>
                  <a:pt x="260" y="164"/>
                </a:lnTo>
                <a:lnTo>
                  <a:pt x="259" y="167"/>
                </a:lnTo>
                <a:lnTo>
                  <a:pt x="257" y="169"/>
                </a:lnTo>
                <a:lnTo>
                  <a:pt x="256" y="171"/>
                </a:lnTo>
                <a:lnTo>
                  <a:pt x="255" y="173"/>
                </a:lnTo>
                <a:lnTo>
                  <a:pt x="255" y="175"/>
                </a:lnTo>
                <a:lnTo>
                  <a:pt x="254" y="176"/>
                </a:lnTo>
                <a:lnTo>
                  <a:pt x="254" y="177"/>
                </a:lnTo>
                <a:lnTo>
                  <a:pt x="254" y="176"/>
                </a:lnTo>
                <a:lnTo>
                  <a:pt x="255" y="175"/>
                </a:lnTo>
                <a:lnTo>
                  <a:pt x="255" y="173"/>
                </a:lnTo>
                <a:lnTo>
                  <a:pt x="256" y="171"/>
                </a:lnTo>
                <a:lnTo>
                  <a:pt x="257" y="169"/>
                </a:lnTo>
                <a:lnTo>
                  <a:pt x="259" y="167"/>
                </a:lnTo>
                <a:lnTo>
                  <a:pt x="260" y="164"/>
                </a:lnTo>
                <a:lnTo>
                  <a:pt x="261" y="162"/>
                </a:lnTo>
                <a:lnTo>
                  <a:pt x="261" y="159"/>
                </a:lnTo>
                <a:lnTo>
                  <a:pt x="262" y="157"/>
                </a:lnTo>
                <a:lnTo>
                  <a:pt x="262" y="154"/>
                </a:lnTo>
                <a:lnTo>
                  <a:pt x="262" y="152"/>
                </a:lnTo>
                <a:lnTo>
                  <a:pt x="262" y="149"/>
                </a:lnTo>
                <a:lnTo>
                  <a:pt x="262" y="147"/>
                </a:lnTo>
                <a:lnTo>
                  <a:pt x="262" y="144"/>
                </a:lnTo>
                <a:lnTo>
                  <a:pt x="261" y="142"/>
                </a:lnTo>
                <a:lnTo>
                  <a:pt x="260" y="139"/>
                </a:lnTo>
                <a:lnTo>
                  <a:pt x="259" y="137"/>
                </a:lnTo>
                <a:lnTo>
                  <a:pt x="258" y="135"/>
                </a:lnTo>
                <a:lnTo>
                  <a:pt x="256" y="132"/>
                </a:lnTo>
                <a:lnTo>
                  <a:pt x="254" y="130"/>
                </a:lnTo>
                <a:lnTo>
                  <a:pt x="252" y="128"/>
                </a:lnTo>
                <a:lnTo>
                  <a:pt x="250" y="125"/>
                </a:lnTo>
                <a:lnTo>
                  <a:pt x="248" y="123"/>
                </a:lnTo>
                <a:lnTo>
                  <a:pt x="246" y="121"/>
                </a:lnTo>
                <a:lnTo>
                  <a:pt x="243" y="119"/>
                </a:lnTo>
                <a:lnTo>
                  <a:pt x="241" y="117"/>
                </a:lnTo>
                <a:lnTo>
                  <a:pt x="238" y="115"/>
                </a:lnTo>
                <a:lnTo>
                  <a:pt x="236" y="113"/>
                </a:lnTo>
                <a:lnTo>
                  <a:pt x="233" y="112"/>
                </a:lnTo>
                <a:lnTo>
                  <a:pt x="230" y="110"/>
                </a:lnTo>
                <a:lnTo>
                  <a:pt x="227" y="109"/>
                </a:lnTo>
                <a:lnTo>
                  <a:pt x="224" y="107"/>
                </a:lnTo>
                <a:lnTo>
                  <a:pt x="221" y="106"/>
                </a:lnTo>
                <a:lnTo>
                  <a:pt x="218" y="105"/>
                </a:lnTo>
                <a:lnTo>
                  <a:pt x="214" y="104"/>
                </a:lnTo>
                <a:lnTo>
                  <a:pt x="211" y="103"/>
                </a:lnTo>
                <a:lnTo>
                  <a:pt x="207" y="102"/>
                </a:lnTo>
                <a:lnTo>
                  <a:pt x="204" y="101"/>
                </a:lnTo>
                <a:lnTo>
                  <a:pt x="200" y="100"/>
                </a:lnTo>
                <a:lnTo>
                  <a:pt x="196" y="99"/>
                </a:lnTo>
                <a:lnTo>
                  <a:pt x="193" y="99"/>
                </a:lnTo>
                <a:lnTo>
                  <a:pt x="189" y="99"/>
                </a:lnTo>
                <a:lnTo>
                  <a:pt x="185" y="98"/>
                </a:lnTo>
                <a:lnTo>
                  <a:pt x="181" y="98"/>
                </a:lnTo>
                <a:lnTo>
                  <a:pt x="178" y="98"/>
                </a:lnTo>
                <a:lnTo>
                  <a:pt x="174" y="98"/>
                </a:lnTo>
                <a:lnTo>
                  <a:pt x="170" y="98"/>
                </a:lnTo>
                <a:lnTo>
                  <a:pt x="166" y="99"/>
                </a:lnTo>
                <a:lnTo>
                  <a:pt x="163" y="99"/>
                </a:lnTo>
                <a:lnTo>
                  <a:pt x="159" y="99"/>
                </a:lnTo>
                <a:lnTo>
                  <a:pt x="155" y="100"/>
                </a:lnTo>
                <a:lnTo>
                  <a:pt x="151" y="101"/>
                </a:lnTo>
                <a:lnTo>
                  <a:pt x="147" y="102"/>
                </a:lnTo>
                <a:lnTo>
                  <a:pt x="143" y="103"/>
                </a:lnTo>
                <a:lnTo>
                  <a:pt x="139" y="103"/>
                </a:lnTo>
                <a:lnTo>
                  <a:pt x="136" y="104"/>
                </a:lnTo>
                <a:lnTo>
                  <a:pt x="132" y="105"/>
                </a:lnTo>
                <a:lnTo>
                  <a:pt x="128" y="107"/>
                </a:lnTo>
                <a:lnTo>
                  <a:pt x="125" y="108"/>
                </a:lnTo>
                <a:lnTo>
                  <a:pt x="121" y="109"/>
                </a:lnTo>
                <a:lnTo>
                  <a:pt x="118" y="110"/>
                </a:lnTo>
                <a:lnTo>
                  <a:pt x="114" y="111"/>
                </a:lnTo>
                <a:lnTo>
                  <a:pt x="111" y="112"/>
                </a:lnTo>
                <a:lnTo>
                  <a:pt x="108" y="114"/>
                </a:lnTo>
                <a:lnTo>
                  <a:pt x="104" y="115"/>
                </a:lnTo>
                <a:lnTo>
                  <a:pt x="101" y="116"/>
                </a:lnTo>
                <a:lnTo>
                  <a:pt x="98" y="118"/>
                </a:lnTo>
                <a:lnTo>
                  <a:pt x="95" y="119"/>
                </a:lnTo>
                <a:lnTo>
                  <a:pt x="92" y="120"/>
                </a:lnTo>
                <a:lnTo>
                  <a:pt x="89" y="122"/>
                </a:lnTo>
                <a:lnTo>
                  <a:pt x="86" y="123"/>
                </a:lnTo>
                <a:lnTo>
                  <a:pt x="83" y="125"/>
                </a:lnTo>
                <a:lnTo>
                  <a:pt x="80" y="127"/>
                </a:lnTo>
                <a:lnTo>
                  <a:pt x="78" y="128"/>
                </a:lnTo>
                <a:lnTo>
                  <a:pt x="75" y="130"/>
                </a:lnTo>
                <a:lnTo>
                  <a:pt x="73" y="132"/>
                </a:lnTo>
                <a:lnTo>
                  <a:pt x="70" y="133"/>
                </a:lnTo>
                <a:lnTo>
                  <a:pt x="68" y="135"/>
                </a:lnTo>
                <a:lnTo>
                  <a:pt x="66" y="137"/>
                </a:lnTo>
                <a:lnTo>
                  <a:pt x="64" y="139"/>
                </a:lnTo>
                <a:lnTo>
                  <a:pt x="62" y="141"/>
                </a:lnTo>
                <a:lnTo>
                  <a:pt x="60" y="143"/>
                </a:lnTo>
                <a:lnTo>
                  <a:pt x="58" y="145"/>
                </a:lnTo>
                <a:lnTo>
                  <a:pt x="56" y="147"/>
                </a:lnTo>
                <a:lnTo>
                  <a:pt x="54" y="149"/>
                </a:lnTo>
                <a:lnTo>
                  <a:pt x="53" y="151"/>
                </a:lnTo>
                <a:lnTo>
                  <a:pt x="51" y="153"/>
                </a:lnTo>
                <a:lnTo>
                  <a:pt x="49" y="156"/>
                </a:lnTo>
                <a:lnTo>
                  <a:pt x="47" y="158"/>
                </a:lnTo>
                <a:lnTo>
                  <a:pt x="45" y="161"/>
                </a:lnTo>
                <a:lnTo>
                  <a:pt x="43" y="164"/>
                </a:lnTo>
                <a:lnTo>
                  <a:pt x="41" y="167"/>
                </a:lnTo>
                <a:lnTo>
                  <a:pt x="39" y="170"/>
                </a:lnTo>
                <a:lnTo>
                  <a:pt x="37" y="173"/>
                </a:lnTo>
                <a:lnTo>
                  <a:pt x="35" y="176"/>
                </a:lnTo>
                <a:lnTo>
                  <a:pt x="33" y="179"/>
                </a:lnTo>
                <a:lnTo>
                  <a:pt x="31" y="182"/>
                </a:lnTo>
                <a:lnTo>
                  <a:pt x="28" y="186"/>
                </a:lnTo>
                <a:lnTo>
                  <a:pt x="26" y="190"/>
                </a:lnTo>
                <a:lnTo>
                  <a:pt x="23" y="193"/>
                </a:lnTo>
                <a:lnTo>
                  <a:pt x="21" y="197"/>
                </a:lnTo>
                <a:lnTo>
                  <a:pt x="18" y="201"/>
                </a:lnTo>
                <a:lnTo>
                  <a:pt x="16" y="205"/>
                </a:lnTo>
                <a:lnTo>
                  <a:pt x="14" y="209"/>
                </a:lnTo>
                <a:lnTo>
                  <a:pt x="12" y="213"/>
                </a:lnTo>
                <a:lnTo>
                  <a:pt x="10" y="217"/>
                </a:lnTo>
                <a:lnTo>
                  <a:pt x="8" y="221"/>
                </a:lnTo>
                <a:lnTo>
                  <a:pt x="7" y="225"/>
                </a:lnTo>
                <a:lnTo>
                  <a:pt x="5" y="229"/>
                </a:lnTo>
                <a:lnTo>
                  <a:pt x="4" y="233"/>
                </a:lnTo>
                <a:lnTo>
                  <a:pt x="3" y="238"/>
                </a:lnTo>
                <a:lnTo>
                  <a:pt x="2" y="242"/>
                </a:lnTo>
                <a:lnTo>
                  <a:pt x="1" y="246"/>
                </a:lnTo>
                <a:lnTo>
                  <a:pt x="1" y="250"/>
                </a:lnTo>
                <a:lnTo>
                  <a:pt x="0" y="255"/>
                </a:lnTo>
                <a:lnTo>
                  <a:pt x="0" y="259"/>
                </a:lnTo>
                <a:lnTo>
                  <a:pt x="0" y="263"/>
                </a:lnTo>
                <a:lnTo>
                  <a:pt x="0" y="268"/>
                </a:lnTo>
                <a:lnTo>
                  <a:pt x="0" y="272"/>
                </a:lnTo>
                <a:lnTo>
                  <a:pt x="0" y="276"/>
                </a:lnTo>
                <a:lnTo>
                  <a:pt x="0" y="280"/>
                </a:lnTo>
                <a:lnTo>
                  <a:pt x="0" y="283"/>
                </a:lnTo>
                <a:lnTo>
                  <a:pt x="1" y="287"/>
                </a:lnTo>
                <a:lnTo>
                  <a:pt x="1" y="291"/>
                </a:lnTo>
                <a:lnTo>
                  <a:pt x="1" y="294"/>
                </a:lnTo>
                <a:lnTo>
                  <a:pt x="2" y="297"/>
                </a:lnTo>
                <a:lnTo>
                  <a:pt x="2" y="301"/>
                </a:lnTo>
                <a:lnTo>
                  <a:pt x="3" y="304"/>
                </a:lnTo>
                <a:lnTo>
                  <a:pt x="4" y="307"/>
                </a:lnTo>
                <a:lnTo>
                  <a:pt x="5" y="309"/>
                </a:lnTo>
                <a:lnTo>
                  <a:pt x="6" y="312"/>
                </a:lnTo>
                <a:lnTo>
                  <a:pt x="7" y="314"/>
                </a:lnTo>
                <a:lnTo>
                  <a:pt x="8" y="317"/>
                </a:lnTo>
                <a:lnTo>
                  <a:pt x="9" y="319"/>
                </a:lnTo>
                <a:lnTo>
                  <a:pt x="10" y="321"/>
                </a:lnTo>
                <a:lnTo>
                  <a:pt x="11" y="324"/>
                </a:lnTo>
                <a:lnTo>
                  <a:pt x="12" y="326"/>
                </a:lnTo>
                <a:lnTo>
                  <a:pt x="13" y="328"/>
                </a:lnTo>
                <a:lnTo>
                  <a:pt x="14" y="330"/>
                </a:lnTo>
                <a:lnTo>
                  <a:pt x="16" y="332"/>
                </a:lnTo>
                <a:lnTo>
                  <a:pt x="17" y="334"/>
                </a:lnTo>
                <a:lnTo>
                  <a:pt x="18" y="335"/>
                </a:lnTo>
                <a:lnTo>
                  <a:pt x="20" y="337"/>
                </a:lnTo>
                <a:lnTo>
                  <a:pt x="21" y="339"/>
                </a:lnTo>
                <a:lnTo>
                  <a:pt x="22" y="341"/>
                </a:lnTo>
                <a:lnTo>
                  <a:pt x="24" y="342"/>
                </a:lnTo>
                <a:lnTo>
                  <a:pt x="25" y="344"/>
                </a:lnTo>
                <a:lnTo>
                  <a:pt x="26" y="345"/>
                </a:lnTo>
                <a:lnTo>
                  <a:pt x="28" y="346"/>
                </a:lnTo>
                <a:lnTo>
                  <a:pt x="29" y="348"/>
                </a:lnTo>
                <a:lnTo>
                  <a:pt x="31" y="349"/>
                </a:lnTo>
                <a:lnTo>
                  <a:pt x="33" y="349"/>
                </a:lnTo>
                <a:lnTo>
                  <a:pt x="34" y="350"/>
                </a:lnTo>
                <a:lnTo>
                  <a:pt x="36" y="350"/>
                </a:lnTo>
                <a:lnTo>
                  <a:pt x="38" y="350"/>
                </a:lnTo>
                <a:lnTo>
                  <a:pt x="39" y="349"/>
                </a:lnTo>
                <a:lnTo>
                  <a:pt x="41" y="349"/>
                </a:lnTo>
                <a:lnTo>
                  <a:pt x="43" y="348"/>
                </a:lnTo>
                <a:lnTo>
                  <a:pt x="45" y="347"/>
                </a:lnTo>
                <a:lnTo>
                  <a:pt x="47" y="345"/>
                </a:lnTo>
                <a:lnTo>
                  <a:pt x="49" y="344"/>
                </a:lnTo>
                <a:lnTo>
                  <a:pt x="52" y="342"/>
                </a:lnTo>
                <a:lnTo>
                  <a:pt x="54" y="340"/>
                </a:lnTo>
                <a:lnTo>
                  <a:pt x="56" y="337"/>
                </a:lnTo>
                <a:lnTo>
                  <a:pt x="58" y="335"/>
                </a:lnTo>
                <a:lnTo>
                  <a:pt x="60" y="332"/>
                </a:lnTo>
                <a:lnTo>
                  <a:pt x="62" y="330"/>
                </a:lnTo>
                <a:lnTo>
                  <a:pt x="64" y="328"/>
                </a:lnTo>
                <a:lnTo>
                  <a:pt x="65" y="326"/>
                </a:lnTo>
                <a:lnTo>
                  <a:pt x="66" y="325"/>
                </a:lnTo>
                <a:lnTo>
                  <a:pt x="67" y="324"/>
                </a:lnTo>
                <a:lnTo>
                  <a:pt x="67" y="323"/>
                </a:lnTo>
                <a:lnTo>
                  <a:pt x="67" y="324"/>
                </a:lnTo>
                <a:lnTo>
                  <a:pt x="66" y="325"/>
                </a:lnTo>
                <a:lnTo>
                  <a:pt x="65" y="326"/>
                </a:lnTo>
                <a:lnTo>
                  <a:pt x="63" y="327"/>
                </a:lnTo>
                <a:lnTo>
                  <a:pt x="62" y="329"/>
                </a:lnTo>
                <a:lnTo>
                  <a:pt x="60" y="331"/>
                </a:lnTo>
                <a:lnTo>
                  <a:pt x="57" y="334"/>
                </a:lnTo>
                <a:lnTo>
                  <a:pt x="55" y="337"/>
                </a:lnTo>
                <a:lnTo>
                  <a:pt x="53" y="340"/>
                </a:lnTo>
                <a:lnTo>
                  <a:pt x="50" y="343"/>
                </a:lnTo>
                <a:lnTo>
                  <a:pt x="48" y="346"/>
                </a:lnTo>
                <a:lnTo>
                  <a:pt x="46" y="350"/>
                </a:lnTo>
                <a:lnTo>
                  <a:pt x="44" y="354"/>
                </a:lnTo>
                <a:lnTo>
                  <a:pt x="42" y="358"/>
                </a:lnTo>
                <a:lnTo>
                  <a:pt x="40" y="362"/>
                </a:lnTo>
                <a:lnTo>
                  <a:pt x="38" y="367"/>
                </a:lnTo>
                <a:lnTo>
                  <a:pt x="36" y="372"/>
                </a:lnTo>
                <a:lnTo>
                  <a:pt x="34" y="377"/>
                </a:lnTo>
                <a:lnTo>
                  <a:pt x="32" y="382"/>
                </a:lnTo>
                <a:lnTo>
                  <a:pt x="30" y="388"/>
                </a:lnTo>
                <a:lnTo>
                  <a:pt x="28" y="393"/>
                </a:lnTo>
                <a:lnTo>
                  <a:pt x="26" y="399"/>
                </a:lnTo>
                <a:lnTo>
                  <a:pt x="25" y="405"/>
                </a:lnTo>
                <a:lnTo>
                  <a:pt x="23" y="412"/>
                </a:lnTo>
                <a:lnTo>
                  <a:pt x="22" y="418"/>
                </a:lnTo>
                <a:lnTo>
                  <a:pt x="21" y="424"/>
                </a:lnTo>
                <a:lnTo>
                  <a:pt x="20" y="429"/>
                </a:lnTo>
                <a:lnTo>
                  <a:pt x="19" y="435"/>
                </a:lnTo>
                <a:lnTo>
                  <a:pt x="18" y="441"/>
                </a:lnTo>
                <a:lnTo>
                  <a:pt x="18" y="446"/>
                </a:lnTo>
                <a:lnTo>
                  <a:pt x="17" y="452"/>
                </a:lnTo>
                <a:lnTo>
                  <a:pt x="17" y="457"/>
                </a:lnTo>
                <a:lnTo>
                  <a:pt x="17" y="462"/>
                </a:lnTo>
                <a:lnTo>
                  <a:pt x="18" y="467"/>
                </a:lnTo>
                <a:lnTo>
                  <a:pt x="18" y="472"/>
                </a:lnTo>
                <a:lnTo>
                  <a:pt x="19" y="477"/>
                </a:lnTo>
                <a:lnTo>
                  <a:pt x="19" y="481"/>
                </a:lnTo>
                <a:lnTo>
                  <a:pt x="20" y="486"/>
                </a:lnTo>
                <a:lnTo>
                  <a:pt x="22" y="490"/>
                </a:lnTo>
                <a:lnTo>
                  <a:pt x="23" y="495"/>
                </a:lnTo>
                <a:lnTo>
                  <a:pt x="24" y="499"/>
                </a:lnTo>
                <a:lnTo>
                  <a:pt x="26" y="503"/>
                </a:lnTo>
                <a:lnTo>
                  <a:pt x="27" y="507"/>
                </a:lnTo>
                <a:lnTo>
                  <a:pt x="29" y="511"/>
                </a:lnTo>
                <a:lnTo>
                  <a:pt x="30" y="515"/>
                </a:lnTo>
                <a:lnTo>
                  <a:pt x="32" y="519"/>
                </a:lnTo>
                <a:lnTo>
                  <a:pt x="34" y="523"/>
                </a:lnTo>
                <a:lnTo>
                  <a:pt x="36" y="527"/>
                </a:lnTo>
                <a:lnTo>
                  <a:pt x="37" y="531"/>
                </a:lnTo>
                <a:lnTo>
                  <a:pt x="39" y="534"/>
                </a:lnTo>
                <a:lnTo>
                  <a:pt x="41" y="538"/>
                </a:lnTo>
                <a:lnTo>
                  <a:pt x="43" y="541"/>
                </a:lnTo>
                <a:lnTo>
                  <a:pt x="45" y="545"/>
                </a:lnTo>
                <a:lnTo>
                  <a:pt x="47" y="548"/>
                </a:lnTo>
                <a:lnTo>
                  <a:pt x="50" y="552"/>
                </a:lnTo>
                <a:lnTo>
                  <a:pt x="52" y="555"/>
                </a:lnTo>
                <a:lnTo>
                  <a:pt x="54" y="558"/>
                </a:lnTo>
                <a:lnTo>
                  <a:pt x="57" y="562"/>
                </a:lnTo>
                <a:lnTo>
                  <a:pt x="59" y="565"/>
                </a:lnTo>
                <a:lnTo>
                  <a:pt x="62" y="568"/>
                </a:lnTo>
                <a:lnTo>
                  <a:pt x="65" y="571"/>
                </a:lnTo>
                <a:lnTo>
                  <a:pt x="67" y="574"/>
                </a:lnTo>
                <a:lnTo>
                  <a:pt x="70" y="577"/>
                </a:lnTo>
                <a:lnTo>
                  <a:pt x="73" y="579"/>
                </a:lnTo>
                <a:lnTo>
                  <a:pt x="76" y="582"/>
                </a:lnTo>
                <a:lnTo>
                  <a:pt x="79" y="585"/>
                </a:lnTo>
                <a:lnTo>
                  <a:pt x="82" y="588"/>
                </a:lnTo>
                <a:lnTo>
                  <a:pt x="86" y="590"/>
                </a:lnTo>
                <a:lnTo>
                  <a:pt x="89" y="593"/>
                </a:lnTo>
                <a:lnTo>
                  <a:pt x="92" y="595"/>
                </a:lnTo>
                <a:lnTo>
                  <a:pt x="96" y="597"/>
                </a:lnTo>
                <a:lnTo>
                  <a:pt x="99" y="600"/>
                </a:lnTo>
                <a:lnTo>
                  <a:pt x="103" y="602"/>
                </a:lnTo>
                <a:lnTo>
                  <a:pt x="106" y="604"/>
                </a:lnTo>
                <a:lnTo>
                  <a:pt x="110" y="606"/>
                </a:lnTo>
                <a:lnTo>
                  <a:pt x="114" y="608"/>
                </a:lnTo>
                <a:lnTo>
                  <a:pt x="117" y="610"/>
                </a:lnTo>
                <a:lnTo>
                  <a:pt x="121" y="612"/>
                </a:lnTo>
                <a:lnTo>
                  <a:pt x="125" y="614"/>
                </a:lnTo>
                <a:lnTo>
                  <a:pt x="128" y="616"/>
                </a:lnTo>
                <a:lnTo>
                  <a:pt x="132" y="618"/>
                </a:lnTo>
                <a:lnTo>
                  <a:pt x="136" y="619"/>
                </a:lnTo>
                <a:lnTo>
                  <a:pt x="140" y="621"/>
                </a:lnTo>
                <a:lnTo>
                  <a:pt x="144" y="623"/>
                </a:lnTo>
                <a:lnTo>
                  <a:pt x="148" y="624"/>
                </a:lnTo>
                <a:lnTo>
                  <a:pt x="152" y="625"/>
                </a:lnTo>
                <a:lnTo>
                  <a:pt x="156" y="627"/>
                </a:lnTo>
                <a:lnTo>
                  <a:pt x="160" y="628"/>
                </a:lnTo>
                <a:lnTo>
                  <a:pt x="164" y="629"/>
                </a:lnTo>
                <a:lnTo>
                  <a:pt x="167" y="630"/>
                </a:lnTo>
                <a:lnTo>
                  <a:pt x="171" y="631"/>
                </a:lnTo>
                <a:lnTo>
                  <a:pt x="175" y="632"/>
                </a:lnTo>
                <a:lnTo>
                  <a:pt x="178" y="633"/>
                </a:lnTo>
                <a:lnTo>
                  <a:pt x="182" y="634"/>
                </a:lnTo>
                <a:lnTo>
                  <a:pt x="186" y="635"/>
                </a:lnTo>
                <a:lnTo>
                  <a:pt x="189" y="635"/>
                </a:lnTo>
                <a:lnTo>
                  <a:pt x="192" y="636"/>
                </a:lnTo>
                <a:lnTo>
                  <a:pt x="196" y="636"/>
                </a:lnTo>
                <a:lnTo>
                  <a:pt x="199" y="636"/>
                </a:lnTo>
                <a:lnTo>
                  <a:pt x="202" y="637"/>
                </a:lnTo>
                <a:lnTo>
                  <a:pt x="205" y="637"/>
                </a:lnTo>
                <a:lnTo>
                  <a:pt x="208" y="637"/>
                </a:lnTo>
                <a:lnTo>
                  <a:pt x="211" y="637"/>
                </a:lnTo>
                <a:lnTo>
                  <a:pt x="214" y="637"/>
                </a:lnTo>
                <a:lnTo>
                  <a:pt x="216" y="636"/>
                </a:lnTo>
                <a:lnTo>
                  <a:pt x="218" y="636"/>
                </a:lnTo>
                <a:lnTo>
                  <a:pt x="220" y="636"/>
                </a:lnTo>
                <a:lnTo>
                  <a:pt x="221" y="636"/>
                </a:lnTo>
                <a:lnTo>
                  <a:pt x="222" y="636"/>
                </a:lnTo>
                <a:lnTo>
                  <a:pt x="223" y="636"/>
                </a:lnTo>
                <a:lnTo>
                  <a:pt x="222" y="636"/>
                </a:lnTo>
                <a:lnTo>
                  <a:pt x="221" y="636"/>
                </a:lnTo>
                <a:lnTo>
                  <a:pt x="220" y="636"/>
                </a:lnTo>
                <a:lnTo>
                  <a:pt x="218" y="636"/>
                </a:lnTo>
                <a:lnTo>
                  <a:pt x="216" y="636"/>
                </a:lnTo>
                <a:lnTo>
                  <a:pt x="214" y="637"/>
                </a:lnTo>
                <a:lnTo>
                  <a:pt x="211" y="637"/>
                </a:lnTo>
                <a:lnTo>
                  <a:pt x="208" y="637"/>
                </a:lnTo>
                <a:lnTo>
                  <a:pt x="206" y="637"/>
                </a:lnTo>
                <a:lnTo>
                  <a:pt x="204" y="638"/>
                </a:lnTo>
                <a:lnTo>
                  <a:pt x="202" y="638"/>
                </a:lnTo>
                <a:lnTo>
                  <a:pt x="200" y="639"/>
                </a:lnTo>
                <a:lnTo>
                  <a:pt x="199" y="640"/>
                </a:lnTo>
                <a:lnTo>
                  <a:pt x="198" y="641"/>
                </a:lnTo>
                <a:lnTo>
                  <a:pt x="197" y="642"/>
                </a:lnTo>
                <a:lnTo>
                  <a:pt x="197" y="643"/>
                </a:lnTo>
                <a:lnTo>
                  <a:pt x="197" y="645"/>
                </a:lnTo>
                <a:lnTo>
                  <a:pt x="197" y="646"/>
                </a:lnTo>
                <a:lnTo>
                  <a:pt x="197" y="648"/>
                </a:lnTo>
                <a:lnTo>
                  <a:pt x="198" y="650"/>
                </a:lnTo>
                <a:lnTo>
                  <a:pt x="199" y="652"/>
                </a:lnTo>
                <a:lnTo>
                  <a:pt x="201" y="654"/>
                </a:lnTo>
                <a:lnTo>
                  <a:pt x="202" y="656"/>
                </a:lnTo>
                <a:lnTo>
                  <a:pt x="204" y="659"/>
                </a:lnTo>
                <a:lnTo>
                  <a:pt x="206" y="661"/>
                </a:lnTo>
                <a:lnTo>
                  <a:pt x="209" y="663"/>
                </a:lnTo>
                <a:lnTo>
                  <a:pt x="211" y="666"/>
                </a:lnTo>
                <a:lnTo>
                  <a:pt x="213" y="668"/>
                </a:lnTo>
                <a:lnTo>
                  <a:pt x="216" y="671"/>
                </a:lnTo>
                <a:lnTo>
                  <a:pt x="218" y="673"/>
                </a:lnTo>
                <a:lnTo>
                  <a:pt x="221" y="676"/>
                </a:lnTo>
                <a:lnTo>
                  <a:pt x="224" y="678"/>
                </a:lnTo>
                <a:lnTo>
                  <a:pt x="227" y="681"/>
                </a:lnTo>
                <a:lnTo>
                  <a:pt x="230" y="683"/>
                </a:lnTo>
                <a:lnTo>
                  <a:pt x="233" y="686"/>
                </a:lnTo>
                <a:lnTo>
                  <a:pt x="236" y="689"/>
                </a:lnTo>
                <a:lnTo>
                  <a:pt x="240" y="691"/>
                </a:lnTo>
                <a:lnTo>
                  <a:pt x="243" y="694"/>
                </a:lnTo>
                <a:lnTo>
                  <a:pt x="247" y="697"/>
                </a:lnTo>
                <a:lnTo>
                  <a:pt x="251" y="699"/>
                </a:lnTo>
                <a:lnTo>
                  <a:pt x="254" y="702"/>
                </a:lnTo>
                <a:lnTo>
                  <a:pt x="258" y="704"/>
                </a:lnTo>
                <a:lnTo>
                  <a:pt x="261" y="706"/>
                </a:lnTo>
                <a:lnTo>
                  <a:pt x="265" y="708"/>
                </a:lnTo>
                <a:lnTo>
                  <a:pt x="268" y="710"/>
                </a:lnTo>
                <a:lnTo>
                  <a:pt x="272" y="711"/>
                </a:lnTo>
                <a:lnTo>
                  <a:pt x="275" y="713"/>
                </a:lnTo>
                <a:lnTo>
                  <a:pt x="278" y="714"/>
                </a:lnTo>
                <a:lnTo>
                  <a:pt x="282" y="715"/>
                </a:lnTo>
                <a:lnTo>
                  <a:pt x="285" y="716"/>
                </a:lnTo>
                <a:lnTo>
                  <a:pt x="288" y="717"/>
                </a:lnTo>
                <a:lnTo>
                  <a:pt x="291" y="717"/>
                </a:lnTo>
                <a:lnTo>
                  <a:pt x="295" y="718"/>
                </a:lnTo>
                <a:lnTo>
                  <a:pt x="298" y="718"/>
                </a:lnTo>
                <a:lnTo>
                  <a:pt x="301" y="718"/>
                </a:lnTo>
                <a:lnTo>
                  <a:pt x="304" y="718"/>
                </a:lnTo>
                <a:lnTo>
                  <a:pt x="307" y="718"/>
                </a:lnTo>
                <a:lnTo>
                  <a:pt x="310" y="718"/>
                </a:lnTo>
                <a:lnTo>
                  <a:pt x="313" y="717"/>
                </a:lnTo>
                <a:lnTo>
                  <a:pt x="316" y="717"/>
                </a:lnTo>
                <a:lnTo>
                  <a:pt x="319" y="716"/>
                </a:lnTo>
                <a:lnTo>
                  <a:pt x="322" y="716"/>
                </a:lnTo>
                <a:lnTo>
                  <a:pt x="325" y="715"/>
                </a:lnTo>
                <a:lnTo>
                  <a:pt x="328" y="715"/>
                </a:lnTo>
                <a:lnTo>
                  <a:pt x="331" y="714"/>
                </a:lnTo>
                <a:lnTo>
                  <a:pt x="334" y="713"/>
                </a:lnTo>
                <a:lnTo>
                  <a:pt x="336" y="712"/>
                </a:lnTo>
                <a:lnTo>
                  <a:pt x="339" y="711"/>
                </a:lnTo>
                <a:lnTo>
                  <a:pt x="342" y="710"/>
                </a:lnTo>
                <a:lnTo>
                  <a:pt x="345" y="709"/>
                </a:lnTo>
                <a:lnTo>
                  <a:pt x="348" y="707"/>
                </a:lnTo>
                <a:lnTo>
                  <a:pt x="351" y="706"/>
                </a:lnTo>
                <a:lnTo>
                  <a:pt x="354" y="704"/>
                </a:lnTo>
                <a:lnTo>
                  <a:pt x="357" y="703"/>
                </a:lnTo>
                <a:lnTo>
                  <a:pt x="359" y="701"/>
                </a:lnTo>
                <a:lnTo>
                  <a:pt x="362" y="699"/>
                </a:lnTo>
                <a:lnTo>
                  <a:pt x="365" y="697"/>
                </a:lnTo>
                <a:lnTo>
                  <a:pt x="367" y="695"/>
                </a:lnTo>
                <a:lnTo>
                  <a:pt x="370" y="693"/>
                </a:lnTo>
                <a:lnTo>
                  <a:pt x="372" y="691"/>
                </a:lnTo>
                <a:lnTo>
                  <a:pt x="375" y="689"/>
                </a:lnTo>
                <a:lnTo>
                  <a:pt x="377" y="687"/>
                </a:lnTo>
                <a:lnTo>
                  <a:pt x="379" y="684"/>
                </a:lnTo>
                <a:lnTo>
                  <a:pt x="382" y="682"/>
                </a:lnTo>
                <a:lnTo>
                  <a:pt x="384" y="679"/>
                </a:lnTo>
                <a:lnTo>
                  <a:pt x="386" y="676"/>
                </a:lnTo>
                <a:lnTo>
                  <a:pt x="388" y="673"/>
                </a:lnTo>
                <a:lnTo>
                  <a:pt x="390" y="670"/>
                </a:lnTo>
                <a:lnTo>
                  <a:pt x="392" y="668"/>
                </a:lnTo>
                <a:lnTo>
                  <a:pt x="393" y="665"/>
                </a:lnTo>
                <a:lnTo>
                  <a:pt x="394" y="662"/>
                </a:lnTo>
                <a:lnTo>
                  <a:pt x="395" y="660"/>
                </a:lnTo>
                <a:lnTo>
                  <a:pt x="396" y="657"/>
                </a:lnTo>
                <a:lnTo>
                  <a:pt x="396" y="655"/>
                </a:lnTo>
                <a:lnTo>
                  <a:pt x="396" y="652"/>
                </a:lnTo>
                <a:lnTo>
                  <a:pt x="396" y="650"/>
                </a:lnTo>
                <a:lnTo>
                  <a:pt x="396" y="647"/>
                </a:lnTo>
                <a:lnTo>
                  <a:pt x="395" y="645"/>
                </a:lnTo>
                <a:lnTo>
                  <a:pt x="394" y="643"/>
                </a:lnTo>
                <a:lnTo>
                  <a:pt x="393" y="641"/>
                </a:lnTo>
                <a:lnTo>
                  <a:pt x="392" y="639"/>
                </a:lnTo>
                <a:lnTo>
                  <a:pt x="390" y="637"/>
                </a:lnTo>
                <a:lnTo>
                  <a:pt x="388" y="635"/>
                </a:lnTo>
                <a:lnTo>
                  <a:pt x="386" y="633"/>
                </a:lnTo>
                <a:lnTo>
                  <a:pt x="384" y="632"/>
                </a:lnTo>
                <a:lnTo>
                  <a:pt x="383" y="630"/>
                </a:lnTo>
                <a:lnTo>
                  <a:pt x="382" y="629"/>
                </a:lnTo>
                <a:lnTo>
                  <a:pt x="381" y="628"/>
                </a:lnTo>
                <a:lnTo>
                  <a:pt x="380" y="628"/>
                </a:lnTo>
                <a:lnTo>
                  <a:pt x="380" y="627"/>
                </a:lnTo>
                <a:lnTo>
                  <a:pt x="380" y="628"/>
                </a:lnTo>
                <a:lnTo>
                  <a:pt x="381" y="628"/>
                </a:lnTo>
                <a:lnTo>
                  <a:pt x="382" y="629"/>
                </a:lnTo>
                <a:lnTo>
                  <a:pt x="383" y="630"/>
                </a:lnTo>
                <a:lnTo>
                  <a:pt x="384" y="632"/>
                </a:lnTo>
                <a:lnTo>
                  <a:pt x="386" y="633"/>
                </a:lnTo>
                <a:lnTo>
                  <a:pt x="388" y="635"/>
                </a:lnTo>
                <a:lnTo>
                  <a:pt x="390" y="637"/>
                </a:lnTo>
                <a:lnTo>
                  <a:pt x="392" y="639"/>
                </a:lnTo>
                <a:lnTo>
                  <a:pt x="394" y="641"/>
                </a:lnTo>
                <a:lnTo>
                  <a:pt x="397" y="643"/>
                </a:lnTo>
                <a:lnTo>
                  <a:pt x="399" y="645"/>
                </a:lnTo>
                <a:lnTo>
                  <a:pt x="402" y="647"/>
                </a:lnTo>
                <a:lnTo>
                  <a:pt x="404" y="649"/>
                </a:lnTo>
                <a:lnTo>
                  <a:pt x="407" y="651"/>
                </a:lnTo>
                <a:lnTo>
                  <a:pt x="410" y="653"/>
                </a:lnTo>
                <a:lnTo>
                  <a:pt x="413" y="655"/>
                </a:lnTo>
                <a:lnTo>
                  <a:pt x="416" y="657"/>
                </a:lnTo>
                <a:lnTo>
                  <a:pt x="419" y="659"/>
                </a:lnTo>
                <a:lnTo>
                  <a:pt x="422" y="661"/>
                </a:lnTo>
                <a:lnTo>
                  <a:pt x="425" y="664"/>
                </a:lnTo>
                <a:lnTo>
                  <a:pt x="428" y="666"/>
                </a:lnTo>
                <a:lnTo>
                  <a:pt x="432" y="668"/>
                </a:lnTo>
                <a:lnTo>
                  <a:pt x="435" y="670"/>
                </a:lnTo>
                <a:lnTo>
                  <a:pt x="439" y="672"/>
                </a:lnTo>
                <a:lnTo>
                  <a:pt x="442" y="674"/>
                </a:lnTo>
                <a:lnTo>
                  <a:pt x="446" y="676"/>
                </a:lnTo>
                <a:lnTo>
                  <a:pt x="450" y="678"/>
                </a:lnTo>
                <a:lnTo>
                  <a:pt x="454" y="680"/>
                </a:lnTo>
                <a:lnTo>
                  <a:pt x="458" y="682"/>
                </a:lnTo>
                <a:lnTo>
                  <a:pt x="462" y="684"/>
                </a:lnTo>
                <a:lnTo>
                  <a:pt x="467" y="686"/>
                </a:lnTo>
                <a:lnTo>
                  <a:pt x="471" y="687"/>
                </a:lnTo>
                <a:lnTo>
                  <a:pt x="476" y="689"/>
                </a:lnTo>
                <a:lnTo>
                  <a:pt x="480" y="691"/>
                </a:lnTo>
                <a:lnTo>
                  <a:pt x="485" y="692"/>
                </a:lnTo>
                <a:lnTo>
                  <a:pt x="490" y="694"/>
                </a:lnTo>
                <a:lnTo>
                  <a:pt x="495" y="695"/>
                </a:lnTo>
                <a:lnTo>
                  <a:pt x="500" y="697"/>
                </a:lnTo>
                <a:lnTo>
                  <a:pt x="505" y="698"/>
                </a:lnTo>
                <a:lnTo>
                  <a:pt x="510" y="699"/>
                </a:lnTo>
                <a:lnTo>
                  <a:pt x="515" y="700"/>
                </a:lnTo>
                <a:lnTo>
                  <a:pt x="520" y="701"/>
                </a:lnTo>
                <a:lnTo>
                  <a:pt x="525" y="702"/>
                </a:lnTo>
                <a:lnTo>
                  <a:pt x="529" y="702"/>
                </a:lnTo>
                <a:lnTo>
                  <a:pt x="534" y="703"/>
                </a:lnTo>
                <a:lnTo>
                  <a:pt x="538" y="703"/>
                </a:lnTo>
                <a:lnTo>
                  <a:pt x="542" y="704"/>
                </a:lnTo>
                <a:lnTo>
                  <a:pt x="546" y="704"/>
                </a:lnTo>
                <a:lnTo>
                  <a:pt x="550" y="704"/>
                </a:lnTo>
                <a:lnTo>
                  <a:pt x="554" y="704"/>
                </a:lnTo>
                <a:lnTo>
                  <a:pt x="558" y="704"/>
                </a:lnTo>
                <a:lnTo>
                  <a:pt x="562" y="704"/>
                </a:lnTo>
                <a:lnTo>
                  <a:pt x="565" y="703"/>
                </a:lnTo>
                <a:lnTo>
                  <a:pt x="569" y="703"/>
                </a:lnTo>
                <a:lnTo>
                  <a:pt x="572" y="702"/>
                </a:lnTo>
                <a:lnTo>
                  <a:pt x="576" y="701"/>
                </a:lnTo>
                <a:lnTo>
                  <a:pt x="579" y="700"/>
                </a:lnTo>
                <a:lnTo>
                  <a:pt x="582" y="699"/>
                </a:lnTo>
                <a:lnTo>
                  <a:pt x="586" y="698"/>
                </a:lnTo>
                <a:lnTo>
                  <a:pt x="589" y="696"/>
                </a:lnTo>
                <a:lnTo>
                  <a:pt x="592" y="695"/>
                </a:lnTo>
                <a:lnTo>
                  <a:pt x="595" y="693"/>
                </a:lnTo>
                <a:lnTo>
                  <a:pt x="599" y="691"/>
                </a:lnTo>
                <a:lnTo>
                  <a:pt x="602" y="688"/>
                </a:lnTo>
                <a:lnTo>
                  <a:pt x="605" y="686"/>
                </a:lnTo>
                <a:lnTo>
                  <a:pt x="608" y="684"/>
                </a:lnTo>
                <a:lnTo>
                  <a:pt x="612" y="681"/>
                </a:lnTo>
                <a:lnTo>
                  <a:pt x="615" y="678"/>
                </a:lnTo>
                <a:lnTo>
                  <a:pt x="618" y="675"/>
                </a:lnTo>
                <a:lnTo>
                  <a:pt x="621" y="672"/>
                </a:lnTo>
                <a:lnTo>
                  <a:pt x="624" y="668"/>
                </a:lnTo>
                <a:lnTo>
                  <a:pt x="626" y="666"/>
                </a:lnTo>
                <a:lnTo>
                  <a:pt x="629" y="663"/>
                </a:lnTo>
                <a:lnTo>
                  <a:pt x="630" y="661"/>
                </a:lnTo>
                <a:lnTo>
                  <a:pt x="632" y="660"/>
                </a:lnTo>
                <a:lnTo>
                  <a:pt x="633" y="659"/>
                </a:lnTo>
                <a:lnTo>
                  <a:pt x="633" y="658"/>
                </a:lnTo>
                <a:lnTo>
                  <a:pt x="633" y="659"/>
                </a:lnTo>
                <a:lnTo>
                  <a:pt x="632" y="660"/>
                </a:lnTo>
                <a:lnTo>
                  <a:pt x="630" y="661"/>
                </a:lnTo>
                <a:lnTo>
                  <a:pt x="629" y="663"/>
                </a:lnTo>
                <a:lnTo>
                  <a:pt x="626" y="666"/>
                </a:lnTo>
                <a:lnTo>
                  <a:pt x="624" y="668"/>
                </a:lnTo>
                <a:lnTo>
                  <a:pt x="621" y="672"/>
                </a:lnTo>
                <a:lnTo>
                  <a:pt x="618" y="675"/>
                </a:lnTo>
                <a:lnTo>
                  <a:pt x="616" y="678"/>
                </a:lnTo>
                <a:lnTo>
                  <a:pt x="614" y="681"/>
                </a:lnTo>
                <a:lnTo>
                  <a:pt x="613" y="683"/>
                </a:lnTo>
                <a:lnTo>
                  <a:pt x="612" y="686"/>
                </a:lnTo>
                <a:lnTo>
                  <a:pt x="612" y="688"/>
                </a:lnTo>
                <a:lnTo>
                  <a:pt x="612" y="691"/>
                </a:lnTo>
                <a:lnTo>
                  <a:pt x="613" y="693"/>
                </a:lnTo>
                <a:lnTo>
                  <a:pt x="614" y="694"/>
                </a:lnTo>
                <a:lnTo>
                  <a:pt x="616" y="696"/>
                </a:lnTo>
                <a:lnTo>
                  <a:pt x="618" y="697"/>
                </a:lnTo>
                <a:lnTo>
                  <a:pt x="621" y="699"/>
                </a:lnTo>
                <a:lnTo>
                  <a:pt x="624" y="700"/>
                </a:lnTo>
                <a:lnTo>
                  <a:pt x="628" y="701"/>
                </a:lnTo>
                <a:lnTo>
                  <a:pt x="632" y="701"/>
                </a:lnTo>
                <a:lnTo>
                  <a:pt x="637" y="702"/>
                </a:lnTo>
                <a:lnTo>
                  <a:pt x="643" y="702"/>
                </a:lnTo>
                <a:lnTo>
                  <a:pt x="648" y="703"/>
                </a:lnTo>
                <a:lnTo>
                  <a:pt x="653" y="703"/>
                </a:lnTo>
                <a:lnTo>
                  <a:pt x="658" y="703"/>
                </a:lnTo>
                <a:lnTo>
                  <a:pt x="663" y="703"/>
                </a:lnTo>
                <a:lnTo>
                  <a:pt x="668" y="703"/>
                </a:lnTo>
                <a:lnTo>
                  <a:pt x="673" y="703"/>
                </a:lnTo>
                <a:lnTo>
                  <a:pt x="678" y="703"/>
                </a:lnTo>
                <a:lnTo>
                  <a:pt x="683" y="703"/>
                </a:lnTo>
                <a:lnTo>
                  <a:pt x="688" y="703"/>
                </a:lnTo>
                <a:lnTo>
                  <a:pt x="693" y="702"/>
                </a:lnTo>
                <a:lnTo>
                  <a:pt x="698" y="702"/>
                </a:lnTo>
                <a:lnTo>
                  <a:pt x="702" y="701"/>
                </a:lnTo>
                <a:lnTo>
                  <a:pt x="707" y="701"/>
                </a:lnTo>
                <a:lnTo>
                  <a:pt x="712" y="700"/>
                </a:lnTo>
                <a:lnTo>
                  <a:pt x="717" y="699"/>
                </a:lnTo>
                <a:lnTo>
                  <a:pt x="722" y="698"/>
                </a:lnTo>
                <a:lnTo>
                  <a:pt x="726" y="697"/>
                </a:lnTo>
                <a:lnTo>
                  <a:pt x="731" y="696"/>
                </a:lnTo>
                <a:lnTo>
                  <a:pt x="736" y="695"/>
                </a:lnTo>
                <a:lnTo>
                  <a:pt x="740" y="694"/>
                </a:lnTo>
                <a:lnTo>
                  <a:pt x="745" y="693"/>
                </a:lnTo>
                <a:lnTo>
                  <a:pt x="749" y="692"/>
                </a:lnTo>
                <a:lnTo>
                  <a:pt x="754" y="690"/>
                </a:lnTo>
                <a:lnTo>
                  <a:pt x="758" y="689"/>
                </a:lnTo>
                <a:lnTo>
                  <a:pt x="762" y="687"/>
                </a:lnTo>
                <a:lnTo>
                  <a:pt x="767" y="685"/>
                </a:lnTo>
                <a:lnTo>
                  <a:pt x="771" y="683"/>
                </a:lnTo>
                <a:lnTo>
                  <a:pt x="775" y="681"/>
                </a:lnTo>
                <a:lnTo>
                  <a:pt x="780" y="679"/>
                </a:lnTo>
                <a:lnTo>
                  <a:pt x="784" y="677"/>
                </a:lnTo>
                <a:lnTo>
                  <a:pt x="788" y="675"/>
                </a:lnTo>
                <a:lnTo>
                  <a:pt x="792" y="673"/>
                </a:lnTo>
                <a:lnTo>
                  <a:pt x="796" y="670"/>
                </a:lnTo>
                <a:lnTo>
                  <a:pt x="800" y="668"/>
                </a:lnTo>
                <a:lnTo>
                  <a:pt x="803" y="666"/>
                </a:lnTo>
                <a:lnTo>
                  <a:pt x="807" y="663"/>
                </a:lnTo>
                <a:lnTo>
                  <a:pt x="810" y="660"/>
                </a:lnTo>
                <a:lnTo>
                  <a:pt x="813" y="658"/>
                </a:lnTo>
                <a:lnTo>
                  <a:pt x="817" y="655"/>
                </a:lnTo>
                <a:lnTo>
                  <a:pt x="820" y="652"/>
                </a:lnTo>
                <a:lnTo>
                  <a:pt x="823" y="649"/>
                </a:lnTo>
                <a:lnTo>
                  <a:pt x="825" y="646"/>
                </a:lnTo>
                <a:lnTo>
                  <a:pt x="828" y="643"/>
                </a:lnTo>
                <a:lnTo>
                  <a:pt x="831" y="640"/>
                </a:lnTo>
                <a:lnTo>
                  <a:pt x="833" y="636"/>
                </a:lnTo>
                <a:lnTo>
                  <a:pt x="835" y="633"/>
                </a:lnTo>
                <a:lnTo>
                  <a:pt x="838" y="630"/>
                </a:lnTo>
                <a:lnTo>
                  <a:pt x="840" y="626"/>
                </a:lnTo>
                <a:lnTo>
                  <a:pt x="842" y="623"/>
                </a:lnTo>
                <a:lnTo>
                  <a:pt x="844" y="620"/>
                </a:lnTo>
                <a:lnTo>
                  <a:pt x="845" y="616"/>
                </a:lnTo>
                <a:lnTo>
                  <a:pt x="847" y="613"/>
                </a:lnTo>
                <a:lnTo>
                  <a:pt x="848" y="610"/>
                </a:lnTo>
                <a:lnTo>
                  <a:pt x="850" y="607"/>
                </a:lnTo>
                <a:lnTo>
                  <a:pt x="851" y="605"/>
                </a:lnTo>
                <a:lnTo>
                  <a:pt x="852" y="602"/>
                </a:lnTo>
                <a:lnTo>
                  <a:pt x="853" y="599"/>
                </a:lnTo>
                <a:lnTo>
                  <a:pt x="854" y="597"/>
                </a:lnTo>
                <a:lnTo>
                  <a:pt x="854" y="594"/>
                </a:lnTo>
                <a:lnTo>
                  <a:pt x="855" y="592"/>
                </a:lnTo>
                <a:lnTo>
                  <a:pt x="855" y="589"/>
                </a:lnTo>
                <a:lnTo>
                  <a:pt x="855" y="587"/>
                </a:lnTo>
                <a:lnTo>
                  <a:pt x="856" y="585"/>
                </a:lnTo>
                <a:lnTo>
                  <a:pt x="856" y="583"/>
                </a:lnTo>
                <a:lnTo>
                  <a:pt x="856" y="581"/>
                </a:lnTo>
                <a:lnTo>
                  <a:pt x="856" y="580"/>
                </a:lnTo>
                <a:lnTo>
                  <a:pt x="856" y="579"/>
                </a:lnTo>
                <a:lnTo>
                  <a:pt x="856" y="578"/>
                </a:lnTo>
                <a:lnTo>
                  <a:pt x="856" y="577"/>
                </a:lnTo>
                <a:lnTo>
                  <a:pt x="856" y="576"/>
                </a:lnTo>
                <a:lnTo>
                  <a:pt x="856" y="577"/>
                </a:lnTo>
                <a:lnTo>
                  <a:pt x="856" y="578"/>
                </a:lnTo>
                <a:lnTo>
                  <a:pt x="856" y="579"/>
                </a:lnTo>
                <a:lnTo>
                  <a:pt x="856" y="580"/>
                </a:lnTo>
                <a:lnTo>
                  <a:pt x="856" y="581"/>
                </a:lnTo>
                <a:lnTo>
                  <a:pt x="856" y="583"/>
                </a:lnTo>
                <a:lnTo>
                  <a:pt x="856" y="585"/>
                </a:lnTo>
                <a:lnTo>
                  <a:pt x="856" y="587"/>
                </a:lnTo>
                <a:lnTo>
                  <a:pt x="856" y="589"/>
                </a:lnTo>
                <a:lnTo>
                  <a:pt x="856" y="591"/>
                </a:lnTo>
                <a:lnTo>
                  <a:pt x="856" y="594"/>
                </a:lnTo>
                <a:lnTo>
                  <a:pt x="857" y="596"/>
                </a:lnTo>
                <a:lnTo>
                  <a:pt x="858" y="598"/>
                </a:lnTo>
                <a:lnTo>
                  <a:pt x="859" y="600"/>
                </a:lnTo>
                <a:lnTo>
                  <a:pt x="860" y="603"/>
                </a:lnTo>
                <a:lnTo>
                  <a:pt x="861" y="605"/>
                </a:lnTo>
                <a:lnTo>
                  <a:pt x="863" y="607"/>
                </a:lnTo>
                <a:lnTo>
                  <a:pt x="864" y="609"/>
                </a:lnTo>
                <a:lnTo>
                  <a:pt x="866" y="612"/>
                </a:lnTo>
                <a:lnTo>
                  <a:pt x="868" y="614"/>
                </a:lnTo>
                <a:lnTo>
                  <a:pt x="870" y="617"/>
                </a:lnTo>
                <a:lnTo>
                  <a:pt x="872" y="619"/>
                </a:lnTo>
                <a:lnTo>
                  <a:pt x="874" y="622"/>
                </a:lnTo>
                <a:lnTo>
                  <a:pt x="877" y="624"/>
                </a:lnTo>
                <a:lnTo>
                  <a:pt x="879" y="626"/>
                </a:lnTo>
                <a:lnTo>
                  <a:pt x="882" y="628"/>
                </a:lnTo>
                <a:lnTo>
                  <a:pt x="885" y="630"/>
                </a:lnTo>
                <a:lnTo>
                  <a:pt x="888" y="632"/>
                </a:lnTo>
                <a:lnTo>
                  <a:pt x="891" y="634"/>
                </a:lnTo>
                <a:lnTo>
                  <a:pt x="894" y="636"/>
                </a:lnTo>
                <a:lnTo>
                  <a:pt x="897" y="638"/>
                </a:lnTo>
                <a:lnTo>
                  <a:pt x="900" y="639"/>
                </a:lnTo>
                <a:lnTo>
                  <a:pt x="904" y="641"/>
                </a:lnTo>
                <a:lnTo>
                  <a:pt x="907" y="642"/>
                </a:lnTo>
                <a:lnTo>
                  <a:pt x="911" y="643"/>
                </a:lnTo>
                <a:lnTo>
                  <a:pt x="915" y="645"/>
                </a:lnTo>
                <a:lnTo>
                  <a:pt x="919" y="646"/>
                </a:lnTo>
                <a:lnTo>
                  <a:pt x="923" y="647"/>
                </a:lnTo>
                <a:lnTo>
                  <a:pt x="927" y="647"/>
                </a:lnTo>
                <a:lnTo>
                  <a:pt x="931" y="648"/>
                </a:lnTo>
                <a:lnTo>
                  <a:pt x="935" y="649"/>
                </a:lnTo>
                <a:lnTo>
                  <a:pt x="938" y="649"/>
                </a:lnTo>
                <a:lnTo>
                  <a:pt x="942" y="650"/>
                </a:lnTo>
                <a:lnTo>
                  <a:pt x="946" y="650"/>
                </a:lnTo>
                <a:lnTo>
                  <a:pt x="950" y="650"/>
                </a:lnTo>
                <a:lnTo>
                  <a:pt x="953" y="650"/>
                </a:lnTo>
                <a:lnTo>
                  <a:pt x="957" y="650"/>
                </a:lnTo>
                <a:lnTo>
                  <a:pt x="960" y="650"/>
                </a:lnTo>
                <a:lnTo>
                  <a:pt x="964" y="650"/>
                </a:lnTo>
                <a:lnTo>
                  <a:pt x="967" y="649"/>
                </a:lnTo>
                <a:lnTo>
                  <a:pt x="970" y="649"/>
                </a:lnTo>
                <a:lnTo>
                  <a:pt x="974" y="648"/>
                </a:lnTo>
                <a:lnTo>
                  <a:pt x="977" y="647"/>
                </a:lnTo>
                <a:lnTo>
                  <a:pt x="980" y="647"/>
                </a:lnTo>
                <a:lnTo>
                  <a:pt x="983" y="646"/>
                </a:lnTo>
                <a:lnTo>
                  <a:pt x="986" y="645"/>
                </a:lnTo>
                <a:lnTo>
                  <a:pt x="988" y="643"/>
                </a:lnTo>
                <a:lnTo>
                  <a:pt x="991" y="642"/>
                </a:lnTo>
                <a:lnTo>
                  <a:pt x="994" y="641"/>
                </a:lnTo>
                <a:lnTo>
                  <a:pt x="997" y="640"/>
                </a:lnTo>
                <a:lnTo>
                  <a:pt x="999" y="638"/>
                </a:lnTo>
                <a:lnTo>
                  <a:pt x="1002" y="637"/>
                </a:lnTo>
                <a:lnTo>
                  <a:pt x="1004" y="635"/>
                </a:lnTo>
                <a:lnTo>
                  <a:pt x="1007" y="634"/>
                </a:lnTo>
                <a:lnTo>
                  <a:pt x="1009" y="632"/>
                </a:lnTo>
                <a:lnTo>
                  <a:pt x="1012" y="630"/>
                </a:lnTo>
                <a:lnTo>
                  <a:pt x="1014" y="629"/>
                </a:lnTo>
                <a:lnTo>
                  <a:pt x="1017" y="627"/>
                </a:lnTo>
                <a:lnTo>
                  <a:pt x="1019" y="625"/>
                </a:lnTo>
                <a:lnTo>
                  <a:pt x="1021" y="623"/>
                </a:lnTo>
                <a:lnTo>
                  <a:pt x="1023" y="621"/>
                </a:lnTo>
                <a:lnTo>
                  <a:pt x="1025" y="619"/>
                </a:lnTo>
                <a:lnTo>
                  <a:pt x="1027" y="616"/>
                </a:lnTo>
                <a:lnTo>
                  <a:pt x="1029" y="614"/>
                </a:lnTo>
                <a:lnTo>
                  <a:pt x="1031" y="612"/>
                </a:lnTo>
                <a:lnTo>
                  <a:pt x="1033" y="610"/>
                </a:lnTo>
                <a:lnTo>
                  <a:pt x="1035" y="608"/>
                </a:lnTo>
                <a:lnTo>
                  <a:pt x="1037" y="606"/>
                </a:lnTo>
                <a:lnTo>
                  <a:pt x="1039" y="604"/>
                </a:lnTo>
                <a:lnTo>
                  <a:pt x="1041" y="602"/>
                </a:lnTo>
                <a:lnTo>
                  <a:pt x="1043" y="600"/>
                </a:lnTo>
                <a:lnTo>
                  <a:pt x="1045" y="599"/>
                </a:lnTo>
                <a:lnTo>
                  <a:pt x="1046" y="597"/>
                </a:lnTo>
                <a:lnTo>
                  <a:pt x="1048" y="595"/>
                </a:lnTo>
                <a:lnTo>
                  <a:pt x="1050" y="593"/>
                </a:lnTo>
                <a:lnTo>
                  <a:pt x="1051" y="591"/>
                </a:lnTo>
                <a:lnTo>
                  <a:pt x="1053" y="589"/>
                </a:lnTo>
                <a:lnTo>
                  <a:pt x="1054" y="588"/>
                </a:lnTo>
                <a:lnTo>
                  <a:pt x="1055" y="586"/>
                </a:lnTo>
                <a:lnTo>
                  <a:pt x="1056" y="585"/>
                </a:lnTo>
                <a:lnTo>
                  <a:pt x="1057" y="584"/>
                </a:lnTo>
                <a:lnTo>
                  <a:pt x="1057" y="583"/>
                </a:lnTo>
                <a:lnTo>
                  <a:pt x="1057" y="582"/>
                </a:lnTo>
                <a:lnTo>
                  <a:pt x="1057" y="581"/>
                </a:lnTo>
                <a:lnTo>
                  <a:pt x="1056" y="581"/>
                </a:lnTo>
                <a:lnTo>
                  <a:pt x="1055" y="581"/>
                </a:lnTo>
                <a:lnTo>
                  <a:pt x="1054" y="582"/>
                </a:lnTo>
                <a:lnTo>
                  <a:pt x="1053" y="582"/>
                </a:lnTo>
                <a:lnTo>
                  <a:pt x="1051" y="583"/>
                </a:lnTo>
                <a:lnTo>
                  <a:pt x="1049" y="583"/>
                </a:lnTo>
                <a:lnTo>
                  <a:pt x="1047" y="585"/>
                </a:lnTo>
                <a:lnTo>
                  <a:pt x="1044" y="586"/>
                </a:lnTo>
                <a:lnTo>
                  <a:pt x="1042" y="587"/>
                </a:lnTo>
                <a:lnTo>
                  <a:pt x="1039" y="588"/>
                </a:lnTo>
                <a:lnTo>
                  <a:pt x="1036" y="589"/>
                </a:lnTo>
                <a:lnTo>
                  <a:pt x="1034" y="590"/>
                </a:lnTo>
                <a:lnTo>
                  <a:pt x="1031" y="591"/>
                </a:lnTo>
                <a:lnTo>
                  <a:pt x="1028" y="592"/>
                </a:lnTo>
                <a:lnTo>
                  <a:pt x="1025" y="593"/>
                </a:lnTo>
                <a:lnTo>
                  <a:pt x="1023" y="593"/>
                </a:lnTo>
                <a:lnTo>
                  <a:pt x="1020" y="594"/>
                </a:lnTo>
                <a:lnTo>
                  <a:pt x="1017" y="594"/>
                </a:lnTo>
                <a:lnTo>
                  <a:pt x="1014" y="595"/>
                </a:lnTo>
                <a:lnTo>
                  <a:pt x="1011" y="595"/>
                </a:lnTo>
                <a:lnTo>
                  <a:pt x="1009" y="595"/>
                </a:lnTo>
                <a:lnTo>
                  <a:pt x="1006" y="595"/>
                </a:lnTo>
                <a:lnTo>
                  <a:pt x="1003" y="595"/>
                </a:lnTo>
                <a:lnTo>
                  <a:pt x="1000" y="595"/>
                </a:lnTo>
                <a:lnTo>
                  <a:pt x="997" y="594"/>
                </a:lnTo>
                <a:lnTo>
                  <a:pt x="995" y="594"/>
                </a:lnTo>
                <a:lnTo>
                  <a:pt x="993" y="594"/>
                </a:lnTo>
                <a:lnTo>
                  <a:pt x="991" y="594"/>
                </a:lnTo>
                <a:lnTo>
                  <a:pt x="990" y="594"/>
                </a:lnTo>
                <a:lnTo>
                  <a:pt x="989" y="594"/>
                </a:lnTo>
                <a:lnTo>
                  <a:pt x="988" y="594"/>
                </a:lnTo>
                <a:lnTo>
                  <a:pt x="989" y="594"/>
                </a:lnTo>
                <a:lnTo>
                  <a:pt x="990" y="594"/>
                </a:lnTo>
                <a:lnTo>
                  <a:pt x="991" y="594"/>
                </a:lnTo>
                <a:lnTo>
                  <a:pt x="993" y="594"/>
                </a:lnTo>
                <a:lnTo>
                  <a:pt x="995" y="594"/>
                </a:lnTo>
                <a:lnTo>
                  <a:pt x="997" y="594"/>
                </a:lnTo>
                <a:lnTo>
                  <a:pt x="1000" y="595"/>
                </a:lnTo>
                <a:lnTo>
                  <a:pt x="1003" y="595"/>
                </a:lnTo>
                <a:lnTo>
                  <a:pt x="1006" y="595"/>
                </a:lnTo>
                <a:lnTo>
                  <a:pt x="1008" y="595"/>
                </a:lnTo>
                <a:lnTo>
                  <a:pt x="1011" y="595"/>
                </a:lnTo>
                <a:lnTo>
                  <a:pt x="1014" y="595"/>
                </a:lnTo>
                <a:lnTo>
                  <a:pt x="1017" y="594"/>
                </a:lnTo>
                <a:lnTo>
                  <a:pt x="1020" y="594"/>
                </a:lnTo>
                <a:lnTo>
                  <a:pt x="1023" y="593"/>
                </a:lnTo>
                <a:lnTo>
                  <a:pt x="1025" y="593"/>
                </a:lnTo>
                <a:lnTo>
                  <a:pt x="1028" y="592"/>
                </a:lnTo>
                <a:lnTo>
                  <a:pt x="1031" y="591"/>
                </a:lnTo>
                <a:lnTo>
                  <a:pt x="1034" y="590"/>
                </a:lnTo>
                <a:lnTo>
                  <a:pt x="1036" y="589"/>
                </a:lnTo>
                <a:lnTo>
                  <a:pt x="1039" y="588"/>
                </a:lnTo>
                <a:lnTo>
                  <a:pt x="1042" y="587"/>
                </a:lnTo>
                <a:lnTo>
                  <a:pt x="1044" y="586"/>
                </a:lnTo>
                <a:lnTo>
                  <a:pt x="1047" y="584"/>
                </a:lnTo>
                <a:lnTo>
                  <a:pt x="1049" y="583"/>
                </a:lnTo>
                <a:lnTo>
                  <a:pt x="1052" y="582"/>
                </a:lnTo>
                <a:lnTo>
                  <a:pt x="1055" y="580"/>
                </a:lnTo>
                <a:lnTo>
                  <a:pt x="1057" y="579"/>
                </a:lnTo>
                <a:lnTo>
                  <a:pt x="1060" y="577"/>
                </a:lnTo>
                <a:lnTo>
                  <a:pt x="1063" y="576"/>
                </a:lnTo>
                <a:lnTo>
                  <a:pt x="1065" y="574"/>
                </a:lnTo>
                <a:lnTo>
                  <a:pt x="1068" y="573"/>
                </a:lnTo>
                <a:lnTo>
                  <a:pt x="1070" y="571"/>
                </a:lnTo>
                <a:lnTo>
                  <a:pt x="1073" y="570"/>
                </a:lnTo>
                <a:lnTo>
                  <a:pt x="1075" y="568"/>
                </a:lnTo>
                <a:lnTo>
                  <a:pt x="1078" y="567"/>
                </a:lnTo>
                <a:lnTo>
                  <a:pt x="1080" y="565"/>
                </a:lnTo>
                <a:lnTo>
                  <a:pt x="1083" y="563"/>
                </a:lnTo>
                <a:lnTo>
                  <a:pt x="1086" y="562"/>
                </a:lnTo>
                <a:lnTo>
                  <a:pt x="1088" y="560"/>
                </a:lnTo>
                <a:lnTo>
                  <a:pt x="1091" y="558"/>
                </a:lnTo>
                <a:lnTo>
                  <a:pt x="1093" y="556"/>
                </a:lnTo>
                <a:lnTo>
                  <a:pt x="1096" y="553"/>
                </a:lnTo>
                <a:lnTo>
                  <a:pt x="1098" y="551"/>
                </a:lnTo>
                <a:lnTo>
                  <a:pt x="1101" y="548"/>
                </a:lnTo>
                <a:lnTo>
                  <a:pt x="1103" y="545"/>
                </a:lnTo>
                <a:lnTo>
                  <a:pt x="1105" y="541"/>
                </a:lnTo>
                <a:lnTo>
                  <a:pt x="1108" y="538"/>
                </a:lnTo>
                <a:lnTo>
                  <a:pt x="1110" y="534"/>
                </a:lnTo>
                <a:lnTo>
                  <a:pt x="1113" y="530"/>
                </a:lnTo>
                <a:lnTo>
                  <a:pt x="1115" y="526"/>
                </a:lnTo>
                <a:lnTo>
                  <a:pt x="1117" y="522"/>
                </a:lnTo>
                <a:lnTo>
                  <a:pt x="1120" y="517"/>
                </a:lnTo>
                <a:lnTo>
                  <a:pt x="1122" y="512"/>
                </a:lnTo>
                <a:lnTo>
                  <a:pt x="1125" y="507"/>
                </a:lnTo>
                <a:lnTo>
                  <a:pt x="1127" y="502"/>
                </a:lnTo>
                <a:lnTo>
                  <a:pt x="1129" y="497"/>
                </a:lnTo>
                <a:lnTo>
                  <a:pt x="1131" y="491"/>
                </a:lnTo>
                <a:lnTo>
                  <a:pt x="1133" y="486"/>
                </a:lnTo>
                <a:lnTo>
                  <a:pt x="1135" y="481"/>
                </a:lnTo>
                <a:lnTo>
                  <a:pt x="1136" y="475"/>
                </a:lnTo>
                <a:lnTo>
                  <a:pt x="1138" y="469"/>
                </a:lnTo>
                <a:lnTo>
                  <a:pt x="1140" y="464"/>
                </a:lnTo>
                <a:lnTo>
                  <a:pt x="1141" y="458"/>
                </a:lnTo>
                <a:lnTo>
                  <a:pt x="1142" y="452"/>
                </a:lnTo>
                <a:lnTo>
                  <a:pt x="1143" y="446"/>
                </a:lnTo>
                <a:lnTo>
                  <a:pt x="1144" y="440"/>
                </a:lnTo>
                <a:lnTo>
                  <a:pt x="1145" y="434"/>
                </a:lnTo>
                <a:lnTo>
                  <a:pt x="1146" y="428"/>
                </a:lnTo>
                <a:lnTo>
                  <a:pt x="1147" y="421"/>
                </a:lnTo>
                <a:lnTo>
                  <a:pt x="1147" y="415"/>
                </a:lnTo>
                <a:lnTo>
                  <a:pt x="1148" y="409"/>
                </a:lnTo>
                <a:lnTo>
                  <a:pt x="1148" y="403"/>
                </a:lnTo>
                <a:lnTo>
                  <a:pt x="1148" y="397"/>
                </a:lnTo>
                <a:lnTo>
                  <a:pt x="1148" y="390"/>
                </a:lnTo>
                <a:lnTo>
                  <a:pt x="1148" y="385"/>
                </a:lnTo>
                <a:lnTo>
                  <a:pt x="1147" y="379"/>
                </a:lnTo>
                <a:lnTo>
                  <a:pt x="1147" y="373"/>
                </a:lnTo>
                <a:lnTo>
                  <a:pt x="1146" y="367"/>
                </a:lnTo>
                <a:lnTo>
                  <a:pt x="1145" y="362"/>
                </a:lnTo>
                <a:lnTo>
                  <a:pt x="1144" y="356"/>
                </a:lnTo>
                <a:lnTo>
                  <a:pt x="1143" y="351"/>
                </a:lnTo>
                <a:lnTo>
                  <a:pt x="1142" y="346"/>
                </a:lnTo>
                <a:lnTo>
                  <a:pt x="1141" y="341"/>
                </a:lnTo>
                <a:lnTo>
                  <a:pt x="1139" y="336"/>
                </a:lnTo>
                <a:lnTo>
                  <a:pt x="1137" y="331"/>
                </a:lnTo>
                <a:lnTo>
                  <a:pt x="1135" y="326"/>
                </a:lnTo>
                <a:lnTo>
                  <a:pt x="1133" y="321"/>
                </a:lnTo>
                <a:lnTo>
                  <a:pt x="1131" y="317"/>
                </a:lnTo>
                <a:lnTo>
                  <a:pt x="1129" y="312"/>
                </a:lnTo>
                <a:lnTo>
                  <a:pt x="1127" y="308"/>
                </a:lnTo>
                <a:lnTo>
                  <a:pt x="1125" y="304"/>
                </a:lnTo>
                <a:lnTo>
                  <a:pt x="1123" y="300"/>
                </a:lnTo>
                <a:lnTo>
                  <a:pt x="1121" y="296"/>
                </a:lnTo>
                <a:lnTo>
                  <a:pt x="1118" y="292"/>
                </a:lnTo>
                <a:lnTo>
                  <a:pt x="1116" y="289"/>
                </a:lnTo>
                <a:lnTo>
                  <a:pt x="1114" y="285"/>
                </a:lnTo>
                <a:lnTo>
                  <a:pt x="1111" y="282"/>
                </a:lnTo>
                <a:lnTo>
                  <a:pt x="1109" y="279"/>
                </a:lnTo>
                <a:lnTo>
                  <a:pt x="1107" y="276"/>
                </a:lnTo>
                <a:lnTo>
                  <a:pt x="1104" y="273"/>
                </a:lnTo>
                <a:lnTo>
                  <a:pt x="1101" y="270"/>
                </a:lnTo>
                <a:lnTo>
                  <a:pt x="1099" y="268"/>
                </a:lnTo>
                <a:close/>
              </a:path>
            </a:pathLst>
          </a:custGeom>
          <a:solidFill>
            <a:srgbClr val="00B0F0"/>
          </a:solidFill>
          <a:ln w="0">
            <a:solidFill>
              <a:srgbClr val="000000"/>
            </a:solidFill>
            <a:round/>
            <a:headEnd/>
            <a:tailEnd/>
          </a:ln>
        </p:spPr>
        <p:txBody>
          <a:bodyPr lIns="80065" tIns="40032" rIns="80065" bIns="40032" anchor="ctr"/>
          <a:lstStyle/>
          <a:p>
            <a:r>
              <a:rPr lang="zh-CN" altLang="en-US" sz="2000">
                <a:ea typeface="宋体" pitchFamily="2" charset="-122"/>
              </a:rPr>
              <a:t> 金</a:t>
            </a:r>
            <a:r>
              <a:rPr lang="zh-CN" altLang="en-US">
                <a:ea typeface="宋体" pitchFamily="2" charset="-122"/>
              </a:rPr>
              <a:t>融租  赁公司</a:t>
            </a:r>
          </a:p>
        </p:txBody>
      </p:sp>
      <p:sp>
        <p:nvSpPr>
          <p:cNvPr id="49" name="Freeform 13"/>
          <p:cNvSpPr>
            <a:spLocks/>
          </p:cNvSpPr>
          <p:nvPr/>
        </p:nvSpPr>
        <p:spPr bwMode="auto">
          <a:xfrm>
            <a:off x="5562600" y="4953000"/>
            <a:ext cx="1219200" cy="990600"/>
          </a:xfrm>
          <a:custGeom>
            <a:avLst/>
            <a:gdLst>
              <a:gd name="T0" fmla="*/ 2147483647 w 1149"/>
              <a:gd name="T1" fmla="*/ 2147483647 h 719"/>
              <a:gd name="T2" fmla="*/ 2147483647 w 1149"/>
              <a:gd name="T3" fmla="*/ 2147483647 h 719"/>
              <a:gd name="T4" fmla="*/ 2147483647 w 1149"/>
              <a:gd name="T5" fmla="*/ 2147483647 h 719"/>
              <a:gd name="T6" fmla="*/ 2147483647 w 1149"/>
              <a:gd name="T7" fmla="*/ 2147483647 h 719"/>
              <a:gd name="T8" fmla="*/ 2147483647 w 1149"/>
              <a:gd name="T9" fmla="*/ 2147483647 h 719"/>
              <a:gd name="T10" fmla="*/ 2147483647 w 1149"/>
              <a:gd name="T11" fmla="*/ 2147483647 h 719"/>
              <a:gd name="T12" fmla="*/ 2147483647 w 1149"/>
              <a:gd name="T13" fmla="*/ 2147483647 h 719"/>
              <a:gd name="T14" fmla="*/ 2147483647 w 1149"/>
              <a:gd name="T15" fmla="*/ 2147483647 h 719"/>
              <a:gd name="T16" fmla="*/ 2147483647 w 1149"/>
              <a:gd name="T17" fmla="*/ 2147483647 h 719"/>
              <a:gd name="T18" fmla="*/ 2147483647 w 1149"/>
              <a:gd name="T19" fmla="*/ 2147483647 h 719"/>
              <a:gd name="T20" fmla="*/ 2147483647 w 1149"/>
              <a:gd name="T21" fmla="*/ 2147483647 h 719"/>
              <a:gd name="T22" fmla="*/ 2147483647 w 1149"/>
              <a:gd name="T23" fmla="*/ 2147483647 h 719"/>
              <a:gd name="T24" fmla="*/ 2147483647 w 1149"/>
              <a:gd name="T25" fmla="*/ 2147483647 h 719"/>
              <a:gd name="T26" fmla="*/ 2147483647 w 1149"/>
              <a:gd name="T27" fmla="*/ 2147483647 h 719"/>
              <a:gd name="T28" fmla="*/ 2147483647 w 1149"/>
              <a:gd name="T29" fmla="*/ 2147483647 h 719"/>
              <a:gd name="T30" fmla="*/ 2147483647 w 1149"/>
              <a:gd name="T31" fmla="*/ 2147483647 h 719"/>
              <a:gd name="T32" fmla="*/ 2147483647 w 1149"/>
              <a:gd name="T33" fmla="*/ 2147483647 h 719"/>
              <a:gd name="T34" fmla="*/ 2147483647 w 1149"/>
              <a:gd name="T35" fmla="*/ 2147483647 h 719"/>
              <a:gd name="T36" fmla="*/ 2147483647 w 1149"/>
              <a:gd name="T37" fmla="*/ 2147483647 h 719"/>
              <a:gd name="T38" fmla="*/ 2147483647 w 1149"/>
              <a:gd name="T39" fmla="*/ 2147483647 h 719"/>
              <a:gd name="T40" fmla="*/ 2147483647 w 1149"/>
              <a:gd name="T41" fmla="*/ 2147483647 h 719"/>
              <a:gd name="T42" fmla="*/ 2147483647 w 1149"/>
              <a:gd name="T43" fmla="*/ 2147483647 h 719"/>
              <a:gd name="T44" fmla="*/ 2147483647 w 1149"/>
              <a:gd name="T45" fmla="*/ 2147483647 h 719"/>
              <a:gd name="T46" fmla="*/ 2147483647 w 1149"/>
              <a:gd name="T47" fmla="*/ 2147483647 h 719"/>
              <a:gd name="T48" fmla="*/ 2147483647 w 1149"/>
              <a:gd name="T49" fmla="*/ 2147483647 h 719"/>
              <a:gd name="T50" fmla="*/ 2147483647 w 1149"/>
              <a:gd name="T51" fmla="*/ 2147483647 h 719"/>
              <a:gd name="T52" fmla="*/ 2147483647 w 1149"/>
              <a:gd name="T53" fmla="*/ 2147483647 h 719"/>
              <a:gd name="T54" fmla="*/ 2147483647 w 1149"/>
              <a:gd name="T55" fmla="*/ 2147483647 h 719"/>
              <a:gd name="T56" fmla="*/ 2147483647 w 1149"/>
              <a:gd name="T57" fmla="*/ 2147483647 h 719"/>
              <a:gd name="T58" fmla="*/ 2147483647 w 1149"/>
              <a:gd name="T59" fmla="*/ 2147483647 h 719"/>
              <a:gd name="T60" fmla="*/ 2147483647 w 1149"/>
              <a:gd name="T61" fmla="*/ 2147483647 h 719"/>
              <a:gd name="T62" fmla="*/ 2147483647 w 1149"/>
              <a:gd name="T63" fmla="*/ 2147483647 h 719"/>
              <a:gd name="T64" fmla="*/ 2147483647 w 1149"/>
              <a:gd name="T65" fmla="*/ 2147483647 h 719"/>
              <a:gd name="T66" fmla="*/ 2147483647 w 1149"/>
              <a:gd name="T67" fmla="*/ 2147483647 h 719"/>
              <a:gd name="T68" fmla="*/ 2147483647 w 1149"/>
              <a:gd name="T69" fmla="*/ 2147483647 h 719"/>
              <a:gd name="T70" fmla="*/ 2147483647 w 1149"/>
              <a:gd name="T71" fmla="*/ 2147483647 h 719"/>
              <a:gd name="T72" fmla="*/ 2147483647 w 1149"/>
              <a:gd name="T73" fmla="*/ 2147483647 h 719"/>
              <a:gd name="T74" fmla="*/ 2147483647 w 1149"/>
              <a:gd name="T75" fmla="*/ 2147483647 h 719"/>
              <a:gd name="T76" fmla="*/ 2147483647 w 1149"/>
              <a:gd name="T77" fmla="*/ 2147483647 h 719"/>
              <a:gd name="T78" fmla="*/ 2147483647 w 1149"/>
              <a:gd name="T79" fmla="*/ 2147483647 h 719"/>
              <a:gd name="T80" fmla="*/ 2147483647 w 1149"/>
              <a:gd name="T81" fmla="*/ 2147483647 h 719"/>
              <a:gd name="T82" fmla="*/ 2147483647 w 1149"/>
              <a:gd name="T83" fmla="*/ 2147483647 h 719"/>
              <a:gd name="T84" fmla="*/ 2147483647 w 1149"/>
              <a:gd name="T85" fmla="*/ 2147483647 h 719"/>
              <a:gd name="T86" fmla="*/ 2147483647 w 1149"/>
              <a:gd name="T87" fmla="*/ 2147483647 h 719"/>
              <a:gd name="T88" fmla="*/ 2147483647 w 1149"/>
              <a:gd name="T89" fmla="*/ 2147483647 h 719"/>
              <a:gd name="T90" fmla="*/ 2147483647 w 1149"/>
              <a:gd name="T91" fmla="*/ 2147483647 h 719"/>
              <a:gd name="T92" fmla="*/ 2147483647 w 1149"/>
              <a:gd name="T93" fmla="*/ 2147483647 h 719"/>
              <a:gd name="T94" fmla="*/ 2147483647 w 1149"/>
              <a:gd name="T95" fmla="*/ 2147483647 h 719"/>
              <a:gd name="T96" fmla="*/ 2147483647 w 1149"/>
              <a:gd name="T97" fmla="*/ 2147483647 h 719"/>
              <a:gd name="T98" fmla="*/ 2147483647 w 1149"/>
              <a:gd name="T99" fmla="*/ 2147483647 h 719"/>
              <a:gd name="T100" fmla="*/ 2147483647 w 1149"/>
              <a:gd name="T101" fmla="*/ 2147483647 h 719"/>
              <a:gd name="T102" fmla="*/ 2147483647 w 1149"/>
              <a:gd name="T103" fmla="*/ 2147483647 h 719"/>
              <a:gd name="T104" fmla="*/ 2147483647 w 1149"/>
              <a:gd name="T105" fmla="*/ 2147483647 h 719"/>
              <a:gd name="T106" fmla="*/ 2147483647 w 1149"/>
              <a:gd name="T107" fmla="*/ 2147483647 h 719"/>
              <a:gd name="T108" fmla="*/ 2147483647 w 1149"/>
              <a:gd name="T109" fmla="*/ 2147483647 h 719"/>
              <a:gd name="T110" fmla="*/ 2147483647 w 1149"/>
              <a:gd name="T111" fmla="*/ 2147483647 h 719"/>
              <a:gd name="T112" fmla="*/ 2147483647 w 1149"/>
              <a:gd name="T113" fmla="*/ 2147483647 h 719"/>
              <a:gd name="T114" fmla="*/ 2147483647 w 1149"/>
              <a:gd name="T115" fmla="*/ 2147483647 h 719"/>
              <a:gd name="T116" fmla="*/ 2147483647 w 1149"/>
              <a:gd name="T117" fmla="*/ 2147483647 h 719"/>
              <a:gd name="T118" fmla="*/ 2147483647 w 1149"/>
              <a:gd name="T119" fmla="*/ 2147483647 h 719"/>
              <a:gd name="T120" fmla="*/ 0 w 1149"/>
              <a:gd name="T121" fmla="*/ 2147483647 h 719"/>
              <a:gd name="T122" fmla="*/ 2147483647 w 1149"/>
              <a:gd name="T123" fmla="*/ 2147483647 h 719"/>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149"/>
              <a:gd name="T187" fmla="*/ 0 h 719"/>
              <a:gd name="T188" fmla="*/ 1149 w 1149"/>
              <a:gd name="T189" fmla="*/ 719 h 719"/>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149" h="719">
                <a:moveTo>
                  <a:pt x="49" y="450"/>
                </a:moveTo>
                <a:lnTo>
                  <a:pt x="52" y="453"/>
                </a:lnTo>
                <a:lnTo>
                  <a:pt x="54" y="456"/>
                </a:lnTo>
                <a:lnTo>
                  <a:pt x="57" y="459"/>
                </a:lnTo>
                <a:lnTo>
                  <a:pt x="60" y="463"/>
                </a:lnTo>
                <a:lnTo>
                  <a:pt x="63" y="466"/>
                </a:lnTo>
                <a:lnTo>
                  <a:pt x="65" y="471"/>
                </a:lnTo>
                <a:lnTo>
                  <a:pt x="68" y="475"/>
                </a:lnTo>
                <a:lnTo>
                  <a:pt x="71" y="480"/>
                </a:lnTo>
                <a:lnTo>
                  <a:pt x="73" y="485"/>
                </a:lnTo>
                <a:lnTo>
                  <a:pt x="76" y="490"/>
                </a:lnTo>
                <a:lnTo>
                  <a:pt x="79" y="496"/>
                </a:lnTo>
                <a:lnTo>
                  <a:pt x="82" y="502"/>
                </a:lnTo>
                <a:lnTo>
                  <a:pt x="84" y="509"/>
                </a:lnTo>
                <a:lnTo>
                  <a:pt x="87" y="515"/>
                </a:lnTo>
                <a:lnTo>
                  <a:pt x="90" y="522"/>
                </a:lnTo>
                <a:lnTo>
                  <a:pt x="93" y="530"/>
                </a:lnTo>
                <a:lnTo>
                  <a:pt x="96" y="537"/>
                </a:lnTo>
                <a:lnTo>
                  <a:pt x="99" y="544"/>
                </a:lnTo>
                <a:lnTo>
                  <a:pt x="102" y="551"/>
                </a:lnTo>
                <a:lnTo>
                  <a:pt x="105" y="558"/>
                </a:lnTo>
                <a:lnTo>
                  <a:pt x="108" y="564"/>
                </a:lnTo>
                <a:lnTo>
                  <a:pt x="111" y="570"/>
                </a:lnTo>
                <a:lnTo>
                  <a:pt x="114" y="576"/>
                </a:lnTo>
                <a:lnTo>
                  <a:pt x="118" y="582"/>
                </a:lnTo>
                <a:lnTo>
                  <a:pt x="121" y="588"/>
                </a:lnTo>
                <a:lnTo>
                  <a:pt x="125" y="593"/>
                </a:lnTo>
                <a:lnTo>
                  <a:pt x="128" y="598"/>
                </a:lnTo>
                <a:lnTo>
                  <a:pt x="132" y="603"/>
                </a:lnTo>
                <a:lnTo>
                  <a:pt x="136" y="608"/>
                </a:lnTo>
                <a:lnTo>
                  <a:pt x="140" y="612"/>
                </a:lnTo>
                <a:lnTo>
                  <a:pt x="143" y="616"/>
                </a:lnTo>
                <a:lnTo>
                  <a:pt x="147" y="620"/>
                </a:lnTo>
                <a:lnTo>
                  <a:pt x="151" y="624"/>
                </a:lnTo>
                <a:lnTo>
                  <a:pt x="155" y="627"/>
                </a:lnTo>
                <a:lnTo>
                  <a:pt x="159" y="630"/>
                </a:lnTo>
                <a:lnTo>
                  <a:pt x="163" y="633"/>
                </a:lnTo>
                <a:lnTo>
                  <a:pt x="167" y="636"/>
                </a:lnTo>
                <a:lnTo>
                  <a:pt x="171" y="639"/>
                </a:lnTo>
                <a:lnTo>
                  <a:pt x="175" y="641"/>
                </a:lnTo>
                <a:lnTo>
                  <a:pt x="179" y="644"/>
                </a:lnTo>
                <a:lnTo>
                  <a:pt x="183" y="646"/>
                </a:lnTo>
                <a:lnTo>
                  <a:pt x="186" y="647"/>
                </a:lnTo>
                <a:lnTo>
                  <a:pt x="190" y="649"/>
                </a:lnTo>
                <a:lnTo>
                  <a:pt x="194" y="650"/>
                </a:lnTo>
                <a:lnTo>
                  <a:pt x="198" y="652"/>
                </a:lnTo>
                <a:lnTo>
                  <a:pt x="202" y="653"/>
                </a:lnTo>
                <a:lnTo>
                  <a:pt x="205" y="653"/>
                </a:lnTo>
                <a:lnTo>
                  <a:pt x="209" y="654"/>
                </a:lnTo>
                <a:lnTo>
                  <a:pt x="213" y="654"/>
                </a:lnTo>
                <a:lnTo>
                  <a:pt x="216" y="654"/>
                </a:lnTo>
                <a:lnTo>
                  <a:pt x="220" y="655"/>
                </a:lnTo>
                <a:lnTo>
                  <a:pt x="224" y="654"/>
                </a:lnTo>
                <a:lnTo>
                  <a:pt x="227" y="654"/>
                </a:lnTo>
                <a:lnTo>
                  <a:pt x="231" y="654"/>
                </a:lnTo>
                <a:lnTo>
                  <a:pt x="234" y="653"/>
                </a:lnTo>
                <a:lnTo>
                  <a:pt x="238" y="653"/>
                </a:lnTo>
                <a:lnTo>
                  <a:pt x="241" y="652"/>
                </a:lnTo>
                <a:lnTo>
                  <a:pt x="245" y="651"/>
                </a:lnTo>
                <a:lnTo>
                  <a:pt x="248" y="650"/>
                </a:lnTo>
                <a:lnTo>
                  <a:pt x="252" y="648"/>
                </a:lnTo>
                <a:lnTo>
                  <a:pt x="255" y="647"/>
                </a:lnTo>
                <a:lnTo>
                  <a:pt x="258" y="645"/>
                </a:lnTo>
                <a:lnTo>
                  <a:pt x="262" y="643"/>
                </a:lnTo>
                <a:lnTo>
                  <a:pt x="265" y="641"/>
                </a:lnTo>
                <a:lnTo>
                  <a:pt x="268" y="639"/>
                </a:lnTo>
                <a:lnTo>
                  <a:pt x="271" y="637"/>
                </a:lnTo>
                <a:lnTo>
                  <a:pt x="274" y="635"/>
                </a:lnTo>
                <a:lnTo>
                  <a:pt x="277" y="633"/>
                </a:lnTo>
                <a:lnTo>
                  <a:pt x="279" y="631"/>
                </a:lnTo>
                <a:lnTo>
                  <a:pt x="281" y="629"/>
                </a:lnTo>
                <a:lnTo>
                  <a:pt x="283" y="626"/>
                </a:lnTo>
                <a:lnTo>
                  <a:pt x="285" y="624"/>
                </a:lnTo>
                <a:lnTo>
                  <a:pt x="287" y="622"/>
                </a:lnTo>
                <a:lnTo>
                  <a:pt x="288" y="620"/>
                </a:lnTo>
                <a:lnTo>
                  <a:pt x="289" y="617"/>
                </a:lnTo>
                <a:lnTo>
                  <a:pt x="290" y="615"/>
                </a:lnTo>
                <a:lnTo>
                  <a:pt x="291" y="612"/>
                </a:lnTo>
                <a:lnTo>
                  <a:pt x="291" y="610"/>
                </a:lnTo>
                <a:lnTo>
                  <a:pt x="292" y="607"/>
                </a:lnTo>
                <a:lnTo>
                  <a:pt x="292" y="605"/>
                </a:lnTo>
                <a:lnTo>
                  <a:pt x="292" y="602"/>
                </a:lnTo>
                <a:lnTo>
                  <a:pt x="292" y="600"/>
                </a:lnTo>
                <a:lnTo>
                  <a:pt x="292" y="598"/>
                </a:lnTo>
                <a:lnTo>
                  <a:pt x="292" y="597"/>
                </a:lnTo>
                <a:lnTo>
                  <a:pt x="292" y="596"/>
                </a:lnTo>
                <a:lnTo>
                  <a:pt x="292" y="595"/>
                </a:lnTo>
                <a:lnTo>
                  <a:pt x="292" y="594"/>
                </a:lnTo>
                <a:lnTo>
                  <a:pt x="292" y="595"/>
                </a:lnTo>
                <a:lnTo>
                  <a:pt x="292" y="596"/>
                </a:lnTo>
                <a:lnTo>
                  <a:pt x="292" y="597"/>
                </a:lnTo>
                <a:lnTo>
                  <a:pt x="292" y="598"/>
                </a:lnTo>
                <a:lnTo>
                  <a:pt x="292" y="600"/>
                </a:lnTo>
                <a:lnTo>
                  <a:pt x="292" y="602"/>
                </a:lnTo>
                <a:lnTo>
                  <a:pt x="292" y="605"/>
                </a:lnTo>
                <a:lnTo>
                  <a:pt x="292" y="607"/>
                </a:lnTo>
                <a:lnTo>
                  <a:pt x="292" y="610"/>
                </a:lnTo>
                <a:lnTo>
                  <a:pt x="292" y="613"/>
                </a:lnTo>
                <a:lnTo>
                  <a:pt x="293" y="616"/>
                </a:lnTo>
                <a:lnTo>
                  <a:pt x="294" y="618"/>
                </a:lnTo>
                <a:lnTo>
                  <a:pt x="295" y="621"/>
                </a:lnTo>
                <a:lnTo>
                  <a:pt x="296" y="624"/>
                </a:lnTo>
                <a:lnTo>
                  <a:pt x="297" y="627"/>
                </a:lnTo>
                <a:lnTo>
                  <a:pt x="299" y="630"/>
                </a:lnTo>
                <a:lnTo>
                  <a:pt x="300" y="634"/>
                </a:lnTo>
                <a:lnTo>
                  <a:pt x="302" y="637"/>
                </a:lnTo>
                <a:lnTo>
                  <a:pt x="304" y="640"/>
                </a:lnTo>
                <a:lnTo>
                  <a:pt x="306" y="643"/>
                </a:lnTo>
                <a:lnTo>
                  <a:pt x="308" y="647"/>
                </a:lnTo>
                <a:lnTo>
                  <a:pt x="311" y="650"/>
                </a:lnTo>
                <a:lnTo>
                  <a:pt x="313" y="654"/>
                </a:lnTo>
                <a:lnTo>
                  <a:pt x="316" y="657"/>
                </a:lnTo>
                <a:lnTo>
                  <a:pt x="319" y="661"/>
                </a:lnTo>
                <a:lnTo>
                  <a:pt x="322" y="664"/>
                </a:lnTo>
                <a:lnTo>
                  <a:pt x="325" y="667"/>
                </a:lnTo>
                <a:lnTo>
                  <a:pt x="328" y="670"/>
                </a:lnTo>
                <a:lnTo>
                  <a:pt x="331" y="673"/>
                </a:lnTo>
                <a:lnTo>
                  <a:pt x="334" y="676"/>
                </a:lnTo>
                <a:lnTo>
                  <a:pt x="338" y="679"/>
                </a:lnTo>
                <a:lnTo>
                  <a:pt x="341" y="682"/>
                </a:lnTo>
                <a:lnTo>
                  <a:pt x="345" y="684"/>
                </a:lnTo>
                <a:lnTo>
                  <a:pt x="348" y="687"/>
                </a:lnTo>
                <a:lnTo>
                  <a:pt x="352" y="689"/>
                </a:lnTo>
                <a:lnTo>
                  <a:pt x="356" y="691"/>
                </a:lnTo>
                <a:lnTo>
                  <a:pt x="359" y="694"/>
                </a:lnTo>
                <a:lnTo>
                  <a:pt x="363" y="696"/>
                </a:lnTo>
                <a:lnTo>
                  <a:pt x="367" y="698"/>
                </a:lnTo>
                <a:lnTo>
                  <a:pt x="371" y="700"/>
                </a:lnTo>
                <a:lnTo>
                  <a:pt x="375" y="701"/>
                </a:lnTo>
                <a:lnTo>
                  <a:pt x="379" y="703"/>
                </a:lnTo>
                <a:lnTo>
                  <a:pt x="384" y="705"/>
                </a:lnTo>
                <a:lnTo>
                  <a:pt x="388" y="706"/>
                </a:lnTo>
                <a:lnTo>
                  <a:pt x="392" y="707"/>
                </a:lnTo>
                <a:lnTo>
                  <a:pt x="397" y="709"/>
                </a:lnTo>
                <a:lnTo>
                  <a:pt x="401" y="710"/>
                </a:lnTo>
                <a:lnTo>
                  <a:pt x="406" y="711"/>
                </a:lnTo>
                <a:lnTo>
                  <a:pt x="410" y="712"/>
                </a:lnTo>
                <a:lnTo>
                  <a:pt x="415" y="713"/>
                </a:lnTo>
                <a:lnTo>
                  <a:pt x="420" y="714"/>
                </a:lnTo>
                <a:lnTo>
                  <a:pt x="424" y="715"/>
                </a:lnTo>
                <a:lnTo>
                  <a:pt x="429" y="715"/>
                </a:lnTo>
                <a:lnTo>
                  <a:pt x="434" y="716"/>
                </a:lnTo>
                <a:lnTo>
                  <a:pt x="439" y="716"/>
                </a:lnTo>
                <a:lnTo>
                  <a:pt x="444" y="717"/>
                </a:lnTo>
                <a:lnTo>
                  <a:pt x="449" y="717"/>
                </a:lnTo>
                <a:lnTo>
                  <a:pt x="454" y="717"/>
                </a:lnTo>
                <a:lnTo>
                  <a:pt x="458" y="718"/>
                </a:lnTo>
                <a:lnTo>
                  <a:pt x="463" y="718"/>
                </a:lnTo>
                <a:lnTo>
                  <a:pt x="467" y="718"/>
                </a:lnTo>
                <a:lnTo>
                  <a:pt x="472" y="718"/>
                </a:lnTo>
                <a:lnTo>
                  <a:pt x="476" y="718"/>
                </a:lnTo>
                <a:lnTo>
                  <a:pt x="481" y="717"/>
                </a:lnTo>
                <a:lnTo>
                  <a:pt x="485" y="717"/>
                </a:lnTo>
                <a:lnTo>
                  <a:pt x="489" y="717"/>
                </a:lnTo>
                <a:lnTo>
                  <a:pt x="493" y="716"/>
                </a:lnTo>
                <a:lnTo>
                  <a:pt x="497" y="716"/>
                </a:lnTo>
                <a:lnTo>
                  <a:pt x="501" y="715"/>
                </a:lnTo>
                <a:lnTo>
                  <a:pt x="505" y="714"/>
                </a:lnTo>
                <a:lnTo>
                  <a:pt x="509" y="714"/>
                </a:lnTo>
                <a:lnTo>
                  <a:pt x="513" y="713"/>
                </a:lnTo>
                <a:lnTo>
                  <a:pt x="517" y="712"/>
                </a:lnTo>
                <a:lnTo>
                  <a:pt x="520" y="711"/>
                </a:lnTo>
                <a:lnTo>
                  <a:pt x="524" y="710"/>
                </a:lnTo>
                <a:lnTo>
                  <a:pt x="527" y="709"/>
                </a:lnTo>
                <a:lnTo>
                  <a:pt x="531" y="708"/>
                </a:lnTo>
                <a:lnTo>
                  <a:pt x="534" y="707"/>
                </a:lnTo>
                <a:lnTo>
                  <a:pt x="537" y="706"/>
                </a:lnTo>
                <a:lnTo>
                  <a:pt x="540" y="705"/>
                </a:lnTo>
                <a:lnTo>
                  <a:pt x="543" y="704"/>
                </a:lnTo>
                <a:lnTo>
                  <a:pt x="546" y="703"/>
                </a:lnTo>
                <a:lnTo>
                  <a:pt x="549" y="702"/>
                </a:lnTo>
                <a:lnTo>
                  <a:pt x="552" y="701"/>
                </a:lnTo>
                <a:lnTo>
                  <a:pt x="555" y="699"/>
                </a:lnTo>
                <a:lnTo>
                  <a:pt x="558" y="698"/>
                </a:lnTo>
                <a:lnTo>
                  <a:pt x="561" y="697"/>
                </a:lnTo>
                <a:lnTo>
                  <a:pt x="563" y="695"/>
                </a:lnTo>
                <a:lnTo>
                  <a:pt x="566" y="694"/>
                </a:lnTo>
                <a:lnTo>
                  <a:pt x="568" y="692"/>
                </a:lnTo>
                <a:lnTo>
                  <a:pt x="571" y="691"/>
                </a:lnTo>
                <a:lnTo>
                  <a:pt x="573" y="689"/>
                </a:lnTo>
                <a:lnTo>
                  <a:pt x="575" y="688"/>
                </a:lnTo>
                <a:lnTo>
                  <a:pt x="577" y="686"/>
                </a:lnTo>
                <a:lnTo>
                  <a:pt x="579" y="684"/>
                </a:lnTo>
                <a:lnTo>
                  <a:pt x="581" y="682"/>
                </a:lnTo>
                <a:lnTo>
                  <a:pt x="583" y="681"/>
                </a:lnTo>
                <a:lnTo>
                  <a:pt x="585" y="679"/>
                </a:lnTo>
                <a:lnTo>
                  <a:pt x="587" y="677"/>
                </a:lnTo>
                <a:lnTo>
                  <a:pt x="589" y="675"/>
                </a:lnTo>
                <a:lnTo>
                  <a:pt x="591" y="673"/>
                </a:lnTo>
                <a:lnTo>
                  <a:pt x="592" y="670"/>
                </a:lnTo>
                <a:lnTo>
                  <a:pt x="594" y="668"/>
                </a:lnTo>
                <a:lnTo>
                  <a:pt x="595" y="666"/>
                </a:lnTo>
                <a:lnTo>
                  <a:pt x="597" y="664"/>
                </a:lnTo>
                <a:lnTo>
                  <a:pt x="597" y="662"/>
                </a:lnTo>
                <a:lnTo>
                  <a:pt x="598" y="660"/>
                </a:lnTo>
                <a:lnTo>
                  <a:pt x="598" y="658"/>
                </a:lnTo>
                <a:lnTo>
                  <a:pt x="598" y="657"/>
                </a:lnTo>
                <a:lnTo>
                  <a:pt x="597" y="655"/>
                </a:lnTo>
                <a:lnTo>
                  <a:pt x="596" y="654"/>
                </a:lnTo>
                <a:lnTo>
                  <a:pt x="595" y="653"/>
                </a:lnTo>
                <a:lnTo>
                  <a:pt x="594" y="652"/>
                </a:lnTo>
                <a:lnTo>
                  <a:pt x="592" y="651"/>
                </a:lnTo>
                <a:lnTo>
                  <a:pt x="590" y="650"/>
                </a:lnTo>
                <a:lnTo>
                  <a:pt x="588" y="649"/>
                </a:lnTo>
                <a:lnTo>
                  <a:pt x="585" y="649"/>
                </a:lnTo>
                <a:lnTo>
                  <a:pt x="582" y="648"/>
                </a:lnTo>
                <a:lnTo>
                  <a:pt x="578" y="648"/>
                </a:lnTo>
                <a:lnTo>
                  <a:pt x="575" y="647"/>
                </a:lnTo>
                <a:lnTo>
                  <a:pt x="572" y="647"/>
                </a:lnTo>
                <a:lnTo>
                  <a:pt x="568" y="646"/>
                </a:lnTo>
                <a:lnTo>
                  <a:pt x="565" y="646"/>
                </a:lnTo>
                <a:lnTo>
                  <a:pt x="562" y="645"/>
                </a:lnTo>
                <a:lnTo>
                  <a:pt x="559" y="644"/>
                </a:lnTo>
                <a:lnTo>
                  <a:pt x="556" y="643"/>
                </a:lnTo>
                <a:lnTo>
                  <a:pt x="553" y="642"/>
                </a:lnTo>
                <a:lnTo>
                  <a:pt x="550" y="641"/>
                </a:lnTo>
                <a:lnTo>
                  <a:pt x="548" y="640"/>
                </a:lnTo>
                <a:lnTo>
                  <a:pt x="545" y="638"/>
                </a:lnTo>
                <a:lnTo>
                  <a:pt x="542" y="637"/>
                </a:lnTo>
                <a:lnTo>
                  <a:pt x="540" y="636"/>
                </a:lnTo>
                <a:lnTo>
                  <a:pt x="538" y="634"/>
                </a:lnTo>
                <a:lnTo>
                  <a:pt x="535" y="632"/>
                </a:lnTo>
                <a:lnTo>
                  <a:pt x="533" y="631"/>
                </a:lnTo>
                <a:lnTo>
                  <a:pt x="531" y="629"/>
                </a:lnTo>
                <a:lnTo>
                  <a:pt x="529" y="627"/>
                </a:lnTo>
                <a:lnTo>
                  <a:pt x="527" y="625"/>
                </a:lnTo>
                <a:lnTo>
                  <a:pt x="525" y="624"/>
                </a:lnTo>
                <a:lnTo>
                  <a:pt x="524" y="622"/>
                </a:lnTo>
                <a:lnTo>
                  <a:pt x="522" y="620"/>
                </a:lnTo>
                <a:lnTo>
                  <a:pt x="520" y="618"/>
                </a:lnTo>
                <a:lnTo>
                  <a:pt x="519" y="617"/>
                </a:lnTo>
                <a:lnTo>
                  <a:pt x="517" y="615"/>
                </a:lnTo>
                <a:lnTo>
                  <a:pt x="516" y="613"/>
                </a:lnTo>
                <a:lnTo>
                  <a:pt x="514" y="611"/>
                </a:lnTo>
                <a:lnTo>
                  <a:pt x="513" y="610"/>
                </a:lnTo>
                <a:lnTo>
                  <a:pt x="512" y="608"/>
                </a:lnTo>
                <a:lnTo>
                  <a:pt x="511" y="606"/>
                </a:lnTo>
                <a:lnTo>
                  <a:pt x="510" y="605"/>
                </a:lnTo>
                <a:lnTo>
                  <a:pt x="509" y="603"/>
                </a:lnTo>
                <a:lnTo>
                  <a:pt x="508" y="601"/>
                </a:lnTo>
                <a:lnTo>
                  <a:pt x="508" y="600"/>
                </a:lnTo>
                <a:lnTo>
                  <a:pt x="507" y="599"/>
                </a:lnTo>
                <a:lnTo>
                  <a:pt x="506" y="598"/>
                </a:lnTo>
                <a:lnTo>
                  <a:pt x="506" y="597"/>
                </a:lnTo>
                <a:lnTo>
                  <a:pt x="506" y="596"/>
                </a:lnTo>
                <a:lnTo>
                  <a:pt x="506" y="597"/>
                </a:lnTo>
                <a:lnTo>
                  <a:pt x="506" y="598"/>
                </a:lnTo>
                <a:lnTo>
                  <a:pt x="507" y="599"/>
                </a:lnTo>
                <a:lnTo>
                  <a:pt x="508" y="600"/>
                </a:lnTo>
                <a:lnTo>
                  <a:pt x="508" y="601"/>
                </a:lnTo>
                <a:lnTo>
                  <a:pt x="509" y="603"/>
                </a:lnTo>
                <a:lnTo>
                  <a:pt x="510" y="605"/>
                </a:lnTo>
                <a:lnTo>
                  <a:pt x="511" y="606"/>
                </a:lnTo>
                <a:lnTo>
                  <a:pt x="512" y="608"/>
                </a:lnTo>
                <a:lnTo>
                  <a:pt x="513" y="610"/>
                </a:lnTo>
                <a:lnTo>
                  <a:pt x="514" y="611"/>
                </a:lnTo>
                <a:lnTo>
                  <a:pt x="516" y="613"/>
                </a:lnTo>
                <a:lnTo>
                  <a:pt x="517" y="615"/>
                </a:lnTo>
                <a:lnTo>
                  <a:pt x="519" y="617"/>
                </a:lnTo>
                <a:lnTo>
                  <a:pt x="520" y="618"/>
                </a:lnTo>
                <a:lnTo>
                  <a:pt x="522" y="620"/>
                </a:lnTo>
                <a:lnTo>
                  <a:pt x="524" y="622"/>
                </a:lnTo>
                <a:lnTo>
                  <a:pt x="525" y="624"/>
                </a:lnTo>
                <a:lnTo>
                  <a:pt x="527" y="625"/>
                </a:lnTo>
                <a:lnTo>
                  <a:pt x="529" y="627"/>
                </a:lnTo>
                <a:lnTo>
                  <a:pt x="531" y="629"/>
                </a:lnTo>
                <a:lnTo>
                  <a:pt x="533" y="631"/>
                </a:lnTo>
                <a:lnTo>
                  <a:pt x="535" y="632"/>
                </a:lnTo>
                <a:lnTo>
                  <a:pt x="538" y="634"/>
                </a:lnTo>
                <a:lnTo>
                  <a:pt x="540" y="636"/>
                </a:lnTo>
                <a:lnTo>
                  <a:pt x="542" y="637"/>
                </a:lnTo>
                <a:lnTo>
                  <a:pt x="545" y="638"/>
                </a:lnTo>
                <a:lnTo>
                  <a:pt x="548" y="640"/>
                </a:lnTo>
                <a:lnTo>
                  <a:pt x="550" y="641"/>
                </a:lnTo>
                <a:lnTo>
                  <a:pt x="553" y="642"/>
                </a:lnTo>
                <a:lnTo>
                  <a:pt x="556" y="643"/>
                </a:lnTo>
                <a:lnTo>
                  <a:pt x="559" y="644"/>
                </a:lnTo>
                <a:lnTo>
                  <a:pt x="562" y="645"/>
                </a:lnTo>
                <a:lnTo>
                  <a:pt x="565" y="646"/>
                </a:lnTo>
                <a:lnTo>
                  <a:pt x="568" y="646"/>
                </a:lnTo>
                <a:lnTo>
                  <a:pt x="572" y="647"/>
                </a:lnTo>
                <a:lnTo>
                  <a:pt x="575" y="647"/>
                </a:lnTo>
                <a:lnTo>
                  <a:pt x="578" y="648"/>
                </a:lnTo>
                <a:lnTo>
                  <a:pt x="582" y="648"/>
                </a:lnTo>
                <a:lnTo>
                  <a:pt x="585" y="648"/>
                </a:lnTo>
                <a:lnTo>
                  <a:pt x="589" y="649"/>
                </a:lnTo>
                <a:lnTo>
                  <a:pt x="592" y="649"/>
                </a:lnTo>
                <a:lnTo>
                  <a:pt x="596" y="649"/>
                </a:lnTo>
                <a:lnTo>
                  <a:pt x="599" y="649"/>
                </a:lnTo>
                <a:lnTo>
                  <a:pt x="603" y="649"/>
                </a:lnTo>
                <a:lnTo>
                  <a:pt x="606" y="649"/>
                </a:lnTo>
                <a:lnTo>
                  <a:pt x="610" y="650"/>
                </a:lnTo>
                <a:lnTo>
                  <a:pt x="613" y="650"/>
                </a:lnTo>
                <a:lnTo>
                  <a:pt x="617" y="650"/>
                </a:lnTo>
                <a:lnTo>
                  <a:pt x="620" y="650"/>
                </a:lnTo>
                <a:lnTo>
                  <a:pt x="624" y="650"/>
                </a:lnTo>
                <a:lnTo>
                  <a:pt x="627" y="650"/>
                </a:lnTo>
                <a:lnTo>
                  <a:pt x="630" y="650"/>
                </a:lnTo>
                <a:lnTo>
                  <a:pt x="634" y="649"/>
                </a:lnTo>
                <a:lnTo>
                  <a:pt x="637" y="649"/>
                </a:lnTo>
                <a:lnTo>
                  <a:pt x="641" y="649"/>
                </a:lnTo>
                <a:lnTo>
                  <a:pt x="644" y="649"/>
                </a:lnTo>
                <a:lnTo>
                  <a:pt x="647" y="648"/>
                </a:lnTo>
                <a:lnTo>
                  <a:pt x="650" y="648"/>
                </a:lnTo>
                <a:lnTo>
                  <a:pt x="653" y="648"/>
                </a:lnTo>
                <a:lnTo>
                  <a:pt x="656" y="647"/>
                </a:lnTo>
                <a:lnTo>
                  <a:pt x="660" y="647"/>
                </a:lnTo>
                <a:lnTo>
                  <a:pt x="662" y="646"/>
                </a:lnTo>
                <a:lnTo>
                  <a:pt x="665" y="645"/>
                </a:lnTo>
                <a:lnTo>
                  <a:pt x="668" y="644"/>
                </a:lnTo>
                <a:lnTo>
                  <a:pt x="671" y="644"/>
                </a:lnTo>
                <a:lnTo>
                  <a:pt x="674" y="643"/>
                </a:lnTo>
                <a:lnTo>
                  <a:pt x="677" y="642"/>
                </a:lnTo>
                <a:lnTo>
                  <a:pt x="679" y="641"/>
                </a:lnTo>
                <a:lnTo>
                  <a:pt x="682" y="640"/>
                </a:lnTo>
                <a:lnTo>
                  <a:pt x="685" y="638"/>
                </a:lnTo>
                <a:lnTo>
                  <a:pt x="687" y="637"/>
                </a:lnTo>
                <a:lnTo>
                  <a:pt x="689" y="636"/>
                </a:lnTo>
                <a:lnTo>
                  <a:pt x="690" y="635"/>
                </a:lnTo>
                <a:lnTo>
                  <a:pt x="692" y="633"/>
                </a:lnTo>
                <a:lnTo>
                  <a:pt x="693" y="632"/>
                </a:lnTo>
                <a:lnTo>
                  <a:pt x="693" y="630"/>
                </a:lnTo>
                <a:lnTo>
                  <a:pt x="694" y="628"/>
                </a:lnTo>
                <a:lnTo>
                  <a:pt x="694" y="626"/>
                </a:lnTo>
                <a:lnTo>
                  <a:pt x="694" y="625"/>
                </a:lnTo>
                <a:lnTo>
                  <a:pt x="693" y="623"/>
                </a:lnTo>
                <a:lnTo>
                  <a:pt x="693" y="621"/>
                </a:lnTo>
                <a:lnTo>
                  <a:pt x="692" y="619"/>
                </a:lnTo>
                <a:lnTo>
                  <a:pt x="690" y="616"/>
                </a:lnTo>
                <a:lnTo>
                  <a:pt x="689" y="614"/>
                </a:lnTo>
                <a:lnTo>
                  <a:pt x="687" y="612"/>
                </a:lnTo>
                <a:lnTo>
                  <a:pt x="685" y="610"/>
                </a:lnTo>
                <a:lnTo>
                  <a:pt x="683" y="608"/>
                </a:lnTo>
                <a:lnTo>
                  <a:pt x="682" y="606"/>
                </a:lnTo>
                <a:lnTo>
                  <a:pt x="681" y="605"/>
                </a:lnTo>
                <a:lnTo>
                  <a:pt x="680" y="604"/>
                </a:lnTo>
                <a:lnTo>
                  <a:pt x="679" y="603"/>
                </a:lnTo>
                <a:lnTo>
                  <a:pt x="680" y="604"/>
                </a:lnTo>
                <a:lnTo>
                  <a:pt x="680" y="605"/>
                </a:lnTo>
                <a:lnTo>
                  <a:pt x="682" y="606"/>
                </a:lnTo>
                <a:lnTo>
                  <a:pt x="683" y="607"/>
                </a:lnTo>
                <a:lnTo>
                  <a:pt x="684" y="609"/>
                </a:lnTo>
                <a:lnTo>
                  <a:pt x="686" y="611"/>
                </a:lnTo>
                <a:lnTo>
                  <a:pt x="688" y="614"/>
                </a:lnTo>
                <a:lnTo>
                  <a:pt x="691" y="616"/>
                </a:lnTo>
                <a:lnTo>
                  <a:pt x="693" y="619"/>
                </a:lnTo>
                <a:lnTo>
                  <a:pt x="695" y="621"/>
                </a:lnTo>
                <a:lnTo>
                  <a:pt x="698" y="623"/>
                </a:lnTo>
                <a:lnTo>
                  <a:pt x="701" y="626"/>
                </a:lnTo>
                <a:lnTo>
                  <a:pt x="704" y="628"/>
                </a:lnTo>
                <a:lnTo>
                  <a:pt x="706" y="630"/>
                </a:lnTo>
                <a:lnTo>
                  <a:pt x="709" y="632"/>
                </a:lnTo>
                <a:lnTo>
                  <a:pt x="712" y="634"/>
                </a:lnTo>
                <a:lnTo>
                  <a:pt x="716" y="636"/>
                </a:lnTo>
                <a:lnTo>
                  <a:pt x="719" y="637"/>
                </a:lnTo>
                <a:lnTo>
                  <a:pt x="722" y="639"/>
                </a:lnTo>
                <a:lnTo>
                  <a:pt x="726" y="641"/>
                </a:lnTo>
                <a:lnTo>
                  <a:pt x="729" y="642"/>
                </a:lnTo>
                <a:lnTo>
                  <a:pt x="733" y="644"/>
                </a:lnTo>
                <a:lnTo>
                  <a:pt x="737" y="645"/>
                </a:lnTo>
                <a:lnTo>
                  <a:pt x="740" y="646"/>
                </a:lnTo>
                <a:lnTo>
                  <a:pt x="744" y="647"/>
                </a:lnTo>
                <a:lnTo>
                  <a:pt x="748" y="648"/>
                </a:lnTo>
                <a:lnTo>
                  <a:pt x="752" y="649"/>
                </a:lnTo>
                <a:lnTo>
                  <a:pt x="756" y="650"/>
                </a:lnTo>
                <a:lnTo>
                  <a:pt x="760" y="650"/>
                </a:lnTo>
                <a:lnTo>
                  <a:pt x="763" y="651"/>
                </a:lnTo>
                <a:lnTo>
                  <a:pt x="767" y="651"/>
                </a:lnTo>
                <a:lnTo>
                  <a:pt x="771" y="651"/>
                </a:lnTo>
                <a:lnTo>
                  <a:pt x="775" y="651"/>
                </a:lnTo>
                <a:lnTo>
                  <a:pt x="779" y="651"/>
                </a:lnTo>
                <a:lnTo>
                  <a:pt x="783" y="650"/>
                </a:lnTo>
                <a:lnTo>
                  <a:pt x="787" y="650"/>
                </a:lnTo>
                <a:lnTo>
                  <a:pt x="790" y="649"/>
                </a:lnTo>
                <a:lnTo>
                  <a:pt x="794" y="649"/>
                </a:lnTo>
                <a:lnTo>
                  <a:pt x="798" y="648"/>
                </a:lnTo>
                <a:lnTo>
                  <a:pt x="802" y="647"/>
                </a:lnTo>
                <a:lnTo>
                  <a:pt x="806" y="645"/>
                </a:lnTo>
                <a:lnTo>
                  <a:pt x="809" y="644"/>
                </a:lnTo>
                <a:lnTo>
                  <a:pt x="813" y="643"/>
                </a:lnTo>
                <a:lnTo>
                  <a:pt x="816" y="642"/>
                </a:lnTo>
                <a:lnTo>
                  <a:pt x="819" y="640"/>
                </a:lnTo>
                <a:lnTo>
                  <a:pt x="822" y="639"/>
                </a:lnTo>
                <a:lnTo>
                  <a:pt x="825" y="637"/>
                </a:lnTo>
                <a:lnTo>
                  <a:pt x="828" y="635"/>
                </a:lnTo>
                <a:lnTo>
                  <a:pt x="831" y="634"/>
                </a:lnTo>
                <a:lnTo>
                  <a:pt x="833" y="632"/>
                </a:lnTo>
                <a:lnTo>
                  <a:pt x="836" y="630"/>
                </a:lnTo>
                <a:lnTo>
                  <a:pt x="838" y="628"/>
                </a:lnTo>
                <a:lnTo>
                  <a:pt x="840" y="626"/>
                </a:lnTo>
                <a:lnTo>
                  <a:pt x="842" y="624"/>
                </a:lnTo>
                <a:lnTo>
                  <a:pt x="844" y="622"/>
                </a:lnTo>
                <a:lnTo>
                  <a:pt x="846" y="619"/>
                </a:lnTo>
                <a:lnTo>
                  <a:pt x="848" y="617"/>
                </a:lnTo>
                <a:lnTo>
                  <a:pt x="850" y="615"/>
                </a:lnTo>
                <a:lnTo>
                  <a:pt x="851" y="613"/>
                </a:lnTo>
                <a:lnTo>
                  <a:pt x="853" y="611"/>
                </a:lnTo>
                <a:lnTo>
                  <a:pt x="855" y="609"/>
                </a:lnTo>
                <a:lnTo>
                  <a:pt x="856" y="606"/>
                </a:lnTo>
                <a:lnTo>
                  <a:pt x="858" y="604"/>
                </a:lnTo>
                <a:lnTo>
                  <a:pt x="859" y="602"/>
                </a:lnTo>
                <a:lnTo>
                  <a:pt x="861" y="600"/>
                </a:lnTo>
                <a:lnTo>
                  <a:pt x="862" y="598"/>
                </a:lnTo>
                <a:lnTo>
                  <a:pt x="864" y="596"/>
                </a:lnTo>
                <a:lnTo>
                  <a:pt x="865" y="594"/>
                </a:lnTo>
                <a:lnTo>
                  <a:pt x="867" y="592"/>
                </a:lnTo>
                <a:lnTo>
                  <a:pt x="868" y="590"/>
                </a:lnTo>
                <a:lnTo>
                  <a:pt x="869" y="588"/>
                </a:lnTo>
                <a:lnTo>
                  <a:pt x="870" y="586"/>
                </a:lnTo>
                <a:lnTo>
                  <a:pt x="872" y="584"/>
                </a:lnTo>
                <a:lnTo>
                  <a:pt x="873" y="582"/>
                </a:lnTo>
                <a:lnTo>
                  <a:pt x="874" y="579"/>
                </a:lnTo>
                <a:lnTo>
                  <a:pt x="875" y="577"/>
                </a:lnTo>
                <a:lnTo>
                  <a:pt x="877" y="575"/>
                </a:lnTo>
                <a:lnTo>
                  <a:pt x="878" y="573"/>
                </a:lnTo>
                <a:lnTo>
                  <a:pt x="879" y="571"/>
                </a:lnTo>
                <a:lnTo>
                  <a:pt x="881" y="568"/>
                </a:lnTo>
                <a:lnTo>
                  <a:pt x="882" y="566"/>
                </a:lnTo>
                <a:lnTo>
                  <a:pt x="883" y="564"/>
                </a:lnTo>
                <a:lnTo>
                  <a:pt x="884" y="561"/>
                </a:lnTo>
                <a:lnTo>
                  <a:pt x="886" y="559"/>
                </a:lnTo>
                <a:lnTo>
                  <a:pt x="887" y="556"/>
                </a:lnTo>
                <a:lnTo>
                  <a:pt x="888" y="554"/>
                </a:lnTo>
                <a:lnTo>
                  <a:pt x="889" y="551"/>
                </a:lnTo>
                <a:lnTo>
                  <a:pt x="891" y="549"/>
                </a:lnTo>
                <a:lnTo>
                  <a:pt x="892" y="547"/>
                </a:lnTo>
                <a:lnTo>
                  <a:pt x="893" y="545"/>
                </a:lnTo>
                <a:lnTo>
                  <a:pt x="893" y="543"/>
                </a:lnTo>
                <a:lnTo>
                  <a:pt x="894" y="542"/>
                </a:lnTo>
                <a:lnTo>
                  <a:pt x="894" y="541"/>
                </a:lnTo>
                <a:lnTo>
                  <a:pt x="894" y="542"/>
                </a:lnTo>
                <a:lnTo>
                  <a:pt x="893" y="543"/>
                </a:lnTo>
                <a:lnTo>
                  <a:pt x="893" y="545"/>
                </a:lnTo>
                <a:lnTo>
                  <a:pt x="892" y="547"/>
                </a:lnTo>
                <a:lnTo>
                  <a:pt x="891" y="549"/>
                </a:lnTo>
                <a:lnTo>
                  <a:pt x="889" y="551"/>
                </a:lnTo>
                <a:lnTo>
                  <a:pt x="888" y="554"/>
                </a:lnTo>
                <a:lnTo>
                  <a:pt x="887" y="556"/>
                </a:lnTo>
                <a:lnTo>
                  <a:pt x="887" y="559"/>
                </a:lnTo>
                <a:lnTo>
                  <a:pt x="886" y="561"/>
                </a:lnTo>
                <a:lnTo>
                  <a:pt x="886" y="564"/>
                </a:lnTo>
                <a:lnTo>
                  <a:pt x="886" y="566"/>
                </a:lnTo>
                <a:lnTo>
                  <a:pt x="886" y="569"/>
                </a:lnTo>
                <a:lnTo>
                  <a:pt x="886" y="571"/>
                </a:lnTo>
                <a:lnTo>
                  <a:pt x="886" y="574"/>
                </a:lnTo>
                <a:lnTo>
                  <a:pt x="887" y="576"/>
                </a:lnTo>
                <a:lnTo>
                  <a:pt x="888" y="579"/>
                </a:lnTo>
                <a:lnTo>
                  <a:pt x="889" y="581"/>
                </a:lnTo>
                <a:lnTo>
                  <a:pt x="890" y="583"/>
                </a:lnTo>
                <a:lnTo>
                  <a:pt x="892" y="586"/>
                </a:lnTo>
                <a:lnTo>
                  <a:pt x="894" y="588"/>
                </a:lnTo>
                <a:lnTo>
                  <a:pt x="896" y="590"/>
                </a:lnTo>
                <a:lnTo>
                  <a:pt x="898" y="593"/>
                </a:lnTo>
                <a:lnTo>
                  <a:pt x="900" y="595"/>
                </a:lnTo>
                <a:lnTo>
                  <a:pt x="902" y="597"/>
                </a:lnTo>
                <a:lnTo>
                  <a:pt x="905" y="599"/>
                </a:lnTo>
                <a:lnTo>
                  <a:pt x="907" y="601"/>
                </a:lnTo>
                <a:lnTo>
                  <a:pt x="910" y="603"/>
                </a:lnTo>
                <a:lnTo>
                  <a:pt x="912" y="605"/>
                </a:lnTo>
                <a:lnTo>
                  <a:pt x="915" y="606"/>
                </a:lnTo>
                <a:lnTo>
                  <a:pt x="918" y="608"/>
                </a:lnTo>
                <a:lnTo>
                  <a:pt x="921" y="609"/>
                </a:lnTo>
                <a:lnTo>
                  <a:pt x="924" y="611"/>
                </a:lnTo>
                <a:lnTo>
                  <a:pt x="927" y="612"/>
                </a:lnTo>
                <a:lnTo>
                  <a:pt x="930" y="613"/>
                </a:lnTo>
                <a:lnTo>
                  <a:pt x="934" y="614"/>
                </a:lnTo>
                <a:lnTo>
                  <a:pt x="937" y="615"/>
                </a:lnTo>
                <a:lnTo>
                  <a:pt x="941" y="616"/>
                </a:lnTo>
                <a:lnTo>
                  <a:pt x="944" y="617"/>
                </a:lnTo>
                <a:lnTo>
                  <a:pt x="948" y="618"/>
                </a:lnTo>
                <a:lnTo>
                  <a:pt x="952" y="619"/>
                </a:lnTo>
                <a:lnTo>
                  <a:pt x="955" y="619"/>
                </a:lnTo>
                <a:lnTo>
                  <a:pt x="959" y="619"/>
                </a:lnTo>
                <a:lnTo>
                  <a:pt x="963" y="620"/>
                </a:lnTo>
                <a:lnTo>
                  <a:pt x="967" y="620"/>
                </a:lnTo>
                <a:lnTo>
                  <a:pt x="970" y="620"/>
                </a:lnTo>
                <a:lnTo>
                  <a:pt x="974" y="620"/>
                </a:lnTo>
                <a:lnTo>
                  <a:pt x="978" y="620"/>
                </a:lnTo>
                <a:lnTo>
                  <a:pt x="982" y="619"/>
                </a:lnTo>
                <a:lnTo>
                  <a:pt x="985" y="619"/>
                </a:lnTo>
                <a:lnTo>
                  <a:pt x="989" y="619"/>
                </a:lnTo>
                <a:lnTo>
                  <a:pt x="993" y="618"/>
                </a:lnTo>
                <a:lnTo>
                  <a:pt x="997" y="617"/>
                </a:lnTo>
                <a:lnTo>
                  <a:pt x="1001" y="616"/>
                </a:lnTo>
                <a:lnTo>
                  <a:pt x="1005" y="615"/>
                </a:lnTo>
                <a:lnTo>
                  <a:pt x="1009" y="615"/>
                </a:lnTo>
                <a:lnTo>
                  <a:pt x="1012" y="614"/>
                </a:lnTo>
                <a:lnTo>
                  <a:pt x="1016" y="613"/>
                </a:lnTo>
                <a:lnTo>
                  <a:pt x="1020" y="611"/>
                </a:lnTo>
                <a:lnTo>
                  <a:pt x="1023" y="610"/>
                </a:lnTo>
                <a:lnTo>
                  <a:pt x="1027" y="609"/>
                </a:lnTo>
                <a:lnTo>
                  <a:pt x="1030" y="608"/>
                </a:lnTo>
                <a:lnTo>
                  <a:pt x="1034" y="607"/>
                </a:lnTo>
                <a:lnTo>
                  <a:pt x="1037" y="606"/>
                </a:lnTo>
                <a:lnTo>
                  <a:pt x="1040" y="604"/>
                </a:lnTo>
                <a:lnTo>
                  <a:pt x="1044" y="603"/>
                </a:lnTo>
                <a:lnTo>
                  <a:pt x="1047" y="602"/>
                </a:lnTo>
                <a:lnTo>
                  <a:pt x="1050" y="600"/>
                </a:lnTo>
                <a:lnTo>
                  <a:pt x="1053" y="599"/>
                </a:lnTo>
                <a:lnTo>
                  <a:pt x="1056" y="598"/>
                </a:lnTo>
                <a:lnTo>
                  <a:pt x="1059" y="596"/>
                </a:lnTo>
                <a:lnTo>
                  <a:pt x="1062" y="595"/>
                </a:lnTo>
                <a:lnTo>
                  <a:pt x="1065" y="593"/>
                </a:lnTo>
                <a:lnTo>
                  <a:pt x="1068" y="591"/>
                </a:lnTo>
                <a:lnTo>
                  <a:pt x="1070" y="590"/>
                </a:lnTo>
                <a:lnTo>
                  <a:pt x="1073" y="588"/>
                </a:lnTo>
                <a:lnTo>
                  <a:pt x="1075" y="586"/>
                </a:lnTo>
                <a:lnTo>
                  <a:pt x="1078" y="585"/>
                </a:lnTo>
                <a:lnTo>
                  <a:pt x="1080" y="583"/>
                </a:lnTo>
                <a:lnTo>
                  <a:pt x="1082" y="581"/>
                </a:lnTo>
                <a:lnTo>
                  <a:pt x="1084" y="579"/>
                </a:lnTo>
                <a:lnTo>
                  <a:pt x="1086" y="577"/>
                </a:lnTo>
                <a:lnTo>
                  <a:pt x="1088" y="575"/>
                </a:lnTo>
                <a:lnTo>
                  <a:pt x="1090" y="573"/>
                </a:lnTo>
                <a:lnTo>
                  <a:pt x="1092" y="571"/>
                </a:lnTo>
                <a:lnTo>
                  <a:pt x="1094" y="569"/>
                </a:lnTo>
                <a:lnTo>
                  <a:pt x="1095" y="567"/>
                </a:lnTo>
                <a:lnTo>
                  <a:pt x="1097" y="565"/>
                </a:lnTo>
                <a:lnTo>
                  <a:pt x="1099" y="562"/>
                </a:lnTo>
                <a:lnTo>
                  <a:pt x="1101" y="560"/>
                </a:lnTo>
                <a:lnTo>
                  <a:pt x="1103" y="557"/>
                </a:lnTo>
                <a:lnTo>
                  <a:pt x="1105" y="554"/>
                </a:lnTo>
                <a:lnTo>
                  <a:pt x="1107" y="551"/>
                </a:lnTo>
                <a:lnTo>
                  <a:pt x="1109" y="548"/>
                </a:lnTo>
                <a:lnTo>
                  <a:pt x="1111" y="545"/>
                </a:lnTo>
                <a:lnTo>
                  <a:pt x="1113" y="542"/>
                </a:lnTo>
                <a:lnTo>
                  <a:pt x="1115" y="539"/>
                </a:lnTo>
                <a:lnTo>
                  <a:pt x="1117" y="536"/>
                </a:lnTo>
                <a:lnTo>
                  <a:pt x="1120" y="532"/>
                </a:lnTo>
                <a:lnTo>
                  <a:pt x="1122" y="528"/>
                </a:lnTo>
                <a:lnTo>
                  <a:pt x="1125" y="525"/>
                </a:lnTo>
                <a:lnTo>
                  <a:pt x="1127" y="521"/>
                </a:lnTo>
                <a:lnTo>
                  <a:pt x="1130" y="517"/>
                </a:lnTo>
                <a:lnTo>
                  <a:pt x="1132" y="513"/>
                </a:lnTo>
                <a:lnTo>
                  <a:pt x="1134" y="509"/>
                </a:lnTo>
                <a:lnTo>
                  <a:pt x="1136" y="505"/>
                </a:lnTo>
                <a:lnTo>
                  <a:pt x="1138" y="501"/>
                </a:lnTo>
                <a:lnTo>
                  <a:pt x="1140" y="497"/>
                </a:lnTo>
                <a:lnTo>
                  <a:pt x="1141" y="493"/>
                </a:lnTo>
                <a:lnTo>
                  <a:pt x="1143" y="489"/>
                </a:lnTo>
                <a:lnTo>
                  <a:pt x="1144" y="484"/>
                </a:lnTo>
                <a:lnTo>
                  <a:pt x="1145" y="480"/>
                </a:lnTo>
                <a:lnTo>
                  <a:pt x="1146" y="476"/>
                </a:lnTo>
                <a:lnTo>
                  <a:pt x="1147" y="472"/>
                </a:lnTo>
                <a:lnTo>
                  <a:pt x="1147" y="468"/>
                </a:lnTo>
                <a:lnTo>
                  <a:pt x="1148" y="463"/>
                </a:lnTo>
                <a:lnTo>
                  <a:pt x="1148" y="459"/>
                </a:lnTo>
                <a:lnTo>
                  <a:pt x="1148" y="455"/>
                </a:lnTo>
                <a:lnTo>
                  <a:pt x="1148" y="450"/>
                </a:lnTo>
                <a:lnTo>
                  <a:pt x="1148" y="446"/>
                </a:lnTo>
                <a:lnTo>
                  <a:pt x="1148" y="442"/>
                </a:lnTo>
                <a:lnTo>
                  <a:pt x="1148" y="438"/>
                </a:lnTo>
                <a:lnTo>
                  <a:pt x="1148" y="434"/>
                </a:lnTo>
                <a:lnTo>
                  <a:pt x="1147" y="431"/>
                </a:lnTo>
                <a:lnTo>
                  <a:pt x="1147" y="427"/>
                </a:lnTo>
                <a:lnTo>
                  <a:pt x="1147" y="424"/>
                </a:lnTo>
                <a:lnTo>
                  <a:pt x="1146" y="421"/>
                </a:lnTo>
                <a:lnTo>
                  <a:pt x="1146" y="417"/>
                </a:lnTo>
                <a:lnTo>
                  <a:pt x="1145" y="414"/>
                </a:lnTo>
                <a:lnTo>
                  <a:pt x="1144" y="411"/>
                </a:lnTo>
                <a:lnTo>
                  <a:pt x="1143" y="409"/>
                </a:lnTo>
                <a:lnTo>
                  <a:pt x="1142" y="406"/>
                </a:lnTo>
                <a:lnTo>
                  <a:pt x="1141" y="403"/>
                </a:lnTo>
                <a:lnTo>
                  <a:pt x="1140" y="401"/>
                </a:lnTo>
                <a:lnTo>
                  <a:pt x="1139" y="399"/>
                </a:lnTo>
                <a:lnTo>
                  <a:pt x="1138" y="397"/>
                </a:lnTo>
                <a:lnTo>
                  <a:pt x="1137" y="394"/>
                </a:lnTo>
                <a:lnTo>
                  <a:pt x="1136" y="392"/>
                </a:lnTo>
                <a:lnTo>
                  <a:pt x="1135" y="390"/>
                </a:lnTo>
                <a:lnTo>
                  <a:pt x="1134" y="388"/>
                </a:lnTo>
                <a:lnTo>
                  <a:pt x="1132" y="386"/>
                </a:lnTo>
                <a:lnTo>
                  <a:pt x="1131" y="384"/>
                </a:lnTo>
                <a:lnTo>
                  <a:pt x="1130" y="383"/>
                </a:lnTo>
                <a:lnTo>
                  <a:pt x="1128" y="381"/>
                </a:lnTo>
                <a:lnTo>
                  <a:pt x="1127" y="379"/>
                </a:lnTo>
                <a:lnTo>
                  <a:pt x="1126" y="377"/>
                </a:lnTo>
                <a:lnTo>
                  <a:pt x="1124" y="376"/>
                </a:lnTo>
                <a:lnTo>
                  <a:pt x="1123" y="374"/>
                </a:lnTo>
                <a:lnTo>
                  <a:pt x="1122" y="373"/>
                </a:lnTo>
                <a:lnTo>
                  <a:pt x="1120" y="372"/>
                </a:lnTo>
                <a:lnTo>
                  <a:pt x="1119" y="370"/>
                </a:lnTo>
                <a:lnTo>
                  <a:pt x="1117" y="369"/>
                </a:lnTo>
                <a:lnTo>
                  <a:pt x="1116" y="369"/>
                </a:lnTo>
                <a:lnTo>
                  <a:pt x="1114" y="368"/>
                </a:lnTo>
                <a:lnTo>
                  <a:pt x="1112" y="368"/>
                </a:lnTo>
                <a:lnTo>
                  <a:pt x="1110" y="368"/>
                </a:lnTo>
                <a:lnTo>
                  <a:pt x="1109" y="369"/>
                </a:lnTo>
                <a:lnTo>
                  <a:pt x="1107" y="369"/>
                </a:lnTo>
                <a:lnTo>
                  <a:pt x="1105" y="370"/>
                </a:lnTo>
                <a:lnTo>
                  <a:pt x="1103" y="371"/>
                </a:lnTo>
                <a:lnTo>
                  <a:pt x="1101" y="372"/>
                </a:lnTo>
                <a:lnTo>
                  <a:pt x="1099" y="374"/>
                </a:lnTo>
                <a:lnTo>
                  <a:pt x="1097" y="376"/>
                </a:lnTo>
                <a:lnTo>
                  <a:pt x="1094" y="378"/>
                </a:lnTo>
                <a:lnTo>
                  <a:pt x="1092" y="381"/>
                </a:lnTo>
                <a:lnTo>
                  <a:pt x="1090" y="383"/>
                </a:lnTo>
                <a:lnTo>
                  <a:pt x="1088" y="386"/>
                </a:lnTo>
                <a:lnTo>
                  <a:pt x="1086" y="388"/>
                </a:lnTo>
                <a:lnTo>
                  <a:pt x="1084" y="390"/>
                </a:lnTo>
                <a:lnTo>
                  <a:pt x="1083" y="392"/>
                </a:lnTo>
                <a:lnTo>
                  <a:pt x="1082" y="393"/>
                </a:lnTo>
                <a:lnTo>
                  <a:pt x="1081" y="394"/>
                </a:lnTo>
                <a:lnTo>
                  <a:pt x="1081" y="395"/>
                </a:lnTo>
                <a:lnTo>
                  <a:pt x="1081" y="394"/>
                </a:lnTo>
                <a:lnTo>
                  <a:pt x="1082" y="393"/>
                </a:lnTo>
                <a:lnTo>
                  <a:pt x="1083" y="392"/>
                </a:lnTo>
                <a:lnTo>
                  <a:pt x="1085" y="391"/>
                </a:lnTo>
                <a:lnTo>
                  <a:pt x="1086" y="389"/>
                </a:lnTo>
                <a:lnTo>
                  <a:pt x="1088" y="387"/>
                </a:lnTo>
                <a:lnTo>
                  <a:pt x="1091" y="384"/>
                </a:lnTo>
                <a:lnTo>
                  <a:pt x="1093" y="381"/>
                </a:lnTo>
                <a:lnTo>
                  <a:pt x="1095" y="378"/>
                </a:lnTo>
                <a:lnTo>
                  <a:pt x="1098" y="375"/>
                </a:lnTo>
                <a:lnTo>
                  <a:pt x="1100" y="372"/>
                </a:lnTo>
                <a:lnTo>
                  <a:pt x="1102" y="368"/>
                </a:lnTo>
                <a:lnTo>
                  <a:pt x="1104" y="364"/>
                </a:lnTo>
                <a:lnTo>
                  <a:pt x="1106" y="360"/>
                </a:lnTo>
                <a:lnTo>
                  <a:pt x="1108" y="356"/>
                </a:lnTo>
                <a:lnTo>
                  <a:pt x="1110" y="351"/>
                </a:lnTo>
                <a:lnTo>
                  <a:pt x="1112" y="346"/>
                </a:lnTo>
                <a:lnTo>
                  <a:pt x="1114" y="341"/>
                </a:lnTo>
                <a:lnTo>
                  <a:pt x="1116" y="336"/>
                </a:lnTo>
                <a:lnTo>
                  <a:pt x="1118" y="330"/>
                </a:lnTo>
                <a:lnTo>
                  <a:pt x="1120" y="325"/>
                </a:lnTo>
                <a:lnTo>
                  <a:pt x="1122" y="319"/>
                </a:lnTo>
                <a:lnTo>
                  <a:pt x="1123" y="313"/>
                </a:lnTo>
                <a:lnTo>
                  <a:pt x="1125" y="306"/>
                </a:lnTo>
                <a:lnTo>
                  <a:pt x="1126" y="300"/>
                </a:lnTo>
                <a:lnTo>
                  <a:pt x="1127" y="294"/>
                </a:lnTo>
                <a:lnTo>
                  <a:pt x="1128" y="289"/>
                </a:lnTo>
                <a:lnTo>
                  <a:pt x="1129" y="283"/>
                </a:lnTo>
                <a:lnTo>
                  <a:pt x="1130" y="277"/>
                </a:lnTo>
                <a:lnTo>
                  <a:pt x="1130" y="272"/>
                </a:lnTo>
                <a:lnTo>
                  <a:pt x="1131" y="266"/>
                </a:lnTo>
                <a:lnTo>
                  <a:pt x="1131" y="261"/>
                </a:lnTo>
                <a:lnTo>
                  <a:pt x="1131" y="256"/>
                </a:lnTo>
                <a:lnTo>
                  <a:pt x="1130" y="251"/>
                </a:lnTo>
                <a:lnTo>
                  <a:pt x="1130" y="246"/>
                </a:lnTo>
                <a:lnTo>
                  <a:pt x="1129" y="241"/>
                </a:lnTo>
                <a:lnTo>
                  <a:pt x="1129" y="237"/>
                </a:lnTo>
                <a:lnTo>
                  <a:pt x="1128" y="232"/>
                </a:lnTo>
                <a:lnTo>
                  <a:pt x="1126" y="228"/>
                </a:lnTo>
                <a:lnTo>
                  <a:pt x="1125" y="223"/>
                </a:lnTo>
                <a:lnTo>
                  <a:pt x="1124" y="219"/>
                </a:lnTo>
                <a:lnTo>
                  <a:pt x="1122" y="215"/>
                </a:lnTo>
                <a:lnTo>
                  <a:pt x="1121" y="211"/>
                </a:lnTo>
                <a:lnTo>
                  <a:pt x="1119" y="207"/>
                </a:lnTo>
                <a:lnTo>
                  <a:pt x="1118" y="203"/>
                </a:lnTo>
                <a:lnTo>
                  <a:pt x="1116" y="199"/>
                </a:lnTo>
                <a:lnTo>
                  <a:pt x="1114" y="195"/>
                </a:lnTo>
                <a:lnTo>
                  <a:pt x="1113" y="191"/>
                </a:lnTo>
                <a:lnTo>
                  <a:pt x="1111" y="187"/>
                </a:lnTo>
                <a:lnTo>
                  <a:pt x="1109" y="184"/>
                </a:lnTo>
                <a:lnTo>
                  <a:pt x="1107" y="180"/>
                </a:lnTo>
                <a:lnTo>
                  <a:pt x="1105" y="176"/>
                </a:lnTo>
                <a:lnTo>
                  <a:pt x="1103" y="173"/>
                </a:lnTo>
                <a:lnTo>
                  <a:pt x="1101" y="170"/>
                </a:lnTo>
                <a:lnTo>
                  <a:pt x="1098" y="166"/>
                </a:lnTo>
                <a:lnTo>
                  <a:pt x="1096" y="163"/>
                </a:lnTo>
                <a:lnTo>
                  <a:pt x="1094" y="160"/>
                </a:lnTo>
                <a:lnTo>
                  <a:pt x="1091" y="156"/>
                </a:lnTo>
                <a:lnTo>
                  <a:pt x="1089" y="153"/>
                </a:lnTo>
                <a:lnTo>
                  <a:pt x="1086" y="150"/>
                </a:lnTo>
                <a:lnTo>
                  <a:pt x="1083" y="147"/>
                </a:lnTo>
                <a:lnTo>
                  <a:pt x="1081" y="144"/>
                </a:lnTo>
                <a:lnTo>
                  <a:pt x="1078" y="141"/>
                </a:lnTo>
                <a:lnTo>
                  <a:pt x="1075" y="139"/>
                </a:lnTo>
                <a:lnTo>
                  <a:pt x="1072" y="136"/>
                </a:lnTo>
                <a:lnTo>
                  <a:pt x="1069" y="133"/>
                </a:lnTo>
                <a:lnTo>
                  <a:pt x="1066" y="130"/>
                </a:lnTo>
                <a:lnTo>
                  <a:pt x="1062" y="128"/>
                </a:lnTo>
                <a:lnTo>
                  <a:pt x="1059" y="125"/>
                </a:lnTo>
                <a:lnTo>
                  <a:pt x="1056" y="123"/>
                </a:lnTo>
                <a:lnTo>
                  <a:pt x="1052" y="121"/>
                </a:lnTo>
                <a:lnTo>
                  <a:pt x="1049" y="118"/>
                </a:lnTo>
                <a:lnTo>
                  <a:pt x="1045" y="116"/>
                </a:lnTo>
                <a:lnTo>
                  <a:pt x="1042" y="114"/>
                </a:lnTo>
                <a:lnTo>
                  <a:pt x="1038" y="112"/>
                </a:lnTo>
                <a:lnTo>
                  <a:pt x="1034" y="110"/>
                </a:lnTo>
                <a:lnTo>
                  <a:pt x="1031" y="108"/>
                </a:lnTo>
                <a:lnTo>
                  <a:pt x="1027" y="106"/>
                </a:lnTo>
                <a:lnTo>
                  <a:pt x="1023" y="104"/>
                </a:lnTo>
                <a:lnTo>
                  <a:pt x="1020" y="102"/>
                </a:lnTo>
                <a:lnTo>
                  <a:pt x="1016" y="100"/>
                </a:lnTo>
                <a:lnTo>
                  <a:pt x="1012" y="99"/>
                </a:lnTo>
                <a:lnTo>
                  <a:pt x="1008" y="97"/>
                </a:lnTo>
                <a:lnTo>
                  <a:pt x="1004" y="95"/>
                </a:lnTo>
                <a:lnTo>
                  <a:pt x="1000" y="94"/>
                </a:lnTo>
                <a:lnTo>
                  <a:pt x="996" y="92"/>
                </a:lnTo>
                <a:lnTo>
                  <a:pt x="992" y="91"/>
                </a:lnTo>
                <a:lnTo>
                  <a:pt x="988" y="90"/>
                </a:lnTo>
                <a:lnTo>
                  <a:pt x="984" y="89"/>
                </a:lnTo>
                <a:lnTo>
                  <a:pt x="981" y="87"/>
                </a:lnTo>
                <a:lnTo>
                  <a:pt x="977" y="86"/>
                </a:lnTo>
                <a:lnTo>
                  <a:pt x="973" y="86"/>
                </a:lnTo>
                <a:lnTo>
                  <a:pt x="970" y="85"/>
                </a:lnTo>
                <a:lnTo>
                  <a:pt x="966" y="84"/>
                </a:lnTo>
                <a:lnTo>
                  <a:pt x="963" y="83"/>
                </a:lnTo>
                <a:lnTo>
                  <a:pt x="959" y="83"/>
                </a:lnTo>
                <a:lnTo>
                  <a:pt x="956" y="82"/>
                </a:lnTo>
                <a:lnTo>
                  <a:pt x="952" y="82"/>
                </a:lnTo>
                <a:lnTo>
                  <a:pt x="949" y="82"/>
                </a:lnTo>
                <a:lnTo>
                  <a:pt x="946" y="81"/>
                </a:lnTo>
                <a:lnTo>
                  <a:pt x="943" y="81"/>
                </a:lnTo>
                <a:lnTo>
                  <a:pt x="940" y="81"/>
                </a:lnTo>
                <a:lnTo>
                  <a:pt x="937" y="81"/>
                </a:lnTo>
                <a:lnTo>
                  <a:pt x="934" y="81"/>
                </a:lnTo>
                <a:lnTo>
                  <a:pt x="932" y="81"/>
                </a:lnTo>
                <a:lnTo>
                  <a:pt x="930" y="82"/>
                </a:lnTo>
                <a:lnTo>
                  <a:pt x="928" y="82"/>
                </a:lnTo>
                <a:lnTo>
                  <a:pt x="927" y="82"/>
                </a:lnTo>
                <a:lnTo>
                  <a:pt x="926" y="82"/>
                </a:lnTo>
                <a:lnTo>
                  <a:pt x="925" y="82"/>
                </a:lnTo>
                <a:lnTo>
                  <a:pt x="926" y="82"/>
                </a:lnTo>
                <a:lnTo>
                  <a:pt x="927" y="82"/>
                </a:lnTo>
                <a:lnTo>
                  <a:pt x="928" y="82"/>
                </a:lnTo>
                <a:lnTo>
                  <a:pt x="930" y="82"/>
                </a:lnTo>
                <a:lnTo>
                  <a:pt x="932" y="81"/>
                </a:lnTo>
                <a:lnTo>
                  <a:pt x="934" y="81"/>
                </a:lnTo>
                <a:lnTo>
                  <a:pt x="937" y="81"/>
                </a:lnTo>
                <a:lnTo>
                  <a:pt x="940" y="81"/>
                </a:lnTo>
                <a:lnTo>
                  <a:pt x="942" y="81"/>
                </a:lnTo>
                <a:lnTo>
                  <a:pt x="944" y="80"/>
                </a:lnTo>
                <a:lnTo>
                  <a:pt x="946" y="80"/>
                </a:lnTo>
                <a:lnTo>
                  <a:pt x="948" y="79"/>
                </a:lnTo>
                <a:lnTo>
                  <a:pt x="949" y="78"/>
                </a:lnTo>
                <a:lnTo>
                  <a:pt x="950" y="77"/>
                </a:lnTo>
                <a:lnTo>
                  <a:pt x="951" y="76"/>
                </a:lnTo>
                <a:lnTo>
                  <a:pt x="951" y="75"/>
                </a:lnTo>
                <a:lnTo>
                  <a:pt x="951" y="73"/>
                </a:lnTo>
                <a:lnTo>
                  <a:pt x="951" y="72"/>
                </a:lnTo>
                <a:lnTo>
                  <a:pt x="951" y="70"/>
                </a:lnTo>
                <a:lnTo>
                  <a:pt x="950" y="68"/>
                </a:lnTo>
                <a:lnTo>
                  <a:pt x="949" y="66"/>
                </a:lnTo>
                <a:lnTo>
                  <a:pt x="947" y="64"/>
                </a:lnTo>
                <a:lnTo>
                  <a:pt x="946" y="62"/>
                </a:lnTo>
                <a:lnTo>
                  <a:pt x="944" y="59"/>
                </a:lnTo>
                <a:lnTo>
                  <a:pt x="942" y="57"/>
                </a:lnTo>
                <a:lnTo>
                  <a:pt x="939" y="54"/>
                </a:lnTo>
                <a:lnTo>
                  <a:pt x="937" y="52"/>
                </a:lnTo>
                <a:lnTo>
                  <a:pt x="935" y="50"/>
                </a:lnTo>
                <a:lnTo>
                  <a:pt x="932" y="47"/>
                </a:lnTo>
                <a:lnTo>
                  <a:pt x="930" y="45"/>
                </a:lnTo>
                <a:lnTo>
                  <a:pt x="927" y="42"/>
                </a:lnTo>
                <a:lnTo>
                  <a:pt x="924" y="40"/>
                </a:lnTo>
                <a:lnTo>
                  <a:pt x="921" y="37"/>
                </a:lnTo>
                <a:lnTo>
                  <a:pt x="918" y="35"/>
                </a:lnTo>
                <a:lnTo>
                  <a:pt x="915" y="32"/>
                </a:lnTo>
                <a:lnTo>
                  <a:pt x="912" y="29"/>
                </a:lnTo>
                <a:lnTo>
                  <a:pt x="908" y="27"/>
                </a:lnTo>
                <a:lnTo>
                  <a:pt x="905" y="24"/>
                </a:lnTo>
                <a:lnTo>
                  <a:pt x="901" y="21"/>
                </a:lnTo>
                <a:lnTo>
                  <a:pt x="897" y="19"/>
                </a:lnTo>
                <a:lnTo>
                  <a:pt x="894" y="16"/>
                </a:lnTo>
                <a:lnTo>
                  <a:pt x="890" y="14"/>
                </a:lnTo>
                <a:lnTo>
                  <a:pt x="887" y="12"/>
                </a:lnTo>
                <a:lnTo>
                  <a:pt x="883" y="10"/>
                </a:lnTo>
                <a:lnTo>
                  <a:pt x="880" y="8"/>
                </a:lnTo>
                <a:lnTo>
                  <a:pt x="876" y="7"/>
                </a:lnTo>
                <a:lnTo>
                  <a:pt x="873" y="5"/>
                </a:lnTo>
                <a:lnTo>
                  <a:pt x="870" y="4"/>
                </a:lnTo>
                <a:lnTo>
                  <a:pt x="866" y="3"/>
                </a:lnTo>
                <a:lnTo>
                  <a:pt x="863" y="2"/>
                </a:lnTo>
                <a:lnTo>
                  <a:pt x="860" y="1"/>
                </a:lnTo>
                <a:lnTo>
                  <a:pt x="857" y="1"/>
                </a:lnTo>
                <a:lnTo>
                  <a:pt x="853" y="0"/>
                </a:lnTo>
                <a:lnTo>
                  <a:pt x="850" y="0"/>
                </a:lnTo>
                <a:lnTo>
                  <a:pt x="847" y="0"/>
                </a:lnTo>
                <a:lnTo>
                  <a:pt x="844" y="0"/>
                </a:lnTo>
                <a:lnTo>
                  <a:pt x="841" y="0"/>
                </a:lnTo>
                <a:lnTo>
                  <a:pt x="838" y="0"/>
                </a:lnTo>
                <a:lnTo>
                  <a:pt x="835" y="1"/>
                </a:lnTo>
                <a:lnTo>
                  <a:pt x="832" y="1"/>
                </a:lnTo>
                <a:lnTo>
                  <a:pt x="829" y="1"/>
                </a:lnTo>
                <a:lnTo>
                  <a:pt x="826" y="2"/>
                </a:lnTo>
                <a:lnTo>
                  <a:pt x="823" y="3"/>
                </a:lnTo>
                <a:lnTo>
                  <a:pt x="820" y="3"/>
                </a:lnTo>
                <a:lnTo>
                  <a:pt x="817" y="4"/>
                </a:lnTo>
                <a:lnTo>
                  <a:pt x="814" y="5"/>
                </a:lnTo>
                <a:lnTo>
                  <a:pt x="812" y="6"/>
                </a:lnTo>
                <a:lnTo>
                  <a:pt x="809" y="7"/>
                </a:lnTo>
                <a:lnTo>
                  <a:pt x="806" y="8"/>
                </a:lnTo>
                <a:lnTo>
                  <a:pt x="803" y="9"/>
                </a:lnTo>
                <a:lnTo>
                  <a:pt x="800" y="11"/>
                </a:lnTo>
                <a:lnTo>
                  <a:pt x="797" y="12"/>
                </a:lnTo>
                <a:lnTo>
                  <a:pt x="794" y="14"/>
                </a:lnTo>
                <a:lnTo>
                  <a:pt x="791" y="15"/>
                </a:lnTo>
                <a:lnTo>
                  <a:pt x="789" y="17"/>
                </a:lnTo>
                <a:lnTo>
                  <a:pt x="786" y="19"/>
                </a:lnTo>
                <a:lnTo>
                  <a:pt x="783" y="21"/>
                </a:lnTo>
                <a:lnTo>
                  <a:pt x="781" y="22"/>
                </a:lnTo>
                <a:lnTo>
                  <a:pt x="778" y="25"/>
                </a:lnTo>
                <a:lnTo>
                  <a:pt x="776" y="27"/>
                </a:lnTo>
                <a:lnTo>
                  <a:pt x="773" y="29"/>
                </a:lnTo>
                <a:lnTo>
                  <a:pt x="771" y="31"/>
                </a:lnTo>
                <a:lnTo>
                  <a:pt x="769" y="34"/>
                </a:lnTo>
                <a:lnTo>
                  <a:pt x="766" y="36"/>
                </a:lnTo>
                <a:lnTo>
                  <a:pt x="764" y="39"/>
                </a:lnTo>
                <a:lnTo>
                  <a:pt x="762" y="42"/>
                </a:lnTo>
                <a:lnTo>
                  <a:pt x="760" y="45"/>
                </a:lnTo>
                <a:lnTo>
                  <a:pt x="758" y="48"/>
                </a:lnTo>
                <a:lnTo>
                  <a:pt x="756" y="50"/>
                </a:lnTo>
                <a:lnTo>
                  <a:pt x="755" y="53"/>
                </a:lnTo>
                <a:lnTo>
                  <a:pt x="754" y="56"/>
                </a:lnTo>
                <a:lnTo>
                  <a:pt x="753" y="58"/>
                </a:lnTo>
                <a:lnTo>
                  <a:pt x="752" y="61"/>
                </a:lnTo>
                <a:lnTo>
                  <a:pt x="752" y="63"/>
                </a:lnTo>
                <a:lnTo>
                  <a:pt x="752" y="66"/>
                </a:lnTo>
                <a:lnTo>
                  <a:pt x="752" y="68"/>
                </a:lnTo>
                <a:lnTo>
                  <a:pt x="752" y="71"/>
                </a:lnTo>
                <a:lnTo>
                  <a:pt x="753" y="73"/>
                </a:lnTo>
                <a:lnTo>
                  <a:pt x="754" y="75"/>
                </a:lnTo>
                <a:lnTo>
                  <a:pt x="755" y="77"/>
                </a:lnTo>
                <a:lnTo>
                  <a:pt x="756" y="79"/>
                </a:lnTo>
                <a:lnTo>
                  <a:pt x="758" y="81"/>
                </a:lnTo>
                <a:lnTo>
                  <a:pt x="760" y="83"/>
                </a:lnTo>
                <a:lnTo>
                  <a:pt x="762" y="85"/>
                </a:lnTo>
                <a:lnTo>
                  <a:pt x="764" y="86"/>
                </a:lnTo>
                <a:lnTo>
                  <a:pt x="765" y="88"/>
                </a:lnTo>
                <a:lnTo>
                  <a:pt x="766" y="89"/>
                </a:lnTo>
                <a:lnTo>
                  <a:pt x="767" y="90"/>
                </a:lnTo>
                <a:lnTo>
                  <a:pt x="768" y="90"/>
                </a:lnTo>
                <a:lnTo>
                  <a:pt x="768" y="91"/>
                </a:lnTo>
                <a:lnTo>
                  <a:pt x="768" y="90"/>
                </a:lnTo>
                <a:lnTo>
                  <a:pt x="767" y="90"/>
                </a:lnTo>
                <a:lnTo>
                  <a:pt x="766" y="89"/>
                </a:lnTo>
                <a:lnTo>
                  <a:pt x="765" y="88"/>
                </a:lnTo>
                <a:lnTo>
                  <a:pt x="764" y="86"/>
                </a:lnTo>
                <a:lnTo>
                  <a:pt x="762" y="85"/>
                </a:lnTo>
                <a:lnTo>
                  <a:pt x="760" y="83"/>
                </a:lnTo>
                <a:lnTo>
                  <a:pt x="758" y="81"/>
                </a:lnTo>
                <a:lnTo>
                  <a:pt x="756" y="79"/>
                </a:lnTo>
                <a:lnTo>
                  <a:pt x="754" y="77"/>
                </a:lnTo>
                <a:lnTo>
                  <a:pt x="751" y="75"/>
                </a:lnTo>
                <a:lnTo>
                  <a:pt x="749" y="73"/>
                </a:lnTo>
                <a:lnTo>
                  <a:pt x="746" y="71"/>
                </a:lnTo>
                <a:lnTo>
                  <a:pt x="744" y="69"/>
                </a:lnTo>
                <a:lnTo>
                  <a:pt x="741" y="67"/>
                </a:lnTo>
                <a:lnTo>
                  <a:pt x="738" y="65"/>
                </a:lnTo>
                <a:lnTo>
                  <a:pt x="735" y="63"/>
                </a:lnTo>
                <a:lnTo>
                  <a:pt x="732" y="61"/>
                </a:lnTo>
                <a:lnTo>
                  <a:pt x="729" y="59"/>
                </a:lnTo>
                <a:lnTo>
                  <a:pt x="726" y="57"/>
                </a:lnTo>
                <a:lnTo>
                  <a:pt x="723" y="54"/>
                </a:lnTo>
                <a:lnTo>
                  <a:pt x="720" y="52"/>
                </a:lnTo>
                <a:lnTo>
                  <a:pt x="716" y="50"/>
                </a:lnTo>
                <a:lnTo>
                  <a:pt x="713" y="48"/>
                </a:lnTo>
                <a:lnTo>
                  <a:pt x="709" y="46"/>
                </a:lnTo>
                <a:lnTo>
                  <a:pt x="706" y="44"/>
                </a:lnTo>
                <a:lnTo>
                  <a:pt x="702" y="42"/>
                </a:lnTo>
                <a:lnTo>
                  <a:pt x="698" y="40"/>
                </a:lnTo>
                <a:lnTo>
                  <a:pt x="694" y="38"/>
                </a:lnTo>
                <a:lnTo>
                  <a:pt x="690" y="36"/>
                </a:lnTo>
                <a:lnTo>
                  <a:pt x="686" y="34"/>
                </a:lnTo>
                <a:lnTo>
                  <a:pt x="681" y="32"/>
                </a:lnTo>
                <a:lnTo>
                  <a:pt x="677" y="30"/>
                </a:lnTo>
                <a:lnTo>
                  <a:pt x="672" y="29"/>
                </a:lnTo>
                <a:lnTo>
                  <a:pt x="668" y="27"/>
                </a:lnTo>
                <a:lnTo>
                  <a:pt x="663" y="26"/>
                </a:lnTo>
                <a:lnTo>
                  <a:pt x="658" y="24"/>
                </a:lnTo>
                <a:lnTo>
                  <a:pt x="653" y="23"/>
                </a:lnTo>
                <a:lnTo>
                  <a:pt x="648" y="21"/>
                </a:lnTo>
                <a:lnTo>
                  <a:pt x="643" y="20"/>
                </a:lnTo>
                <a:lnTo>
                  <a:pt x="638" y="19"/>
                </a:lnTo>
                <a:lnTo>
                  <a:pt x="633" y="18"/>
                </a:lnTo>
                <a:lnTo>
                  <a:pt x="628" y="17"/>
                </a:lnTo>
                <a:lnTo>
                  <a:pt x="623" y="16"/>
                </a:lnTo>
                <a:lnTo>
                  <a:pt x="619" y="16"/>
                </a:lnTo>
                <a:lnTo>
                  <a:pt x="614" y="15"/>
                </a:lnTo>
                <a:lnTo>
                  <a:pt x="610" y="15"/>
                </a:lnTo>
                <a:lnTo>
                  <a:pt x="606" y="14"/>
                </a:lnTo>
                <a:lnTo>
                  <a:pt x="602" y="14"/>
                </a:lnTo>
                <a:lnTo>
                  <a:pt x="598" y="14"/>
                </a:lnTo>
                <a:lnTo>
                  <a:pt x="594" y="14"/>
                </a:lnTo>
                <a:lnTo>
                  <a:pt x="590" y="14"/>
                </a:lnTo>
                <a:lnTo>
                  <a:pt x="586" y="14"/>
                </a:lnTo>
                <a:lnTo>
                  <a:pt x="583" y="15"/>
                </a:lnTo>
                <a:lnTo>
                  <a:pt x="579" y="15"/>
                </a:lnTo>
                <a:lnTo>
                  <a:pt x="576" y="16"/>
                </a:lnTo>
                <a:lnTo>
                  <a:pt x="572" y="17"/>
                </a:lnTo>
                <a:lnTo>
                  <a:pt x="569" y="18"/>
                </a:lnTo>
                <a:lnTo>
                  <a:pt x="566" y="19"/>
                </a:lnTo>
                <a:lnTo>
                  <a:pt x="562" y="20"/>
                </a:lnTo>
                <a:lnTo>
                  <a:pt x="559" y="22"/>
                </a:lnTo>
                <a:lnTo>
                  <a:pt x="556" y="23"/>
                </a:lnTo>
                <a:lnTo>
                  <a:pt x="553" y="25"/>
                </a:lnTo>
                <a:lnTo>
                  <a:pt x="549" y="27"/>
                </a:lnTo>
                <a:lnTo>
                  <a:pt x="546" y="29"/>
                </a:lnTo>
                <a:lnTo>
                  <a:pt x="543" y="32"/>
                </a:lnTo>
                <a:lnTo>
                  <a:pt x="540" y="34"/>
                </a:lnTo>
                <a:lnTo>
                  <a:pt x="536" y="37"/>
                </a:lnTo>
                <a:lnTo>
                  <a:pt x="533" y="40"/>
                </a:lnTo>
                <a:lnTo>
                  <a:pt x="530" y="43"/>
                </a:lnTo>
                <a:lnTo>
                  <a:pt x="527" y="46"/>
                </a:lnTo>
                <a:lnTo>
                  <a:pt x="524" y="50"/>
                </a:lnTo>
                <a:lnTo>
                  <a:pt x="522" y="52"/>
                </a:lnTo>
                <a:lnTo>
                  <a:pt x="519" y="55"/>
                </a:lnTo>
                <a:lnTo>
                  <a:pt x="518" y="56"/>
                </a:lnTo>
                <a:lnTo>
                  <a:pt x="516" y="58"/>
                </a:lnTo>
                <a:lnTo>
                  <a:pt x="515" y="59"/>
                </a:lnTo>
                <a:lnTo>
                  <a:pt x="515" y="60"/>
                </a:lnTo>
                <a:lnTo>
                  <a:pt x="515" y="59"/>
                </a:lnTo>
                <a:lnTo>
                  <a:pt x="516" y="58"/>
                </a:lnTo>
                <a:lnTo>
                  <a:pt x="518" y="56"/>
                </a:lnTo>
                <a:lnTo>
                  <a:pt x="519" y="55"/>
                </a:lnTo>
                <a:lnTo>
                  <a:pt x="522" y="52"/>
                </a:lnTo>
                <a:lnTo>
                  <a:pt x="524" y="50"/>
                </a:lnTo>
                <a:lnTo>
                  <a:pt x="527" y="46"/>
                </a:lnTo>
                <a:lnTo>
                  <a:pt x="530" y="43"/>
                </a:lnTo>
                <a:lnTo>
                  <a:pt x="532" y="40"/>
                </a:lnTo>
                <a:lnTo>
                  <a:pt x="534" y="37"/>
                </a:lnTo>
                <a:lnTo>
                  <a:pt x="535" y="34"/>
                </a:lnTo>
                <a:lnTo>
                  <a:pt x="536" y="32"/>
                </a:lnTo>
                <a:lnTo>
                  <a:pt x="536" y="30"/>
                </a:lnTo>
                <a:lnTo>
                  <a:pt x="536" y="27"/>
                </a:lnTo>
                <a:lnTo>
                  <a:pt x="535" y="25"/>
                </a:lnTo>
                <a:lnTo>
                  <a:pt x="534" y="24"/>
                </a:lnTo>
                <a:lnTo>
                  <a:pt x="532" y="22"/>
                </a:lnTo>
                <a:lnTo>
                  <a:pt x="530" y="21"/>
                </a:lnTo>
                <a:lnTo>
                  <a:pt x="527" y="19"/>
                </a:lnTo>
                <a:lnTo>
                  <a:pt x="524" y="18"/>
                </a:lnTo>
                <a:lnTo>
                  <a:pt x="520" y="17"/>
                </a:lnTo>
                <a:lnTo>
                  <a:pt x="516" y="17"/>
                </a:lnTo>
                <a:lnTo>
                  <a:pt x="511" y="16"/>
                </a:lnTo>
                <a:lnTo>
                  <a:pt x="505" y="16"/>
                </a:lnTo>
                <a:lnTo>
                  <a:pt x="500" y="15"/>
                </a:lnTo>
                <a:lnTo>
                  <a:pt x="495" y="15"/>
                </a:lnTo>
                <a:lnTo>
                  <a:pt x="490" y="15"/>
                </a:lnTo>
                <a:lnTo>
                  <a:pt x="485" y="15"/>
                </a:lnTo>
                <a:lnTo>
                  <a:pt x="480" y="15"/>
                </a:lnTo>
                <a:lnTo>
                  <a:pt x="475" y="15"/>
                </a:lnTo>
                <a:lnTo>
                  <a:pt x="470" y="15"/>
                </a:lnTo>
                <a:lnTo>
                  <a:pt x="465" y="15"/>
                </a:lnTo>
                <a:lnTo>
                  <a:pt x="460" y="15"/>
                </a:lnTo>
                <a:lnTo>
                  <a:pt x="455" y="16"/>
                </a:lnTo>
                <a:lnTo>
                  <a:pt x="450" y="16"/>
                </a:lnTo>
                <a:lnTo>
                  <a:pt x="446" y="17"/>
                </a:lnTo>
                <a:lnTo>
                  <a:pt x="441" y="17"/>
                </a:lnTo>
                <a:lnTo>
                  <a:pt x="436" y="18"/>
                </a:lnTo>
                <a:lnTo>
                  <a:pt x="431" y="19"/>
                </a:lnTo>
                <a:lnTo>
                  <a:pt x="426" y="20"/>
                </a:lnTo>
                <a:lnTo>
                  <a:pt x="422" y="20"/>
                </a:lnTo>
                <a:lnTo>
                  <a:pt x="417" y="22"/>
                </a:lnTo>
                <a:lnTo>
                  <a:pt x="412" y="23"/>
                </a:lnTo>
                <a:lnTo>
                  <a:pt x="408" y="24"/>
                </a:lnTo>
                <a:lnTo>
                  <a:pt x="403" y="25"/>
                </a:lnTo>
                <a:lnTo>
                  <a:pt x="399" y="26"/>
                </a:lnTo>
                <a:lnTo>
                  <a:pt x="394" y="28"/>
                </a:lnTo>
                <a:lnTo>
                  <a:pt x="390" y="29"/>
                </a:lnTo>
                <a:lnTo>
                  <a:pt x="386" y="31"/>
                </a:lnTo>
                <a:lnTo>
                  <a:pt x="381" y="33"/>
                </a:lnTo>
                <a:lnTo>
                  <a:pt x="377" y="35"/>
                </a:lnTo>
                <a:lnTo>
                  <a:pt x="373" y="37"/>
                </a:lnTo>
                <a:lnTo>
                  <a:pt x="368" y="39"/>
                </a:lnTo>
                <a:lnTo>
                  <a:pt x="364" y="41"/>
                </a:lnTo>
                <a:lnTo>
                  <a:pt x="360" y="43"/>
                </a:lnTo>
                <a:lnTo>
                  <a:pt x="356" y="45"/>
                </a:lnTo>
                <a:lnTo>
                  <a:pt x="352" y="47"/>
                </a:lnTo>
                <a:lnTo>
                  <a:pt x="348" y="50"/>
                </a:lnTo>
                <a:lnTo>
                  <a:pt x="345" y="52"/>
                </a:lnTo>
                <a:lnTo>
                  <a:pt x="341" y="55"/>
                </a:lnTo>
                <a:lnTo>
                  <a:pt x="338" y="58"/>
                </a:lnTo>
                <a:lnTo>
                  <a:pt x="335" y="60"/>
                </a:lnTo>
                <a:lnTo>
                  <a:pt x="331" y="63"/>
                </a:lnTo>
                <a:lnTo>
                  <a:pt x="328" y="66"/>
                </a:lnTo>
                <a:lnTo>
                  <a:pt x="325" y="69"/>
                </a:lnTo>
                <a:lnTo>
                  <a:pt x="323" y="72"/>
                </a:lnTo>
                <a:lnTo>
                  <a:pt x="320" y="75"/>
                </a:lnTo>
                <a:lnTo>
                  <a:pt x="317" y="78"/>
                </a:lnTo>
                <a:lnTo>
                  <a:pt x="315" y="82"/>
                </a:lnTo>
                <a:lnTo>
                  <a:pt x="313" y="85"/>
                </a:lnTo>
                <a:lnTo>
                  <a:pt x="310" y="88"/>
                </a:lnTo>
                <a:lnTo>
                  <a:pt x="308" y="92"/>
                </a:lnTo>
                <a:lnTo>
                  <a:pt x="306" y="95"/>
                </a:lnTo>
                <a:lnTo>
                  <a:pt x="304" y="98"/>
                </a:lnTo>
                <a:lnTo>
                  <a:pt x="303" y="102"/>
                </a:lnTo>
                <a:lnTo>
                  <a:pt x="301" y="105"/>
                </a:lnTo>
                <a:lnTo>
                  <a:pt x="300" y="108"/>
                </a:lnTo>
                <a:lnTo>
                  <a:pt x="298" y="111"/>
                </a:lnTo>
                <a:lnTo>
                  <a:pt x="297" y="113"/>
                </a:lnTo>
                <a:lnTo>
                  <a:pt x="296" y="116"/>
                </a:lnTo>
                <a:lnTo>
                  <a:pt x="295" y="119"/>
                </a:lnTo>
                <a:lnTo>
                  <a:pt x="294" y="121"/>
                </a:lnTo>
                <a:lnTo>
                  <a:pt x="294" y="124"/>
                </a:lnTo>
                <a:lnTo>
                  <a:pt x="293" y="126"/>
                </a:lnTo>
                <a:lnTo>
                  <a:pt x="293" y="129"/>
                </a:lnTo>
                <a:lnTo>
                  <a:pt x="293" y="131"/>
                </a:lnTo>
                <a:lnTo>
                  <a:pt x="292" y="133"/>
                </a:lnTo>
                <a:lnTo>
                  <a:pt x="292" y="135"/>
                </a:lnTo>
                <a:lnTo>
                  <a:pt x="292" y="137"/>
                </a:lnTo>
                <a:lnTo>
                  <a:pt x="292" y="138"/>
                </a:lnTo>
                <a:lnTo>
                  <a:pt x="292" y="139"/>
                </a:lnTo>
                <a:lnTo>
                  <a:pt x="292" y="140"/>
                </a:lnTo>
                <a:lnTo>
                  <a:pt x="292" y="141"/>
                </a:lnTo>
                <a:lnTo>
                  <a:pt x="292" y="142"/>
                </a:lnTo>
                <a:lnTo>
                  <a:pt x="292" y="141"/>
                </a:lnTo>
                <a:lnTo>
                  <a:pt x="292" y="140"/>
                </a:lnTo>
                <a:lnTo>
                  <a:pt x="292" y="139"/>
                </a:lnTo>
                <a:lnTo>
                  <a:pt x="292" y="138"/>
                </a:lnTo>
                <a:lnTo>
                  <a:pt x="292" y="137"/>
                </a:lnTo>
                <a:lnTo>
                  <a:pt x="292" y="135"/>
                </a:lnTo>
                <a:lnTo>
                  <a:pt x="292" y="133"/>
                </a:lnTo>
                <a:lnTo>
                  <a:pt x="292" y="131"/>
                </a:lnTo>
                <a:lnTo>
                  <a:pt x="292" y="129"/>
                </a:lnTo>
                <a:lnTo>
                  <a:pt x="292" y="127"/>
                </a:lnTo>
                <a:lnTo>
                  <a:pt x="292" y="124"/>
                </a:lnTo>
                <a:lnTo>
                  <a:pt x="291" y="122"/>
                </a:lnTo>
                <a:lnTo>
                  <a:pt x="290" y="120"/>
                </a:lnTo>
                <a:lnTo>
                  <a:pt x="289" y="118"/>
                </a:lnTo>
                <a:lnTo>
                  <a:pt x="288" y="115"/>
                </a:lnTo>
                <a:lnTo>
                  <a:pt x="287" y="113"/>
                </a:lnTo>
                <a:lnTo>
                  <a:pt x="285" y="111"/>
                </a:lnTo>
                <a:lnTo>
                  <a:pt x="284" y="108"/>
                </a:lnTo>
                <a:lnTo>
                  <a:pt x="282" y="106"/>
                </a:lnTo>
                <a:lnTo>
                  <a:pt x="280" y="104"/>
                </a:lnTo>
                <a:lnTo>
                  <a:pt x="278" y="101"/>
                </a:lnTo>
                <a:lnTo>
                  <a:pt x="276" y="99"/>
                </a:lnTo>
                <a:lnTo>
                  <a:pt x="274" y="96"/>
                </a:lnTo>
                <a:lnTo>
                  <a:pt x="271" y="94"/>
                </a:lnTo>
                <a:lnTo>
                  <a:pt x="269" y="92"/>
                </a:lnTo>
                <a:lnTo>
                  <a:pt x="266" y="90"/>
                </a:lnTo>
                <a:lnTo>
                  <a:pt x="263" y="87"/>
                </a:lnTo>
                <a:lnTo>
                  <a:pt x="260" y="85"/>
                </a:lnTo>
                <a:lnTo>
                  <a:pt x="257" y="84"/>
                </a:lnTo>
                <a:lnTo>
                  <a:pt x="254" y="82"/>
                </a:lnTo>
                <a:lnTo>
                  <a:pt x="251" y="80"/>
                </a:lnTo>
                <a:lnTo>
                  <a:pt x="248" y="79"/>
                </a:lnTo>
                <a:lnTo>
                  <a:pt x="244" y="77"/>
                </a:lnTo>
                <a:lnTo>
                  <a:pt x="241" y="76"/>
                </a:lnTo>
                <a:lnTo>
                  <a:pt x="237" y="75"/>
                </a:lnTo>
                <a:lnTo>
                  <a:pt x="233" y="73"/>
                </a:lnTo>
                <a:lnTo>
                  <a:pt x="229" y="72"/>
                </a:lnTo>
                <a:lnTo>
                  <a:pt x="226" y="71"/>
                </a:lnTo>
                <a:lnTo>
                  <a:pt x="221" y="71"/>
                </a:lnTo>
                <a:lnTo>
                  <a:pt x="217" y="70"/>
                </a:lnTo>
                <a:lnTo>
                  <a:pt x="213" y="69"/>
                </a:lnTo>
                <a:lnTo>
                  <a:pt x="210" y="69"/>
                </a:lnTo>
                <a:lnTo>
                  <a:pt x="206" y="68"/>
                </a:lnTo>
                <a:lnTo>
                  <a:pt x="202" y="68"/>
                </a:lnTo>
                <a:lnTo>
                  <a:pt x="198" y="68"/>
                </a:lnTo>
                <a:lnTo>
                  <a:pt x="195" y="68"/>
                </a:lnTo>
                <a:lnTo>
                  <a:pt x="191" y="68"/>
                </a:lnTo>
                <a:lnTo>
                  <a:pt x="188" y="68"/>
                </a:lnTo>
                <a:lnTo>
                  <a:pt x="184" y="68"/>
                </a:lnTo>
                <a:lnTo>
                  <a:pt x="181" y="69"/>
                </a:lnTo>
                <a:lnTo>
                  <a:pt x="178" y="69"/>
                </a:lnTo>
                <a:lnTo>
                  <a:pt x="174" y="70"/>
                </a:lnTo>
                <a:lnTo>
                  <a:pt x="171" y="71"/>
                </a:lnTo>
                <a:lnTo>
                  <a:pt x="168" y="71"/>
                </a:lnTo>
                <a:lnTo>
                  <a:pt x="165" y="72"/>
                </a:lnTo>
                <a:lnTo>
                  <a:pt x="162" y="73"/>
                </a:lnTo>
                <a:lnTo>
                  <a:pt x="160" y="74"/>
                </a:lnTo>
                <a:lnTo>
                  <a:pt x="157" y="76"/>
                </a:lnTo>
                <a:lnTo>
                  <a:pt x="154" y="77"/>
                </a:lnTo>
                <a:lnTo>
                  <a:pt x="151" y="78"/>
                </a:lnTo>
                <a:lnTo>
                  <a:pt x="149" y="80"/>
                </a:lnTo>
                <a:lnTo>
                  <a:pt x="146" y="81"/>
                </a:lnTo>
                <a:lnTo>
                  <a:pt x="144" y="83"/>
                </a:lnTo>
                <a:lnTo>
                  <a:pt x="141" y="84"/>
                </a:lnTo>
                <a:lnTo>
                  <a:pt x="139" y="86"/>
                </a:lnTo>
                <a:lnTo>
                  <a:pt x="136" y="88"/>
                </a:lnTo>
                <a:lnTo>
                  <a:pt x="134" y="89"/>
                </a:lnTo>
                <a:lnTo>
                  <a:pt x="131" y="91"/>
                </a:lnTo>
                <a:lnTo>
                  <a:pt x="129" y="93"/>
                </a:lnTo>
                <a:lnTo>
                  <a:pt x="127" y="95"/>
                </a:lnTo>
                <a:lnTo>
                  <a:pt x="125" y="97"/>
                </a:lnTo>
                <a:lnTo>
                  <a:pt x="123" y="99"/>
                </a:lnTo>
                <a:lnTo>
                  <a:pt x="121" y="102"/>
                </a:lnTo>
                <a:lnTo>
                  <a:pt x="119" y="104"/>
                </a:lnTo>
                <a:lnTo>
                  <a:pt x="117" y="106"/>
                </a:lnTo>
                <a:lnTo>
                  <a:pt x="115" y="108"/>
                </a:lnTo>
                <a:lnTo>
                  <a:pt x="113" y="110"/>
                </a:lnTo>
                <a:lnTo>
                  <a:pt x="111" y="112"/>
                </a:lnTo>
                <a:lnTo>
                  <a:pt x="109" y="114"/>
                </a:lnTo>
                <a:lnTo>
                  <a:pt x="107" y="116"/>
                </a:lnTo>
                <a:lnTo>
                  <a:pt x="105" y="118"/>
                </a:lnTo>
                <a:lnTo>
                  <a:pt x="103" y="119"/>
                </a:lnTo>
                <a:lnTo>
                  <a:pt x="102" y="121"/>
                </a:lnTo>
                <a:lnTo>
                  <a:pt x="100" y="123"/>
                </a:lnTo>
                <a:lnTo>
                  <a:pt x="98" y="125"/>
                </a:lnTo>
                <a:lnTo>
                  <a:pt x="97" y="127"/>
                </a:lnTo>
                <a:lnTo>
                  <a:pt x="95" y="129"/>
                </a:lnTo>
                <a:lnTo>
                  <a:pt x="94" y="130"/>
                </a:lnTo>
                <a:lnTo>
                  <a:pt x="93" y="132"/>
                </a:lnTo>
                <a:lnTo>
                  <a:pt x="92" y="133"/>
                </a:lnTo>
                <a:lnTo>
                  <a:pt x="91" y="134"/>
                </a:lnTo>
                <a:lnTo>
                  <a:pt x="91" y="135"/>
                </a:lnTo>
                <a:lnTo>
                  <a:pt x="91" y="136"/>
                </a:lnTo>
                <a:lnTo>
                  <a:pt x="91" y="137"/>
                </a:lnTo>
                <a:lnTo>
                  <a:pt x="92" y="137"/>
                </a:lnTo>
                <a:lnTo>
                  <a:pt x="93" y="137"/>
                </a:lnTo>
                <a:lnTo>
                  <a:pt x="94" y="136"/>
                </a:lnTo>
                <a:lnTo>
                  <a:pt x="95" y="136"/>
                </a:lnTo>
                <a:lnTo>
                  <a:pt x="97" y="135"/>
                </a:lnTo>
                <a:lnTo>
                  <a:pt x="99" y="134"/>
                </a:lnTo>
                <a:lnTo>
                  <a:pt x="101" y="133"/>
                </a:lnTo>
                <a:lnTo>
                  <a:pt x="104" y="132"/>
                </a:lnTo>
                <a:lnTo>
                  <a:pt x="106" y="131"/>
                </a:lnTo>
                <a:lnTo>
                  <a:pt x="109" y="130"/>
                </a:lnTo>
                <a:lnTo>
                  <a:pt x="112" y="129"/>
                </a:lnTo>
                <a:lnTo>
                  <a:pt x="114" y="128"/>
                </a:lnTo>
                <a:lnTo>
                  <a:pt x="117" y="127"/>
                </a:lnTo>
                <a:lnTo>
                  <a:pt x="120" y="126"/>
                </a:lnTo>
                <a:lnTo>
                  <a:pt x="123" y="125"/>
                </a:lnTo>
                <a:lnTo>
                  <a:pt x="125" y="125"/>
                </a:lnTo>
                <a:lnTo>
                  <a:pt x="128" y="124"/>
                </a:lnTo>
                <a:lnTo>
                  <a:pt x="131" y="124"/>
                </a:lnTo>
                <a:lnTo>
                  <a:pt x="134" y="123"/>
                </a:lnTo>
                <a:lnTo>
                  <a:pt x="137" y="123"/>
                </a:lnTo>
                <a:lnTo>
                  <a:pt x="140" y="123"/>
                </a:lnTo>
                <a:lnTo>
                  <a:pt x="142" y="123"/>
                </a:lnTo>
                <a:lnTo>
                  <a:pt x="145" y="123"/>
                </a:lnTo>
                <a:lnTo>
                  <a:pt x="148" y="123"/>
                </a:lnTo>
                <a:lnTo>
                  <a:pt x="151" y="123"/>
                </a:lnTo>
                <a:lnTo>
                  <a:pt x="153" y="124"/>
                </a:lnTo>
                <a:lnTo>
                  <a:pt x="155" y="124"/>
                </a:lnTo>
                <a:lnTo>
                  <a:pt x="157" y="124"/>
                </a:lnTo>
                <a:lnTo>
                  <a:pt x="158" y="124"/>
                </a:lnTo>
                <a:lnTo>
                  <a:pt x="159" y="124"/>
                </a:lnTo>
                <a:lnTo>
                  <a:pt x="160" y="124"/>
                </a:lnTo>
                <a:lnTo>
                  <a:pt x="159" y="124"/>
                </a:lnTo>
                <a:lnTo>
                  <a:pt x="158" y="124"/>
                </a:lnTo>
                <a:lnTo>
                  <a:pt x="157" y="124"/>
                </a:lnTo>
                <a:lnTo>
                  <a:pt x="155" y="124"/>
                </a:lnTo>
                <a:lnTo>
                  <a:pt x="153" y="124"/>
                </a:lnTo>
                <a:lnTo>
                  <a:pt x="151" y="123"/>
                </a:lnTo>
                <a:lnTo>
                  <a:pt x="148" y="123"/>
                </a:lnTo>
                <a:lnTo>
                  <a:pt x="145" y="123"/>
                </a:lnTo>
                <a:lnTo>
                  <a:pt x="142" y="123"/>
                </a:lnTo>
                <a:lnTo>
                  <a:pt x="140" y="123"/>
                </a:lnTo>
                <a:lnTo>
                  <a:pt x="137" y="123"/>
                </a:lnTo>
                <a:lnTo>
                  <a:pt x="134" y="123"/>
                </a:lnTo>
                <a:lnTo>
                  <a:pt x="131" y="124"/>
                </a:lnTo>
                <a:lnTo>
                  <a:pt x="128" y="124"/>
                </a:lnTo>
                <a:lnTo>
                  <a:pt x="125" y="125"/>
                </a:lnTo>
                <a:lnTo>
                  <a:pt x="123" y="125"/>
                </a:lnTo>
                <a:lnTo>
                  <a:pt x="120" y="126"/>
                </a:lnTo>
                <a:lnTo>
                  <a:pt x="117" y="127"/>
                </a:lnTo>
                <a:lnTo>
                  <a:pt x="114" y="128"/>
                </a:lnTo>
                <a:lnTo>
                  <a:pt x="112" y="129"/>
                </a:lnTo>
                <a:lnTo>
                  <a:pt x="109" y="130"/>
                </a:lnTo>
                <a:lnTo>
                  <a:pt x="106" y="131"/>
                </a:lnTo>
                <a:lnTo>
                  <a:pt x="104" y="132"/>
                </a:lnTo>
                <a:lnTo>
                  <a:pt x="101" y="134"/>
                </a:lnTo>
                <a:lnTo>
                  <a:pt x="99" y="135"/>
                </a:lnTo>
                <a:lnTo>
                  <a:pt x="96" y="136"/>
                </a:lnTo>
                <a:lnTo>
                  <a:pt x="93" y="138"/>
                </a:lnTo>
                <a:lnTo>
                  <a:pt x="91" y="139"/>
                </a:lnTo>
                <a:lnTo>
                  <a:pt x="88" y="141"/>
                </a:lnTo>
                <a:lnTo>
                  <a:pt x="86" y="142"/>
                </a:lnTo>
                <a:lnTo>
                  <a:pt x="83" y="144"/>
                </a:lnTo>
                <a:lnTo>
                  <a:pt x="80" y="145"/>
                </a:lnTo>
                <a:lnTo>
                  <a:pt x="78" y="147"/>
                </a:lnTo>
                <a:lnTo>
                  <a:pt x="75" y="148"/>
                </a:lnTo>
                <a:lnTo>
                  <a:pt x="73" y="150"/>
                </a:lnTo>
                <a:lnTo>
                  <a:pt x="70" y="151"/>
                </a:lnTo>
                <a:lnTo>
                  <a:pt x="68" y="153"/>
                </a:lnTo>
                <a:lnTo>
                  <a:pt x="65" y="155"/>
                </a:lnTo>
                <a:lnTo>
                  <a:pt x="62" y="156"/>
                </a:lnTo>
                <a:lnTo>
                  <a:pt x="60" y="158"/>
                </a:lnTo>
                <a:lnTo>
                  <a:pt x="57" y="160"/>
                </a:lnTo>
                <a:lnTo>
                  <a:pt x="55" y="162"/>
                </a:lnTo>
                <a:lnTo>
                  <a:pt x="52" y="165"/>
                </a:lnTo>
                <a:lnTo>
                  <a:pt x="50" y="167"/>
                </a:lnTo>
                <a:lnTo>
                  <a:pt x="47" y="170"/>
                </a:lnTo>
                <a:lnTo>
                  <a:pt x="45" y="173"/>
                </a:lnTo>
                <a:lnTo>
                  <a:pt x="43" y="177"/>
                </a:lnTo>
                <a:lnTo>
                  <a:pt x="40" y="180"/>
                </a:lnTo>
                <a:lnTo>
                  <a:pt x="38" y="184"/>
                </a:lnTo>
                <a:lnTo>
                  <a:pt x="35" y="188"/>
                </a:lnTo>
                <a:lnTo>
                  <a:pt x="33" y="192"/>
                </a:lnTo>
                <a:lnTo>
                  <a:pt x="31" y="196"/>
                </a:lnTo>
                <a:lnTo>
                  <a:pt x="28" y="201"/>
                </a:lnTo>
                <a:lnTo>
                  <a:pt x="26" y="206"/>
                </a:lnTo>
                <a:lnTo>
                  <a:pt x="23" y="211"/>
                </a:lnTo>
                <a:lnTo>
                  <a:pt x="21" y="216"/>
                </a:lnTo>
                <a:lnTo>
                  <a:pt x="19" y="221"/>
                </a:lnTo>
                <a:lnTo>
                  <a:pt x="17" y="227"/>
                </a:lnTo>
                <a:lnTo>
                  <a:pt x="15" y="232"/>
                </a:lnTo>
                <a:lnTo>
                  <a:pt x="13" y="237"/>
                </a:lnTo>
                <a:lnTo>
                  <a:pt x="12" y="243"/>
                </a:lnTo>
                <a:lnTo>
                  <a:pt x="10" y="249"/>
                </a:lnTo>
                <a:lnTo>
                  <a:pt x="8" y="254"/>
                </a:lnTo>
                <a:lnTo>
                  <a:pt x="7" y="260"/>
                </a:lnTo>
                <a:lnTo>
                  <a:pt x="6" y="266"/>
                </a:lnTo>
                <a:lnTo>
                  <a:pt x="5" y="272"/>
                </a:lnTo>
                <a:lnTo>
                  <a:pt x="4" y="278"/>
                </a:lnTo>
                <a:lnTo>
                  <a:pt x="3" y="284"/>
                </a:lnTo>
                <a:lnTo>
                  <a:pt x="2" y="290"/>
                </a:lnTo>
                <a:lnTo>
                  <a:pt x="1" y="296"/>
                </a:lnTo>
                <a:lnTo>
                  <a:pt x="1" y="303"/>
                </a:lnTo>
                <a:lnTo>
                  <a:pt x="0" y="309"/>
                </a:lnTo>
                <a:lnTo>
                  <a:pt x="0" y="315"/>
                </a:lnTo>
                <a:lnTo>
                  <a:pt x="0" y="321"/>
                </a:lnTo>
                <a:lnTo>
                  <a:pt x="0" y="327"/>
                </a:lnTo>
                <a:lnTo>
                  <a:pt x="0" y="333"/>
                </a:lnTo>
                <a:lnTo>
                  <a:pt x="1" y="339"/>
                </a:lnTo>
                <a:lnTo>
                  <a:pt x="1" y="345"/>
                </a:lnTo>
                <a:lnTo>
                  <a:pt x="2" y="351"/>
                </a:lnTo>
                <a:lnTo>
                  <a:pt x="3" y="356"/>
                </a:lnTo>
                <a:lnTo>
                  <a:pt x="4" y="362"/>
                </a:lnTo>
                <a:lnTo>
                  <a:pt x="5" y="367"/>
                </a:lnTo>
                <a:lnTo>
                  <a:pt x="6" y="372"/>
                </a:lnTo>
                <a:lnTo>
                  <a:pt x="7" y="377"/>
                </a:lnTo>
                <a:lnTo>
                  <a:pt x="9" y="382"/>
                </a:lnTo>
                <a:lnTo>
                  <a:pt x="11" y="387"/>
                </a:lnTo>
                <a:lnTo>
                  <a:pt x="13" y="392"/>
                </a:lnTo>
                <a:lnTo>
                  <a:pt x="15" y="397"/>
                </a:lnTo>
                <a:lnTo>
                  <a:pt x="17" y="401"/>
                </a:lnTo>
                <a:lnTo>
                  <a:pt x="19" y="406"/>
                </a:lnTo>
                <a:lnTo>
                  <a:pt x="21" y="410"/>
                </a:lnTo>
                <a:lnTo>
                  <a:pt x="23" y="414"/>
                </a:lnTo>
                <a:lnTo>
                  <a:pt x="25" y="418"/>
                </a:lnTo>
                <a:lnTo>
                  <a:pt x="27" y="422"/>
                </a:lnTo>
                <a:lnTo>
                  <a:pt x="30" y="426"/>
                </a:lnTo>
                <a:lnTo>
                  <a:pt x="32" y="429"/>
                </a:lnTo>
                <a:lnTo>
                  <a:pt x="34" y="433"/>
                </a:lnTo>
                <a:lnTo>
                  <a:pt x="37" y="436"/>
                </a:lnTo>
                <a:lnTo>
                  <a:pt x="39" y="439"/>
                </a:lnTo>
                <a:lnTo>
                  <a:pt x="42" y="442"/>
                </a:lnTo>
                <a:lnTo>
                  <a:pt x="44" y="445"/>
                </a:lnTo>
                <a:lnTo>
                  <a:pt x="47" y="448"/>
                </a:lnTo>
                <a:lnTo>
                  <a:pt x="49" y="450"/>
                </a:lnTo>
                <a:close/>
              </a:path>
            </a:pathLst>
          </a:custGeom>
          <a:solidFill>
            <a:srgbClr val="00B0F0"/>
          </a:solidFill>
          <a:ln w="0">
            <a:solidFill>
              <a:srgbClr val="000000"/>
            </a:solidFill>
            <a:round/>
            <a:headEnd/>
            <a:tailEnd/>
          </a:ln>
        </p:spPr>
        <p:txBody>
          <a:bodyPr lIns="80065" tIns="40032" rIns="80065" bIns="40032" anchor="ctr"/>
          <a:lstStyle/>
          <a:p>
            <a:r>
              <a:rPr lang="zh-CN" altLang="en-US">
                <a:ea typeface="宋体" pitchFamily="2" charset="-122"/>
              </a:rPr>
              <a:t>外汇  交易所</a:t>
            </a:r>
          </a:p>
        </p:txBody>
      </p:sp>
      <p:grpSp>
        <p:nvGrpSpPr>
          <p:cNvPr id="5134" name="Group 19"/>
          <p:cNvGrpSpPr>
            <a:grpSpLocks/>
          </p:cNvGrpSpPr>
          <p:nvPr/>
        </p:nvGrpSpPr>
        <p:grpSpPr bwMode="auto">
          <a:xfrm>
            <a:off x="2743200" y="2514600"/>
            <a:ext cx="628650" cy="342900"/>
            <a:chOff x="2720" y="2492"/>
            <a:chExt cx="396" cy="216"/>
          </a:xfrm>
        </p:grpSpPr>
        <p:sp>
          <p:nvSpPr>
            <p:cNvPr id="5173" name="Oval 16"/>
            <p:cNvSpPr>
              <a:spLocks noChangeArrowheads="1"/>
            </p:cNvSpPr>
            <p:nvPr/>
          </p:nvSpPr>
          <p:spPr bwMode="auto">
            <a:xfrm>
              <a:off x="2720" y="2492"/>
              <a:ext cx="180" cy="72"/>
            </a:xfrm>
            <a:prstGeom prst="ellipse">
              <a:avLst/>
            </a:prstGeom>
            <a:solidFill>
              <a:srgbClr val="EEEEEE"/>
            </a:solidFill>
            <a:ln w="0">
              <a:solidFill>
                <a:srgbClr val="000000"/>
              </a:solidFill>
              <a:round/>
              <a:headEnd/>
              <a:tailEnd/>
            </a:ln>
          </p:spPr>
          <p:txBody>
            <a:bodyPr wrap="none" anchor="ctr">
              <a:spAutoFit/>
            </a:bodyPr>
            <a:lstStyle/>
            <a:p>
              <a:endParaRPr lang="zh-CN" altLang="en-US">
                <a:ea typeface="宋体" pitchFamily="2" charset="-122"/>
              </a:endParaRPr>
            </a:p>
          </p:txBody>
        </p:sp>
        <p:sp>
          <p:nvSpPr>
            <p:cNvPr id="5174" name="Oval 17"/>
            <p:cNvSpPr>
              <a:spLocks noChangeArrowheads="1"/>
            </p:cNvSpPr>
            <p:nvPr/>
          </p:nvSpPr>
          <p:spPr bwMode="auto">
            <a:xfrm>
              <a:off x="2864" y="2600"/>
              <a:ext cx="144" cy="36"/>
            </a:xfrm>
            <a:prstGeom prst="ellipse">
              <a:avLst/>
            </a:prstGeom>
            <a:solidFill>
              <a:srgbClr val="EEEEEE"/>
            </a:solidFill>
            <a:ln w="0">
              <a:solidFill>
                <a:srgbClr val="000000"/>
              </a:solidFill>
              <a:round/>
              <a:headEnd/>
              <a:tailEnd/>
            </a:ln>
          </p:spPr>
          <p:txBody>
            <a:bodyPr wrap="none" anchor="ctr">
              <a:spAutoFit/>
            </a:bodyPr>
            <a:lstStyle/>
            <a:p>
              <a:endParaRPr lang="zh-CN" altLang="en-US">
                <a:ea typeface="宋体" pitchFamily="2" charset="-122"/>
              </a:endParaRPr>
            </a:p>
          </p:txBody>
        </p:sp>
        <p:sp>
          <p:nvSpPr>
            <p:cNvPr id="5175" name="Oval 18"/>
            <p:cNvSpPr>
              <a:spLocks noChangeArrowheads="1"/>
            </p:cNvSpPr>
            <p:nvPr/>
          </p:nvSpPr>
          <p:spPr bwMode="auto">
            <a:xfrm>
              <a:off x="3008" y="2672"/>
              <a:ext cx="108" cy="36"/>
            </a:xfrm>
            <a:prstGeom prst="ellipse">
              <a:avLst/>
            </a:prstGeom>
            <a:solidFill>
              <a:srgbClr val="EEEEEE"/>
            </a:solidFill>
            <a:ln w="0">
              <a:solidFill>
                <a:srgbClr val="000000"/>
              </a:solidFill>
              <a:round/>
              <a:headEnd/>
              <a:tailEnd/>
            </a:ln>
          </p:spPr>
          <p:txBody>
            <a:bodyPr wrap="none" anchor="ctr">
              <a:spAutoFit/>
            </a:bodyPr>
            <a:lstStyle/>
            <a:p>
              <a:endParaRPr lang="zh-CN" altLang="en-US">
                <a:ea typeface="宋体" pitchFamily="2" charset="-122"/>
              </a:endParaRPr>
            </a:p>
          </p:txBody>
        </p:sp>
      </p:grpSp>
      <p:grpSp>
        <p:nvGrpSpPr>
          <p:cNvPr id="5135" name="Group 40"/>
          <p:cNvGrpSpPr>
            <a:grpSpLocks/>
          </p:cNvGrpSpPr>
          <p:nvPr/>
        </p:nvGrpSpPr>
        <p:grpSpPr bwMode="auto">
          <a:xfrm rot="-1800478">
            <a:off x="4186238" y="2463800"/>
            <a:ext cx="536575" cy="482600"/>
            <a:chOff x="3296" y="2456"/>
            <a:chExt cx="216" cy="252"/>
          </a:xfrm>
        </p:grpSpPr>
        <p:sp>
          <p:nvSpPr>
            <p:cNvPr id="5170" name="Oval 37"/>
            <p:cNvSpPr>
              <a:spLocks noChangeArrowheads="1"/>
            </p:cNvSpPr>
            <p:nvPr/>
          </p:nvSpPr>
          <p:spPr bwMode="auto">
            <a:xfrm>
              <a:off x="3414" y="2456"/>
              <a:ext cx="98" cy="84"/>
            </a:xfrm>
            <a:prstGeom prst="ellipse">
              <a:avLst/>
            </a:prstGeom>
            <a:solidFill>
              <a:srgbClr val="EEEEEE"/>
            </a:solidFill>
            <a:ln w="0">
              <a:solidFill>
                <a:srgbClr val="000000"/>
              </a:solidFill>
              <a:round/>
              <a:headEnd/>
              <a:tailEnd/>
            </a:ln>
          </p:spPr>
          <p:txBody>
            <a:bodyPr wrap="none" anchor="ctr">
              <a:spAutoFit/>
            </a:bodyPr>
            <a:lstStyle/>
            <a:p>
              <a:endParaRPr lang="zh-CN" altLang="en-US">
                <a:ea typeface="宋体" pitchFamily="2" charset="-122"/>
              </a:endParaRPr>
            </a:p>
          </p:txBody>
        </p:sp>
        <p:sp>
          <p:nvSpPr>
            <p:cNvPr id="5171" name="Oval 38"/>
            <p:cNvSpPr>
              <a:spLocks noChangeArrowheads="1"/>
            </p:cNvSpPr>
            <p:nvPr/>
          </p:nvSpPr>
          <p:spPr bwMode="auto">
            <a:xfrm>
              <a:off x="3355" y="2582"/>
              <a:ext cx="78" cy="42"/>
            </a:xfrm>
            <a:prstGeom prst="ellipse">
              <a:avLst/>
            </a:prstGeom>
            <a:solidFill>
              <a:srgbClr val="EEEEEE"/>
            </a:solidFill>
            <a:ln w="0">
              <a:solidFill>
                <a:srgbClr val="000000"/>
              </a:solidFill>
              <a:round/>
              <a:headEnd/>
              <a:tailEnd/>
            </a:ln>
          </p:spPr>
          <p:txBody>
            <a:bodyPr wrap="none" anchor="ctr">
              <a:spAutoFit/>
            </a:bodyPr>
            <a:lstStyle/>
            <a:p>
              <a:endParaRPr lang="zh-CN" altLang="en-US">
                <a:ea typeface="宋体" pitchFamily="2" charset="-122"/>
              </a:endParaRPr>
            </a:p>
          </p:txBody>
        </p:sp>
        <p:sp>
          <p:nvSpPr>
            <p:cNvPr id="5172" name="Oval 39"/>
            <p:cNvSpPr>
              <a:spLocks noChangeArrowheads="1"/>
            </p:cNvSpPr>
            <p:nvPr/>
          </p:nvSpPr>
          <p:spPr bwMode="auto">
            <a:xfrm>
              <a:off x="3296" y="2666"/>
              <a:ext cx="59" cy="42"/>
            </a:xfrm>
            <a:prstGeom prst="ellipse">
              <a:avLst/>
            </a:prstGeom>
            <a:solidFill>
              <a:srgbClr val="EEEEEE"/>
            </a:solidFill>
            <a:ln w="0">
              <a:solidFill>
                <a:srgbClr val="000000"/>
              </a:solidFill>
              <a:round/>
              <a:headEnd/>
              <a:tailEnd/>
            </a:ln>
          </p:spPr>
          <p:txBody>
            <a:bodyPr wrap="none" anchor="ctr">
              <a:spAutoFit/>
            </a:bodyPr>
            <a:lstStyle/>
            <a:p>
              <a:endParaRPr lang="zh-CN" altLang="en-US">
                <a:ea typeface="宋体" pitchFamily="2" charset="-122"/>
              </a:endParaRPr>
            </a:p>
          </p:txBody>
        </p:sp>
      </p:grpSp>
      <p:grpSp>
        <p:nvGrpSpPr>
          <p:cNvPr id="5136" name="Group 19"/>
          <p:cNvGrpSpPr>
            <a:grpSpLocks/>
          </p:cNvGrpSpPr>
          <p:nvPr/>
        </p:nvGrpSpPr>
        <p:grpSpPr bwMode="auto">
          <a:xfrm>
            <a:off x="2819400" y="3200400"/>
            <a:ext cx="838200" cy="381000"/>
            <a:chOff x="2720" y="2492"/>
            <a:chExt cx="396" cy="216"/>
          </a:xfrm>
        </p:grpSpPr>
        <p:sp>
          <p:nvSpPr>
            <p:cNvPr id="5167" name="Oval 16"/>
            <p:cNvSpPr>
              <a:spLocks noChangeArrowheads="1"/>
            </p:cNvSpPr>
            <p:nvPr/>
          </p:nvSpPr>
          <p:spPr bwMode="auto">
            <a:xfrm>
              <a:off x="2720" y="2492"/>
              <a:ext cx="180" cy="72"/>
            </a:xfrm>
            <a:prstGeom prst="ellipse">
              <a:avLst/>
            </a:prstGeom>
            <a:solidFill>
              <a:srgbClr val="EEEEEE"/>
            </a:solidFill>
            <a:ln w="0">
              <a:solidFill>
                <a:srgbClr val="000000"/>
              </a:solidFill>
              <a:round/>
              <a:headEnd/>
              <a:tailEnd/>
            </a:ln>
          </p:spPr>
          <p:txBody>
            <a:bodyPr wrap="none" anchor="ctr">
              <a:spAutoFit/>
            </a:bodyPr>
            <a:lstStyle/>
            <a:p>
              <a:endParaRPr lang="zh-CN" altLang="en-US">
                <a:ea typeface="宋体" pitchFamily="2" charset="-122"/>
              </a:endParaRPr>
            </a:p>
          </p:txBody>
        </p:sp>
        <p:sp>
          <p:nvSpPr>
            <p:cNvPr id="5168" name="Oval 17"/>
            <p:cNvSpPr>
              <a:spLocks noChangeArrowheads="1"/>
            </p:cNvSpPr>
            <p:nvPr/>
          </p:nvSpPr>
          <p:spPr bwMode="auto">
            <a:xfrm>
              <a:off x="2864" y="2600"/>
              <a:ext cx="144" cy="36"/>
            </a:xfrm>
            <a:prstGeom prst="ellipse">
              <a:avLst/>
            </a:prstGeom>
            <a:solidFill>
              <a:srgbClr val="EEEEEE"/>
            </a:solidFill>
            <a:ln w="0">
              <a:solidFill>
                <a:srgbClr val="000000"/>
              </a:solidFill>
              <a:round/>
              <a:headEnd/>
              <a:tailEnd/>
            </a:ln>
          </p:spPr>
          <p:txBody>
            <a:bodyPr wrap="none" anchor="ctr">
              <a:spAutoFit/>
            </a:bodyPr>
            <a:lstStyle/>
            <a:p>
              <a:endParaRPr lang="zh-CN" altLang="en-US">
                <a:ea typeface="宋体" pitchFamily="2" charset="-122"/>
              </a:endParaRPr>
            </a:p>
          </p:txBody>
        </p:sp>
        <p:sp>
          <p:nvSpPr>
            <p:cNvPr id="5169" name="Oval 18"/>
            <p:cNvSpPr>
              <a:spLocks noChangeArrowheads="1"/>
            </p:cNvSpPr>
            <p:nvPr/>
          </p:nvSpPr>
          <p:spPr bwMode="auto">
            <a:xfrm>
              <a:off x="3008" y="2672"/>
              <a:ext cx="108" cy="36"/>
            </a:xfrm>
            <a:prstGeom prst="ellipse">
              <a:avLst/>
            </a:prstGeom>
            <a:solidFill>
              <a:srgbClr val="EEEEEE"/>
            </a:solidFill>
            <a:ln w="0">
              <a:solidFill>
                <a:srgbClr val="000000"/>
              </a:solidFill>
              <a:round/>
              <a:headEnd/>
              <a:tailEnd/>
            </a:ln>
          </p:spPr>
          <p:txBody>
            <a:bodyPr wrap="none" anchor="ctr">
              <a:spAutoFit/>
            </a:bodyPr>
            <a:lstStyle/>
            <a:p>
              <a:endParaRPr lang="zh-CN" altLang="en-US">
                <a:ea typeface="宋体" pitchFamily="2" charset="-122"/>
              </a:endParaRPr>
            </a:p>
          </p:txBody>
        </p:sp>
      </p:grpSp>
      <p:grpSp>
        <p:nvGrpSpPr>
          <p:cNvPr id="5137" name="Group 19"/>
          <p:cNvGrpSpPr>
            <a:grpSpLocks/>
          </p:cNvGrpSpPr>
          <p:nvPr/>
        </p:nvGrpSpPr>
        <p:grpSpPr bwMode="auto">
          <a:xfrm flipV="1">
            <a:off x="3048000" y="4038600"/>
            <a:ext cx="609600" cy="457200"/>
            <a:chOff x="2720" y="2492"/>
            <a:chExt cx="396" cy="216"/>
          </a:xfrm>
        </p:grpSpPr>
        <p:sp>
          <p:nvSpPr>
            <p:cNvPr id="5164" name="Oval 16"/>
            <p:cNvSpPr>
              <a:spLocks noChangeArrowheads="1"/>
            </p:cNvSpPr>
            <p:nvPr/>
          </p:nvSpPr>
          <p:spPr bwMode="auto">
            <a:xfrm>
              <a:off x="2720" y="2492"/>
              <a:ext cx="180" cy="72"/>
            </a:xfrm>
            <a:prstGeom prst="ellipse">
              <a:avLst/>
            </a:prstGeom>
            <a:solidFill>
              <a:srgbClr val="EEEEEE"/>
            </a:solidFill>
            <a:ln w="0">
              <a:solidFill>
                <a:srgbClr val="000000"/>
              </a:solidFill>
              <a:round/>
              <a:headEnd/>
              <a:tailEnd/>
            </a:ln>
          </p:spPr>
          <p:txBody>
            <a:bodyPr wrap="none" anchor="ctr">
              <a:spAutoFit/>
            </a:bodyPr>
            <a:lstStyle/>
            <a:p>
              <a:endParaRPr lang="zh-CN" altLang="en-US">
                <a:ea typeface="宋体" pitchFamily="2" charset="-122"/>
              </a:endParaRPr>
            </a:p>
          </p:txBody>
        </p:sp>
        <p:sp>
          <p:nvSpPr>
            <p:cNvPr id="5165" name="Oval 17"/>
            <p:cNvSpPr>
              <a:spLocks noChangeArrowheads="1"/>
            </p:cNvSpPr>
            <p:nvPr/>
          </p:nvSpPr>
          <p:spPr bwMode="auto">
            <a:xfrm>
              <a:off x="2864" y="2600"/>
              <a:ext cx="144" cy="36"/>
            </a:xfrm>
            <a:prstGeom prst="ellipse">
              <a:avLst/>
            </a:prstGeom>
            <a:solidFill>
              <a:srgbClr val="EEEEEE"/>
            </a:solidFill>
            <a:ln w="0">
              <a:solidFill>
                <a:srgbClr val="000000"/>
              </a:solidFill>
              <a:round/>
              <a:headEnd/>
              <a:tailEnd/>
            </a:ln>
          </p:spPr>
          <p:txBody>
            <a:bodyPr wrap="none" anchor="ctr">
              <a:spAutoFit/>
            </a:bodyPr>
            <a:lstStyle/>
            <a:p>
              <a:endParaRPr lang="zh-CN" altLang="en-US">
                <a:ea typeface="宋体" pitchFamily="2" charset="-122"/>
              </a:endParaRPr>
            </a:p>
          </p:txBody>
        </p:sp>
        <p:sp>
          <p:nvSpPr>
            <p:cNvPr id="5166" name="Oval 18"/>
            <p:cNvSpPr>
              <a:spLocks noChangeArrowheads="1"/>
            </p:cNvSpPr>
            <p:nvPr/>
          </p:nvSpPr>
          <p:spPr bwMode="auto">
            <a:xfrm>
              <a:off x="3008" y="2672"/>
              <a:ext cx="108" cy="36"/>
            </a:xfrm>
            <a:prstGeom prst="ellipse">
              <a:avLst/>
            </a:prstGeom>
            <a:solidFill>
              <a:srgbClr val="EEEEEE"/>
            </a:solidFill>
            <a:ln w="0">
              <a:solidFill>
                <a:srgbClr val="000000"/>
              </a:solidFill>
              <a:round/>
              <a:headEnd/>
              <a:tailEnd/>
            </a:ln>
          </p:spPr>
          <p:txBody>
            <a:bodyPr wrap="none" anchor="ctr">
              <a:spAutoFit/>
            </a:bodyPr>
            <a:lstStyle/>
            <a:p>
              <a:endParaRPr lang="zh-CN" altLang="en-US">
                <a:ea typeface="宋体" pitchFamily="2" charset="-122"/>
              </a:endParaRPr>
            </a:p>
          </p:txBody>
        </p:sp>
      </p:grpSp>
      <p:grpSp>
        <p:nvGrpSpPr>
          <p:cNvPr id="5138" name="Group 23"/>
          <p:cNvGrpSpPr>
            <a:grpSpLocks/>
          </p:cNvGrpSpPr>
          <p:nvPr/>
        </p:nvGrpSpPr>
        <p:grpSpPr bwMode="auto">
          <a:xfrm>
            <a:off x="5257800" y="2590800"/>
            <a:ext cx="628650" cy="342900"/>
            <a:chOff x="3692" y="2492"/>
            <a:chExt cx="396" cy="216"/>
          </a:xfrm>
        </p:grpSpPr>
        <p:sp>
          <p:nvSpPr>
            <p:cNvPr id="5161" name="Oval 20"/>
            <p:cNvSpPr>
              <a:spLocks noChangeArrowheads="1"/>
            </p:cNvSpPr>
            <p:nvPr/>
          </p:nvSpPr>
          <p:spPr bwMode="auto">
            <a:xfrm>
              <a:off x="3908" y="2492"/>
              <a:ext cx="180" cy="72"/>
            </a:xfrm>
            <a:prstGeom prst="ellipse">
              <a:avLst/>
            </a:prstGeom>
            <a:solidFill>
              <a:srgbClr val="EEEEEE"/>
            </a:solidFill>
            <a:ln w="0">
              <a:solidFill>
                <a:srgbClr val="000000"/>
              </a:solidFill>
              <a:round/>
              <a:headEnd/>
              <a:tailEnd/>
            </a:ln>
          </p:spPr>
          <p:txBody>
            <a:bodyPr wrap="none" anchor="ctr">
              <a:spAutoFit/>
            </a:bodyPr>
            <a:lstStyle/>
            <a:p>
              <a:endParaRPr lang="zh-CN" altLang="en-US">
                <a:ea typeface="宋体" pitchFamily="2" charset="-122"/>
              </a:endParaRPr>
            </a:p>
          </p:txBody>
        </p:sp>
        <p:sp>
          <p:nvSpPr>
            <p:cNvPr id="5162" name="Oval 21"/>
            <p:cNvSpPr>
              <a:spLocks noChangeArrowheads="1"/>
            </p:cNvSpPr>
            <p:nvPr/>
          </p:nvSpPr>
          <p:spPr bwMode="auto">
            <a:xfrm>
              <a:off x="3800" y="2600"/>
              <a:ext cx="144" cy="36"/>
            </a:xfrm>
            <a:prstGeom prst="ellipse">
              <a:avLst/>
            </a:prstGeom>
            <a:solidFill>
              <a:srgbClr val="EEEEEE"/>
            </a:solidFill>
            <a:ln w="0">
              <a:solidFill>
                <a:srgbClr val="000000"/>
              </a:solidFill>
              <a:round/>
              <a:headEnd/>
              <a:tailEnd/>
            </a:ln>
          </p:spPr>
          <p:txBody>
            <a:bodyPr wrap="none" anchor="ctr">
              <a:spAutoFit/>
            </a:bodyPr>
            <a:lstStyle/>
            <a:p>
              <a:endParaRPr lang="zh-CN" altLang="en-US">
                <a:ea typeface="宋体" pitchFamily="2" charset="-122"/>
              </a:endParaRPr>
            </a:p>
          </p:txBody>
        </p:sp>
        <p:sp>
          <p:nvSpPr>
            <p:cNvPr id="5163" name="Oval 22"/>
            <p:cNvSpPr>
              <a:spLocks noChangeArrowheads="1"/>
            </p:cNvSpPr>
            <p:nvPr/>
          </p:nvSpPr>
          <p:spPr bwMode="auto">
            <a:xfrm>
              <a:off x="3692" y="2672"/>
              <a:ext cx="108" cy="36"/>
            </a:xfrm>
            <a:prstGeom prst="ellipse">
              <a:avLst/>
            </a:prstGeom>
            <a:solidFill>
              <a:srgbClr val="EEEEEE"/>
            </a:solidFill>
            <a:ln w="0">
              <a:solidFill>
                <a:srgbClr val="000000"/>
              </a:solidFill>
              <a:round/>
              <a:headEnd/>
              <a:tailEnd/>
            </a:ln>
          </p:spPr>
          <p:txBody>
            <a:bodyPr wrap="none" anchor="ctr">
              <a:spAutoFit/>
            </a:bodyPr>
            <a:lstStyle/>
            <a:p>
              <a:endParaRPr lang="zh-CN" altLang="en-US">
                <a:ea typeface="宋体" pitchFamily="2" charset="-122"/>
              </a:endParaRPr>
            </a:p>
          </p:txBody>
        </p:sp>
      </p:grpSp>
      <p:grpSp>
        <p:nvGrpSpPr>
          <p:cNvPr id="5139" name="Group 23"/>
          <p:cNvGrpSpPr>
            <a:grpSpLocks/>
          </p:cNvGrpSpPr>
          <p:nvPr/>
        </p:nvGrpSpPr>
        <p:grpSpPr bwMode="auto">
          <a:xfrm rot="3117286">
            <a:off x="5046663" y="4503738"/>
            <a:ext cx="685800" cy="228600"/>
            <a:chOff x="3692" y="2492"/>
            <a:chExt cx="396" cy="216"/>
          </a:xfrm>
        </p:grpSpPr>
        <p:sp>
          <p:nvSpPr>
            <p:cNvPr id="5158" name="Oval 20"/>
            <p:cNvSpPr>
              <a:spLocks noChangeArrowheads="1"/>
            </p:cNvSpPr>
            <p:nvPr/>
          </p:nvSpPr>
          <p:spPr bwMode="auto">
            <a:xfrm>
              <a:off x="3908" y="2492"/>
              <a:ext cx="180" cy="72"/>
            </a:xfrm>
            <a:prstGeom prst="ellipse">
              <a:avLst/>
            </a:prstGeom>
            <a:solidFill>
              <a:srgbClr val="EEEEEE"/>
            </a:solidFill>
            <a:ln w="0">
              <a:solidFill>
                <a:srgbClr val="000000"/>
              </a:solidFill>
              <a:round/>
              <a:headEnd/>
              <a:tailEnd/>
            </a:ln>
          </p:spPr>
          <p:txBody>
            <a:bodyPr wrap="none" anchor="ctr">
              <a:spAutoFit/>
            </a:bodyPr>
            <a:lstStyle/>
            <a:p>
              <a:endParaRPr lang="zh-CN" altLang="en-US">
                <a:ea typeface="宋体" pitchFamily="2" charset="-122"/>
              </a:endParaRPr>
            </a:p>
          </p:txBody>
        </p:sp>
        <p:sp>
          <p:nvSpPr>
            <p:cNvPr id="5159" name="Oval 21"/>
            <p:cNvSpPr>
              <a:spLocks noChangeArrowheads="1"/>
            </p:cNvSpPr>
            <p:nvPr/>
          </p:nvSpPr>
          <p:spPr bwMode="auto">
            <a:xfrm>
              <a:off x="3800" y="2600"/>
              <a:ext cx="144" cy="36"/>
            </a:xfrm>
            <a:prstGeom prst="ellipse">
              <a:avLst/>
            </a:prstGeom>
            <a:solidFill>
              <a:srgbClr val="EEEEEE"/>
            </a:solidFill>
            <a:ln w="0">
              <a:solidFill>
                <a:srgbClr val="000000"/>
              </a:solidFill>
              <a:round/>
              <a:headEnd/>
              <a:tailEnd/>
            </a:ln>
          </p:spPr>
          <p:txBody>
            <a:bodyPr wrap="none" anchor="ctr">
              <a:spAutoFit/>
            </a:bodyPr>
            <a:lstStyle/>
            <a:p>
              <a:endParaRPr lang="zh-CN" altLang="en-US">
                <a:ea typeface="宋体" pitchFamily="2" charset="-122"/>
              </a:endParaRPr>
            </a:p>
          </p:txBody>
        </p:sp>
        <p:sp>
          <p:nvSpPr>
            <p:cNvPr id="5160" name="Oval 22"/>
            <p:cNvSpPr>
              <a:spLocks noChangeArrowheads="1"/>
            </p:cNvSpPr>
            <p:nvPr/>
          </p:nvSpPr>
          <p:spPr bwMode="auto">
            <a:xfrm>
              <a:off x="3692" y="2672"/>
              <a:ext cx="108" cy="36"/>
            </a:xfrm>
            <a:prstGeom prst="ellipse">
              <a:avLst/>
            </a:prstGeom>
            <a:solidFill>
              <a:srgbClr val="EEEEEE"/>
            </a:solidFill>
            <a:ln w="0">
              <a:solidFill>
                <a:srgbClr val="000000"/>
              </a:solidFill>
              <a:round/>
              <a:headEnd/>
              <a:tailEnd/>
            </a:ln>
          </p:spPr>
          <p:txBody>
            <a:bodyPr wrap="none" anchor="ctr">
              <a:spAutoFit/>
            </a:bodyPr>
            <a:lstStyle/>
            <a:p>
              <a:endParaRPr lang="zh-CN" altLang="en-US">
                <a:ea typeface="宋体" pitchFamily="2" charset="-122"/>
              </a:endParaRPr>
            </a:p>
          </p:txBody>
        </p:sp>
      </p:grpSp>
      <p:grpSp>
        <p:nvGrpSpPr>
          <p:cNvPr id="5140" name="Group 19"/>
          <p:cNvGrpSpPr>
            <a:grpSpLocks/>
          </p:cNvGrpSpPr>
          <p:nvPr/>
        </p:nvGrpSpPr>
        <p:grpSpPr bwMode="auto">
          <a:xfrm flipV="1">
            <a:off x="3581400" y="4419600"/>
            <a:ext cx="304800" cy="457200"/>
            <a:chOff x="2720" y="2492"/>
            <a:chExt cx="396" cy="216"/>
          </a:xfrm>
        </p:grpSpPr>
        <p:sp>
          <p:nvSpPr>
            <p:cNvPr id="5155" name="Oval 16"/>
            <p:cNvSpPr>
              <a:spLocks noChangeArrowheads="1"/>
            </p:cNvSpPr>
            <p:nvPr/>
          </p:nvSpPr>
          <p:spPr bwMode="auto">
            <a:xfrm>
              <a:off x="2720" y="2492"/>
              <a:ext cx="180" cy="72"/>
            </a:xfrm>
            <a:prstGeom prst="ellipse">
              <a:avLst/>
            </a:prstGeom>
            <a:solidFill>
              <a:srgbClr val="EEEEEE"/>
            </a:solidFill>
            <a:ln w="0">
              <a:solidFill>
                <a:srgbClr val="000000"/>
              </a:solidFill>
              <a:round/>
              <a:headEnd/>
              <a:tailEnd/>
            </a:ln>
          </p:spPr>
          <p:txBody>
            <a:bodyPr wrap="none" anchor="ctr">
              <a:spAutoFit/>
            </a:bodyPr>
            <a:lstStyle/>
            <a:p>
              <a:endParaRPr lang="zh-CN" altLang="en-US">
                <a:ea typeface="宋体" pitchFamily="2" charset="-122"/>
              </a:endParaRPr>
            </a:p>
          </p:txBody>
        </p:sp>
        <p:sp>
          <p:nvSpPr>
            <p:cNvPr id="5156" name="Oval 17"/>
            <p:cNvSpPr>
              <a:spLocks noChangeArrowheads="1"/>
            </p:cNvSpPr>
            <p:nvPr/>
          </p:nvSpPr>
          <p:spPr bwMode="auto">
            <a:xfrm>
              <a:off x="2864" y="2600"/>
              <a:ext cx="144" cy="36"/>
            </a:xfrm>
            <a:prstGeom prst="ellipse">
              <a:avLst/>
            </a:prstGeom>
            <a:solidFill>
              <a:srgbClr val="EEEEEE"/>
            </a:solidFill>
            <a:ln w="0">
              <a:solidFill>
                <a:srgbClr val="000000"/>
              </a:solidFill>
              <a:round/>
              <a:headEnd/>
              <a:tailEnd/>
            </a:ln>
          </p:spPr>
          <p:txBody>
            <a:bodyPr wrap="none" anchor="ctr">
              <a:spAutoFit/>
            </a:bodyPr>
            <a:lstStyle/>
            <a:p>
              <a:endParaRPr lang="zh-CN" altLang="en-US">
                <a:ea typeface="宋体" pitchFamily="2" charset="-122"/>
              </a:endParaRPr>
            </a:p>
          </p:txBody>
        </p:sp>
        <p:sp>
          <p:nvSpPr>
            <p:cNvPr id="5157" name="Oval 18"/>
            <p:cNvSpPr>
              <a:spLocks noChangeArrowheads="1"/>
            </p:cNvSpPr>
            <p:nvPr/>
          </p:nvSpPr>
          <p:spPr bwMode="auto">
            <a:xfrm>
              <a:off x="3008" y="2672"/>
              <a:ext cx="108" cy="36"/>
            </a:xfrm>
            <a:prstGeom prst="ellipse">
              <a:avLst/>
            </a:prstGeom>
            <a:solidFill>
              <a:srgbClr val="EEEEEE"/>
            </a:solidFill>
            <a:ln w="0">
              <a:solidFill>
                <a:srgbClr val="000000"/>
              </a:solidFill>
              <a:round/>
              <a:headEnd/>
              <a:tailEnd/>
            </a:ln>
          </p:spPr>
          <p:txBody>
            <a:bodyPr wrap="none" anchor="ctr">
              <a:spAutoFit/>
            </a:bodyPr>
            <a:lstStyle/>
            <a:p>
              <a:endParaRPr lang="zh-CN" altLang="en-US">
                <a:ea typeface="宋体" pitchFamily="2" charset="-122"/>
              </a:endParaRPr>
            </a:p>
          </p:txBody>
        </p:sp>
      </p:grpSp>
      <p:grpSp>
        <p:nvGrpSpPr>
          <p:cNvPr id="5141" name="Group 19"/>
          <p:cNvGrpSpPr>
            <a:grpSpLocks/>
          </p:cNvGrpSpPr>
          <p:nvPr/>
        </p:nvGrpSpPr>
        <p:grpSpPr bwMode="auto">
          <a:xfrm flipH="1" flipV="1">
            <a:off x="5562600" y="4038600"/>
            <a:ext cx="304800" cy="304800"/>
            <a:chOff x="2720" y="2492"/>
            <a:chExt cx="396" cy="216"/>
          </a:xfrm>
        </p:grpSpPr>
        <p:sp>
          <p:nvSpPr>
            <p:cNvPr id="5152" name="Oval 16"/>
            <p:cNvSpPr>
              <a:spLocks noChangeArrowheads="1"/>
            </p:cNvSpPr>
            <p:nvPr/>
          </p:nvSpPr>
          <p:spPr bwMode="auto">
            <a:xfrm>
              <a:off x="2720" y="2492"/>
              <a:ext cx="180" cy="72"/>
            </a:xfrm>
            <a:prstGeom prst="ellipse">
              <a:avLst/>
            </a:prstGeom>
            <a:solidFill>
              <a:srgbClr val="EEEEEE"/>
            </a:solidFill>
            <a:ln w="0">
              <a:solidFill>
                <a:srgbClr val="000000"/>
              </a:solidFill>
              <a:round/>
              <a:headEnd/>
              <a:tailEnd/>
            </a:ln>
          </p:spPr>
          <p:txBody>
            <a:bodyPr wrap="none" anchor="ctr">
              <a:spAutoFit/>
            </a:bodyPr>
            <a:lstStyle/>
            <a:p>
              <a:endParaRPr lang="zh-CN" altLang="en-US">
                <a:ea typeface="宋体" pitchFamily="2" charset="-122"/>
              </a:endParaRPr>
            </a:p>
          </p:txBody>
        </p:sp>
        <p:sp>
          <p:nvSpPr>
            <p:cNvPr id="5153" name="Oval 17"/>
            <p:cNvSpPr>
              <a:spLocks noChangeArrowheads="1"/>
            </p:cNvSpPr>
            <p:nvPr/>
          </p:nvSpPr>
          <p:spPr bwMode="auto">
            <a:xfrm>
              <a:off x="2864" y="2600"/>
              <a:ext cx="144" cy="36"/>
            </a:xfrm>
            <a:prstGeom prst="ellipse">
              <a:avLst/>
            </a:prstGeom>
            <a:solidFill>
              <a:srgbClr val="EEEEEE"/>
            </a:solidFill>
            <a:ln w="0">
              <a:solidFill>
                <a:srgbClr val="000000"/>
              </a:solidFill>
              <a:round/>
              <a:headEnd/>
              <a:tailEnd/>
            </a:ln>
          </p:spPr>
          <p:txBody>
            <a:bodyPr wrap="none" anchor="ctr">
              <a:spAutoFit/>
            </a:bodyPr>
            <a:lstStyle/>
            <a:p>
              <a:endParaRPr lang="zh-CN" altLang="en-US">
                <a:ea typeface="宋体" pitchFamily="2" charset="-122"/>
              </a:endParaRPr>
            </a:p>
          </p:txBody>
        </p:sp>
        <p:sp>
          <p:nvSpPr>
            <p:cNvPr id="5154" name="Oval 18"/>
            <p:cNvSpPr>
              <a:spLocks noChangeArrowheads="1"/>
            </p:cNvSpPr>
            <p:nvPr/>
          </p:nvSpPr>
          <p:spPr bwMode="auto">
            <a:xfrm>
              <a:off x="3008" y="2672"/>
              <a:ext cx="108" cy="36"/>
            </a:xfrm>
            <a:prstGeom prst="ellipse">
              <a:avLst/>
            </a:prstGeom>
            <a:solidFill>
              <a:srgbClr val="EEEEEE"/>
            </a:solidFill>
            <a:ln w="0">
              <a:solidFill>
                <a:srgbClr val="000000"/>
              </a:solidFill>
              <a:round/>
              <a:headEnd/>
              <a:tailEnd/>
            </a:ln>
          </p:spPr>
          <p:txBody>
            <a:bodyPr wrap="none" anchor="ctr">
              <a:spAutoFit/>
            </a:bodyPr>
            <a:lstStyle/>
            <a:p>
              <a:endParaRPr lang="zh-CN" altLang="en-US">
                <a:ea typeface="宋体" pitchFamily="2" charset="-122"/>
              </a:endParaRPr>
            </a:p>
          </p:txBody>
        </p:sp>
      </p:grpSp>
      <p:sp>
        <p:nvSpPr>
          <p:cNvPr id="83" name="Freeform 13"/>
          <p:cNvSpPr>
            <a:spLocks/>
          </p:cNvSpPr>
          <p:nvPr/>
        </p:nvSpPr>
        <p:spPr bwMode="auto">
          <a:xfrm>
            <a:off x="6248400" y="4038600"/>
            <a:ext cx="1219200" cy="819150"/>
          </a:xfrm>
          <a:custGeom>
            <a:avLst/>
            <a:gdLst>
              <a:gd name="T0" fmla="*/ 2147483647 w 1149"/>
              <a:gd name="T1" fmla="*/ 2147483647 h 719"/>
              <a:gd name="T2" fmla="*/ 2147483647 w 1149"/>
              <a:gd name="T3" fmla="*/ 2147483647 h 719"/>
              <a:gd name="T4" fmla="*/ 2147483647 w 1149"/>
              <a:gd name="T5" fmla="*/ 2147483647 h 719"/>
              <a:gd name="T6" fmla="*/ 2147483647 w 1149"/>
              <a:gd name="T7" fmla="*/ 2147483647 h 719"/>
              <a:gd name="T8" fmla="*/ 2147483647 w 1149"/>
              <a:gd name="T9" fmla="*/ 2147483647 h 719"/>
              <a:gd name="T10" fmla="*/ 2147483647 w 1149"/>
              <a:gd name="T11" fmla="*/ 2147483647 h 719"/>
              <a:gd name="T12" fmla="*/ 2147483647 w 1149"/>
              <a:gd name="T13" fmla="*/ 2147483647 h 719"/>
              <a:gd name="T14" fmla="*/ 2147483647 w 1149"/>
              <a:gd name="T15" fmla="*/ 2147483647 h 719"/>
              <a:gd name="T16" fmla="*/ 2147483647 w 1149"/>
              <a:gd name="T17" fmla="*/ 2147483647 h 719"/>
              <a:gd name="T18" fmla="*/ 2147483647 w 1149"/>
              <a:gd name="T19" fmla="*/ 2147483647 h 719"/>
              <a:gd name="T20" fmla="*/ 2147483647 w 1149"/>
              <a:gd name="T21" fmla="*/ 2147483647 h 719"/>
              <a:gd name="T22" fmla="*/ 2147483647 w 1149"/>
              <a:gd name="T23" fmla="*/ 2147483647 h 719"/>
              <a:gd name="T24" fmla="*/ 2147483647 w 1149"/>
              <a:gd name="T25" fmla="*/ 2147483647 h 719"/>
              <a:gd name="T26" fmla="*/ 2147483647 w 1149"/>
              <a:gd name="T27" fmla="*/ 2147483647 h 719"/>
              <a:gd name="T28" fmla="*/ 2147483647 w 1149"/>
              <a:gd name="T29" fmla="*/ 2147483647 h 719"/>
              <a:gd name="T30" fmla="*/ 2147483647 w 1149"/>
              <a:gd name="T31" fmla="*/ 2147483647 h 719"/>
              <a:gd name="T32" fmla="*/ 2147483647 w 1149"/>
              <a:gd name="T33" fmla="*/ 2147483647 h 719"/>
              <a:gd name="T34" fmla="*/ 2147483647 w 1149"/>
              <a:gd name="T35" fmla="*/ 2147483647 h 719"/>
              <a:gd name="T36" fmla="*/ 2147483647 w 1149"/>
              <a:gd name="T37" fmla="*/ 2147483647 h 719"/>
              <a:gd name="T38" fmla="*/ 2147483647 w 1149"/>
              <a:gd name="T39" fmla="*/ 2147483647 h 719"/>
              <a:gd name="T40" fmla="*/ 2147483647 w 1149"/>
              <a:gd name="T41" fmla="*/ 2147483647 h 719"/>
              <a:gd name="T42" fmla="*/ 2147483647 w 1149"/>
              <a:gd name="T43" fmla="*/ 2147483647 h 719"/>
              <a:gd name="T44" fmla="*/ 2147483647 w 1149"/>
              <a:gd name="T45" fmla="*/ 2147483647 h 719"/>
              <a:gd name="T46" fmla="*/ 2147483647 w 1149"/>
              <a:gd name="T47" fmla="*/ 2147483647 h 719"/>
              <a:gd name="T48" fmla="*/ 2147483647 w 1149"/>
              <a:gd name="T49" fmla="*/ 2147483647 h 719"/>
              <a:gd name="T50" fmla="*/ 2147483647 w 1149"/>
              <a:gd name="T51" fmla="*/ 2147483647 h 719"/>
              <a:gd name="T52" fmla="*/ 2147483647 w 1149"/>
              <a:gd name="T53" fmla="*/ 2147483647 h 719"/>
              <a:gd name="T54" fmla="*/ 2147483647 w 1149"/>
              <a:gd name="T55" fmla="*/ 2147483647 h 719"/>
              <a:gd name="T56" fmla="*/ 2147483647 w 1149"/>
              <a:gd name="T57" fmla="*/ 2147483647 h 719"/>
              <a:gd name="T58" fmla="*/ 2147483647 w 1149"/>
              <a:gd name="T59" fmla="*/ 2147483647 h 719"/>
              <a:gd name="T60" fmla="*/ 2147483647 w 1149"/>
              <a:gd name="T61" fmla="*/ 2147483647 h 719"/>
              <a:gd name="T62" fmla="*/ 2147483647 w 1149"/>
              <a:gd name="T63" fmla="*/ 2147483647 h 719"/>
              <a:gd name="T64" fmla="*/ 2147483647 w 1149"/>
              <a:gd name="T65" fmla="*/ 2147483647 h 719"/>
              <a:gd name="T66" fmla="*/ 2147483647 w 1149"/>
              <a:gd name="T67" fmla="*/ 2147483647 h 719"/>
              <a:gd name="T68" fmla="*/ 2147483647 w 1149"/>
              <a:gd name="T69" fmla="*/ 2147483647 h 719"/>
              <a:gd name="T70" fmla="*/ 2147483647 w 1149"/>
              <a:gd name="T71" fmla="*/ 2147483647 h 719"/>
              <a:gd name="T72" fmla="*/ 2147483647 w 1149"/>
              <a:gd name="T73" fmla="*/ 2147483647 h 719"/>
              <a:gd name="T74" fmla="*/ 2147483647 w 1149"/>
              <a:gd name="T75" fmla="*/ 2147483647 h 719"/>
              <a:gd name="T76" fmla="*/ 2147483647 w 1149"/>
              <a:gd name="T77" fmla="*/ 2147483647 h 719"/>
              <a:gd name="T78" fmla="*/ 2147483647 w 1149"/>
              <a:gd name="T79" fmla="*/ 2147483647 h 719"/>
              <a:gd name="T80" fmla="*/ 2147483647 w 1149"/>
              <a:gd name="T81" fmla="*/ 2147483647 h 719"/>
              <a:gd name="T82" fmla="*/ 2147483647 w 1149"/>
              <a:gd name="T83" fmla="*/ 2147483647 h 719"/>
              <a:gd name="T84" fmla="*/ 2147483647 w 1149"/>
              <a:gd name="T85" fmla="*/ 2147483647 h 719"/>
              <a:gd name="T86" fmla="*/ 2147483647 w 1149"/>
              <a:gd name="T87" fmla="*/ 2147483647 h 719"/>
              <a:gd name="T88" fmla="*/ 2147483647 w 1149"/>
              <a:gd name="T89" fmla="*/ 2147483647 h 719"/>
              <a:gd name="T90" fmla="*/ 2147483647 w 1149"/>
              <a:gd name="T91" fmla="*/ 2147483647 h 719"/>
              <a:gd name="T92" fmla="*/ 2147483647 w 1149"/>
              <a:gd name="T93" fmla="*/ 2147483647 h 719"/>
              <a:gd name="T94" fmla="*/ 2147483647 w 1149"/>
              <a:gd name="T95" fmla="*/ 2147483647 h 719"/>
              <a:gd name="T96" fmla="*/ 2147483647 w 1149"/>
              <a:gd name="T97" fmla="*/ 2147483647 h 719"/>
              <a:gd name="T98" fmla="*/ 2147483647 w 1149"/>
              <a:gd name="T99" fmla="*/ 2147483647 h 719"/>
              <a:gd name="T100" fmla="*/ 2147483647 w 1149"/>
              <a:gd name="T101" fmla="*/ 2147483647 h 719"/>
              <a:gd name="T102" fmla="*/ 2147483647 w 1149"/>
              <a:gd name="T103" fmla="*/ 2147483647 h 719"/>
              <a:gd name="T104" fmla="*/ 2147483647 w 1149"/>
              <a:gd name="T105" fmla="*/ 2147483647 h 719"/>
              <a:gd name="T106" fmla="*/ 2147483647 w 1149"/>
              <a:gd name="T107" fmla="*/ 2147483647 h 719"/>
              <a:gd name="T108" fmla="*/ 2147483647 w 1149"/>
              <a:gd name="T109" fmla="*/ 2147483647 h 719"/>
              <a:gd name="T110" fmla="*/ 2147483647 w 1149"/>
              <a:gd name="T111" fmla="*/ 2147483647 h 719"/>
              <a:gd name="T112" fmla="*/ 2147483647 w 1149"/>
              <a:gd name="T113" fmla="*/ 2147483647 h 719"/>
              <a:gd name="T114" fmla="*/ 2147483647 w 1149"/>
              <a:gd name="T115" fmla="*/ 2147483647 h 719"/>
              <a:gd name="T116" fmla="*/ 2147483647 w 1149"/>
              <a:gd name="T117" fmla="*/ 2147483647 h 719"/>
              <a:gd name="T118" fmla="*/ 2147483647 w 1149"/>
              <a:gd name="T119" fmla="*/ 2147483647 h 719"/>
              <a:gd name="T120" fmla="*/ 0 w 1149"/>
              <a:gd name="T121" fmla="*/ 2147483647 h 719"/>
              <a:gd name="T122" fmla="*/ 2147483647 w 1149"/>
              <a:gd name="T123" fmla="*/ 2147483647 h 719"/>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149"/>
              <a:gd name="T187" fmla="*/ 0 h 719"/>
              <a:gd name="T188" fmla="*/ 1149 w 1149"/>
              <a:gd name="T189" fmla="*/ 719 h 719"/>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149" h="719">
                <a:moveTo>
                  <a:pt x="49" y="450"/>
                </a:moveTo>
                <a:lnTo>
                  <a:pt x="52" y="453"/>
                </a:lnTo>
                <a:lnTo>
                  <a:pt x="54" y="456"/>
                </a:lnTo>
                <a:lnTo>
                  <a:pt x="57" y="459"/>
                </a:lnTo>
                <a:lnTo>
                  <a:pt x="60" y="463"/>
                </a:lnTo>
                <a:lnTo>
                  <a:pt x="63" y="466"/>
                </a:lnTo>
                <a:lnTo>
                  <a:pt x="65" y="471"/>
                </a:lnTo>
                <a:lnTo>
                  <a:pt x="68" y="475"/>
                </a:lnTo>
                <a:lnTo>
                  <a:pt x="71" y="480"/>
                </a:lnTo>
                <a:lnTo>
                  <a:pt x="73" y="485"/>
                </a:lnTo>
                <a:lnTo>
                  <a:pt x="76" y="490"/>
                </a:lnTo>
                <a:lnTo>
                  <a:pt x="79" y="496"/>
                </a:lnTo>
                <a:lnTo>
                  <a:pt x="82" y="502"/>
                </a:lnTo>
                <a:lnTo>
                  <a:pt x="84" y="509"/>
                </a:lnTo>
                <a:lnTo>
                  <a:pt x="87" y="515"/>
                </a:lnTo>
                <a:lnTo>
                  <a:pt x="90" y="522"/>
                </a:lnTo>
                <a:lnTo>
                  <a:pt x="93" y="530"/>
                </a:lnTo>
                <a:lnTo>
                  <a:pt x="96" y="537"/>
                </a:lnTo>
                <a:lnTo>
                  <a:pt x="99" y="544"/>
                </a:lnTo>
                <a:lnTo>
                  <a:pt x="102" y="551"/>
                </a:lnTo>
                <a:lnTo>
                  <a:pt x="105" y="558"/>
                </a:lnTo>
                <a:lnTo>
                  <a:pt x="108" y="564"/>
                </a:lnTo>
                <a:lnTo>
                  <a:pt x="111" y="570"/>
                </a:lnTo>
                <a:lnTo>
                  <a:pt x="114" y="576"/>
                </a:lnTo>
                <a:lnTo>
                  <a:pt x="118" y="582"/>
                </a:lnTo>
                <a:lnTo>
                  <a:pt x="121" y="588"/>
                </a:lnTo>
                <a:lnTo>
                  <a:pt x="125" y="593"/>
                </a:lnTo>
                <a:lnTo>
                  <a:pt x="128" y="598"/>
                </a:lnTo>
                <a:lnTo>
                  <a:pt x="132" y="603"/>
                </a:lnTo>
                <a:lnTo>
                  <a:pt x="136" y="608"/>
                </a:lnTo>
                <a:lnTo>
                  <a:pt x="140" y="612"/>
                </a:lnTo>
                <a:lnTo>
                  <a:pt x="143" y="616"/>
                </a:lnTo>
                <a:lnTo>
                  <a:pt x="147" y="620"/>
                </a:lnTo>
                <a:lnTo>
                  <a:pt x="151" y="624"/>
                </a:lnTo>
                <a:lnTo>
                  <a:pt x="155" y="627"/>
                </a:lnTo>
                <a:lnTo>
                  <a:pt x="159" y="630"/>
                </a:lnTo>
                <a:lnTo>
                  <a:pt x="163" y="633"/>
                </a:lnTo>
                <a:lnTo>
                  <a:pt x="167" y="636"/>
                </a:lnTo>
                <a:lnTo>
                  <a:pt x="171" y="639"/>
                </a:lnTo>
                <a:lnTo>
                  <a:pt x="175" y="641"/>
                </a:lnTo>
                <a:lnTo>
                  <a:pt x="179" y="644"/>
                </a:lnTo>
                <a:lnTo>
                  <a:pt x="183" y="646"/>
                </a:lnTo>
                <a:lnTo>
                  <a:pt x="186" y="647"/>
                </a:lnTo>
                <a:lnTo>
                  <a:pt x="190" y="649"/>
                </a:lnTo>
                <a:lnTo>
                  <a:pt x="194" y="650"/>
                </a:lnTo>
                <a:lnTo>
                  <a:pt x="198" y="652"/>
                </a:lnTo>
                <a:lnTo>
                  <a:pt x="202" y="653"/>
                </a:lnTo>
                <a:lnTo>
                  <a:pt x="205" y="653"/>
                </a:lnTo>
                <a:lnTo>
                  <a:pt x="209" y="654"/>
                </a:lnTo>
                <a:lnTo>
                  <a:pt x="213" y="654"/>
                </a:lnTo>
                <a:lnTo>
                  <a:pt x="216" y="654"/>
                </a:lnTo>
                <a:lnTo>
                  <a:pt x="220" y="655"/>
                </a:lnTo>
                <a:lnTo>
                  <a:pt x="224" y="654"/>
                </a:lnTo>
                <a:lnTo>
                  <a:pt x="227" y="654"/>
                </a:lnTo>
                <a:lnTo>
                  <a:pt x="231" y="654"/>
                </a:lnTo>
                <a:lnTo>
                  <a:pt x="234" y="653"/>
                </a:lnTo>
                <a:lnTo>
                  <a:pt x="238" y="653"/>
                </a:lnTo>
                <a:lnTo>
                  <a:pt x="241" y="652"/>
                </a:lnTo>
                <a:lnTo>
                  <a:pt x="245" y="651"/>
                </a:lnTo>
                <a:lnTo>
                  <a:pt x="248" y="650"/>
                </a:lnTo>
                <a:lnTo>
                  <a:pt x="252" y="648"/>
                </a:lnTo>
                <a:lnTo>
                  <a:pt x="255" y="647"/>
                </a:lnTo>
                <a:lnTo>
                  <a:pt x="258" y="645"/>
                </a:lnTo>
                <a:lnTo>
                  <a:pt x="262" y="643"/>
                </a:lnTo>
                <a:lnTo>
                  <a:pt x="265" y="641"/>
                </a:lnTo>
                <a:lnTo>
                  <a:pt x="268" y="639"/>
                </a:lnTo>
                <a:lnTo>
                  <a:pt x="271" y="637"/>
                </a:lnTo>
                <a:lnTo>
                  <a:pt x="274" y="635"/>
                </a:lnTo>
                <a:lnTo>
                  <a:pt x="277" y="633"/>
                </a:lnTo>
                <a:lnTo>
                  <a:pt x="279" y="631"/>
                </a:lnTo>
                <a:lnTo>
                  <a:pt x="281" y="629"/>
                </a:lnTo>
                <a:lnTo>
                  <a:pt x="283" y="626"/>
                </a:lnTo>
                <a:lnTo>
                  <a:pt x="285" y="624"/>
                </a:lnTo>
                <a:lnTo>
                  <a:pt x="287" y="622"/>
                </a:lnTo>
                <a:lnTo>
                  <a:pt x="288" y="620"/>
                </a:lnTo>
                <a:lnTo>
                  <a:pt x="289" y="617"/>
                </a:lnTo>
                <a:lnTo>
                  <a:pt x="290" y="615"/>
                </a:lnTo>
                <a:lnTo>
                  <a:pt x="291" y="612"/>
                </a:lnTo>
                <a:lnTo>
                  <a:pt x="291" y="610"/>
                </a:lnTo>
                <a:lnTo>
                  <a:pt x="292" y="607"/>
                </a:lnTo>
                <a:lnTo>
                  <a:pt x="292" y="605"/>
                </a:lnTo>
                <a:lnTo>
                  <a:pt x="292" y="602"/>
                </a:lnTo>
                <a:lnTo>
                  <a:pt x="292" y="600"/>
                </a:lnTo>
                <a:lnTo>
                  <a:pt x="292" y="598"/>
                </a:lnTo>
                <a:lnTo>
                  <a:pt x="292" y="597"/>
                </a:lnTo>
                <a:lnTo>
                  <a:pt x="292" y="596"/>
                </a:lnTo>
                <a:lnTo>
                  <a:pt x="292" y="595"/>
                </a:lnTo>
                <a:lnTo>
                  <a:pt x="292" y="594"/>
                </a:lnTo>
                <a:lnTo>
                  <a:pt x="292" y="595"/>
                </a:lnTo>
                <a:lnTo>
                  <a:pt x="292" y="596"/>
                </a:lnTo>
                <a:lnTo>
                  <a:pt x="292" y="597"/>
                </a:lnTo>
                <a:lnTo>
                  <a:pt x="292" y="598"/>
                </a:lnTo>
                <a:lnTo>
                  <a:pt x="292" y="600"/>
                </a:lnTo>
                <a:lnTo>
                  <a:pt x="292" y="602"/>
                </a:lnTo>
                <a:lnTo>
                  <a:pt x="292" y="605"/>
                </a:lnTo>
                <a:lnTo>
                  <a:pt x="292" y="607"/>
                </a:lnTo>
                <a:lnTo>
                  <a:pt x="292" y="610"/>
                </a:lnTo>
                <a:lnTo>
                  <a:pt x="292" y="613"/>
                </a:lnTo>
                <a:lnTo>
                  <a:pt x="293" y="616"/>
                </a:lnTo>
                <a:lnTo>
                  <a:pt x="294" y="618"/>
                </a:lnTo>
                <a:lnTo>
                  <a:pt x="295" y="621"/>
                </a:lnTo>
                <a:lnTo>
                  <a:pt x="296" y="624"/>
                </a:lnTo>
                <a:lnTo>
                  <a:pt x="297" y="627"/>
                </a:lnTo>
                <a:lnTo>
                  <a:pt x="299" y="630"/>
                </a:lnTo>
                <a:lnTo>
                  <a:pt x="300" y="634"/>
                </a:lnTo>
                <a:lnTo>
                  <a:pt x="302" y="637"/>
                </a:lnTo>
                <a:lnTo>
                  <a:pt x="304" y="640"/>
                </a:lnTo>
                <a:lnTo>
                  <a:pt x="306" y="643"/>
                </a:lnTo>
                <a:lnTo>
                  <a:pt x="308" y="647"/>
                </a:lnTo>
                <a:lnTo>
                  <a:pt x="311" y="650"/>
                </a:lnTo>
                <a:lnTo>
                  <a:pt x="313" y="654"/>
                </a:lnTo>
                <a:lnTo>
                  <a:pt x="316" y="657"/>
                </a:lnTo>
                <a:lnTo>
                  <a:pt x="319" y="661"/>
                </a:lnTo>
                <a:lnTo>
                  <a:pt x="322" y="664"/>
                </a:lnTo>
                <a:lnTo>
                  <a:pt x="325" y="667"/>
                </a:lnTo>
                <a:lnTo>
                  <a:pt x="328" y="670"/>
                </a:lnTo>
                <a:lnTo>
                  <a:pt x="331" y="673"/>
                </a:lnTo>
                <a:lnTo>
                  <a:pt x="334" y="676"/>
                </a:lnTo>
                <a:lnTo>
                  <a:pt x="338" y="679"/>
                </a:lnTo>
                <a:lnTo>
                  <a:pt x="341" y="682"/>
                </a:lnTo>
                <a:lnTo>
                  <a:pt x="345" y="684"/>
                </a:lnTo>
                <a:lnTo>
                  <a:pt x="348" y="687"/>
                </a:lnTo>
                <a:lnTo>
                  <a:pt x="352" y="689"/>
                </a:lnTo>
                <a:lnTo>
                  <a:pt x="356" y="691"/>
                </a:lnTo>
                <a:lnTo>
                  <a:pt x="359" y="694"/>
                </a:lnTo>
                <a:lnTo>
                  <a:pt x="363" y="696"/>
                </a:lnTo>
                <a:lnTo>
                  <a:pt x="367" y="698"/>
                </a:lnTo>
                <a:lnTo>
                  <a:pt x="371" y="700"/>
                </a:lnTo>
                <a:lnTo>
                  <a:pt x="375" y="701"/>
                </a:lnTo>
                <a:lnTo>
                  <a:pt x="379" y="703"/>
                </a:lnTo>
                <a:lnTo>
                  <a:pt x="384" y="705"/>
                </a:lnTo>
                <a:lnTo>
                  <a:pt x="388" y="706"/>
                </a:lnTo>
                <a:lnTo>
                  <a:pt x="392" y="707"/>
                </a:lnTo>
                <a:lnTo>
                  <a:pt x="397" y="709"/>
                </a:lnTo>
                <a:lnTo>
                  <a:pt x="401" y="710"/>
                </a:lnTo>
                <a:lnTo>
                  <a:pt x="406" y="711"/>
                </a:lnTo>
                <a:lnTo>
                  <a:pt x="410" y="712"/>
                </a:lnTo>
                <a:lnTo>
                  <a:pt x="415" y="713"/>
                </a:lnTo>
                <a:lnTo>
                  <a:pt x="420" y="714"/>
                </a:lnTo>
                <a:lnTo>
                  <a:pt x="424" y="715"/>
                </a:lnTo>
                <a:lnTo>
                  <a:pt x="429" y="715"/>
                </a:lnTo>
                <a:lnTo>
                  <a:pt x="434" y="716"/>
                </a:lnTo>
                <a:lnTo>
                  <a:pt x="439" y="716"/>
                </a:lnTo>
                <a:lnTo>
                  <a:pt x="444" y="717"/>
                </a:lnTo>
                <a:lnTo>
                  <a:pt x="449" y="717"/>
                </a:lnTo>
                <a:lnTo>
                  <a:pt x="454" y="717"/>
                </a:lnTo>
                <a:lnTo>
                  <a:pt x="458" y="718"/>
                </a:lnTo>
                <a:lnTo>
                  <a:pt x="463" y="718"/>
                </a:lnTo>
                <a:lnTo>
                  <a:pt x="467" y="718"/>
                </a:lnTo>
                <a:lnTo>
                  <a:pt x="472" y="718"/>
                </a:lnTo>
                <a:lnTo>
                  <a:pt x="476" y="718"/>
                </a:lnTo>
                <a:lnTo>
                  <a:pt x="481" y="717"/>
                </a:lnTo>
                <a:lnTo>
                  <a:pt x="485" y="717"/>
                </a:lnTo>
                <a:lnTo>
                  <a:pt x="489" y="717"/>
                </a:lnTo>
                <a:lnTo>
                  <a:pt x="493" y="716"/>
                </a:lnTo>
                <a:lnTo>
                  <a:pt x="497" y="716"/>
                </a:lnTo>
                <a:lnTo>
                  <a:pt x="501" y="715"/>
                </a:lnTo>
                <a:lnTo>
                  <a:pt x="505" y="714"/>
                </a:lnTo>
                <a:lnTo>
                  <a:pt x="509" y="714"/>
                </a:lnTo>
                <a:lnTo>
                  <a:pt x="513" y="713"/>
                </a:lnTo>
                <a:lnTo>
                  <a:pt x="517" y="712"/>
                </a:lnTo>
                <a:lnTo>
                  <a:pt x="520" y="711"/>
                </a:lnTo>
                <a:lnTo>
                  <a:pt x="524" y="710"/>
                </a:lnTo>
                <a:lnTo>
                  <a:pt x="527" y="709"/>
                </a:lnTo>
                <a:lnTo>
                  <a:pt x="531" y="708"/>
                </a:lnTo>
                <a:lnTo>
                  <a:pt x="534" y="707"/>
                </a:lnTo>
                <a:lnTo>
                  <a:pt x="537" y="706"/>
                </a:lnTo>
                <a:lnTo>
                  <a:pt x="540" y="705"/>
                </a:lnTo>
                <a:lnTo>
                  <a:pt x="543" y="704"/>
                </a:lnTo>
                <a:lnTo>
                  <a:pt x="546" y="703"/>
                </a:lnTo>
                <a:lnTo>
                  <a:pt x="549" y="702"/>
                </a:lnTo>
                <a:lnTo>
                  <a:pt x="552" y="701"/>
                </a:lnTo>
                <a:lnTo>
                  <a:pt x="555" y="699"/>
                </a:lnTo>
                <a:lnTo>
                  <a:pt x="558" y="698"/>
                </a:lnTo>
                <a:lnTo>
                  <a:pt x="561" y="697"/>
                </a:lnTo>
                <a:lnTo>
                  <a:pt x="563" y="695"/>
                </a:lnTo>
                <a:lnTo>
                  <a:pt x="566" y="694"/>
                </a:lnTo>
                <a:lnTo>
                  <a:pt x="568" y="692"/>
                </a:lnTo>
                <a:lnTo>
                  <a:pt x="571" y="691"/>
                </a:lnTo>
                <a:lnTo>
                  <a:pt x="573" y="689"/>
                </a:lnTo>
                <a:lnTo>
                  <a:pt x="575" y="688"/>
                </a:lnTo>
                <a:lnTo>
                  <a:pt x="577" y="686"/>
                </a:lnTo>
                <a:lnTo>
                  <a:pt x="579" y="684"/>
                </a:lnTo>
                <a:lnTo>
                  <a:pt x="581" y="682"/>
                </a:lnTo>
                <a:lnTo>
                  <a:pt x="583" y="681"/>
                </a:lnTo>
                <a:lnTo>
                  <a:pt x="585" y="679"/>
                </a:lnTo>
                <a:lnTo>
                  <a:pt x="587" y="677"/>
                </a:lnTo>
                <a:lnTo>
                  <a:pt x="589" y="675"/>
                </a:lnTo>
                <a:lnTo>
                  <a:pt x="591" y="673"/>
                </a:lnTo>
                <a:lnTo>
                  <a:pt x="592" y="670"/>
                </a:lnTo>
                <a:lnTo>
                  <a:pt x="594" y="668"/>
                </a:lnTo>
                <a:lnTo>
                  <a:pt x="595" y="666"/>
                </a:lnTo>
                <a:lnTo>
                  <a:pt x="597" y="664"/>
                </a:lnTo>
                <a:lnTo>
                  <a:pt x="597" y="662"/>
                </a:lnTo>
                <a:lnTo>
                  <a:pt x="598" y="660"/>
                </a:lnTo>
                <a:lnTo>
                  <a:pt x="598" y="658"/>
                </a:lnTo>
                <a:lnTo>
                  <a:pt x="598" y="657"/>
                </a:lnTo>
                <a:lnTo>
                  <a:pt x="597" y="655"/>
                </a:lnTo>
                <a:lnTo>
                  <a:pt x="596" y="654"/>
                </a:lnTo>
                <a:lnTo>
                  <a:pt x="595" y="653"/>
                </a:lnTo>
                <a:lnTo>
                  <a:pt x="594" y="652"/>
                </a:lnTo>
                <a:lnTo>
                  <a:pt x="592" y="651"/>
                </a:lnTo>
                <a:lnTo>
                  <a:pt x="590" y="650"/>
                </a:lnTo>
                <a:lnTo>
                  <a:pt x="588" y="649"/>
                </a:lnTo>
                <a:lnTo>
                  <a:pt x="585" y="649"/>
                </a:lnTo>
                <a:lnTo>
                  <a:pt x="582" y="648"/>
                </a:lnTo>
                <a:lnTo>
                  <a:pt x="578" y="648"/>
                </a:lnTo>
                <a:lnTo>
                  <a:pt x="575" y="647"/>
                </a:lnTo>
                <a:lnTo>
                  <a:pt x="572" y="647"/>
                </a:lnTo>
                <a:lnTo>
                  <a:pt x="568" y="646"/>
                </a:lnTo>
                <a:lnTo>
                  <a:pt x="565" y="646"/>
                </a:lnTo>
                <a:lnTo>
                  <a:pt x="562" y="645"/>
                </a:lnTo>
                <a:lnTo>
                  <a:pt x="559" y="644"/>
                </a:lnTo>
                <a:lnTo>
                  <a:pt x="556" y="643"/>
                </a:lnTo>
                <a:lnTo>
                  <a:pt x="553" y="642"/>
                </a:lnTo>
                <a:lnTo>
                  <a:pt x="550" y="641"/>
                </a:lnTo>
                <a:lnTo>
                  <a:pt x="548" y="640"/>
                </a:lnTo>
                <a:lnTo>
                  <a:pt x="545" y="638"/>
                </a:lnTo>
                <a:lnTo>
                  <a:pt x="542" y="637"/>
                </a:lnTo>
                <a:lnTo>
                  <a:pt x="540" y="636"/>
                </a:lnTo>
                <a:lnTo>
                  <a:pt x="538" y="634"/>
                </a:lnTo>
                <a:lnTo>
                  <a:pt x="535" y="632"/>
                </a:lnTo>
                <a:lnTo>
                  <a:pt x="533" y="631"/>
                </a:lnTo>
                <a:lnTo>
                  <a:pt x="531" y="629"/>
                </a:lnTo>
                <a:lnTo>
                  <a:pt x="529" y="627"/>
                </a:lnTo>
                <a:lnTo>
                  <a:pt x="527" y="625"/>
                </a:lnTo>
                <a:lnTo>
                  <a:pt x="525" y="624"/>
                </a:lnTo>
                <a:lnTo>
                  <a:pt x="524" y="622"/>
                </a:lnTo>
                <a:lnTo>
                  <a:pt x="522" y="620"/>
                </a:lnTo>
                <a:lnTo>
                  <a:pt x="520" y="618"/>
                </a:lnTo>
                <a:lnTo>
                  <a:pt x="519" y="617"/>
                </a:lnTo>
                <a:lnTo>
                  <a:pt x="517" y="615"/>
                </a:lnTo>
                <a:lnTo>
                  <a:pt x="516" y="613"/>
                </a:lnTo>
                <a:lnTo>
                  <a:pt x="514" y="611"/>
                </a:lnTo>
                <a:lnTo>
                  <a:pt x="513" y="610"/>
                </a:lnTo>
                <a:lnTo>
                  <a:pt x="512" y="608"/>
                </a:lnTo>
                <a:lnTo>
                  <a:pt x="511" y="606"/>
                </a:lnTo>
                <a:lnTo>
                  <a:pt x="510" y="605"/>
                </a:lnTo>
                <a:lnTo>
                  <a:pt x="509" y="603"/>
                </a:lnTo>
                <a:lnTo>
                  <a:pt x="508" y="601"/>
                </a:lnTo>
                <a:lnTo>
                  <a:pt x="508" y="600"/>
                </a:lnTo>
                <a:lnTo>
                  <a:pt x="507" y="599"/>
                </a:lnTo>
                <a:lnTo>
                  <a:pt x="506" y="598"/>
                </a:lnTo>
                <a:lnTo>
                  <a:pt x="506" y="597"/>
                </a:lnTo>
                <a:lnTo>
                  <a:pt x="506" y="596"/>
                </a:lnTo>
                <a:lnTo>
                  <a:pt x="506" y="597"/>
                </a:lnTo>
                <a:lnTo>
                  <a:pt x="506" y="598"/>
                </a:lnTo>
                <a:lnTo>
                  <a:pt x="507" y="599"/>
                </a:lnTo>
                <a:lnTo>
                  <a:pt x="508" y="600"/>
                </a:lnTo>
                <a:lnTo>
                  <a:pt x="508" y="601"/>
                </a:lnTo>
                <a:lnTo>
                  <a:pt x="509" y="603"/>
                </a:lnTo>
                <a:lnTo>
                  <a:pt x="510" y="605"/>
                </a:lnTo>
                <a:lnTo>
                  <a:pt x="511" y="606"/>
                </a:lnTo>
                <a:lnTo>
                  <a:pt x="512" y="608"/>
                </a:lnTo>
                <a:lnTo>
                  <a:pt x="513" y="610"/>
                </a:lnTo>
                <a:lnTo>
                  <a:pt x="514" y="611"/>
                </a:lnTo>
                <a:lnTo>
                  <a:pt x="516" y="613"/>
                </a:lnTo>
                <a:lnTo>
                  <a:pt x="517" y="615"/>
                </a:lnTo>
                <a:lnTo>
                  <a:pt x="519" y="617"/>
                </a:lnTo>
                <a:lnTo>
                  <a:pt x="520" y="618"/>
                </a:lnTo>
                <a:lnTo>
                  <a:pt x="522" y="620"/>
                </a:lnTo>
                <a:lnTo>
                  <a:pt x="524" y="622"/>
                </a:lnTo>
                <a:lnTo>
                  <a:pt x="525" y="624"/>
                </a:lnTo>
                <a:lnTo>
                  <a:pt x="527" y="625"/>
                </a:lnTo>
                <a:lnTo>
                  <a:pt x="529" y="627"/>
                </a:lnTo>
                <a:lnTo>
                  <a:pt x="531" y="629"/>
                </a:lnTo>
                <a:lnTo>
                  <a:pt x="533" y="631"/>
                </a:lnTo>
                <a:lnTo>
                  <a:pt x="535" y="632"/>
                </a:lnTo>
                <a:lnTo>
                  <a:pt x="538" y="634"/>
                </a:lnTo>
                <a:lnTo>
                  <a:pt x="540" y="636"/>
                </a:lnTo>
                <a:lnTo>
                  <a:pt x="542" y="637"/>
                </a:lnTo>
                <a:lnTo>
                  <a:pt x="545" y="638"/>
                </a:lnTo>
                <a:lnTo>
                  <a:pt x="548" y="640"/>
                </a:lnTo>
                <a:lnTo>
                  <a:pt x="550" y="641"/>
                </a:lnTo>
                <a:lnTo>
                  <a:pt x="553" y="642"/>
                </a:lnTo>
                <a:lnTo>
                  <a:pt x="556" y="643"/>
                </a:lnTo>
                <a:lnTo>
                  <a:pt x="559" y="644"/>
                </a:lnTo>
                <a:lnTo>
                  <a:pt x="562" y="645"/>
                </a:lnTo>
                <a:lnTo>
                  <a:pt x="565" y="646"/>
                </a:lnTo>
                <a:lnTo>
                  <a:pt x="568" y="646"/>
                </a:lnTo>
                <a:lnTo>
                  <a:pt x="572" y="647"/>
                </a:lnTo>
                <a:lnTo>
                  <a:pt x="575" y="647"/>
                </a:lnTo>
                <a:lnTo>
                  <a:pt x="578" y="648"/>
                </a:lnTo>
                <a:lnTo>
                  <a:pt x="582" y="648"/>
                </a:lnTo>
                <a:lnTo>
                  <a:pt x="585" y="648"/>
                </a:lnTo>
                <a:lnTo>
                  <a:pt x="589" y="649"/>
                </a:lnTo>
                <a:lnTo>
                  <a:pt x="592" y="649"/>
                </a:lnTo>
                <a:lnTo>
                  <a:pt x="596" y="649"/>
                </a:lnTo>
                <a:lnTo>
                  <a:pt x="599" y="649"/>
                </a:lnTo>
                <a:lnTo>
                  <a:pt x="603" y="649"/>
                </a:lnTo>
                <a:lnTo>
                  <a:pt x="606" y="649"/>
                </a:lnTo>
                <a:lnTo>
                  <a:pt x="610" y="650"/>
                </a:lnTo>
                <a:lnTo>
                  <a:pt x="613" y="650"/>
                </a:lnTo>
                <a:lnTo>
                  <a:pt x="617" y="650"/>
                </a:lnTo>
                <a:lnTo>
                  <a:pt x="620" y="650"/>
                </a:lnTo>
                <a:lnTo>
                  <a:pt x="624" y="650"/>
                </a:lnTo>
                <a:lnTo>
                  <a:pt x="627" y="650"/>
                </a:lnTo>
                <a:lnTo>
                  <a:pt x="630" y="650"/>
                </a:lnTo>
                <a:lnTo>
                  <a:pt x="634" y="649"/>
                </a:lnTo>
                <a:lnTo>
                  <a:pt x="637" y="649"/>
                </a:lnTo>
                <a:lnTo>
                  <a:pt x="641" y="649"/>
                </a:lnTo>
                <a:lnTo>
                  <a:pt x="644" y="649"/>
                </a:lnTo>
                <a:lnTo>
                  <a:pt x="647" y="648"/>
                </a:lnTo>
                <a:lnTo>
                  <a:pt x="650" y="648"/>
                </a:lnTo>
                <a:lnTo>
                  <a:pt x="653" y="648"/>
                </a:lnTo>
                <a:lnTo>
                  <a:pt x="656" y="647"/>
                </a:lnTo>
                <a:lnTo>
                  <a:pt x="660" y="647"/>
                </a:lnTo>
                <a:lnTo>
                  <a:pt x="662" y="646"/>
                </a:lnTo>
                <a:lnTo>
                  <a:pt x="665" y="645"/>
                </a:lnTo>
                <a:lnTo>
                  <a:pt x="668" y="644"/>
                </a:lnTo>
                <a:lnTo>
                  <a:pt x="671" y="644"/>
                </a:lnTo>
                <a:lnTo>
                  <a:pt x="674" y="643"/>
                </a:lnTo>
                <a:lnTo>
                  <a:pt x="677" y="642"/>
                </a:lnTo>
                <a:lnTo>
                  <a:pt x="679" y="641"/>
                </a:lnTo>
                <a:lnTo>
                  <a:pt x="682" y="640"/>
                </a:lnTo>
                <a:lnTo>
                  <a:pt x="685" y="638"/>
                </a:lnTo>
                <a:lnTo>
                  <a:pt x="687" y="637"/>
                </a:lnTo>
                <a:lnTo>
                  <a:pt x="689" y="636"/>
                </a:lnTo>
                <a:lnTo>
                  <a:pt x="690" y="635"/>
                </a:lnTo>
                <a:lnTo>
                  <a:pt x="692" y="633"/>
                </a:lnTo>
                <a:lnTo>
                  <a:pt x="693" y="632"/>
                </a:lnTo>
                <a:lnTo>
                  <a:pt x="693" y="630"/>
                </a:lnTo>
                <a:lnTo>
                  <a:pt x="694" y="628"/>
                </a:lnTo>
                <a:lnTo>
                  <a:pt x="694" y="626"/>
                </a:lnTo>
                <a:lnTo>
                  <a:pt x="694" y="625"/>
                </a:lnTo>
                <a:lnTo>
                  <a:pt x="693" y="623"/>
                </a:lnTo>
                <a:lnTo>
                  <a:pt x="693" y="621"/>
                </a:lnTo>
                <a:lnTo>
                  <a:pt x="692" y="619"/>
                </a:lnTo>
                <a:lnTo>
                  <a:pt x="690" y="616"/>
                </a:lnTo>
                <a:lnTo>
                  <a:pt x="689" y="614"/>
                </a:lnTo>
                <a:lnTo>
                  <a:pt x="687" y="612"/>
                </a:lnTo>
                <a:lnTo>
                  <a:pt x="685" y="610"/>
                </a:lnTo>
                <a:lnTo>
                  <a:pt x="683" y="608"/>
                </a:lnTo>
                <a:lnTo>
                  <a:pt x="682" y="606"/>
                </a:lnTo>
                <a:lnTo>
                  <a:pt x="681" y="605"/>
                </a:lnTo>
                <a:lnTo>
                  <a:pt x="680" y="604"/>
                </a:lnTo>
                <a:lnTo>
                  <a:pt x="679" y="603"/>
                </a:lnTo>
                <a:lnTo>
                  <a:pt x="680" y="604"/>
                </a:lnTo>
                <a:lnTo>
                  <a:pt x="680" y="605"/>
                </a:lnTo>
                <a:lnTo>
                  <a:pt x="682" y="606"/>
                </a:lnTo>
                <a:lnTo>
                  <a:pt x="683" y="607"/>
                </a:lnTo>
                <a:lnTo>
                  <a:pt x="684" y="609"/>
                </a:lnTo>
                <a:lnTo>
                  <a:pt x="686" y="611"/>
                </a:lnTo>
                <a:lnTo>
                  <a:pt x="688" y="614"/>
                </a:lnTo>
                <a:lnTo>
                  <a:pt x="691" y="616"/>
                </a:lnTo>
                <a:lnTo>
                  <a:pt x="693" y="619"/>
                </a:lnTo>
                <a:lnTo>
                  <a:pt x="695" y="621"/>
                </a:lnTo>
                <a:lnTo>
                  <a:pt x="698" y="623"/>
                </a:lnTo>
                <a:lnTo>
                  <a:pt x="701" y="626"/>
                </a:lnTo>
                <a:lnTo>
                  <a:pt x="704" y="628"/>
                </a:lnTo>
                <a:lnTo>
                  <a:pt x="706" y="630"/>
                </a:lnTo>
                <a:lnTo>
                  <a:pt x="709" y="632"/>
                </a:lnTo>
                <a:lnTo>
                  <a:pt x="712" y="634"/>
                </a:lnTo>
                <a:lnTo>
                  <a:pt x="716" y="636"/>
                </a:lnTo>
                <a:lnTo>
                  <a:pt x="719" y="637"/>
                </a:lnTo>
                <a:lnTo>
                  <a:pt x="722" y="639"/>
                </a:lnTo>
                <a:lnTo>
                  <a:pt x="726" y="641"/>
                </a:lnTo>
                <a:lnTo>
                  <a:pt x="729" y="642"/>
                </a:lnTo>
                <a:lnTo>
                  <a:pt x="733" y="644"/>
                </a:lnTo>
                <a:lnTo>
                  <a:pt x="737" y="645"/>
                </a:lnTo>
                <a:lnTo>
                  <a:pt x="740" y="646"/>
                </a:lnTo>
                <a:lnTo>
                  <a:pt x="744" y="647"/>
                </a:lnTo>
                <a:lnTo>
                  <a:pt x="748" y="648"/>
                </a:lnTo>
                <a:lnTo>
                  <a:pt x="752" y="649"/>
                </a:lnTo>
                <a:lnTo>
                  <a:pt x="756" y="650"/>
                </a:lnTo>
                <a:lnTo>
                  <a:pt x="760" y="650"/>
                </a:lnTo>
                <a:lnTo>
                  <a:pt x="763" y="651"/>
                </a:lnTo>
                <a:lnTo>
                  <a:pt x="767" y="651"/>
                </a:lnTo>
                <a:lnTo>
                  <a:pt x="771" y="651"/>
                </a:lnTo>
                <a:lnTo>
                  <a:pt x="775" y="651"/>
                </a:lnTo>
                <a:lnTo>
                  <a:pt x="779" y="651"/>
                </a:lnTo>
                <a:lnTo>
                  <a:pt x="783" y="650"/>
                </a:lnTo>
                <a:lnTo>
                  <a:pt x="787" y="650"/>
                </a:lnTo>
                <a:lnTo>
                  <a:pt x="790" y="649"/>
                </a:lnTo>
                <a:lnTo>
                  <a:pt x="794" y="649"/>
                </a:lnTo>
                <a:lnTo>
                  <a:pt x="798" y="648"/>
                </a:lnTo>
                <a:lnTo>
                  <a:pt x="802" y="647"/>
                </a:lnTo>
                <a:lnTo>
                  <a:pt x="806" y="645"/>
                </a:lnTo>
                <a:lnTo>
                  <a:pt x="809" y="644"/>
                </a:lnTo>
                <a:lnTo>
                  <a:pt x="813" y="643"/>
                </a:lnTo>
                <a:lnTo>
                  <a:pt x="816" y="642"/>
                </a:lnTo>
                <a:lnTo>
                  <a:pt x="819" y="640"/>
                </a:lnTo>
                <a:lnTo>
                  <a:pt x="822" y="639"/>
                </a:lnTo>
                <a:lnTo>
                  <a:pt x="825" y="637"/>
                </a:lnTo>
                <a:lnTo>
                  <a:pt x="828" y="635"/>
                </a:lnTo>
                <a:lnTo>
                  <a:pt x="831" y="634"/>
                </a:lnTo>
                <a:lnTo>
                  <a:pt x="833" y="632"/>
                </a:lnTo>
                <a:lnTo>
                  <a:pt x="836" y="630"/>
                </a:lnTo>
                <a:lnTo>
                  <a:pt x="838" y="628"/>
                </a:lnTo>
                <a:lnTo>
                  <a:pt x="840" y="626"/>
                </a:lnTo>
                <a:lnTo>
                  <a:pt x="842" y="624"/>
                </a:lnTo>
                <a:lnTo>
                  <a:pt x="844" y="622"/>
                </a:lnTo>
                <a:lnTo>
                  <a:pt x="846" y="619"/>
                </a:lnTo>
                <a:lnTo>
                  <a:pt x="848" y="617"/>
                </a:lnTo>
                <a:lnTo>
                  <a:pt x="850" y="615"/>
                </a:lnTo>
                <a:lnTo>
                  <a:pt x="851" y="613"/>
                </a:lnTo>
                <a:lnTo>
                  <a:pt x="853" y="611"/>
                </a:lnTo>
                <a:lnTo>
                  <a:pt x="855" y="609"/>
                </a:lnTo>
                <a:lnTo>
                  <a:pt x="856" y="606"/>
                </a:lnTo>
                <a:lnTo>
                  <a:pt x="858" y="604"/>
                </a:lnTo>
                <a:lnTo>
                  <a:pt x="859" y="602"/>
                </a:lnTo>
                <a:lnTo>
                  <a:pt x="861" y="600"/>
                </a:lnTo>
                <a:lnTo>
                  <a:pt x="862" y="598"/>
                </a:lnTo>
                <a:lnTo>
                  <a:pt x="864" y="596"/>
                </a:lnTo>
                <a:lnTo>
                  <a:pt x="865" y="594"/>
                </a:lnTo>
                <a:lnTo>
                  <a:pt x="867" y="592"/>
                </a:lnTo>
                <a:lnTo>
                  <a:pt x="868" y="590"/>
                </a:lnTo>
                <a:lnTo>
                  <a:pt x="869" y="588"/>
                </a:lnTo>
                <a:lnTo>
                  <a:pt x="870" y="586"/>
                </a:lnTo>
                <a:lnTo>
                  <a:pt x="872" y="584"/>
                </a:lnTo>
                <a:lnTo>
                  <a:pt x="873" y="582"/>
                </a:lnTo>
                <a:lnTo>
                  <a:pt x="874" y="579"/>
                </a:lnTo>
                <a:lnTo>
                  <a:pt x="875" y="577"/>
                </a:lnTo>
                <a:lnTo>
                  <a:pt x="877" y="575"/>
                </a:lnTo>
                <a:lnTo>
                  <a:pt x="878" y="573"/>
                </a:lnTo>
                <a:lnTo>
                  <a:pt x="879" y="571"/>
                </a:lnTo>
                <a:lnTo>
                  <a:pt x="881" y="568"/>
                </a:lnTo>
                <a:lnTo>
                  <a:pt x="882" y="566"/>
                </a:lnTo>
                <a:lnTo>
                  <a:pt x="883" y="564"/>
                </a:lnTo>
                <a:lnTo>
                  <a:pt x="884" y="561"/>
                </a:lnTo>
                <a:lnTo>
                  <a:pt x="886" y="559"/>
                </a:lnTo>
                <a:lnTo>
                  <a:pt x="887" y="556"/>
                </a:lnTo>
                <a:lnTo>
                  <a:pt x="888" y="554"/>
                </a:lnTo>
                <a:lnTo>
                  <a:pt x="889" y="551"/>
                </a:lnTo>
                <a:lnTo>
                  <a:pt x="891" y="549"/>
                </a:lnTo>
                <a:lnTo>
                  <a:pt x="892" y="547"/>
                </a:lnTo>
                <a:lnTo>
                  <a:pt x="893" y="545"/>
                </a:lnTo>
                <a:lnTo>
                  <a:pt x="893" y="543"/>
                </a:lnTo>
                <a:lnTo>
                  <a:pt x="894" y="542"/>
                </a:lnTo>
                <a:lnTo>
                  <a:pt x="894" y="541"/>
                </a:lnTo>
                <a:lnTo>
                  <a:pt x="894" y="542"/>
                </a:lnTo>
                <a:lnTo>
                  <a:pt x="893" y="543"/>
                </a:lnTo>
                <a:lnTo>
                  <a:pt x="893" y="545"/>
                </a:lnTo>
                <a:lnTo>
                  <a:pt x="892" y="547"/>
                </a:lnTo>
                <a:lnTo>
                  <a:pt x="891" y="549"/>
                </a:lnTo>
                <a:lnTo>
                  <a:pt x="889" y="551"/>
                </a:lnTo>
                <a:lnTo>
                  <a:pt x="888" y="554"/>
                </a:lnTo>
                <a:lnTo>
                  <a:pt x="887" y="556"/>
                </a:lnTo>
                <a:lnTo>
                  <a:pt x="887" y="559"/>
                </a:lnTo>
                <a:lnTo>
                  <a:pt x="886" y="561"/>
                </a:lnTo>
                <a:lnTo>
                  <a:pt x="886" y="564"/>
                </a:lnTo>
                <a:lnTo>
                  <a:pt x="886" y="566"/>
                </a:lnTo>
                <a:lnTo>
                  <a:pt x="886" y="569"/>
                </a:lnTo>
                <a:lnTo>
                  <a:pt x="886" y="571"/>
                </a:lnTo>
                <a:lnTo>
                  <a:pt x="886" y="574"/>
                </a:lnTo>
                <a:lnTo>
                  <a:pt x="887" y="576"/>
                </a:lnTo>
                <a:lnTo>
                  <a:pt x="888" y="579"/>
                </a:lnTo>
                <a:lnTo>
                  <a:pt x="889" y="581"/>
                </a:lnTo>
                <a:lnTo>
                  <a:pt x="890" y="583"/>
                </a:lnTo>
                <a:lnTo>
                  <a:pt x="892" y="586"/>
                </a:lnTo>
                <a:lnTo>
                  <a:pt x="894" y="588"/>
                </a:lnTo>
                <a:lnTo>
                  <a:pt x="896" y="590"/>
                </a:lnTo>
                <a:lnTo>
                  <a:pt x="898" y="593"/>
                </a:lnTo>
                <a:lnTo>
                  <a:pt x="900" y="595"/>
                </a:lnTo>
                <a:lnTo>
                  <a:pt x="902" y="597"/>
                </a:lnTo>
                <a:lnTo>
                  <a:pt x="905" y="599"/>
                </a:lnTo>
                <a:lnTo>
                  <a:pt x="907" y="601"/>
                </a:lnTo>
                <a:lnTo>
                  <a:pt x="910" y="603"/>
                </a:lnTo>
                <a:lnTo>
                  <a:pt x="912" y="605"/>
                </a:lnTo>
                <a:lnTo>
                  <a:pt x="915" y="606"/>
                </a:lnTo>
                <a:lnTo>
                  <a:pt x="918" y="608"/>
                </a:lnTo>
                <a:lnTo>
                  <a:pt x="921" y="609"/>
                </a:lnTo>
                <a:lnTo>
                  <a:pt x="924" y="611"/>
                </a:lnTo>
                <a:lnTo>
                  <a:pt x="927" y="612"/>
                </a:lnTo>
                <a:lnTo>
                  <a:pt x="930" y="613"/>
                </a:lnTo>
                <a:lnTo>
                  <a:pt x="934" y="614"/>
                </a:lnTo>
                <a:lnTo>
                  <a:pt x="937" y="615"/>
                </a:lnTo>
                <a:lnTo>
                  <a:pt x="941" y="616"/>
                </a:lnTo>
                <a:lnTo>
                  <a:pt x="944" y="617"/>
                </a:lnTo>
                <a:lnTo>
                  <a:pt x="948" y="618"/>
                </a:lnTo>
                <a:lnTo>
                  <a:pt x="952" y="619"/>
                </a:lnTo>
                <a:lnTo>
                  <a:pt x="955" y="619"/>
                </a:lnTo>
                <a:lnTo>
                  <a:pt x="959" y="619"/>
                </a:lnTo>
                <a:lnTo>
                  <a:pt x="963" y="620"/>
                </a:lnTo>
                <a:lnTo>
                  <a:pt x="967" y="620"/>
                </a:lnTo>
                <a:lnTo>
                  <a:pt x="970" y="620"/>
                </a:lnTo>
                <a:lnTo>
                  <a:pt x="974" y="620"/>
                </a:lnTo>
                <a:lnTo>
                  <a:pt x="978" y="620"/>
                </a:lnTo>
                <a:lnTo>
                  <a:pt x="982" y="619"/>
                </a:lnTo>
                <a:lnTo>
                  <a:pt x="985" y="619"/>
                </a:lnTo>
                <a:lnTo>
                  <a:pt x="989" y="619"/>
                </a:lnTo>
                <a:lnTo>
                  <a:pt x="993" y="618"/>
                </a:lnTo>
                <a:lnTo>
                  <a:pt x="997" y="617"/>
                </a:lnTo>
                <a:lnTo>
                  <a:pt x="1001" y="616"/>
                </a:lnTo>
                <a:lnTo>
                  <a:pt x="1005" y="615"/>
                </a:lnTo>
                <a:lnTo>
                  <a:pt x="1009" y="615"/>
                </a:lnTo>
                <a:lnTo>
                  <a:pt x="1012" y="614"/>
                </a:lnTo>
                <a:lnTo>
                  <a:pt x="1016" y="613"/>
                </a:lnTo>
                <a:lnTo>
                  <a:pt x="1020" y="611"/>
                </a:lnTo>
                <a:lnTo>
                  <a:pt x="1023" y="610"/>
                </a:lnTo>
                <a:lnTo>
                  <a:pt x="1027" y="609"/>
                </a:lnTo>
                <a:lnTo>
                  <a:pt x="1030" y="608"/>
                </a:lnTo>
                <a:lnTo>
                  <a:pt x="1034" y="607"/>
                </a:lnTo>
                <a:lnTo>
                  <a:pt x="1037" y="606"/>
                </a:lnTo>
                <a:lnTo>
                  <a:pt x="1040" y="604"/>
                </a:lnTo>
                <a:lnTo>
                  <a:pt x="1044" y="603"/>
                </a:lnTo>
                <a:lnTo>
                  <a:pt x="1047" y="602"/>
                </a:lnTo>
                <a:lnTo>
                  <a:pt x="1050" y="600"/>
                </a:lnTo>
                <a:lnTo>
                  <a:pt x="1053" y="599"/>
                </a:lnTo>
                <a:lnTo>
                  <a:pt x="1056" y="598"/>
                </a:lnTo>
                <a:lnTo>
                  <a:pt x="1059" y="596"/>
                </a:lnTo>
                <a:lnTo>
                  <a:pt x="1062" y="595"/>
                </a:lnTo>
                <a:lnTo>
                  <a:pt x="1065" y="593"/>
                </a:lnTo>
                <a:lnTo>
                  <a:pt x="1068" y="591"/>
                </a:lnTo>
                <a:lnTo>
                  <a:pt x="1070" y="590"/>
                </a:lnTo>
                <a:lnTo>
                  <a:pt x="1073" y="588"/>
                </a:lnTo>
                <a:lnTo>
                  <a:pt x="1075" y="586"/>
                </a:lnTo>
                <a:lnTo>
                  <a:pt x="1078" y="585"/>
                </a:lnTo>
                <a:lnTo>
                  <a:pt x="1080" y="583"/>
                </a:lnTo>
                <a:lnTo>
                  <a:pt x="1082" y="581"/>
                </a:lnTo>
                <a:lnTo>
                  <a:pt x="1084" y="579"/>
                </a:lnTo>
                <a:lnTo>
                  <a:pt x="1086" y="577"/>
                </a:lnTo>
                <a:lnTo>
                  <a:pt x="1088" y="575"/>
                </a:lnTo>
                <a:lnTo>
                  <a:pt x="1090" y="573"/>
                </a:lnTo>
                <a:lnTo>
                  <a:pt x="1092" y="571"/>
                </a:lnTo>
                <a:lnTo>
                  <a:pt x="1094" y="569"/>
                </a:lnTo>
                <a:lnTo>
                  <a:pt x="1095" y="567"/>
                </a:lnTo>
                <a:lnTo>
                  <a:pt x="1097" y="565"/>
                </a:lnTo>
                <a:lnTo>
                  <a:pt x="1099" y="562"/>
                </a:lnTo>
                <a:lnTo>
                  <a:pt x="1101" y="560"/>
                </a:lnTo>
                <a:lnTo>
                  <a:pt x="1103" y="557"/>
                </a:lnTo>
                <a:lnTo>
                  <a:pt x="1105" y="554"/>
                </a:lnTo>
                <a:lnTo>
                  <a:pt x="1107" y="551"/>
                </a:lnTo>
                <a:lnTo>
                  <a:pt x="1109" y="548"/>
                </a:lnTo>
                <a:lnTo>
                  <a:pt x="1111" y="545"/>
                </a:lnTo>
                <a:lnTo>
                  <a:pt x="1113" y="542"/>
                </a:lnTo>
                <a:lnTo>
                  <a:pt x="1115" y="539"/>
                </a:lnTo>
                <a:lnTo>
                  <a:pt x="1117" y="536"/>
                </a:lnTo>
                <a:lnTo>
                  <a:pt x="1120" y="532"/>
                </a:lnTo>
                <a:lnTo>
                  <a:pt x="1122" y="528"/>
                </a:lnTo>
                <a:lnTo>
                  <a:pt x="1125" y="525"/>
                </a:lnTo>
                <a:lnTo>
                  <a:pt x="1127" y="521"/>
                </a:lnTo>
                <a:lnTo>
                  <a:pt x="1130" y="517"/>
                </a:lnTo>
                <a:lnTo>
                  <a:pt x="1132" y="513"/>
                </a:lnTo>
                <a:lnTo>
                  <a:pt x="1134" y="509"/>
                </a:lnTo>
                <a:lnTo>
                  <a:pt x="1136" y="505"/>
                </a:lnTo>
                <a:lnTo>
                  <a:pt x="1138" y="501"/>
                </a:lnTo>
                <a:lnTo>
                  <a:pt x="1140" y="497"/>
                </a:lnTo>
                <a:lnTo>
                  <a:pt x="1141" y="493"/>
                </a:lnTo>
                <a:lnTo>
                  <a:pt x="1143" y="489"/>
                </a:lnTo>
                <a:lnTo>
                  <a:pt x="1144" y="484"/>
                </a:lnTo>
                <a:lnTo>
                  <a:pt x="1145" y="480"/>
                </a:lnTo>
                <a:lnTo>
                  <a:pt x="1146" y="476"/>
                </a:lnTo>
                <a:lnTo>
                  <a:pt x="1147" y="472"/>
                </a:lnTo>
                <a:lnTo>
                  <a:pt x="1147" y="468"/>
                </a:lnTo>
                <a:lnTo>
                  <a:pt x="1148" y="463"/>
                </a:lnTo>
                <a:lnTo>
                  <a:pt x="1148" y="459"/>
                </a:lnTo>
                <a:lnTo>
                  <a:pt x="1148" y="455"/>
                </a:lnTo>
                <a:lnTo>
                  <a:pt x="1148" y="450"/>
                </a:lnTo>
                <a:lnTo>
                  <a:pt x="1148" y="446"/>
                </a:lnTo>
                <a:lnTo>
                  <a:pt x="1148" y="442"/>
                </a:lnTo>
                <a:lnTo>
                  <a:pt x="1148" y="438"/>
                </a:lnTo>
                <a:lnTo>
                  <a:pt x="1148" y="434"/>
                </a:lnTo>
                <a:lnTo>
                  <a:pt x="1147" y="431"/>
                </a:lnTo>
                <a:lnTo>
                  <a:pt x="1147" y="427"/>
                </a:lnTo>
                <a:lnTo>
                  <a:pt x="1147" y="424"/>
                </a:lnTo>
                <a:lnTo>
                  <a:pt x="1146" y="421"/>
                </a:lnTo>
                <a:lnTo>
                  <a:pt x="1146" y="417"/>
                </a:lnTo>
                <a:lnTo>
                  <a:pt x="1145" y="414"/>
                </a:lnTo>
                <a:lnTo>
                  <a:pt x="1144" y="411"/>
                </a:lnTo>
                <a:lnTo>
                  <a:pt x="1143" y="409"/>
                </a:lnTo>
                <a:lnTo>
                  <a:pt x="1142" y="406"/>
                </a:lnTo>
                <a:lnTo>
                  <a:pt x="1141" y="403"/>
                </a:lnTo>
                <a:lnTo>
                  <a:pt x="1140" y="401"/>
                </a:lnTo>
                <a:lnTo>
                  <a:pt x="1139" y="399"/>
                </a:lnTo>
                <a:lnTo>
                  <a:pt x="1138" y="397"/>
                </a:lnTo>
                <a:lnTo>
                  <a:pt x="1137" y="394"/>
                </a:lnTo>
                <a:lnTo>
                  <a:pt x="1136" y="392"/>
                </a:lnTo>
                <a:lnTo>
                  <a:pt x="1135" y="390"/>
                </a:lnTo>
                <a:lnTo>
                  <a:pt x="1134" y="388"/>
                </a:lnTo>
                <a:lnTo>
                  <a:pt x="1132" y="386"/>
                </a:lnTo>
                <a:lnTo>
                  <a:pt x="1131" y="384"/>
                </a:lnTo>
                <a:lnTo>
                  <a:pt x="1130" y="383"/>
                </a:lnTo>
                <a:lnTo>
                  <a:pt x="1128" y="381"/>
                </a:lnTo>
                <a:lnTo>
                  <a:pt x="1127" y="379"/>
                </a:lnTo>
                <a:lnTo>
                  <a:pt x="1126" y="377"/>
                </a:lnTo>
                <a:lnTo>
                  <a:pt x="1124" y="376"/>
                </a:lnTo>
                <a:lnTo>
                  <a:pt x="1123" y="374"/>
                </a:lnTo>
                <a:lnTo>
                  <a:pt x="1122" y="373"/>
                </a:lnTo>
                <a:lnTo>
                  <a:pt x="1120" y="372"/>
                </a:lnTo>
                <a:lnTo>
                  <a:pt x="1119" y="370"/>
                </a:lnTo>
                <a:lnTo>
                  <a:pt x="1117" y="369"/>
                </a:lnTo>
                <a:lnTo>
                  <a:pt x="1116" y="369"/>
                </a:lnTo>
                <a:lnTo>
                  <a:pt x="1114" y="368"/>
                </a:lnTo>
                <a:lnTo>
                  <a:pt x="1112" y="368"/>
                </a:lnTo>
                <a:lnTo>
                  <a:pt x="1110" y="368"/>
                </a:lnTo>
                <a:lnTo>
                  <a:pt x="1109" y="369"/>
                </a:lnTo>
                <a:lnTo>
                  <a:pt x="1107" y="369"/>
                </a:lnTo>
                <a:lnTo>
                  <a:pt x="1105" y="370"/>
                </a:lnTo>
                <a:lnTo>
                  <a:pt x="1103" y="371"/>
                </a:lnTo>
                <a:lnTo>
                  <a:pt x="1101" y="372"/>
                </a:lnTo>
                <a:lnTo>
                  <a:pt x="1099" y="374"/>
                </a:lnTo>
                <a:lnTo>
                  <a:pt x="1097" y="376"/>
                </a:lnTo>
                <a:lnTo>
                  <a:pt x="1094" y="378"/>
                </a:lnTo>
                <a:lnTo>
                  <a:pt x="1092" y="381"/>
                </a:lnTo>
                <a:lnTo>
                  <a:pt x="1090" y="383"/>
                </a:lnTo>
                <a:lnTo>
                  <a:pt x="1088" y="386"/>
                </a:lnTo>
                <a:lnTo>
                  <a:pt x="1086" y="388"/>
                </a:lnTo>
                <a:lnTo>
                  <a:pt x="1084" y="390"/>
                </a:lnTo>
                <a:lnTo>
                  <a:pt x="1083" y="392"/>
                </a:lnTo>
                <a:lnTo>
                  <a:pt x="1082" y="393"/>
                </a:lnTo>
                <a:lnTo>
                  <a:pt x="1081" y="394"/>
                </a:lnTo>
                <a:lnTo>
                  <a:pt x="1081" y="395"/>
                </a:lnTo>
                <a:lnTo>
                  <a:pt x="1081" y="394"/>
                </a:lnTo>
                <a:lnTo>
                  <a:pt x="1082" y="393"/>
                </a:lnTo>
                <a:lnTo>
                  <a:pt x="1083" y="392"/>
                </a:lnTo>
                <a:lnTo>
                  <a:pt x="1085" y="391"/>
                </a:lnTo>
                <a:lnTo>
                  <a:pt x="1086" y="389"/>
                </a:lnTo>
                <a:lnTo>
                  <a:pt x="1088" y="387"/>
                </a:lnTo>
                <a:lnTo>
                  <a:pt x="1091" y="384"/>
                </a:lnTo>
                <a:lnTo>
                  <a:pt x="1093" y="381"/>
                </a:lnTo>
                <a:lnTo>
                  <a:pt x="1095" y="378"/>
                </a:lnTo>
                <a:lnTo>
                  <a:pt x="1098" y="375"/>
                </a:lnTo>
                <a:lnTo>
                  <a:pt x="1100" y="372"/>
                </a:lnTo>
                <a:lnTo>
                  <a:pt x="1102" y="368"/>
                </a:lnTo>
                <a:lnTo>
                  <a:pt x="1104" y="364"/>
                </a:lnTo>
                <a:lnTo>
                  <a:pt x="1106" y="360"/>
                </a:lnTo>
                <a:lnTo>
                  <a:pt x="1108" y="356"/>
                </a:lnTo>
                <a:lnTo>
                  <a:pt x="1110" y="351"/>
                </a:lnTo>
                <a:lnTo>
                  <a:pt x="1112" y="346"/>
                </a:lnTo>
                <a:lnTo>
                  <a:pt x="1114" y="341"/>
                </a:lnTo>
                <a:lnTo>
                  <a:pt x="1116" y="336"/>
                </a:lnTo>
                <a:lnTo>
                  <a:pt x="1118" y="330"/>
                </a:lnTo>
                <a:lnTo>
                  <a:pt x="1120" y="325"/>
                </a:lnTo>
                <a:lnTo>
                  <a:pt x="1122" y="319"/>
                </a:lnTo>
                <a:lnTo>
                  <a:pt x="1123" y="313"/>
                </a:lnTo>
                <a:lnTo>
                  <a:pt x="1125" y="306"/>
                </a:lnTo>
                <a:lnTo>
                  <a:pt x="1126" y="300"/>
                </a:lnTo>
                <a:lnTo>
                  <a:pt x="1127" y="294"/>
                </a:lnTo>
                <a:lnTo>
                  <a:pt x="1128" y="289"/>
                </a:lnTo>
                <a:lnTo>
                  <a:pt x="1129" y="283"/>
                </a:lnTo>
                <a:lnTo>
                  <a:pt x="1130" y="277"/>
                </a:lnTo>
                <a:lnTo>
                  <a:pt x="1130" y="272"/>
                </a:lnTo>
                <a:lnTo>
                  <a:pt x="1131" y="266"/>
                </a:lnTo>
                <a:lnTo>
                  <a:pt x="1131" y="261"/>
                </a:lnTo>
                <a:lnTo>
                  <a:pt x="1131" y="256"/>
                </a:lnTo>
                <a:lnTo>
                  <a:pt x="1130" y="251"/>
                </a:lnTo>
                <a:lnTo>
                  <a:pt x="1130" y="246"/>
                </a:lnTo>
                <a:lnTo>
                  <a:pt x="1129" y="241"/>
                </a:lnTo>
                <a:lnTo>
                  <a:pt x="1129" y="237"/>
                </a:lnTo>
                <a:lnTo>
                  <a:pt x="1128" y="232"/>
                </a:lnTo>
                <a:lnTo>
                  <a:pt x="1126" y="228"/>
                </a:lnTo>
                <a:lnTo>
                  <a:pt x="1125" y="223"/>
                </a:lnTo>
                <a:lnTo>
                  <a:pt x="1124" y="219"/>
                </a:lnTo>
                <a:lnTo>
                  <a:pt x="1122" y="215"/>
                </a:lnTo>
                <a:lnTo>
                  <a:pt x="1121" y="211"/>
                </a:lnTo>
                <a:lnTo>
                  <a:pt x="1119" y="207"/>
                </a:lnTo>
                <a:lnTo>
                  <a:pt x="1118" y="203"/>
                </a:lnTo>
                <a:lnTo>
                  <a:pt x="1116" y="199"/>
                </a:lnTo>
                <a:lnTo>
                  <a:pt x="1114" y="195"/>
                </a:lnTo>
                <a:lnTo>
                  <a:pt x="1113" y="191"/>
                </a:lnTo>
                <a:lnTo>
                  <a:pt x="1111" y="187"/>
                </a:lnTo>
                <a:lnTo>
                  <a:pt x="1109" y="184"/>
                </a:lnTo>
                <a:lnTo>
                  <a:pt x="1107" y="180"/>
                </a:lnTo>
                <a:lnTo>
                  <a:pt x="1105" y="176"/>
                </a:lnTo>
                <a:lnTo>
                  <a:pt x="1103" y="173"/>
                </a:lnTo>
                <a:lnTo>
                  <a:pt x="1101" y="170"/>
                </a:lnTo>
                <a:lnTo>
                  <a:pt x="1098" y="166"/>
                </a:lnTo>
                <a:lnTo>
                  <a:pt x="1096" y="163"/>
                </a:lnTo>
                <a:lnTo>
                  <a:pt x="1094" y="160"/>
                </a:lnTo>
                <a:lnTo>
                  <a:pt x="1091" y="156"/>
                </a:lnTo>
                <a:lnTo>
                  <a:pt x="1089" y="153"/>
                </a:lnTo>
                <a:lnTo>
                  <a:pt x="1086" y="150"/>
                </a:lnTo>
                <a:lnTo>
                  <a:pt x="1083" y="147"/>
                </a:lnTo>
                <a:lnTo>
                  <a:pt x="1081" y="144"/>
                </a:lnTo>
                <a:lnTo>
                  <a:pt x="1078" y="141"/>
                </a:lnTo>
                <a:lnTo>
                  <a:pt x="1075" y="139"/>
                </a:lnTo>
                <a:lnTo>
                  <a:pt x="1072" y="136"/>
                </a:lnTo>
                <a:lnTo>
                  <a:pt x="1069" y="133"/>
                </a:lnTo>
                <a:lnTo>
                  <a:pt x="1066" y="130"/>
                </a:lnTo>
                <a:lnTo>
                  <a:pt x="1062" y="128"/>
                </a:lnTo>
                <a:lnTo>
                  <a:pt x="1059" y="125"/>
                </a:lnTo>
                <a:lnTo>
                  <a:pt x="1056" y="123"/>
                </a:lnTo>
                <a:lnTo>
                  <a:pt x="1052" y="121"/>
                </a:lnTo>
                <a:lnTo>
                  <a:pt x="1049" y="118"/>
                </a:lnTo>
                <a:lnTo>
                  <a:pt x="1045" y="116"/>
                </a:lnTo>
                <a:lnTo>
                  <a:pt x="1042" y="114"/>
                </a:lnTo>
                <a:lnTo>
                  <a:pt x="1038" y="112"/>
                </a:lnTo>
                <a:lnTo>
                  <a:pt x="1034" y="110"/>
                </a:lnTo>
                <a:lnTo>
                  <a:pt x="1031" y="108"/>
                </a:lnTo>
                <a:lnTo>
                  <a:pt x="1027" y="106"/>
                </a:lnTo>
                <a:lnTo>
                  <a:pt x="1023" y="104"/>
                </a:lnTo>
                <a:lnTo>
                  <a:pt x="1020" y="102"/>
                </a:lnTo>
                <a:lnTo>
                  <a:pt x="1016" y="100"/>
                </a:lnTo>
                <a:lnTo>
                  <a:pt x="1012" y="99"/>
                </a:lnTo>
                <a:lnTo>
                  <a:pt x="1008" y="97"/>
                </a:lnTo>
                <a:lnTo>
                  <a:pt x="1004" y="95"/>
                </a:lnTo>
                <a:lnTo>
                  <a:pt x="1000" y="94"/>
                </a:lnTo>
                <a:lnTo>
                  <a:pt x="996" y="92"/>
                </a:lnTo>
                <a:lnTo>
                  <a:pt x="992" y="91"/>
                </a:lnTo>
                <a:lnTo>
                  <a:pt x="988" y="90"/>
                </a:lnTo>
                <a:lnTo>
                  <a:pt x="984" y="89"/>
                </a:lnTo>
                <a:lnTo>
                  <a:pt x="981" y="87"/>
                </a:lnTo>
                <a:lnTo>
                  <a:pt x="977" y="86"/>
                </a:lnTo>
                <a:lnTo>
                  <a:pt x="973" y="86"/>
                </a:lnTo>
                <a:lnTo>
                  <a:pt x="970" y="85"/>
                </a:lnTo>
                <a:lnTo>
                  <a:pt x="966" y="84"/>
                </a:lnTo>
                <a:lnTo>
                  <a:pt x="963" y="83"/>
                </a:lnTo>
                <a:lnTo>
                  <a:pt x="959" y="83"/>
                </a:lnTo>
                <a:lnTo>
                  <a:pt x="956" y="82"/>
                </a:lnTo>
                <a:lnTo>
                  <a:pt x="952" y="82"/>
                </a:lnTo>
                <a:lnTo>
                  <a:pt x="949" y="82"/>
                </a:lnTo>
                <a:lnTo>
                  <a:pt x="946" y="81"/>
                </a:lnTo>
                <a:lnTo>
                  <a:pt x="943" y="81"/>
                </a:lnTo>
                <a:lnTo>
                  <a:pt x="940" y="81"/>
                </a:lnTo>
                <a:lnTo>
                  <a:pt x="937" y="81"/>
                </a:lnTo>
                <a:lnTo>
                  <a:pt x="934" y="81"/>
                </a:lnTo>
                <a:lnTo>
                  <a:pt x="932" y="81"/>
                </a:lnTo>
                <a:lnTo>
                  <a:pt x="930" y="82"/>
                </a:lnTo>
                <a:lnTo>
                  <a:pt x="928" y="82"/>
                </a:lnTo>
                <a:lnTo>
                  <a:pt x="927" y="82"/>
                </a:lnTo>
                <a:lnTo>
                  <a:pt x="926" y="82"/>
                </a:lnTo>
                <a:lnTo>
                  <a:pt x="925" y="82"/>
                </a:lnTo>
                <a:lnTo>
                  <a:pt x="926" y="82"/>
                </a:lnTo>
                <a:lnTo>
                  <a:pt x="927" y="82"/>
                </a:lnTo>
                <a:lnTo>
                  <a:pt x="928" y="82"/>
                </a:lnTo>
                <a:lnTo>
                  <a:pt x="930" y="82"/>
                </a:lnTo>
                <a:lnTo>
                  <a:pt x="932" y="81"/>
                </a:lnTo>
                <a:lnTo>
                  <a:pt x="934" y="81"/>
                </a:lnTo>
                <a:lnTo>
                  <a:pt x="937" y="81"/>
                </a:lnTo>
                <a:lnTo>
                  <a:pt x="940" y="81"/>
                </a:lnTo>
                <a:lnTo>
                  <a:pt x="942" y="81"/>
                </a:lnTo>
                <a:lnTo>
                  <a:pt x="944" y="80"/>
                </a:lnTo>
                <a:lnTo>
                  <a:pt x="946" y="80"/>
                </a:lnTo>
                <a:lnTo>
                  <a:pt x="948" y="79"/>
                </a:lnTo>
                <a:lnTo>
                  <a:pt x="949" y="78"/>
                </a:lnTo>
                <a:lnTo>
                  <a:pt x="950" y="77"/>
                </a:lnTo>
                <a:lnTo>
                  <a:pt x="951" y="76"/>
                </a:lnTo>
                <a:lnTo>
                  <a:pt x="951" y="75"/>
                </a:lnTo>
                <a:lnTo>
                  <a:pt x="951" y="73"/>
                </a:lnTo>
                <a:lnTo>
                  <a:pt x="951" y="72"/>
                </a:lnTo>
                <a:lnTo>
                  <a:pt x="951" y="70"/>
                </a:lnTo>
                <a:lnTo>
                  <a:pt x="950" y="68"/>
                </a:lnTo>
                <a:lnTo>
                  <a:pt x="949" y="66"/>
                </a:lnTo>
                <a:lnTo>
                  <a:pt x="947" y="64"/>
                </a:lnTo>
                <a:lnTo>
                  <a:pt x="946" y="62"/>
                </a:lnTo>
                <a:lnTo>
                  <a:pt x="944" y="59"/>
                </a:lnTo>
                <a:lnTo>
                  <a:pt x="942" y="57"/>
                </a:lnTo>
                <a:lnTo>
                  <a:pt x="939" y="54"/>
                </a:lnTo>
                <a:lnTo>
                  <a:pt x="937" y="52"/>
                </a:lnTo>
                <a:lnTo>
                  <a:pt x="935" y="50"/>
                </a:lnTo>
                <a:lnTo>
                  <a:pt x="932" y="47"/>
                </a:lnTo>
                <a:lnTo>
                  <a:pt x="930" y="45"/>
                </a:lnTo>
                <a:lnTo>
                  <a:pt x="927" y="42"/>
                </a:lnTo>
                <a:lnTo>
                  <a:pt x="924" y="40"/>
                </a:lnTo>
                <a:lnTo>
                  <a:pt x="921" y="37"/>
                </a:lnTo>
                <a:lnTo>
                  <a:pt x="918" y="35"/>
                </a:lnTo>
                <a:lnTo>
                  <a:pt x="915" y="32"/>
                </a:lnTo>
                <a:lnTo>
                  <a:pt x="912" y="29"/>
                </a:lnTo>
                <a:lnTo>
                  <a:pt x="908" y="27"/>
                </a:lnTo>
                <a:lnTo>
                  <a:pt x="905" y="24"/>
                </a:lnTo>
                <a:lnTo>
                  <a:pt x="901" y="21"/>
                </a:lnTo>
                <a:lnTo>
                  <a:pt x="897" y="19"/>
                </a:lnTo>
                <a:lnTo>
                  <a:pt x="894" y="16"/>
                </a:lnTo>
                <a:lnTo>
                  <a:pt x="890" y="14"/>
                </a:lnTo>
                <a:lnTo>
                  <a:pt x="887" y="12"/>
                </a:lnTo>
                <a:lnTo>
                  <a:pt x="883" y="10"/>
                </a:lnTo>
                <a:lnTo>
                  <a:pt x="880" y="8"/>
                </a:lnTo>
                <a:lnTo>
                  <a:pt x="876" y="7"/>
                </a:lnTo>
                <a:lnTo>
                  <a:pt x="873" y="5"/>
                </a:lnTo>
                <a:lnTo>
                  <a:pt x="870" y="4"/>
                </a:lnTo>
                <a:lnTo>
                  <a:pt x="866" y="3"/>
                </a:lnTo>
                <a:lnTo>
                  <a:pt x="863" y="2"/>
                </a:lnTo>
                <a:lnTo>
                  <a:pt x="860" y="1"/>
                </a:lnTo>
                <a:lnTo>
                  <a:pt x="857" y="1"/>
                </a:lnTo>
                <a:lnTo>
                  <a:pt x="853" y="0"/>
                </a:lnTo>
                <a:lnTo>
                  <a:pt x="850" y="0"/>
                </a:lnTo>
                <a:lnTo>
                  <a:pt x="847" y="0"/>
                </a:lnTo>
                <a:lnTo>
                  <a:pt x="844" y="0"/>
                </a:lnTo>
                <a:lnTo>
                  <a:pt x="841" y="0"/>
                </a:lnTo>
                <a:lnTo>
                  <a:pt x="838" y="0"/>
                </a:lnTo>
                <a:lnTo>
                  <a:pt x="835" y="1"/>
                </a:lnTo>
                <a:lnTo>
                  <a:pt x="832" y="1"/>
                </a:lnTo>
                <a:lnTo>
                  <a:pt x="829" y="1"/>
                </a:lnTo>
                <a:lnTo>
                  <a:pt x="826" y="2"/>
                </a:lnTo>
                <a:lnTo>
                  <a:pt x="823" y="3"/>
                </a:lnTo>
                <a:lnTo>
                  <a:pt x="820" y="3"/>
                </a:lnTo>
                <a:lnTo>
                  <a:pt x="817" y="4"/>
                </a:lnTo>
                <a:lnTo>
                  <a:pt x="814" y="5"/>
                </a:lnTo>
                <a:lnTo>
                  <a:pt x="812" y="6"/>
                </a:lnTo>
                <a:lnTo>
                  <a:pt x="809" y="7"/>
                </a:lnTo>
                <a:lnTo>
                  <a:pt x="806" y="8"/>
                </a:lnTo>
                <a:lnTo>
                  <a:pt x="803" y="9"/>
                </a:lnTo>
                <a:lnTo>
                  <a:pt x="800" y="11"/>
                </a:lnTo>
                <a:lnTo>
                  <a:pt x="797" y="12"/>
                </a:lnTo>
                <a:lnTo>
                  <a:pt x="794" y="14"/>
                </a:lnTo>
                <a:lnTo>
                  <a:pt x="791" y="15"/>
                </a:lnTo>
                <a:lnTo>
                  <a:pt x="789" y="17"/>
                </a:lnTo>
                <a:lnTo>
                  <a:pt x="786" y="19"/>
                </a:lnTo>
                <a:lnTo>
                  <a:pt x="783" y="21"/>
                </a:lnTo>
                <a:lnTo>
                  <a:pt x="781" y="22"/>
                </a:lnTo>
                <a:lnTo>
                  <a:pt x="778" y="25"/>
                </a:lnTo>
                <a:lnTo>
                  <a:pt x="776" y="27"/>
                </a:lnTo>
                <a:lnTo>
                  <a:pt x="773" y="29"/>
                </a:lnTo>
                <a:lnTo>
                  <a:pt x="771" y="31"/>
                </a:lnTo>
                <a:lnTo>
                  <a:pt x="769" y="34"/>
                </a:lnTo>
                <a:lnTo>
                  <a:pt x="766" y="36"/>
                </a:lnTo>
                <a:lnTo>
                  <a:pt x="764" y="39"/>
                </a:lnTo>
                <a:lnTo>
                  <a:pt x="762" y="42"/>
                </a:lnTo>
                <a:lnTo>
                  <a:pt x="760" y="45"/>
                </a:lnTo>
                <a:lnTo>
                  <a:pt x="758" y="48"/>
                </a:lnTo>
                <a:lnTo>
                  <a:pt x="756" y="50"/>
                </a:lnTo>
                <a:lnTo>
                  <a:pt x="755" y="53"/>
                </a:lnTo>
                <a:lnTo>
                  <a:pt x="754" y="56"/>
                </a:lnTo>
                <a:lnTo>
                  <a:pt x="753" y="58"/>
                </a:lnTo>
                <a:lnTo>
                  <a:pt x="752" y="61"/>
                </a:lnTo>
                <a:lnTo>
                  <a:pt x="752" y="63"/>
                </a:lnTo>
                <a:lnTo>
                  <a:pt x="752" y="66"/>
                </a:lnTo>
                <a:lnTo>
                  <a:pt x="752" y="68"/>
                </a:lnTo>
                <a:lnTo>
                  <a:pt x="752" y="71"/>
                </a:lnTo>
                <a:lnTo>
                  <a:pt x="753" y="73"/>
                </a:lnTo>
                <a:lnTo>
                  <a:pt x="754" y="75"/>
                </a:lnTo>
                <a:lnTo>
                  <a:pt x="755" y="77"/>
                </a:lnTo>
                <a:lnTo>
                  <a:pt x="756" y="79"/>
                </a:lnTo>
                <a:lnTo>
                  <a:pt x="758" y="81"/>
                </a:lnTo>
                <a:lnTo>
                  <a:pt x="760" y="83"/>
                </a:lnTo>
                <a:lnTo>
                  <a:pt x="762" y="85"/>
                </a:lnTo>
                <a:lnTo>
                  <a:pt x="764" y="86"/>
                </a:lnTo>
                <a:lnTo>
                  <a:pt x="765" y="88"/>
                </a:lnTo>
                <a:lnTo>
                  <a:pt x="766" y="89"/>
                </a:lnTo>
                <a:lnTo>
                  <a:pt x="767" y="90"/>
                </a:lnTo>
                <a:lnTo>
                  <a:pt x="768" y="90"/>
                </a:lnTo>
                <a:lnTo>
                  <a:pt x="768" y="91"/>
                </a:lnTo>
                <a:lnTo>
                  <a:pt x="768" y="90"/>
                </a:lnTo>
                <a:lnTo>
                  <a:pt x="767" y="90"/>
                </a:lnTo>
                <a:lnTo>
                  <a:pt x="766" y="89"/>
                </a:lnTo>
                <a:lnTo>
                  <a:pt x="765" y="88"/>
                </a:lnTo>
                <a:lnTo>
                  <a:pt x="764" y="86"/>
                </a:lnTo>
                <a:lnTo>
                  <a:pt x="762" y="85"/>
                </a:lnTo>
                <a:lnTo>
                  <a:pt x="760" y="83"/>
                </a:lnTo>
                <a:lnTo>
                  <a:pt x="758" y="81"/>
                </a:lnTo>
                <a:lnTo>
                  <a:pt x="756" y="79"/>
                </a:lnTo>
                <a:lnTo>
                  <a:pt x="754" y="77"/>
                </a:lnTo>
                <a:lnTo>
                  <a:pt x="751" y="75"/>
                </a:lnTo>
                <a:lnTo>
                  <a:pt x="749" y="73"/>
                </a:lnTo>
                <a:lnTo>
                  <a:pt x="746" y="71"/>
                </a:lnTo>
                <a:lnTo>
                  <a:pt x="744" y="69"/>
                </a:lnTo>
                <a:lnTo>
                  <a:pt x="741" y="67"/>
                </a:lnTo>
                <a:lnTo>
                  <a:pt x="738" y="65"/>
                </a:lnTo>
                <a:lnTo>
                  <a:pt x="735" y="63"/>
                </a:lnTo>
                <a:lnTo>
                  <a:pt x="732" y="61"/>
                </a:lnTo>
                <a:lnTo>
                  <a:pt x="729" y="59"/>
                </a:lnTo>
                <a:lnTo>
                  <a:pt x="726" y="57"/>
                </a:lnTo>
                <a:lnTo>
                  <a:pt x="723" y="54"/>
                </a:lnTo>
                <a:lnTo>
                  <a:pt x="720" y="52"/>
                </a:lnTo>
                <a:lnTo>
                  <a:pt x="716" y="50"/>
                </a:lnTo>
                <a:lnTo>
                  <a:pt x="713" y="48"/>
                </a:lnTo>
                <a:lnTo>
                  <a:pt x="709" y="46"/>
                </a:lnTo>
                <a:lnTo>
                  <a:pt x="706" y="44"/>
                </a:lnTo>
                <a:lnTo>
                  <a:pt x="702" y="42"/>
                </a:lnTo>
                <a:lnTo>
                  <a:pt x="698" y="40"/>
                </a:lnTo>
                <a:lnTo>
                  <a:pt x="694" y="38"/>
                </a:lnTo>
                <a:lnTo>
                  <a:pt x="690" y="36"/>
                </a:lnTo>
                <a:lnTo>
                  <a:pt x="686" y="34"/>
                </a:lnTo>
                <a:lnTo>
                  <a:pt x="681" y="32"/>
                </a:lnTo>
                <a:lnTo>
                  <a:pt x="677" y="30"/>
                </a:lnTo>
                <a:lnTo>
                  <a:pt x="672" y="29"/>
                </a:lnTo>
                <a:lnTo>
                  <a:pt x="668" y="27"/>
                </a:lnTo>
                <a:lnTo>
                  <a:pt x="663" y="26"/>
                </a:lnTo>
                <a:lnTo>
                  <a:pt x="658" y="24"/>
                </a:lnTo>
                <a:lnTo>
                  <a:pt x="653" y="23"/>
                </a:lnTo>
                <a:lnTo>
                  <a:pt x="648" y="21"/>
                </a:lnTo>
                <a:lnTo>
                  <a:pt x="643" y="20"/>
                </a:lnTo>
                <a:lnTo>
                  <a:pt x="638" y="19"/>
                </a:lnTo>
                <a:lnTo>
                  <a:pt x="633" y="18"/>
                </a:lnTo>
                <a:lnTo>
                  <a:pt x="628" y="17"/>
                </a:lnTo>
                <a:lnTo>
                  <a:pt x="623" y="16"/>
                </a:lnTo>
                <a:lnTo>
                  <a:pt x="619" y="16"/>
                </a:lnTo>
                <a:lnTo>
                  <a:pt x="614" y="15"/>
                </a:lnTo>
                <a:lnTo>
                  <a:pt x="610" y="15"/>
                </a:lnTo>
                <a:lnTo>
                  <a:pt x="606" y="14"/>
                </a:lnTo>
                <a:lnTo>
                  <a:pt x="602" y="14"/>
                </a:lnTo>
                <a:lnTo>
                  <a:pt x="598" y="14"/>
                </a:lnTo>
                <a:lnTo>
                  <a:pt x="594" y="14"/>
                </a:lnTo>
                <a:lnTo>
                  <a:pt x="590" y="14"/>
                </a:lnTo>
                <a:lnTo>
                  <a:pt x="586" y="14"/>
                </a:lnTo>
                <a:lnTo>
                  <a:pt x="583" y="15"/>
                </a:lnTo>
                <a:lnTo>
                  <a:pt x="579" y="15"/>
                </a:lnTo>
                <a:lnTo>
                  <a:pt x="576" y="16"/>
                </a:lnTo>
                <a:lnTo>
                  <a:pt x="572" y="17"/>
                </a:lnTo>
                <a:lnTo>
                  <a:pt x="569" y="18"/>
                </a:lnTo>
                <a:lnTo>
                  <a:pt x="566" y="19"/>
                </a:lnTo>
                <a:lnTo>
                  <a:pt x="562" y="20"/>
                </a:lnTo>
                <a:lnTo>
                  <a:pt x="559" y="22"/>
                </a:lnTo>
                <a:lnTo>
                  <a:pt x="556" y="23"/>
                </a:lnTo>
                <a:lnTo>
                  <a:pt x="553" y="25"/>
                </a:lnTo>
                <a:lnTo>
                  <a:pt x="549" y="27"/>
                </a:lnTo>
                <a:lnTo>
                  <a:pt x="546" y="29"/>
                </a:lnTo>
                <a:lnTo>
                  <a:pt x="543" y="32"/>
                </a:lnTo>
                <a:lnTo>
                  <a:pt x="540" y="34"/>
                </a:lnTo>
                <a:lnTo>
                  <a:pt x="536" y="37"/>
                </a:lnTo>
                <a:lnTo>
                  <a:pt x="533" y="40"/>
                </a:lnTo>
                <a:lnTo>
                  <a:pt x="530" y="43"/>
                </a:lnTo>
                <a:lnTo>
                  <a:pt x="527" y="46"/>
                </a:lnTo>
                <a:lnTo>
                  <a:pt x="524" y="50"/>
                </a:lnTo>
                <a:lnTo>
                  <a:pt x="522" y="52"/>
                </a:lnTo>
                <a:lnTo>
                  <a:pt x="519" y="55"/>
                </a:lnTo>
                <a:lnTo>
                  <a:pt x="518" y="56"/>
                </a:lnTo>
                <a:lnTo>
                  <a:pt x="516" y="58"/>
                </a:lnTo>
                <a:lnTo>
                  <a:pt x="515" y="59"/>
                </a:lnTo>
                <a:lnTo>
                  <a:pt x="515" y="60"/>
                </a:lnTo>
                <a:lnTo>
                  <a:pt x="515" y="59"/>
                </a:lnTo>
                <a:lnTo>
                  <a:pt x="516" y="58"/>
                </a:lnTo>
                <a:lnTo>
                  <a:pt x="518" y="56"/>
                </a:lnTo>
                <a:lnTo>
                  <a:pt x="519" y="55"/>
                </a:lnTo>
                <a:lnTo>
                  <a:pt x="522" y="52"/>
                </a:lnTo>
                <a:lnTo>
                  <a:pt x="524" y="50"/>
                </a:lnTo>
                <a:lnTo>
                  <a:pt x="527" y="46"/>
                </a:lnTo>
                <a:lnTo>
                  <a:pt x="530" y="43"/>
                </a:lnTo>
                <a:lnTo>
                  <a:pt x="532" y="40"/>
                </a:lnTo>
                <a:lnTo>
                  <a:pt x="534" y="37"/>
                </a:lnTo>
                <a:lnTo>
                  <a:pt x="535" y="34"/>
                </a:lnTo>
                <a:lnTo>
                  <a:pt x="536" y="32"/>
                </a:lnTo>
                <a:lnTo>
                  <a:pt x="536" y="30"/>
                </a:lnTo>
                <a:lnTo>
                  <a:pt x="536" y="27"/>
                </a:lnTo>
                <a:lnTo>
                  <a:pt x="535" y="25"/>
                </a:lnTo>
                <a:lnTo>
                  <a:pt x="534" y="24"/>
                </a:lnTo>
                <a:lnTo>
                  <a:pt x="532" y="22"/>
                </a:lnTo>
                <a:lnTo>
                  <a:pt x="530" y="21"/>
                </a:lnTo>
                <a:lnTo>
                  <a:pt x="527" y="19"/>
                </a:lnTo>
                <a:lnTo>
                  <a:pt x="524" y="18"/>
                </a:lnTo>
                <a:lnTo>
                  <a:pt x="520" y="17"/>
                </a:lnTo>
                <a:lnTo>
                  <a:pt x="516" y="17"/>
                </a:lnTo>
                <a:lnTo>
                  <a:pt x="511" y="16"/>
                </a:lnTo>
                <a:lnTo>
                  <a:pt x="505" y="16"/>
                </a:lnTo>
                <a:lnTo>
                  <a:pt x="500" y="15"/>
                </a:lnTo>
                <a:lnTo>
                  <a:pt x="495" y="15"/>
                </a:lnTo>
                <a:lnTo>
                  <a:pt x="490" y="15"/>
                </a:lnTo>
                <a:lnTo>
                  <a:pt x="485" y="15"/>
                </a:lnTo>
                <a:lnTo>
                  <a:pt x="480" y="15"/>
                </a:lnTo>
                <a:lnTo>
                  <a:pt x="475" y="15"/>
                </a:lnTo>
                <a:lnTo>
                  <a:pt x="470" y="15"/>
                </a:lnTo>
                <a:lnTo>
                  <a:pt x="465" y="15"/>
                </a:lnTo>
                <a:lnTo>
                  <a:pt x="460" y="15"/>
                </a:lnTo>
                <a:lnTo>
                  <a:pt x="455" y="16"/>
                </a:lnTo>
                <a:lnTo>
                  <a:pt x="450" y="16"/>
                </a:lnTo>
                <a:lnTo>
                  <a:pt x="446" y="17"/>
                </a:lnTo>
                <a:lnTo>
                  <a:pt x="441" y="17"/>
                </a:lnTo>
                <a:lnTo>
                  <a:pt x="436" y="18"/>
                </a:lnTo>
                <a:lnTo>
                  <a:pt x="431" y="19"/>
                </a:lnTo>
                <a:lnTo>
                  <a:pt x="426" y="20"/>
                </a:lnTo>
                <a:lnTo>
                  <a:pt x="422" y="20"/>
                </a:lnTo>
                <a:lnTo>
                  <a:pt x="417" y="22"/>
                </a:lnTo>
                <a:lnTo>
                  <a:pt x="412" y="23"/>
                </a:lnTo>
                <a:lnTo>
                  <a:pt x="408" y="24"/>
                </a:lnTo>
                <a:lnTo>
                  <a:pt x="403" y="25"/>
                </a:lnTo>
                <a:lnTo>
                  <a:pt x="399" y="26"/>
                </a:lnTo>
                <a:lnTo>
                  <a:pt x="394" y="28"/>
                </a:lnTo>
                <a:lnTo>
                  <a:pt x="390" y="29"/>
                </a:lnTo>
                <a:lnTo>
                  <a:pt x="386" y="31"/>
                </a:lnTo>
                <a:lnTo>
                  <a:pt x="381" y="33"/>
                </a:lnTo>
                <a:lnTo>
                  <a:pt x="377" y="35"/>
                </a:lnTo>
                <a:lnTo>
                  <a:pt x="373" y="37"/>
                </a:lnTo>
                <a:lnTo>
                  <a:pt x="368" y="39"/>
                </a:lnTo>
                <a:lnTo>
                  <a:pt x="364" y="41"/>
                </a:lnTo>
                <a:lnTo>
                  <a:pt x="360" y="43"/>
                </a:lnTo>
                <a:lnTo>
                  <a:pt x="356" y="45"/>
                </a:lnTo>
                <a:lnTo>
                  <a:pt x="352" y="47"/>
                </a:lnTo>
                <a:lnTo>
                  <a:pt x="348" y="50"/>
                </a:lnTo>
                <a:lnTo>
                  <a:pt x="345" y="52"/>
                </a:lnTo>
                <a:lnTo>
                  <a:pt x="341" y="55"/>
                </a:lnTo>
                <a:lnTo>
                  <a:pt x="338" y="58"/>
                </a:lnTo>
                <a:lnTo>
                  <a:pt x="335" y="60"/>
                </a:lnTo>
                <a:lnTo>
                  <a:pt x="331" y="63"/>
                </a:lnTo>
                <a:lnTo>
                  <a:pt x="328" y="66"/>
                </a:lnTo>
                <a:lnTo>
                  <a:pt x="325" y="69"/>
                </a:lnTo>
                <a:lnTo>
                  <a:pt x="323" y="72"/>
                </a:lnTo>
                <a:lnTo>
                  <a:pt x="320" y="75"/>
                </a:lnTo>
                <a:lnTo>
                  <a:pt x="317" y="78"/>
                </a:lnTo>
                <a:lnTo>
                  <a:pt x="315" y="82"/>
                </a:lnTo>
                <a:lnTo>
                  <a:pt x="313" y="85"/>
                </a:lnTo>
                <a:lnTo>
                  <a:pt x="310" y="88"/>
                </a:lnTo>
                <a:lnTo>
                  <a:pt x="308" y="92"/>
                </a:lnTo>
                <a:lnTo>
                  <a:pt x="306" y="95"/>
                </a:lnTo>
                <a:lnTo>
                  <a:pt x="304" y="98"/>
                </a:lnTo>
                <a:lnTo>
                  <a:pt x="303" y="102"/>
                </a:lnTo>
                <a:lnTo>
                  <a:pt x="301" y="105"/>
                </a:lnTo>
                <a:lnTo>
                  <a:pt x="300" y="108"/>
                </a:lnTo>
                <a:lnTo>
                  <a:pt x="298" y="111"/>
                </a:lnTo>
                <a:lnTo>
                  <a:pt x="297" y="113"/>
                </a:lnTo>
                <a:lnTo>
                  <a:pt x="296" y="116"/>
                </a:lnTo>
                <a:lnTo>
                  <a:pt x="295" y="119"/>
                </a:lnTo>
                <a:lnTo>
                  <a:pt x="294" y="121"/>
                </a:lnTo>
                <a:lnTo>
                  <a:pt x="294" y="124"/>
                </a:lnTo>
                <a:lnTo>
                  <a:pt x="293" y="126"/>
                </a:lnTo>
                <a:lnTo>
                  <a:pt x="293" y="129"/>
                </a:lnTo>
                <a:lnTo>
                  <a:pt x="293" y="131"/>
                </a:lnTo>
                <a:lnTo>
                  <a:pt x="292" y="133"/>
                </a:lnTo>
                <a:lnTo>
                  <a:pt x="292" y="135"/>
                </a:lnTo>
                <a:lnTo>
                  <a:pt x="292" y="137"/>
                </a:lnTo>
                <a:lnTo>
                  <a:pt x="292" y="138"/>
                </a:lnTo>
                <a:lnTo>
                  <a:pt x="292" y="139"/>
                </a:lnTo>
                <a:lnTo>
                  <a:pt x="292" y="140"/>
                </a:lnTo>
                <a:lnTo>
                  <a:pt x="292" y="141"/>
                </a:lnTo>
                <a:lnTo>
                  <a:pt x="292" y="142"/>
                </a:lnTo>
                <a:lnTo>
                  <a:pt x="292" y="141"/>
                </a:lnTo>
                <a:lnTo>
                  <a:pt x="292" y="140"/>
                </a:lnTo>
                <a:lnTo>
                  <a:pt x="292" y="139"/>
                </a:lnTo>
                <a:lnTo>
                  <a:pt x="292" y="138"/>
                </a:lnTo>
                <a:lnTo>
                  <a:pt x="292" y="137"/>
                </a:lnTo>
                <a:lnTo>
                  <a:pt x="292" y="135"/>
                </a:lnTo>
                <a:lnTo>
                  <a:pt x="292" y="133"/>
                </a:lnTo>
                <a:lnTo>
                  <a:pt x="292" y="131"/>
                </a:lnTo>
                <a:lnTo>
                  <a:pt x="292" y="129"/>
                </a:lnTo>
                <a:lnTo>
                  <a:pt x="292" y="127"/>
                </a:lnTo>
                <a:lnTo>
                  <a:pt x="292" y="124"/>
                </a:lnTo>
                <a:lnTo>
                  <a:pt x="291" y="122"/>
                </a:lnTo>
                <a:lnTo>
                  <a:pt x="290" y="120"/>
                </a:lnTo>
                <a:lnTo>
                  <a:pt x="289" y="118"/>
                </a:lnTo>
                <a:lnTo>
                  <a:pt x="288" y="115"/>
                </a:lnTo>
                <a:lnTo>
                  <a:pt x="287" y="113"/>
                </a:lnTo>
                <a:lnTo>
                  <a:pt x="285" y="111"/>
                </a:lnTo>
                <a:lnTo>
                  <a:pt x="284" y="108"/>
                </a:lnTo>
                <a:lnTo>
                  <a:pt x="282" y="106"/>
                </a:lnTo>
                <a:lnTo>
                  <a:pt x="280" y="104"/>
                </a:lnTo>
                <a:lnTo>
                  <a:pt x="278" y="101"/>
                </a:lnTo>
                <a:lnTo>
                  <a:pt x="276" y="99"/>
                </a:lnTo>
                <a:lnTo>
                  <a:pt x="274" y="96"/>
                </a:lnTo>
                <a:lnTo>
                  <a:pt x="271" y="94"/>
                </a:lnTo>
                <a:lnTo>
                  <a:pt x="269" y="92"/>
                </a:lnTo>
                <a:lnTo>
                  <a:pt x="266" y="90"/>
                </a:lnTo>
                <a:lnTo>
                  <a:pt x="263" y="87"/>
                </a:lnTo>
                <a:lnTo>
                  <a:pt x="260" y="85"/>
                </a:lnTo>
                <a:lnTo>
                  <a:pt x="257" y="84"/>
                </a:lnTo>
                <a:lnTo>
                  <a:pt x="254" y="82"/>
                </a:lnTo>
                <a:lnTo>
                  <a:pt x="251" y="80"/>
                </a:lnTo>
                <a:lnTo>
                  <a:pt x="248" y="79"/>
                </a:lnTo>
                <a:lnTo>
                  <a:pt x="244" y="77"/>
                </a:lnTo>
                <a:lnTo>
                  <a:pt x="241" y="76"/>
                </a:lnTo>
                <a:lnTo>
                  <a:pt x="237" y="75"/>
                </a:lnTo>
                <a:lnTo>
                  <a:pt x="233" y="73"/>
                </a:lnTo>
                <a:lnTo>
                  <a:pt x="229" y="72"/>
                </a:lnTo>
                <a:lnTo>
                  <a:pt x="226" y="71"/>
                </a:lnTo>
                <a:lnTo>
                  <a:pt x="221" y="71"/>
                </a:lnTo>
                <a:lnTo>
                  <a:pt x="217" y="70"/>
                </a:lnTo>
                <a:lnTo>
                  <a:pt x="213" y="69"/>
                </a:lnTo>
                <a:lnTo>
                  <a:pt x="210" y="69"/>
                </a:lnTo>
                <a:lnTo>
                  <a:pt x="206" y="68"/>
                </a:lnTo>
                <a:lnTo>
                  <a:pt x="202" y="68"/>
                </a:lnTo>
                <a:lnTo>
                  <a:pt x="198" y="68"/>
                </a:lnTo>
                <a:lnTo>
                  <a:pt x="195" y="68"/>
                </a:lnTo>
                <a:lnTo>
                  <a:pt x="191" y="68"/>
                </a:lnTo>
                <a:lnTo>
                  <a:pt x="188" y="68"/>
                </a:lnTo>
                <a:lnTo>
                  <a:pt x="184" y="68"/>
                </a:lnTo>
                <a:lnTo>
                  <a:pt x="181" y="69"/>
                </a:lnTo>
                <a:lnTo>
                  <a:pt x="178" y="69"/>
                </a:lnTo>
                <a:lnTo>
                  <a:pt x="174" y="70"/>
                </a:lnTo>
                <a:lnTo>
                  <a:pt x="171" y="71"/>
                </a:lnTo>
                <a:lnTo>
                  <a:pt x="168" y="71"/>
                </a:lnTo>
                <a:lnTo>
                  <a:pt x="165" y="72"/>
                </a:lnTo>
                <a:lnTo>
                  <a:pt x="162" y="73"/>
                </a:lnTo>
                <a:lnTo>
                  <a:pt x="160" y="74"/>
                </a:lnTo>
                <a:lnTo>
                  <a:pt x="157" y="76"/>
                </a:lnTo>
                <a:lnTo>
                  <a:pt x="154" y="77"/>
                </a:lnTo>
                <a:lnTo>
                  <a:pt x="151" y="78"/>
                </a:lnTo>
                <a:lnTo>
                  <a:pt x="149" y="80"/>
                </a:lnTo>
                <a:lnTo>
                  <a:pt x="146" y="81"/>
                </a:lnTo>
                <a:lnTo>
                  <a:pt x="144" y="83"/>
                </a:lnTo>
                <a:lnTo>
                  <a:pt x="141" y="84"/>
                </a:lnTo>
                <a:lnTo>
                  <a:pt x="139" y="86"/>
                </a:lnTo>
                <a:lnTo>
                  <a:pt x="136" y="88"/>
                </a:lnTo>
                <a:lnTo>
                  <a:pt x="134" y="89"/>
                </a:lnTo>
                <a:lnTo>
                  <a:pt x="131" y="91"/>
                </a:lnTo>
                <a:lnTo>
                  <a:pt x="129" y="93"/>
                </a:lnTo>
                <a:lnTo>
                  <a:pt x="127" y="95"/>
                </a:lnTo>
                <a:lnTo>
                  <a:pt x="125" y="97"/>
                </a:lnTo>
                <a:lnTo>
                  <a:pt x="123" y="99"/>
                </a:lnTo>
                <a:lnTo>
                  <a:pt x="121" y="102"/>
                </a:lnTo>
                <a:lnTo>
                  <a:pt x="119" y="104"/>
                </a:lnTo>
                <a:lnTo>
                  <a:pt x="117" y="106"/>
                </a:lnTo>
                <a:lnTo>
                  <a:pt x="115" y="108"/>
                </a:lnTo>
                <a:lnTo>
                  <a:pt x="113" y="110"/>
                </a:lnTo>
                <a:lnTo>
                  <a:pt x="111" y="112"/>
                </a:lnTo>
                <a:lnTo>
                  <a:pt x="109" y="114"/>
                </a:lnTo>
                <a:lnTo>
                  <a:pt x="107" y="116"/>
                </a:lnTo>
                <a:lnTo>
                  <a:pt x="105" y="118"/>
                </a:lnTo>
                <a:lnTo>
                  <a:pt x="103" y="119"/>
                </a:lnTo>
                <a:lnTo>
                  <a:pt x="102" y="121"/>
                </a:lnTo>
                <a:lnTo>
                  <a:pt x="100" y="123"/>
                </a:lnTo>
                <a:lnTo>
                  <a:pt x="98" y="125"/>
                </a:lnTo>
                <a:lnTo>
                  <a:pt x="97" y="127"/>
                </a:lnTo>
                <a:lnTo>
                  <a:pt x="95" y="129"/>
                </a:lnTo>
                <a:lnTo>
                  <a:pt x="94" y="130"/>
                </a:lnTo>
                <a:lnTo>
                  <a:pt x="93" y="132"/>
                </a:lnTo>
                <a:lnTo>
                  <a:pt x="92" y="133"/>
                </a:lnTo>
                <a:lnTo>
                  <a:pt x="91" y="134"/>
                </a:lnTo>
                <a:lnTo>
                  <a:pt x="91" y="135"/>
                </a:lnTo>
                <a:lnTo>
                  <a:pt x="91" y="136"/>
                </a:lnTo>
                <a:lnTo>
                  <a:pt x="91" y="137"/>
                </a:lnTo>
                <a:lnTo>
                  <a:pt x="92" y="137"/>
                </a:lnTo>
                <a:lnTo>
                  <a:pt x="93" y="137"/>
                </a:lnTo>
                <a:lnTo>
                  <a:pt x="94" y="136"/>
                </a:lnTo>
                <a:lnTo>
                  <a:pt x="95" y="136"/>
                </a:lnTo>
                <a:lnTo>
                  <a:pt x="97" y="135"/>
                </a:lnTo>
                <a:lnTo>
                  <a:pt x="99" y="134"/>
                </a:lnTo>
                <a:lnTo>
                  <a:pt x="101" y="133"/>
                </a:lnTo>
                <a:lnTo>
                  <a:pt x="104" y="132"/>
                </a:lnTo>
                <a:lnTo>
                  <a:pt x="106" y="131"/>
                </a:lnTo>
                <a:lnTo>
                  <a:pt x="109" y="130"/>
                </a:lnTo>
                <a:lnTo>
                  <a:pt x="112" y="129"/>
                </a:lnTo>
                <a:lnTo>
                  <a:pt x="114" y="128"/>
                </a:lnTo>
                <a:lnTo>
                  <a:pt x="117" y="127"/>
                </a:lnTo>
                <a:lnTo>
                  <a:pt x="120" y="126"/>
                </a:lnTo>
                <a:lnTo>
                  <a:pt x="123" y="125"/>
                </a:lnTo>
                <a:lnTo>
                  <a:pt x="125" y="125"/>
                </a:lnTo>
                <a:lnTo>
                  <a:pt x="128" y="124"/>
                </a:lnTo>
                <a:lnTo>
                  <a:pt x="131" y="124"/>
                </a:lnTo>
                <a:lnTo>
                  <a:pt x="134" y="123"/>
                </a:lnTo>
                <a:lnTo>
                  <a:pt x="137" y="123"/>
                </a:lnTo>
                <a:lnTo>
                  <a:pt x="140" y="123"/>
                </a:lnTo>
                <a:lnTo>
                  <a:pt x="142" y="123"/>
                </a:lnTo>
                <a:lnTo>
                  <a:pt x="145" y="123"/>
                </a:lnTo>
                <a:lnTo>
                  <a:pt x="148" y="123"/>
                </a:lnTo>
                <a:lnTo>
                  <a:pt x="151" y="123"/>
                </a:lnTo>
                <a:lnTo>
                  <a:pt x="153" y="124"/>
                </a:lnTo>
                <a:lnTo>
                  <a:pt x="155" y="124"/>
                </a:lnTo>
                <a:lnTo>
                  <a:pt x="157" y="124"/>
                </a:lnTo>
                <a:lnTo>
                  <a:pt x="158" y="124"/>
                </a:lnTo>
                <a:lnTo>
                  <a:pt x="159" y="124"/>
                </a:lnTo>
                <a:lnTo>
                  <a:pt x="160" y="124"/>
                </a:lnTo>
                <a:lnTo>
                  <a:pt x="159" y="124"/>
                </a:lnTo>
                <a:lnTo>
                  <a:pt x="158" y="124"/>
                </a:lnTo>
                <a:lnTo>
                  <a:pt x="157" y="124"/>
                </a:lnTo>
                <a:lnTo>
                  <a:pt x="155" y="124"/>
                </a:lnTo>
                <a:lnTo>
                  <a:pt x="153" y="124"/>
                </a:lnTo>
                <a:lnTo>
                  <a:pt x="151" y="123"/>
                </a:lnTo>
                <a:lnTo>
                  <a:pt x="148" y="123"/>
                </a:lnTo>
                <a:lnTo>
                  <a:pt x="145" y="123"/>
                </a:lnTo>
                <a:lnTo>
                  <a:pt x="142" y="123"/>
                </a:lnTo>
                <a:lnTo>
                  <a:pt x="140" y="123"/>
                </a:lnTo>
                <a:lnTo>
                  <a:pt x="137" y="123"/>
                </a:lnTo>
                <a:lnTo>
                  <a:pt x="134" y="123"/>
                </a:lnTo>
                <a:lnTo>
                  <a:pt x="131" y="124"/>
                </a:lnTo>
                <a:lnTo>
                  <a:pt x="128" y="124"/>
                </a:lnTo>
                <a:lnTo>
                  <a:pt x="125" y="125"/>
                </a:lnTo>
                <a:lnTo>
                  <a:pt x="123" y="125"/>
                </a:lnTo>
                <a:lnTo>
                  <a:pt x="120" y="126"/>
                </a:lnTo>
                <a:lnTo>
                  <a:pt x="117" y="127"/>
                </a:lnTo>
                <a:lnTo>
                  <a:pt x="114" y="128"/>
                </a:lnTo>
                <a:lnTo>
                  <a:pt x="112" y="129"/>
                </a:lnTo>
                <a:lnTo>
                  <a:pt x="109" y="130"/>
                </a:lnTo>
                <a:lnTo>
                  <a:pt x="106" y="131"/>
                </a:lnTo>
                <a:lnTo>
                  <a:pt x="104" y="132"/>
                </a:lnTo>
                <a:lnTo>
                  <a:pt x="101" y="134"/>
                </a:lnTo>
                <a:lnTo>
                  <a:pt x="99" y="135"/>
                </a:lnTo>
                <a:lnTo>
                  <a:pt x="96" y="136"/>
                </a:lnTo>
                <a:lnTo>
                  <a:pt x="93" y="138"/>
                </a:lnTo>
                <a:lnTo>
                  <a:pt x="91" y="139"/>
                </a:lnTo>
                <a:lnTo>
                  <a:pt x="88" y="141"/>
                </a:lnTo>
                <a:lnTo>
                  <a:pt x="86" y="142"/>
                </a:lnTo>
                <a:lnTo>
                  <a:pt x="83" y="144"/>
                </a:lnTo>
                <a:lnTo>
                  <a:pt x="80" y="145"/>
                </a:lnTo>
                <a:lnTo>
                  <a:pt x="78" y="147"/>
                </a:lnTo>
                <a:lnTo>
                  <a:pt x="75" y="148"/>
                </a:lnTo>
                <a:lnTo>
                  <a:pt x="73" y="150"/>
                </a:lnTo>
                <a:lnTo>
                  <a:pt x="70" y="151"/>
                </a:lnTo>
                <a:lnTo>
                  <a:pt x="68" y="153"/>
                </a:lnTo>
                <a:lnTo>
                  <a:pt x="65" y="155"/>
                </a:lnTo>
                <a:lnTo>
                  <a:pt x="62" y="156"/>
                </a:lnTo>
                <a:lnTo>
                  <a:pt x="60" y="158"/>
                </a:lnTo>
                <a:lnTo>
                  <a:pt x="57" y="160"/>
                </a:lnTo>
                <a:lnTo>
                  <a:pt x="55" y="162"/>
                </a:lnTo>
                <a:lnTo>
                  <a:pt x="52" y="165"/>
                </a:lnTo>
                <a:lnTo>
                  <a:pt x="50" y="167"/>
                </a:lnTo>
                <a:lnTo>
                  <a:pt x="47" y="170"/>
                </a:lnTo>
                <a:lnTo>
                  <a:pt x="45" y="173"/>
                </a:lnTo>
                <a:lnTo>
                  <a:pt x="43" y="177"/>
                </a:lnTo>
                <a:lnTo>
                  <a:pt x="40" y="180"/>
                </a:lnTo>
                <a:lnTo>
                  <a:pt x="38" y="184"/>
                </a:lnTo>
                <a:lnTo>
                  <a:pt x="35" y="188"/>
                </a:lnTo>
                <a:lnTo>
                  <a:pt x="33" y="192"/>
                </a:lnTo>
                <a:lnTo>
                  <a:pt x="31" y="196"/>
                </a:lnTo>
                <a:lnTo>
                  <a:pt x="28" y="201"/>
                </a:lnTo>
                <a:lnTo>
                  <a:pt x="26" y="206"/>
                </a:lnTo>
                <a:lnTo>
                  <a:pt x="23" y="211"/>
                </a:lnTo>
                <a:lnTo>
                  <a:pt x="21" y="216"/>
                </a:lnTo>
                <a:lnTo>
                  <a:pt x="19" y="221"/>
                </a:lnTo>
                <a:lnTo>
                  <a:pt x="17" y="227"/>
                </a:lnTo>
                <a:lnTo>
                  <a:pt x="15" y="232"/>
                </a:lnTo>
                <a:lnTo>
                  <a:pt x="13" y="237"/>
                </a:lnTo>
                <a:lnTo>
                  <a:pt x="12" y="243"/>
                </a:lnTo>
                <a:lnTo>
                  <a:pt x="10" y="249"/>
                </a:lnTo>
                <a:lnTo>
                  <a:pt x="8" y="254"/>
                </a:lnTo>
                <a:lnTo>
                  <a:pt x="7" y="260"/>
                </a:lnTo>
                <a:lnTo>
                  <a:pt x="6" y="266"/>
                </a:lnTo>
                <a:lnTo>
                  <a:pt x="5" y="272"/>
                </a:lnTo>
                <a:lnTo>
                  <a:pt x="4" y="278"/>
                </a:lnTo>
                <a:lnTo>
                  <a:pt x="3" y="284"/>
                </a:lnTo>
                <a:lnTo>
                  <a:pt x="2" y="290"/>
                </a:lnTo>
                <a:lnTo>
                  <a:pt x="1" y="296"/>
                </a:lnTo>
                <a:lnTo>
                  <a:pt x="1" y="303"/>
                </a:lnTo>
                <a:lnTo>
                  <a:pt x="0" y="309"/>
                </a:lnTo>
                <a:lnTo>
                  <a:pt x="0" y="315"/>
                </a:lnTo>
                <a:lnTo>
                  <a:pt x="0" y="321"/>
                </a:lnTo>
                <a:lnTo>
                  <a:pt x="0" y="327"/>
                </a:lnTo>
                <a:lnTo>
                  <a:pt x="0" y="333"/>
                </a:lnTo>
                <a:lnTo>
                  <a:pt x="1" y="339"/>
                </a:lnTo>
                <a:lnTo>
                  <a:pt x="1" y="345"/>
                </a:lnTo>
                <a:lnTo>
                  <a:pt x="2" y="351"/>
                </a:lnTo>
                <a:lnTo>
                  <a:pt x="3" y="356"/>
                </a:lnTo>
                <a:lnTo>
                  <a:pt x="4" y="362"/>
                </a:lnTo>
                <a:lnTo>
                  <a:pt x="5" y="367"/>
                </a:lnTo>
                <a:lnTo>
                  <a:pt x="6" y="372"/>
                </a:lnTo>
                <a:lnTo>
                  <a:pt x="7" y="377"/>
                </a:lnTo>
                <a:lnTo>
                  <a:pt x="9" y="382"/>
                </a:lnTo>
                <a:lnTo>
                  <a:pt x="11" y="387"/>
                </a:lnTo>
                <a:lnTo>
                  <a:pt x="13" y="392"/>
                </a:lnTo>
                <a:lnTo>
                  <a:pt x="15" y="397"/>
                </a:lnTo>
                <a:lnTo>
                  <a:pt x="17" y="401"/>
                </a:lnTo>
                <a:lnTo>
                  <a:pt x="19" y="406"/>
                </a:lnTo>
                <a:lnTo>
                  <a:pt x="21" y="410"/>
                </a:lnTo>
                <a:lnTo>
                  <a:pt x="23" y="414"/>
                </a:lnTo>
                <a:lnTo>
                  <a:pt x="25" y="418"/>
                </a:lnTo>
                <a:lnTo>
                  <a:pt x="27" y="422"/>
                </a:lnTo>
                <a:lnTo>
                  <a:pt x="30" y="426"/>
                </a:lnTo>
                <a:lnTo>
                  <a:pt x="32" y="429"/>
                </a:lnTo>
                <a:lnTo>
                  <a:pt x="34" y="433"/>
                </a:lnTo>
                <a:lnTo>
                  <a:pt x="37" y="436"/>
                </a:lnTo>
                <a:lnTo>
                  <a:pt x="39" y="439"/>
                </a:lnTo>
                <a:lnTo>
                  <a:pt x="42" y="442"/>
                </a:lnTo>
                <a:lnTo>
                  <a:pt x="44" y="445"/>
                </a:lnTo>
                <a:lnTo>
                  <a:pt x="47" y="448"/>
                </a:lnTo>
                <a:lnTo>
                  <a:pt x="49" y="450"/>
                </a:lnTo>
                <a:close/>
              </a:path>
            </a:pathLst>
          </a:custGeom>
          <a:solidFill>
            <a:srgbClr val="00B0F0"/>
          </a:solidFill>
          <a:ln w="0">
            <a:solidFill>
              <a:srgbClr val="000000"/>
            </a:solidFill>
            <a:round/>
            <a:headEnd/>
            <a:tailEnd/>
          </a:ln>
        </p:spPr>
        <p:txBody>
          <a:bodyPr lIns="80065" tIns="40032" rIns="80065" bIns="40032" anchor="ctr">
            <a:spAutoFit/>
          </a:bodyPr>
          <a:lstStyle/>
          <a:p>
            <a:r>
              <a:rPr lang="zh-CN" altLang="en-US">
                <a:ea typeface="宋体" pitchFamily="2" charset="-122"/>
              </a:rPr>
              <a:t>金银  交易所</a:t>
            </a:r>
          </a:p>
        </p:txBody>
      </p:sp>
      <p:sp>
        <p:nvSpPr>
          <p:cNvPr id="84" name="Freeform 13"/>
          <p:cNvSpPr>
            <a:spLocks/>
          </p:cNvSpPr>
          <p:nvPr/>
        </p:nvSpPr>
        <p:spPr bwMode="auto">
          <a:xfrm>
            <a:off x="4038600" y="5029200"/>
            <a:ext cx="1295400" cy="971550"/>
          </a:xfrm>
          <a:custGeom>
            <a:avLst/>
            <a:gdLst>
              <a:gd name="T0" fmla="*/ 2147483647 w 1149"/>
              <a:gd name="T1" fmla="*/ 2147483647 h 719"/>
              <a:gd name="T2" fmla="*/ 2147483647 w 1149"/>
              <a:gd name="T3" fmla="*/ 2147483647 h 719"/>
              <a:gd name="T4" fmla="*/ 2147483647 w 1149"/>
              <a:gd name="T5" fmla="*/ 2147483647 h 719"/>
              <a:gd name="T6" fmla="*/ 2147483647 w 1149"/>
              <a:gd name="T7" fmla="*/ 2147483647 h 719"/>
              <a:gd name="T8" fmla="*/ 2147483647 w 1149"/>
              <a:gd name="T9" fmla="*/ 2147483647 h 719"/>
              <a:gd name="T10" fmla="*/ 2147483647 w 1149"/>
              <a:gd name="T11" fmla="*/ 2147483647 h 719"/>
              <a:gd name="T12" fmla="*/ 2147483647 w 1149"/>
              <a:gd name="T13" fmla="*/ 2147483647 h 719"/>
              <a:gd name="T14" fmla="*/ 2147483647 w 1149"/>
              <a:gd name="T15" fmla="*/ 2147483647 h 719"/>
              <a:gd name="T16" fmla="*/ 2147483647 w 1149"/>
              <a:gd name="T17" fmla="*/ 2147483647 h 719"/>
              <a:gd name="T18" fmla="*/ 2147483647 w 1149"/>
              <a:gd name="T19" fmla="*/ 2147483647 h 719"/>
              <a:gd name="T20" fmla="*/ 2147483647 w 1149"/>
              <a:gd name="T21" fmla="*/ 2147483647 h 719"/>
              <a:gd name="T22" fmla="*/ 2147483647 w 1149"/>
              <a:gd name="T23" fmla="*/ 2147483647 h 719"/>
              <a:gd name="T24" fmla="*/ 2147483647 w 1149"/>
              <a:gd name="T25" fmla="*/ 2147483647 h 719"/>
              <a:gd name="T26" fmla="*/ 2147483647 w 1149"/>
              <a:gd name="T27" fmla="*/ 2147483647 h 719"/>
              <a:gd name="T28" fmla="*/ 2147483647 w 1149"/>
              <a:gd name="T29" fmla="*/ 2147483647 h 719"/>
              <a:gd name="T30" fmla="*/ 2147483647 w 1149"/>
              <a:gd name="T31" fmla="*/ 2147483647 h 719"/>
              <a:gd name="T32" fmla="*/ 2147483647 w 1149"/>
              <a:gd name="T33" fmla="*/ 2147483647 h 719"/>
              <a:gd name="T34" fmla="*/ 2147483647 w 1149"/>
              <a:gd name="T35" fmla="*/ 2147483647 h 719"/>
              <a:gd name="T36" fmla="*/ 2147483647 w 1149"/>
              <a:gd name="T37" fmla="*/ 2147483647 h 719"/>
              <a:gd name="T38" fmla="*/ 2147483647 w 1149"/>
              <a:gd name="T39" fmla="*/ 2147483647 h 719"/>
              <a:gd name="T40" fmla="*/ 2147483647 w 1149"/>
              <a:gd name="T41" fmla="*/ 2147483647 h 719"/>
              <a:gd name="T42" fmla="*/ 2147483647 w 1149"/>
              <a:gd name="T43" fmla="*/ 2147483647 h 719"/>
              <a:gd name="T44" fmla="*/ 2147483647 w 1149"/>
              <a:gd name="T45" fmla="*/ 2147483647 h 719"/>
              <a:gd name="T46" fmla="*/ 2147483647 w 1149"/>
              <a:gd name="T47" fmla="*/ 2147483647 h 719"/>
              <a:gd name="T48" fmla="*/ 2147483647 w 1149"/>
              <a:gd name="T49" fmla="*/ 2147483647 h 719"/>
              <a:gd name="T50" fmla="*/ 2147483647 w 1149"/>
              <a:gd name="T51" fmla="*/ 2147483647 h 719"/>
              <a:gd name="T52" fmla="*/ 2147483647 w 1149"/>
              <a:gd name="T53" fmla="*/ 2147483647 h 719"/>
              <a:gd name="T54" fmla="*/ 2147483647 w 1149"/>
              <a:gd name="T55" fmla="*/ 2147483647 h 719"/>
              <a:gd name="T56" fmla="*/ 2147483647 w 1149"/>
              <a:gd name="T57" fmla="*/ 2147483647 h 719"/>
              <a:gd name="T58" fmla="*/ 2147483647 w 1149"/>
              <a:gd name="T59" fmla="*/ 2147483647 h 719"/>
              <a:gd name="T60" fmla="*/ 2147483647 w 1149"/>
              <a:gd name="T61" fmla="*/ 2147483647 h 719"/>
              <a:gd name="T62" fmla="*/ 2147483647 w 1149"/>
              <a:gd name="T63" fmla="*/ 2147483647 h 719"/>
              <a:gd name="T64" fmla="*/ 2147483647 w 1149"/>
              <a:gd name="T65" fmla="*/ 2147483647 h 719"/>
              <a:gd name="T66" fmla="*/ 2147483647 w 1149"/>
              <a:gd name="T67" fmla="*/ 2147483647 h 719"/>
              <a:gd name="T68" fmla="*/ 2147483647 w 1149"/>
              <a:gd name="T69" fmla="*/ 2147483647 h 719"/>
              <a:gd name="T70" fmla="*/ 2147483647 w 1149"/>
              <a:gd name="T71" fmla="*/ 2147483647 h 719"/>
              <a:gd name="T72" fmla="*/ 2147483647 w 1149"/>
              <a:gd name="T73" fmla="*/ 2147483647 h 719"/>
              <a:gd name="T74" fmla="*/ 2147483647 w 1149"/>
              <a:gd name="T75" fmla="*/ 2147483647 h 719"/>
              <a:gd name="T76" fmla="*/ 2147483647 w 1149"/>
              <a:gd name="T77" fmla="*/ 2147483647 h 719"/>
              <a:gd name="T78" fmla="*/ 2147483647 w 1149"/>
              <a:gd name="T79" fmla="*/ 2147483647 h 719"/>
              <a:gd name="T80" fmla="*/ 2147483647 w 1149"/>
              <a:gd name="T81" fmla="*/ 2147483647 h 719"/>
              <a:gd name="T82" fmla="*/ 2147483647 w 1149"/>
              <a:gd name="T83" fmla="*/ 2147483647 h 719"/>
              <a:gd name="T84" fmla="*/ 2147483647 w 1149"/>
              <a:gd name="T85" fmla="*/ 2147483647 h 719"/>
              <a:gd name="T86" fmla="*/ 2147483647 w 1149"/>
              <a:gd name="T87" fmla="*/ 2147483647 h 719"/>
              <a:gd name="T88" fmla="*/ 2147483647 w 1149"/>
              <a:gd name="T89" fmla="*/ 2147483647 h 719"/>
              <a:gd name="T90" fmla="*/ 2147483647 w 1149"/>
              <a:gd name="T91" fmla="*/ 2147483647 h 719"/>
              <a:gd name="T92" fmla="*/ 2147483647 w 1149"/>
              <a:gd name="T93" fmla="*/ 2147483647 h 719"/>
              <a:gd name="T94" fmla="*/ 2147483647 w 1149"/>
              <a:gd name="T95" fmla="*/ 2147483647 h 719"/>
              <a:gd name="T96" fmla="*/ 2147483647 w 1149"/>
              <a:gd name="T97" fmla="*/ 2147483647 h 719"/>
              <a:gd name="T98" fmla="*/ 2147483647 w 1149"/>
              <a:gd name="T99" fmla="*/ 2147483647 h 719"/>
              <a:gd name="T100" fmla="*/ 2147483647 w 1149"/>
              <a:gd name="T101" fmla="*/ 2147483647 h 719"/>
              <a:gd name="T102" fmla="*/ 2147483647 w 1149"/>
              <a:gd name="T103" fmla="*/ 2147483647 h 719"/>
              <a:gd name="T104" fmla="*/ 2147483647 w 1149"/>
              <a:gd name="T105" fmla="*/ 2147483647 h 719"/>
              <a:gd name="T106" fmla="*/ 2147483647 w 1149"/>
              <a:gd name="T107" fmla="*/ 2147483647 h 719"/>
              <a:gd name="T108" fmla="*/ 2147483647 w 1149"/>
              <a:gd name="T109" fmla="*/ 2147483647 h 719"/>
              <a:gd name="T110" fmla="*/ 2147483647 w 1149"/>
              <a:gd name="T111" fmla="*/ 2147483647 h 719"/>
              <a:gd name="T112" fmla="*/ 2147483647 w 1149"/>
              <a:gd name="T113" fmla="*/ 2147483647 h 719"/>
              <a:gd name="T114" fmla="*/ 2147483647 w 1149"/>
              <a:gd name="T115" fmla="*/ 2147483647 h 719"/>
              <a:gd name="T116" fmla="*/ 2147483647 w 1149"/>
              <a:gd name="T117" fmla="*/ 2147483647 h 719"/>
              <a:gd name="T118" fmla="*/ 2147483647 w 1149"/>
              <a:gd name="T119" fmla="*/ 2147483647 h 719"/>
              <a:gd name="T120" fmla="*/ 0 w 1149"/>
              <a:gd name="T121" fmla="*/ 2147483647 h 719"/>
              <a:gd name="T122" fmla="*/ 2147483647 w 1149"/>
              <a:gd name="T123" fmla="*/ 2147483647 h 719"/>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149"/>
              <a:gd name="T187" fmla="*/ 0 h 719"/>
              <a:gd name="T188" fmla="*/ 1149 w 1149"/>
              <a:gd name="T189" fmla="*/ 719 h 719"/>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149" h="719">
                <a:moveTo>
                  <a:pt x="49" y="450"/>
                </a:moveTo>
                <a:lnTo>
                  <a:pt x="52" y="453"/>
                </a:lnTo>
                <a:lnTo>
                  <a:pt x="54" y="456"/>
                </a:lnTo>
                <a:lnTo>
                  <a:pt x="57" y="459"/>
                </a:lnTo>
                <a:lnTo>
                  <a:pt x="60" y="463"/>
                </a:lnTo>
                <a:lnTo>
                  <a:pt x="63" y="466"/>
                </a:lnTo>
                <a:lnTo>
                  <a:pt x="65" y="471"/>
                </a:lnTo>
                <a:lnTo>
                  <a:pt x="68" y="475"/>
                </a:lnTo>
                <a:lnTo>
                  <a:pt x="71" y="480"/>
                </a:lnTo>
                <a:lnTo>
                  <a:pt x="73" y="485"/>
                </a:lnTo>
                <a:lnTo>
                  <a:pt x="76" y="490"/>
                </a:lnTo>
                <a:lnTo>
                  <a:pt x="79" y="496"/>
                </a:lnTo>
                <a:lnTo>
                  <a:pt x="82" y="502"/>
                </a:lnTo>
                <a:lnTo>
                  <a:pt x="84" y="509"/>
                </a:lnTo>
                <a:lnTo>
                  <a:pt x="87" y="515"/>
                </a:lnTo>
                <a:lnTo>
                  <a:pt x="90" y="522"/>
                </a:lnTo>
                <a:lnTo>
                  <a:pt x="93" y="530"/>
                </a:lnTo>
                <a:lnTo>
                  <a:pt x="96" y="537"/>
                </a:lnTo>
                <a:lnTo>
                  <a:pt x="99" y="544"/>
                </a:lnTo>
                <a:lnTo>
                  <a:pt x="102" y="551"/>
                </a:lnTo>
                <a:lnTo>
                  <a:pt x="105" y="558"/>
                </a:lnTo>
                <a:lnTo>
                  <a:pt x="108" y="564"/>
                </a:lnTo>
                <a:lnTo>
                  <a:pt x="111" y="570"/>
                </a:lnTo>
                <a:lnTo>
                  <a:pt x="114" y="576"/>
                </a:lnTo>
                <a:lnTo>
                  <a:pt x="118" y="582"/>
                </a:lnTo>
                <a:lnTo>
                  <a:pt x="121" y="588"/>
                </a:lnTo>
                <a:lnTo>
                  <a:pt x="125" y="593"/>
                </a:lnTo>
                <a:lnTo>
                  <a:pt x="128" y="598"/>
                </a:lnTo>
                <a:lnTo>
                  <a:pt x="132" y="603"/>
                </a:lnTo>
                <a:lnTo>
                  <a:pt x="136" y="608"/>
                </a:lnTo>
                <a:lnTo>
                  <a:pt x="140" y="612"/>
                </a:lnTo>
                <a:lnTo>
                  <a:pt x="143" y="616"/>
                </a:lnTo>
                <a:lnTo>
                  <a:pt x="147" y="620"/>
                </a:lnTo>
                <a:lnTo>
                  <a:pt x="151" y="624"/>
                </a:lnTo>
                <a:lnTo>
                  <a:pt x="155" y="627"/>
                </a:lnTo>
                <a:lnTo>
                  <a:pt x="159" y="630"/>
                </a:lnTo>
                <a:lnTo>
                  <a:pt x="163" y="633"/>
                </a:lnTo>
                <a:lnTo>
                  <a:pt x="167" y="636"/>
                </a:lnTo>
                <a:lnTo>
                  <a:pt x="171" y="639"/>
                </a:lnTo>
                <a:lnTo>
                  <a:pt x="175" y="641"/>
                </a:lnTo>
                <a:lnTo>
                  <a:pt x="179" y="644"/>
                </a:lnTo>
                <a:lnTo>
                  <a:pt x="183" y="646"/>
                </a:lnTo>
                <a:lnTo>
                  <a:pt x="186" y="647"/>
                </a:lnTo>
                <a:lnTo>
                  <a:pt x="190" y="649"/>
                </a:lnTo>
                <a:lnTo>
                  <a:pt x="194" y="650"/>
                </a:lnTo>
                <a:lnTo>
                  <a:pt x="198" y="652"/>
                </a:lnTo>
                <a:lnTo>
                  <a:pt x="202" y="653"/>
                </a:lnTo>
                <a:lnTo>
                  <a:pt x="205" y="653"/>
                </a:lnTo>
                <a:lnTo>
                  <a:pt x="209" y="654"/>
                </a:lnTo>
                <a:lnTo>
                  <a:pt x="213" y="654"/>
                </a:lnTo>
                <a:lnTo>
                  <a:pt x="216" y="654"/>
                </a:lnTo>
                <a:lnTo>
                  <a:pt x="220" y="655"/>
                </a:lnTo>
                <a:lnTo>
                  <a:pt x="224" y="654"/>
                </a:lnTo>
                <a:lnTo>
                  <a:pt x="227" y="654"/>
                </a:lnTo>
                <a:lnTo>
                  <a:pt x="231" y="654"/>
                </a:lnTo>
                <a:lnTo>
                  <a:pt x="234" y="653"/>
                </a:lnTo>
                <a:lnTo>
                  <a:pt x="238" y="653"/>
                </a:lnTo>
                <a:lnTo>
                  <a:pt x="241" y="652"/>
                </a:lnTo>
                <a:lnTo>
                  <a:pt x="245" y="651"/>
                </a:lnTo>
                <a:lnTo>
                  <a:pt x="248" y="650"/>
                </a:lnTo>
                <a:lnTo>
                  <a:pt x="252" y="648"/>
                </a:lnTo>
                <a:lnTo>
                  <a:pt x="255" y="647"/>
                </a:lnTo>
                <a:lnTo>
                  <a:pt x="258" y="645"/>
                </a:lnTo>
                <a:lnTo>
                  <a:pt x="262" y="643"/>
                </a:lnTo>
                <a:lnTo>
                  <a:pt x="265" y="641"/>
                </a:lnTo>
                <a:lnTo>
                  <a:pt x="268" y="639"/>
                </a:lnTo>
                <a:lnTo>
                  <a:pt x="271" y="637"/>
                </a:lnTo>
                <a:lnTo>
                  <a:pt x="274" y="635"/>
                </a:lnTo>
                <a:lnTo>
                  <a:pt x="277" y="633"/>
                </a:lnTo>
                <a:lnTo>
                  <a:pt x="279" y="631"/>
                </a:lnTo>
                <a:lnTo>
                  <a:pt x="281" y="629"/>
                </a:lnTo>
                <a:lnTo>
                  <a:pt x="283" y="626"/>
                </a:lnTo>
                <a:lnTo>
                  <a:pt x="285" y="624"/>
                </a:lnTo>
                <a:lnTo>
                  <a:pt x="287" y="622"/>
                </a:lnTo>
                <a:lnTo>
                  <a:pt x="288" y="620"/>
                </a:lnTo>
                <a:lnTo>
                  <a:pt x="289" y="617"/>
                </a:lnTo>
                <a:lnTo>
                  <a:pt x="290" y="615"/>
                </a:lnTo>
                <a:lnTo>
                  <a:pt x="291" y="612"/>
                </a:lnTo>
                <a:lnTo>
                  <a:pt x="291" y="610"/>
                </a:lnTo>
                <a:lnTo>
                  <a:pt x="292" y="607"/>
                </a:lnTo>
                <a:lnTo>
                  <a:pt x="292" y="605"/>
                </a:lnTo>
                <a:lnTo>
                  <a:pt x="292" y="602"/>
                </a:lnTo>
                <a:lnTo>
                  <a:pt x="292" y="600"/>
                </a:lnTo>
                <a:lnTo>
                  <a:pt x="292" y="598"/>
                </a:lnTo>
                <a:lnTo>
                  <a:pt x="292" y="597"/>
                </a:lnTo>
                <a:lnTo>
                  <a:pt x="292" y="596"/>
                </a:lnTo>
                <a:lnTo>
                  <a:pt x="292" y="595"/>
                </a:lnTo>
                <a:lnTo>
                  <a:pt x="292" y="594"/>
                </a:lnTo>
                <a:lnTo>
                  <a:pt x="292" y="595"/>
                </a:lnTo>
                <a:lnTo>
                  <a:pt x="292" y="596"/>
                </a:lnTo>
                <a:lnTo>
                  <a:pt x="292" y="597"/>
                </a:lnTo>
                <a:lnTo>
                  <a:pt x="292" y="598"/>
                </a:lnTo>
                <a:lnTo>
                  <a:pt x="292" y="600"/>
                </a:lnTo>
                <a:lnTo>
                  <a:pt x="292" y="602"/>
                </a:lnTo>
                <a:lnTo>
                  <a:pt x="292" y="605"/>
                </a:lnTo>
                <a:lnTo>
                  <a:pt x="292" y="607"/>
                </a:lnTo>
                <a:lnTo>
                  <a:pt x="292" y="610"/>
                </a:lnTo>
                <a:lnTo>
                  <a:pt x="292" y="613"/>
                </a:lnTo>
                <a:lnTo>
                  <a:pt x="293" y="616"/>
                </a:lnTo>
                <a:lnTo>
                  <a:pt x="294" y="618"/>
                </a:lnTo>
                <a:lnTo>
                  <a:pt x="295" y="621"/>
                </a:lnTo>
                <a:lnTo>
                  <a:pt x="296" y="624"/>
                </a:lnTo>
                <a:lnTo>
                  <a:pt x="297" y="627"/>
                </a:lnTo>
                <a:lnTo>
                  <a:pt x="299" y="630"/>
                </a:lnTo>
                <a:lnTo>
                  <a:pt x="300" y="634"/>
                </a:lnTo>
                <a:lnTo>
                  <a:pt x="302" y="637"/>
                </a:lnTo>
                <a:lnTo>
                  <a:pt x="304" y="640"/>
                </a:lnTo>
                <a:lnTo>
                  <a:pt x="306" y="643"/>
                </a:lnTo>
                <a:lnTo>
                  <a:pt x="308" y="647"/>
                </a:lnTo>
                <a:lnTo>
                  <a:pt x="311" y="650"/>
                </a:lnTo>
                <a:lnTo>
                  <a:pt x="313" y="654"/>
                </a:lnTo>
                <a:lnTo>
                  <a:pt x="316" y="657"/>
                </a:lnTo>
                <a:lnTo>
                  <a:pt x="319" y="661"/>
                </a:lnTo>
                <a:lnTo>
                  <a:pt x="322" y="664"/>
                </a:lnTo>
                <a:lnTo>
                  <a:pt x="325" y="667"/>
                </a:lnTo>
                <a:lnTo>
                  <a:pt x="328" y="670"/>
                </a:lnTo>
                <a:lnTo>
                  <a:pt x="331" y="673"/>
                </a:lnTo>
                <a:lnTo>
                  <a:pt x="334" y="676"/>
                </a:lnTo>
                <a:lnTo>
                  <a:pt x="338" y="679"/>
                </a:lnTo>
                <a:lnTo>
                  <a:pt x="341" y="682"/>
                </a:lnTo>
                <a:lnTo>
                  <a:pt x="345" y="684"/>
                </a:lnTo>
                <a:lnTo>
                  <a:pt x="348" y="687"/>
                </a:lnTo>
                <a:lnTo>
                  <a:pt x="352" y="689"/>
                </a:lnTo>
                <a:lnTo>
                  <a:pt x="356" y="691"/>
                </a:lnTo>
                <a:lnTo>
                  <a:pt x="359" y="694"/>
                </a:lnTo>
                <a:lnTo>
                  <a:pt x="363" y="696"/>
                </a:lnTo>
                <a:lnTo>
                  <a:pt x="367" y="698"/>
                </a:lnTo>
                <a:lnTo>
                  <a:pt x="371" y="700"/>
                </a:lnTo>
                <a:lnTo>
                  <a:pt x="375" y="701"/>
                </a:lnTo>
                <a:lnTo>
                  <a:pt x="379" y="703"/>
                </a:lnTo>
                <a:lnTo>
                  <a:pt x="384" y="705"/>
                </a:lnTo>
                <a:lnTo>
                  <a:pt x="388" y="706"/>
                </a:lnTo>
                <a:lnTo>
                  <a:pt x="392" y="707"/>
                </a:lnTo>
                <a:lnTo>
                  <a:pt x="397" y="709"/>
                </a:lnTo>
                <a:lnTo>
                  <a:pt x="401" y="710"/>
                </a:lnTo>
                <a:lnTo>
                  <a:pt x="406" y="711"/>
                </a:lnTo>
                <a:lnTo>
                  <a:pt x="410" y="712"/>
                </a:lnTo>
                <a:lnTo>
                  <a:pt x="415" y="713"/>
                </a:lnTo>
                <a:lnTo>
                  <a:pt x="420" y="714"/>
                </a:lnTo>
                <a:lnTo>
                  <a:pt x="424" y="715"/>
                </a:lnTo>
                <a:lnTo>
                  <a:pt x="429" y="715"/>
                </a:lnTo>
                <a:lnTo>
                  <a:pt x="434" y="716"/>
                </a:lnTo>
                <a:lnTo>
                  <a:pt x="439" y="716"/>
                </a:lnTo>
                <a:lnTo>
                  <a:pt x="444" y="717"/>
                </a:lnTo>
                <a:lnTo>
                  <a:pt x="449" y="717"/>
                </a:lnTo>
                <a:lnTo>
                  <a:pt x="454" y="717"/>
                </a:lnTo>
                <a:lnTo>
                  <a:pt x="458" y="718"/>
                </a:lnTo>
                <a:lnTo>
                  <a:pt x="463" y="718"/>
                </a:lnTo>
                <a:lnTo>
                  <a:pt x="467" y="718"/>
                </a:lnTo>
                <a:lnTo>
                  <a:pt x="472" y="718"/>
                </a:lnTo>
                <a:lnTo>
                  <a:pt x="476" y="718"/>
                </a:lnTo>
                <a:lnTo>
                  <a:pt x="481" y="717"/>
                </a:lnTo>
                <a:lnTo>
                  <a:pt x="485" y="717"/>
                </a:lnTo>
                <a:lnTo>
                  <a:pt x="489" y="717"/>
                </a:lnTo>
                <a:lnTo>
                  <a:pt x="493" y="716"/>
                </a:lnTo>
                <a:lnTo>
                  <a:pt x="497" y="716"/>
                </a:lnTo>
                <a:lnTo>
                  <a:pt x="501" y="715"/>
                </a:lnTo>
                <a:lnTo>
                  <a:pt x="505" y="714"/>
                </a:lnTo>
                <a:lnTo>
                  <a:pt x="509" y="714"/>
                </a:lnTo>
                <a:lnTo>
                  <a:pt x="513" y="713"/>
                </a:lnTo>
                <a:lnTo>
                  <a:pt x="517" y="712"/>
                </a:lnTo>
                <a:lnTo>
                  <a:pt x="520" y="711"/>
                </a:lnTo>
                <a:lnTo>
                  <a:pt x="524" y="710"/>
                </a:lnTo>
                <a:lnTo>
                  <a:pt x="527" y="709"/>
                </a:lnTo>
                <a:lnTo>
                  <a:pt x="531" y="708"/>
                </a:lnTo>
                <a:lnTo>
                  <a:pt x="534" y="707"/>
                </a:lnTo>
                <a:lnTo>
                  <a:pt x="537" y="706"/>
                </a:lnTo>
                <a:lnTo>
                  <a:pt x="540" y="705"/>
                </a:lnTo>
                <a:lnTo>
                  <a:pt x="543" y="704"/>
                </a:lnTo>
                <a:lnTo>
                  <a:pt x="546" y="703"/>
                </a:lnTo>
                <a:lnTo>
                  <a:pt x="549" y="702"/>
                </a:lnTo>
                <a:lnTo>
                  <a:pt x="552" y="701"/>
                </a:lnTo>
                <a:lnTo>
                  <a:pt x="555" y="699"/>
                </a:lnTo>
                <a:lnTo>
                  <a:pt x="558" y="698"/>
                </a:lnTo>
                <a:lnTo>
                  <a:pt x="561" y="697"/>
                </a:lnTo>
                <a:lnTo>
                  <a:pt x="563" y="695"/>
                </a:lnTo>
                <a:lnTo>
                  <a:pt x="566" y="694"/>
                </a:lnTo>
                <a:lnTo>
                  <a:pt x="568" y="692"/>
                </a:lnTo>
                <a:lnTo>
                  <a:pt x="571" y="691"/>
                </a:lnTo>
                <a:lnTo>
                  <a:pt x="573" y="689"/>
                </a:lnTo>
                <a:lnTo>
                  <a:pt x="575" y="688"/>
                </a:lnTo>
                <a:lnTo>
                  <a:pt x="577" y="686"/>
                </a:lnTo>
                <a:lnTo>
                  <a:pt x="579" y="684"/>
                </a:lnTo>
                <a:lnTo>
                  <a:pt x="581" y="682"/>
                </a:lnTo>
                <a:lnTo>
                  <a:pt x="583" y="681"/>
                </a:lnTo>
                <a:lnTo>
                  <a:pt x="585" y="679"/>
                </a:lnTo>
                <a:lnTo>
                  <a:pt x="587" y="677"/>
                </a:lnTo>
                <a:lnTo>
                  <a:pt x="589" y="675"/>
                </a:lnTo>
                <a:lnTo>
                  <a:pt x="591" y="673"/>
                </a:lnTo>
                <a:lnTo>
                  <a:pt x="592" y="670"/>
                </a:lnTo>
                <a:lnTo>
                  <a:pt x="594" y="668"/>
                </a:lnTo>
                <a:lnTo>
                  <a:pt x="595" y="666"/>
                </a:lnTo>
                <a:lnTo>
                  <a:pt x="597" y="664"/>
                </a:lnTo>
                <a:lnTo>
                  <a:pt x="597" y="662"/>
                </a:lnTo>
                <a:lnTo>
                  <a:pt x="598" y="660"/>
                </a:lnTo>
                <a:lnTo>
                  <a:pt x="598" y="658"/>
                </a:lnTo>
                <a:lnTo>
                  <a:pt x="598" y="657"/>
                </a:lnTo>
                <a:lnTo>
                  <a:pt x="597" y="655"/>
                </a:lnTo>
                <a:lnTo>
                  <a:pt x="596" y="654"/>
                </a:lnTo>
                <a:lnTo>
                  <a:pt x="595" y="653"/>
                </a:lnTo>
                <a:lnTo>
                  <a:pt x="594" y="652"/>
                </a:lnTo>
                <a:lnTo>
                  <a:pt x="592" y="651"/>
                </a:lnTo>
                <a:lnTo>
                  <a:pt x="590" y="650"/>
                </a:lnTo>
                <a:lnTo>
                  <a:pt x="588" y="649"/>
                </a:lnTo>
                <a:lnTo>
                  <a:pt x="585" y="649"/>
                </a:lnTo>
                <a:lnTo>
                  <a:pt x="582" y="648"/>
                </a:lnTo>
                <a:lnTo>
                  <a:pt x="578" y="648"/>
                </a:lnTo>
                <a:lnTo>
                  <a:pt x="575" y="647"/>
                </a:lnTo>
                <a:lnTo>
                  <a:pt x="572" y="647"/>
                </a:lnTo>
                <a:lnTo>
                  <a:pt x="568" y="646"/>
                </a:lnTo>
                <a:lnTo>
                  <a:pt x="565" y="646"/>
                </a:lnTo>
                <a:lnTo>
                  <a:pt x="562" y="645"/>
                </a:lnTo>
                <a:lnTo>
                  <a:pt x="559" y="644"/>
                </a:lnTo>
                <a:lnTo>
                  <a:pt x="556" y="643"/>
                </a:lnTo>
                <a:lnTo>
                  <a:pt x="553" y="642"/>
                </a:lnTo>
                <a:lnTo>
                  <a:pt x="550" y="641"/>
                </a:lnTo>
                <a:lnTo>
                  <a:pt x="548" y="640"/>
                </a:lnTo>
                <a:lnTo>
                  <a:pt x="545" y="638"/>
                </a:lnTo>
                <a:lnTo>
                  <a:pt x="542" y="637"/>
                </a:lnTo>
                <a:lnTo>
                  <a:pt x="540" y="636"/>
                </a:lnTo>
                <a:lnTo>
                  <a:pt x="538" y="634"/>
                </a:lnTo>
                <a:lnTo>
                  <a:pt x="535" y="632"/>
                </a:lnTo>
                <a:lnTo>
                  <a:pt x="533" y="631"/>
                </a:lnTo>
                <a:lnTo>
                  <a:pt x="531" y="629"/>
                </a:lnTo>
                <a:lnTo>
                  <a:pt x="529" y="627"/>
                </a:lnTo>
                <a:lnTo>
                  <a:pt x="527" y="625"/>
                </a:lnTo>
                <a:lnTo>
                  <a:pt x="525" y="624"/>
                </a:lnTo>
                <a:lnTo>
                  <a:pt x="524" y="622"/>
                </a:lnTo>
                <a:lnTo>
                  <a:pt x="522" y="620"/>
                </a:lnTo>
                <a:lnTo>
                  <a:pt x="520" y="618"/>
                </a:lnTo>
                <a:lnTo>
                  <a:pt x="519" y="617"/>
                </a:lnTo>
                <a:lnTo>
                  <a:pt x="517" y="615"/>
                </a:lnTo>
                <a:lnTo>
                  <a:pt x="516" y="613"/>
                </a:lnTo>
                <a:lnTo>
                  <a:pt x="514" y="611"/>
                </a:lnTo>
                <a:lnTo>
                  <a:pt x="513" y="610"/>
                </a:lnTo>
                <a:lnTo>
                  <a:pt x="512" y="608"/>
                </a:lnTo>
                <a:lnTo>
                  <a:pt x="511" y="606"/>
                </a:lnTo>
                <a:lnTo>
                  <a:pt x="510" y="605"/>
                </a:lnTo>
                <a:lnTo>
                  <a:pt x="509" y="603"/>
                </a:lnTo>
                <a:lnTo>
                  <a:pt x="508" y="601"/>
                </a:lnTo>
                <a:lnTo>
                  <a:pt x="508" y="600"/>
                </a:lnTo>
                <a:lnTo>
                  <a:pt x="507" y="599"/>
                </a:lnTo>
                <a:lnTo>
                  <a:pt x="506" y="598"/>
                </a:lnTo>
                <a:lnTo>
                  <a:pt x="506" y="597"/>
                </a:lnTo>
                <a:lnTo>
                  <a:pt x="506" y="596"/>
                </a:lnTo>
                <a:lnTo>
                  <a:pt x="506" y="597"/>
                </a:lnTo>
                <a:lnTo>
                  <a:pt x="506" y="598"/>
                </a:lnTo>
                <a:lnTo>
                  <a:pt x="507" y="599"/>
                </a:lnTo>
                <a:lnTo>
                  <a:pt x="508" y="600"/>
                </a:lnTo>
                <a:lnTo>
                  <a:pt x="508" y="601"/>
                </a:lnTo>
                <a:lnTo>
                  <a:pt x="509" y="603"/>
                </a:lnTo>
                <a:lnTo>
                  <a:pt x="510" y="605"/>
                </a:lnTo>
                <a:lnTo>
                  <a:pt x="511" y="606"/>
                </a:lnTo>
                <a:lnTo>
                  <a:pt x="512" y="608"/>
                </a:lnTo>
                <a:lnTo>
                  <a:pt x="513" y="610"/>
                </a:lnTo>
                <a:lnTo>
                  <a:pt x="514" y="611"/>
                </a:lnTo>
                <a:lnTo>
                  <a:pt x="516" y="613"/>
                </a:lnTo>
                <a:lnTo>
                  <a:pt x="517" y="615"/>
                </a:lnTo>
                <a:lnTo>
                  <a:pt x="519" y="617"/>
                </a:lnTo>
                <a:lnTo>
                  <a:pt x="520" y="618"/>
                </a:lnTo>
                <a:lnTo>
                  <a:pt x="522" y="620"/>
                </a:lnTo>
                <a:lnTo>
                  <a:pt x="524" y="622"/>
                </a:lnTo>
                <a:lnTo>
                  <a:pt x="525" y="624"/>
                </a:lnTo>
                <a:lnTo>
                  <a:pt x="527" y="625"/>
                </a:lnTo>
                <a:lnTo>
                  <a:pt x="529" y="627"/>
                </a:lnTo>
                <a:lnTo>
                  <a:pt x="531" y="629"/>
                </a:lnTo>
                <a:lnTo>
                  <a:pt x="533" y="631"/>
                </a:lnTo>
                <a:lnTo>
                  <a:pt x="535" y="632"/>
                </a:lnTo>
                <a:lnTo>
                  <a:pt x="538" y="634"/>
                </a:lnTo>
                <a:lnTo>
                  <a:pt x="540" y="636"/>
                </a:lnTo>
                <a:lnTo>
                  <a:pt x="542" y="637"/>
                </a:lnTo>
                <a:lnTo>
                  <a:pt x="545" y="638"/>
                </a:lnTo>
                <a:lnTo>
                  <a:pt x="548" y="640"/>
                </a:lnTo>
                <a:lnTo>
                  <a:pt x="550" y="641"/>
                </a:lnTo>
                <a:lnTo>
                  <a:pt x="553" y="642"/>
                </a:lnTo>
                <a:lnTo>
                  <a:pt x="556" y="643"/>
                </a:lnTo>
                <a:lnTo>
                  <a:pt x="559" y="644"/>
                </a:lnTo>
                <a:lnTo>
                  <a:pt x="562" y="645"/>
                </a:lnTo>
                <a:lnTo>
                  <a:pt x="565" y="646"/>
                </a:lnTo>
                <a:lnTo>
                  <a:pt x="568" y="646"/>
                </a:lnTo>
                <a:lnTo>
                  <a:pt x="572" y="647"/>
                </a:lnTo>
                <a:lnTo>
                  <a:pt x="575" y="647"/>
                </a:lnTo>
                <a:lnTo>
                  <a:pt x="578" y="648"/>
                </a:lnTo>
                <a:lnTo>
                  <a:pt x="582" y="648"/>
                </a:lnTo>
                <a:lnTo>
                  <a:pt x="585" y="648"/>
                </a:lnTo>
                <a:lnTo>
                  <a:pt x="589" y="649"/>
                </a:lnTo>
                <a:lnTo>
                  <a:pt x="592" y="649"/>
                </a:lnTo>
                <a:lnTo>
                  <a:pt x="596" y="649"/>
                </a:lnTo>
                <a:lnTo>
                  <a:pt x="599" y="649"/>
                </a:lnTo>
                <a:lnTo>
                  <a:pt x="603" y="649"/>
                </a:lnTo>
                <a:lnTo>
                  <a:pt x="606" y="649"/>
                </a:lnTo>
                <a:lnTo>
                  <a:pt x="610" y="650"/>
                </a:lnTo>
                <a:lnTo>
                  <a:pt x="613" y="650"/>
                </a:lnTo>
                <a:lnTo>
                  <a:pt x="617" y="650"/>
                </a:lnTo>
                <a:lnTo>
                  <a:pt x="620" y="650"/>
                </a:lnTo>
                <a:lnTo>
                  <a:pt x="624" y="650"/>
                </a:lnTo>
                <a:lnTo>
                  <a:pt x="627" y="650"/>
                </a:lnTo>
                <a:lnTo>
                  <a:pt x="630" y="650"/>
                </a:lnTo>
                <a:lnTo>
                  <a:pt x="634" y="649"/>
                </a:lnTo>
                <a:lnTo>
                  <a:pt x="637" y="649"/>
                </a:lnTo>
                <a:lnTo>
                  <a:pt x="641" y="649"/>
                </a:lnTo>
                <a:lnTo>
                  <a:pt x="644" y="649"/>
                </a:lnTo>
                <a:lnTo>
                  <a:pt x="647" y="648"/>
                </a:lnTo>
                <a:lnTo>
                  <a:pt x="650" y="648"/>
                </a:lnTo>
                <a:lnTo>
                  <a:pt x="653" y="648"/>
                </a:lnTo>
                <a:lnTo>
                  <a:pt x="656" y="647"/>
                </a:lnTo>
                <a:lnTo>
                  <a:pt x="660" y="647"/>
                </a:lnTo>
                <a:lnTo>
                  <a:pt x="662" y="646"/>
                </a:lnTo>
                <a:lnTo>
                  <a:pt x="665" y="645"/>
                </a:lnTo>
                <a:lnTo>
                  <a:pt x="668" y="644"/>
                </a:lnTo>
                <a:lnTo>
                  <a:pt x="671" y="644"/>
                </a:lnTo>
                <a:lnTo>
                  <a:pt x="674" y="643"/>
                </a:lnTo>
                <a:lnTo>
                  <a:pt x="677" y="642"/>
                </a:lnTo>
                <a:lnTo>
                  <a:pt x="679" y="641"/>
                </a:lnTo>
                <a:lnTo>
                  <a:pt x="682" y="640"/>
                </a:lnTo>
                <a:lnTo>
                  <a:pt x="685" y="638"/>
                </a:lnTo>
                <a:lnTo>
                  <a:pt x="687" y="637"/>
                </a:lnTo>
                <a:lnTo>
                  <a:pt x="689" y="636"/>
                </a:lnTo>
                <a:lnTo>
                  <a:pt x="690" y="635"/>
                </a:lnTo>
                <a:lnTo>
                  <a:pt x="692" y="633"/>
                </a:lnTo>
                <a:lnTo>
                  <a:pt x="693" y="632"/>
                </a:lnTo>
                <a:lnTo>
                  <a:pt x="693" y="630"/>
                </a:lnTo>
                <a:lnTo>
                  <a:pt x="694" y="628"/>
                </a:lnTo>
                <a:lnTo>
                  <a:pt x="694" y="626"/>
                </a:lnTo>
                <a:lnTo>
                  <a:pt x="694" y="625"/>
                </a:lnTo>
                <a:lnTo>
                  <a:pt x="693" y="623"/>
                </a:lnTo>
                <a:lnTo>
                  <a:pt x="693" y="621"/>
                </a:lnTo>
                <a:lnTo>
                  <a:pt x="692" y="619"/>
                </a:lnTo>
                <a:lnTo>
                  <a:pt x="690" y="616"/>
                </a:lnTo>
                <a:lnTo>
                  <a:pt x="689" y="614"/>
                </a:lnTo>
                <a:lnTo>
                  <a:pt x="687" y="612"/>
                </a:lnTo>
                <a:lnTo>
                  <a:pt x="685" y="610"/>
                </a:lnTo>
                <a:lnTo>
                  <a:pt x="683" y="608"/>
                </a:lnTo>
                <a:lnTo>
                  <a:pt x="682" y="606"/>
                </a:lnTo>
                <a:lnTo>
                  <a:pt x="681" y="605"/>
                </a:lnTo>
                <a:lnTo>
                  <a:pt x="680" y="604"/>
                </a:lnTo>
                <a:lnTo>
                  <a:pt x="679" y="603"/>
                </a:lnTo>
                <a:lnTo>
                  <a:pt x="680" y="604"/>
                </a:lnTo>
                <a:lnTo>
                  <a:pt x="680" y="605"/>
                </a:lnTo>
                <a:lnTo>
                  <a:pt x="682" y="606"/>
                </a:lnTo>
                <a:lnTo>
                  <a:pt x="683" y="607"/>
                </a:lnTo>
                <a:lnTo>
                  <a:pt x="684" y="609"/>
                </a:lnTo>
                <a:lnTo>
                  <a:pt x="686" y="611"/>
                </a:lnTo>
                <a:lnTo>
                  <a:pt x="688" y="614"/>
                </a:lnTo>
                <a:lnTo>
                  <a:pt x="691" y="616"/>
                </a:lnTo>
                <a:lnTo>
                  <a:pt x="693" y="619"/>
                </a:lnTo>
                <a:lnTo>
                  <a:pt x="695" y="621"/>
                </a:lnTo>
                <a:lnTo>
                  <a:pt x="698" y="623"/>
                </a:lnTo>
                <a:lnTo>
                  <a:pt x="701" y="626"/>
                </a:lnTo>
                <a:lnTo>
                  <a:pt x="704" y="628"/>
                </a:lnTo>
                <a:lnTo>
                  <a:pt x="706" y="630"/>
                </a:lnTo>
                <a:lnTo>
                  <a:pt x="709" y="632"/>
                </a:lnTo>
                <a:lnTo>
                  <a:pt x="712" y="634"/>
                </a:lnTo>
                <a:lnTo>
                  <a:pt x="716" y="636"/>
                </a:lnTo>
                <a:lnTo>
                  <a:pt x="719" y="637"/>
                </a:lnTo>
                <a:lnTo>
                  <a:pt x="722" y="639"/>
                </a:lnTo>
                <a:lnTo>
                  <a:pt x="726" y="641"/>
                </a:lnTo>
                <a:lnTo>
                  <a:pt x="729" y="642"/>
                </a:lnTo>
                <a:lnTo>
                  <a:pt x="733" y="644"/>
                </a:lnTo>
                <a:lnTo>
                  <a:pt x="737" y="645"/>
                </a:lnTo>
                <a:lnTo>
                  <a:pt x="740" y="646"/>
                </a:lnTo>
                <a:lnTo>
                  <a:pt x="744" y="647"/>
                </a:lnTo>
                <a:lnTo>
                  <a:pt x="748" y="648"/>
                </a:lnTo>
                <a:lnTo>
                  <a:pt x="752" y="649"/>
                </a:lnTo>
                <a:lnTo>
                  <a:pt x="756" y="650"/>
                </a:lnTo>
                <a:lnTo>
                  <a:pt x="760" y="650"/>
                </a:lnTo>
                <a:lnTo>
                  <a:pt x="763" y="651"/>
                </a:lnTo>
                <a:lnTo>
                  <a:pt x="767" y="651"/>
                </a:lnTo>
                <a:lnTo>
                  <a:pt x="771" y="651"/>
                </a:lnTo>
                <a:lnTo>
                  <a:pt x="775" y="651"/>
                </a:lnTo>
                <a:lnTo>
                  <a:pt x="779" y="651"/>
                </a:lnTo>
                <a:lnTo>
                  <a:pt x="783" y="650"/>
                </a:lnTo>
                <a:lnTo>
                  <a:pt x="787" y="650"/>
                </a:lnTo>
                <a:lnTo>
                  <a:pt x="790" y="649"/>
                </a:lnTo>
                <a:lnTo>
                  <a:pt x="794" y="649"/>
                </a:lnTo>
                <a:lnTo>
                  <a:pt x="798" y="648"/>
                </a:lnTo>
                <a:lnTo>
                  <a:pt x="802" y="647"/>
                </a:lnTo>
                <a:lnTo>
                  <a:pt x="806" y="645"/>
                </a:lnTo>
                <a:lnTo>
                  <a:pt x="809" y="644"/>
                </a:lnTo>
                <a:lnTo>
                  <a:pt x="813" y="643"/>
                </a:lnTo>
                <a:lnTo>
                  <a:pt x="816" y="642"/>
                </a:lnTo>
                <a:lnTo>
                  <a:pt x="819" y="640"/>
                </a:lnTo>
                <a:lnTo>
                  <a:pt x="822" y="639"/>
                </a:lnTo>
                <a:lnTo>
                  <a:pt x="825" y="637"/>
                </a:lnTo>
                <a:lnTo>
                  <a:pt x="828" y="635"/>
                </a:lnTo>
                <a:lnTo>
                  <a:pt x="831" y="634"/>
                </a:lnTo>
                <a:lnTo>
                  <a:pt x="833" y="632"/>
                </a:lnTo>
                <a:lnTo>
                  <a:pt x="836" y="630"/>
                </a:lnTo>
                <a:lnTo>
                  <a:pt x="838" y="628"/>
                </a:lnTo>
                <a:lnTo>
                  <a:pt x="840" y="626"/>
                </a:lnTo>
                <a:lnTo>
                  <a:pt x="842" y="624"/>
                </a:lnTo>
                <a:lnTo>
                  <a:pt x="844" y="622"/>
                </a:lnTo>
                <a:lnTo>
                  <a:pt x="846" y="619"/>
                </a:lnTo>
                <a:lnTo>
                  <a:pt x="848" y="617"/>
                </a:lnTo>
                <a:lnTo>
                  <a:pt x="850" y="615"/>
                </a:lnTo>
                <a:lnTo>
                  <a:pt x="851" y="613"/>
                </a:lnTo>
                <a:lnTo>
                  <a:pt x="853" y="611"/>
                </a:lnTo>
                <a:lnTo>
                  <a:pt x="855" y="609"/>
                </a:lnTo>
                <a:lnTo>
                  <a:pt x="856" y="606"/>
                </a:lnTo>
                <a:lnTo>
                  <a:pt x="858" y="604"/>
                </a:lnTo>
                <a:lnTo>
                  <a:pt x="859" y="602"/>
                </a:lnTo>
                <a:lnTo>
                  <a:pt x="861" y="600"/>
                </a:lnTo>
                <a:lnTo>
                  <a:pt x="862" y="598"/>
                </a:lnTo>
                <a:lnTo>
                  <a:pt x="864" y="596"/>
                </a:lnTo>
                <a:lnTo>
                  <a:pt x="865" y="594"/>
                </a:lnTo>
                <a:lnTo>
                  <a:pt x="867" y="592"/>
                </a:lnTo>
                <a:lnTo>
                  <a:pt x="868" y="590"/>
                </a:lnTo>
                <a:lnTo>
                  <a:pt x="869" y="588"/>
                </a:lnTo>
                <a:lnTo>
                  <a:pt x="870" y="586"/>
                </a:lnTo>
                <a:lnTo>
                  <a:pt x="872" y="584"/>
                </a:lnTo>
                <a:lnTo>
                  <a:pt x="873" y="582"/>
                </a:lnTo>
                <a:lnTo>
                  <a:pt x="874" y="579"/>
                </a:lnTo>
                <a:lnTo>
                  <a:pt x="875" y="577"/>
                </a:lnTo>
                <a:lnTo>
                  <a:pt x="877" y="575"/>
                </a:lnTo>
                <a:lnTo>
                  <a:pt x="878" y="573"/>
                </a:lnTo>
                <a:lnTo>
                  <a:pt x="879" y="571"/>
                </a:lnTo>
                <a:lnTo>
                  <a:pt x="881" y="568"/>
                </a:lnTo>
                <a:lnTo>
                  <a:pt x="882" y="566"/>
                </a:lnTo>
                <a:lnTo>
                  <a:pt x="883" y="564"/>
                </a:lnTo>
                <a:lnTo>
                  <a:pt x="884" y="561"/>
                </a:lnTo>
                <a:lnTo>
                  <a:pt x="886" y="559"/>
                </a:lnTo>
                <a:lnTo>
                  <a:pt x="887" y="556"/>
                </a:lnTo>
                <a:lnTo>
                  <a:pt x="888" y="554"/>
                </a:lnTo>
                <a:lnTo>
                  <a:pt x="889" y="551"/>
                </a:lnTo>
                <a:lnTo>
                  <a:pt x="891" y="549"/>
                </a:lnTo>
                <a:lnTo>
                  <a:pt x="892" y="547"/>
                </a:lnTo>
                <a:lnTo>
                  <a:pt x="893" y="545"/>
                </a:lnTo>
                <a:lnTo>
                  <a:pt x="893" y="543"/>
                </a:lnTo>
                <a:lnTo>
                  <a:pt x="894" y="542"/>
                </a:lnTo>
                <a:lnTo>
                  <a:pt x="894" y="541"/>
                </a:lnTo>
                <a:lnTo>
                  <a:pt x="894" y="542"/>
                </a:lnTo>
                <a:lnTo>
                  <a:pt x="893" y="543"/>
                </a:lnTo>
                <a:lnTo>
                  <a:pt x="893" y="545"/>
                </a:lnTo>
                <a:lnTo>
                  <a:pt x="892" y="547"/>
                </a:lnTo>
                <a:lnTo>
                  <a:pt x="891" y="549"/>
                </a:lnTo>
                <a:lnTo>
                  <a:pt x="889" y="551"/>
                </a:lnTo>
                <a:lnTo>
                  <a:pt x="888" y="554"/>
                </a:lnTo>
                <a:lnTo>
                  <a:pt x="887" y="556"/>
                </a:lnTo>
                <a:lnTo>
                  <a:pt x="887" y="559"/>
                </a:lnTo>
                <a:lnTo>
                  <a:pt x="886" y="561"/>
                </a:lnTo>
                <a:lnTo>
                  <a:pt x="886" y="564"/>
                </a:lnTo>
                <a:lnTo>
                  <a:pt x="886" y="566"/>
                </a:lnTo>
                <a:lnTo>
                  <a:pt x="886" y="569"/>
                </a:lnTo>
                <a:lnTo>
                  <a:pt x="886" y="571"/>
                </a:lnTo>
                <a:lnTo>
                  <a:pt x="886" y="574"/>
                </a:lnTo>
                <a:lnTo>
                  <a:pt x="887" y="576"/>
                </a:lnTo>
                <a:lnTo>
                  <a:pt x="888" y="579"/>
                </a:lnTo>
                <a:lnTo>
                  <a:pt x="889" y="581"/>
                </a:lnTo>
                <a:lnTo>
                  <a:pt x="890" y="583"/>
                </a:lnTo>
                <a:lnTo>
                  <a:pt x="892" y="586"/>
                </a:lnTo>
                <a:lnTo>
                  <a:pt x="894" y="588"/>
                </a:lnTo>
                <a:lnTo>
                  <a:pt x="896" y="590"/>
                </a:lnTo>
                <a:lnTo>
                  <a:pt x="898" y="593"/>
                </a:lnTo>
                <a:lnTo>
                  <a:pt x="900" y="595"/>
                </a:lnTo>
                <a:lnTo>
                  <a:pt x="902" y="597"/>
                </a:lnTo>
                <a:lnTo>
                  <a:pt x="905" y="599"/>
                </a:lnTo>
                <a:lnTo>
                  <a:pt x="907" y="601"/>
                </a:lnTo>
                <a:lnTo>
                  <a:pt x="910" y="603"/>
                </a:lnTo>
                <a:lnTo>
                  <a:pt x="912" y="605"/>
                </a:lnTo>
                <a:lnTo>
                  <a:pt x="915" y="606"/>
                </a:lnTo>
                <a:lnTo>
                  <a:pt x="918" y="608"/>
                </a:lnTo>
                <a:lnTo>
                  <a:pt x="921" y="609"/>
                </a:lnTo>
                <a:lnTo>
                  <a:pt x="924" y="611"/>
                </a:lnTo>
                <a:lnTo>
                  <a:pt x="927" y="612"/>
                </a:lnTo>
                <a:lnTo>
                  <a:pt x="930" y="613"/>
                </a:lnTo>
                <a:lnTo>
                  <a:pt x="934" y="614"/>
                </a:lnTo>
                <a:lnTo>
                  <a:pt x="937" y="615"/>
                </a:lnTo>
                <a:lnTo>
                  <a:pt x="941" y="616"/>
                </a:lnTo>
                <a:lnTo>
                  <a:pt x="944" y="617"/>
                </a:lnTo>
                <a:lnTo>
                  <a:pt x="948" y="618"/>
                </a:lnTo>
                <a:lnTo>
                  <a:pt x="952" y="619"/>
                </a:lnTo>
                <a:lnTo>
                  <a:pt x="955" y="619"/>
                </a:lnTo>
                <a:lnTo>
                  <a:pt x="959" y="619"/>
                </a:lnTo>
                <a:lnTo>
                  <a:pt x="963" y="620"/>
                </a:lnTo>
                <a:lnTo>
                  <a:pt x="967" y="620"/>
                </a:lnTo>
                <a:lnTo>
                  <a:pt x="970" y="620"/>
                </a:lnTo>
                <a:lnTo>
                  <a:pt x="974" y="620"/>
                </a:lnTo>
                <a:lnTo>
                  <a:pt x="978" y="620"/>
                </a:lnTo>
                <a:lnTo>
                  <a:pt x="982" y="619"/>
                </a:lnTo>
                <a:lnTo>
                  <a:pt x="985" y="619"/>
                </a:lnTo>
                <a:lnTo>
                  <a:pt x="989" y="619"/>
                </a:lnTo>
                <a:lnTo>
                  <a:pt x="993" y="618"/>
                </a:lnTo>
                <a:lnTo>
                  <a:pt x="997" y="617"/>
                </a:lnTo>
                <a:lnTo>
                  <a:pt x="1001" y="616"/>
                </a:lnTo>
                <a:lnTo>
                  <a:pt x="1005" y="615"/>
                </a:lnTo>
                <a:lnTo>
                  <a:pt x="1009" y="615"/>
                </a:lnTo>
                <a:lnTo>
                  <a:pt x="1012" y="614"/>
                </a:lnTo>
                <a:lnTo>
                  <a:pt x="1016" y="613"/>
                </a:lnTo>
                <a:lnTo>
                  <a:pt x="1020" y="611"/>
                </a:lnTo>
                <a:lnTo>
                  <a:pt x="1023" y="610"/>
                </a:lnTo>
                <a:lnTo>
                  <a:pt x="1027" y="609"/>
                </a:lnTo>
                <a:lnTo>
                  <a:pt x="1030" y="608"/>
                </a:lnTo>
                <a:lnTo>
                  <a:pt x="1034" y="607"/>
                </a:lnTo>
                <a:lnTo>
                  <a:pt x="1037" y="606"/>
                </a:lnTo>
                <a:lnTo>
                  <a:pt x="1040" y="604"/>
                </a:lnTo>
                <a:lnTo>
                  <a:pt x="1044" y="603"/>
                </a:lnTo>
                <a:lnTo>
                  <a:pt x="1047" y="602"/>
                </a:lnTo>
                <a:lnTo>
                  <a:pt x="1050" y="600"/>
                </a:lnTo>
                <a:lnTo>
                  <a:pt x="1053" y="599"/>
                </a:lnTo>
                <a:lnTo>
                  <a:pt x="1056" y="598"/>
                </a:lnTo>
                <a:lnTo>
                  <a:pt x="1059" y="596"/>
                </a:lnTo>
                <a:lnTo>
                  <a:pt x="1062" y="595"/>
                </a:lnTo>
                <a:lnTo>
                  <a:pt x="1065" y="593"/>
                </a:lnTo>
                <a:lnTo>
                  <a:pt x="1068" y="591"/>
                </a:lnTo>
                <a:lnTo>
                  <a:pt x="1070" y="590"/>
                </a:lnTo>
                <a:lnTo>
                  <a:pt x="1073" y="588"/>
                </a:lnTo>
                <a:lnTo>
                  <a:pt x="1075" y="586"/>
                </a:lnTo>
                <a:lnTo>
                  <a:pt x="1078" y="585"/>
                </a:lnTo>
                <a:lnTo>
                  <a:pt x="1080" y="583"/>
                </a:lnTo>
                <a:lnTo>
                  <a:pt x="1082" y="581"/>
                </a:lnTo>
                <a:lnTo>
                  <a:pt x="1084" y="579"/>
                </a:lnTo>
                <a:lnTo>
                  <a:pt x="1086" y="577"/>
                </a:lnTo>
                <a:lnTo>
                  <a:pt x="1088" y="575"/>
                </a:lnTo>
                <a:lnTo>
                  <a:pt x="1090" y="573"/>
                </a:lnTo>
                <a:lnTo>
                  <a:pt x="1092" y="571"/>
                </a:lnTo>
                <a:lnTo>
                  <a:pt x="1094" y="569"/>
                </a:lnTo>
                <a:lnTo>
                  <a:pt x="1095" y="567"/>
                </a:lnTo>
                <a:lnTo>
                  <a:pt x="1097" y="565"/>
                </a:lnTo>
                <a:lnTo>
                  <a:pt x="1099" y="562"/>
                </a:lnTo>
                <a:lnTo>
                  <a:pt x="1101" y="560"/>
                </a:lnTo>
                <a:lnTo>
                  <a:pt x="1103" y="557"/>
                </a:lnTo>
                <a:lnTo>
                  <a:pt x="1105" y="554"/>
                </a:lnTo>
                <a:lnTo>
                  <a:pt x="1107" y="551"/>
                </a:lnTo>
                <a:lnTo>
                  <a:pt x="1109" y="548"/>
                </a:lnTo>
                <a:lnTo>
                  <a:pt x="1111" y="545"/>
                </a:lnTo>
                <a:lnTo>
                  <a:pt x="1113" y="542"/>
                </a:lnTo>
                <a:lnTo>
                  <a:pt x="1115" y="539"/>
                </a:lnTo>
                <a:lnTo>
                  <a:pt x="1117" y="536"/>
                </a:lnTo>
                <a:lnTo>
                  <a:pt x="1120" y="532"/>
                </a:lnTo>
                <a:lnTo>
                  <a:pt x="1122" y="528"/>
                </a:lnTo>
                <a:lnTo>
                  <a:pt x="1125" y="525"/>
                </a:lnTo>
                <a:lnTo>
                  <a:pt x="1127" y="521"/>
                </a:lnTo>
                <a:lnTo>
                  <a:pt x="1130" y="517"/>
                </a:lnTo>
                <a:lnTo>
                  <a:pt x="1132" y="513"/>
                </a:lnTo>
                <a:lnTo>
                  <a:pt x="1134" y="509"/>
                </a:lnTo>
                <a:lnTo>
                  <a:pt x="1136" y="505"/>
                </a:lnTo>
                <a:lnTo>
                  <a:pt x="1138" y="501"/>
                </a:lnTo>
                <a:lnTo>
                  <a:pt x="1140" y="497"/>
                </a:lnTo>
                <a:lnTo>
                  <a:pt x="1141" y="493"/>
                </a:lnTo>
                <a:lnTo>
                  <a:pt x="1143" y="489"/>
                </a:lnTo>
                <a:lnTo>
                  <a:pt x="1144" y="484"/>
                </a:lnTo>
                <a:lnTo>
                  <a:pt x="1145" y="480"/>
                </a:lnTo>
                <a:lnTo>
                  <a:pt x="1146" y="476"/>
                </a:lnTo>
                <a:lnTo>
                  <a:pt x="1147" y="472"/>
                </a:lnTo>
                <a:lnTo>
                  <a:pt x="1147" y="468"/>
                </a:lnTo>
                <a:lnTo>
                  <a:pt x="1148" y="463"/>
                </a:lnTo>
                <a:lnTo>
                  <a:pt x="1148" y="459"/>
                </a:lnTo>
                <a:lnTo>
                  <a:pt x="1148" y="455"/>
                </a:lnTo>
                <a:lnTo>
                  <a:pt x="1148" y="450"/>
                </a:lnTo>
                <a:lnTo>
                  <a:pt x="1148" y="446"/>
                </a:lnTo>
                <a:lnTo>
                  <a:pt x="1148" y="442"/>
                </a:lnTo>
                <a:lnTo>
                  <a:pt x="1148" y="438"/>
                </a:lnTo>
                <a:lnTo>
                  <a:pt x="1148" y="434"/>
                </a:lnTo>
                <a:lnTo>
                  <a:pt x="1147" y="431"/>
                </a:lnTo>
                <a:lnTo>
                  <a:pt x="1147" y="427"/>
                </a:lnTo>
                <a:lnTo>
                  <a:pt x="1147" y="424"/>
                </a:lnTo>
                <a:lnTo>
                  <a:pt x="1146" y="421"/>
                </a:lnTo>
                <a:lnTo>
                  <a:pt x="1146" y="417"/>
                </a:lnTo>
                <a:lnTo>
                  <a:pt x="1145" y="414"/>
                </a:lnTo>
                <a:lnTo>
                  <a:pt x="1144" y="411"/>
                </a:lnTo>
                <a:lnTo>
                  <a:pt x="1143" y="409"/>
                </a:lnTo>
                <a:lnTo>
                  <a:pt x="1142" y="406"/>
                </a:lnTo>
                <a:lnTo>
                  <a:pt x="1141" y="403"/>
                </a:lnTo>
                <a:lnTo>
                  <a:pt x="1140" y="401"/>
                </a:lnTo>
                <a:lnTo>
                  <a:pt x="1139" y="399"/>
                </a:lnTo>
                <a:lnTo>
                  <a:pt x="1138" y="397"/>
                </a:lnTo>
                <a:lnTo>
                  <a:pt x="1137" y="394"/>
                </a:lnTo>
                <a:lnTo>
                  <a:pt x="1136" y="392"/>
                </a:lnTo>
                <a:lnTo>
                  <a:pt x="1135" y="390"/>
                </a:lnTo>
                <a:lnTo>
                  <a:pt x="1134" y="388"/>
                </a:lnTo>
                <a:lnTo>
                  <a:pt x="1132" y="386"/>
                </a:lnTo>
                <a:lnTo>
                  <a:pt x="1131" y="384"/>
                </a:lnTo>
                <a:lnTo>
                  <a:pt x="1130" y="383"/>
                </a:lnTo>
                <a:lnTo>
                  <a:pt x="1128" y="381"/>
                </a:lnTo>
                <a:lnTo>
                  <a:pt x="1127" y="379"/>
                </a:lnTo>
                <a:lnTo>
                  <a:pt x="1126" y="377"/>
                </a:lnTo>
                <a:lnTo>
                  <a:pt x="1124" y="376"/>
                </a:lnTo>
                <a:lnTo>
                  <a:pt x="1123" y="374"/>
                </a:lnTo>
                <a:lnTo>
                  <a:pt x="1122" y="373"/>
                </a:lnTo>
                <a:lnTo>
                  <a:pt x="1120" y="372"/>
                </a:lnTo>
                <a:lnTo>
                  <a:pt x="1119" y="370"/>
                </a:lnTo>
                <a:lnTo>
                  <a:pt x="1117" y="369"/>
                </a:lnTo>
                <a:lnTo>
                  <a:pt x="1116" y="369"/>
                </a:lnTo>
                <a:lnTo>
                  <a:pt x="1114" y="368"/>
                </a:lnTo>
                <a:lnTo>
                  <a:pt x="1112" y="368"/>
                </a:lnTo>
                <a:lnTo>
                  <a:pt x="1110" y="368"/>
                </a:lnTo>
                <a:lnTo>
                  <a:pt x="1109" y="369"/>
                </a:lnTo>
                <a:lnTo>
                  <a:pt x="1107" y="369"/>
                </a:lnTo>
                <a:lnTo>
                  <a:pt x="1105" y="370"/>
                </a:lnTo>
                <a:lnTo>
                  <a:pt x="1103" y="371"/>
                </a:lnTo>
                <a:lnTo>
                  <a:pt x="1101" y="372"/>
                </a:lnTo>
                <a:lnTo>
                  <a:pt x="1099" y="374"/>
                </a:lnTo>
                <a:lnTo>
                  <a:pt x="1097" y="376"/>
                </a:lnTo>
                <a:lnTo>
                  <a:pt x="1094" y="378"/>
                </a:lnTo>
                <a:lnTo>
                  <a:pt x="1092" y="381"/>
                </a:lnTo>
                <a:lnTo>
                  <a:pt x="1090" y="383"/>
                </a:lnTo>
                <a:lnTo>
                  <a:pt x="1088" y="386"/>
                </a:lnTo>
                <a:lnTo>
                  <a:pt x="1086" y="388"/>
                </a:lnTo>
                <a:lnTo>
                  <a:pt x="1084" y="390"/>
                </a:lnTo>
                <a:lnTo>
                  <a:pt x="1083" y="392"/>
                </a:lnTo>
                <a:lnTo>
                  <a:pt x="1082" y="393"/>
                </a:lnTo>
                <a:lnTo>
                  <a:pt x="1081" y="394"/>
                </a:lnTo>
                <a:lnTo>
                  <a:pt x="1081" y="395"/>
                </a:lnTo>
                <a:lnTo>
                  <a:pt x="1081" y="394"/>
                </a:lnTo>
                <a:lnTo>
                  <a:pt x="1082" y="393"/>
                </a:lnTo>
                <a:lnTo>
                  <a:pt x="1083" y="392"/>
                </a:lnTo>
                <a:lnTo>
                  <a:pt x="1085" y="391"/>
                </a:lnTo>
                <a:lnTo>
                  <a:pt x="1086" y="389"/>
                </a:lnTo>
                <a:lnTo>
                  <a:pt x="1088" y="387"/>
                </a:lnTo>
                <a:lnTo>
                  <a:pt x="1091" y="384"/>
                </a:lnTo>
                <a:lnTo>
                  <a:pt x="1093" y="381"/>
                </a:lnTo>
                <a:lnTo>
                  <a:pt x="1095" y="378"/>
                </a:lnTo>
                <a:lnTo>
                  <a:pt x="1098" y="375"/>
                </a:lnTo>
                <a:lnTo>
                  <a:pt x="1100" y="372"/>
                </a:lnTo>
                <a:lnTo>
                  <a:pt x="1102" y="368"/>
                </a:lnTo>
                <a:lnTo>
                  <a:pt x="1104" y="364"/>
                </a:lnTo>
                <a:lnTo>
                  <a:pt x="1106" y="360"/>
                </a:lnTo>
                <a:lnTo>
                  <a:pt x="1108" y="356"/>
                </a:lnTo>
                <a:lnTo>
                  <a:pt x="1110" y="351"/>
                </a:lnTo>
                <a:lnTo>
                  <a:pt x="1112" y="346"/>
                </a:lnTo>
                <a:lnTo>
                  <a:pt x="1114" y="341"/>
                </a:lnTo>
                <a:lnTo>
                  <a:pt x="1116" y="336"/>
                </a:lnTo>
                <a:lnTo>
                  <a:pt x="1118" y="330"/>
                </a:lnTo>
                <a:lnTo>
                  <a:pt x="1120" y="325"/>
                </a:lnTo>
                <a:lnTo>
                  <a:pt x="1122" y="319"/>
                </a:lnTo>
                <a:lnTo>
                  <a:pt x="1123" y="313"/>
                </a:lnTo>
                <a:lnTo>
                  <a:pt x="1125" y="306"/>
                </a:lnTo>
                <a:lnTo>
                  <a:pt x="1126" y="300"/>
                </a:lnTo>
                <a:lnTo>
                  <a:pt x="1127" y="294"/>
                </a:lnTo>
                <a:lnTo>
                  <a:pt x="1128" y="289"/>
                </a:lnTo>
                <a:lnTo>
                  <a:pt x="1129" y="283"/>
                </a:lnTo>
                <a:lnTo>
                  <a:pt x="1130" y="277"/>
                </a:lnTo>
                <a:lnTo>
                  <a:pt x="1130" y="272"/>
                </a:lnTo>
                <a:lnTo>
                  <a:pt x="1131" y="266"/>
                </a:lnTo>
                <a:lnTo>
                  <a:pt x="1131" y="261"/>
                </a:lnTo>
                <a:lnTo>
                  <a:pt x="1131" y="256"/>
                </a:lnTo>
                <a:lnTo>
                  <a:pt x="1130" y="251"/>
                </a:lnTo>
                <a:lnTo>
                  <a:pt x="1130" y="246"/>
                </a:lnTo>
                <a:lnTo>
                  <a:pt x="1129" y="241"/>
                </a:lnTo>
                <a:lnTo>
                  <a:pt x="1129" y="237"/>
                </a:lnTo>
                <a:lnTo>
                  <a:pt x="1128" y="232"/>
                </a:lnTo>
                <a:lnTo>
                  <a:pt x="1126" y="228"/>
                </a:lnTo>
                <a:lnTo>
                  <a:pt x="1125" y="223"/>
                </a:lnTo>
                <a:lnTo>
                  <a:pt x="1124" y="219"/>
                </a:lnTo>
                <a:lnTo>
                  <a:pt x="1122" y="215"/>
                </a:lnTo>
                <a:lnTo>
                  <a:pt x="1121" y="211"/>
                </a:lnTo>
                <a:lnTo>
                  <a:pt x="1119" y="207"/>
                </a:lnTo>
                <a:lnTo>
                  <a:pt x="1118" y="203"/>
                </a:lnTo>
                <a:lnTo>
                  <a:pt x="1116" y="199"/>
                </a:lnTo>
                <a:lnTo>
                  <a:pt x="1114" y="195"/>
                </a:lnTo>
                <a:lnTo>
                  <a:pt x="1113" y="191"/>
                </a:lnTo>
                <a:lnTo>
                  <a:pt x="1111" y="187"/>
                </a:lnTo>
                <a:lnTo>
                  <a:pt x="1109" y="184"/>
                </a:lnTo>
                <a:lnTo>
                  <a:pt x="1107" y="180"/>
                </a:lnTo>
                <a:lnTo>
                  <a:pt x="1105" y="176"/>
                </a:lnTo>
                <a:lnTo>
                  <a:pt x="1103" y="173"/>
                </a:lnTo>
                <a:lnTo>
                  <a:pt x="1101" y="170"/>
                </a:lnTo>
                <a:lnTo>
                  <a:pt x="1098" y="166"/>
                </a:lnTo>
                <a:lnTo>
                  <a:pt x="1096" y="163"/>
                </a:lnTo>
                <a:lnTo>
                  <a:pt x="1094" y="160"/>
                </a:lnTo>
                <a:lnTo>
                  <a:pt x="1091" y="156"/>
                </a:lnTo>
                <a:lnTo>
                  <a:pt x="1089" y="153"/>
                </a:lnTo>
                <a:lnTo>
                  <a:pt x="1086" y="150"/>
                </a:lnTo>
                <a:lnTo>
                  <a:pt x="1083" y="147"/>
                </a:lnTo>
                <a:lnTo>
                  <a:pt x="1081" y="144"/>
                </a:lnTo>
                <a:lnTo>
                  <a:pt x="1078" y="141"/>
                </a:lnTo>
                <a:lnTo>
                  <a:pt x="1075" y="139"/>
                </a:lnTo>
                <a:lnTo>
                  <a:pt x="1072" y="136"/>
                </a:lnTo>
                <a:lnTo>
                  <a:pt x="1069" y="133"/>
                </a:lnTo>
                <a:lnTo>
                  <a:pt x="1066" y="130"/>
                </a:lnTo>
                <a:lnTo>
                  <a:pt x="1062" y="128"/>
                </a:lnTo>
                <a:lnTo>
                  <a:pt x="1059" y="125"/>
                </a:lnTo>
                <a:lnTo>
                  <a:pt x="1056" y="123"/>
                </a:lnTo>
                <a:lnTo>
                  <a:pt x="1052" y="121"/>
                </a:lnTo>
                <a:lnTo>
                  <a:pt x="1049" y="118"/>
                </a:lnTo>
                <a:lnTo>
                  <a:pt x="1045" y="116"/>
                </a:lnTo>
                <a:lnTo>
                  <a:pt x="1042" y="114"/>
                </a:lnTo>
                <a:lnTo>
                  <a:pt x="1038" y="112"/>
                </a:lnTo>
                <a:lnTo>
                  <a:pt x="1034" y="110"/>
                </a:lnTo>
                <a:lnTo>
                  <a:pt x="1031" y="108"/>
                </a:lnTo>
                <a:lnTo>
                  <a:pt x="1027" y="106"/>
                </a:lnTo>
                <a:lnTo>
                  <a:pt x="1023" y="104"/>
                </a:lnTo>
                <a:lnTo>
                  <a:pt x="1020" y="102"/>
                </a:lnTo>
                <a:lnTo>
                  <a:pt x="1016" y="100"/>
                </a:lnTo>
                <a:lnTo>
                  <a:pt x="1012" y="99"/>
                </a:lnTo>
                <a:lnTo>
                  <a:pt x="1008" y="97"/>
                </a:lnTo>
                <a:lnTo>
                  <a:pt x="1004" y="95"/>
                </a:lnTo>
                <a:lnTo>
                  <a:pt x="1000" y="94"/>
                </a:lnTo>
                <a:lnTo>
                  <a:pt x="996" y="92"/>
                </a:lnTo>
                <a:lnTo>
                  <a:pt x="992" y="91"/>
                </a:lnTo>
                <a:lnTo>
                  <a:pt x="988" y="90"/>
                </a:lnTo>
                <a:lnTo>
                  <a:pt x="984" y="89"/>
                </a:lnTo>
                <a:lnTo>
                  <a:pt x="981" y="87"/>
                </a:lnTo>
                <a:lnTo>
                  <a:pt x="977" y="86"/>
                </a:lnTo>
                <a:lnTo>
                  <a:pt x="973" y="86"/>
                </a:lnTo>
                <a:lnTo>
                  <a:pt x="970" y="85"/>
                </a:lnTo>
                <a:lnTo>
                  <a:pt x="966" y="84"/>
                </a:lnTo>
                <a:lnTo>
                  <a:pt x="963" y="83"/>
                </a:lnTo>
                <a:lnTo>
                  <a:pt x="959" y="83"/>
                </a:lnTo>
                <a:lnTo>
                  <a:pt x="956" y="82"/>
                </a:lnTo>
                <a:lnTo>
                  <a:pt x="952" y="82"/>
                </a:lnTo>
                <a:lnTo>
                  <a:pt x="949" y="82"/>
                </a:lnTo>
                <a:lnTo>
                  <a:pt x="946" y="81"/>
                </a:lnTo>
                <a:lnTo>
                  <a:pt x="943" y="81"/>
                </a:lnTo>
                <a:lnTo>
                  <a:pt x="940" y="81"/>
                </a:lnTo>
                <a:lnTo>
                  <a:pt x="937" y="81"/>
                </a:lnTo>
                <a:lnTo>
                  <a:pt x="934" y="81"/>
                </a:lnTo>
                <a:lnTo>
                  <a:pt x="932" y="81"/>
                </a:lnTo>
                <a:lnTo>
                  <a:pt x="930" y="82"/>
                </a:lnTo>
                <a:lnTo>
                  <a:pt x="928" y="82"/>
                </a:lnTo>
                <a:lnTo>
                  <a:pt x="927" y="82"/>
                </a:lnTo>
                <a:lnTo>
                  <a:pt x="926" y="82"/>
                </a:lnTo>
                <a:lnTo>
                  <a:pt x="925" y="82"/>
                </a:lnTo>
                <a:lnTo>
                  <a:pt x="926" y="82"/>
                </a:lnTo>
                <a:lnTo>
                  <a:pt x="927" y="82"/>
                </a:lnTo>
                <a:lnTo>
                  <a:pt x="928" y="82"/>
                </a:lnTo>
                <a:lnTo>
                  <a:pt x="930" y="82"/>
                </a:lnTo>
                <a:lnTo>
                  <a:pt x="932" y="81"/>
                </a:lnTo>
                <a:lnTo>
                  <a:pt x="934" y="81"/>
                </a:lnTo>
                <a:lnTo>
                  <a:pt x="937" y="81"/>
                </a:lnTo>
                <a:lnTo>
                  <a:pt x="940" y="81"/>
                </a:lnTo>
                <a:lnTo>
                  <a:pt x="942" y="81"/>
                </a:lnTo>
                <a:lnTo>
                  <a:pt x="944" y="80"/>
                </a:lnTo>
                <a:lnTo>
                  <a:pt x="946" y="80"/>
                </a:lnTo>
                <a:lnTo>
                  <a:pt x="948" y="79"/>
                </a:lnTo>
                <a:lnTo>
                  <a:pt x="949" y="78"/>
                </a:lnTo>
                <a:lnTo>
                  <a:pt x="950" y="77"/>
                </a:lnTo>
                <a:lnTo>
                  <a:pt x="951" y="76"/>
                </a:lnTo>
                <a:lnTo>
                  <a:pt x="951" y="75"/>
                </a:lnTo>
                <a:lnTo>
                  <a:pt x="951" y="73"/>
                </a:lnTo>
                <a:lnTo>
                  <a:pt x="951" y="72"/>
                </a:lnTo>
                <a:lnTo>
                  <a:pt x="951" y="70"/>
                </a:lnTo>
                <a:lnTo>
                  <a:pt x="950" y="68"/>
                </a:lnTo>
                <a:lnTo>
                  <a:pt x="949" y="66"/>
                </a:lnTo>
                <a:lnTo>
                  <a:pt x="947" y="64"/>
                </a:lnTo>
                <a:lnTo>
                  <a:pt x="946" y="62"/>
                </a:lnTo>
                <a:lnTo>
                  <a:pt x="944" y="59"/>
                </a:lnTo>
                <a:lnTo>
                  <a:pt x="942" y="57"/>
                </a:lnTo>
                <a:lnTo>
                  <a:pt x="939" y="54"/>
                </a:lnTo>
                <a:lnTo>
                  <a:pt x="937" y="52"/>
                </a:lnTo>
                <a:lnTo>
                  <a:pt x="935" y="50"/>
                </a:lnTo>
                <a:lnTo>
                  <a:pt x="932" y="47"/>
                </a:lnTo>
                <a:lnTo>
                  <a:pt x="930" y="45"/>
                </a:lnTo>
                <a:lnTo>
                  <a:pt x="927" y="42"/>
                </a:lnTo>
                <a:lnTo>
                  <a:pt x="924" y="40"/>
                </a:lnTo>
                <a:lnTo>
                  <a:pt x="921" y="37"/>
                </a:lnTo>
                <a:lnTo>
                  <a:pt x="918" y="35"/>
                </a:lnTo>
                <a:lnTo>
                  <a:pt x="915" y="32"/>
                </a:lnTo>
                <a:lnTo>
                  <a:pt x="912" y="29"/>
                </a:lnTo>
                <a:lnTo>
                  <a:pt x="908" y="27"/>
                </a:lnTo>
                <a:lnTo>
                  <a:pt x="905" y="24"/>
                </a:lnTo>
                <a:lnTo>
                  <a:pt x="901" y="21"/>
                </a:lnTo>
                <a:lnTo>
                  <a:pt x="897" y="19"/>
                </a:lnTo>
                <a:lnTo>
                  <a:pt x="894" y="16"/>
                </a:lnTo>
                <a:lnTo>
                  <a:pt x="890" y="14"/>
                </a:lnTo>
                <a:lnTo>
                  <a:pt x="887" y="12"/>
                </a:lnTo>
                <a:lnTo>
                  <a:pt x="883" y="10"/>
                </a:lnTo>
                <a:lnTo>
                  <a:pt x="880" y="8"/>
                </a:lnTo>
                <a:lnTo>
                  <a:pt x="876" y="7"/>
                </a:lnTo>
                <a:lnTo>
                  <a:pt x="873" y="5"/>
                </a:lnTo>
                <a:lnTo>
                  <a:pt x="870" y="4"/>
                </a:lnTo>
                <a:lnTo>
                  <a:pt x="866" y="3"/>
                </a:lnTo>
                <a:lnTo>
                  <a:pt x="863" y="2"/>
                </a:lnTo>
                <a:lnTo>
                  <a:pt x="860" y="1"/>
                </a:lnTo>
                <a:lnTo>
                  <a:pt x="857" y="1"/>
                </a:lnTo>
                <a:lnTo>
                  <a:pt x="853" y="0"/>
                </a:lnTo>
                <a:lnTo>
                  <a:pt x="850" y="0"/>
                </a:lnTo>
                <a:lnTo>
                  <a:pt x="847" y="0"/>
                </a:lnTo>
                <a:lnTo>
                  <a:pt x="844" y="0"/>
                </a:lnTo>
                <a:lnTo>
                  <a:pt x="841" y="0"/>
                </a:lnTo>
                <a:lnTo>
                  <a:pt x="838" y="0"/>
                </a:lnTo>
                <a:lnTo>
                  <a:pt x="835" y="1"/>
                </a:lnTo>
                <a:lnTo>
                  <a:pt x="832" y="1"/>
                </a:lnTo>
                <a:lnTo>
                  <a:pt x="829" y="1"/>
                </a:lnTo>
                <a:lnTo>
                  <a:pt x="826" y="2"/>
                </a:lnTo>
                <a:lnTo>
                  <a:pt x="823" y="3"/>
                </a:lnTo>
                <a:lnTo>
                  <a:pt x="820" y="3"/>
                </a:lnTo>
                <a:lnTo>
                  <a:pt x="817" y="4"/>
                </a:lnTo>
                <a:lnTo>
                  <a:pt x="814" y="5"/>
                </a:lnTo>
                <a:lnTo>
                  <a:pt x="812" y="6"/>
                </a:lnTo>
                <a:lnTo>
                  <a:pt x="809" y="7"/>
                </a:lnTo>
                <a:lnTo>
                  <a:pt x="806" y="8"/>
                </a:lnTo>
                <a:lnTo>
                  <a:pt x="803" y="9"/>
                </a:lnTo>
                <a:lnTo>
                  <a:pt x="800" y="11"/>
                </a:lnTo>
                <a:lnTo>
                  <a:pt x="797" y="12"/>
                </a:lnTo>
                <a:lnTo>
                  <a:pt x="794" y="14"/>
                </a:lnTo>
                <a:lnTo>
                  <a:pt x="791" y="15"/>
                </a:lnTo>
                <a:lnTo>
                  <a:pt x="789" y="17"/>
                </a:lnTo>
                <a:lnTo>
                  <a:pt x="786" y="19"/>
                </a:lnTo>
                <a:lnTo>
                  <a:pt x="783" y="21"/>
                </a:lnTo>
                <a:lnTo>
                  <a:pt x="781" y="22"/>
                </a:lnTo>
                <a:lnTo>
                  <a:pt x="778" y="25"/>
                </a:lnTo>
                <a:lnTo>
                  <a:pt x="776" y="27"/>
                </a:lnTo>
                <a:lnTo>
                  <a:pt x="773" y="29"/>
                </a:lnTo>
                <a:lnTo>
                  <a:pt x="771" y="31"/>
                </a:lnTo>
                <a:lnTo>
                  <a:pt x="769" y="34"/>
                </a:lnTo>
                <a:lnTo>
                  <a:pt x="766" y="36"/>
                </a:lnTo>
                <a:lnTo>
                  <a:pt x="764" y="39"/>
                </a:lnTo>
                <a:lnTo>
                  <a:pt x="762" y="42"/>
                </a:lnTo>
                <a:lnTo>
                  <a:pt x="760" y="45"/>
                </a:lnTo>
                <a:lnTo>
                  <a:pt x="758" y="48"/>
                </a:lnTo>
                <a:lnTo>
                  <a:pt x="756" y="50"/>
                </a:lnTo>
                <a:lnTo>
                  <a:pt x="755" y="53"/>
                </a:lnTo>
                <a:lnTo>
                  <a:pt x="754" y="56"/>
                </a:lnTo>
                <a:lnTo>
                  <a:pt x="753" y="58"/>
                </a:lnTo>
                <a:lnTo>
                  <a:pt x="752" y="61"/>
                </a:lnTo>
                <a:lnTo>
                  <a:pt x="752" y="63"/>
                </a:lnTo>
                <a:lnTo>
                  <a:pt x="752" y="66"/>
                </a:lnTo>
                <a:lnTo>
                  <a:pt x="752" y="68"/>
                </a:lnTo>
                <a:lnTo>
                  <a:pt x="752" y="71"/>
                </a:lnTo>
                <a:lnTo>
                  <a:pt x="753" y="73"/>
                </a:lnTo>
                <a:lnTo>
                  <a:pt x="754" y="75"/>
                </a:lnTo>
                <a:lnTo>
                  <a:pt x="755" y="77"/>
                </a:lnTo>
                <a:lnTo>
                  <a:pt x="756" y="79"/>
                </a:lnTo>
                <a:lnTo>
                  <a:pt x="758" y="81"/>
                </a:lnTo>
                <a:lnTo>
                  <a:pt x="760" y="83"/>
                </a:lnTo>
                <a:lnTo>
                  <a:pt x="762" y="85"/>
                </a:lnTo>
                <a:lnTo>
                  <a:pt x="764" y="86"/>
                </a:lnTo>
                <a:lnTo>
                  <a:pt x="765" y="88"/>
                </a:lnTo>
                <a:lnTo>
                  <a:pt x="766" y="89"/>
                </a:lnTo>
                <a:lnTo>
                  <a:pt x="767" y="90"/>
                </a:lnTo>
                <a:lnTo>
                  <a:pt x="768" y="90"/>
                </a:lnTo>
                <a:lnTo>
                  <a:pt x="768" y="91"/>
                </a:lnTo>
                <a:lnTo>
                  <a:pt x="768" y="90"/>
                </a:lnTo>
                <a:lnTo>
                  <a:pt x="767" y="90"/>
                </a:lnTo>
                <a:lnTo>
                  <a:pt x="766" y="89"/>
                </a:lnTo>
                <a:lnTo>
                  <a:pt x="765" y="88"/>
                </a:lnTo>
                <a:lnTo>
                  <a:pt x="764" y="86"/>
                </a:lnTo>
                <a:lnTo>
                  <a:pt x="762" y="85"/>
                </a:lnTo>
                <a:lnTo>
                  <a:pt x="760" y="83"/>
                </a:lnTo>
                <a:lnTo>
                  <a:pt x="758" y="81"/>
                </a:lnTo>
                <a:lnTo>
                  <a:pt x="756" y="79"/>
                </a:lnTo>
                <a:lnTo>
                  <a:pt x="754" y="77"/>
                </a:lnTo>
                <a:lnTo>
                  <a:pt x="751" y="75"/>
                </a:lnTo>
                <a:lnTo>
                  <a:pt x="749" y="73"/>
                </a:lnTo>
                <a:lnTo>
                  <a:pt x="746" y="71"/>
                </a:lnTo>
                <a:lnTo>
                  <a:pt x="744" y="69"/>
                </a:lnTo>
                <a:lnTo>
                  <a:pt x="741" y="67"/>
                </a:lnTo>
                <a:lnTo>
                  <a:pt x="738" y="65"/>
                </a:lnTo>
                <a:lnTo>
                  <a:pt x="735" y="63"/>
                </a:lnTo>
                <a:lnTo>
                  <a:pt x="732" y="61"/>
                </a:lnTo>
                <a:lnTo>
                  <a:pt x="729" y="59"/>
                </a:lnTo>
                <a:lnTo>
                  <a:pt x="726" y="57"/>
                </a:lnTo>
                <a:lnTo>
                  <a:pt x="723" y="54"/>
                </a:lnTo>
                <a:lnTo>
                  <a:pt x="720" y="52"/>
                </a:lnTo>
                <a:lnTo>
                  <a:pt x="716" y="50"/>
                </a:lnTo>
                <a:lnTo>
                  <a:pt x="713" y="48"/>
                </a:lnTo>
                <a:lnTo>
                  <a:pt x="709" y="46"/>
                </a:lnTo>
                <a:lnTo>
                  <a:pt x="706" y="44"/>
                </a:lnTo>
                <a:lnTo>
                  <a:pt x="702" y="42"/>
                </a:lnTo>
                <a:lnTo>
                  <a:pt x="698" y="40"/>
                </a:lnTo>
                <a:lnTo>
                  <a:pt x="694" y="38"/>
                </a:lnTo>
                <a:lnTo>
                  <a:pt x="690" y="36"/>
                </a:lnTo>
                <a:lnTo>
                  <a:pt x="686" y="34"/>
                </a:lnTo>
                <a:lnTo>
                  <a:pt x="681" y="32"/>
                </a:lnTo>
                <a:lnTo>
                  <a:pt x="677" y="30"/>
                </a:lnTo>
                <a:lnTo>
                  <a:pt x="672" y="29"/>
                </a:lnTo>
                <a:lnTo>
                  <a:pt x="668" y="27"/>
                </a:lnTo>
                <a:lnTo>
                  <a:pt x="663" y="26"/>
                </a:lnTo>
                <a:lnTo>
                  <a:pt x="658" y="24"/>
                </a:lnTo>
                <a:lnTo>
                  <a:pt x="653" y="23"/>
                </a:lnTo>
                <a:lnTo>
                  <a:pt x="648" y="21"/>
                </a:lnTo>
                <a:lnTo>
                  <a:pt x="643" y="20"/>
                </a:lnTo>
                <a:lnTo>
                  <a:pt x="638" y="19"/>
                </a:lnTo>
                <a:lnTo>
                  <a:pt x="633" y="18"/>
                </a:lnTo>
                <a:lnTo>
                  <a:pt x="628" y="17"/>
                </a:lnTo>
                <a:lnTo>
                  <a:pt x="623" y="16"/>
                </a:lnTo>
                <a:lnTo>
                  <a:pt x="619" y="16"/>
                </a:lnTo>
                <a:lnTo>
                  <a:pt x="614" y="15"/>
                </a:lnTo>
                <a:lnTo>
                  <a:pt x="610" y="15"/>
                </a:lnTo>
                <a:lnTo>
                  <a:pt x="606" y="14"/>
                </a:lnTo>
                <a:lnTo>
                  <a:pt x="602" y="14"/>
                </a:lnTo>
                <a:lnTo>
                  <a:pt x="598" y="14"/>
                </a:lnTo>
                <a:lnTo>
                  <a:pt x="594" y="14"/>
                </a:lnTo>
                <a:lnTo>
                  <a:pt x="590" y="14"/>
                </a:lnTo>
                <a:lnTo>
                  <a:pt x="586" y="14"/>
                </a:lnTo>
                <a:lnTo>
                  <a:pt x="583" y="15"/>
                </a:lnTo>
                <a:lnTo>
                  <a:pt x="579" y="15"/>
                </a:lnTo>
                <a:lnTo>
                  <a:pt x="576" y="16"/>
                </a:lnTo>
                <a:lnTo>
                  <a:pt x="572" y="17"/>
                </a:lnTo>
                <a:lnTo>
                  <a:pt x="569" y="18"/>
                </a:lnTo>
                <a:lnTo>
                  <a:pt x="566" y="19"/>
                </a:lnTo>
                <a:lnTo>
                  <a:pt x="562" y="20"/>
                </a:lnTo>
                <a:lnTo>
                  <a:pt x="559" y="22"/>
                </a:lnTo>
                <a:lnTo>
                  <a:pt x="556" y="23"/>
                </a:lnTo>
                <a:lnTo>
                  <a:pt x="553" y="25"/>
                </a:lnTo>
                <a:lnTo>
                  <a:pt x="549" y="27"/>
                </a:lnTo>
                <a:lnTo>
                  <a:pt x="546" y="29"/>
                </a:lnTo>
                <a:lnTo>
                  <a:pt x="543" y="32"/>
                </a:lnTo>
                <a:lnTo>
                  <a:pt x="540" y="34"/>
                </a:lnTo>
                <a:lnTo>
                  <a:pt x="536" y="37"/>
                </a:lnTo>
                <a:lnTo>
                  <a:pt x="533" y="40"/>
                </a:lnTo>
                <a:lnTo>
                  <a:pt x="530" y="43"/>
                </a:lnTo>
                <a:lnTo>
                  <a:pt x="527" y="46"/>
                </a:lnTo>
                <a:lnTo>
                  <a:pt x="524" y="50"/>
                </a:lnTo>
                <a:lnTo>
                  <a:pt x="522" y="52"/>
                </a:lnTo>
                <a:lnTo>
                  <a:pt x="519" y="55"/>
                </a:lnTo>
                <a:lnTo>
                  <a:pt x="518" y="56"/>
                </a:lnTo>
                <a:lnTo>
                  <a:pt x="516" y="58"/>
                </a:lnTo>
                <a:lnTo>
                  <a:pt x="515" y="59"/>
                </a:lnTo>
                <a:lnTo>
                  <a:pt x="515" y="60"/>
                </a:lnTo>
                <a:lnTo>
                  <a:pt x="515" y="59"/>
                </a:lnTo>
                <a:lnTo>
                  <a:pt x="516" y="58"/>
                </a:lnTo>
                <a:lnTo>
                  <a:pt x="518" y="56"/>
                </a:lnTo>
                <a:lnTo>
                  <a:pt x="519" y="55"/>
                </a:lnTo>
                <a:lnTo>
                  <a:pt x="522" y="52"/>
                </a:lnTo>
                <a:lnTo>
                  <a:pt x="524" y="50"/>
                </a:lnTo>
                <a:lnTo>
                  <a:pt x="527" y="46"/>
                </a:lnTo>
                <a:lnTo>
                  <a:pt x="530" y="43"/>
                </a:lnTo>
                <a:lnTo>
                  <a:pt x="532" y="40"/>
                </a:lnTo>
                <a:lnTo>
                  <a:pt x="534" y="37"/>
                </a:lnTo>
                <a:lnTo>
                  <a:pt x="535" y="34"/>
                </a:lnTo>
                <a:lnTo>
                  <a:pt x="536" y="32"/>
                </a:lnTo>
                <a:lnTo>
                  <a:pt x="536" y="30"/>
                </a:lnTo>
                <a:lnTo>
                  <a:pt x="536" y="27"/>
                </a:lnTo>
                <a:lnTo>
                  <a:pt x="535" y="25"/>
                </a:lnTo>
                <a:lnTo>
                  <a:pt x="534" y="24"/>
                </a:lnTo>
                <a:lnTo>
                  <a:pt x="532" y="22"/>
                </a:lnTo>
                <a:lnTo>
                  <a:pt x="530" y="21"/>
                </a:lnTo>
                <a:lnTo>
                  <a:pt x="527" y="19"/>
                </a:lnTo>
                <a:lnTo>
                  <a:pt x="524" y="18"/>
                </a:lnTo>
                <a:lnTo>
                  <a:pt x="520" y="17"/>
                </a:lnTo>
                <a:lnTo>
                  <a:pt x="516" y="17"/>
                </a:lnTo>
                <a:lnTo>
                  <a:pt x="511" y="16"/>
                </a:lnTo>
                <a:lnTo>
                  <a:pt x="505" y="16"/>
                </a:lnTo>
                <a:lnTo>
                  <a:pt x="500" y="15"/>
                </a:lnTo>
                <a:lnTo>
                  <a:pt x="495" y="15"/>
                </a:lnTo>
                <a:lnTo>
                  <a:pt x="490" y="15"/>
                </a:lnTo>
                <a:lnTo>
                  <a:pt x="485" y="15"/>
                </a:lnTo>
                <a:lnTo>
                  <a:pt x="480" y="15"/>
                </a:lnTo>
                <a:lnTo>
                  <a:pt x="475" y="15"/>
                </a:lnTo>
                <a:lnTo>
                  <a:pt x="470" y="15"/>
                </a:lnTo>
                <a:lnTo>
                  <a:pt x="465" y="15"/>
                </a:lnTo>
                <a:lnTo>
                  <a:pt x="460" y="15"/>
                </a:lnTo>
                <a:lnTo>
                  <a:pt x="455" y="16"/>
                </a:lnTo>
                <a:lnTo>
                  <a:pt x="450" y="16"/>
                </a:lnTo>
                <a:lnTo>
                  <a:pt x="446" y="17"/>
                </a:lnTo>
                <a:lnTo>
                  <a:pt x="441" y="17"/>
                </a:lnTo>
                <a:lnTo>
                  <a:pt x="436" y="18"/>
                </a:lnTo>
                <a:lnTo>
                  <a:pt x="431" y="19"/>
                </a:lnTo>
                <a:lnTo>
                  <a:pt x="426" y="20"/>
                </a:lnTo>
                <a:lnTo>
                  <a:pt x="422" y="20"/>
                </a:lnTo>
                <a:lnTo>
                  <a:pt x="417" y="22"/>
                </a:lnTo>
                <a:lnTo>
                  <a:pt x="412" y="23"/>
                </a:lnTo>
                <a:lnTo>
                  <a:pt x="408" y="24"/>
                </a:lnTo>
                <a:lnTo>
                  <a:pt x="403" y="25"/>
                </a:lnTo>
                <a:lnTo>
                  <a:pt x="399" y="26"/>
                </a:lnTo>
                <a:lnTo>
                  <a:pt x="394" y="28"/>
                </a:lnTo>
                <a:lnTo>
                  <a:pt x="390" y="29"/>
                </a:lnTo>
                <a:lnTo>
                  <a:pt x="386" y="31"/>
                </a:lnTo>
                <a:lnTo>
                  <a:pt x="381" y="33"/>
                </a:lnTo>
                <a:lnTo>
                  <a:pt x="377" y="35"/>
                </a:lnTo>
                <a:lnTo>
                  <a:pt x="373" y="37"/>
                </a:lnTo>
                <a:lnTo>
                  <a:pt x="368" y="39"/>
                </a:lnTo>
                <a:lnTo>
                  <a:pt x="364" y="41"/>
                </a:lnTo>
                <a:lnTo>
                  <a:pt x="360" y="43"/>
                </a:lnTo>
                <a:lnTo>
                  <a:pt x="356" y="45"/>
                </a:lnTo>
                <a:lnTo>
                  <a:pt x="352" y="47"/>
                </a:lnTo>
                <a:lnTo>
                  <a:pt x="348" y="50"/>
                </a:lnTo>
                <a:lnTo>
                  <a:pt x="345" y="52"/>
                </a:lnTo>
                <a:lnTo>
                  <a:pt x="341" y="55"/>
                </a:lnTo>
                <a:lnTo>
                  <a:pt x="338" y="58"/>
                </a:lnTo>
                <a:lnTo>
                  <a:pt x="335" y="60"/>
                </a:lnTo>
                <a:lnTo>
                  <a:pt x="331" y="63"/>
                </a:lnTo>
                <a:lnTo>
                  <a:pt x="328" y="66"/>
                </a:lnTo>
                <a:lnTo>
                  <a:pt x="325" y="69"/>
                </a:lnTo>
                <a:lnTo>
                  <a:pt x="323" y="72"/>
                </a:lnTo>
                <a:lnTo>
                  <a:pt x="320" y="75"/>
                </a:lnTo>
                <a:lnTo>
                  <a:pt x="317" y="78"/>
                </a:lnTo>
                <a:lnTo>
                  <a:pt x="315" y="82"/>
                </a:lnTo>
                <a:lnTo>
                  <a:pt x="313" y="85"/>
                </a:lnTo>
                <a:lnTo>
                  <a:pt x="310" y="88"/>
                </a:lnTo>
                <a:lnTo>
                  <a:pt x="308" y="92"/>
                </a:lnTo>
                <a:lnTo>
                  <a:pt x="306" y="95"/>
                </a:lnTo>
                <a:lnTo>
                  <a:pt x="304" y="98"/>
                </a:lnTo>
                <a:lnTo>
                  <a:pt x="303" y="102"/>
                </a:lnTo>
                <a:lnTo>
                  <a:pt x="301" y="105"/>
                </a:lnTo>
                <a:lnTo>
                  <a:pt x="300" y="108"/>
                </a:lnTo>
                <a:lnTo>
                  <a:pt x="298" y="111"/>
                </a:lnTo>
                <a:lnTo>
                  <a:pt x="297" y="113"/>
                </a:lnTo>
                <a:lnTo>
                  <a:pt x="296" y="116"/>
                </a:lnTo>
                <a:lnTo>
                  <a:pt x="295" y="119"/>
                </a:lnTo>
                <a:lnTo>
                  <a:pt x="294" y="121"/>
                </a:lnTo>
                <a:lnTo>
                  <a:pt x="294" y="124"/>
                </a:lnTo>
                <a:lnTo>
                  <a:pt x="293" y="126"/>
                </a:lnTo>
                <a:lnTo>
                  <a:pt x="293" y="129"/>
                </a:lnTo>
                <a:lnTo>
                  <a:pt x="293" y="131"/>
                </a:lnTo>
                <a:lnTo>
                  <a:pt x="292" y="133"/>
                </a:lnTo>
                <a:lnTo>
                  <a:pt x="292" y="135"/>
                </a:lnTo>
                <a:lnTo>
                  <a:pt x="292" y="137"/>
                </a:lnTo>
                <a:lnTo>
                  <a:pt x="292" y="138"/>
                </a:lnTo>
                <a:lnTo>
                  <a:pt x="292" y="139"/>
                </a:lnTo>
                <a:lnTo>
                  <a:pt x="292" y="140"/>
                </a:lnTo>
                <a:lnTo>
                  <a:pt x="292" y="141"/>
                </a:lnTo>
                <a:lnTo>
                  <a:pt x="292" y="142"/>
                </a:lnTo>
                <a:lnTo>
                  <a:pt x="292" y="141"/>
                </a:lnTo>
                <a:lnTo>
                  <a:pt x="292" y="140"/>
                </a:lnTo>
                <a:lnTo>
                  <a:pt x="292" y="139"/>
                </a:lnTo>
                <a:lnTo>
                  <a:pt x="292" y="138"/>
                </a:lnTo>
                <a:lnTo>
                  <a:pt x="292" y="137"/>
                </a:lnTo>
                <a:lnTo>
                  <a:pt x="292" y="135"/>
                </a:lnTo>
                <a:lnTo>
                  <a:pt x="292" y="133"/>
                </a:lnTo>
                <a:lnTo>
                  <a:pt x="292" y="131"/>
                </a:lnTo>
                <a:lnTo>
                  <a:pt x="292" y="129"/>
                </a:lnTo>
                <a:lnTo>
                  <a:pt x="292" y="127"/>
                </a:lnTo>
                <a:lnTo>
                  <a:pt x="292" y="124"/>
                </a:lnTo>
                <a:lnTo>
                  <a:pt x="291" y="122"/>
                </a:lnTo>
                <a:lnTo>
                  <a:pt x="290" y="120"/>
                </a:lnTo>
                <a:lnTo>
                  <a:pt x="289" y="118"/>
                </a:lnTo>
                <a:lnTo>
                  <a:pt x="288" y="115"/>
                </a:lnTo>
                <a:lnTo>
                  <a:pt x="287" y="113"/>
                </a:lnTo>
                <a:lnTo>
                  <a:pt x="285" y="111"/>
                </a:lnTo>
                <a:lnTo>
                  <a:pt x="284" y="108"/>
                </a:lnTo>
                <a:lnTo>
                  <a:pt x="282" y="106"/>
                </a:lnTo>
                <a:lnTo>
                  <a:pt x="280" y="104"/>
                </a:lnTo>
                <a:lnTo>
                  <a:pt x="278" y="101"/>
                </a:lnTo>
                <a:lnTo>
                  <a:pt x="276" y="99"/>
                </a:lnTo>
                <a:lnTo>
                  <a:pt x="274" y="96"/>
                </a:lnTo>
                <a:lnTo>
                  <a:pt x="271" y="94"/>
                </a:lnTo>
                <a:lnTo>
                  <a:pt x="269" y="92"/>
                </a:lnTo>
                <a:lnTo>
                  <a:pt x="266" y="90"/>
                </a:lnTo>
                <a:lnTo>
                  <a:pt x="263" y="87"/>
                </a:lnTo>
                <a:lnTo>
                  <a:pt x="260" y="85"/>
                </a:lnTo>
                <a:lnTo>
                  <a:pt x="257" y="84"/>
                </a:lnTo>
                <a:lnTo>
                  <a:pt x="254" y="82"/>
                </a:lnTo>
                <a:lnTo>
                  <a:pt x="251" y="80"/>
                </a:lnTo>
                <a:lnTo>
                  <a:pt x="248" y="79"/>
                </a:lnTo>
                <a:lnTo>
                  <a:pt x="244" y="77"/>
                </a:lnTo>
                <a:lnTo>
                  <a:pt x="241" y="76"/>
                </a:lnTo>
                <a:lnTo>
                  <a:pt x="237" y="75"/>
                </a:lnTo>
                <a:lnTo>
                  <a:pt x="233" y="73"/>
                </a:lnTo>
                <a:lnTo>
                  <a:pt x="229" y="72"/>
                </a:lnTo>
                <a:lnTo>
                  <a:pt x="226" y="71"/>
                </a:lnTo>
                <a:lnTo>
                  <a:pt x="221" y="71"/>
                </a:lnTo>
                <a:lnTo>
                  <a:pt x="217" y="70"/>
                </a:lnTo>
                <a:lnTo>
                  <a:pt x="213" y="69"/>
                </a:lnTo>
                <a:lnTo>
                  <a:pt x="210" y="69"/>
                </a:lnTo>
                <a:lnTo>
                  <a:pt x="206" y="68"/>
                </a:lnTo>
                <a:lnTo>
                  <a:pt x="202" y="68"/>
                </a:lnTo>
                <a:lnTo>
                  <a:pt x="198" y="68"/>
                </a:lnTo>
                <a:lnTo>
                  <a:pt x="195" y="68"/>
                </a:lnTo>
                <a:lnTo>
                  <a:pt x="191" y="68"/>
                </a:lnTo>
                <a:lnTo>
                  <a:pt x="188" y="68"/>
                </a:lnTo>
                <a:lnTo>
                  <a:pt x="184" y="68"/>
                </a:lnTo>
                <a:lnTo>
                  <a:pt x="181" y="69"/>
                </a:lnTo>
                <a:lnTo>
                  <a:pt x="178" y="69"/>
                </a:lnTo>
                <a:lnTo>
                  <a:pt x="174" y="70"/>
                </a:lnTo>
                <a:lnTo>
                  <a:pt x="171" y="71"/>
                </a:lnTo>
                <a:lnTo>
                  <a:pt x="168" y="71"/>
                </a:lnTo>
                <a:lnTo>
                  <a:pt x="165" y="72"/>
                </a:lnTo>
                <a:lnTo>
                  <a:pt x="162" y="73"/>
                </a:lnTo>
                <a:lnTo>
                  <a:pt x="160" y="74"/>
                </a:lnTo>
                <a:lnTo>
                  <a:pt x="157" y="76"/>
                </a:lnTo>
                <a:lnTo>
                  <a:pt x="154" y="77"/>
                </a:lnTo>
                <a:lnTo>
                  <a:pt x="151" y="78"/>
                </a:lnTo>
                <a:lnTo>
                  <a:pt x="149" y="80"/>
                </a:lnTo>
                <a:lnTo>
                  <a:pt x="146" y="81"/>
                </a:lnTo>
                <a:lnTo>
                  <a:pt x="144" y="83"/>
                </a:lnTo>
                <a:lnTo>
                  <a:pt x="141" y="84"/>
                </a:lnTo>
                <a:lnTo>
                  <a:pt x="139" y="86"/>
                </a:lnTo>
                <a:lnTo>
                  <a:pt x="136" y="88"/>
                </a:lnTo>
                <a:lnTo>
                  <a:pt x="134" y="89"/>
                </a:lnTo>
                <a:lnTo>
                  <a:pt x="131" y="91"/>
                </a:lnTo>
                <a:lnTo>
                  <a:pt x="129" y="93"/>
                </a:lnTo>
                <a:lnTo>
                  <a:pt x="127" y="95"/>
                </a:lnTo>
                <a:lnTo>
                  <a:pt x="125" y="97"/>
                </a:lnTo>
                <a:lnTo>
                  <a:pt x="123" y="99"/>
                </a:lnTo>
                <a:lnTo>
                  <a:pt x="121" y="102"/>
                </a:lnTo>
                <a:lnTo>
                  <a:pt x="119" y="104"/>
                </a:lnTo>
                <a:lnTo>
                  <a:pt x="117" y="106"/>
                </a:lnTo>
                <a:lnTo>
                  <a:pt x="115" y="108"/>
                </a:lnTo>
                <a:lnTo>
                  <a:pt x="113" y="110"/>
                </a:lnTo>
                <a:lnTo>
                  <a:pt x="111" y="112"/>
                </a:lnTo>
                <a:lnTo>
                  <a:pt x="109" y="114"/>
                </a:lnTo>
                <a:lnTo>
                  <a:pt x="107" y="116"/>
                </a:lnTo>
                <a:lnTo>
                  <a:pt x="105" y="118"/>
                </a:lnTo>
                <a:lnTo>
                  <a:pt x="103" y="119"/>
                </a:lnTo>
                <a:lnTo>
                  <a:pt x="102" y="121"/>
                </a:lnTo>
                <a:lnTo>
                  <a:pt x="100" y="123"/>
                </a:lnTo>
                <a:lnTo>
                  <a:pt x="98" y="125"/>
                </a:lnTo>
                <a:lnTo>
                  <a:pt x="97" y="127"/>
                </a:lnTo>
                <a:lnTo>
                  <a:pt x="95" y="129"/>
                </a:lnTo>
                <a:lnTo>
                  <a:pt x="94" y="130"/>
                </a:lnTo>
                <a:lnTo>
                  <a:pt x="93" y="132"/>
                </a:lnTo>
                <a:lnTo>
                  <a:pt x="92" y="133"/>
                </a:lnTo>
                <a:lnTo>
                  <a:pt x="91" y="134"/>
                </a:lnTo>
                <a:lnTo>
                  <a:pt x="91" y="135"/>
                </a:lnTo>
                <a:lnTo>
                  <a:pt x="91" y="136"/>
                </a:lnTo>
                <a:lnTo>
                  <a:pt x="91" y="137"/>
                </a:lnTo>
                <a:lnTo>
                  <a:pt x="92" y="137"/>
                </a:lnTo>
                <a:lnTo>
                  <a:pt x="93" y="137"/>
                </a:lnTo>
                <a:lnTo>
                  <a:pt x="94" y="136"/>
                </a:lnTo>
                <a:lnTo>
                  <a:pt x="95" y="136"/>
                </a:lnTo>
                <a:lnTo>
                  <a:pt x="97" y="135"/>
                </a:lnTo>
                <a:lnTo>
                  <a:pt x="99" y="134"/>
                </a:lnTo>
                <a:lnTo>
                  <a:pt x="101" y="133"/>
                </a:lnTo>
                <a:lnTo>
                  <a:pt x="104" y="132"/>
                </a:lnTo>
                <a:lnTo>
                  <a:pt x="106" y="131"/>
                </a:lnTo>
                <a:lnTo>
                  <a:pt x="109" y="130"/>
                </a:lnTo>
                <a:lnTo>
                  <a:pt x="112" y="129"/>
                </a:lnTo>
                <a:lnTo>
                  <a:pt x="114" y="128"/>
                </a:lnTo>
                <a:lnTo>
                  <a:pt x="117" y="127"/>
                </a:lnTo>
                <a:lnTo>
                  <a:pt x="120" y="126"/>
                </a:lnTo>
                <a:lnTo>
                  <a:pt x="123" y="125"/>
                </a:lnTo>
                <a:lnTo>
                  <a:pt x="125" y="125"/>
                </a:lnTo>
                <a:lnTo>
                  <a:pt x="128" y="124"/>
                </a:lnTo>
                <a:lnTo>
                  <a:pt x="131" y="124"/>
                </a:lnTo>
                <a:lnTo>
                  <a:pt x="134" y="123"/>
                </a:lnTo>
                <a:lnTo>
                  <a:pt x="137" y="123"/>
                </a:lnTo>
                <a:lnTo>
                  <a:pt x="140" y="123"/>
                </a:lnTo>
                <a:lnTo>
                  <a:pt x="142" y="123"/>
                </a:lnTo>
                <a:lnTo>
                  <a:pt x="145" y="123"/>
                </a:lnTo>
                <a:lnTo>
                  <a:pt x="148" y="123"/>
                </a:lnTo>
                <a:lnTo>
                  <a:pt x="151" y="123"/>
                </a:lnTo>
                <a:lnTo>
                  <a:pt x="153" y="124"/>
                </a:lnTo>
                <a:lnTo>
                  <a:pt x="155" y="124"/>
                </a:lnTo>
                <a:lnTo>
                  <a:pt x="157" y="124"/>
                </a:lnTo>
                <a:lnTo>
                  <a:pt x="158" y="124"/>
                </a:lnTo>
                <a:lnTo>
                  <a:pt x="159" y="124"/>
                </a:lnTo>
                <a:lnTo>
                  <a:pt x="160" y="124"/>
                </a:lnTo>
                <a:lnTo>
                  <a:pt x="159" y="124"/>
                </a:lnTo>
                <a:lnTo>
                  <a:pt x="158" y="124"/>
                </a:lnTo>
                <a:lnTo>
                  <a:pt x="157" y="124"/>
                </a:lnTo>
                <a:lnTo>
                  <a:pt x="155" y="124"/>
                </a:lnTo>
                <a:lnTo>
                  <a:pt x="153" y="124"/>
                </a:lnTo>
                <a:lnTo>
                  <a:pt x="151" y="123"/>
                </a:lnTo>
                <a:lnTo>
                  <a:pt x="148" y="123"/>
                </a:lnTo>
                <a:lnTo>
                  <a:pt x="145" y="123"/>
                </a:lnTo>
                <a:lnTo>
                  <a:pt x="142" y="123"/>
                </a:lnTo>
                <a:lnTo>
                  <a:pt x="140" y="123"/>
                </a:lnTo>
                <a:lnTo>
                  <a:pt x="137" y="123"/>
                </a:lnTo>
                <a:lnTo>
                  <a:pt x="134" y="123"/>
                </a:lnTo>
                <a:lnTo>
                  <a:pt x="131" y="124"/>
                </a:lnTo>
                <a:lnTo>
                  <a:pt x="128" y="124"/>
                </a:lnTo>
                <a:lnTo>
                  <a:pt x="125" y="125"/>
                </a:lnTo>
                <a:lnTo>
                  <a:pt x="123" y="125"/>
                </a:lnTo>
                <a:lnTo>
                  <a:pt x="120" y="126"/>
                </a:lnTo>
                <a:lnTo>
                  <a:pt x="117" y="127"/>
                </a:lnTo>
                <a:lnTo>
                  <a:pt x="114" y="128"/>
                </a:lnTo>
                <a:lnTo>
                  <a:pt x="112" y="129"/>
                </a:lnTo>
                <a:lnTo>
                  <a:pt x="109" y="130"/>
                </a:lnTo>
                <a:lnTo>
                  <a:pt x="106" y="131"/>
                </a:lnTo>
                <a:lnTo>
                  <a:pt x="104" y="132"/>
                </a:lnTo>
                <a:lnTo>
                  <a:pt x="101" y="134"/>
                </a:lnTo>
                <a:lnTo>
                  <a:pt x="99" y="135"/>
                </a:lnTo>
                <a:lnTo>
                  <a:pt x="96" y="136"/>
                </a:lnTo>
                <a:lnTo>
                  <a:pt x="93" y="138"/>
                </a:lnTo>
                <a:lnTo>
                  <a:pt x="91" y="139"/>
                </a:lnTo>
                <a:lnTo>
                  <a:pt x="88" y="141"/>
                </a:lnTo>
                <a:lnTo>
                  <a:pt x="86" y="142"/>
                </a:lnTo>
                <a:lnTo>
                  <a:pt x="83" y="144"/>
                </a:lnTo>
                <a:lnTo>
                  <a:pt x="80" y="145"/>
                </a:lnTo>
                <a:lnTo>
                  <a:pt x="78" y="147"/>
                </a:lnTo>
                <a:lnTo>
                  <a:pt x="75" y="148"/>
                </a:lnTo>
                <a:lnTo>
                  <a:pt x="73" y="150"/>
                </a:lnTo>
                <a:lnTo>
                  <a:pt x="70" y="151"/>
                </a:lnTo>
                <a:lnTo>
                  <a:pt x="68" y="153"/>
                </a:lnTo>
                <a:lnTo>
                  <a:pt x="65" y="155"/>
                </a:lnTo>
                <a:lnTo>
                  <a:pt x="62" y="156"/>
                </a:lnTo>
                <a:lnTo>
                  <a:pt x="60" y="158"/>
                </a:lnTo>
                <a:lnTo>
                  <a:pt x="57" y="160"/>
                </a:lnTo>
                <a:lnTo>
                  <a:pt x="55" y="162"/>
                </a:lnTo>
                <a:lnTo>
                  <a:pt x="52" y="165"/>
                </a:lnTo>
                <a:lnTo>
                  <a:pt x="50" y="167"/>
                </a:lnTo>
                <a:lnTo>
                  <a:pt x="47" y="170"/>
                </a:lnTo>
                <a:lnTo>
                  <a:pt x="45" y="173"/>
                </a:lnTo>
                <a:lnTo>
                  <a:pt x="43" y="177"/>
                </a:lnTo>
                <a:lnTo>
                  <a:pt x="40" y="180"/>
                </a:lnTo>
                <a:lnTo>
                  <a:pt x="38" y="184"/>
                </a:lnTo>
                <a:lnTo>
                  <a:pt x="35" y="188"/>
                </a:lnTo>
                <a:lnTo>
                  <a:pt x="33" y="192"/>
                </a:lnTo>
                <a:lnTo>
                  <a:pt x="31" y="196"/>
                </a:lnTo>
                <a:lnTo>
                  <a:pt x="28" y="201"/>
                </a:lnTo>
                <a:lnTo>
                  <a:pt x="26" y="206"/>
                </a:lnTo>
                <a:lnTo>
                  <a:pt x="23" y="211"/>
                </a:lnTo>
                <a:lnTo>
                  <a:pt x="21" y="216"/>
                </a:lnTo>
                <a:lnTo>
                  <a:pt x="19" y="221"/>
                </a:lnTo>
                <a:lnTo>
                  <a:pt x="17" y="227"/>
                </a:lnTo>
                <a:lnTo>
                  <a:pt x="15" y="232"/>
                </a:lnTo>
                <a:lnTo>
                  <a:pt x="13" y="237"/>
                </a:lnTo>
                <a:lnTo>
                  <a:pt x="12" y="243"/>
                </a:lnTo>
                <a:lnTo>
                  <a:pt x="10" y="249"/>
                </a:lnTo>
                <a:lnTo>
                  <a:pt x="8" y="254"/>
                </a:lnTo>
                <a:lnTo>
                  <a:pt x="7" y="260"/>
                </a:lnTo>
                <a:lnTo>
                  <a:pt x="6" y="266"/>
                </a:lnTo>
                <a:lnTo>
                  <a:pt x="5" y="272"/>
                </a:lnTo>
                <a:lnTo>
                  <a:pt x="4" y="278"/>
                </a:lnTo>
                <a:lnTo>
                  <a:pt x="3" y="284"/>
                </a:lnTo>
                <a:lnTo>
                  <a:pt x="2" y="290"/>
                </a:lnTo>
                <a:lnTo>
                  <a:pt x="1" y="296"/>
                </a:lnTo>
                <a:lnTo>
                  <a:pt x="1" y="303"/>
                </a:lnTo>
                <a:lnTo>
                  <a:pt x="0" y="309"/>
                </a:lnTo>
                <a:lnTo>
                  <a:pt x="0" y="315"/>
                </a:lnTo>
                <a:lnTo>
                  <a:pt x="0" y="321"/>
                </a:lnTo>
                <a:lnTo>
                  <a:pt x="0" y="327"/>
                </a:lnTo>
                <a:lnTo>
                  <a:pt x="0" y="333"/>
                </a:lnTo>
                <a:lnTo>
                  <a:pt x="1" y="339"/>
                </a:lnTo>
                <a:lnTo>
                  <a:pt x="1" y="345"/>
                </a:lnTo>
                <a:lnTo>
                  <a:pt x="2" y="351"/>
                </a:lnTo>
                <a:lnTo>
                  <a:pt x="3" y="356"/>
                </a:lnTo>
                <a:lnTo>
                  <a:pt x="4" y="362"/>
                </a:lnTo>
                <a:lnTo>
                  <a:pt x="5" y="367"/>
                </a:lnTo>
                <a:lnTo>
                  <a:pt x="6" y="372"/>
                </a:lnTo>
                <a:lnTo>
                  <a:pt x="7" y="377"/>
                </a:lnTo>
                <a:lnTo>
                  <a:pt x="9" y="382"/>
                </a:lnTo>
                <a:lnTo>
                  <a:pt x="11" y="387"/>
                </a:lnTo>
                <a:lnTo>
                  <a:pt x="13" y="392"/>
                </a:lnTo>
                <a:lnTo>
                  <a:pt x="15" y="397"/>
                </a:lnTo>
                <a:lnTo>
                  <a:pt x="17" y="401"/>
                </a:lnTo>
                <a:lnTo>
                  <a:pt x="19" y="406"/>
                </a:lnTo>
                <a:lnTo>
                  <a:pt x="21" y="410"/>
                </a:lnTo>
                <a:lnTo>
                  <a:pt x="23" y="414"/>
                </a:lnTo>
                <a:lnTo>
                  <a:pt x="25" y="418"/>
                </a:lnTo>
                <a:lnTo>
                  <a:pt x="27" y="422"/>
                </a:lnTo>
                <a:lnTo>
                  <a:pt x="30" y="426"/>
                </a:lnTo>
                <a:lnTo>
                  <a:pt x="32" y="429"/>
                </a:lnTo>
                <a:lnTo>
                  <a:pt x="34" y="433"/>
                </a:lnTo>
                <a:lnTo>
                  <a:pt x="37" y="436"/>
                </a:lnTo>
                <a:lnTo>
                  <a:pt x="39" y="439"/>
                </a:lnTo>
                <a:lnTo>
                  <a:pt x="42" y="442"/>
                </a:lnTo>
                <a:lnTo>
                  <a:pt x="44" y="445"/>
                </a:lnTo>
                <a:lnTo>
                  <a:pt x="47" y="448"/>
                </a:lnTo>
                <a:lnTo>
                  <a:pt x="49" y="450"/>
                </a:lnTo>
                <a:close/>
              </a:path>
            </a:pathLst>
          </a:custGeom>
          <a:solidFill>
            <a:srgbClr val="00B0F0"/>
          </a:solidFill>
          <a:ln w="0">
            <a:solidFill>
              <a:srgbClr val="000000"/>
            </a:solidFill>
            <a:round/>
            <a:headEnd/>
            <a:tailEnd/>
          </a:ln>
        </p:spPr>
        <p:txBody>
          <a:bodyPr lIns="80065" tIns="40032" rIns="80065" bIns="40032" anchor="ctr"/>
          <a:lstStyle/>
          <a:p>
            <a:r>
              <a:rPr lang="zh-CN" altLang="en-US">
                <a:ea typeface="宋体" pitchFamily="2" charset="-122"/>
              </a:rPr>
              <a:t>  证券  交易所</a:t>
            </a:r>
          </a:p>
        </p:txBody>
      </p:sp>
      <p:grpSp>
        <p:nvGrpSpPr>
          <p:cNvPr id="5144" name="Group 19"/>
          <p:cNvGrpSpPr>
            <a:grpSpLocks/>
          </p:cNvGrpSpPr>
          <p:nvPr/>
        </p:nvGrpSpPr>
        <p:grpSpPr bwMode="auto">
          <a:xfrm flipH="1" flipV="1">
            <a:off x="4267200" y="4495800"/>
            <a:ext cx="533400" cy="533400"/>
            <a:chOff x="2720" y="2492"/>
            <a:chExt cx="396" cy="216"/>
          </a:xfrm>
        </p:grpSpPr>
        <p:sp>
          <p:nvSpPr>
            <p:cNvPr id="5149" name="Oval 16"/>
            <p:cNvSpPr>
              <a:spLocks noChangeArrowheads="1"/>
            </p:cNvSpPr>
            <p:nvPr/>
          </p:nvSpPr>
          <p:spPr bwMode="auto">
            <a:xfrm>
              <a:off x="2720" y="2492"/>
              <a:ext cx="180" cy="72"/>
            </a:xfrm>
            <a:prstGeom prst="ellipse">
              <a:avLst/>
            </a:prstGeom>
            <a:solidFill>
              <a:srgbClr val="EEEEEE"/>
            </a:solidFill>
            <a:ln w="0">
              <a:solidFill>
                <a:srgbClr val="000000"/>
              </a:solidFill>
              <a:round/>
              <a:headEnd/>
              <a:tailEnd/>
            </a:ln>
          </p:spPr>
          <p:txBody>
            <a:bodyPr wrap="none" anchor="ctr">
              <a:spAutoFit/>
            </a:bodyPr>
            <a:lstStyle/>
            <a:p>
              <a:endParaRPr lang="zh-CN" altLang="en-US">
                <a:ea typeface="宋体" pitchFamily="2" charset="-122"/>
              </a:endParaRPr>
            </a:p>
          </p:txBody>
        </p:sp>
        <p:sp>
          <p:nvSpPr>
            <p:cNvPr id="5150" name="Oval 17"/>
            <p:cNvSpPr>
              <a:spLocks noChangeArrowheads="1"/>
            </p:cNvSpPr>
            <p:nvPr/>
          </p:nvSpPr>
          <p:spPr bwMode="auto">
            <a:xfrm>
              <a:off x="2864" y="2600"/>
              <a:ext cx="144" cy="36"/>
            </a:xfrm>
            <a:prstGeom prst="ellipse">
              <a:avLst/>
            </a:prstGeom>
            <a:solidFill>
              <a:srgbClr val="EEEEEE"/>
            </a:solidFill>
            <a:ln w="0">
              <a:solidFill>
                <a:srgbClr val="000000"/>
              </a:solidFill>
              <a:round/>
              <a:headEnd/>
              <a:tailEnd/>
            </a:ln>
          </p:spPr>
          <p:txBody>
            <a:bodyPr wrap="none" anchor="ctr">
              <a:spAutoFit/>
            </a:bodyPr>
            <a:lstStyle/>
            <a:p>
              <a:endParaRPr lang="zh-CN" altLang="en-US">
                <a:ea typeface="宋体" pitchFamily="2" charset="-122"/>
              </a:endParaRPr>
            </a:p>
          </p:txBody>
        </p:sp>
        <p:sp>
          <p:nvSpPr>
            <p:cNvPr id="5151" name="Oval 18"/>
            <p:cNvSpPr>
              <a:spLocks noChangeArrowheads="1"/>
            </p:cNvSpPr>
            <p:nvPr/>
          </p:nvSpPr>
          <p:spPr bwMode="auto">
            <a:xfrm>
              <a:off x="3008" y="2672"/>
              <a:ext cx="108" cy="36"/>
            </a:xfrm>
            <a:prstGeom prst="ellipse">
              <a:avLst/>
            </a:prstGeom>
            <a:solidFill>
              <a:srgbClr val="EEEEEE"/>
            </a:solidFill>
            <a:ln w="0">
              <a:solidFill>
                <a:srgbClr val="000000"/>
              </a:solidFill>
              <a:round/>
              <a:headEnd/>
              <a:tailEnd/>
            </a:ln>
          </p:spPr>
          <p:txBody>
            <a:bodyPr wrap="none" anchor="ctr">
              <a:spAutoFit/>
            </a:bodyPr>
            <a:lstStyle/>
            <a:p>
              <a:endParaRPr lang="zh-CN" altLang="en-US">
                <a:ea typeface="宋体" pitchFamily="2" charset="-122"/>
              </a:endParaRPr>
            </a:p>
          </p:txBody>
        </p:sp>
      </p:grpSp>
      <p:grpSp>
        <p:nvGrpSpPr>
          <p:cNvPr id="5145" name="Group 23"/>
          <p:cNvGrpSpPr>
            <a:grpSpLocks/>
          </p:cNvGrpSpPr>
          <p:nvPr/>
        </p:nvGrpSpPr>
        <p:grpSpPr bwMode="auto">
          <a:xfrm rot="898314">
            <a:off x="5732463" y="3208338"/>
            <a:ext cx="685800" cy="228600"/>
            <a:chOff x="3692" y="2492"/>
            <a:chExt cx="396" cy="216"/>
          </a:xfrm>
        </p:grpSpPr>
        <p:sp>
          <p:nvSpPr>
            <p:cNvPr id="5146" name="Oval 20"/>
            <p:cNvSpPr>
              <a:spLocks noChangeArrowheads="1"/>
            </p:cNvSpPr>
            <p:nvPr/>
          </p:nvSpPr>
          <p:spPr bwMode="auto">
            <a:xfrm>
              <a:off x="3908" y="2492"/>
              <a:ext cx="180" cy="72"/>
            </a:xfrm>
            <a:prstGeom prst="ellipse">
              <a:avLst/>
            </a:prstGeom>
            <a:solidFill>
              <a:srgbClr val="EEEEEE"/>
            </a:solidFill>
            <a:ln w="0">
              <a:solidFill>
                <a:srgbClr val="000000"/>
              </a:solidFill>
              <a:round/>
              <a:headEnd/>
              <a:tailEnd/>
            </a:ln>
          </p:spPr>
          <p:txBody>
            <a:bodyPr wrap="none" anchor="ctr">
              <a:spAutoFit/>
            </a:bodyPr>
            <a:lstStyle/>
            <a:p>
              <a:endParaRPr lang="zh-CN" altLang="en-US">
                <a:ea typeface="宋体" pitchFamily="2" charset="-122"/>
              </a:endParaRPr>
            </a:p>
          </p:txBody>
        </p:sp>
        <p:sp>
          <p:nvSpPr>
            <p:cNvPr id="5147" name="Oval 21"/>
            <p:cNvSpPr>
              <a:spLocks noChangeArrowheads="1"/>
            </p:cNvSpPr>
            <p:nvPr/>
          </p:nvSpPr>
          <p:spPr bwMode="auto">
            <a:xfrm>
              <a:off x="3800" y="2600"/>
              <a:ext cx="144" cy="36"/>
            </a:xfrm>
            <a:prstGeom prst="ellipse">
              <a:avLst/>
            </a:prstGeom>
            <a:solidFill>
              <a:srgbClr val="EEEEEE"/>
            </a:solidFill>
            <a:ln w="0">
              <a:solidFill>
                <a:srgbClr val="000000"/>
              </a:solidFill>
              <a:round/>
              <a:headEnd/>
              <a:tailEnd/>
            </a:ln>
          </p:spPr>
          <p:txBody>
            <a:bodyPr wrap="none" anchor="ctr">
              <a:spAutoFit/>
            </a:bodyPr>
            <a:lstStyle/>
            <a:p>
              <a:endParaRPr lang="zh-CN" altLang="en-US">
                <a:ea typeface="宋体" pitchFamily="2" charset="-122"/>
              </a:endParaRPr>
            </a:p>
          </p:txBody>
        </p:sp>
        <p:sp>
          <p:nvSpPr>
            <p:cNvPr id="5148" name="Oval 22"/>
            <p:cNvSpPr>
              <a:spLocks noChangeArrowheads="1"/>
            </p:cNvSpPr>
            <p:nvPr/>
          </p:nvSpPr>
          <p:spPr bwMode="auto">
            <a:xfrm>
              <a:off x="3692" y="2672"/>
              <a:ext cx="108" cy="36"/>
            </a:xfrm>
            <a:prstGeom prst="ellipse">
              <a:avLst/>
            </a:prstGeom>
            <a:solidFill>
              <a:srgbClr val="EEEEEE"/>
            </a:solidFill>
            <a:ln w="0">
              <a:solidFill>
                <a:srgbClr val="000000"/>
              </a:solidFill>
              <a:round/>
              <a:headEnd/>
              <a:tailEnd/>
            </a:ln>
          </p:spPr>
          <p:txBody>
            <a:bodyPr wrap="none" anchor="ctr">
              <a:spAutoFit/>
            </a:bodyPr>
            <a:lstStyle/>
            <a:p>
              <a:endParaRPr lang="zh-CN" altLang="en-US">
                <a:ea typeface="宋体"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88452"/>
                                        </p:tgtEl>
                                        <p:attrNameLst>
                                          <p:attrName>style.visibility</p:attrName>
                                        </p:attrNameLst>
                                      </p:cBhvr>
                                      <p:to>
                                        <p:strVal val="visible"/>
                                      </p:to>
                                    </p:set>
                                    <p:anim calcmode="lin" valueType="num">
                                      <p:cBhvr additive="base">
                                        <p:cTn id="7" dur="500" fill="hold"/>
                                        <p:tgtEl>
                                          <p:spTgt spid="188452"/>
                                        </p:tgtEl>
                                        <p:attrNameLst>
                                          <p:attrName>ppt_x</p:attrName>
                                        </p:attrNameLst>
                                      </p:cBhvr>
                                      <p:tavLst>
                                        <p:tav tm="0">
                                          <p:val>
                                            <p:strVal val="#ppt_x"/>
                                          </p:val>
                                        </p:tav>
                                        <p:tav tm="100000">
                                          <p:val>
                                            <p:strVal val="#ppt_x"/>
                                          </p:val>
                                        </p:tav>
                                      </p:tavLst>
                                    </p:anim>
                                    <p:anim calcmode="lin" valueType="num">
                                      <p:cBhvr additive="base">
                                        <p:cTn id="8" dur="500" fill="hold"/>
                                        <p:tgtEl>
                                          <p:spTgt spid="18845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88427"/>
                                        </p:tgtEl>
                                        <p:attrNameLst>
                                          <p:attrName>style.visibility</p:attrName>
                                        </p:attrNameLst>
                                      </p:cBhvr>
                                      <p:to>
                                        <p:strVal val="visible"/>
                                      </p:to>
                                    </p:set>
                                    <p:anim calcmode="lin" valueType="num">
                                      <p:cBhvr additive="base">
                                        <p:cTn id="13" dur="500" fill="hold"/>
                                        <p:tgtEl>
                                          <p:spTgt spid="188427"/>
                                        </p:tgtEl>
                                        <p:attrNameLst>
                                          <p:attrName>ppt_x</p:attrName>
                                        </p:attrNameLst>
                                      </p:cBhvr>
                                      <p:tavLst>
                                        <p:tav tm="0">
                                          <p:val>
                                            <p:strVal val="#ppt_x"/>
                                          </p:val>
                                        </p:tav>
                                        <p:tav tm="100000">
                                          <p:val>
                                            <p:strVal val="#ppt_x"/>
                                          </p:val>
                                        </p:tav>
                                      </p:tavLst>
                                    </p:anim>
                                    <p:anim calcmode="lin" valueType="num">
                                      <p:cBhvr additive="base">
                                        <p:cTn id="14" dur="500" fill="hold"/>
                                        <p:tgtEl>
                                          <p:spTgt spid="18842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88431"/>
                                        </p:tgtEl>
                                        <p:attrNameLst>
                                          <p:attrName>style.visibility</p:attrName>
                                        </p:attrNameLst>
                                      </p:cBhvr>
                                      <p:to>
                                        <p:strVal val="visible"/>
                                      </p:to>
                                    </p:set>
                                    <p:anim calcmode="lin" valueType="num">
                                      <p:cBhvr additive="base">
                                        <p:cTn id="19" dur="500" fill="hold"/>
                                        <p:tgtEl>
                                          <p:spTgt spid="188431"/>
                                        </p:tgtEl>
                                        <p:attrNameLst>
                                          <p:attrName>ppt_x</p:attrName>
                                        </p:attrNameLst>
                                      </p:cBhvr>
                                      <p:tavLst>
                                        <p:tav tm="0">
                                          <p:val>
                                            <p:strVal val="#ppt_x"/>
                                          </p:val>
                                        </p:tav>
                                        <p:tav tm="100000">
                                          <p:val>
                                            <p:strVal val="#ppt_x"/>
                                          </p:val>
                                        </p:tav>
                                      </p:tavLst>
                                    </p:anim>
                                    <p:anim calcmode="lin" valueType="num">
                                      <p:cBhvr additive="base">
                                        <p:cTn id="20" dur="500" fill="hold"/>
                                        <p:tgtEl>
                                          <p:spTgt spid="18843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88430"/>
                                        </p:tgtEl>
                                        <p:attrNameLst>
                                          <p:attrName>style.visibility</p:attrName>
                                        </p:attrNameLst>
                                      </p:cBhvr>
                                      <p:to>
                                        <p:strVal val="visible"/>
                                      </p:to>
                                    </p:set>
                                    <p:anim calcmode="lin" valueType="num">
                                      <p:cBhvr additive="base">
                                        <p:cTn id="25" dur="500" fill="hold"/>
                                        <p:tgtEl>
                                          <p:spTgt spid="188430"/>
                                        </p:tgtEl>
                                        <p:attrNameLst>
                                          <p:attrName>ppt_x</p:attrName>
                                        </p:attrNameLst>
                                      </p:cBhvr>
                                      <p:tavLst>
                                        <p:tav tm="0">
                                          <p:val>
                                            <p:strVal val="#ppt_x"/>
                                          </p:val>
                                        </p:tav>
                                        <p:tav tm="100000">
                                          <p:val>
                                            <p:strVal val="#ppt_x"/>
                                          </p:val>
                                        </p:tav>
                                      </p:tavLst>
                                    </p:anim>
                                    <p:anim calcmode="lin" valueType="num">
                                      <p:cBhvr additive="base">
                                        <p:cTn id="26" dur="500" fill="hold"/>
                                        <p:tgtEl>
                                          <p:spTgt spid="188430"/>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8"/>
                                        </p:tgtEl>
                                        <p:attrNameLst>
                                          <p:attrName>style.visibility</p:attrName>
                                        </p:attrNameLst>
                                      </p:cBhvr>
                                      <p:to>
                                        <p:strVal val="visible"/>
                                      </p:to>
                                    </p:set>
                                    <p:anim calcmode="lin" valueType="num">
                                      <p:cBhvr additive="base">
                                        <p:cTn id="31" dur="500" fill="hold"/>
                                        <p:tgtEl>
                                          <p:spTgt spid="48"/>
                                        </p:tgtEl>
                                        <p:attrNameLst>
                                          <p:attrName>ppt_x</p:attrName>
                                        </p:attrNameLst>
                                      </p:cBhvr>
                                      <p:tavLst>
                                        <p:tav tm="0">
                                          <p:val>
                                            <p:strVal val="#ppt_x"/>
                                          </p:val>
                                        </p:tav>
                                        <p:tav tm="100000">
                                          <p:val>
                                            <p:strVal val="#ppt_x"/>
                                          </p:val>
                                        </p:tav>
                                      </p:tavLst>
                                    </p:anim>
                                    <p:anim calcmode="lin" valueType="num">
                                      <p:cBhvr additive="base">
                                        <p:cTn id="32" dur="500" fill="hold"/>
                                        <p:tgtEl>
                                          <p:spTgt spid="4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84"/>
                                        </p:tgtEl>
                                        <p:attrNameLst>
                                          <p:attrName>style.visibility</p:attrName>
                                        </p:attrNameLst>
                                      </p:cBhvr>
                                      <p:to>
                                        <p:strVal val="visible"/>
                                      </p:to>
                                    </p:set>
                                    <p:anim calcmode="lin" valueType="num">
                                      <p:cBhvr additive="base">
                                        <p:cTn id="37" dur="500" fill="hold"/>
                                        <p:tgtEl>
                                          <p:spTgt spid="84"/>
                                        </p:tgtEl>
                                        <p:attrNameLst>
                                          <p:attrName>ppt_x</p:attrName>
                                        </p:attrNameLst>
                                      </p:cBhvr>
                                      <p:tavLst>
                                        <p:tav tm="0">
                                          <p:val>
                                            <p:strVal val="#ppt_x"/>
                                          </p:val>
                                        </p:tav>
                                        <p:tav tm="100000">
                                          <p:val>
                                            <p:strVal val="#ppt_x"/>
                                          </p:val>
                                        </p:tav>
                                      </p:tavLst>
                                    </p:anim>
                                    <p:anim calcmode="lin" valueType="num">
                                      <p:cBhvr additive="base">
                                        <p:cTn id="38" dur="500" fill="hold"/>
                                        <p:tgtEl>
                                          <p:spTgt spid="84"/>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49"/>
                                        </p:tgtEl>
                                        <p:attrNameLst>
                                          <p:attrName>style.visibility</p:attrName>
                                        </p:attrNameLst>
                                      </p:cBhvr>
                                      <p:to>
                                        <p:strVal val="visible"/>
                                      </p:to>
                                    </p:set>
                                    <p:anim calcmode="lin" valueType="num">
                                      <p:cBhvr additive="base">
                                        <p:cTn id="43" dur="500" fill="hold"/>
                                        <p:tgtEl>
                                          <p:spTgt spid="49"/>
                                        </p:tgtEl>
                                        <p:attrNameLst>
                                          <p:attrName>ppt_x</p:attrName>
                                        </p:attrNameLst>
                                      </p:cBhvr>
                                      <p:tavLst>
                                        <p:tav tm="0">
                                          <p:val>
                                            <p:strVal val="#ppt_x"/>
                                          </p:val>
                                        </p:tav>
                                        <p:tav tm="100000">
                                          <p:val>
                                            <p:strVal val="#ppt_x"/>
                                          </p:val>
                                        </p:tav>
                                      </p:tavLst>
                                    </p:anim>
                                    <p:anim calcmode="lin" valueType="num">
                                      <p:cBhvr additive="base">
                                        <p:cTn id="44" dur="500" fill="hold"/>
                                        <p:tgtEl>
                                          <p:spTgt spid="49"/>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83"/>
                                        </p:tgtEl>
                                        <p:attrNameLst>
                                          <p:attrName>style.visibility</p:attrName>
                                        </p:attrNameLst>
                                      </p:cBhvr>
                                      <p:to>
                                        <p:strVal val="visible"/>
                                      </p:to>
                                    </p:set>
                                    <p:anim calcmode="lin" valueType="num">
                                      <p:cBhvr additive="base">
                                        <p:cTn id="49" dur="500" fill="hold"/>
                                        <p:tgtEl>
                                          <p:spTgt spid="83"/>
                                        </p:tgtEl>
                                        <p:attrNameLst>
                                          <p:attrName>ppt_x</p:attrName>
                                        </p:attrNameLst>
                                      </p:cBhvr>
                                      <p:tavLst>
                                        <p:tav tm="0">
                                          <p:val>
                                            <p:strVal val="#ppt_x"/>
                                          </p:val>
                                        </p:tav>
                                        <p:tav tm="100000">
                                          <p:val>
                                            <p:strVal val="#ppt_x"/>
                                          </p:val>
                                        </p:tav>
                                      </p:tavLst>
                                    </p:anim>
                                    <p:anim calcmode="lin" valueType="num">
                                      <p:cBhvr additive="base">
                                        <p:cTn id="50" dur="500" fill="hold"/>
                                        <p:tgtEl>
                                          <p:spTgt spid="83"/>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88429"/>
                                        </p:tgtEl>
                                        <p:attrNameLst>
                                          <p:attrName>style.visibility</p:attrName>
                                        </p:attrNameLst>
                                      </p:cBhvr>
                                      <p:to>
                                        <p:strVal val="visible"/>
                                      </p:to>
                                    </p:set>
                                    <p:anim calcmode="lin" valueType="num">
                                      <p:cBhvr additive="base">
                                        <p:cTn id="55" dur="500" fill="hold"/>
                                        <p:tgtEl>
                                          <p:spTgt spid="188429"/>
                                        </p:tgtEl>
                                        <p:attrNameLst>
                                          <p:attrName>ppt_x</p:attrName>
                                        </p:attrNameLst>
                                      </p:cBhvr>
                                      <p:tavLst>
                                        <p:tav tm="0">
                                          <p:val>
                                            <p:strVal val="#ppt_x"/>
                                          </p:val>
                                        </p:tav>
                                        <p:tav tm="100000">
                                          <p:val>
                                            <p:strVal val="#ppt_x"/>
                                          </p:val>
                                        </p:tav>
                                      </p:tavLst>
                                    </p:anim>
                                    <p:anim calcmode="lin" valueType="num">
                                      <p:cBhvr additive="base">
                                        <p:cTn id="56" dur="500" fill="hold"/>
                                        <p:tgtEl>
                                          <p:spTgt spid="188429"/>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188428"/>
                                        </p:tgtEl>
                                        <p:attrNameLst>
                                          <p:attrName>style.visibility</p:attrName>
                                        </p:attrNameLst>
                                      </p:cBhvr>
                                      <p:to>
                                        <p:strVal val="visible"/>
                                      </p:to>
                                    </p:set>
                                    <p:anim calcmode="lin" valueType="num">
                                      <p:cBhvr additive="base">
                                        <p:cTn id="61" dur="500" fill="hold"/>
                                        <p:tgtEl>
                                          <p:spTgt spid="188428"/>
                                        </p:tgtEl>
                                        <p:attrNameLst>
                                          <p:attrName>ppt_x</p:attrName>
                                        </p:attrNameLst>
                                      </p:cBhvr>
                                      <p:tavLst>
                                        <p:tav tm="0">
                                          <p:val>
                                            <p:strVal val="#ppt_x"/>
                                          </p:val>
                                        </p:tav>
                                        <p:tav tm="100000">
                                          <p:val>
                                            <p:strVal val="#ppt_x"/>
                                          </p:val>
                                        </p:tav>
                                      </p:tavLst>
                                    </p:anim>
                                    <p:anim calcmode="lin" valueType="num">
                                      <p:cBhvr additive="base">
                                        <p:cTn id="62" dur="500" fill="hold"/>
                                        <p:tgtEl>
                                          <p:spTgt spid="1884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8427" grpId="0" animBg="1"/>
      <p:bldP spid="188428" grpId="0" animBg="1"/>
      <p:bldP spid="188429" grpId="0" animBg="1"/>
      <p:bldP spid="188430" grpId="0" animBg="1"/>
      <p:bldP spid="188431" grpId="0" animBg="1"/>
      <p:bldP spid="188452" grpId="0" animBg="1"/>
      <p:bldP spid="48" grpId="0" animBg="1"/>
      <p:bldP spid="49" grpId="0" animBg="1"/>
      <p:bldP spid="83" grpId="0" animBg="1"/>
      <p:bldP spid="84"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nvGraphicFramePr>
        <p:xfrm>
          <a:off x="609600" y="1397000"/>
          <a:ext cx="7620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标题 1"/>
          <p:cNvSpPr>
            <a:spLocks noGrp="1"/>
          </p:cNvSpPr>
          <p:nvPr>
            <p:ph type="title"/>
          </p:nvPr>
        </p:nvSpPr>
        <p:spPr/>
        <p:txBody>
          <a:bodyPr/>
          <a:lstStyle/>
          <a:p>
            <a:r>
              <a:rPr lang="zh-CN" altLang="en-US" b="1" smtClean="0">
                <a:latin typeface="隶书" pitchFamily="49" charset="-122"/>
                <a:ea typeface="隶书" pitchFamily="49" charset="-122"/>
              </a:rPr>
              <a:t>结算业务</a:t>
            </a:r>
          </a:p>
        </p:txBody>
      </p:sp>
      <p:sp>
        <p:nvSpPr>
          <p:cNvPr id="43011" name="内容占位符 2"/>
          <p:cNvSpPr>
            <a:spLocks noGrp="1"/>
          </p:cNvSpPr>
          <p:nvPr>
            <p:ph idx="1"/>
          </p:nvPr>
        </p:nvSpPr>
        <p:spPr/>
        <p:txBody>
          <a:bodyPr/>
          <a:lstStyle/>
          <a:p>
            <a:pPr indent="342900">
              <a:buFontTx/>
              <a:buNone/>
            </a:pPr>
            <a:r>
              <a:rPr lang="zh-CN" altLang="en-US" sz="3600" b="1" smtClean="0">
                <a:ea typeface="宋体" pitchFamily="2" charset="-122"/>
              </a:rPr>
              <a:t>银行本票</a:t>
            </a:r>
            <a:r>
              <a:rPr lang="en-US" altLang="zh-CN" sz="3600" b="1" smtClean="0">
                <a:ea typeface="宋体" pitchFamily="2" charset="-122"/>
              </a:rPr>
              <a:t>------</a:t>
            </a:r>
          </a:p>
          <a:p>
            <a:pPr indent="342900">
              <a:buFont typeface="Wingdings" pitchFamily="2" charset="2"/>
              <a:buNone/>
            </a:pPr>
            <a:r>
              <a:rPr lang="en-US" altLang="zh-CN" smtClean="0">
                <a:ea typeface="宋体" pitchFamily="2" charset="-122"/>
              </a:rPr>
              <a:t>  </a:t>
            </a:r>
            <a:r>
              <a:rPr lang="zh-CN" altLang="en-US" sz="2400" smtClean="0">
                <a:latin typeface="Times New Roman" pitchFamily="18" charset="0"/>
                <a:ea typeface="宋体" pitchFamily="2" charset="-122"/>
              </a:rPr>
              <a:t>银行本票是由银行签发的，承诺自己在见票时无条件支付票款给收款人或持票人的业务。银行本票按票面划分为定额本票和不定额本票，按币种划分为人民币银行本票和外币银行本票。人民币银行本票仅在同一交换区域内使用，资金清算利用当地人民银行组织的资金清算形式进行，不使用本行资金清算系统。</a:t>
            </a:r>
            <a:endParaRPr lang="en-US" altLang="zh-CN" sz="2400" smtClean="0">
              <a:latin typeface="Times New Roman" pitchFamily="18" charset="0"/>
              <a:ea typeface="宋体" pitchFamily="2" charset="-122"/>
            </a:endParaRPr>
          </a:p>
          <a:p>
            <a:pPr indent="342900"/>
            <a:endParaRPr lang="zh-CN" altLang="en-US" smtClean="0">
              <a:ea typeface="宋体" pitchFamily="2" charset="-122"/>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标题 1"/>
          <p:cNvSpPr>
            <a:spLocks noGrp="1"/>
          </p:cNvSpPr>
          <p:nvPr>
            <p:ph type="title"/>
          </p:nvPr>
        </p:nvSpPr>
        <p:spPr/>
        <p:txBody>
          <a:bodyPr/>
          <a:lstStyle/>
          <a:p>
            <a:r>
              <a:rPr lang="zh-CN" altLang="en-US" b="1" smtClean="0">
                <a:latin typeface="隶书" pitchFamily="49" charset="-122"/>
                <a:ea typeface="隶书" pitchFamily="49" charset="-122"/>
              </a:rPr>
              <a:t>结算业务</a:t>
            </a:r>
          </a:p>
        </p:txBody>
      </p:sp>
      <p:sp>
        <p:nvSpPr>
          <p:cNvPr id="44035" name="内容占位符 2"/>
          <p:cNvSpPr>
            <a:spLocks noGrp="1"/>
          </p:cNvSpPr>
          <p:nvPr>
            <p:ph idx="1"/>
          </p:nvPr>
        </p:nvSpPr>
        <p:spPr/>
        <p:txBody>
          <a:bodyPr/>
          <a:lstStyle/>
          <a:p>
            <a:pPr indent="342900">
              <a:buFontTx/>
              <a:buNone/>
            </a:pPr>
            <a:r>
              <a:rPr lang="zh-CN" altLang="en-US" sz="3600" b="1" smtClean="0">
                <a:ea typeface="宋体" pitchFamily="2" charset="-122"/>
              </a:rPr>
              <a:t>银行汇票</a:t>
            </a:r>
            <a:r>
              <a:rPr lang="en-US" altLang="zh-CN" sz="3600" b="1" smtClean="0">
                <a:ea typeface="宋体" pitchFamily="2" charset="-122"/>
              </a:rPr>
              <a:t>------</a:t>
            </a:r>
          </a:p>
          <a:p>
            <a:pPr indent="342900">
              <a:buFont typeface="Wingdings" pitchFamily="2" charset="2"/>
              <a:buNone/>
            </a:pPr>
            <a:r>
              <a:rPr lang="zh-CN" altLang="en-US" sz="2400" smtClean="0">
                <a:latin typeface="Times New Roman" pitchFamily="18" charset="0"/>
                <a:ea typeface="宋体" pitchFamily="2" charset="-122"/>
              </a:rPr>
              <a:t>    是银行签发，委托代理付款银行见票时，按照实际的结算金额，无条件支付给收款人或者持票人的票据。银行汇票按支取方式划分为转帐汇票和现金汇票两种，转帐汇票只能办理转帐收款，不得支取现金。按照签发汇票的兑付行划分为系统内汇票和跨系统银行汇票。</a:t>
            </a:r>
          </a:p>
          <a:p>
            <a:pPr indent="342900"/>
            <a:endParaRPr lang="zh-CN" altLang="en-US" smtClean="0">
              <a:ea typeface="宋体" pitchFamily="2" charset="-122"/>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标题 1"/>
          <p:cNvSpPr>
            <a:spLocks noGrp="1"/>
          </p:cNvSpPr>
          <p:nvPr>
            <p:ph type="title"/>
          </p:nvPr>
        </p:nvSpPr>
        <p:spPr/>
        <p:txBody>
          <a:bodyPr/>
          <a:lstStyle/>
          <a:p>
            <a:r>
              <a:rPr lang="zh-CN" altLang="en-US" b="1" smtClean="0">
                <a:latin typeface="隶书" pitchFamily="49" charset="-122"/>
                <a:ea typeface="隶书" pitchFamily="49" charset="-122"/>
              </a:rPr>
              <a:t>结算业务</a:t>
            </a:r>
          </a:p>
        </p:txBody>
      </p:sp>
      <p:sp>
        <p:nvSpPr>
          <p:cNvPr id="45059" name="内容占位符 2"/>
          <p:cNvSpPr>
            <a:spLocks noGrp="1"/>
          </p:cNvSpPr>
          <p:nvPr>
            <p:ph idx="1"/>
          </p:nvPr>
        </p:nvSpPr>
        <p:spPr/>
        <p:txBody>
          <a:bodyPr/>
          <a:lstStyle/>
          <a:p>
            <a:pPr indent="342900">
              <a:buFontTx/>
              <a:buNone/>
            </a:pPr>
            <a:r>
              <a:rPr lang="zh-CN" altLang="en-US" sz="3600" b="1" smtClean="0">
                <a:ea typeface="宋体" pitchFamily="2" charset="-122"/>
              </a:rPr>
              <a:t>商业汇票</a:t>
            </a:r>
            <a:r>
              <a:rPr lang="en-US" altLang="zh-CN" sz="3600" b="1" smtClean="0">
                <a:ea typeface="宋体" pitchFamily="2" charset="-122"/>
              </a:rPr>
              <a:t>------</a:t>
            </a:r>
          </a:p>
          <a:p>
            <a:pPr indent="342900">
              <a:buFont typeface="Wingdings" pitchFamily="2" charset="2"/>
              <a:buNone/>
            </a:pPr>
            <a:r>
              <a:rPr lang="zh-CN" altLang="en-US" smtClean="0">
                <a:ea typeface="宋体" pitchFamily="2" charset="-122"/>
              </a:rPr>
              <a:t>  </a:t>
            </a:r>
            <a:r>
              <a:rPr lang="zh-CN" altLang="en-US" sz="2400" smtClean="0">
                <a:ea typeface="宋体" pitchFamily="2" charset="-122"/>
              </a:rPr>
              <a:t>是出票人签发的，委托付款人在指定日期无条件支付确定的金额给收款人或者持票人的票据。商业汇票按承兑人不同分为银行承兑汇票和商业承兑汇票。</a:t>
            </a:r>
          </a:p>
          <a:p>
            <a:pPr indent="342900">
              <a:buFont typeface="Wingdings" pitchFamily="2" charset="2"/>
              <a:buChar char="Ø"/>
            </a:pPr>
            <a:r>
              <a:rPr lang="zh-CN" altLang="en-US" sz="2400" smtClean="0">
                <a:ea typeface="宋体" pitchFamily="2" charset="-122"/>
              </a:rPr>
              <a:t>银行承兑汇票是由承兑银行的存款人签发的，承兑银行在指定日期无条件支付确定的金额给收款人或者持票人的票据。银行承兑汇票见票即付。</a:t>
            </a:r>
          </a:p>
          <a:p>
            <a:pPr indent="342900">
              <a:buFont typeface="Wingdings" pitchFamily="2" charset="2"/>
              <a:buChar char="Ø"/>
            </a:pPr>
            <a:r>
              <a:rPr lang="zh-CN" altLang="en-US" sz="2400" smtClean="0">
                <a:ea typeface="宋体" pitchFamily="2" charset="-122"/>
              </a:rPr>
              <a:t>商业承兑汇票由银行以外的付款人承兑的商业汇票就叫商业承兑汇票。</a:t>
            </a:r>
          </a:p>
          <a:p>
            <a:pPr indent="342900"/>
            <a:endParaRPr lang="zh-CN" altLang="en-US" smtClean="0">
              <a:ea typeface="宋体" pitchFamily="2" charset="-122"/>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标题 1"/>
          <p:cNvSpPr>
            <a:spLocks noGrp="1"/>
          </p:cNvSpPr>
          <p:nvPr>
            <p:ph type="title"/>
          </p:nvPr>
        </p:nvSpPr>
        <p:spPr/>
        <p:txBody>
          <a:bodyPr/>
          <a:lstStyle/>
          <a:p>
            <a:r>
              <a:rPr lang="zh-CN" altLang="en-US" b="1" smtClean="0">
                <a:latin typeface="隶书" pitchFamily="49" charset="-122"/>
                <a:ea typeface="隶书" pitchFamily="49" charset="-122"/>
              </a:rPr>
              <a:t>结算业务</a:t>
            </a:r>
          </a:p>
        </p:txBody>
      </p:sp>
      <p:sp>
        <p:nvSpPr>
          <p:cNvPr id="46083" name="内容占位符 2"/>
          <p:cNvSpPr>
            <a:spLocks noGrp="1"/>
          </p:cNvSpPr>
          <p:nvPr>
            <p:ph idx="1"/>
          </p:nvPr>
        </p:nvSpPr>
        <p:spPr/>
        <p:txBody>
          <a:bodyPr/>
          <a:lstStyle/>
          <a:p>
            <a:pPr indent="342900">
              <a:buFontTx/>
              <a:buNone/>
            </a:pPr>
            <a:r>
              <a:rPr lang="zh-CN" altLang="en-US" sz="3600" b="1" smtClean="0">
                <a:ea typeface="宋体" pitchFamily="2" charset="-122"/>
              </a:rPr>
              <a:t>支票</a:t>
            </a:r>
            <a:r>
              <a:rPr lang="en-US" altLang="zh-CN" sz="3600" b="1" smtClean="0">
                <a:ea typeface="宋体" pitchFamily="2" charset="-122"/>
              </a:rPr>
              <a:t>------</a:t>
            </a:r>
          </a:p>
          <a:p>
            <a:pPr indent="342900">
              <a:buFontTx/>
              <a:buNone/>
            </a:pPr>
            <a:r>
              <a:rPr lang="en-US" altLang="zh-CN" smtClean="0">
                <a:ea typeface="宋体" pitchFamily="2" charset="-122"/>
              </a:rPr>
              <a:t>       </a:t>
            </a:r>
            <a:r>
              <a:rPr lang="zh-CN" altLang="en-US" sz="2400" smtClean="0">
                <a:ea typeface="宋体" pitchFamily="2" charset="-122"/>
              </a:rPr>
              <a:t>支票是出票人签发的，委托办理支票存款业务的银行或其他金融机构在见票时无条件支付确定的金额给收款人或者持票人的票据。分现金支票和转帐支票。单位和个人在同一票据交换区域的各种结算，均可使用支票。支票仅限于出票人向其票据交换区域内的收款人出票。</a:t>
            </a:r>
          </a:p>
          <a:p>
            <a:pPr indent="342900">
              <a:buFont typeface="Wingdings" pitchFamily="2" charset="2"/>
              <a:buNone/>
            </a:pPr>
            <a:endParaRPr lang="zh-CN" altLang="en-US" sz="2400" smtClean="0">
              <a:ea typeface="宋体" pitchFamily="2" charset="-122"/>
            </a:endParaRPr>
          </a:p>
          <a:p>
            <a:pPr indent="342900">
              <a:buFontTx/>
              <a:buNone/>
            </a:pPr>
            <a:endParaRPr lang="zh-CN" altLang="en-US" smtClean="0">
              <a:ea typeface="宋体" pitchFamily="2" charset="-122"/>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标题 1"/>
          <p:cNvSpPr>
            <a:spLocks noGrp="1"/>
          </p:cNvSpPr>
          <p:nvPr>
            <p:ph type="title"/>
          </p:nvPr>
        </p:nvSpPr>
        <p:spPr/>
        <p:txBody>
          <a:bodyPr/>
          <a:lstStyle/>
          <a:p>
            <a:r>
              <a:rPr lang="zh-CN" altLang="en-US" b="1" smtClean="0">
                <a:latin typeface="隶书" pitchFamily="49" charset="-122"/>
                <a:ea typeface="隶书" pitchFamily="49" charset="-122"/>
              </a:rPr>
              <a:t>结算业务</a:t>
            </a:r>
          </a:p>
        </p:txBody>
      </p:sp>
      <p:sp>
        <p:nvSpPr>
          <p:cNvPr id="47107" name="内容占位符 2"/>
          <p:cNvSpPr>
            <a:spLocks noGrp="1"/>
          </p:cNvSpPr>
          <p:nvPr>
            <p:ph idx="1"/>
          </p:nvPr>
        </p:nvSpPr>
        <p:spPr/>
        <p:txBody>
          <a:bodyPr/>
          <a:lstStyle/>
          <a:p>
            <a:pPr indent="342900">
              <a:buFontTx/>
              <a:buNone/>
            </a:pPr>
            <a:r>
              <a:rPr lang="zh-CN" altLang="en-US" sz="3600" b="1" smtClean="0">
                <a:ea typeface="宋体" pitchFamily="2" charset="-122"/>
              </a:rPr>
              <a:t>汇兑</a:t>
            </a:r>
            <a:r>
              <a:rPr lang="en-US" altLang="zh-CN" sz="3600" b="1" smtClean="0">
                <a:ea typeface="宋体" pitchFamily="2" charset="-122"/>
              </a:rPr>
              <a:t>------</a:t>
            </a:r>
          </a:p>
          <a:p>
            <a:pPr indent="342900">
              <a:buFont typeface="Wingdings" pitchFamily="2" charset="2"/>
              <a:buNone/>
            </a:pPr>
            <a:r>
              <a:rPr lang="en-US" altLang="zh-CN" smtClean="0">
                <a:ea typeface="宋体" pitchFamily="2" charset="-122"/>
              </a:rPr>
              <a:t>  </a:t>
            </a:r>
            <a:r>
              <a:rPr lang="zh-CN" altLang="en-US" sz="2400" smtClean="0">
                <a:ea typeface="宋体" pitchFamily="2" charset="-122"/>
              </a:rPr>
              <a:t>汇兑是指汇款人委托银行将其款项支付给收款人的结算方式，是汇款人向异地的收款人主动付款。分信汇和电汇。</a:t>
            </a:r>
          </a:p>
          <a:p>
            <a:pPr indent="342900"/>
            <a:endParaRPr lang="zh-CN" altLang="en-US" smtClean="0">
              <a:ea typeface="宋体" pitchFamily="2" charset="-122"/>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标题 1"/>
          <p:cNvSpPr>
            <a:spLocks noGrp="1"/>
          </p:cNvSpPr>
          <p:nvPr>
            <p:ph type="title"/>
          </p:nvPr>
        </p:nvSpPr>
        <p:spPr/>
        <p:txBody>
          <a:bodyPr/>
          <a:lstStyle/>
          <a:p>
            <a:r>
              <a:rPr lang="zh-CN" altLang="en-US" b="1" smtClean="0">
                <a:latin typeface="隶书" pitchFamily="49" charset="-122"/>
                <a:ea typeface="隶书" pitchFamily="49" charset="-122"/>
              </a:rPr>
              <a:t>结算业务</a:t>
            </a:r>
          </a:p>
        </p:txBody>
      </p:sp>
      <p:sp>
        <p:nvSpPr>
          <p:cNvPr id="48131" name="内容占位符 2"/>
          <p:cNvSpPr>
            <a:spLocks noGrp="1"/>
          </p:cNvSpPr>
          <p:nvPr>
            <p:ph idx="1"/>
          </p:nvPr>
        </p:nvSpPr>
        <p:spPr/>
        <p:txBody>
          <a:bodyPr/>
          <a:lstStyle/>
          <a:p>
            <a:pPr indent="342900">
              <a:buFontTx/>
              <a:buNone/>
            </a:pPr>
            <a:r>
              <a:rPr lang="zh-CN" altLang="en-US" sz="3600" b="1" smtClean="0">
                <a:ea typeface="宋体" pitchFamily="2" charset="-122"/>
              </a:rPr>
              <a:t>托收承付</a:t>
            </a:r>
            <a:r>
              <a:rPr lang="en-US" altLang="zh-CN" sz="3600" b="1" smtClean="0">
                <a:ea typeface="宋体" pitchFamily="2" charset="-122"/>
              </a:rPr>
              <a:t>------</a:t>
            </a:r>
          </a:p>
          <a:p>
            <a:pPr indent="342900">
              <a:buFontTx/>
              <a:buNone/>
            </a:pPr>
            <a:r>
              <a:rPr lang="en-US" altLang="zh-CN" sz="2800" smtClean="0">
                <a:ea typeface="宋体" pitchFamily="2" charset="-122"/>
              </a:rPr>
              <a:t>   </a:t>
            </a:r>
            <a:r>
              <a:rPr lang="zh-CN" altLang="en-US" sz="2400" smtClean="0">
                <a:ea typeface="宋体" pitchFamily="2" charset="-122"/>
              </a:rPr>
              <a:t>是根据购销合同由收款人发货后委托开户银行向异地付款人收取款项，由付款人同意付款，并将款项划给收款人开户行。按结算款项弁回方式不同，可分为邮寄和电报两种。按承付货款的方式不同，分为验单付款和验货付款。使用托收承付结算方式的收款单位和付款单位，必须是国有企业、供销合作社以及经营管理较好、并经开户银行审查同意的城乡集体所有制工业企业。</a:t>
            </a:r>
          </a:p>
          <a:p>
            <a:pPr indent="342900">
              <a:buFontTx/>
              <a:buNone/>
            </a:pPr>
            <a:endParaRPr lang="zh-CN" altLang="en-US" sz="2400" smtClean="0">
              <a:ea typeface="宋体" pitchFamily="2" charset="-122"/>
            </a:endParaRPr>
          </a:p>
          <a:p>
            <a:pPr indent="342900">
              <a:buFont typeface="Wingdings" pitchFamily="2" charset="2"/>
              <a:buNone/>
            </a:pPr>
            <a:endParaRPr lang="en-US" altLang="zh-CN" sz="2400" smtClean="0">
              <a:ea typeface="宋体" pitchFamily="2" charset="-122"/>
            </a:endParaRPr>
          </a:p>
          <a:p>
            <a:pPr indent="342900"/>
            <a:endParaRPr lang="zh-CN" altLang="en-US" smtClean="0">
              <a:ea typeface="宋体" pitchFamily="2" charset="-122"/>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标题 1"/>
          <p:cNvSpPr>
            <a:spLocks noGrp="1"/>
          </p:cNvSpPr>
          <p:nvPr>
            <p:ph type="title"/>
          </p:nvPr>
        </p:nvSpPr>
        <p:spPr/>
        <p:txBody>
          <a:bodyPr/>
          <a:lstStyle/>
          <a:p>
            <a:r>
              <a:rPr lang="zh-CN" altLang="en-US" b="1" smtClean="0">
                <a:latin typeface="隶书" pitchFamily="49" charset="-122"/>
                <a:ea typeface="隶书" pitchFamily="49" charset="-122"/>
              </a:rPr>
              <a:t>结算业务</a:t>
            </a:r>
          </a:p>
        </p:txBody>
      </p:sp>
      <p:sp>
        <p:nvSpPr>
          <p:cNvPr id="49155" name="内容占位符 2"/>
          <p:cNvSpPr>
            <a:spLocks noGrp="1"/>
          </p:cNvSpPr>
          <p:nvPr>
            <p:ph idx="1"/>
          </p:nvPr>
        </p:nvSpPr>
        <p:spPr/>
        <p:txBody>
          <a:bodyPr/>
          <a:lstStyle/>
          <a:p>
            <a:pPr indent="342900">
              <a:buFontTx/>
              <a:buNone/>
            </a:pPr>
            <a:r>
              <a:rPr lang="zh-CN" altLang="en-US" sz="3600" b="1" smtClean="0">
                <a:ea typeface="宋体" pitchFamily="2" charset="-122"/>
              </a:rPr>
              <a:t>委托收款</a:t>
            </a:r>
            <a:r>
              <a:rPr lang="en-US" altLang="zh-CN" sz="3600" b="1" smtClean="0">
                <a:ea typeface="宋体" pitchFamily="2" charset="-122"/>
              </a:rPr>
              <a:t>------</a:t>
            </a:r>
          </a:p>
          <a:p>
            <a:pPr indent="342900">
              <a:buFont typeface="Wingdings" pitchFamily="2" charset="2"/>
              <a:buNone/>
            </a:pPr>
            <a:r>
              <a:rPr lang="en-US" altLang="zh-CN" smtClean="0">
                <a:ea typeface="宋体" pitchFamily="2" charset="-122"/>
              </a:rPr>
              <a:t>  </a:t>
            </a:r>
            <a:r>
              <a:rPr lang="zh-CN" altLang="en-US" sz="2400" smtClean="0">
                <a:ea typeface="宋体" pitchFamily="2" charset="-122"/>
              </a:rPr>
              <a:t>是收款人委托银行向付款人收取款项的结算方式。同城、异地都可使用。</a:t>
            </a:r>
            <a:endParaRPr lang="en-US" altLang="zh-CN" sz="2400" smtClean="0">
              <a:ea typeface="宋体" pitchFamily="2" charset="-122"/>
            </a:endParaRPr>
          </a:p>
          <a:p>
            <a:pPr indent="342900">
              <a:buFontTx/>
              <a:buNone/>
            </a:pPr>
            <a:r>
              <a:rPr lang="zh-CN" altLang="en-US" sz="2400" smtClean="0">
                <a:ea typeface="宋体" pitchFamily="2" charset="-122"/>
              </a:rPr>
              <a:t>   在同城范围内，收款人收取公共事业费或根据国务院的规定，可以使用同城特约委托收款。但必须具有收付双方事先签订的经济合同，由付款人向开户银行授权，并经开户银行同意，报经中国人民银行当地分支行批准。</a:t>
            </a:r>
          </a:p>
          <a:p>
            <a:pPr indent="342900"/>
            <a:endParaRPr lang="zh-CN" altLang="en-US" smtClean="0">
              <a:ea typeface="宋体" pitchFamily="2" charset="-122"/>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标题 1"/>
          <p:cNvSpPr>
            <a:spLocks noGrp="1"/>
          </p:cNvSpPr>
          <p:nvPr>
            <p:ph type="title"/>
          </p:nvPr>
        </p:nvSpPr>
        <p:spPr/>
        <p:txBody>
          <a:bodyPr/>
          <a:lstStyle/>
          <a:p>
            <a:r>
              <a:rPr lang="zh-CN" altLang="en-US" b="1" smtClean="0">
                <a:latin typeface="隶书" pitchFamily="49" charset="-122"/>
                <a:ea typeface="隶书" pitchFamily="49" charset="-122"/>
              </a:rPr>
              <a:t>结算业务</a:t>
            </a:r>
            <a:endParaRPr lang="zh-CN" altLang="en-US" smtClean="0">
              <a:ea typeface="宋体" pitchFamily="2" charset="-122"/>
            </a:endParaRPr>
          </a:p>
        </p:txBody>
      </p:sp>
      <p:sp>
        <p:nvSpPr>
          <p:cNvPr id="50179" name="内容占位符 2"/>
          <p:cNvSpPr>
            <a:spLocks noGrp="1"/>
          </p:cNvSpPr>
          <p:nvPr>
            <p:ph idx="1"/>
          </p:nvPr>
        </p:nvSpPr>
        <p:spPr>
          <a:xfrm>
            <a:off x="990600" y="1905000"/>
            <a:ext cx="7696200" cy="4191000"/>
          </a:xfrm>
        </p:spPr>
        <p:txBody>
          <a:bodyPr/>
          <a:lstStyle/>
          <a:p>
            <a:pPr indent="342900">
              <a:buFontTx/>
              <a:buNone/>
            </a:pPr>
            <a:r>
              <a:rPr lang="zh-CN" altLang="en-US" sz="3600" b="1" smtClean="0">
                <a:ea typeface="宋体" pitchFamily="2" charset="-122"/>
              </a:rPr>
              <a:t>信用卡</a:t>
            </a:r>
            <a:r>
              <a:rPr lang="en-US" altLang="zh-CN" sz="3600" b="1" smtClean="0">
                <a:ea typeface="宋体" pitchFamily="2" charset="-122"/>
              </a:rPr>
              <a:t>------</a:t>
            </a:r>
          </a:p>
          <a:p>
            <a:pPr indent="342900">
              <a:buFontTx/>
              <a:buNone/>
            </a:pPr>
            <a:r>
              <a:rPr lang="en-US" altLang="zh-CN" sz="2000" smtClean="0">
                <a:ea typeface="宋体" pitchFamily="2" charset="-122"/>
              </a:rPr>
              <a:t>          </a:t>
            </a:r>
            <a:r>
              <a:rPr lang="zh-CN" altLang="en-US" sz="2000" smtClean="0">
                <a:ea typeface="宋体" pitchFamily="2" charset="-122"/>
              </a:rPr>
              <a:t>信用卡是商业银行向个人和单位发行的，凭以向特约单位购物、消费和向银行存取现金，具有消费信用的特制载体卡片，信用卡按是否向发卡银行交存备用金分为贷记卡、准贷记卡两类，贷记卡是发卡银行给予持卡人一定的信用额度，持卡人可在信用额度内先消费、后还款的信用卡。准贷记卡则是先按发卡银行要求交存一定金额的备用金的信用卡。我们现在所说的信用卡，一般单指贷记卡。采用信用卡结算方式，收款单位对于当日受理的信用卡签购单，填写汇计单和进账单，连同签购单一并送交收单银行办理进账，在收到银行进账通知时，据以编制收款凭证；付款单位对于付出的信用卡资金，应根据银行转来的付款通知和有关的原始凭证编制付款凭证。 </a:t>
            </a:r>
            <a:br>
              <a:rPr lang="zh-CN" altLang="en-US" sz="2000" smtClean="0">
                <a:ea typeface="宋体" pitchFamily="2" charset="-122"/>
              </a:rPr>
            </a:br>
            <a:endParaRPr lang="zh-CN" altLang="en-US" sz="2000" smtClean="0">
              <a:ea typeface="宋体" pitchFamily="2" charset="-122"/>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标题 1"/>
          <p:cNvSpPr>
            <a:spLocks noGrp="1"/>
          </p:cNvSpPr>
          <p:nvPr>
            <p:ph type="title"/>
          </p:nvPr>
        </p:nvSpPr>
        <p:spPr/>
        <p:txBody>
          <a:bodyPr/>
          <a:lstStyle/>
          <a:p>
            <a:r>
              <a:rPr lang="zh-CN" altLang="en-US" b="1" smtClean="0">
                <a:latin typeface="隶书" pitchFamily="49" charset="-122"/>
                <a:ea typeface="隶书" pitchFamily="49" charset="-122"/>
              </a:rPr>
              <a:t>结算业务</a:t>
            </a:r>
            <a:endParaRPr lang="zh-CN" altLang="en-US" smtClean="0">
              <a:ea typeface="宋体" pitchFamily="2" charset="-122"/>
            </a:endParaRPr>
          </a:p>
        </p:txBody>
      </p:sp>
      <p:sp>
        <p:nvSpPr>
          <p:cNvPr id="51203" name="内容占位符 2"/>
          <p:cNvSpPr>
            <a:spLocks noGrp="1"/>
          </p:cNvSpPr>
          <p:nvPr>
            <p:ph idx="1"/>
          </p:nvPr>
        </p:nvSpPr>
        <p:spPr>
          <a:xfrm>
            <a:off x="990600" y="1981200"/>
            <a:ext cx="7696200" cy="4114800"/>
          </a:xfrm>
        </p:spPr>
        <p:txBody>
          <a:bodyPr/>
          <a:lstStyle/>
          <a:p>
            <a:pPr indent="342900">
              <a:buFontTx/>
              <a:buNone/>
            </a:pPr>
            <a:r>
              <a:rPr lang="zh-CN" altLang="en-US" sz="3600" b="1" smtClean="0">
                <a:ea typeface="宋体" pitchFamily="2" charset="-122"/>
              </a:rPr>
              <a:t>信用证</a:t>
            </a:r>
            <a:r>
              <a:rPr lang="en-US" altLang="zh-CN" sz="3600" b="1" smtClean="0">
                <a:ea typeface="宋体" pitchFamily="2" charset="-122"/>
              </a:rPr>
              <a:t>------</a:t>
            </a:r>
          </a:p>
          <a:p>
            <a:pPr indent="342900">
              <a:buFontTx/>
              <a:buNone/>
            </a:pPr>
            <a:r>
              <a:rPr lang="zh-CN" altLang="en-US" smtClean="0">
                <a:ea typeface="宋体" pitchFamily="2" charset="-122"/>
              </a:rPr>
              <a:t>      </a:t>
            </a:r>
            <a:r>
              <a:rPr lang="zh-CN" altLang="en-US" sz="2400" smtClean="0">
                <a:ea typeface="宋体" pitchFamily="2" charset="-122"/>
              </a:rPr>
              <a:t>是国际结算的一种主要方式。信用证是进口方银行向出口方开立的以出口方按规定提供单据和汇票为前提的支付一定金额的书面承诺，是一种有条件的付款凭证。</a:t>
            </a:r>
          </a:p>
          <a:p>
            <a:pPr indent="342900">
              <a:buFontTx/>
              <a:buNone/>
            </a:pPr>
            <a:r>
              <a:rPr lang="zh-CN" altLang="en-US" sz="2400" smtClean="0">
                <a:ea typeface="宋体" pitchFamily="2" charset="-122"/>
              </a:rPr>
              <a:t>          采用信用证结算方式的，收款单位收到信用证后，即备货装运，签发有关发票账单，连同运输单据和信用证，送交银行，根据退还的信用证等有关凭证编制收款凭证；付款单位在接到开证行的通知时，根据付款的有关单据编制付款凭证。  </a:t>
            </a:r>
            <a:br>
              <a:rPr lang="zh-CN" altLang="en-US" sz="2400" smtClean="0">
                <a:ea typeface="宋体" pitchFamily="2" charset="-122"/>
              </a:rPr>
            </a:br>
            <a:endParaRPr lang="zh-CN" altLang="en-US" sz="2400" smtClean="0">
              <a:ea typeface="宋体" pitchFamily="2" charset="-122"/>
            </a:endParaRPr>
          </a:p>
          <a:p>
            <a:pPr indent="342900">
              <a:buFontTx/>
              <a:buNone/>
            </a:pPr>
            <a:endParaRPr lang="zh-CN" altLang="en-US" smtClean="0">
              <a:ea typeface="宋体" pitchFamily="2"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a:xfrm>
            <a:off x="2286000" y="838200"/>
            <a:ext cx="6400800" cy="914400"/>
          </a:xfrm>
        </p:spPr>
        <p:txBody>
          <a:bodyPr/>
          <a:lstStyle/>
          <a:p>
            <a:r>
              <a:rPr lang="zh-CN" altLang="en-US" b="1" smtClean="0">
                <a:ea typeface="宋体" pitchFamily="2" charset="-122"/>
              </a:rPr>
              <a:t>金融的特征</a:t>
            </a:r>
            <a:endParaRPr lang="zh-CN" altLang="en-US" smtClean="0">
              <a:ea typeface="宋体" pitchFamily="2" charset="-122"/>
            </a:endParaRPr>
          </a:p>
        </p:txBody>
      </p:sp>
      <p:sp>
        <p:nvSpPr>
          <p:cNvPr id="6147" name="内容占位符 2"/>
          <p:cNvSpPr>
            <a:spLocks noGrp="1"/>
          </p:cNvSpPr>
          <p:nvPr>
            <p:ph idx="1"/>
          </p:nvPr>
        </p:nvSpPr>
        <p:spPr>
          <a:xfrm>
            <a:off x="990600" y="1676400"/>
            <a:ext cx="7696200" cy="4419600"/>
          </a:xfrm>
        </p:spPr>
        <p:txBody>
          <a:bodyPr/>
          <a:lstStyle/>
          <a:p>
            <a:pPr>
              <a:buFontTx/>
              <a:buNone/>
            </a:pPr>
            <a:endParaRPr lang="en-US" altLang="zh-CN" smtClean="0">
              <a:ea typeface="宋体" pitchFamily="2" charset="-122"/>
            </a:endParaRPr>
          </a:p>
          <a:p>
            <a:pPr>
              <a:buFontTx/>
              <a:buNone/>
            </a:pPr>
            <a:endParaRPr lang="en-US" altLang="zh-CN" smtClean="0">
              <a:ea typeface="宋体" pitchFamily="2" charset="-122"/>
            </a:endParaRPr>
          </a:p>
          <a:p>
            <a:r>
              <a:rPr lang="zh-CN" altLang="en-US" smtClean="0">
                <a:ea typeface="宋体" pitchFamily="2" charset="-122"/>
              </a:rPr>
              <a:t>金融是信用交易</a:t>
            </a:r>
            <a:endParaRPr lang="en-US" altLang="zh-CN" smtClean="0">
              <a:ea typeface="宋体" pitchFamily="2" charset="-122"/>
            </a:endParaRPr>
          </a:p>
          <a:p>
            <a:r>
              <a:rPr lang="zh-CN" altLang="en-US" smtClean="0">
                <a:ea typeface="宋体" pitchFamily="2" charset="-122"/>
              </a:rPr>
              <a:t>金融原则上必须以货币为对象</a:t>
            </a:r>
            <a:endParaRPr lang="en-US" altLang="zh-CN" smtClean="0">
              <a:ea typeface="宋体" pitchFamily="2" charset="-122"/>
            </a:endParaRPr>
          </a:p>
          <a:p>
            <a:r>
              <a:rPr lang="zh-CN" altLang="en-US" smtClean="0">
                <a:ea typeface="宋体" pitchFamily="2" charset="-122"/>
              </a:rPr>
              <a:t>金融交易可以发生在各种经济成分之间</a:t>
            </a:r>
          </a:p>
          <a:p>
            <a:endParaRPr lang="zh-CN" altLang="en-US" smtClean="0">
              <a:ea typeface="宋体" pitchFamily="2" charset="-122"/>
            </a:endParaRPr>
          </a:p>
        </p:txBody>
      </p:sp>
      <p:sp>
        <p:nvSpPr>
          <p:cNvPr id="4" name="矩形标注 3"/>
          <p:cNvSpPr>
            <a:spLocks noChangeArrowheads="1"/>
          </p:cNvSpPr>
          <p:nvPr/>
        </p:nvSpPr>
        <p:spPr bwMode="auto">
          <a:xfrm>
            <a:off x="4953000" y="1676400"/>
            <a:ext cx="3657600" cy="1558925"/>
          </a:xfrm>
          <a:prstGeom prst="wedgeRectCallout">
            <a:avLst>
              <a:gd name="adj1" fmla="val -69185"/>
              <a:gd name="adj2" fmla="val 42361"/>
            </a:avLst>
          </a:prstGeom>
          <a:solidFill>
            <a:srgbClr val="EEEEEE"/>
          </a:solidFill>
          <a:ln w="0">
            <a:solidFill>
              <a:srgbClr val="000000"/>
            </a:solidFill>
            <a:round/>
            <a:headEnd/>
            <a:tailEnd/>
          </a:ln>
        </p:spPr>
        <p:txBody>
          <a:bodyPr lIns="80065" tIns="40032" rIns="80065" bIns="40032" anchor="ctr">
            <a:spAutoFit/>
          </a:bodyPr>
          <a:lstStyle/>
          <a:p>
            <a:r>
              <a:rPr lang="zh-CN" altLang="en-US" sz="1800">
                <a:ea typeface="宋体" pitchFamily="2" charset="-122"/>
              </a:rPr>
              <a:t>金融是信用货币出现以后形成的一个经济范畴，最能表明金融特征的是可以创造和消减货币的银行信用，银行信用被认为是金融的核心。</a:t>
            </a:r>
            <a:endParaRPr lang="zh-CN" altLang="en-US" sz="1800" b="1">
              <a:latin typeface="宋体" pitchFamily="2" charset="-122"/>
              <a:ea typeface="宋体" pitchFamily="2" charset="-122"/>
            </a:endParaRPr>
          </a:p>
          <a:p>
            <a:pPr algn="ctr"/>
            <a:endParaRPr lang="zh-CN" altLang="en-US">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nvGraphicFramePr>
        <p:xfrm>
          <a:off x="609600" y="1397000"/>
          <a:ext cx="7620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标题 1"/>
          <p:cNvSpPr>
            <a:spLocks noGrp="1"/>
          </p:cNvSpPr>
          <p:nvPr>
            <p:ph type="title"/>
          </p:nvPr>
        </p:nvSpPr>
        <p:spPr/>
        <p:txBody>
          <a:bodyPr/>
          <a:lstStyle/>
          <a:p>
            <a:r>
              <a:rPr lang="zh-CN" altLang="en-US" b="1" smtClean="0">
                <a:latin typeface="隶书" pitchFamily="49" charset="-122"/>
                <a:ea typeface="隶书" pitchFamily="49" charset="-122"/>
              </a:rPr>
              <a:t>外汇业务</a:t>
            </a:r>
          </a:p>
        </p:txBody>
      </p:sp>
      <p:sp>
        <p:nvSpPr>
          <p:cNvPr id="53251" name="内容占位符 2"/>
          <p:cNvSpPr>
            <a:spLocks noGrp="1"/>
          </p:cNvSpPr>
          <p:nvPr>
            <p:ph idx="1"/>
          </p:nvPr>
        </p:nvSpPr>
        <p:spPr/>
        <p:txBody>
          <a:bodyPr/>
          <a:lstStyle/>
          <a:p>
            <a:pPr>
              <a:buFontTx/>
              <a:buNone/>
            </a:pPr>
            <a:r>
              <a:rPr lang="zh-CN" altLang="en-US" smtClean="0">
                <a:ea typeface="宋体" pitchFamily="2" charset="-122"/>
              </a:rPr>
              <a:t> </a:t>
            </a:r>
            <a:r>
              <a:rPr lang="zh-CN" altLang="en-US" sz="3600" b="1" smtClean="0">
                <a:ea typeface="宋体" pitchFamily="2" charset="-122"/>
              </a:rPr>
              <a:t>外币兑换</a:t>
            </a:r>
            <a:r>
              <a:rPr lang="en-US" altLang="zh-CN" sz="3600" b="1" smtClean="0">
                <a:ea typeface="宋体" pitchFamily="2" charset="-122"/>
              </a:rPr>
              <a:t>------</a:t>
            </a:r>
          </a:p>
          <a:p>
            <a:pPr>
              <a:buFontTx/>
              <a:buNone/>
            </a:pPr>
            <a:r>
              <a:rPr lang="zh-CN" altLang="en-US" smtClean="0">
                <a:ea typeface="宋体" pitchFamily="2" charset="-122"/>
              </a:rPr>
              <a:t>        是指柜台发生的各种币别之间的现金兑换。即包括外币与人民币、人民币与外币、外币与外币之间的现钞兑换。</a:t>
            </a:r>
          </a:p>
          <a:p>
            <a:pPr>
              <a:buFontTx/>
              <a:buNone/>
            </a:pPr>
            <a:endParaRPr lang="zh-CN" altLang="en-US" smtClean="0">
              <a:ea typeface="宋体" pitchFamily="2" charset="-122"/>
            </a:endParaRPr>
          </a:p>
          <a:p>
            <a:pPr>
              <a:buFontTx/>
              <a:buNone/>
            </a:pPr>
            <a:endParaRPr lang="zh-CN" altLang="en-US" smtClean="0">
              <a:ea typeface="宋体" pitchFamily="2" charset="-122"/>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标题 1"/>
          <p:cNvSpPr>
            <a:spLocks noGrp="1"/>
          </p:cNvSpPr>
          <p:nvPr>
            <p:ph type="title"/>
          </p:nvPr>
        </p:nvSpPr>
        <p:spPr/>
        <p:txBody>
          <a:bodyPr/>
          <a:lstStyle/>
          <a:p>
            <a:r>
              <a:rPr lang="zh-CN" altLang="en-US" b="1" smtClean="0">
                <a:latin typeface="隶书" pitchFamily="49" charset="-122"/>
                <a:ea typeface="隶书" pitchFamily="49" charset="-122"/>
              </a:rPr>
              <a:t>外汇业务</a:t>
            </a:r>
          </a:p>
        </p:txBody>
      </p:sp>
      <p:sp>
        <p:nvSpPr>
          <p:cNvPr id="54275" name="内容占位符 2"/>
          <p:cNvSpPr>
            <a:spLocks noGrp="1"/>
          </p:cNvSpPr>
          <p:nvPr>
            <p:ph idx="1"/>
          </p:nvPr>
        </p:nvSpPr>
        <p:spPr/>
        <p:txBody>
          <a:bodyPr/>
          <a:lstStyle/>
          <a:p>
            <a:pPr>
              <a:buFontTx/>
              <a:buNone/>
            </a:pPr>
            <a:r>
              <a:rPr lang="zh-CN" altLang="en-US" b="1" smtClean="0">
                <a:ea typeface="宋体" pitchFamily="2" charset="-122"/>
              </a:rPr>
              <a:t>结售汇业务</a:t>
            </a:r>
            <a:r>
              <a:rPr lang="en-US" altLang="zh-CN" b="1" smtClean="0">
                <a:ea typeface="宋体" pitchFamily="2" charset="-122"/>
              </a:rPr>
              <a:t>------</a:t>
            </a:r>
          </a:p>
          <a:p>
            <a:r>
              <a:rPr lang="zh-CN" altLang="en-US" smtClean="0">
                <a:ea typeface="宋体" pitchFamily="2" charset="-122"/>
              </a:rPr>
              <a:t>结汇是指银行按国家有关规定，以一定的人民币汇率买入	企事业单位或个人的外汇并支付相应人民币的外汇业务。</a:t>
            </a:r>
          </a:p>
          <a:p>
            <a:r>
              <a:rPr lang="zh-CN" altLang="en-US" smtClean="0">
                <a:ea typeface="宋体" pitchFamily="2" charset="-122"/>
              </a:rPr>
              <a:t>售汇是指银行按国家有关规定，以一定的人民币汇率卖给企事业单位或个人的外汇并收取相应人民币的外汇业务。</a:t>
            </a:r>
          </a:p>
          <a:p>
            <a:pPr>
              <a:buFontTx/>
              <a:buNone/>
            </a:pPr>
            <a:endParaRPr lang="en-US" altLang="zh-CN" b="1" smtClean="0">
              <a:ea typeface="宋体" pitchFamily="2" charset="-122"/>
            </a:endParaRPr>
          </a:p>
          <a:p>
            <a:endParaRPr lang="zh-CN" altLang="en-US" smtClean="0">
              <a:ea typeface="宋体" pitchFamily="2" charset="-122"/>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标题 1"/>
          <p:cNvSpPr>
            <a:spLocks noGrp="1"/>
          </p:cNvSpPr>
          <p:nvPr>
            <p:ph type="title"/>
          </p:nvPr>
        </p:nvSpPr>
        <p:spPr/>
        <p:txBody>
          <a:bodyPr/>
          <a:lstStyle/>
          <a:p>
            <a:r>
              <a:rPr lang="zh-CN" altLang="en-US" b="1" smtClean="0">
                <a:latin typeface="隶书" pitchFamily="49" charset="-122"/>
                <a:ea typeface="隶书" pitchFamily="49" charset="-122"/>
              </a:rPr>
              <a:t>外汇业务</a:t>
            </a:r>
          </a:p>
        </p:txBody>
      </p:sp>
      <p:sp>
        <p:nvSpPr>
          <p:cNvPr id="55299" name="内容占位符 2"/>
          <p:cNvSpPr>
            <a:spLocks noGrp="1"/>
          </p:cNvSpPr>
          <p:nvPr>
            <p:ph idx="1"/>
          </p:nvPr>
        </p:nvSpPr>
        <p:spPr/>
        <p:txBody>
          <a:bodyPr/>
          <a:lstStyle/>
          <a:p>
            <a:pPr>
              <a:buFontTx/>
              <a:buNone/>
            </a:pPr>
            <a:r>
              <a:rPr lang="zh-CN" altLang="en-US" b="1" smtClean="0">
                <a:ea typeface="宋体" pitchFamily="2" charset="-122"/>
              </a:rPr>
              <a:t>外汇买卖</a:t>
            </a:r>
            <a:r>
              <a:rPr lang="en-US" altLang="zh-CN" b="1" smtClean="0">
                <a:ea typeface="宋体" pitchFamily="2" charset="-122"/>
              </a:rPr>
              <a:t>------</a:t>
            </a:r>
          </a:p>
          <a:p>
            <a:pPr>
              <a:buFontTx/>
              <a:buNone/>
            </a:pPr>
            <a:r>
              <a:rPr lang="zh-CN" altLang="en-US" smtClean="0">
                <a:ea typeface="宋体" pitchFamily="2" charset="-122"/>
              </a:rPr>
              <a:t>         是指不同货币之间兑换时，按一定汇价买入一种货币或卖出一种货币的业务。</a:t>
            </a:r>
          </a:p>
          <a:p>
            <a:r>
              <a:rPr lang="zh-CN" altLang="en-US" smtClean="0">
                <a:ea typeface="宋体" pitchFamily="2" charset="-122"/>
              </a:rPr>
              <a:t>是一种外汇和另一种外汇之间的买卖业务</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标题 1"/>
          <p:cNvSpPr>
            <a:spLocks noGrp="1"/>
          </p:cNvSpPr>
          <p:nvPr>
            <p:ph type="title"/>
          </p:nvPr>
        </p:nvSpPr>
        <p:spPr/>
        <p:txBody>
          <a:bodyPr/>
          <a:lstStyle/>
          <a:p>
            <a:r>
              <a:rPr lang="zh-CN" altLang="en-US" b="1" smtClean="0">
                <a:latin typeface="隶书" pitchFamily="49" charset="-122"/>
                <a:ea typeface="隶书" pitchFamily="49" charset="-122"/>
              </a:rPr>
              <a:t>外汇业务</a:t>
            </a:r>
          </a:p>
        </p:txBody>
      </p:sp>
      <p:sp>
        <p:nvSpPr>
          <p:cNvPr id="56323" name="内容占位符 2"/>
          <p:cNvSpPr>
            <a:spLocks noGrp="1"/>
          </p:cNvSpPr>
          <p:nvPr>
            <p:ph idx="1"/>
          </p:nvPr>
        </p:nvSpPr>
        <p:spPr/>
        <p:txBody>
          <a:bodyPr/>
          <a:lstStyle/>
          <a:p>
            <a:pPr>
              <a:buFontTx/>
              <a:buNone/>
            </a:pPr>
            <a:r>
              <a:rPr lang="zh-CN" altLang="en-US" b="1" smtClean="0">
                <a:ea typeface="宋体" pitchFamily="2" charset="-122"/>
              </a:rPr>
              <a:t>外汇敞口平盘</a:t>
            </a:r>
            <a:r>
              <a:rPr lang="en-US" altLang="zh-CN" smtClean="0">
                <a:ea typeface="宋体" pitchFamily="2" charset="-122"/>
              </a:rPr>
              <a:t>------</a:t>
            </a:r>
          </a:p>
          <a:p>
            <a:pPr>
              <a:buFontTx/>
              <a:buNone/>
            </a:pPr>
            <a:r>
              <a:rPr lang="zh-CN" altLang="en-US" smtClean="0">
                <a:ea typeface="宋体" pitchFamily="2" charset="-122"/>
              </a:rPr>
              <a:t>         是指对本行外汇业务中出现的外汇头寸敞口，通过外汇买卖，进行平仓的操作。银行外汇头寸管理实行外汇买卖平仓的方式。</a:t>
            </a:r>
          </a:p>
          <a:p>
            <a:endParaRPr lang="zh-CN" altLang="en-US" smtClean="0">
              <a:ea typeface="宋体" pitchFamily="2" charset="-122"/>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标题 1"/>
          <p:cNvSpPr>
            <a:spLocks noGrp="1"/>
          </p:cNvSpPr>
          <p:nvPr>
            <p:ph type="title"/>
          </p:nvPr>
        </p:nvSpPr>
        <p:spPr/>
        <p:txBody>
          <a:bodyPr/>
          <a:lstStyle/>
          <a:p>
            <a:r>
              <a:rPr lang="zh-CN" altLang="en-US" b="1" smtClean="0">
                <a:latin typeface="隶书" pitchFamily="49" charset="-122"/>
                <a:ea typeface="隶书" pitchFamily="49" charset="-122"/>
              </a:rPr>
              <a:t>外汇业务</a:t>
            </a:r>
          </a:p>
        </p:txBody>
      </p:sp>
      <p:sp>
        <p:nvSpPr>
          <p:cNvPr id="57347" name="内容占位符 2"/>
          <p:cNvSpPr>
            <a:spLocks noGrp="1"/>
          </p:cNvSpPr>
          <p:nvPr>
            <p:ph idx="1"/>
          </p:nvPr>
        </p:nvSpPr>
        <p:spPr>
          <a:xfrm>
            <a:off x="990600" y="1905000"/>
            <a:ext cx="7696200" cy="4191000"/>
          </a:xfrm>
        </p:spPr>
        <p:txBody>
          <a:bodyPr/>
          <a:lstStyle/>
          <a:p>
            <a:pPr>
              <a:buFontTx/>
              <a:buNone/>
            </a:pPr>
            <a:r>
              <a:rPr lang="zh-CN" altLang="en-US" smtClean="0">
                <a:ea typeface="宋体" pitchFamily="2" charset="-122"/>
              </a:rPr>
              <a:t>   </a:t>
            </a:r>
            <a:r>
              <a:rPr lang="zh-CN" altLang="en-US" b="1" smtClean="0">
                <a:ea typeface="宋体" pitchFamily="2" charset="-122"/>
              </a:rPr>
              <a:t>旅行支票业务</a:t>
            </a:r>
            <a:r>
              <a:rPr lang="en-US" altLang="zh-CN" smtClean="0">
                <a:ea typeface="宋体" pitchFamily="2" charset="-122"/>
              </a:rPr>
              <a:t>------</a:t>
            </a:r>
          </a:p>
          <a:p>
            <a:pPr>
              <a:buFontTx/>
              <a:buNone/>
            </a:pPr>
            <a:r>
              <a:rPr lang="zh-CN" altLang="en-US" smtClean="0">
                <a:ea typeface="宋体" pitchFamily="2" charset="-122"/>
              </a:rPr>
              <a:t>         </a:t>
            </a:r>
            <a:r>
              <a:rPr lang="zh-CN" altLang="en-US" sz="2400" smtClean="0">
                <a:ea typeface="宋体" pitchFamily="2" charset="-122"/>
              </a:rPr>
              <a:t>旅行支票是指境内商业银行代售的、由境外银行或专门金融机构印制、以发行机构作为最终付款人、以可自由兑换货币作为计价结算货币、有固定面额的票据。境内居民在购买时，须本人在支票上签名，兑换时，只需再次签名即可。 </a:t>
            </a:r>
          </a:p>
          <a:p>
            <a:pPr>
              <a:buFontTx/>
              <a:buNone/>
            </a:pPr>
            <a:r>
              <a:rPr lang="zh-CN" altLang="en-US" sz="2400" smtClean="0">
                <a:ea typeface="宋体" pitchFamily="2" charset="-122"/>
              </a:rPr>
              <a:t>          办理银行根据与旅行支票机构签订的代售协议书，办理国外机构发行旅行支票的代售和兑付业务。</a:t>
            </a:r>
          </a:p>
          <a:p>
            <a:endParaRPr lang="zh-CN" altLang="en-US" smtClean="0">
              <a:ea typeface="宋体" pitchFamily="2" charset="-122"/>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标题 1"/>
          <p:cNvSpPr>
            <a:spLocks noGrp="1"/>
          </p:cNvSpPr>
          <p:nvPr>
            <p:ph type="title"/>
          </p:nvPr>
        </p:nvSpPr>
        <p:spPr/>
        <p:txBody>
          <a:bodyPr/>
          <a:lstStyle/>
          <a:p>
            <a:r>
              <a:rPr lang="zh-CN" altLang="en-US" b="1" smtClean="0">
                <a:latin typeface="隶书" pitchFamily="49" charset="-122"/>
                <a:ea typeface="隶书" pitchFamily="49" charset="-122"/>
              </a:rPr>
              <a:t>外汇业务</a:t>
            </a:r>
          </a:p>
        </p:txBody>
      </p:sp>
      <p:sp>
        <p:nvSpPr>
          <p:cNvPr id="58371" name="内容占位符 2"/>
          <p:cNvSpPr>
            <a:spLocks noGrp="1"/>
          </p:cNvSpPr>
          <p:nvPr>
            <p:ph idx="1"/>
          </p:nvPr>
        </p:nvSpPr>
        <p:spPr/>
        <p:txBody>
          <a:bodyPr/>
          <a:lstStyle/>
          <a:p>
            <a:pPr>
              <a:buFontTx/>
              <a:buNone/>
            </a:pPr>
            <a:r>
              <a:rPr lang="zh-CN" altLang="en-US" b="1" smtClean="0">
                <a:ea typeface="宋体" pitchFamily="2" charset="-122"/>
              </a:rPr>
              <a:t>光票托收</a:t>
            </a:r>
            <a:r>
              <a:rPr lang="en-US" altLang="zh-CN" smtClean="0">
                <a:ea typeface="宋体" pitchFamily="2" charset="-122"/>
              </a:rPr>
              <a:t>------</a:t>
            </a:r>
          </a:p>
          <a:p>
            <a:pPr>
              <a:buFontTx/>
              <a:buNone/>
            </a:pPr>
            <a:r>
              <a:rPr lang="en-US" altLang="zh-CN" smtClean="0">
                <a:ea typeface="宋体" pitchFamily="2" charset="-122"/>
              </a:rPr>
              <a:t>         </a:t>
            </a:r>
            <a:r>
              <a:rPr lang="zh-CN" altLang="en-US" smtClean="0">
                <a:ea typeface="宋体" pitchFamily="2" charset="-122"/>
              </a:rPr>
              <a:t>是本行受客户委托将境外签发的银行本票、汇票、支票等外币票据向票据付款行或出票人办理托收的业务。</a:t>
            </a:r>
          </a:p>
          <a:p>
            <a:endParaRPr lang="zh-CN" altLang="en-US" smtClean="0">
              <a:ea typeface="宋体" pitchFamily="2" charset="-122"/>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标题 1"/>
          <p:cNvSpPr>
            <a:spLocks noGrp="1"/>
          </p:cNvSpPr>
          <p:nvPr>
            <p:ph type="title"/>
          </p:nvPr>
        </p:nvSpPr>
        <p:spPr/>
        <p:txBody>
          <a:bodyPr/>
          <a:lstStyle/>
          <a:p>
            <a:r>
              <a:rPr lang="zh-CN" altLang="en-US" b="1" smtClean="0">
                <a:latin typeface="隶书" pitchFamily="49" charset="-122"/>
                <a:ea typeface="隶书" pitchFamily="49" charset="-122"/>
              </a:rPr>
              <a:t>代收代付业务</a:t>
            </a:r>
          </a:p>
        </p:txBody>
      </p:sp>
      <p:sp>
        <p:nvSpPr>
          <p:cNvPr id="59395" name="内容占位符 2"/>
          <p:cNvSpPr>
            <a:spLocks noGrp="1"/>
          </p:cNvSpPr>
          <p:nvPr>
            <p:ph idx="1"/>
          </p:nvPr>
        </p:nvSpPr>
        <p:spPr/>
        <p:txBody>
          <a:bodyPr/>
          <a:lstStyle/>
          <a:p>
            <a:pPr>
              <a:buFontTx/>
              <a:buNone/>
            </a:pPr>
            <a:r>
              <a:rPr lang="zh-CN" altLang="en-US" smtClean="0">
                <a:ea typeface="宋体" pitchFamily="2" charset="-122"/>
              </a:rPr>
              <a:t>         代收代付业务是银行受单位或储户本人委托，并与之签订协议，约定银行代替单位向其员工的存款账户发放工资或费用，或由银行代理客户缴纳电费、水费等各项费用的业务。</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标题 11"/>
          <p:cNvSpPr>
            <a:spLocks noGrp="1"/>
          </p:cNvSpPr>
          <p:nvPr>
            <p:ph type="title"/>
          </p:nvPr>
        </p:nvSpPr>
        <p:spPr/>
        <p:txBody>
          <a:bodyPr/>
          <a:lstStyle/>
          <a:p>
            <a:r>
              <a:rPr lang="zh-CN" altLang="en-US" b="1" smtClean="0">
                <a:ea typeface="宋体" pitchFamily="2" charset="-122"/>
              </a:rPr>
              <a:t>商业银行业务</a:t>
            </a:r>
          </a:p>
        </p:txBody>
      </p:sp>
      <p:sp>
        <p:nvSpPr>
          <p:cNvPr id="60419" name="内容占位符 12"/>
          <p:cNvSpPr>
            <a:spLocks noGrp="1"/>
          </p:cNvSpPr>
          <p:nvPr>
            <p:ph idx="1"/>
          </p:nvPr>
        </p:nvSpPr>
        <p:spPr>
          <a:xfrm>
            <a:off x="685800" y="1981200"/>
            <a:ext cx="8001000" cy="4114800"/>
          </a:xfrm>
        </p:spPr>
        <p:txBody>
          <a:bodyPr/>
          <a:lstStyle/>
          <a:p>
            <a:pPr>
              <a:buFontTx/>
              <a:buNone/>
            </a:pPr>
            <a:endParaRPr lang="zh-CN" altLang="en-US" smtClean="0">
              <a:ea typeface="宋体" pitchFamily="2" charset="-122"/>
            </a:endParaRPr>
          </a:p>
        </p:txBody>
      </p:sp>
      <p:sp>
        <p:nvSpPr>
          <p:cNvPr id="60420" name="Freeform 1041"/>
          <p:cNvSpPr>
            <a:spLocks/>
          </p:cNvSpPr>
          <p:nvPr/>
        </p:nvSpPr>
        <p:spPr bwMode="auto">
          <a:xfrm>
            <a:off x="2438400" y="4197350"/>
            <a:ext cx="1585913" cy="1104900"/>
          </a:xfrm>
          <a:custGeom>
            <a:avLst/>
            <a:gdLst>
              <a:gd name="T0" fmla="*/ 2147483647 w 1152"/>
              <a:gd name="T1" fmla="*/ 0 h 1020"/>
              <a:gd name="T2" fmla="*/ 0 w 1152"/>
              <a:gd name="T3" fmla="*/ 2147483647 h 1020"/>
              <a:gd name="T4" fmla="*/ 2147483647 w 1152"/>
              <a:gd name="T5" fmla="*/ 2147483647 h 1020"/>
              <a:gd name="T6" fmla="*/ 2147483647 w 1152"/>
              <a:gd name="T7" fmla="*/ 0 h 1020"/>
              <a:gd name="T8" fmla="*/ 0 60000 65536"/>
              <a:gd name="T9" fmla="*/ 0 60000 65536"/>
              <a:gd name="T10" fmla="*/ 0 60000 65536"/>
              <a:gd name="T11" fmla="*/ 0 60000 65536"/>
              <a:gd name="T12" fmla="*/ 0 w 1152"/>
              <a:gd name="T13" fmla="*/ 0 h 1020"/>
              <a:gd name="T14" fmla="*/ 1152 w 1152"/>
              <a:gd name="T15" fmla="*/ 1020 h 1020"/>
            </a:gdLst>
            <a:ahLst/>
            <a:cxnLst>
              <a:cxn ang="T8">
                <a:pos x="T0" y="T1"/>
              </a:cxn>
              <a:cxn ang="T9">
                <a:pos x="T2" y="T3"/>
              </a:cxn>
              <a:cxn ang="T10">
                <a:pos x="T4" y="T5"/>
              </a:cxn>
              <a:cxn ang="T11">
                <a:pos x="T6" y="T7"/>
              </a:cxn>
            </a:cxnLst>
            <a:rect l="T12" t="T13" r="T14" b="T15"/>
            <a:pathLst>
              <a:path w="1152" h="1020">
                <a:moveTo>
                  <a:pt x="582" y="0"/>
                </a:moveTo>
                <a:lnTo>
                  <a:pt x="0" y="1020"/>
                </a:lnTo>
                <a:lnTo>
                  <a:pt x="1152" y="1020"/>
                </a:lnTo>
                <a:lnTo>
                  <a:pt x="582" y="0"/>
                </a:lnTo>
                <a:close/>
              </a:path>
            </a:pathLst>
          </a:custGeom>
          <a:gradFill rotWithShape="0">
            <a:gsLst>
              <a:gs pos="0">
                <a:srgbClr val="FFFFFF"/>
              </a:gs>
              <a:gs pos="100000">
                <a:srgbClr val="767676"/>
              </a:gs>
            </a:gsLst>
            <a:lin ang="5400000" scaled="1"/>
          </a:gradFill>
          <a:ln w="6350">
            <a:noFill/>
            <a:round/>
            <a:headEnd/>
            <a:tailEnd/>
          </a:ln>
        </p:spPr>
        <p:txBody>
          <a:bodyPr wrap="none" bIns="0" anchor="ctr"/>
          <a:lstStyle/>
          <a:p>
            <a:endParaRPr lang="zh-CN" altLang="en-US">
              <a:ea typeface="宋体" pitchFamily="2" charset="-122"/>
            </a:endParaRPr>
          </a:p>
        </p:txBody>
      </p:sp>
      <p:sp>
        <p:nvSpPr>
          <p:cNvPr id="60421" name="Freeform 1042"/>
          <p:cNvSpPr>
            <a:spLocks/>
          </p:cNvSpPr>
          <p:nvPr/>
        </p:nvSpPr>
        <p:spPr bwMode="auto">
          <a:xfrm flipV="1">
            <a:off x="2438400" y="3297238"/>
            <a:ext cx="1585913" cy="1104900"/>
          </a:xfrm>
          <a:custGeom>
            <a:avLst/>
            <a:gdLst>
              <a:gd name="T0" fmla="*/ 2147483647 w 1152"/>
              <a:gd name="T1" fmla="*/ 0 h 1020"/>
              <a:gd name="T2" fmla="*/ 0 w 1152"/>
              <a:gd name="T3" fmla="*/ 2147483647 h 1020"/>
              <a:gd name="T4" fmla="*/ 2147483647 w 1152"/>
              <a:gd name="T5" fmla="*/ 2147483647 h 1020"/>
              <a:gd name="T6" fmla="*/ 2147483647 w 1152"/>
              <a:gd name="T7" fmla="*/ 0 h 1020"/>
              <a:gd name="T8" fmla="*/ 0 60000 65536"/>
              <a:gd name="T9" fmla="*/ 0 60000 65536"/>
              <a:gd name="T10" fmla="*/ 0 60000 65536"/>
              <a:gd name="T11" fmla="*/ 0 60000 65536"/>
              <a:gd name="T12" fmla="*/ 0 w 1152"/>
              <a:gd name="T13" fmla="*/ 0 h 1020"/>
              <a:gd name="T14" fmla="*/ 1152 w 1152"/>
              <a:gd name="T15" fmla="*/ 1020 h 1020"/>
            </a:gdLst>
            <a:ahLst/>
            <a:cxnLst>
              <a:cxn ang="T8">
                <a:pos x="T0" y="T1"/>
              </a:cxn>
              <a:cxn ang="T9">
                <a:pos x="T2" y="T3"/>
              </a:cxn>
              <a:cxn ang="T10">
                <a:pos x="T4" y="T5"/>
              </a:cxn>
              <a:cxn ang="T11">
                <a:pos x="T6" y="T7"/>
              </a:cxn>
            </a:cxnLst>
            <a:rect l="T12" t="T13" r="T14" b="T15"/>
            <a:pathLst>
              <a:path w="1152" h="1020">
                <a:moveTo>
                  <a:pt x="582" y="0"/>
                </a:moveTo>
                <a:lnTo>
                  <a:pt x="0" y="1020"/>
                </a:lnTo>
                <a:lnTo>
                  <a:pt x="1152" y="1020"/>
                </a:lnTo>
                <a:lnTo>
                  <a:pt x="582" y="0"/>
                </a:lnTo>
                <a:close/>
              </a:path>
            </a:pathLst>
          </a:custGeom>
          <a:gradFill rotWithShape="0">
            <a:gsLst>
              <a:gs pos="0">
                <a:srgbClr val="767676"/>
              </a:gs>
              <a:gs pos="100000">
                <a:srgbClr val="FFFFFF"/>
              </a:gs>
            </a:gsLst>
            <a:lin ang="5400000" scaled="1"/>
          </a:gradFill>
          <a:ln w="6350">
            <a:noFill/>
            <a:round/>
            <a:headEnd/>
            <a:tailEnd/>
          </a:ln>
        </p:spPr>
        <p:txBody>
          <a:bodyPr wrap="none" bIns="0" anchor="ctr"/>
          <a:lstStyle/>
          <a:p>
            <a:endParaRPr lang="zh-CN" altLang="en-US">
              <a:ea typeface="宋体" pitchFamily="2" charset="-122"/>
            </a:endParaRPr>
          </a:p>
        </p:txBody>
      </p:sp>
      <p:sp>
        <p:nvSpPr>
          <p:cNvPr id="60422" name="Freeform 1043"/>
          <p:cNvSpPr>
            <a:spLocks/>
          </p:cNvSpPr>
          <p:nvPr/>
        </p:nvSpPr>
        <p:spPr bwMode="auto">
          <a:xfrm rot="5400000" flipV="1">
            <a:off x="3206750" y="3616325"/>
            <a:ext cx="1292225" cy="1196975"/>
          </a:xfrm>
          <a:custGeom>
            <a:avLst/>
            <a:gdLst>
              <a:gd name="T0" fmla="*/ 2147483647 w 1152"/>
              <a:gd name="T1" fmla="*/ 0 h 1020"/>
              <a:gd name="T2" fmla="*/ 0 w 1152"/>
              <a:gd name="T3" fmla="*/ 2147483647 h 1020"/>
              <a:gd name="T4" fmla="*/ 2147483647 w 1152"/>
              <a:gd name="T5" fmla="*/ 2147483647 h 1020"/>
              <a:gd name="T6" fmla="*/ 2147483647 w 1152"/>
              <a:gd name="T7" fmla="*/ 0 h 1020"/>
              <a:gd name="T8" fmla="*/ 0 60000 65536"/>
              <a:gd name="T9" fmla="*/ 0 60000 65536"/>
              <a:gd name="T10" fmla="*/ 0 60000 65536"/>
              <a:gd name="T11" fmla="*/ 0 60000 65536"/>
              <a:gd name="T12" fmla="*/ 0 w 1152"/>
              <a:gd name="T13" fmla="*/ 0 h 1020"/>
              <a:gd name="T14" fmla="*/ 1152 w 1152"/>
              <a:gd name="T15" fmla="*/ 1020 h 1020"/>
            </a:gdLst>
            <a:ahLst/>
            <a:cxnLst>
              <a:cxn ang="T8">
                <a:pos x="T0" y="T1"/>
              </a:cxn>
              <a:cxn ang="T9">
                <a:pos x="T2" y="T3"/>
              </a:cxn>
              <a:cxn ang="T10">
                <a:pos x="T4" y="T5"/>
              </a:cxn>
              <a:cxn ang="T11">
                <a:pos x="T6" y="T7"/>
              </a:cxn>
            </a:cxnLst>
            <a:rect l="T12" t="T13" r="T14" b="T15"/>
            <a:pathLst>
              <a:path w="1152" h="1020">
                <a:moveTo>
                  <a:pt x="582" y="0"/>
                </a:moveTo>
                <a:lnTo>
                  <a:pt x="0" y="1020"/>
                </a:lnTo>
                <a:lnTo>
                  <a:pt x="1152" y="1020"/>
                </a:lnTo>
                <a:lnTo>
                  <a:pt x="582" y="0"/>
                </a:lnTo>
                <a:close/>
              </a:path>
            </a:pathLst>
          </a:custGeom>
          <a:gradFill rotWithShape="0">
            <a:gsLst>
              <a:gs pos="0">
                <a:srgbClr val="FFFFFF"/>
              </a:gs>
              <a:gs pos="100000">
                <a:srgbClr val="767676"/>
              </a:gs>
            </a:gsLst>
            <a:lin ang="0" scaled="1"/>
          </a:gradFill>
          <a:ln w="6350">
            <a:noFill/>
            <a:round/>
            <a:headEnd/>
            <a:tailEnd/>
          </a:ln>
        </p:spPr>
        <p:txBody>
          <a:bodyPr wrap="none" bIns="0" anchor="ctr"/>
          <a:lstStyle/>
          <a:p>
            <a:endParaRPr lang="zh-CN" altLang="en-US">
              <a:ea typeface="宋体" pitchFamily="2" charset="-122"/>
            </a:endParaRPr>
          </a:p>
        </p:txBody>
      </p:sp>
      <p:sp>
        <p:nvSpPr>
          <p:cNvPr id="60423" name="Freeform 1044"/>
          <p:cNvSpPr>
            <a:spLocks/>
          </p:cNvSpPr>
          <p:nvPr/>
        </p:nvSpPr>
        <p:spPr bwMode="auto">
          <a:xfrm rot="-5400000" flipH="1" flipV="1">
            <a:off x="1897063" y="3635375"/>
            <a:ext cx="1292225" cy="1196975"/>
          </a:xfrm>
          <a:custGeom>
            <a:avLst/>
            <a:gdLst>
              <a:gd name="T0" fmla="*/ 2147483647 w 1152"/>
              <a:gd name="T1" fmla="*/ 0 h 1020"/>
              <a:gd name="T2" fmla="*/ 0 w 1152"/>
              <a:gd name="T3" fmla="*/ 2147483647 h 1020"/>
              <a:gd name="T4" fmla="*/ 2147483647 w 1152"/>
              <a:gd name="T5" fmla="*/ 2147483647 h 1020"/>
              <a:gd name="T6" fmla="*/ 2147483647 w 1152"/>
              <a:gd name="T7" fmla="*/ 0 h 1020"/>
              <a:gd name="T8" fmla="*/ 0 60000 65536"/>
              <a:gd name="T9" fmla="*/ 0 60000 65536"/>
              <a:gd name="T10" fmla="*/ 0 60000 65536"/>
              <a:gd name="T11" fmla="*/ 0 60000 65536"/>
              <a:gd name="T12" fmla="*/ 0 w 1152"/>
              <a:gd name="T13" fmla="*/ 0 h 1020"/>
              <a:gd name="T14" fmla="*/ 1152 w 1152"/>
              <a:gd name="T15" fmla="*/ 1020 h 1020"/>
            </a:gdLst>
            <a:ahLst/>
            <a:cxnLst>
              <a:cxn ang="T8">
                <a:pos x="T0" y="T1"/>
              </a:cxn>
              <a:cxn ang="T9">
                <a:pos x="T2" y="T3"/>
              </a:cxn>
              <a:cxn ang="T10">
                <a:pos x="T4" y="T5"/>
              </a:cxn>
              <a:cxn ang="T11">
                <a:pos x="T6" y="T7"/>
              </a:cxn>
            </a:cxnLst>
            <a:rect l="T12" t="T13" r="T14" b="T15"/>
            <a:pathLst>
              <a:path w="1152" h="1020">
                <a:moveTo>
                  <a:pt x="582" y="0"/>
                </a:moveTo>
                <a:lnTo>
                  <a:pt x="0" y="1020"/>
                </a:lnTo>
                <a:lnTo>
                  <a:pt x="1152" y="1020"/>
                </a:lnTo>
                <a:lnTo>
                  <a:pt x="582" y="0"/>
                </a:lnTo>
                <a:close/>
              </a:path>
            </a:pathLst>
          </a:custGeom>
          <a:gradFill rotWithShape="0">
            <a:gsLst>
              <a:gs pos="0">
                <a:srgbClr val="767676"/>
              </a:gs>
              <a:gs pos="100000">
                <a:srgbClr val="FFFFFF"/>
              </a:gs>
            </a:gsLst>
            <a:lin ang="0" scaled="1"/>
          </a:gradFill>
          <a:ln w="6350">
            <a:noFill/>
            <a:round/>
            <a:headEnd/>
            <a:tailEnd/>
          </a:ln>
        </p:spPr>
        <p:txBody>
          <a:bodyPr wrap="none" bIns="0" anchor="ctr"/>
          <a:lstStyle/>
          <a:p>
            <a:endParaRPr lang="zh-CN" altLang="en-US">
              <a:ea typeface="宋体" pitchFamily="2" charset="-122"/>
            </a:endParaRPr>
          </a:p>
        </p:txBody>
      </p:sp>
      <p:sp>
        <p:nvSpPr>
          <p:cNvPr id="18" name="Rectangle 1045"/>
          <p:cNvSpPr>
            <a:spLocks noChangeArrowheads="1"/>
          </p:cNvSpPr>
          <p:nvPr/>
        </p:nvSpPr>
        <p:spPr bwMode="auto">
          <a:xfrm>
            <a:off x="725488" y="3576638"/>
            <a:ext cx="1316037" cy="1260475"/>
          </a:xfrm>
          <a:prstGeom prst="rect">
            <a:avLst/>
          </a:prstGeom>
          <a:solidFill>
            <a:srgbClr val="C0C0C0"/>
          </a:solidFill>
          <a:ln w="6350">
            <a:noFill/>
            <a:miter lim="800000"/>
            <a:headEnd/>
            <a:tailEnd/>
          </a:ln>
          <a:effectLst>
            <a:outerShdw dist="53882" dir="2700000" algn="ctr" rotWithShape="0">
              <a:srgbClr val="808080"/>
            </a:outerShdw>
          </a:effectLst>
        </p:spPr>
        <p:txBody>
          <a:bodyPr lIns="45720" tIns="0" rIns="45720" bIns="0" anchor="ctr"/>
          <a:lstStyle/>
          <a:p>
            <a:pPr marL="114300" indent="-114300">
              <a:lnSpc>
                <a:spcPts val="1400"/>
              </a:lnSpc>
              <a:spcBef>
                <a:spcPct val="50000"/>
              </a:spcBef>
              <a:buFontTx/>
              <a:buChar char="•"/>
              <a:defRPr/>
            </a:pPr>
            <a:endParaRPr kumimoji="1" lang="de-DE" altLang="en-US"/>
          </a:p>
        </p:txBody>
      </p:sp>
      <p:sp>
        <p:nvSpPr>
          <p:cNvPr id="19" name="Rectangle 1046"/>
          <p:cNvSpPr>
            <a:spLocks noChangeArrowheads="1"/>
          </p:cNvSpPr>
          <p:nvPr/>
        </p:nvSpPr>
        <p:spPr bwMode="auto">
          <a:xfrm>
            <a:off x="4383088" y="3576638"/>
            <a:ext cx="1316037" cy="1273175"/>
          </a:xfrm>
          <a:prstGeom prst="rect">
            <a:avLst/>
          </a:prstGeom>
          <a:solidFill>
            <a:srgbClr val="C0C0C0"/>
          </a:solidFill>
          <a:ln w="6350">
            <a:noFill/>
            <a:miter lim="800000"/>
            <a:headEnd/>
            <a:tailEnd/>
          </a:ln>
          <a:effectLst>
            <a:outerShdw dist="53882" dir="2700000" algn="ctr" rotWithShape="0">
              <a:srgbClr val="808080"/>
            </a:outerShdw>
          </a:effectLst>
        </p:spPr>
        <p:txBody>
          <a:bodyPr lIns="45720" tIns="0" rIns="45720" bIns="0" anchor="ctr"/>
          <a:lstStyle/>
          <a:p>
            <a:pPr marL="114300" indent="-114300">
              <a:lnSpc>
                <a:spcPts val="1400"/>
              </a:lnSpc>
              <a:spcBef>
                <a:spcPct val="50000"/>
              </a:spcBef>
              <a:buFontTx/>
              <a:buChar char="•"/>
              <a:defRPr/>
            </a:pPr>
            <a:endParaRPr kumimoji="1" lang="de-DE" altLang="en-US"/>
          </a:p>
        </p:txBody>
      </p:sp>
      <p:sp>
        <p:nvSpPr>
          <p:cNvPr id="60426" name="Text Box 1047"/>
          <p:cNvSpPr txBox="1">
            <a:spLocks noChangeArrowheads="1"/>
          </p:cNvSpPr>
          <p:nvPr/>
        </p:nvSpPr>
        <p:spPr bwMode="auto">
          <a:xfrm>
            <a:off x="719138" y="3611563"/>
            <a:ext cx="1265237" cy="979487"/>
          </a:xfrm>
          <a:prstGeom prst="rect">
            <a:avLst/>
          </a:prstGeom>
          <a:noFill/>
          <a:ln w="6350">
            <a:noFill/>
            <a:miter lim="800000"/>
            <a:headEnd/>
            <a:tailEnd/>
          </a:ln>
        </p:spPr>
        <p:txBody>
          <a:bodyPr lIns="45720" rIns="45720">
            <a:spAutoFit/>
          </a:bodyPr>
          <a:lstStyle/>
          <a:p>
            <a:pPr marL="114300" indent="-114300" algn="ctr">
              <a:lnSpc>
                <a:spcPct val="90000"/>
              </a:lnSpc>
              <a:spcBef>
                <a:spcPct val="30000"/>
              </a:spcBef>
            </a:pPr>
            <a:r>
              <a:rPr lang="zh-CN" altLang="en-US" sz="3200">
                <a:ea typeface="宋体" pitchFamily="2" charset="-122"/>
              </a:rPr>
              <a:t> 资产业务</a:t>
            </a:r>
            <a:endParaRPr lang="en-US" altLang="zh-CN" sz="3200">
              <a:ea typeface="宋体" pitchFamily="2" charset="-122"/>
            </a:endParaRPr>
          </a:p>
        </p:txBody>
      </p:sp>
      <p:sp>
        <p:nvSpPr>
          <p:cNvPr id="60427" name="Text Box 1048"/>
          <p:cNvSpPr txBox="1">
            <a:spLocks noChangeArrowheads="1"/>
          </p:cNvSpPr>
          <p:nvPr/>
        </p:nvSpPr>
        <p:spPr bwMode="auto">
          <a:xfrm>
            <a:off x="4410075" y="3646488"/>
            <a:ext cx="1277938" cy="979487"/>
          </a:xfrm>
          <a:prstGeom prst="rect">
            <a:avLst/>
          </a:prstGeom>
          <a:noFill/>
          <a:ln w="6350">
            <a:noFill/>
            <a:miter lim="800000"/>
            <a:headEnd/>
            <a:tailEnd/>
          </a:ln>
        </p:spPr>
        <p:txBody>
          <a:bodyPr lIns="45720" rIns="45720">
            <a:spAutoFit/>
          </a:bodyPr>
          <a:lstStyle/>
          <a:p>
            <a:pPr marL="114300" indent="-114300" algn="ctr">
              <a:lnSpc>
                <a:spcPct val="90000"/>
              </a:lnSpc>
              <a:spcBef>
                <a:spcPct val="30000"/>
              </a:spcBef>
            </a:pPr>
            <a:r>
              <a:rPr lang="zh-CN" altLang="en-US">
                <a:ea typeface="宋体" pitchFamily="2" charset="-122"/>
              </a:rPr>
              <a:t>  </a:t>
            </a:r>
            <a:r>
              <a:rPr lang="zh-CN" altLang="en-US" sz="3200">
                <a:ea typeface="宋体" pitchFamily="2" charset="-122"/>
              </a:rPr>
              <a:t>表外     业务</a:t>
            </a:r>
            <a:endParaRPr lang="en-US" altLang="zh-CN" sz="3200">
              <a:ea typeface="宋体" pitchFamily="2" charset="-122"/>
            </a:endParaRPr>
          </a:p>
        </p:txBody>
      </p:sp>
      <p:sp>
        <p:nvSpPr>
          <p:cNvPr id="60428" name="Text Box 1050"/>
          <p:cNvSpPr txBox="1">
            <a:spLocks noChangeArrowheads="1"/>
          </p:cNvSpPr>
          <p:nvPr/>
        </p:nvSpPr>
        <p:spPr bwMode="auto">
          <a:xfrm>
            <a:off x="2614613" y="3906838"/>
            <a:ext cx="1238250" cy="649287"/>
          </a:xfrm>
          <a:prstGeom prst="rect">
            <a:avLst/>
          </a:prstGeom>
          <a:noFill/>
          <a:ln w="635">
            <a:noFill/>
            <a:miter lim="800000"/>
            <a:headEnd/>
            <a:tailEnd/>
          </a:ln>
        </p:spPr>
        <p:txBody>
          <a:bodyPr lIns="45720" rIns="45720"/>
          <a:lstStyle/>
          <a:p>
            <a:endParaRPr lang="en-US" altLang="zh-CN">
              <a:ea typeface="宋体" pitchFamily="2" charset="-122"/>
            </a:endParaRPr>
          </a:p>
        </p:txBody>
      </p:sp>
      <p:sp>
        <p:nvSpPr>
          <p:cNvPr id="23" name="Rectangle 1051"/>
          <p:cNvSpPr>
            <a:spLocks noChangeArrowheads="1"/>
          </p:cNvSpPr>
          <p:nvPr/>
        </p:nvSpPr>
        <p:spPr bwMode="auto">
          <a:xfrm>
            <a:off x="2428875" y="2490788"/>
            <a:ext cx="1582738" cy="893762"/>
          </a:xfrm>
          <a:prstGeom prst="rect">
            <a:avLst/>
          </a:prstGeom>
          <a:solidFill>
            <a:srgbClr val="C0C0C0"/>
          </a:solidFill>
          <a:ln w="6350">
            <a:noFill/>
            <a:miter lim="800000"/>
            <a:headEnd/>
            <a:tailEnd/>
          </a:ln>
          <a:effectLst>
            <a:outerShdw dist="53882" dir="2700000" algn="ctr" rotWithShape="0">
              <a:srgbClr val="808080"/>
            </a:outerShdw>
          </a:effectLst>
        </p:spPr>
        <p:txBody>
          <a:bodyPr lIns="45720" tIns="0" rIns="45720" bIns="0" anchor="ctr"/>
          <a:lstStyle/>
          <a:p>
            <a:pPr marL="114300" indent="-114300">
              <a:lnSpc>
                <a:spcPts val="1400"/>
              </a:lnSpc>
              <a:spcBef>
                <a:spcPct val="50000"/>
              </a:spcBef>
              <a:buFontTx/>
              <a:buChar char="•"/>
              <a:defRPr/>
            </a:pPr>
            <a:endParaRPr kumimoji="1" lang="de-DE" altLang="en-US"/>
          </a:p>
        </p:txBody>
      </p:sp>
      <p:sp>
        <p:nvSpPr>
          <p:cNvPr id="24" name="Rectangle 1052"/>
          <p:cNvSpPr>
            <a:spLocks noChangeArrowheads="1"/>
          </p:cNvSpPr>
          <p:nvPr/>
        </p:nvSpPr>
        <p:spPr bwMode="auto">
          <a:xfrm>
            <a:off x="2439988" y="4995863"/>
            <a:ext cx="1581150" cy="893762"/>
          </a:xfrm>
          <a:prstGeom prst="rect">
            <a:avLst/>
          </a:prstGeom>
          <a:solidFill>
            <a:srgbClr val="C0C0C0"/>
          </a:solidFill>
          <a:ln w="6350">
            <a:noFill/>
            <a:miter lim="800000"/>
            <a:headEnd/>
            <a:tailEnd/>
          </a:ln>
          <a:effectLst>
            <a:outerShdw dist="53882" dir="2700000" algn="ctr" rotWithShape="0">
              <a:srgbClr val="808080"/>
            </a:outerShdw>
          </a:effectLst>
        </p:spPr>
        <p:txBody>
          <a:bodyPr lIns="45720" tIns="0" rIns="45720" bIns="0" anchor="ctr"/>
          <a:lstStyle/>
          <a:p>
            <a:pPr marL="114300" indent="-114300">
              <a:lnSpc>
                <a:spcPts val="1400"/>
              </a:lnSpc>
              <a:spcBef>
                <a:spcPct val="50000"/>
              </a:spcBef>
              <a:buFontTx/>
              <a:buChar char="•"/>
              <a:defRPr/>
            </a:pPr>
            <a:endParaRPr kumimoji="1" lang="de-DE" altLang="en-US"/>
          </a:p>
        </p:txBody>
      </p:sp>
      <p:sp>
        <p:nvSpPr>
          <p:cNvPr id="60431" name="Text Box 1053"/>
          <p:cNvSpPr txBox="1">
            <a:spLocks noChangeArrowheads="1"/>
          </p:cNvSpPr>
          <p:nvPr/>
        </p:nvSpPr>
        <p:spPr bwMode="auto">
          <a:xfrm>
            <a:off x="2470150" y="5032375"/>
            <a:ext cx="1454150" cy="979488"/>
          </a:xfrm>
          <a:prstGeom prst="rect">
            <a:avLst/>
          </a:prstGeom>
          <a:noFill/>
          <a:ln w="6350">
            <a:noFill/>
            <a:miter lim="800000"/>
            <a:headEnd/>
            <a:tailEnd/>
          </a:ln>
        </p:spPr>
        <p:txBody>
          <a:bodyPr lIns="45720" rIns="45720">
            <a:spAutoFit/>
          </a:bodyPr>
          <a:lstStyle/>
          <a:p>
            <a:pPr marL="114300" indent="-114300" algn="ctr">
              <a:lnSpc>
                <a:spcPct val="90000"/>
              </a:lnSpc>
              <a:spcBef>
                <a:spcPct val="30000"/>
              </a:spcBef>
            </a:pPr>
            <a:r>
              <a:rPr lang="zh-CN" altLang="en-US" sz="3200">
                <a:ea typeface="宋体" pitchFamily="2" charset="-122"/>
              </a:rPr>
              <a:t> 中间 业务</a:t>
            </a:r>
            <a:endParaRPr lang="en-US" altLang="zh-CN" sz="3200">
              <a:ea typeface="宋体" pitchFamily="2" charset="-122"/>
            </a:endParaRPr>
          </a:p>
        </p:txBody>
      </p:sp>
      <p:sp>
        <p:nvSpPr>
          <p:cNvPr id="60432" name="Text Box 1054"/>
          <p:cNvSpPr txBox="1">
            <a:spLocks noChangeArrowheads="1"/>
          </p:cNvSpPr>
          <p:nvPr/>
        </p:nvSpPr>
        <p:spPr bwMode="auto">
          <a:xfrm>
            <a:off x="2470150" y="2516188"/>
            <a:ext cx="1557338" cy="979487"/>
          </a:xfrm>
          <a:prstGeom prst="rect">
            <a:avLst/>
          </a:prstGeom>
          <a:noFill/>
          <a:ln w="6350">
            <a:noFill/>
            <a:miter lim="800000"/>
            <a:headEnd/>
            <a:tailEnd/>
          </a:ln>
        </p:spPr>
        <p:txBody>
          <a:bodyPr lIns="45720" rIns="45720">
            <a:spAutoFit/>
          </a:bodyPr>
          <a:lstStyle/>
          <a:p>
            <a:pPr marL="114300" indent="-114300" algn="ctr">
              <a:lnSpc>
                <a:spcPct val="90000"/>
              </a:lnSpc>
              <a:spcBef>
                <a:spcPct val="30000"/>
              </a:spcBef>
            </a:pPr>
            <a:r>
              <a:rPr lang="zh-CN" altLang="en-US" sz="3200">
                <a:ea typeface="宋体" pitchFamily="2" charset="-122"/>
              </a:rPr>
              <a:t> 负债  业务</a:t>
            </a:r>
            <a:endParaRPr lang="en-US" altLang="zh-CN" sz="3200">
              <a:ea typeface="宋体" pitchFamily="2" charset="-122"/>
            </a:endParaRPr>
          </a:p>
        </p:txBody>
      </p:sp>
      <p:sp>
        <p:nvSpPr>
          <p:cNvPr id="60433" name="AutoShape 1056"/>
          <p:cNvSpPr>
            <a:spLocks noChangeArrowheads="1"/>
          </p:cNvSpPr>
          <p:nvPr/>
        </p:nvSpPr>
        <p:spPr bwMode="auto">
          <a:xfrm rot="-5400000">
            <a:off x="4326732" y="4256881"/>
            <a:ext cx="3338512" cy="212725"/>
          </a:xfrm>
          <a:prstGeom prst="flowChartMerge">
            <a:avLst/>
          </a:prstGeom>
          <a:solidFill>
            <a:schemeClr val="bg2"/>
          </a:solidFill>
          <a:ln w="6350">
            <a:noFill/>
            <a:miter lim="800000"/>
            <a:headEnd/>
            <a:tailEnd/>
          </a:ln>
        </p:spPr>
        <p:txBody>
          <a:bodyPr wrap="none" lIns="0" tIns="0" rIns="0" bIns="0" anchor="ctr"/>
          <a:lstStyle/>
          <a:p>
            <a:endParaRPr lang="zh-CN" altLang="en-US">
              <a:ea typeface="宋体" pitchFamily="2" charset="-122"/>
            </a:endParaRPr>
          </a:p>
        </p:txBody>
      </p:sp>
      <p:sp>
        <p:nvSpPr>
          <p:cNvPr id="60434" name="矩形 30"/>
          <p:cNvSpPr>
            <a:spLocks noChangeArrowheads="1"/>
          </p:cNvSpPr>
          <p:nvPr/>
        </p:nvSpPr>
        <p:spPr bwMode="auto">
          <a:xfrm>
            <a:off x="6324600" y="1981200"/>
            <a:ext cx="2286000" cy="4143375"/>
          </a:xfrm>
          <a:prstGeom prst="rect">
            <a:avLst/>
          </a:prstGeom>
          <a:solidFill>
            <a:srgbClr val="EEEEEE"/>
          </a:solidFill>
          <a:ln w="0">
            <a:solidFill>
              <a:srgbClr val="000000"/>
            </a:solidFill>
            <a:prstDash val="sysDot"/>
            <a:round/>
            <a:headEnd/>
            <a:tailEnd/>
          </a:ln>
        </p:spPr>
        <p:txBody>
          <a:bodyPr lIns="80065" tIns="40032" rIns="80065" bIns="40032" anchor="ctr">
            <a:spAutoFit/>
          </a:bodyPr>
          <a:lstStyle/>
          <a:p>
            <a:pPr algn="ctr"/>
            <a:r>
              <a:rPr lang="zh-CN">
                <a:ea typeface="宋体" pitchFamily="2" charset="-122"/>
              </a:rPr>
              <a:t>是指商业银行所从事的不列入资产负债表且不影响自身资产负债总额的经营活动。包括担保和类似的或有负债、承诺、与利率或汇率有关的或有项目</a:t>
            </a:r>
            <a:r>
              <a:rPr lang="zh-CN" altLang="en-US">
                <a:ea typeface="宋体" pitchFamily="2" charset="-122"/>
              </a:rPr>
              <a:t>。</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标题 1"/>
          <p:cNvSpPr>
            <a:spLocks noGrp="1"/>
          </p:cNvSpPr>
          <p:nvPr>
            <p:ph type="title"/>
          </p:nvPr>
        </p:nvSpPr>
        <p:spPr/>
        <p:txBody>
          <a:bodyPr/>
          <a:lstStyle/>
          <a:p>
            <a:r>
              <a:rPr lang="zh-CN" altLang="en-US" b="1" smtClean="0">
                <a:ea typeface="宋体" pitchFamily="2" charset="-122"/>
              </a:rPr>
              <a:t>商业银行的其他基础业务</a:t>
            </a:r>
            <a:r>
              <a:rPr lang="en-US" altLang="zh-CN" sz="3200" smtClean="0">
                <a:ea typeface="宋体" pitchFamily="2" charset="-122"/>
              </a:rPr>
              <a:t>------</a:t>
            </a:r>
            <a:r>
              <a:rPr lang="zh-CN" altLang="en-US" sz="4000" smtClean="0">
                <a:ea typeface="宋体" pitchFamily="2" charset="-122"/>
              </a:rPr>
              <a:t>客户信息管理</a:t>
            </a:r>
          </a:p>
        </p:txBody>
      </p:sp>
      <p:sp>
        <p:nvSpPr>
          <p:cNvPr id="61443" name="内容占位符 2"/>
          <p:cNvSpPr>
            <a:spLocks noGrp="1"/>
          </p:cNvSpPr>
          <p:nvPr>
            <p:ph idx="1"/>
          </p:nvPr>
        </p:nvSpPr>
        <p:spPr/>
        <p:txBody>
          <a:bodyPr/>
          <a:lstStyle/>
          <a:p>
            <a:pPr>
              <a:buFontTx/>
              <a:buNone/>
            </a:pPr>
            <a:r>
              <a:rPr lang="zh-CN" altLang="en-US" sz="2400" smtClean="0">
                <a:ea typeface="宋体" pitchFamily="2" charset="-122"/>
              </a:rPr>
              <a:t>   客户信息管理是指对全行的客户信息进行归集、统一管理。它以客户基本信息为基础，以客户静态和动态信息为内容，为银行进行客户分析和业务拓展提供基础资料。客户信息管理以客户号统揽客户在银行的所有账号，实现本外币存、贷款账户统一管理。</a:t>
            </a:r>
            <a:endParaRPr lang="en-US" altLang="zh-CN" sz="2400" smtClean="0">
              <a:ea typeface="宋体" pitchFamily="2" charset="-122"/>
            </a:endParaRPr>
          </a:p>
          <a:p>
            <a:r>
              <a:rPr lang="zh-CN" altLang="en-US" sz="2400" smtClean="0">
                <a:ea typeface="宋体" pitchFamily="2" charset="-122"/>
              </a:rPr>
              <a:t>对公客户信息是针对对公客户建立的客户资料。包括客户号、客户名称、组织机构代码、营业执照号码等内容。</a:t>
            </a:r>
            <a:endParaRPr lang="en-US" altLang="zh-CN" sz="2400" smtClean="0">
              <a:ea typeface="宋体" pitchFamily="2" charset="-122"/>
            </a:endParaRPr>
          </a:p>
          <a:p>
            <a:r>
              <a:rPr lang="zh-CN" altLang="en-US" sz="2400" smtClean="0">
                <a:ea typeface="宋体" pitchFamily="2" charset="-122"/>
              </a:rPr>
              <a:t>对私客户信息是针对个人客户建立的客户资料。包括客户号、客户名称、身份证件各类及号码等内容。</a:t>
            </a:r>
          </a:p>
          <a:p>
            <a:endParaRPr lang="zh-CN" altLang="en-US" sz="2400" smtClean="0">
              <a:ea typeface="宋体" pitchFamily="2" charset="-122"/>
            </a:endParaRPr>
          </a:p>
          <a:p>
            <a:endParaRPr lang="zh-CN" altLang="en-US" smtClean="0">
              <a:ea typeface="宋体" pitchFamily="2" charset="-122"/>
            </a:endParaRPr>
          </a:p>
          <a:p>
            <a:endParaRPr lang="zh-CN" altLang="en-US" smtClean="0">
              <a:ea typeface="宋体" pitchFamily="2" charset="-122"/>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p:txBody>
          <a:bodyPr/>
          <a:lstStyle/>
          <a:p>
            <a:r>
              <a:rPr lang="zh-CN" altLang="en-US" b="1" smtClean="0">
                <a:solidFill>
                  <a:srgbClr val="0000CC"/>
                </a:solidFill>
                <a:ea typeface="宋体" pitchFamily="2" charset="-122"/>
              </a:rPr>
              <a:t>目   录</a:t>
            </a:r>
            <a:endParaRPr lang="zh-CN" altLang="en-US" smtClean="0">
              <a:ea typeface="宋体" pitchFamily="2" charset="-122"/>
            </a:endParaRPr>
          </a:p>
        </p:txBody>
      </p:sp>
      <p:sp>
        <p:nvSpPr>
          <p:cNvPr id="7171" name="内容占位符 2"/>
          <p:cNvSpPr>
            <a:spLocks noGrp="1"/>
          </p:cNvSpPr>
          <p:nvPr>
            <p:ph idx="1"/>
          </p:nvPr>
        </p:nvSpPr>
        <p:spPr/>
        <p:txBody>
          <a:bodyPr/>
          <a:lstStyle/>
          <a:p>
            <a:r>
              <a:rPr lang="zh-CN" altLang="en-US" smtClean="0">
                <a:ea typeface="宋体" pitchFamily="2" charset="-122"/>
              </a:rPr>
              <a:t>金融概念简介</a:t>
            </a:r>
          </a:p>
          <a:p>
            <a:pPr eaLnBrk="1" hangingPunct="1">
              <a:lnSpc>
                <a:spcPct val="90000"/>
              </a:lnSpc>
            </a:pPr>
            <a:r>
              <a:rPr lang="zh-CN" altLang="en-US" b="1" smtClean="0">
                <a:solidFill>
                  <a:srgbClr val="0000CC"/>
                </a:solidFill>
                <a:ea typeface="宋体" pitchFamily="2" charset="-122"/>
              </a:rPr>
              <a:t>我国银行业简介</a:t>
            </a:r>
            <a:endParaRPr lang="en-US" altLang="zh-CN" b="1" smtClean="0">
              <a:solidFill>
                <a:srgbClr val="0000CC"/>
              </a:solidFill>
              <a:ea typeface="宋体" pitchFamily="2" charset="-122"/>
            </a:endParaRPr>
          </a:p>
          <a:p>
            <a:pPr eaLnBrk="1" hangingPunct="1">
              <a:lnSpc>
                <a:spcPct val="90000"/>
              </a:lnSpc>
            </a:pPr>
            <a:r>
              <a:rPr lang="zh-CN" altLang="en-US" smtClean="0">
                <a:ea typeface="宋体" pitchFamily="2" charset="-122"/>
              </a:rPr>
              <a:t>商业银行业务概述</a:t>
            </a:r>
            <a:endParaRPr lang="en-US" altLang="zh-CN" smtClean="0">
              <a:ea typeface="宋体" pitchFamily="2" charset="-122"/>
            </a:endParaRPr>
          </a:p>
          <a:p>
            <a:pPr eaLnBrk="1" hangingPunct="1">
              <a:lnSpc>
                <a:spcPct val="90000"/>
              </a:lnSpc>
            </a:pPr>
            <a:r>
              <a:rPr lang="zh-CN" altLang="en-US" smtClean="0">
                <a:ea typeface="宋体" pitchFamily="2" charset="-122"/>
              </a:rPr>
              <a:t>银行会计概述</a:t>
            </a:r>
            <a:endParaRPr lang="en-US" altLang="zh-CN" smtClean="0">
              <a:ea typeface="宋体" pitchFamily="2" charset="-122"/>
            </a:endParaRPr>
          </a:p>
          <a:p>
            <a:pPr eaLnBrk="1" hangingPunct="1">
              <a:lnSpc>
                <a:spcPct val="90000"/>
              </a:lnSpc>
            </a:pPr>
            <a:r>
              <a:rPr lang="zh-CN" altLang="en-US" smtClean="0">
                <a:ea typeface="宋体" pitchFamily="2" charset="-122"/>
              </a:rPr>
              <a:t>银行系统总体架构</a:t>
            </a:r>
            <a:endParaRPr lang="en-US" altLang="zh-CN" smtClean="0">
              <a:ea typeface="宋体" pitchFamily="2" charset="-122"/>
            </a:endParaRPr>
          </a:p>
          <a:p>
            <a:pPr eaLnBrk="1" hangingPunct="1">
              <a:lnSpc>
                <a:spcPct val="90000"/>
              </a:lnSpc>
            </a:pPr>
            <a:r>
              <a:rPr lang="zh-CN" altLang="en-US" smtClean="0">
                <a:ea typeface="宋体" pitchFamily="2" charset="-122"/>
              </a:rPr>
              <a:t>银行核心系统</a:t>
            </a:r>
            <a:endParaRPr lang="en-US" altLang="zh-CN" smtClean="0">
              <a:ea typeface="宋体" pitchFamily="2" charset="-122"/>
            </a:endParaRPr>
          </a:p>
          <a:p>
            <a:pPr eaLnBrk="1" hangingPunct="1">
              <a:lnSpc>
                <a:spcPct val="90000"/>
              </a:lnSpc>
              <a:buFontTx/>
              <a:buNone/>
            </a:pPr>
            <a:endParaRPr lang="zh-CN" altLang="en-US" smtClean="0">
              <a:ea typeface="宋体" pitchFamily="2" charset="-122"/>
            </a:endParaRPr>
          </a:p>
          <a:p>
            <a:pPr eaLnBrk="1" hangingPunct="1">
              <a:lnSpc>
                <a:spcPct val="90000"/>
              </a:lnSpc>
            </a:pPr>
            <a:endParaRPr lang="zh-CN" altLang="en-US" smtClean="0">
              <a:ea typeface="宋体" pitchFamily="2" charset="-122"/>
            </a:endParaRPr>
          </a:p>
          <a:p>
            <a:endParaRPr lang="zh-CN" altLang="en-US" smtClean="0">
              <a:ea typeface="宋体" pitchFamily="2" charset="-122"/>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标题 1"/>
          <p:cNvSpPr>
            <a:spLocks noGrp="1"/>
          </p:cNvSpPr>
          <p:nvPr>
            <p:ph type="title"/>
          </p:nvPr>
        </p:nvSpPr>
        <p:spPr/>
        <p:txBody>
          <a:bodyPr/>
          <a:lstStyle/>
          <a:p>
            <a:r>
              <a:rPr lang="zh-CN" altLang="en-US" b="1" smtClean="0">
                <a:ea typeface="宋体" pitchFamily="2" charset="-122"/>
              </a:rPr>
              <a:t>商业银行的其他基础业务</a:t>
            </a:r>
            <a:r>
              <a:rPr lang="en-US" altLang="zh-CN" sz="3200" smtClean="0">
                <a:ea typeface="宋体" pitchFamily="2" charset="-122"/>
              </a:rPr>
              <a:t>------</a:t>
            </a:r>
            <a:r>
              <a:rPr lang="zh-CN" altLang="en-US" sz="4000" smtClean="0">
                <a:ea typeface="宋体" pitchFamily="2" charset="-122"/>
              </a:rPr>
              <a:t>现金管理</a:t>
            </a:r>
          </a:p>
        </p:txBody>
      </p:sp>
      <p:sp>
        <p:nvSpPr>
          <p:cNvPr id="62467" name="内容占位符 2"/>
          <p:cNvSpPr>
            <a:spLocks noGrp="1"/>
          </p:cNvSpPr>
          <p:nvPr>
            <p:ph idx="1"/>
          </p:nvPr>
        </p:nvSpPr>
        <p:spPr/>
        <p:txBody>
          <a:bodyPr/>
          <a:lstStyle/>
          <a:p>
            <a:r>
              <a:rPr lang="zh-CN" altLang="en-US" sz="2400" smtClean="0">
                <a:ea typeface="宋体" pitchFamily="2" charset="-122"/>
              </a:rPr>
              <a:t>办理现金收付、现金出入库等现金出纳业务，必须严格进行分级授权并加强日间监督。严禁挪用库存本外币现金，严禁白条抵库，坚持查库制度，做到账实相符。</a:t>
            </a:r>
            <a:endParaRPr lang="en-US" altLang="zh-CN" sz="2400" smtClean="0">
              <a:ea typeface="宋体" pitchFamily="2" charset="-122"/>
            </a:endParaRPr>
          </a:p>
          <a:p>
            <a:r>
              <a:rPr lang="zh-CN" altLang="en-US" sz="2400" smtClean="0">
                <a:ea typeface="宋体" pitchFamily="2" charset="-122"/>
              </a:rPr>
              <a:t>办理现金收付业务，必须坚持“收款业务先收款后记账、付款业务先记账后付款”的原则。对超过限额的现金收、付业务需由有权人授权。对于外币现钞存、取业务应同时按外汇管理局的有关规定办理。</a:t>
            </a: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标题 1"/>
          <p:cNvSpPr>
            <a:spLocks noGrp="1"/>
          </p:cNvSpPr>
          <p:nvPr>
            <p:ph type="title"/>
          </p:nvPr>
        </p:nvSpPr>
        <p:spPr/>
        <p:txBody>
          <a:bodyPr/>
          <a:lstStyle/>
          <a:p>
            <a:r>
              <a:rPr lang="zh-CN" altLang="en-US" b="1" smtClean="0">
                <a:ea typeface="宋体" pitchFamily="2" charset="-122"/>
              </a:rPr>
              <a:t>商业银行的其他基础业务</a:t>
            </a:r>
            <a:r>
              <a:rPr lang="en-US" altLang="zh-CN" sz="3200" smtClean="0">
                <a:ea typeface="宋体" pitchFamily="2" charset="-122"/>
              </a:rPr>
              <a:t>------</a:t>
            </a:r>
            <a:r>
              <a:rPr lang="zh-CN" altLang="en-US" sz="4000" smtClean="0">
                <a:ea typeface="宋体" pitchFamily="2" charset="-122"/>
              </a:rPr>
              <a:t>重要空白凭证管理</a:t>
            </a:r>
          </a:p>
        </p:txBody>
      </p:sp>
      <p:sp>
        <p:nvSpPr>
          <p:cNvPr id="63491" name="内容占位符 2"/>
          <p:cNvSpPr>
            <a:spLocks noGrp="1"/>
          </p:cNvSpPr>
          <p:nvPr>
            <p:ph idx="1"/>
          </p:nvPr>
        </p:nvSpPr>
        <p:spPr/>
        <p:txBody>
          <a:bodyPr/>
          <a:lstStyle/>
          <a:p>
            <a:r>
              <a:rPr lang="zh-CN" altLang="en-US" smtClean="0">
                <a:ea typeface="宋体" pitchFamily="2" charset="-122"/>
              </a:rPr>
              <a:t>重要空白凭证是指无面额的，经银行或其他金融机构或单位填写金额并签章后即具有支付效力的空白凭证，包括：存单、存折、支票、汇票、本票、债券收款单证以及其他重要空白凭证。</a:t>
            </a:r>
            <a:endParaRPr lang="en-US" altLang="zh-CN" smtClean="0">
              <a:ea typeface="宋体" pitchFamily="2" charset="-122"/>
            </a:endParaRPr>
          </a:p>
          <a:p>
            <a:r>
              <a:rPr lang="zh-CN" altLang="en-US" smtClean="0">
                <a:ea typeface="宋体" pitchFamily="2" charset="-122"/>
              </a:rPr>
              <a:t>重要空白凭证一律纳入表外科目核算，以一份一元人民币的假定价格记账。内部使用的重要空白凭证要控制到份数，定期进行账实核对。</a:t>
            </a:r>
          </a:p>
          <a:p>
            <a:endParaRPr lang="zh-CN" altLang="en-US" smtClean="0">
              <a:ea typeface="宋体" pitchFamily="2" charset="-122"/>
            </a:endParaRPr>
          </a:p>
          <a:p>
            <a:endParaRPr lang="zh-CN" altLang="en-US" smtClean="0">
              <a:ea typeface="宋体" pitchFamily="2" charset="-122"/>
            </a:endParaRP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标题 1"/>
          <p:cNvSpPr>
            <a:spLocks noGrp="1"/>
          </p:cNvSpPr>
          <p:nvPr>
            <p:ph type="title"/>
          </p:nvPr>
        </p:nvSpPr>
        <p:spPr/>
        <p:txBody>
          <a:bodyPr/>
          <a:lstStyle/>
          <a:p>
            <a:r>
              <a:rPr lang="zh-CN" altLang="en-US" b="1" smtClean="0">
                <a:ea typeface="宋体" pitchFamily="2" charset="-122"/>
              </a:rPr>
              <a:t>商业银行的其他基础业务</a:t>
            </a:r>
            <a:r>
              <a:rPr lang="en-US" altLang="zh-CN" sz="3200" smtClean="0">
                <a:ea typeface="宋体" pitchFamily="2" charset="-122"/>
              </a:rPr>
              <a:t>------</a:t>
            </a:r>
            <a:r>
              <a:rPr lang="zh-CN" altLang="en-US" sz="4000" smtClean="0">
                <a:ea typeface="宋体" pitchFamily="2" charset="-122"/>
              </a:rPr>
              <a:t>有价单证的管理</a:t>
            </a:r>
          </a:p>
        </p:txBody>
      </p:sp>
      <p:sp>
        <p:nvSpPr>
          <p:cNvPr id="64515" name="内容占位符 2"/>
          <p:cNvSpPr>
            <a:spLocks noGrp="1"/>
          </p:cNvSpPr>
          <p:nvPr>
            <p:ph idx="1"/>
          </p:nvPr>
        </p:nvSpPr>
        <p:spPr/>
        <p:txBody>
          <a:bodyPr/>
          <a:lstStyle/>
          <a:p>
            <a:r>
              <a:rPr lang="zh-CN" altLang="en-US" smtClean="0">
                <a:ea typeface="宋体" pitchFamily="2" charset="-122"/>
              </a:rPr>
              <a:t>有价单证是指待发行的印有固定面额的特定凭证，包括：金融债券、代理发行的各类债券、定额存单、定额汇票、定额本票以及印有固定面值金额的其他有价单证等。</a:t>
            </a:r>
            <a:endParaRPr lang="en-US" altLang="zh-CN" smtClean="0">
              <a:ea typeface="宋体" pitchFamily="2" charset="-122"/>
            </a:endParaRPr>
          </a:p>
          <a:p>
            <a:r>
              <a:rPr lang="zh-CN" altLang="en-US" smtClean="0">
                <a:ea typeface="宋体" pitchFamily="2" charset="-122"/>
              </a:rPr>
              <a:t>有价单证一律纳入表外科目核算，以原面值金额列账。</a:t>
            </a:r>
          </a:p>
          <a:p>
            <a:endParaRPr lang="zh-CN" altLang="en-US" smtClean="0">
              <a:ea typeface="宋体" pitchFamily="2" charset="-122"/>
            </a:endParaRPr>
          </a:p>
          <a:p>
            <a:endParaRPr lang="zh-CN" altLang="en-US" smtClean="0">
              <a:ea typeface="宋体" pitchFamily="2" charset="-122"/>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标题 1"/>
          <p:cNvSpPr>
            <a:spLocks noGrp="1"/>
          </p:cNvSpPr>
          <p:nvPr>
            <p:ph type="title"/>
          </p:nvPr>
        </p:nvSpPr>
        <p:spPr/>
        <p:txBody>
          <a:bodyPr/>
          <a:lstStyle/>
          <a:p>
            <a:r>
              <a:rPr lang="zh-CN" altLang="en-US" b="1" smtClean="0">
                <a:ea typeface="宋体" pitchFamily="2" charset="-122"/>
              </a:rPr>
              <a:t>商业银行的其他基础业务</a:t>
            </a:r>
            <a:r>
              <a:rPr lang="en-US" altLang="zh-CN" sz="3200" smtClean="0">
                <a:ea typeface="宋体" pitchFamily="2" charset="-122"/>
              </a:rPr>
              <a:t>------</a:t>
            </a:r>
            <a:r>
              <a:rPr lang="zh-CN" altLang="en-US" sz="4000" smtClean="0">
                <a:ea typeface="宋体" pitchFamily="2" charset="-122"/>
              </a:rPr>
              <a:t>内部账及公共业务</a:t>
            </a:r>
            <a:endParaRPr lang="zh-CN" altLang="en-US" smtClean="0">
              <a:ea typeface="宋体" pitchFamily="2" charset="-122"/>
            </a:endParaRPr>
          </a:p>
        </p:txBody>
      </p:sp>
      <p:sp>
        <p:nvSpPr>
          <p:cNvPr id="65539" name="内容占位符 2"/>
          <p:cNvSpPr>
            <a:spLocks noGrp="1"/>
          </p:cNvSpPr>
          <p:nvPr>
            <p:ph idx="1"/>
          </p:nvPr>
        </p:nvSpPr>
        <p:spPr/>
        <p:txBody>
          <a:bodyPr/>
          <a:lstStyle/>
          <a:p>
            <a:r>
              <a:rPr lang="zh-CN" altLang="en-US" sz="2400" smtClean="0">
                <a:ea typeface="宋体" pitchFamily="2" charset="-122"/>
              </a:rPr>
              <a:t>内部帐业务为不直接面对客户的业务，主要包括各类损益明细帐、表外科目帐、系统内存款准备金缴存、资金拆借、定期上存、归还及各种费用的计提、税收计缴、财务报帐、固定资产、无形资产和递延资产的计价摊销等业务。</a:t>
            </a:r>
            <a:endParaRPr lang="en-US" altLang="zh-CN" sz="2400" smtClean="0">
              <a:ea typeface="宋体" pitchFamily="2" charset="-122"/>
            </a:endParaRPr>
          </a:p>
          <a:p>
            <a:r>
              <a:rPr lang="zh-CN" altLang="en-US" sz="2400" smtClean="0">
                <a:ea typeface="宋体" pitchFamily="2" charset="-122"/>
              </a:rPr>
              <a:t>公共业务包括：柜员的管理、公共信息查询、错帐处理、参数表管理。</a:t>
            </a:r>
          </a:p>
          <a:p>
            <a:endParaRPr lang="zh-CN" altLang="en-US" sz="2400" smtClean="0">
              <a:ea typeface="宋体" pitchFamily="2" charset="-122"/>
            </a:endParaRPr>
          </a:p>
          <a:p>
            <a:endParaRPr lang="zh-CN" altLang="en-US" smtClean="0">
              <a:ea typeface="宋体" pitchFamily="2" charset="-122"/>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标题 1"/>
          <p:cNvSpPr>
            <a:spLocks noGrp="1"/>
          </p:cNvSpPr>
          <p:nvPr>
            <p:ph type="title"/>
          </p:nvPr>
        </p:nvSpPr>
        <p:spPr/>
        <p:txBody>
          <a:bodyPr/>
          <a:lstStyle/>
          <a:p>
            <a:r>
              <a:rPr lang="zh-CN" altLang="en-US" b="1" smtClean="0">
                <a:ea typeface="宋体" pitchFamily="2" charset="-122"/>
              </a:rPr>
              <a:t>商业银行的其他基础业务</a:t>
            </a:r>
            <a:r>
              <a:rPr lang="en-US" altLang="zh-CN" sz="3200" smtClean="0">
                <a:ea typeface="宋体" pitchFamily="2" charset="-122"/>
              </a:rPr>
              <a:t>------</a:t>
            </a:r>
            <a:r>
              <a:rPr lang="zh-CN" altLang="en-US" sz="4000" smtClean="0">
                <a:ea typeface="宋体" pitchFamily="2" charset="-122"/>
              </a:rPr>
              <a:t>资金清算</a:t>
            </a:r>
          </a:p>
        </p:txBody>
      </p:sp>
      <p:sp>
        <p:nvSpPr>
          <p:cNvPr id="66563" name="内容占位符 2"/>
          <p:cNvSpPr>
            <a:spLocks noGrp="1"/>
          </p:cNvSpPr>
          <p:nvPr>
            <p:ph idx="1"/>
          </p:nvPr>
        </p:nvSpPr>
        <p:spPr>
          <a:xfrm>
            <a:off x="990600" y="2057400"/>
            <a:ext cx="7696200" cy="4038600"/>
          </a:xfrm>
        </p:spPr>
        <p:txBody>
          <a:bodyPr/>
          <a:lstStyle/>
          <a:p>
            <a:r>
              <a:rPr lang="zh-CN" altLang="en-US" sz="2400" b="1" smtClean="0">
                <a:ea typeface="宋体" pitchFamily="2" charset="-122"/>
              </a:rPr>
              <a:t>系统内资金清算：</a:t>
            </a:r>
            <a:r>
              <a:rPr lang="zh-CN" altLang="en-US" sz="2400" smtClean="0">
                <a:ea typeface="宋体" pitchFamily="2" charset="-122"/>
              </a:rPr>
              <a:t>一般实行总行集中管理，总行、分行、支行三级清算方式。各级行逐级在上级行对开系统内备付金账户，用于系统内资金往来和资金清算。日间时，其账户余额允许在借贷双方反映；日终批处理时，如备付金账户余额不足，应由系统自动进行强拆处理，并登记拆借登记簿，将透支余额转入系统内拆借户（拆借账户由系统自动开立），同时按照系统内强拆资金相应档次的利率计算利息。</a:t>
            </a:r>
            <a:endParaRPr lang="en-US" altLang="zh-CN" sz="2400" smtClean="0">
              <a:ea typeface="宋体" pitchFamily="2" charset="-122"/>
            </a:endParaRPr>
          </a:p>
          <a:p>
            <a:r>
              <a:rPr lang="zh-CN" altLang="en-US" sz="2400" b="1" smtClean="0">
                <a:ea typeface="宋体" pitchFamily="2" charset="-122"/>
              </a:rPr>
              <a:t>与人民银行清算：</a:t>
            </a:r>
            <a:r>
              <a:rPr lang="zh-CN" altLang="en-US" sz="2400" smtClean="0">
                <a:ea typeface="宋体" pitchFamily="2" charset="-122"/>
              </a:rPr>
              <a:t>总、分行各自在当地人民银行开立“存放中央银行备付金”账户，同城支行不在人民银行开户，由分行统一与当地人行进行资金清算。</a:t>
            </a:r>
          </a:p>
          <a:p>
            <a:endParaRPr lang="zh-CN" altLang="en-US" sz="2400" b="1" smtClean="0">
              <a:ea typeface="宋体" pitchFamily="2" charset="-122"/>
            </a:endParaRPr>
          </a:p>
          <a:p>
            <a:endParaRPr lang="zh-CN" altLang="en-US" smtClean="0">
              <a:ea typeface="宋体" pitchFamily="2" charset="-122"/>
            </a:endParaRPr>
          </a:p>
          <a:p>
            <a:endParaRPr lang="zh-CN" altLang="en-US" smtClean="0">
              <a:ea typeface="宋体" pitchFamily="2" charset="-122"/>
            </a:endParaRP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标题 1"/>
          <p:cNvSpPr>
            <a:spLocks noGrp="1"/>
          </p:cNvSpPr>
          <p:nvPr>
            <p:ph type="title"/>
          </p:nvPr>
        </p:nvSpPr>
        <p:spPr/>
        <p:txBody>
          <a:bodyPr/>
          <a:lstStyle/>
          <a:p>
            <a:r>
              <a:rPr lang="zh-CN" altLang="en-US" b="1" smtClean="0">
                <a:ea typeface="宋体" pitchFamily="2" charset="-122"/>
              </a:rPr>
              <a:t>商业银行的其他基础业务</a:t>
            </a:r>
            <a:r>
              <a:rPr lang="en-US" altLang="zh-CN" smtClean="0">
                <a:ea typeface="宋体" pitchFamily="2" charset="-122"/>
              </a:rPr>
              <a:t>------</a:t>
            </a:r>
            <a:r>
              <a:rPr lang="zh-CN" altLang="en-US" sz="4000" smtClean="0">
                <a:ea typeface="宋体" pitchFamily="2" charset="-122"/>
              </a:rPr>
              <a:t>借记卡业务</a:t>
            </a:r>
          </a:p>
        </p:txBody>
      </p:sp>
      <p:sp>
        <p:nvSpPr>
          <p:cNvPr id="67587" name="内容占位符 2"/>
          <p:cNvSpPr>
            <a:spLocks noGrp="1"/>
          </p:cNvSpPr>
          <p:nvPr>
            <p:ph idx="1"/>
          </p:nvPr>
        </p:nvSpPr>
        <p:spPr/>
        <p:txBody>
          <a:bodyPr/>
          <a:lstStyle/>
          <a:p>
            <a:r>
              <a:rPr lang="zh-CN" altLang="en-US" sz="2400" smtClean="0">
                <a:ea typeface="宋体" pitchFamily="2" charset="-122"/>
              </a:rPr>
              <a:t>是商业银行发行的，具有储蓄、消费、转账结算、代理收付等功能的人民币支付和结算工具。借记卡在使用过程中不允许透支。银行借记卡可在开通“银联”城市的自助柜员机、自动存款机等自助设备上进行存取款业务（单位卡除外），也可在多媒体查询机上办理各项查询业务，还可在银行的特约商户进行</a:t>
            </a:r>
            <a:r>
              <a:rPr lang="en-US" altLang="zh-CN" sz="2400" smtClean="0">
                <a:ea typeface="宋体" pitchFamily="2" charset="-122"/>
              </a:rPr>
              <a:t>POS</a:t>
            </a:r>
            <a:r>
              <a:rPr lang="zh-CN" altLang="en-US" sz="2400" smtClean="0">
                <a:ea typeface="宋体" pitchFamily="2" charset="-122"/>
              </a:rPr>
              <a:t>消费。</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标题 1"/>
          <p:cNvSpPr>
            <a:spLocks noGrp="1"/>
          </p:cNvSpPr>
          <p:nvPr>
            <p:ph type="title"/>
          </p:nvPr>
        </p:nvSpPr>
        <p:spPr/>
        <p:txBody>
          <a:bodyPr/>
          <a:lstStyle/>
          <a:p>
            <a:r>
              <a:rPr lang="zh-CN" altLang="en-US" b="1" smtClean="0">
                <a:solidFill>
                  <a:srgbClr val="0000CC"/>
                </a:solidFill>
                <a:ea typeface="宋体" pitchFamily="2" charset="-122"/>
              </a:rPr>
              <a:t>目录</a:t>
            </a:r>
          </a:p>
        </p:txBody>
      </p:sp>
      <p:sp>
        <p:nvSpPr>
          <p:cNvPr id="68611" name="内容占位符 2"/>
          <p:cNvSpPr>
            <a:spLocks noGrp="1"/>
          </p:cNvSpPr>
          <p:nvPr>
            <p:ph idx="1"/>
          </p:nvPr>
        </p:nvSpPr>
        <p:spPr/>
        <p:txBody>
          <a:bodyPr/>
          <a:lstStyle/>
          <a:p>
            <a:r>
              <a:rPr lang="zh-CN" altLang="en-US" smtClean="0">
                <a:ea typeface="宋体" pitchFamily="2" charset="-122"/>
              </a:rPr>
              <a:t>金融概念简介</a:t>
            </a:r>
          </a:p>
          <a:p>
            <a:pPr eaLnBrk="1" hangingPunct="1">
              <a:lnSpc>
                <a:spcPct val="90000"/>
              </a:lnSpc>
            </a:pPr>
            <a:r>
              <a:rPr lang="zh-CN" altLang="en-US" smtClean="0">
                <a:solidFill>
                  <a:srgbClr val="0000CC"/>
                </a:solidFill>
                <a:ea typeface="宋体" pitchFamily="2" charset="-122"/>
              </a:rPr>
              <a:t>我国银行业简介</a:t>
            </a:r>
            <a:endParaRPr lang="en-US" altLang="zh-CN" smtClean="0">
              <a:ea typeface="宋体" pitchFamily="2" charset="-122"/>
            </a:endParaRPr>
          </a:p>
          <a:p>
            <a:pPr eaLnBrk="1" hangingPunct="1">
              <a:lnSpc>
                <a:spcPct val="90000"/>
              </a:lnSpc>
            </a:pPr>
            <a:r>
              <a:rPr lang="zh-CN" altLang="en-US" smtClean="0">
                <a:ea typeface="宋体" pitchFamily="2" charset="-122"/>
              </a:rPr>
              <a:t>商业银行概述</a:t>
            </a:r>
            <a:endParaRPr lang="en-US" altLang="zh-CN" smtClean="0">
              <a:ea typeface="宋体" pitchFamily="2" charset="-122"/>
            </a:endParaRPr>
          </a:p>
          <a:p>
            <a:pPr eaLnBrk="1" hangingPunct="1">
              <a:lnSpc>
                <a:spcPct val="90000"/>
              </a:lnSpc>
            </a:pPr>
            <a:r>
              <a:rPr lang="zh-CN" altLang="en-US" b="1" smtClean="0">
                <a:ea typeface="宋体" pitchFamily="2" charset="-122"/>
              </a:rPr>
              <a:t>银行会计概述</a:t>
            </a:r>
            <a:endParaRPr lang="en-US" altLang="zh-CN" b="1" smtClean="0">
              <a:ea typeface="宋体" pitchFamily="2" charset="-122"/>
            </a:endParaRPr>
          </a:p>
          <a:p>
            <a:pPr eaLnBrk="1" hangingPunct="1">
              <a:lnSpc>
                <a:spcPct val="90000"/>
              </a:lnSpc>
            </a:pPr>
            <a:r>
              <a:rPr lang="zh-CN" altLang="en-US" smtClean="0">
                <a:ea typeface="宋体" pitchFamily="2" charset="-122"/>
              </a:rPr>
              <a:t>银行系统总体架构</a:t>
            </a:r>
            <a:endParaRPr lang="en-US" altLang="zh-CN" smtClean="0">
              <a:ea typeface="宋体" pitchFamily="2" charset="-122"/>
            </a:endParaRPr>
          </a:p>
          <a:p>
            <a:pPr eaLnBrk="1" hangingPunct="1">
              <a:lnSpc>
                <a:spcPct val="90000"/>
              </a:lnSpc>
            </a:pPr>
            <a:r>
              <a:rPr lang="zh-CN" altLang="en-US" smtClean="0">
                <a:ea typeface="宋体" pitchFamily="2" charset="-122"/>
              </a:rPr>
              <a:t>银行核心系统</a:t>
            </a:r>
          </a:p>
          <a:p>
            <a:endParaRPr lang="zh-CN" altLang="en-US" smtClean="0">
              <a:ea typeface="宋体" pitchFamily="2" charset="-122"/>
            </a:endParaRP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标题 1"/>
          <p:cNvSpPr>
            <a:spLocks noGrp="1"/>
          </p:cNvSpPr>
          <p:nvPr>
            <p:ph type="title"/>
          </p:nvPr>
        </p:nvSpPr>
        <p:spPr>
          <a:xfrm>
            <a:off x="2286000" y="838200"/>
            <a:ext cx="6400800" cy="769938"/>
          </a:xfrm>
        </p:spPr>
        <p:txBody>
          <a:bodyPr>
            <a:spAutoFit/>
          </a:bodyPr>
          <a:lstStyle/>
          <a:p>
            <a:r>
              <a:rPr lang="zh-CN" b="1" smtClean="0">
                <a:ea typeface="宋体" pitchFamily="2" charset="-122"/>
              </a:rPr>
              <a:t>银行会计的对象</a:t>
            </a:r>
            <a:endParaRPr lang="zh-CN" altLang="en-US" b="1" smtClean="0">
              <a:ea typeface="宋体" pitchFamily="2" charset="-122"/>
            </a:endParaRPr>
          </a:p>
        </p:txBody>
      </p:sp>
      <p:sp>
        <p:nvSpPr>
          <p:cNvPr id="69635" name="内容占位符 2"/>
          <p:cNvSpPr>
            <a:spLocks noGrp="1"/>
          </p:cNvSpPr>
          <p:nvPr>
            <p:ph idx="1"/>
          </p:nvPr>
        </p:nvSpPr>
        <p:spPr>
          <a:xfrm>
            <a:off x="990600" y="1981200"/>
            <a:ext cx="7696200" cy="4114800"/>
          </a:xfrm>
        </p:spPr>
        <p:txBody>
          <a:bodyPr/>
          <a:lstStyle/>
          <a:p>
            <a:pPr>
              <a:buFontTx/>
              <a:buNone/>
            </a:pPr>
            <a:r>
              <a:rPr lang="zh-CN" altLang="en-US" sz="2800" b="1" smtClean="0">
                <a:ea typeface="宋体" pitchFamily="2" charset="-122"/>
              </a:rPr>
              <a:t>         </a:t>
            </a:r>
            <a:r>
              <a:rPr lang="zh-CN" altLang="en-US" sz="2800" smtClean="0">
                <a:ea typeface="宋体" pitchFamily="2" charset="-122"/>
              </a:rPr>
              <a:t>银行会计的对象是指银行会计反映和监督的内容。具体指：资产、负债、所有者权益、收入、费用、利润，也称会计核算的六大要素。</a:t>
            </a:r>
          </a:p>
          <a:p>
            <a:r>
              <a:rPr lang="zh-CN" altLang="en-US" sz="2800" smtClean="0">
                <a:ea typeface="宋体" pitchFamily="2" charset="-122"/>
              </a:rPr>
              <a:t>资产</a:t>
            </a:r>
            <a:r>
              <a:rPr lang="en-US" altLang="zh-CN" sz="2800" smtClean="0">
                <a:ea typeface="宋体" pitchFamily="2" charset="-122"/>
              </a:rPr>
              <a:t>=</a:t>
            </a:r>
            <a:r>
              <a:rPr lang="zh-CN" altLang="en-US" sz="2800" smtClean="0">
                <a:ea typeface="宋体" pitchFamily="2" charset="-122"/>
              </a:rPr>
              <a:t>负债</a:t>
            </a:r>
            <a:r>
              <a:rPr lang="en-US" altLang="zh-CN" sz="2800" smtClean="0">
                <a:ea typeface="宋体" pitchFamily="2" charset="-122"/>
              </a:rPr>
              <a:t>+</a:t>
            </a:r>
            <a:r>
              <a:rPr lang="zh-CN" altLang="en-US" sz="2800" smtClean="0">
                <a:ea typeface="宋体" pitchFamily="2" charset="-122"/>
              </a:rPr>
              <a:t>所有者权益</a:t>
            </a:r>
            <a:endParaRPr lang="en-US" altLang="zh-CN" sz="2800" smtClean="0">
              <a:ea typeface="宋体" pitchFamily="2" charset="-122"/>
            </a:endParaRPr>
          </a:p>
          <a:p>
            <a:r>
              <a:rPr lang="zh-CN" altLang="en-US" sz="2800" smtClean="0">
                <a:ea typeface="宋体" pitchFamily="2" charset="-122"/>
              </a:rPr>
              <a:t>收入</a:t>
            </a:r>
            <a:r>
              <a:rPr lang="en-US" altLang="zh-CN" sz="2800" smtClean="0">
                <a:ea typeface="宋体" pitchFamily="2" charset="-122"/>
              </a:rPr>
              <a:t>-</a:t>
            </a:r>
            <a:r>
              <a:rPr lang="zh-CN" altLang="en-US" sz="2800" smtClean="0">
                <a:ea typeface="宋体" pitchFamily="2" charset="-122"/>
              </a:rPr>
              <a:t>费用</a:t>
            </a:r>
            <a:r>
              <a:rPr lang="en-US" altLang="zh-CN" sz="2800" smtClean="0">
                <a:ea typeface="宋体" pitchFamily="2" charset="-122"/>
              </a:rPr>
              <a:t>=</a:t>
            </a:r>
            <a:r>
              <a:rPr lang="zh-CN" altLang="en-US" sz="2800" smtClean="0">
                <a:ea typeface="宋体" pitchFamily="2" charset="-122"/>
              </a:rPr>
              <a:t>利润</a:t>
            </a: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标题 1"/>
          <p:cNvSpPr>
            <a:spLocks noGrp="1"/>
          </p:cNvSpPr>
          <p:nvPr>
            <p:ph type="title"/>
          </p:nvPr>
        </p:nvSpPr>
        <p:spPr>
          <a:xfrm>
            <a:off x="2286000" y="1066800"/>
            <a:ext cx="6400800" cy="609600"/>
          </a:xfrm>
        </p:spPr>
        <p:txBody>
          <a:bodyPr/>
          <a:lstStyle/>
          <a:p>
            <a:r>
              <a:rPr lang="en-US" altLang="zh-CN" b="1" smtClean="0">
                <a:ea typeface="宋体" pitchFamily="2" charset="-122"/>
              </a:rPr>
              <a:t/>
            </a:r>
            <a:br>
              <a:rPr lang="en-US" altLang="zh-CN" b="1" smtClean="0">
                <a:ea typeface="宋体" pitchFamily="2" charset="-122"/>
              </a:rPr>
            </a:br>
            <a:r>
              <a:rPr lang="zh-CN" b="1" smtClean="0">
                <a:ea typeface="宋体" pitchFamily="2" charset="-122"/>
              </a:rPr>
              <a:t>会计科目的概念及其分类</a:t>
            </a:r>
            <a:br>
              <a:rPr lang="zh-CN" b="1" smtClean="0">
                <a:ea typeface="宋体" pitchFamily="2" charset="-122"/>
              </a:rPr>
            </a:br>
            <a:endParaRPr lang="zh-CN" altLang="en-US" b="1" smtClean="0">
              <a:ea typeface="宋体" pitchFamily="2" charset="-122"/>
            </a:endParaRPr>
          </a:p>
        </p:txBody>
      </p:sp>
      <p:sp>
        <p:nvSpPr>
          <p:cNvPr id="70659" name="内容占位符 2"/>
          <p:cNvSpPr>
            <a:spLocks noGrp="1"/>
          </p:cNvSpPr>
          <p:nvPr>
            <p:ph idx="1"/>
          </p:nvPr>
        </p:nvSpPr>
        <p:spPr>
          <a:xfrm>
            <a:off x="990600" y="1905000"/>
            <a:ext cx="7696200" cy="4191000"/>
          </a:xfrm>
        </p:spPr>
        <p:txBody>
          <a:bodyPr/>
          <a:lstStyle/>
          <a:p>
            <a:pPr>
              <a:buFontTx/>
              <a:buNone/>
            </a:pPr>
            <a:r>
              <a:rPr lang="zh-CN" altLang="en-US" sz="2800" smtClean="0">
                <a:latin typeface="宋体" pitchFamily="2" charset="-122"/>
                <a:ea typeface="宋体" pitchFamily="2" charset="-122"/>
              </a:rPr>
              <a:t>      会计科目是对会计对象的具体内容进行分类核算和监督的一种方法，是设置账户、归集和记录各项经济业务的根据。</a:t>
            </a:r>
          </a:p>
          <a:p>
            <a:r>
              <a:rPr lang="zh-CN" altLang="en-US" sz="2800" smtClean="0">
                <a:latin typeface="宋体" pitchFamily="2" charset="-122"/>
                <a:ea typeface="宋体" pitchFamily="2" charset="-122"/>
              </a:rPr>
              <a:t>按与资产负债表关系的分类，分为表内科目和表外科目。</a:t>
            </a:r>
          </a:p>
          <a:p>
            <a:r>
              <a:rPr lang="zh-CN" altLang="en-US" sz="2800" smtClean="0">
                <a:latin typeface="宋体" pitchFamily="2" charset="-122"/>
                <a:ea typeface="宋体" pitchFamily="2" charset="-122"/>
              </a:rPr>
              <a:t>按经济内容的分类，分为资产类科目、负债类科目、资产负债共同类科目、所有者权益类科目、损益类科目。</a:t>
            </a:r>
          </a:p>
          <a:p>
            <a:endParaRPr lang="zh-CN" altLang="en-US" smtClean="0">
              <a:ea typeface="宋体" pitchFamily="2" charset="-122"/>
            </a:endParaRP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标题 1"/>
          <p:cNvSpPr>
            <a:spLocks noGrp="1"/>
          </p:cNvSpPr>
          <p:nvPr>
            <p:ph type="title"/>
          </p:nvPr>
        </p:nvSpPr>
        <p:spPr/>
        <p:txBody>
          <a:bodyPr/>
          <a:lstStyle/>
          <a:p>
            <a:r>
              <a:rPr lang="en-US" altLang="zh-CN" b="1" smtClean="0">
                <a:ea typeface="宋体" pitchFamily="2" charset="-122"/>
              </a:rPr>
              <a:t/>
            </a:r>
            <a:br>
              <a:rPr lang="en-US" altLang="zh-CN" b="1" smtClean="0">
                <a:ea typeface="宋体" pitchFamily="2" charset="-122"/>
              </a:rPr>
            </a:br>
            <a:r>
              <a:rPr lang="zh-CN" b="1" smtClean="0">
                <a:ea typeface="宋体" pitchFamily="2" charset="-122"/>
              </a:rPr>
              <a:t>借贷记账法的</a:t>
            </a:r>
            <a:r>
              <a:rPr lang="zh-CN" altLang="en-US" b="1" smtClean="0">
                <a:ea typeface="宋体" pitchFamily="2" charset="-122"/>
              </a:rPr>
              <a:t>基本</a:t>
            </a:r>
            <a:r>
              <a:rPr lang="zh-CN" b="1" smtClean="0">
                <a:ea typeface="宋体" pitchFamily="2" charset="-122"/>
              </a:rPr>
              <a:t>规则</a:t>
            </a:r>
            <a:br>
              <a:rPr lang="zh-CN" b="1" smtClean="0">
                <a:ea typeface="宋体" pitchFamily="2" charset="-122"/>
              </a:rPr>
            </a:br>
            <a:endParaRPr lang="zh-CN" altLang="en-US" smtClean="0">
              <a:ea typeface="宋体" pitchFamily="2" charset="-122"/>
            </a:endParaRPr>
          </a:p>
        </p:txBody>
      </p:sp>
      <p:sp>
        <p:nvSpPr>
          <p:cNvPr id="71683" name="内容占位符 2"/>
          <p:cNvSpPr>
            <a:spLocks noGrp="1"/>
          </p:cNvSpPr>
          <p:nvPr>
            <p:ph idx="1"/>
          </p:nvPr>
        </p:nvSpPr>
        <p:spPr>
          <a:xfrm>
            <a:off x="914400" y="2133600"/>
            <a:ext cx="7696200" cy="3886200"/>
          </a:xfrm>
        </p:spPr>
        <p:txBody>
          <a:bodyPr/>
          <a:lstStyle/>
          <a:p>
            <a:pPr>
              <a:buFontTx/>
              <a:buNone/>
            </a:pPr>
            <a:r>
              <a:rPr lang="zh-CN" altLang="en-US" sz="2400" smtClean="0">
                <a:latin typeface="宋体" pitchFamily="2" charset="-122"/>
                <a:ea typeface="宋体" pitchFamily="2" charset="-122"/>
              </a:rPr>
              <a:t>   </a:t>
            </a:r>
            <a:endParaRPr lang="en-US" altLang="zh-CN" sz="2400" smtClean="0">
              <a:latin typeface="宋体" pitchFamily="2" charset="-122"/>
              <a:ea typeface="宋体" pitchFamily="2" charset="-122"/>
            </a:endParaRPr>
          </a:p>
          <a:p>
            <a:r>
              <a:rPr lang="zh-CN" altLang="en-US" sz="2800" smtClean="0">
                <a:latin typeface="宋体" pitchFamily="2" charset="-122"/>
                <a:ea typeface="宋体" pitchFamily="2" charset="-122"/>
              </a:rPr>
              <a:t>以“借”、“贷”作为记账符号</a:t>
            </a:r>
            <a:endParaRPr lang="en-US" altLang="zh-CN" sz="2800" smtClean="0">
              <a:latin typeface="宋体" pitchFamily="2" charset="-122"/>
              <a:ea typeface="宋体" pitchFamily="2" charset="-122"/>
            </a:endParaRPr>
          </a:p>
          <a:p>
            <a:r>
              <a:rPr lang="zh-CN" altLang="en-US" sz="2800" smtClean="0">
                <a:latin typeface="宋体" pitchFamily="2" charset="-122"/>
                <a:ea typeface="宋体" pitchFamily="2" charset="-122"/>
              </a:rPr>
              <a:t>以“有借必有贷，借贷必相等”作为记账规则</a:t>
            </a:r>
            <a:endParaRPr lang="en-US" altLang="zh-CN" sz="2800" smtClean="0">
              <a:latin typeface="宋体" pitchFamily="2" charset="-122"/>
              <a:ea typeface="宋体" pitchFamily="2" charset="-122"/>
            </a:endParaRPr>
          </a:p>
          <a:p>
            <a:r>
              <a:rPr lang="zh-CN" altLang="en-US" sz="2800" smtClean="0">
                <a:latin typeface="宋体" pitchFamily="2" charset="-122"/>
                <a:ea typeface="宋体" pitchFamily="2" charset="-122"/>
              </a:rPr>
              <a:t>根据复式记账法的平衡原理试算平衡</a:t>
            </a:r>
            <a:endParaRPr lang="en-US" altLang="zh-CN" sz="2800" smtClean="0">
              <a:latin typeface="宋体" pitchFamily="2" charset="-122"/>
              <a:ea typeface="宋体" pitchFamily="2" charset="-122"/>
            </a:endParaRPr>
          </a:p>
          <a:p>
            <a:pPr>
              <a:buFontTx/>
              <a:buNone/>
            </a:pPr>
            <a:r>
              <a:rPr lang="zh-CN" altLang="en-US" sz="2400" smtClean="0">
                <a:latin typeface="宋体" pitchFamily="2" charset="-122"/>
                <a:ea typeface="宋体" pitchFamily="2" charset="-122"/>
              </a:rPr>
              <a:t>    </a:t>
            </a:r>
            <a:endParaRPr lang="zh-CN" altLang="en-US" smtClean="0">
              <a:ea typeface="宋体" pitchFamily="2" charset="-122"/>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zh-CN" altLang="en-US" b="1" smtClean="0">
                <a:ea typeface="宋体" pitchFamily="2" charset="-122"/>
              </a:rPr>
              <a:t>中国银行业</a:t>
            </a:r>
            <a:r>
              <a:rPr lang="zh-CN" b="1" smtClean="0">
                <a:ea typeface="宋体" pitchFamily="2" charset="-122"/>
              </a:rPr>
              <a:t>简介</a:t>
            </a:r>
            <a:endParaRPr lang="zh-CN" altLang="en-US" smtClean="0">
              <a:ea typeface="宋体" pitchFamily="2" charset="-122"/>
            </a:endParaRPr>
          </a:p>
        </p:txBody>
      </p:sp>
      <p:pic>
        <p:nvPicPr>
          <p:cNvPr id="8195" name="Picture 3"/>
          <p:cNvPicPr>
            <a:picLocks noGrp="1" noChangeAspect="1" noChangeArrowheads="1"/>
          </p:cNvPicPr>
          <p:nvPr>
            <p:ph idx="1"/>
          </p:nvPr>
        </p:nvPicPr>
        <p:blipFill>
          <a:blip r:embed="rId3"/>
          <a:srcRect/>
          <a:stretch>
            <a:fillRect/>
          </a:stretch>
        </p:blipFill>
        <p:spPr>
          <a:xfrm>
            <a:off x="1371600" y="2514600"/>
            <a:ext cx="6781800" cy="3267075"/>
          </a:xfrm>
          <a:noFill/>
        </p:spPr>
      </p:pic>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标题 1"/>
          <p:cNvSpPr>
            <a:spLocks noGrp="1"/>
          </p:cNvSpPr>
          <p:nvPr>
            <p:ph type="title"/>
          </p:nvPr>
        </p:nvSpPr>
        <p:spPr/>
        <p:txBody>
          <a:bodyPr/>
          <a:lstStyle/>
          <a:p>
            <a:r>
              <a:rPr lang="zh-CN" altLang="en-US" b="1" smtClean="0">
                <a:ea typeface="宋体" pitchFamily="2" charset="-122"/>
              </a:rPr>
              <a:t>会计凭证及传票</a:t>
            </a:r>
          </a:p>
        </p:txBody>
      </p:sp>
      <p:sp>
        <p:nvSpPr>
          <p:cNvPr id="72707" name="内容占位符 2"/>
          <p:cNvSpPr>
            <a:spLocks noGrp="1"/>
          </p:cNvSpPr>
          <p:nvPr>
            <p:ph idx="1"/>
          </p:nvPr>
        </p:nvSpPr>
        <p:spPr/>
        <p:txBody>
          <a:bodyPr/>
          <a:lstStyle/>
          <a:p>
            <a:pPr>
              <a:buFontTx/>
              <a:buNone/>
            </a:pPr>
            <a:r>
              <a:rPr lang="zh-CN" altLang="en-US" b="1" smtClean="0">
                <a:ea typeface="宋体" pitchFamily="2" charset="-122"/>
              </a:rPr>
              <a:t>         </a:t>
            </a:r>
            <a:r>
              <a:rPr lang="zh-CN" altLang="en-US" sz="2800" smtClean="0">
                <a:ea typeface="宋体" pitchFamily="2" charset="-122"/>
              </a:rPr>
              <a:t>会计凭证是记录经济业务明确经济责任的书面证明，是办理资金收付和登记会计账簿的根据，也是核对账务和事后查考重要依据。</a:t>
            </a:r>
          </a:p>
          <a:p>
            <a:pPr>
              <a:buFontTx/>
              <a:buNone/>
            </a:pPr>
            <a:r>
              <a:rPr lang="zh-CN" altLang="en-US" sz="2800" smtClean="0">
                <a:ea typeface="宋体" pitchFamily="2" charset="-122"/>
              </a:rPr>
              <a:t>         银行的会计凭证作为记账凭证时，需要在银行内部组织传递，因此，记账凭证又称为“传票”。</a:t>
            </a:r>
          </a:p>
          <a:p>
            <a:pPr>
              <a:buFontTx/>
              <a:buNone/>
            </a:pPr>
            <a:endParaRPr lang="zh-CN" altLang="en-US" smtClean="0">
              <a:ea typeface="宋体" pitchFamily="2" charset="-122"/>
            </a:endParaRP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标题 1"/>
          <p:cNvSpPr>
            <a:spLocks noGrp="1"/>
          </p:cNvSpPr>
          <p:nvPr>
            <p:ph type="title"/>
          </p:nvPr>
        </p:nvSpPr>
        <p:spPr/>
        <p:txBody>
          <a:bodyPr/>
          <a:lstStyle/>
          <a:p>
            <a:r>
              <a:rPr lang="zh-CN" altLang="en-US" b="1" smtClean="0">
                <a:ea typeface="宋体" pitchFamily="2" charset="-122"/>
              </a:rPr>
              <a:t>会计账簿</a:t>
            </a:r>
          </a:p>
        </p:txBody>
      </p:sp>
      <p:sp>
        <p:nvSpPr>
          <p:cNvPr id="73731" name="内容占位符 2"/>
          <p:cNvSpPr>
            <a:spLocks noGrp="1"/>
          </p:cNvSpPr>
          <p:nvPr>
            <p:ph idx="1"/>
          </p:nvPr>
        </p:nvSpPr>
        <p:spPr/>
        <p:txBody>
          <a:bodyPr/>
          <a:lstStyle/>
          <a:p>
            <a:pPr>
              <a:buFontTx/>
              <a:buNone/>
            </a:pPr>
            <a:r>
              <a:rPr lang="zh-CN" altLang="en-US" smtClean="0">
                <a:ea typeface="宋体" pitchFamily="2" charset="-122"/>
              </a:rPr>
              <a:t>         会计账簿是以会计凭证为依据，由一定格式并相互联系的账页组成。分为总帐、明细账、日记账、其它辅助性账簿四类。</a:t>
            </a:r>
            <a:endParaRPr lang="en-US" altLang="zh-CN" smtClean="0">
              <a:ea typeface="宋体" pitchFamily="2" charset="-122"/>
            </a:endParaRPr>
          </a:p>
          <a:p>
            <a:pPr>
              <a:buFontTx/>
              <a:buNone/>
            </a:pPr>
            <a:endParaRPr lang="en-US" altLang="zh-CN" smtClean="0">
              <a:ea typeface="宋体" pitchFamily="2" charset="-122"/>
            </a:endParaRPr>
          </a:p>
          <a:p>
            <a:pPr>
              <a:buFontTx/>
              <a:buNone/>
            </a:pPr>
            <a:endParaRPr lang="en-US" altLang="zh-CN" smtClean="0">
              <a:ea typeface="宋体" pitchFamily="2" charset="-122"/>
            </a:endParaRPr>
          </a:p>
          <a:p>
            <a:endParaRPr lang="zh-CN" altLang="en-US" smtClean="0">
              <a:ea typeface="宋体" pitchFamily="2" charset="-122"/>
            </a:endParaRP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内容占位符 2"/>
          <p:cNvSpPr>
            <a:spLocks noGrp="1"/>
          </p:cNvSpPr>
          <p:nvPr>
            <p:ph idx="1"/>
          </p:nvPr>
        </p:nvSpPr>
        <p:spPr>
          <a:xfrm>
            <a:off x="990600" y="1752600"/>
            <a:ext cx="7696200" cy="4343400"/>
          </a:xfrm>
        </p:spPr>
        <p:txBody>
          <a:bodyPr/>
          <a:lstStyle/>
          <a:p>
            <a:pPr algn="ctr">
              <a:buFontTx/>
              <a:buNone/>
            </a:pPr>
            <a:r>
              <a:rPr lang="zh-CN" altLang="en-US" smtClean="0">
                <a:ea typeface="宋体" pitchFamily="2" charset="-122"/>
              </a:rPr>
              <a:t>          </a:t>
            </a:r>
            <a:r>
              <a:rPr lang="zh-CN" altLang="en-US" sz="4400" b="1" smtClean="0">
                <a:solidFill>
                  <a:schemeClr val="tx2"/>
                </a:solidFill>
                <a:ea typeface="宋体" pitchFamily="2" charset="-122"/>
              </a:rPr>
              <a:t>会计账簿</a:t>
            </a:r>
            <a:r>
              <a:rPr lang="en-US" altLang="zh-CN" sz="4400" b="1" smtClean="0">
                <a:solidFill>
                  <a:schemeClr val="tx2"/>
                </a:solidFill>
                <a:ea typeface="宋体" pitchFamily="2" charset="-122"/>
              </a:rPr>
              <a:t>------</a:t>
            </a:r>
            <a:r>
              <a:rPr lang="zh-CN" altLang="en-US" sz="4400" b="1" smtClean="0">
                <a:solidFill>
                  <a:schemeClr val="tx1"/>
                </a:solidFill>
                <a:latin typeface="隶书" pitchFamily="49" charset="-122"/>
                <a:ea typeface="隶书" pitchFamily="49" charset="-122"/>
              </a:rPr>
              <a:t>总帐</a:t>
            </a:r>
            <a:endParaRPr lang="en-US" altLang="zh-CN" smtClean="0">
              <a:ea typeface="宋体" pitchFamily="2" charset="-122"/>
            </a:endParaRPr>
          </a:p>
          <a:p>
            <a:pPr>
              <a:buFontTx/>
              <a:buNone/>
            </a:pPr>
            <a:r>
              <a:rPr lang="zh-CN" altLang="en-US" smtClean="0">
                <a:ea typeface="宋体" pitchFamily="2" charset="-122"/>
              </a:rPr>
              <a:t>         亦称总分类帐，是根据会计科目（总帐科目）开设的帐簿，用来分类登记单位全部经济事项，提供各种资产、负债、所有者权益、成本费用损益等总括会计核算的资料，包括表内科目总帐和表外科目总帐。它是统驭明细分户帐的工具，也是编制会计报表的依据。</a:t>
            </a:r>
          </a:p>
          <a:p>
            <a:pPr>
              <a:buFontTx/>
              <a:buNone/>
            </a:pPr>
            <a:endParaRPr lang="zh-CN" altLang="en-US" smtClean="0">
              <a:ea typeface="宋体" pitchFamily="2" charset="-122"/>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矩形 3"/>
          <p:cNvSpPr>
            <a:spLocks noChangeArrowheads="1"/>
          </p:cNvSpPr>
          <p:nvPr/>
        </p:nvSpPr>
        <p:spPr bwMode="auto">
          <a:xfrm>
            <a:off x="1066800" y="1600200"/>
            <a:ext cx="7162800" cy="2738438"/>
          </a:xfrm>
          <a:prstGeom prst="rect">
            <a:avLst/>
          </a:prstGeom>
          <a:noFill/>
          <a:ln w="9525">
            <a:noFill/>
            <a:miter lim="800000"/>
            <a:headEnd/>
            <a:tailEnd/>
          </a:ln>
        </p:spPr>
        <p:txBody>
          <a:bodyPr>
            <a:spAutoFit/>
          </a:bodyPr>
          <a:lstStyle/>
          <a:p>
            <a:pPr algn="ctr">
              <a:defRPr/>
            </a:pPr>
            <a:r>
              <a:rPr lang="zh-CN" altLang="en-US" sz="4400" b="1" dirty="0">
                <a:solidFill>
                  <a:schemeClr val="tx2"/>
                </a:solidFill>
                <a:latin typeface="+mj-lt"/>
                <a:ea typeface="宋体" pitchFamily="2" charset="-122"/>
                <a:cs typeface="+mj-cs"/>
              </a:rPr>
              <a:t>  会计账簿</a:t>
            </a:r>
            <a:r>
              <a:rPr lang="en-US" altLang="zh-CN" sz="4400" b="1" dirty="0">
                <a:solidFill>
                  <a:schemeClr val="tx2"/>
                </a:solidFill>
                <a:latin typeface="+mj-lt"/>
                <a:ea typeface="宋体" pitchFamily="2" charset="-122"/>
                <a:cs typeface="+mj-cs"/>
              </a:rPr>
              <a:t>------</a:t>
            </a:r>
            <a:r>
              <a:rPr lang="zh-CN" altLang="en-US" sz="4400" b="1" dirty="0">
                <a:latin typeface="隶书" pitchFamily="49" charset="-122"/>
                <a:ea typeface="隶书" pitchFamily="49" charset="-122"/>
              </a:rPr>
              <a:t>明细账</a:t>
            </a:r>
            <a:endParaRPr lang="en-US" altLang="zh-CN" sz="4400" b="1" dirty="0">
              <a:latin typeface="隶书" pitchFamily="49" charset="-122"/>
              <a:ea typeface="隶书" pitchFamily="49" charset="-122"/>
            </a:endParaRPr>
          </a:p>
          <a:p>
            <a:pPr>
              <a:defRPr/>
            </a:pPr>
            <a:r>
              <a:rPr lang="zh-CN" altLang="en-US" sz="3200" dirty="0">
                <a:solidFill>
                  <a:srgbClr val="000099"/>
                </a:solidFill>
                <a:latin typeface="+mn-lt"/>
                <a:ea typeface="宋体" pitchFamily="2" charset="-122"/>
              </a:rPr>
              <a:t>      亦称明细分类账，是根据会计科目所属的明细科目设置，用来分类登记某一类经济业务事项，提供有关的明细核算资料。</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矩形 1"/>
          <p:cNvSpPr>
            <a:spLocks noChangeArrowheads="1"/>
          </p:cNvSpPr>
          <p:nvPr/>
        </p:nvSpPr>
        <p:spPr bwMode="auto">
          <a:xfrm>
            <a:off x="1447800" y="1447800"/>
            <a:ext cx="6629400" cy="5262563"/>
          </a:xfrm>
          <a:prstGeom prst="rect">
            <a:avLst/>
          </a:prstGeom>
          <a:noFill/>
          <a:ln w="9525">
            <a:noFill/>
            <a:miter lim="800000"/>
            <a:headEnd/>
            <a:tailEnd/>
          </a:ln>
        </p:spPr>
        <p:txBody>
          <a:bodyPr>
            <a:spAutoFit/>
          </a:bodyPr>
          <a:lstStyle/>
          <a:p>
            <a:pPr algn="ctr">
              <a:defRPr/>
            </a:pPr>
            <a:r>
              <a:rPr lang="zh-CN" altLang="en-US" sz="4400" b="1" dirty="0">
                <a:solidFill>
                  <a:schemeClr val="tx2"/>
                </a:solidFill>
                <a:latin typeface="+mj-lt"/>
                <a:ea typeface="宋体" pitchFamily="2" charset="-122"/>
                <a:cs typeface="+mj-cs"/>
              </a:rPr>
              <a:t>会计账簿</a:t>
            </a:r>
            <a:r>
              <a:rPr lang="en-US" altLang="zh-CN" sz="4400" b="1" dirty="0">
                <a:solidFill>
                  <a:schemeClr val="tx2"/>
                </a:solidFill>
                <a:latin typeface="+mj-lt"/>
                <a:ea typeface="宋体" pitchFamily="2" charset="-122"/>
                <a:cs typeface="+mj-cs"/>
              </a:rPr>
              <a:t>------</a:t>
            </a:r>
            <a:r>
              <a:rPr lang="zh-CN" altLang="en-US" sz="4400" b="1" dirty="0">
                <a:latin typeface="隶书" pitchFamily="49" charset="-122"/>
                <a:ea typeface="隶书" pitchFamily="49" charset="-122"/>
              </a:rPr>
              <a:t>日记账</a:t>
            </a:r>
            <a:endParaRPr lang="en-US" altLang="zh-CN" sz="4400" b="1" dirty="0">
              <a:latin typeface="隶书" pitchFamily="49" charset="-122"/>
              <a:ea typeface="隶书" pitchFamily="49" charset="-122"/>
            </a:endParaRPr>
          </a:p>
          <a:p>
            <a:pPr>
              <a:defRPr/>
            </a:pPr>
            <a:r>
              <a:rPr lang="zh-CN" altLang="en-US" sz="3200" dirty="0">
                <a:solidFill>
                  <a:srgbClr val="000099"/>
                </a:solidFill>
                <a:latin typeface="+mn-lt"/>
                <a:ea typeface="宋体" pitchFamily="2" charset="-122"/>
              </a:rPr>
              <a:t>      日记账是一种特殊的序时明细账，它是按照经济业务事项发生的时间先后顺序，逐日逐笔地进行登记的账簿。通常指现金日记账和银行存款日记账。</a:t>
            </a:r>
            <a:endParaRPr lang="en-US" altLang="zh-CN" sz="3200" dirty="0">
              <a:solidFill>
                <a:srgbClr val="000099"/>
              </a:solidFill>
              <a:latin typeface="+mn-lt"/>
              <a:ea typeface="宋体" pitchFamily="2" charset="-122"/>
            </a:endParaRPr>
          </a:p>
          <a:p>
            <a:pPr>
              <a:defRPr/>
            </a:pPr>
            <a:endParaRPr lang="en-US" altLang="zh-CN" sz="4400" b="1" dirty="0">
              <a:latin typeface="隶书" pitchFamily="49" charset="-122"/>
              <a:ea typeface="隶书" pitchFamily="49" charset="-122"/>
            </a:endParaRPr>
          </a:p>
          <a:p>
            <a:pPr algn="ctr">
              <a:defRPr/>
            </a:pPr>
            <a:endParaRPr lang="en-US" altLang="zh-CN" sz="4400" b="1" dirty="0">
              <a:latin typeface="隶书" pitchFamily="49" charset="-122"/>
              <a:ea typeface="隶书" pitchFamily="49" charset="-122"/>
            </a:endParaRPr>
          </a:p>
          <a:p>
            <a:pPr algn="ctr">
              <a:defRPr/>
            </a:pPr>
            <a:endParaRPr lang="zh-CN" altLang="en-US" sz="4400" b="1" dirty="0">
              <a:latin typeface="隶书" pitchFamily="49" charset="-122"/>
              <a:ea typeface="隶书" pitchFamily="49" charset="-122"/>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447800" y="2182813"/>
            <a:ext cx="6629400" cy="2246312"/>
          </a:xfrm>
          <a:prstGeom prst="rect">
            <a:avLst/>
          </a:prstGeom>
        </p:spPr>
        <p:txBody>
          <a:bodyPr>
            <a:spAutoFit/>
          </a:bodyPr>
          <a:lstStyle/>
          <a:p>
            <a:pPr algn="ctr">
              <a:defRPr/>
            </a:pPr>
            <a:r>
              <a:rPr lang="zh-CN" altLang="en-US" sz="4400" b="1" dirty="0">
                <a:solidFill>
                  <a:schemeClr val="tx2"/>
                </a:solidFill>
                <a:latin typeface="+mj-lt"/>
                <a:ea typeface="宋体" pitchFamily="2" charset="-122"/>
                <a:cs typeface="+mj-cs"/>
              </a:rPr>
              <a:t>会计账簿</a:t>
            </a:r>
            <a:r>
              <a:rPr lang="en-US" altLang="zh-CN" sz="4400" b="1" dirty="0">
                <a:solidFill>
                  <a:schemeClr val="tx2"/>
                </a:solidFill>
                <a:latin typeface="+mj-lt"/>
                <a:ea typeface="宋体" pitchFamily="2" charset="-122"/>
                <a:cs typeface="+mj-cs"/>
              </a:rPr>
              <a:t>------</a:t>
            </a:r>
            <a:r>
              <a:rPr lang="zh-CN" altLang="en-US" sz="3200" b="1" dirty="0">
                <a:latin typeface="隶书" pitchFamily="49" charset="-122"/>
                <a:ea typeface="隶书" pitchFamily="49" charset="-122"/>
              </a:rPr>
              <a:t>其它辅助性账簿</a:t>
            </a:r>
            <a:endParaRPr lang="en-US" altLang="zh-CN" sz="3200" b="1" dirty="0">
              <a:latin typeface="隶书" pitchFamily="49" charset="-122"/>
              <a:ea typeface="隶书" pitchFamily="49" charset="-122"/>
            </a:endParaRPr>
          </a:p>
          <a:p>
            <a:pPr>
              <a:defRPr/>
            </a:pPr>
            <a:r>
              <a:rPr lang="zh-CN" altLang="en-US" dirty="0">
                <a:solidFill>
                  <a:srgbClr val="000099"/>
                </a:solidFill>
                <a:ea typeface="宋体" pitchFamily="2" charset="-122"/>
              </a:rPr>
              <a:t>        也称备查账簿，是对某些不能在日记账和分类账中记录和反映的经济事项或者记录不全的经济业务进行补充登记的账簿，是为备查备忘而设置。</a:t>
            </a:r>
            <a:endParaRPr lang="en-US" altLang="zh-CN" dirty="0">
              <a:solidFill>
                <a:srgbClr val="000099"/>
              </a:solidFill>
              <a:ea typeface="宋体" pitchFamily="2" charset="-122"/>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矩形 1"/>
          <p:cNvSpPr>
            <a:spLocks noChangeArrowheads="1"/>
          </p:cNvSpPr>
          <p:nvPr/>
        </p:nvSpPr>
        <p:spPr bwMode="auto">
          <a:xfrm>
            <a:off x="1295400" y="1447800"/>
            <a:ext cx="7239000" cy="5200650"/>
          </a:xfrm>
          <a:prstGeom prst="rect">
            <a:avLst/>
          </a:prstGeom>
          <a:noFill/>
          <a:ln w="9525">
            <a:noFill/>
            <a:miter lim="800000"/>
            <a:headEnd/>
            <a:tailEnd/>
          </a:ln>
        </p:spPr>
        <p:txBody>
          <a:bodyPr>
            <a:spAutoFit/>
          </a:bodyPr>
          <a:lstStyle/>
          <a:p>
            <a:pPr algn="ctr"/>
            <a:r>
              <a:rPr lang="zh-CN" altLang="en-US" sz="4400" b="1">
                <a:solidFill>
                  <a:schemeClr val="tx2"/>
                </a:solidFill>
                <a:latin typeface="Arial Black" pitchFamily="34" charset="0"/>
                <a:ea typeface="宋体" pitchFamily="2" charset="-122"/>
              </a:rPr>
              <a:t>会计报表</a:t>
            </a:r>
            <a:endParaRPr lang="en-US" altLang="zh-CN" sz="4400" b="1">
              <a:solidFill>
                <a:schemeClr val="tx2"/>
              </a:solidFill>
              <a:latin typeface="Arial Black" pitchFamily="34" charset="0"/>
              <a:ea typeface="宋体" pitchFamily="2" charset="-122"/>
            </a:endParaRPr>
          </a:p>
          <a:p>
            <a:r>
              <a:rPr lang="zh-CN" altLang="en-US" b="1">
                <a:solidFill>
                  <a:srgbClr val="000099"/>
                </a:solidFill>
                <a:ea typeface="宋体" pitchFamily="2" charset="-122"/>
              </a:rPr>
              <a:t>财务会计报告</a:t>
            </a:r>
            <a:r>
              <a:rPr lang="zh-CN" altLang="en-US">
                <a:solidFill>
                  <a:srgbClr val="000099"/>
                </a:solidFill>
                <a:ea typeface="宋体" pitchFamily="2" charset="-122"/>
              </a:rPr>
              <a:t>是指企业对外提供的反映企业某一特定日期财务状况和某一会计期间经营成果、现金流量的文件。</a:t>
            </a:r>
          </a:p>
          <a:p>
            <a:r>
              <a:rPr lang="zh-CN" altLang="en-US" b="1">
                <a:solidFill>
                  <a:srgbClr val="000099"/>
                </a:solidFill>
                <a:ea typeface="宋体" pitchFamily="2" charset="-122"/>
              </a:rPr>
              <a:t>会计报表</a:t>
            </a:r>
            <a:r>
              <a:rPr lang="zh-CN" altLang="en-US">
                <a:solidFill>
                  <a:srgbClr val="000099"/>
                </a:solidFill>
                <a:ea typeface="宋体" pitchFamily="2" charset="-122"/>
              </a:rPr>
              <a:t>是财务会计报告的主体和核心。分静态会计报表和动态会计报表。</a:t>
            </a:r>
          </a:p>
          <a:p>
            <a:r>
              <a:rPr lang="zh-CN" altLang="en-US">
                <a:solidFill>
                  <a:srgbClr val="000099"/>
                </a:solidFill>
                <a:ea typeface="宋体" pitchFamily="2" charset="-122"/>
              </a:rPr>
              <a:t>静态会计报表反映的是某一时点财务状况的报表，如：资产负债表、“财务状况表”</a:t>
            </a:r>
          </a:p>
          <a:p>
            <a:r>
              <a:rPr lang="zh-CN" altLang="en-US">
                <a:solidFill>
                  <a:srgbClr val="000099"/>
                </a:solidFill>
                <a:ea typeface="宋体" pitchFamily="2" charset="-122"/>
              </a:rPr>
              <a:t>动态会计报表反映的是一定期间经营成果的会计报表，如：损益表、现金流量表。 </a:t>
            </a:r>
          </a:p>
          <a:p>
            <a:r>
              <a:rPr lang="zh-CN" altLang="en-US">
                <a:solidFill>
                  <a:srgbClr val="000099"/>
                </a:solidFill>
                <a:ea typeface="宋体" pitchFamily="2" charset="-122"/>
              </a:rPr>
              <a:t>各会计报表之间，凡有对应关系的数据，应当相互一致，本期与上期的有关数字应当相互衔接；</a:t>
            </a:r>
          </a:p>
          <a:p>
            <a:endParaRPr lang="zh-CN" altLang="en-US">
              <a:ea typeface="宋体" pitchFamily="2" charset="-122"/>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标题 1"/>
          <p:cNvSpPr>
            <a:spLocks noGrp="1"/>
          </p:cNvSpPr>
          <p:nvPr>
            <p:ph type="title"/>
          </p:nvPr>
        </p:nvSpPr>
        <p:spPr/>
        <p:txBody>
          <a:bodyPr/>
          <a:lstStyle/>
          <a:p>
            <a:r>
              <a:rPr lang="en-US" altLang="zh-CN" b="1" smtClean="0">
                <a:ea typeface="宋体" pitchFamily="2" charset="-122"/>
              </a:rPr>
              <a:t/>
            </a:r>
            <a:br>
              <a:rPr lang="en-US" altLang="zh-CN" b="1" smtClean="0">
                <a:ea typeface="宋体" pitchFamily="2" charset="-122"/>
              </a:rPr>
            </a:br>
            <a:r>
              <a:rPr lang="zh-CN" b="1" smtClean="0">
                <a:ea typeface="宋体" pitchFamily="2" charset="-122"/>
              </a:rPr>
              <a:t>银行会计核算的账务组织</a:t>
            </a:r>
            <a:br>
              <a:rPr lang="zh-CN" b="1" smtClean="0">
                <a:ea typeface="宋体" pitchFamily="2" charset="-122"/>
              </a:rPr>
            </a:br>
            <a:endParaRPr lang="zh-CN" altLang="en-US" smtClean="0">
              <a:ea typeface="宋体" pitchFamily="2" charset="-122"/>
            </a:endParaRPr>
          </a:p>
        </p:txBody>
      </p:sp>
      <p:sp>
        <p:nvSpPr>
          <p:cNvPr id="79875" name="内容占位符 2"/>
          <p:cNvSpPr>
            <a:spLocks noGrp="1"/>
          </p:cNvSpPr>
          <p:nvPr>
            <p:ph idx="1"/>
          </p:nvPr>
        </p:nvSpPr>
        <p:spPr>
          <a:xfrm>
            <a:off x="990600" y="1981200"/>
            <a:ext cx="7696200" cy="4419600"/>
          </a:xfrm>
        </p:spPr>
        <p:txBody>
          <a:bodyPr/>
          <a:lstStyle/>
          <a:p>
            <a:pPr>
              <a:buFontTx/>
              <a:buNone/>
            </a:pPr>
            <a:r>
              <a:rPr lang="zh-CN" altLang="en-US" sz="2400" b="1" smtClean="0">
                <a:ea typeface="宋体" pitchFamily="2" charset="-122"/>
              </a:rPr>
              <a:t>          </a:t>
            </a:r>
            <a:r>
              <a:rPr lang="zh-CN" altLang="en-US" sz="2800" smtClean="0">
                <a:ea typeface="宋体" pitchFamily="2" charset="-122"/>
              </a:rPr>
              <a:t>银行的账务组织包括明细核算和综合核算两个系统。明细核算是按账户进行的核算，反映各科目的详细情况；综合核算是按科目进行的核算，反映各科目的总括情况。两个核算系统都是根据同一凭证，分别进行核算，并坚持总分核对，以保证数字相符。明细核算是综合核算的具体化，对综合核算起补充作用；综合核算是明细核算的概括，对明细核算起统驭作用。两者相互联系彼此制约，构成银行会计核算完整的账务组织体系。</a:t>
            </a:r>
          </a:p>
          <a:p>
            <a:endParaRPr lang="zh-CN" altLang="en-US" smtClean="0">
              <a:ea typeface="宋体" pitchFamily="2" charset="-122"/>
            </a:endParaRP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标题 1"/>
          <p:cNvSpPr>
            <a:spLocks noGrp="1"/>
          </p:cNvSpPr>
          <p:nvPr>
            <p:ph type="title"/>
          </p:nvPr>
        </p:nvSpPr>
        <p:spPr>
          <a:xfrm>
            <a:off x="2286000" y="838200"/>
            <a:ext cx="6400800" cy="838200"/>
          </a:xfrm>
        </p:spPr>
        <p:txBody>
          <a:bodyPr/>
          <a:lstStyle/>
          <a:p>
            <a:r>
              <a:rPr lang="zh-CN" sz="2800" b="1" smtClean="0">
                <a:ea typeface="宋体" pitchFamily="2" charset="-122"/>
              </a:rPr>
              <a:t>银行账务处理程序和账务核对示意图</a:t>
            </a:r>
            <a:endParaRPr lang="zh-CN" altLang="en-US" sz="2800" b="1" smtClean="0">
              <a:ea typeface="宋体" pitchFamily="2" charset="-122"/>
            </a:endParaRPr>
          </a:p>
        </p:txBody>
      </p:sp>
      <p:sp>
        <p:nvSpPr>
          <p:cNvPr id="80899" name="内容占位符 2"/>
          <p:cNvSpPr>
            <a:spLocks noGrp="1"/>
          </p:cNvSpPr>
          <p:nvPr>
            <p:ph idx="1"/>
          </p:nvPr>
        </p:nvSpPr>
        <p:spPr>
          <a:xfrm>
            <a:off x="533400" y="1676400"/>
            <a:ext cx="8077200" cy="4419600"/>
          </a:xfrm>
        </p:spPr>
        <p:txBody>
          <a:bodyPr/>
          <a:lstStyle/>
          <a:p>
            <a:pPr>
              <a:buFontTx/>
              <a:buNone/>
            </a:pPr>
            <a:r>
              <a:rPr lang="en-US" altLang="zh-CN" smtClean="0">
                <a:ea typeface="宋体" pitchFamily="2" charset="-122"/>
              </a:rPr>
              <a:t>                                </a:t>
            </a:r>
            <a:endParaRPr lang="zh-CN" altLang="en-US" smtClean="0">
              <a:ea typeface="宋体" pitchFamily="2" charset="-122"/>
            </a:endParaRPr>
          </a:p>
        </p:txBody>
      </p:sp>
      <p:sp>
        <p:nvSpPr>
          <p:cNvPr id="80900" name="右大括号 3"/>
          <p:cNvSpPr>
            <a:spLocks/>
          </p:cNvSpPr>
          <p:nvPr/>
        </p:nvSpPr>
        <p:spPr bwMode="auto">
          <a:xfrm rot="10800000">
            <a:off x="1219200" y="3200400"/>
            <a:ext cx="457200" cy="1600200"/>
          </a:xfrm>
          <a:prstGeom prst="rightBrace">
            <a:avLst>
              <a:gd name="adj1" fmla="val 8329"/>
              <a:gd name="adj2" fmla="val 50000"/>
            </a:avLst>
          </a:prstGeom>
          <a:noFill/>
          <a:ln w="9525" algn="ctr">
            <a:solidFill>
              <a:schemeClr val="tx1"/>
            </a:solidFill>
            <a:round/>
            <a:headEnd/>
            <a:tailEnd/>
          </a:ln>
        </p:spPr>
        <p:txBody>
          <a:bodyPr/>
          <a:lstStyle/>
          <a:p>
            <a:endParaRPr lang="zh-CN" altLang="en-US">
              <a:ea typeface="宋体" pitchFamily="2" charset="-122"/>
            </a:endParaRPr>
          </a:p>
        </p:txBody>
      </p:sp>
      <p:sp>
        <p:nvSpPr>
          <p:cNvPr id="80901" name="矩形 4"/>
          <p:cNvSpPr>
            <a:spLocks noChangeArrowheads="1"/>
          </p:cNvSpPr>
          <p:nvPr/>
        </p:nvSpPr>
        <p:spPr bwMode="auto">
          <a:xfrm>
            <a:off x="762000" y="3200400"/>
            <a:ext cx="457200" cy="1189038"/>
          </a:xfrm>
          <a:prstGeom prst="rect">
            <a:avLst/>
          </a:prstGeom>
          <a:solidFill>
            <a:srgbClr val="EEEEEE"/>
          </a:solidFill>
          <a:ln w="0">
            <a:solidFill>
              <a:srgbClr val="000000"/>
            </a:solidFill>
            <a:round/>
            <a:headEnd/>
            <a:tailEnd/>
          </a:ln>
        </p:spPr>
        <p:txBody>
          <a:bodyPr lIns="80065" tIns="40032" rIns="80065" bIns="40032" anchor="ctr">
            <a:spAutoFit/>
          </a:bodyPr>
          <a:lstStyle/>
          <a:p>
            <a:pPr algn="ctr"/>
            <a:r>
              <a:rPr lang="zh-CN" altLang="en-US" sz="1800">
                <a:ea typeface="宋体" pitchFamily="2" charset="-122"/>
              </a:rPr>
              <a:t>业务活动</a:t>
            </a:r>
          </a:p>
        </p:txBody>
      </p:sp>
      <p:sp>
        <p:nvSpPr>
          <p:cNvPr id="80902" name="矩形 5"/>
          <p:cNvSpPr>
            <a:spLocks noChangeArrowheads="1"/>
          </p:cNvSpPr>
          <p:nvPr/>
        </p:nvSpPr>
        <p:spPr bwMode="auto">
          <a:xfrm>
            <a:off x="1676400" y="2667000"/>
            <a:ext cx="1219200" cy="911225"/>
          </a:xfrm>
          <a:prstGeom prst="rect">
            <a:avLst/>
          </a:prstGeom>
          <a:solidFill>
            <a:srgbClr val="EEEEEE"/>
          </a:solidFill>
          <a:ln w="0">
            <a:solidFill>
              <a:srgbClr val="000000"/>
            </a:solidFill>
            <a:round/>
            <a:headEnd/>
            <a:tailEnd/>
          </a:ln>
        </p:spPr>
        <p:txBody>
          <a:bodyPr lIns="80065" tIns="40032" rIns="80065" bIns="40032" anchor="ctr">
            <a:spAutoFit/>
          </a:bodyPr>
          <a:lstStyle/>
          <a:p>
            <a:pPr algn="ctr"/>
            <a:r>
              <a:rPr lang="zh-CN" altLang="en-US" sz="1800">
                <a:ea typeface="宋体" pitchFamily="2" charset="-122"/>
              </a:rPr>
              <a:t>借方</a:t>
            </a:r>
          </a:p>
          <a:p>
            <a:r>
              <a:rPr lang="zh-CN" altLang="en-US" sz="1800">
                <a:ea typeface="宋体" pitchFamily="2" charset="-122"/>
              </a:rPr>
              <a:t>转账  传票</a:t>
            </a:r>
          </a:p>
          <a:p>
            <a:r>
              <a:rPr lang="zh-CN" altLang="en-US" sz="1800">
                <a:ea typeface="宋体" pitchFamily="2" charset="-122"/>
              </a:rPr>
              <a:t>　 贷方</a:t>
            </a:r>
          </a:p>
        </p:txBody>
      </p:sp>
      <p:sp>
        <p:nvSpPr>
          <p:cNvPr id="80903" name="矩形 6"/>
          <p:cNvSpPr>
            <a:spLocks noChangeArrowheads="1"/>
          </p:cNvSpPr>
          <p:nvPr/>
        </p:nvSpPr>
        <p:spPr bwMode="auto">
          <a:xfrm>
            <a:off x="1676400" y="4267200"/>
            <a:ext cx="1219200" cy="1250950"/>
          </a:xfrm>
          <a:prstGeom prst="rect">
            <a:avLst/>
          </a:prstGeom>
          <a:solidFill>
            <a:srgbClr val="EEEEEE"/>
          </a:solidFill>
          <a:ln w="0">
            <a:solidFill>
              <a:srgbClr val="000000"/>
            </a:solidFill>
            <a:round/>
            <a:headEnd/>
            <a:tailEnd/>
          </a:ln>
        </p:spPr>
        <p:txBody>
          <a:bodyPr lIns="80065" tIns="40032" rIns="80065" bIns="40032" anchor="ctr">
            <a:spAutoFit/>
          </a:bodyPr>
          <a:lstStyle/>
          <a:p>
            <a:r>
              <a:rPr lang="zh-CN" altLang="en-US" sz="2000">
                <a:ea typeface="宋体" pitchFamily="2" charset="-122"/>
              </a:rPr>
              <a:t>     </a:t>
            </a:r>
            <a:r>
              <a:rPr lang="zh-CN" altLang="en-US" sz="1800">
                <a:ea typeface="宋体" pitchFamily="2" charset="-122"/>
              </a:rPr>
              <a:t>收入</a:t>
            </a:r>
          </a:p>
          <a:p>
            <a:r>
              <a:rPr lang="zh-CN" altLang="en-US" sz="1800">
                <a:ea typeface="宋体" pitchFamily="2" charset="-122"/>
              </a:rPr>
              <a:t>现金  传票</a:t>
            </a:r>
          </a:p>
          <a:p>
            <a:pPr algn="ctr"/>
            <a:r>
              <a:rPr lang="zh-CN" altLang="en-US" sz="1800">
                <a:ea typeface="宋体" pitchFamily="2" charset="-122"/>
              </a:rPr>
              <a:t>付出</a:t>
            </a:r>
          </a:p>
          <a:p>
            <a:pPr algn="ctr"/>
            <a:endParaRPr lang="zh-CN" altLang="en-US" sz="2000">
              <a:ea typeface="宋体" pitchFamily="2" charset="-122"/>
            </a:endParaRPr>
          </a:p>
        </p:txBody>
      </p:sp>
      <p:sp>
        <p:nvSpPr>
          <p:cNvPr id="80904" name="右大括号 9"/>
          <p:cNvSpPr>
            <a:spLocks/>
          </p:cNvSpPr>
          <p:nvPr/>
        </p:nvSpPr>
        <p:spPr bwMode="auto">
          <a:xfrm>
            <a:off x="2895600" y="3200400"/>
            <a:ext cx="609600" cy="1600200"/>
          </a:xfrm>
          <a:prstGeom prst="rightBrace">
            <a:avLst>
              <a:gd name="adj1" fmla="val 8337"/>
              <a:gd name="adj2" fmla="val 50000"/>
            </a:avLst>
          </a:prstGeom>
          <a:noFill/>
          <a:ln w="9525" algn="ctr">
            <a:solidFill>
              <a:schemeClr val="tx1"/>
            </a:solidFill>
            <a:round/>
            <a:headEnd/>
            <a:tailEnd/>
          </a:ln>
        </p:spPr>
        <p:txBody>
          <a:bodyPr/>
          <a:lstStyle/>
          <a:p>
            <a:endParaRPr lang="zh-CN" altLang="en-US">
              <a:ea typeface="宋体" pitchFamily="2" charset="-122"/>
            </a:endParaRPr>
          </a:p>
        </p:txBody>
      </p:sp>
      <p:sp>
        <p:nvSpPr>
          <p:cNvPr id="80905" name="矩形 10"/>
          <p:cNvSpPr>
            <a:spLocks noChangeArrowheads="1"/>
          </p:cNvSpPr>
          <p:nvPr/>
        </p:nvSpPr>
        <p:spPr bwMode="auto">
          <a:xfrm flipH="1">
            <a:off x="3505200" y="3733800"/>
            <a:ext cx="1676400" cy="357188"/>
          </a:xfrm>
          <a:prstGeom prst="rect">
            <a:avLst/>
          </a:prstGeom>
          <a:solidFill>
            <a:srgbClr val="EEEEEE"/>
          </a:solidFill>
          <a:ln w="0">
            <a:solidFill>
              <a:srgbClr val="000000"/>
            </a:solidFill>
            <a:round/>
            <a:headEnd/>
            <a:tailEnd/>
          </a:ln>
        </p:spPr>
        <p:txBody>
          <a:bodyPr lIns="80065" tIns="40032" rIns="80065" bIns="40032" anchor="ctr">
            <a:spAutoFit/>
          </a:bodyPr>
          <a:lstStyle/>
          <a:p>
            <a:pPr algn="ctr"/>
            <a:r>
              <a:rPr lang="zh-CN" altLang="en-US" sz="1800">
                <a:ea typeface="宋体" pitchFamily="2" charset="-122"/>
              </a:rPr>
              <a:t>科目日结单</a:t>
            </a:r>
          </a:p>
        </p:txBody>
      </p:sp>
      <p:cxnSp>
        <p:nvCxnSpPr>
          <p:cNvPr id="80906" name="肘形连接符 12"/>
          <p:cNvCxnSpPr>
            <a:cxnSpLocks noChangeShapeType="1"/>
            <a:endCxn id="80909" idx="1"/>
          </p:cNvCxnSpPr>
          <p:nvPr/>
        </p:nvCxnSpPr>
        <p:spPr bwMode="auto">
          <a:xfrm rot="5400000" flipH="1" flipV="1">
            <a:off x="2985294" y="2756694"/>
            <a:ext cx="1573212" cy="838200"/>
          </a:xfrm>
          <a:prstGeom prst="bentConnector2">
            <a:avLst/>
          </a:prstGeom>
          <a:noFill/>
          <a:ln w="9525" algn="ctr">
            <a:solidFill>
              <a:schemeClr val="tx1"/>
            </a:solidFill>
            <a:round/>
            <a:headEnd/>
            <a:tailEnd type="arrow" w="med" len="med"/>
          </a:ln>
        </p:spPr>
      </p:cxnSp>
      <p:cxnSp>
        <p:nvCxnSpPr>
          <p:cNvPr id="80907" name="肘形连接符 16"/>
          <p:cNvCxnSpPr>
            <a:cxnSpLocks noChangeShapeType="1"/>
          </p:cNvCxnSpPr>
          <p:nvPr/>
        </p:nvCxnSpPr>
        <p:spPr bwMode="auto">
          <a:xfrm>
            <a:off x="2895600" y="5257800"/>
            <a:ext cx="609600" cy="533400"/>
          </a:xfrm>
          <a:prstGeom prst="bentConnector3">
            <a:avLst>
              <a:gd name="adj1" fmla="val 50000"/>
            </a:avLst>
          </a:prstGeom>
          <a:noFill/>
          <a:ln w="9525" algn="ctr">
            <a:solidFill>
              <a:schemeClr val="tx1"/>
            </a:solidFill>
            <a:round/>
            <a:headEnd/>
            <a:tailEnd type="arrow" w="med" len="med"/>
          </a:ln>
        </p:spPr>
      </p:cxnSp>
      <p:sp>
        <p:nvSpPr>
          <p:cNvPr id="80908" name="矩形 21"/>
          <p:cNvSpPr>
            <a:spLocks noChangeArrowheads="1"/>
          </p:cNvSpPr>
          <p:nvPr/>
        </p:nvSpPr>
        <p:spPr bwMode="auto">
          <a:xfrm>
            <a:off x="3505200" y="5105400"/>
            <a:ext cx="1752600" cy="911225"/>
          </a:xfrm>
          <a:prstGeom prst="rect">
            <a:avLst/>
          </a:prstGeom>
          <a:solidFill>
            <a:srgbClr val="EEEEEE"/>
          </a:solidFill>
          <a:ln w="0">
            <a:solidFill>
              <a:srgbClr val="000000"/>
            </a:solidFill>
            <a:round/>
            <a:headEnd/>
            <a:tailEnd/>
          </a:ln>
        </p:spPr>
        <p:txBody>
          <a:bodyPr lIns="80065" tIns="40032" rIns="80065" bIns="40032" anchor="ctr">
            <a:spAutoFit/>
          </a:bodyPr>
          <a:lstStyle/>
          <a:p>
            <a:pPr algn="ctr"/>
            <a:r>
              <a:rPr lang="zh-CN" altLang="en-US" sz="1800">
                <a:ea typeface="宋体" pitchFamily="2" charset="-122"/>
              </a:rPr>
              <a:t>收入</a:t>
            </a:r>
          </a:p>
          <a:p>
            <a:pPr algn="ctr"/>
            <a:r>
              <a:rPr lang="zh-CN" altLang="en-US" sz="1800">
                <a:ea typeface="宋体" pitchFamily="2" charset="-122"/>
              </a:rPr>
              <a:t>现金　日记簿</a:t>
            </a:r>
          </a:p>
          <a:p>
            <a:pPr algn="ctr"/>
            <a:r>
              <a:rPr lang="zh-CN" altLang="en-US" sz="1800">
                <a:ea typeface="宋体" pitchFamily="2" charset="-122"/>
              </a:rPr>
              <a:t>付出</a:t>
            </a:r>
          </a:p>
        </p:txBody>
      </p:sp>
      <p:sp>
        <p:nvSpPr>
          <p:cNvPr id="80909" name="矩形 25"/>
          <p:cNvSpPr>
            <a:spLocks noChangeArrowheads="1"/>
          </p:cNvSpPr>
          <p:nvPr/>
        </p:nvSpPr>
        <p:spPr bwMode="auto">
          <a:xfrm>
            <a:off x="4191000" y="2209800"/>
            <a:ext cx="914400" cy="357188"/>
          </a:xfrm>
          <a:prstGeom prst="rect">
            <a:avLst/>
          </a:prstGeom>
          <a:solidFill>
            <a:srgbClr val="EEEEEE"/>
          </a:solidFill>
          <a:ln w="0">
            <a:solidFill>
              <a:srgbClr val="000000"/>
            </a:solidFill>
            <a:round/>
            <a:headEnd/>
            <a:tailEnd/>
          </a:ln>
        </p:spPr>
        <p:txBody>
          <a:bodyPr lIns="80065" tIns="40032" rIns="80065" bIns="40032" anchor="ctr">
            <a:spAutoFit/>
          </a:bodyPr>
          <a:lstStyle/>
          <a:p>
            <a:pPr algn="ctr"/>
            <a:r>
              <a:rPr lang="zh-CN" altLang="en-US" sz="1800">
                <a:ea typeface="宋体" pitchFamily="2" charset="-122"/>
              </a:rPr>
              <a:t>分户账</a:t>
            </a:r>
          </a:p>
        </p:txBody>
      </p:sp>
      <p:cxnSp>
        <p:nvCxnSpPr>
          <p:cNvPr id="80910" name="直接箭头连接符 33"/>
          <p:cNvCxnSpPr>
            <a:cxnSpLocks noChangeShapeType="1"/>
          </p:cNvCxnSpPr>
          <p:nvPr/>
        </p:nvCxnSpPr>
        <p:spPr bwMode="auto">
          <a:xfrm flipV="1">
            <a:off x="5181600" y="3886200"/>
            <a:ext cx="609600" cy="12700"/>
          </a:xfrm>
          <a:prstGeom prst="straightConnector1">
            <a:avLst/>
          </a:prstGeom>
          <a:noFill/>
          <a:ln w="9525" algn="ctr">
            <a:solidFill>
              <a:schemeClr val="tx1"/>
            </a:solidFill>
            <a:round/>
            <a:headEnd/>
            <a:tailEnd type="arrow" w="med" len="med"/>
          </a:ln>
        </p:spPr>
      </p:cxnSp>
      <p:sp>
        <p:nvSpPr>
          <p:cNvPr id="80911" name="矩形 34"/>
          <p:cNvSpPr>
            <a:spLocks noChangeArrowheads="1"/>
          </p:cNvSpPr>
          <p:nvPr/>
        </p:nvSpPr>
        <p:spPr bwMode="auto">
          <a:xfrm>
            <a:off x="5791200" y="3733800"/>
            <a:ext cx="914400" cy="357188"/>
          </a:xfrm>
          <a:prstGeom prst="rect">
            <a:avLst/>
          </a:prstGeom>
          <a:solidFill>
            <a:srgbClr val="EEEEEE"/>
          </a:solidFill>
          <a:ln w="0">
            <a:solidFill>
              <a:srgbClr val="000000"/>
            </a:solidFill>
            <a:round/>
            <a:headEnd/>
            <a:tailEnd/>
          </a:ln>
        </p:spPr>
        <p:txBody>
          <a:bodyPr lIns="80065" tIns="40032" rIns="80065" bIns="40032" anchor="ctr">
            <a:spAutoFit/>
          </a:bodyPr>
          <a:lstStyle/>
          <a:p>
            <a:pPr algn="ctr"/>
            <a:r>
              <a:rPr lang="zh-CN" altLang="en-US" sz="1800">
                <a:ea typeface="宋体" pitchFamily="2" charset="-122"/>
              </a:rPr>
              <a:t>总帐</a:t>
            </a:r>
          </a:p>
        </p:txBody>
      </p:sp>
      <p:cxnSp>
        <p:nvCxnSpPr>
          <p:cNvPr id="80912" name="直接箭头连接符 35"/>
          <p:cNvCxnSpPr>
            <a:cxnSpLocks noChangeShapeType="1"/>
          </p:cNvCxnSpPr>
          <p:nvPr/>
        </p:nvCxnSpPr>
        <p:spPr bwMode="auto">
          <a:xfrm flipV="1">
            <a:off x="6705600" y="3886200"/>
            <a:ext cx="609600" cy="12700"/>
          </a:xfrm>
          <a:prstGeom prst="straightConnector1">
            <a:avLst/>
          </a:prstGeom>
          <a:noFill/>
          <a:ln w="9525" algn="ctr">
            <a:solidFill>
              <a:schemeClr val="tx1"/>
            </a:solidFill>
            <a:round/>
            <a:headEnd/>
            <a:tailEnd type="arrow" w="med" len="med"/>
          </a:ln>
        </p:spPr>
      </p:cxnSp>
      <p:sp>
        <p:nvSpPr>
          <p:cNvPr id="80913" name="矩形 36"/>
          <p:cNvSpPr>
            <a:spLocks noChangeArrowheads="1"/>
          </p:cNvSpPr>
          <p:nvPr/>
        </p:nvSpPr>
        <p:spPr bwMode="auto">
          <a:xfrm>
            <a:off x="7315200" y="3810000"/>
            <a:ext cx="914400" cy="357188"/>
          </a:xfrm>
          <a:prstGeom prst="rect">
            <a:avLst/>
          </a:prstGeom>
          <a:solidFill>
            <a:srgbClr val="EEEEEE"/>
          </a:solidFill>
          <a:ln w="0">
            <a:solidFill>
              <a:srgbClr val="000000"/>
            </a:solidFill>
            <a:round/>
            <a:headEnd/>
            <a:tailEnd/>
          </a:ln>
        </p:spPr>
        <p:txBody>
          <a:bodyPr lIns="80065" tIns="40032" rIns="80065" bIns="40032" anchor="ctr">
            <a:spAutoFit/>
          </a:bodyPr>
          <a:lstStyle/>
          <a:p>
            <a:pPr algn="ctr"/>
            <a:r>
              <a:rPr lang="zh-CN" altLang="en-US" sz="1800">
                <a:ea typeface="宋体" pitchFamily="2" charset="-122"/>
              </a:rPr>
              <a:t>日记表</a:t>
            </a:r>
          </a:p>
        </p:txBody>
      </p:sp>
      <p:cxnSp>
        <p:nvCxnSpPr>
          <p:cNvPr id="80914" name="直接箭头连接符 37"/>
          <p:cNvCxnSpPr>
            <a:cxnSpLocks noChangeShapeType="1"/>
          </p:cNvCxnSpPr>
          <p:nvPr/>
        </p:nvCxnSpPr>
        <p:spPr bwMode="auto">
          <a:xfrm flipV="1">
            <a:off x="5105400" y="2362200"/>
            <a:ext cx="609600" cy="12700"/>
          </a:xfrm>
          <a:prstGeom prst="straightConnector1">
            <a:avLst/>
          </a:prstGeom>
          <a:noFill/>
          <a:ln w="9525" algn="ctr">
            <a:solidFill>
              <a:schemeClr val="tx1"/>
            </a:solidFill>
            <a:round/>
            <a:headEnd/>
            <a:tailEnd type="arrow" w="med" len="med"/>
          </a:ln>
        </p:spPr>
      </p:cxnSp>
      <p:sp>
        <p:nvSpPr>
          <p:cNvPr id="80915" name="矩形 38"/>
          <p:cNvSpPr>
            <a:spLocks noChangeArrowheads="1"/>
          </p:cNvSpPr>
          <p:nvPr/>
        </p:nvSpPr>
        <p:spPr bwMode="auto">
          <a:xfrm>
            <a:off x="5715000" y="2209800"/>
            <a:ext cx="914400" cy="357188"/>
          </a:xfrm>
          <a:prstGeom prst="rect">
            <a:avLst/>
          </a:prstGeom>
          <a:solidFill>
            <a:srgbClr val="EEEEEE"/>
          </a:solidFill>
          <a:ln w="0">
            <a:solidFill>
              <a:srgbClr val="000000"/>
            </a:solidFill>
            <a:round/>
            <a:headEnd/>
            <a:tailEnd/>
          </a:ln>
        </p:spPr>
        <p:txBody>
          <a:bodyPr lIns="80065" tIns="40032" rIns="80065" bIns="40032" anchor="ctr">
            <a:spAutoFit/>
          </a:bodyPr>
          <a:lstStyle/>
          <a:p>
            <a:pPr algn="ctr"/>
            <a:r>
              <a:rPr lang="zh-CN" altLang="en-US" sz="1800">
                <a:ea typeface="宋体" pitchFamily="2" charset="-122"/>
              </a:rPr>
              <a:t>余额表</a:t>
            </a:r>
          </a:p>
        </p:txBody>
      </p:sp>
      <p:cxnSp>
        <p:nvCxnSpPr>
          <p:cNvPr id="80916" name="直接箭头连接符 39"/>
          <p:cNvCxnSpPr>
            <a:cxnSpLocks noChangeShapeType="1"/>
          </p:cNvCxnSpPr>
          <p:nvPr/>
        </p:nvCxnSpPr>
        <p:spPr bwMode="auto">
          <a:xfrm flipV="1">
            <a:off x="5257800" y="5562600"/>
            <a:ext cx="609600" cy="12700"/>
          </a:xfrm>
          <a:prstGeom prst="straightConnector1">
            <a:avLst/>
          </a:prstGeom>
          <a:noFill/>
          <a:ln w="9525" algn="ctr">
            <a:solidFill>
              <a:schemeClr val="tx1"/>
            </a:solidFill>
            <a:round/>
            <a:headEnd/>
            <a:tailEnd type="arrow" w="med" len="med"/>
          </a:ln>
        </p:spPr>
      </p:cxnSp>
      <p:sp>
        <p:nvSpPr>
          <p:cNvPr id="80917" name="矩形 40"/>
          <p:cNvSpPr>
            <a:spLocks noChangeArrowheads="1"/>
          </p:cNvSpPr>
          <p:nvPr/>
        </p:nvSpPr>
        <p:spPr bwMode="auto">
          <a:xfrm>
            <a:off x="5867400" y="5334000"/>
            <a:ext cx="914400" cy="635000"/>
          </a:xfrm>
          <a:prstGeom prst="rect">
            <a:avLst/>
          </a:prstGeom>
          <a:solidFill>
            <a:srgbClr val="EEEEEE"/>
          </a:solidFill>
          <a:ln w="0">
            <a:solidFill>
              <a:srgbClr val="000000"/>
            </a:solidFill>
            <a:round/>
            <a:headEnd/>
            <a:tailEnd/>
          </a:ln>
        </p:spPr>
        <p:txBody>
          <a:bodyPr lIns="80065" tIns="40032" rIns="80065" bIns="40032" anchor="ctr">
            <a:spAutoFit/>
          </a:bodyPr>
          <a:lstStyle/>
          <a:p>
            <a:pPr algn="ctr"/>
            <a:r>
              <a:rPr lang="zh-CN" altLang="en-US" sz="1800">
                <a:ea typeface="宋体" pitchFamily="2" charset="-122"/>
              </a:rPr>
              <a:t>现金库存簿</a:t>
            </a:r>
          </a:p>
        </p:txBody>
      </p:sp>
      <p:cxnSp>
        <p:nvCxnSpPr>
          <p:cNvPr id="80918" name="直接箭头连接符 44"/>
          <p:cNvCxnSpPr>
            <a:cxnSpLocks noChangeShapeType="1"/>
          </p:cNvCxnSpPr>
          <p:nvPr/>
        </p:nvCxnSpPr>
        <p:spPr bwMode="auto">
          <a:xfrm flipV="1">
            <a:off x="6781800" y="5638800"/>
            <a:ext cx="304800" cy="12700"/>
          </a:xfrm>
          <a:prstGeom prst="straightConnector1">
            <a:avLst/>
          </a:prstGeom>
          <a:noFill/>
          <a:ln w="9525" algn="ctr">
            <a:solidFill>
              <a:schemeClr val="tx1"/>
            </a:solidFill>
            <a:round/>
            <a:headEnd/>
            <a:tailEnd type="arrow" w="med" len="med"/>
          </a:ln>
        </p:spPr>
      </p:cxnSp>
      <p:cxnSp>
        <p:nvCxnSpPr>
          <p:cNvPr id="80919" name="直接箭头连接符 45"/>
          <p:cNvCxnSpPr>
            <a:cxnSpLocks noChangeShapeType="1"/>
          </p:cNvCxnSpPr>
          <p:nvPr/>
        </p:nvCxnSpPr>
        <p:spPr bwMode="auto">
          <a:xfrm rot="10800000">
            <a:off x="7086600" y="5638800"/>
            <a:ext cx="381000" cy="1588"/>
          </a:xfrm>
          <a:prstGeom prst="straightConnector1">
            <a:avLst/>
          </a:prstGeom>
          <a:noFill/>
          <a:ln w="9525" algn="ctr">
            <a:solidFill>
              <a:schemeClr val="tx1"/>
            </a:solidFill>
            <a:round/>
            <a:headEnd/>
            <a:tailEnd type="arrow" w="med" len="med"/>
          </a:ln>
        </p:spPr>
      </p:cxnSp>
      <p:sp>
        <p:nvSpPr>
          <p:cNvPr id="80920" name="矩形 51"/>
          <p:cNvSpPr>
            <a:spLocks noChangeArrowheads="1"/>
          </p:cNvSpPr>
          <p:nvPr/>
        </p:nvSpPr>
        <p:spPr bwMode="auto">
          <a:xfrm>
            <a:off x="7467600" y="5334000"/>
            <a:ext cx="914400" cy="635000"/>
          </a:xfrm>
          <a:prstGeom prst="rect">
            <a:avLst/>
          </a:prstGeom>
          <a:solidFill>
            <a:srgbClr val="EEEEEE"/>
          </a:solidFill>
          <a:ln w="0">
            <a:solidFill>
              <a:srgbClr val="000000"/>
            </a:solidFill>
            <a:round/>
            <a:headEnd/>
            <a:tailEnd/>
          </a:ln>
        </p:spPr>
        <p:txBody>
          <a:bodyPr lIns="80065" tIns="40032" rIns="80065" bIns="40032" anchor="ctr">
            <a:spAutoFit/>
          </a:bodyPr>
          <a:lstStyle/>
          <a:p>
            <a:pPr algn="ctr"/>
            <a:r>
              <a:rPr lang="zh-CN" altLang="en-US" sz="1800">
                <a:ea typeface="宋体" pitchFamily="2" charset="-122"/>
              </a:rPr>
              <a:t>库存现金</a:t>
            </a:r>
          </a:p>
        </p:txBody>
      </p:sp>
      <p:cxnSp>
        <p:nvCxnSpPr>
          <p:cNvPr id="80921" name="直接箭头连接符 52"/>
          <p:cNvCxnSpPr>
            <a:cxnSpLocks noChangeShapeType="1"/>
          </p:cNvCxnSpPr>
          <p:nvPr/>
        </p:nvCxnSpPr>
        <p:spPr bwMode="auto">
          <a:xfrm rot="5400000">
            <a:off x="5982494" y="4456906"/>
            <a:ext cx="685800" cy="1588"/>
          </a:xfrm>
          <a:prstGeom prst="straightConnector1">
            <a:avLst/>
          </a:prstGeom>
          <a:noFill/>
          <a:ln w="9525" algn="ctr">
            <a:solidFill>
              <a:schemeClr val="tx1"/>
            </a:solidFill>
            <a:round/>
            <a:headEnd/>
            <a:tailEnd type="arrow" w="med" len="med"/>
          </a:ln>
        </p:spPr>
      </p:cxnSp>
      <p:cxnSp>
        <p:nvCxnSpPr>
          <p:cNvPr id="80922" name="直接箭头连接符 55"/>
          <p:cNvCxnSpPr>
            <a:cxnSpLocks noChangeShapeType="1"/>
          </p:cNvCxnSpPr>
          <p:nvPr/>
        </p:nvCxnSpPr>
        <p:spPr bwMode="auto">
          <a:xfrm rot="5400000" flipH="1" flipV="1">
            <a:off x="6058694" y="5066506"/>
            <a:ext cx="533400" cy="1588"/>
          </a:xfrm>
          <a:prstGeom prst="straightConnector1">
            <a:avLst/>
          </a:prstGeom>
          <a:noFill/>
          <a:ln w="9525" algn="ctr">
            <a:solidFill>
              <a:schemeClr val="tx1"/>
            </a:solidFill>
            <a:round/>
            <a:headEnd/>
            <a:tailEnd type="arrow" w="med" len="med"/>
          </a:ln>
        </p:spPr>
      </p:cxnSp>
      <p:cxnSp>
        <p:nvCxnSpPr>
          <p:cNvPr id="80923" name="直接箭头连接符 58"/>
          <p:cNvCxnSpPr>
            <a:cxnSpLocks noChangeShapeType="1"/>
          </p:cNvCxnSpPr>
          <p:nvPr/>
        </p:nvCxnSpPr>
        <p:spPr bwMode="auto">
          <a:xfrm rot="5400000">
            <a:off x="5754688" y="4152900"/>
            <a:ext cx="531812" cy="458788"/>
          </a:xfrm>
          <a:prstGeom prst="straightConnector1">
            <a:avLst/>
          </a:prstGeom>
          <a:noFill/>
          <a:ln w="9525" algn="ctr">
            <a:solidFill>
              <a:schemeClr val="tx1"/>
            </a:solidFill>
            <a:round/>
            <a:headEnd/>
            <a:tailEnd type="arrow" w="med" len="med"/>
          </a:ln>
        </p:spPr>
      </p:cxnSp>
      <p:cxnSp>
        <p:nvCxnSpPr>
          <p:cNvPr id="80924" name="直接箭头连接符 60"/>
          <p:cNvCxnSpPr>
            <a:cxnSpLocks noChangeShapeType="1"/>
          </p:cNvCxnSpPr>
          <p:nvPr/>
        </p:nvCxnSpPr>
        <p:spPr bwMode="auto">
          <a:xfrm flipV="1">
            <a:off x="5257800" y="4648200"/>
            <a:ext cx="533400" cy="457200"/>
          </a:xfrm>
          <a:prstGeom prst="straightConnector1">
            <a:avLst/>
          </a:prstGeom>
          <a:noFill/>
          <a:ln w="9525" algn="ctr">
            <a:solidFill>
              <a:schemeClr val="tx1"/>
            </a:solidFill>
            <a:round/>
            <a:headEnd/>
            <a:tailEnd type="arrow" w="med" len="med"/>
          </a:ln>
        </p:spPr>
      </p:cxnSp>
      <p:cxnSp>
        <p:nvCxnSpPr>
          <p:cNvPr id="80925" name="直接箭头连接符 64"/>
          <p:cNvCxnSpPr>
            <a:cxnSpLocks noChangeShapeType="1"/>
          </p:cNvCxnSpPr>
          <p:nvPr/>
        </p:nvCxnSpPr>
        <p:spPr bwMode="auto">
          <a:xfrm rot="16200000" flipH="1">
            <a:off x="5067300" y="2628900"/>
            <a:ext cx="533400" cy="457200"/>
          </a:xfrm>
          <a:prstGeom prst="straightConnector1">
            <a:avLst/>
          </a:prstGeom>
          <a:noFill/>
          <a:ln w="9525" algn="ctr">
            <a:solidFill>
              <a:schemeClr val="tx1"/>
            </a:solidFill>
            <a:round/>
            <a:headEnd/>
            <a:tailEnd type="arrow" w="med" len="med"/>
          </a:ln>
        </p:spPr>
      </p:cxnSp>
      <p:cxnSp>
        <p:nvCxnSpPr>
          <p:cNvPr id="80926" name="直接箭头连接符 65"/>
          <p:cNvCxnSpPr>
            <a:cxnSpLocks noChangeShapeType="1"/>
          </p:cNvCxnSpPr>
          <p:nvPr/>
        </p:nvCxnSpPr>
        <p:spPr bwMode="auto">
          <a:xfrm rot="16200000" flipV="1">
            <a:off x="5486400" y="3200400"/>
            <a:ext cx="609600" cy="457200"/>
          </a:xfrm>
          <a:prstGeom prst="straightConnector1">
            <a:avLst/>
          </a:prstGeom>
          <a:noFill/>
          <a:ln w="9525" algn="ctr">
            <a:solidFill>
              <a:schemeClr val="tx1"/>
            </a:solidFill>
            <a:round/>
            <a:headEnd/>
            <a:tailEnd type="arrow" w="med" len="med"/>
          </a:ln>
        </p:spPr>
      </p:cxnSp>
      <p:cxnSp>
        <p:nvCxnSpPr>
          <p:cNvPr id="80927" name="直接箭头连接符 69"/>
          <p:cNvCxnSpPr>
            <a:cxnSpLocks noChangeShapeType="1"/>
          </p:cNvCxnSpPr>
          <p:nvPr/>
        </p:nvCxnSpPr>
        <p:spPr bwMode="auto">
          <a:xfrm rot="5400000">
            <a:off x="5868194" y="2894806"/>
            <a:ext cx="609600" cy="1588"/>
          </a:xfrm>
          <a:prstGeom prst="straightConnector1">
            <a:avLst/>
          </a:prstGeom>
          <a:noFill/>
          <a:ln w="9525" algn="ctr">
            <a:solidFill>
              <a:schemeClr val="tx1"/>
            </a:solidFill>
            <a:round/>
            <a:headEnd/>
            <a:tailEnd type="arrow" w="med" len="med"/>
          </a:ln>
        </p:spPr>
      </p:cxnSp>
      <p:cxnSp>
        <p:nvCxnSpPr>
          <p:cNvPr id="80928" name="直接箭头连接符 72"/>
          <p:cNvCxnSpPr>
            <a:cxnSpLocks noChangeShapeType="1"/>
          </p:cNvCxnSpPr>
          <p:nvPr/>
        </p:nvCxnSpPr>
        <p:spPr bwMode="auto">
          <a:xfrm rot="5400000" flipH="1" flipV="1">
            <a:off x="5906294" y="3466306"/>
            <a:ext cx="533400" cy="1588"/>
          </a:xfrm>
          <a:prstGeom prst="straightConnector1">
            <a:avLst/>
          </a:prstGeom>
          <a:noFill/>
          <a:ln w="9525" algn="ctr">
            <a:solidFill>
              <a:schemeClr val="tx1"/>
            </a:solidFill>
            <a:round/>
            <a:headEnd/>
            <a:tailEnd type="arrow" w="med" len="med"/>
          </a:ln>
        </p:spPr>
      </p:cxnSp>
      <p:sp>
        <p:nvSpPr>
          <p:cNvPr id="80929" name="矩形 74"/>
          <p:cNvSpPr>
            <a:spLocks noChangeArrowheads="1"/>
          </p:cNvSpPr>
          <p:nvPr/>
        </p:nvSpPr>
        <p:spPr bwMode="auto">
          <a:xfrm>
            <a:off x="4191000" y="1676400"/>
            <a:ext cx="914400" cy="357188"/>
          </a:xfrm>
          <a:prstGeom prst="rect">
            <a:avLst/>
          </a:prstGeom>
          <a:solidFill>
            <a:srgbClr val="EEEEEE"/>
          </a:solidFill>
          <a:ln w="0">
            <a:solidFill>
              <a:srgbClr val="000000"/>
            </a:solidFill>
            <a:round/>
            <a:headEnd/>
            <a:tailEnd/>
          </a:ln>
        </p:spPr>
        <p:txBody>
          <a:bodyPr lIns="80065" tIns="40032" rIns="80065" bIns="40032" anchor="ctr">
            <a:spAutoFit/>
          </a:bodyPr>
          <a:lstStyle/>
          <a:p>
            <a:pPr algn="ctr"/>
            <a:r>
              <a:rPr lang="zh-CN" altLang="en-US" sz="1800">
                <a:ea typeface="宋体" pitchFamily="2" charset="-122"/>
              </a:rPr>
              <a:t>登记簿</a:t>
            </a:r>
          </a:p>
        </p:txBody>
      </p:sp>
      <p:cxnSp>
        <p:nvCxnSpPr>
          <p:cNvPr id="80930" name="直接箭头连接符 72"/>
          <p:cNvCxnSpPr>
            <a:cxnSpLocks noChangeShapeType="1"/>
            <a:endCxn id="80929" idx="2"/>
          </p:cNvCxnSpPr>
          <p:nvPr/>
        </p:nvCxnSpPr>
        <p:spPr bwMode="auto">
          <a:xfrm rot="5400000" flipH="1" flipV="1">
            <a:off x="4560094" y="2121694"/>
            <a:ext cx="176213" cy="3175"/>
          </a:xfrm>
          <a:prstGeom prst="straightConnector1">
            <a:avLst/>
          </a:prstGeom>
          <a:noFill/>
          <a:ln w="9525" algn="ctr">
            <a:solidFill>
              <a:schemeClr val="tx1"/>
            </a:solidFill>
            <a:round/>
            <a:headEnd/>
            <a:tailEnd type="arrow" w="med" len="med"/>
          </a:ln>
        </p:spPr>
      </p:cxn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标题 3"/>
          <p:cNvSpPr>
            <a:spLocks noGrp="1"/>
          </p:cNvSpPr>
          <p:nvPr>
            <p:ph type="title"/>
          </p:nvPr>
        </p:nvSpPr>
        <p:spPr/>
        <p:txBody>
          <a:bodyPr/>
          <a:lstStyle/>
          <a:p>
            <a:r>
              <a:rPr lang="zh-CN" altLang="en-US" b="1" smtClean="0">
                <a:ea typeface="宋体" pitchFamily="2" charset="-122"/>
              </a:rPr>
              <a:t>银行账务处理流程</a:t>
            </a:r>
          </a:p>
        </p:txBody>
      </p:sp>
      <p:sp>
        <p:nvSpPr>
          <p:cNvPr id="81923" name="内容占位符 4"/>
          <p:cNvSpPr>
            <a:spLocks noGrp="1"/>
          </p:cNvSpPr>
          <p:nvPr>
            <p:ph sz="half" idx="1"/>
          </p:nvPr>
        </p:nvSpPr>
        <p:spPr/>
        <p:txBody>
          <a:bodyPr/>
          <a:lstStyle/>
          <a:p>
            <a:r>
              <a:rPr lang="zh-CN" altLang="en-US" sz="2000" b="1" smtClean="0">
                <a:ea typeface="宋体" pitchFamily="2" charset="-122"/>
              </a:rPr>
              <a:t>开机，柜员签到；</a:t>
            </a:r>
            <a:endParaRPr lang="zh-CN" altLang="en-US" sz="2000" smtClean="0">
              <a:ea typeface="宋体" pitchFamily="2" charset="-122"/>
            </a:endParaRPr>
          </a:p>
          <a:p>
            <a:r>
              <a:rPr lang="zh-CN" altLang="en-US" sz="2000" b="1" smtClean="0">
                <a:ea typeface="宋体" pitchFamily="2" charset="-122"/>
              </a:rPr>
              <a:t>根据发生的业务录入系统；</a:t>
            </a:r>
            <a:endParaRPr lang="zh-CN" altLang="en-US" sz="2000" smtClean="0">
              <a:ea typeface="宋体" pitchFamily="2" charset="-122"/>
            </a:endParaRPr>
          </a:p>
          <a:p>
            <a:r>
              <a:rPr lang="zh-CN" altLang="en-US" sz="2000" b="1" smtClean="0">
                <a:ea typeface="宋体" pitchFamily="2" charset="-122"/>
              </a:rPr>
              <a:t>日终，柜员结帐，核对现金、重要单证等；</a:t>
            </a:r>
            <a:endParaRPr lang="zh-CN" altLang="en-US" sz="2000" smtClean="0">
              <a:ea typeface="宋体" pitchFamily="2" charset="-122"/>
            </a:endParaRPr>
          </a:p>
          <a:p>
            <a:r>
              <a:rPr lang="zh-CN" altLang="en-US" sz="2000" b="1" smtClean="0">
                <a:ea typeface="宋体" pitchFamily="2" charset="-122"/>
              </a:rPr>
              <a:t>柜员扎帐，打印柜员会计资料；</a:t>
            </a:r>
            <a:endParaRPr lang="zh-CN" altLang="en-US" sz="2000" smtClean="0">
              <a:ea typeface="宋体" pitchFamily="2" charset="-122"/>
            </a:endParaRPr>
          </a:p>
          <a:p>
            <a:r>
              <a:rPr lang="zh-CN" altLang="en-US" sz="2000" b="1" smtClean="0">
                <a:ea typeface="宋体" pitchFamily="2" charset="-122"/>
              </a:rPr>
              <a:t>营业网点日结，网点扎帐，打印网点会计资料；</a:t>
            </a:r>
            <a:endParaRPr lang="zh-CN" altLang="en-US" sz="2000" smtClean="0">
              <a:ea typeface="宋体" pitchFamily="2" charset="-122"/>
            </a:endParaRPr>
          </a:p>
          <a:p>
            <a:r>
              <a:rPr lang="zh-CN" altLang="en-US" sz="2000" b="1" smtClean="0">
                <a:ea typeface="宋体" pitchFamily="2" charset="-122"/>
              </a:rPr>
              <a:t>网点签退；</a:t>
            </a:r>
            <a:endParaRPr lang="zh-CN" altLang="en-US" sz="2000" smtClean="0">
              <a:ea typeface="宋体" pitchFamily="2" charset="-122"/>
            </a:endParaRPr>
          </a:p>
          <a:p>
            <a:r>
              <a:rPr lang="zh-CN" altLang="en-US" sz="2000" b="1" smtClean="0">
                <a:ea typeface="宋体" pitchFamily="2" charset="-122"/>
              </a:rPr>
              <a:t>后台日结；</a:t>
            </a:r>
            <a:endParaRPr lang="zh-CN" altLang="en-US" sz="2000" smtClean="0">
              <a:ea typeface="宋体" pitchFamily="2" charset="-122"/>
            </a:endParaRPr>
          </a:p>
          <a:p>
            <a:endParaRPr lang="zh-CN" altLang="en-US" smtClean="0">
              <a:ea typeface="宋体" pitchFamily="2" charset="-122"/>
            </a:endParaRPr>
          </a:p>
        </p:txBody>
      </p:sp>
      <p:sp>
        <p:nvSpPr>
          <p:cNvPr id="81924" name="内容占位符 5"/>
          <p:cNvSpPr>
            <a:spLocks noGrp="1"/>
          </p:cNvSpPr>
          <p:nvPr>
            <p:ph sz="half" idx="2"/>
          </p:nvPr>
        </p:nvSpPr>
        <p:spPr/>
        <p:txBody>
          <a:bodyPr/>
          <a:lstStyle/>
          <a:p>
            <a:r>
              <a:rPr lang="zh-CN" altLang="en-US" sz="2000" b="1" smtClean="0">
                <a:ea typeface="宋体" pitchFamily="2" charset="-122"/>
              </a:rPr>
              <a:t>主机帐帐，进行平衡检查和总分核对数据的正确性检查，生成会计资料；</a:t>
            </a:r>
          </a:p>
          <a:p>
            <a:r>
              <a:rPr lang="zh-CN" altLang="en-US" sz="2000" b="1" smtClean="0">
                <a:ea typeface="宋体" pitchFamily="2" charset="-122"/>
              </a:rPr>
              <a:t>进行日终数据备份；</a:t>
            </a:r>
            <a:endParaRPr lang="zh-CN" altLang="en-US" sz="2000" smtClean="0">
              <a:ea typeface="宋体" pitchFamily="2" charset="-122"/>
            </a:endParaRPr>
          </a:p>
          <a:p>
            <a:r>
              <a:rPr lang="zh-CN" altLang="en-US" sz="2000" b="1" smtClean="0">
                <a:ea typeface="宋体" pitchFamily="2" charset="-122"/>
              </a:rPr>
              <a:t>主机批量处理帐务；</a:t>
            </a:r>
            <a:endParaRPr lang="zh-CN" altLang="en-US" sz="2000" smtClean="0">
              <a:ea typeface="宋体" pitchFamily="2" charset="-122"/>
            </a:endParaRPr>
          </a:p>
          <a:p>
            <a:r>
              <a:rPr lang="zh-CN" altLang="en-US" sz="2000" b="1" smtClean="0">
                <a:ea typeface="宋体" pitchFamily="2" charset="-122"/>
              </a:rPr>
              <a:t>进行日期切换；</a:t>
            </a:r>
            <a:endParaRPr lang="zh-CN" altLang="en-US" sz="2000" smtClean="0">
              <a:ea typeface="宋体" pitchFamily="2" charset="-122"/>
            </a:endParaRPr>
          </a:p>
          <a:p>
            <a:r>
              <a:rPr lang="zh-CN" altLang="en-US" sz="2000" b="1" smtClean="0">
                <a:ea typeface="宋体" pitchFamily="2" charset="-122"/>
              </a:rPr>
              <a:t>主机批量处理帐务；</a:t>
            </a:r>
            <a:endParaRPr lang="zh-CN" altLang="en-US" sz="2000" smtClean="0">
              <a:ea typeface="宋体" pitchFamily="2" charset="-122"/>
            </a:endParaRPr>
          </a:p>
          <a:p>
            <a:r>
              <a:rPr lang="zh-CN" altLang="en-US" sz="2000" b="1" smtClean="0">
                <a:ea typeface="宋体" pitchFamily="2" charset="-122"/>
              </a:rPr>
              <a:t>月度终了，对总帐办理月结；</a:t>
            </a:r>
            <a:endParaRPr lang="zh-CN" altLang="en-US" sz="2000" smtClean="0">
              <a:ea typeface="宋体" pitchFamily="2" charset="-122"/>
            </a:endParaRPr>
          </a:p>
          <a:p>
            <a:r>
              <a:rPr lang="zh-CN" altLang="en-US" sz="2000" b="1" smtClean="0">
                <a:ea typeface="宋体" pitchFamily="2" charset="-122"/>
              </a:rPr>
              <a:t>年度终了，对总帐及明细帐办理年终结转。</a:t>
            </a:r>
            <a:endParaRPr lang="zh-CN" altLang="en-US" sz="2000" smtClean="0">
              <a:ea typeface="宋体" pitchFamily="2" charset="-122"/>
            </a:endParaRPr>
          </a:p>
          <a:p>
            <a:endParaRPr lang="zh-CN" altLang="en-US" smtClean="0">
              <a:ea typeface="宋体" pitchFamily="2" charset="-122"/>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图示 4"/>
          <p:cNvGraphicFramePr/>
          <p:nvPr/>
        </p:nvGraphicFramePr>
        <p:xfrm>
          <a:off x="533400" y="1828800"/>
          <a:ext cx="8229600" cy="378937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标题 4"/>
          <p:cNvSpPr>
            <a:spLocks noGrp="1"/>
          </p:cNvSpPr>
          <p:nvPr>
            <p:ph type="title"/>
          </p:nvPr>
        </p:nvSpPr>
        <p:spPr/>
        <p:txBody>
          <a:bodyPr/>
          <a:lstStyle/>
          <a:p>
            <a:r>
              <a:rPr lang="zh-CN" altLang="en-US" b="1" smtClean="0">
                <a:solidFill>
                  <a:srgbClr val="0000CC"/>
                </a:solidFill>
                <a:ea typeface="宋体" pitchFamily="2" charset="-122"/>
              </a:rPr>
              <a:t>目录</a:t>
            </a:r>
            <a:endParaRPr lang="zh-CN" altLang="en-US" smtClean="0">
              <a:ea typeface="宋体" pitchFamily="2" charset="-122"/>
            </a:endParaRPr>
          </a:p>
        </p:txBody>
      </p:sp>
      <p:sp>
        <p:nvSpPr>
          <p:cNvPr id="82947" name="内容占位符 5"/>
          <p:cNvSpPr>
            <a:spLocks noGrp="1"/>
          </p:cNvSpPr>
          <p:nvPr>
            <p:ph idx="1"/>
          </p:nvPr>
        </p:nvSpPr>
        <p:spPr/>
        <p:txBody>
          <a:bodyPr/>
          <a:lstStyle/>
          <a:p>
            <a:r>
              <a:rPr lang="zh-CN" altLang="en-US" smtClean="0">
                <a:ea typeface="宋体" pitchFamily="2" charset="-122"/>
              </a:rPr>
              <a:t>金融概念简介</a:t>
            </a:r>
          </a:p>
          <a:p>
            <a:pPr eaLnBrk="1" hangingPunct="1">
              <a:lnSpc>
                <a:spcPct val="90000"/>
              </a:lnSpc>
            </a:pPr>
            <a:r>
              <a:rPr lang="zh-CN" altLang="en-US" smtClean="0">
                <a:solidFill>
                  <a:srgbClr val="0000CC"/>
                </a:solidFill>
                <a:ea typeface="宋体" pitchFamily="2" charset="-122"/>
              </a:rPr>
              <a:t>我国银行业简介</a:t>
            </a:r>
            <a:endParaRPr lang="en-US" altLang="zh-CN" smtClean="0">
              <a:ea typeface="宋体" pitchFamily="2" charset="-122"/>
            </a:endParaRPr>
          </a:p>
          <a:p>
            <a:pPr eaLnBrk="1" hangingPunct="1">
              <a:lnSpc>
                <a:spcPct val="90000"/>
              </a:lnSpc>
            </a:pPr>
            <a:r>
              <a:rPr lang="zh-CN" altLang="en-US" smtClean="0">
                <a:ea typeface="宋体" pitchFamily="2" charset="-122"/>
              </a:rPr>
              <a:t>商业银行概述</a:t>
            </a:r>
            <a:endParaRPr lang="en-US" altLang="zh-CN" smtClean="0">
              <a:ea typeface="宋体" pitchFamily="2" charset="-122"/>
            </a:endParaRPr>
          </a:p>
          <a:p>
            <a:pPr eaLnBrk="1" hangingPunct="1">
              <a:lnSpc>
                <a:spcPct val="90000"/>
              </a:lnSpc>
            </a:pPr>
            <a:r>
              <a:rPr lang="zh-CN" altLang="en-US" smtClean="0">
                <a:ea typeface="宋体" pitchFamily="2" charset="-122"/>
              </a:rPr>
              <a:t>银行会计概述</a:t>
            </a:r>
            <a:endParaRPr lang="en-US" altLang="zh-CN" smtClean="0">
              <a:ea typeface="宋体" pitchFamily="2" charset="-122"/>
            </a:endParaRPr>
          </a:p>
          <a:p>
            <a:pPr eaLnBrk="1" hangingPunct="1">
              <a:lnSpc>
                <a:spcPct val="90000"/>
              </a:lnSpc>
            </a:pPr>
            <a:r>
              <a:rPr lang="zh-CN" altLang="en-US" b="1" smtClean="0">
                <a:ea typeface="宋体" pitchFamily="2" charset="-122"/>
              </a:rPr>
              <a:t>银行系统总体架构</a:t>
            </a:r>
            <a:endParaRPr lang="en-US" altLang="zh-CN" b="1" smtClean="0">
              <a:ea typeface="宋体" pitchFamily="2" charset="-122"/>
            </a:endParaRPr>
          </a:p>
          <a:p>
            <a:pPr eaLnBrk="1" hangingPunct="1">
              <a:lnSpc>
                <a:spcPct val="90000"/>
              </a:lnSpc>
            </a:pPr>
            <a:r>
              <a:rPr lang="zh-CN" altLang="en-US" smtClean="0">
                <a:ea typeface="宋体" pitchFamily="2" charset="-122"/>
              </a:rPr>
              <a:t>银行核心系统</a:t>
            </a:r>
            <a:endParaRPr lang="en-US" altLang="zh-CN" smtClean="0">
              <a:ea typeface="宋体" pitchFamily="2" charset="-122"/>
            </a:endParaRPr>
          </a:p>
          <a:p>
            <a:pPr eaLnBrk="1" hangingPunct="1">
              <a:lnSpc>
                <a:spcPct val="90000"/>
              </a:lnSpc>
            </a:pPr>
            <a:r>
              <a:rPr lang="zh-CN" altLang="en-US" smtClean="0">
                <a:ea typeface="宋体" pitchFamily="2" charset="-122"/>
              </a:rPr>
              <a:t>常用金融名词解释</a:t>
            </a:r>
          </a:p>
          <a:p>
            <a:pPr eaLnBrk="1" hangingPunct="1">
              <a:lnSpc>
                <a:spcPct val="90000"/>
              </a:lnSpc>
            </a:pPr>
            <a:endParaRPr lang="zh-CN" altLang="en-US" smtClean="0">
              <a:ea typeface="宋体" pitchFamily="2" charset="-122"/>
            </a:endParaRPr>
          </a:p>
          <a:p>
            <a:endParaRPr lang="zh-CN" altLang="en-US" smtClean="0">
              <a:ea typeface="宋体" pitchFamily="2" charset="-122"/>
            </a:endParaRPr>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3970" name="Group 2"/>
          <p:cNvGrpSpPr>
            <a:grpSpLocks/>
          </p:cNvGrpSpPr>
          <p:nvPr/>
        </p:nvGrpSpPr>
        <p:grpSpPr bwMode="auto">
          <a:xfrm>
            <a:off x="2667000" y="1746250"/>
            <a:ext cx="6019800" cy="5111750"/>
            <a:chOff x="3182" y="3738"/>
            <a:chExt cx="6614" cy="4399"/>
          </a:xfrm>
        </p:grpSpPr>
        <p:sp>
          <p:nvSpPr>
            <p:cNvPr id="83975" name="Oval 3"/>
            <p:cNvSpPr>
              <a:spLocks noChangeArrowheads="1"/>
            </p:cNvSpPr>
            <p:nvPr/>
          </p:nvSpPr>
          <p:spPr bwMode="auto">
            <a:xfrm>
              <a:off x="3182" y="3738"/>
              <a:ext cx="6614" cy="1813"/>
            </a:xfrm>
            <a:prstGeom prst="ellipse">
              <a:avLst/>
            </a:prstGeom>
            <a:solidFill>
              <a:srgbClr val="FFFFFF"/>
            </a:solidFill>
            <a:ln w="5715">
              <a:solidFill>
                <a:srgbClr val="000000"/>
              </a:solidFill>
              <a:round/>
              <a:headEnd/>
              <a:tailEnd/>
            </a:ln>
          </p:spPr>
          <p:txBody>
            <a:bodyPr/>
            <a:lstStyle/>
            <a:p>
              <a:endParaRPr lang="zh-CN" altLang="en-US">
                <a:ea typeface="宋体" pitchFamily="2" charset="-122"/>
              </a:endParaRPr>
            </a:p>
          </p:txBody>
        </p:sp>
        <p:sp>
          <p:nvSpPr>
            <p:cNvPr id="83976" name="Rectangle 4"/>
            <p:cNvSpPr>
              <a:spLocks noChangeArrowheads="1"/>
            </p:cNvSpPr>
            <p:nvPr/>
          </p:nvSpPr>
          <p:spPr bwMode="auto">
            <a:xfrm>
              <a:off x="5053" y="3935"/>
              <a:ext cx="2151" cy="429"/>
            </a:xfrm>
            <a:prstGeom prst="rect">
              <a:avLst/>
            </a:prstGeom>
            <a:solidFill>
              <a:srgbClr val="FFFFFF"/>
            </a:solidFill>
            <a:ln w="9525">
              <a:noFill/>
              <a:miter lim="800000"/>
              <a:headEnd/>
              <a:tailEnd/>
            </a:ln>
          </p:spPr>
          <p:txBody>
            <a:bodyPr/>
            <a:lstStyle/>
            <a:p>
              <a:endParaRPr lang="zh-CN" altLang="en-US">
                <a:ea typeface="宋体" pitchFamily="2" charset="-122"/>
              </a:endParaRPr>
            </a:p>
          </p:txBody>
        </p:sp>
        <p:sp>
          <p:nvSpPr>
            <p:cNvPr id="83977" name="Rectangle 5"/>
            <p:cNvSpPr>
              <a:spLocks noChangeArrowheads="1"/>
            </p:cNvSpPr>
            <p:nvPr/>
          </p:nvSpPr>
          <p:spPr bwMode="auto">
            <a:xfrm>
              <a:off x="5654" y="4000"/>
              <a:ext cx="1358" cy="265"/>
            </a:xfrm>
            <a:prstGeom prst="rect">
              <a:avLst/>
            </a:prstGeom>
            <a:noFill/>
            <a:ln w="9525">
              <a:noFill/>
              <a:miter lim="800000"/>
              <a:headEnd/>
              <a:tailEnd/>
            </a:ln>
          </p:spPr>
          <p:txBody>
            <a:bodyPr wrap="none" lIns="0" tIns="0" rIns="0" bIns="0">
              <a:spAutoFit/>
            </a:bodyPr>
            <a:lstStyle/>
            <a:p>
              <a:pPr algn="ctr"/>
              <a:r>
                <a:rPr lang="zh-CN" altLang="en-US" sz="2000" b="1">
                  <a:solidFill>
                    <a:srgbClr val="000000"/>
                  </a:solidFill>
                  <a:latin typeface="黑体" pitchFamily="2" charset="-122"/>
                  <a:ea typeface="黑体" pitchFamily="2" charset="-122"/>
                </a:rPr>
                <a:t>总行数据中心</a:t>
              </a:r>
              <a:endParaRPr lang="zh-CN" sz="2000">
                <a:ea typeface="宋体" pitchFamily="2" charset="-122"/>
              </a:endParaRPr>
            </a:p>
          </p:txBody>
        </p:sp>
        <p:sp>
          <p:nvSpPr>
            <p:cNvPr id="83978" name="Rectangle 6"/>
            <p:cNvSpPr>
              <a:spLocks noChangeArrowheads="1"/>
            </p:cNvSpPr>
            <p:nvPr/>
          </p:nvSpPr>
          <p:spPr bwMode="auto">
            <a:xfrm>
              <a:off x="5788" y="4000"/>
              <a:ext cx="442" cy="318"/>
            </a:xfrm>
            <a:prstGeom prst="rect">
              <a:avLst/>
            </a:prstGeom>
            <a:noFill/>
            <a:ln w="9525">
              <a:noFill/>
              <a:miter lim="800000"/>
              <a:headEnd/>
              <a:tailEnd/>
            </a:ln>
          </p:spPr>
          <p:txBody>
            <a:bodyPr lIns="0" tIns="0" rIns="0" bIns="0">
              <a:spAutoFit/>
            </a:bodyPr>
            <a:lstStyle/>
            <a:p>
              <a:pPr algn="just"/>
              <a:endParaRPr lang="zh-CN" altLang="zh-CN">
                <a:ea typeface="宋体" pitchFamily="2" charset="-122"/>
              </a:endParaRPr>
            </a:p>
          </p:txBody>
        </p:sp>
        <p:grpSp>
          <p:nvGrpSpPr>
            <p:cNvPr id="83979" name="Group 7"/>
            <p:cNvGrpSpPr>
              <a:grpSpLocks/>
            </p:cNvGrpSpPr>
            <p:nvPr/>
          </p:nvGrpSpPr>
          <p:grpSpPr bwMode="auto">
            <a:xfrm>
              <a:off x="3645" y="4513"/>
              <a:ext cx="2306" cy="694"/>
              <a:chOff x="3645" y="4513"/>
              <a:chExt cx="2306" cy="694"/>
            </a:xfrm>
          </p:grpSpPr>
          <p:sp>
            <p:nvSpPr>
              <p:cNvPr id="84048" name="Rectangle 8"/>
              <p:cNvSpPr>
                <a:spLocks noChangeArrowheads="1"/>
              </p:cNvSpPr>
              <p:nvPr/>
            </p:nvSpPr>
            <p:spPr bwMode="auto">
              <a:xfrm>
                <a:off x="3645" y="4513"/>
                <a:ext cx="2306" cy="350"/>
              </a:xfrm>
              <a:prstGeom prst="rect">
                <a:avLst/>
              </a:prstGeom>
              <a:solidFill>
                <a:srgbClr val="FFFFFF"/>
              </a:solidFill>
              <a:ln w="5715">
                <a:solidFill>
                  <a:srgbClr val="000000"/>
                </a:solidFill>
                <a:miter lim="800000"/>
                <a:headEnd/>
                <a:tailEnd/>
              </a:ln>
            </p:spPr>
            <p:txBody>
              <a:bodyPr/>
              <a:lstStyle/>
              <a:p>
                <a:endParaRPr lang="zh-CN" altLang="en-US">
                  <a:ea typeface="宋体" pitchFamily="2" charset="-122"/>
                </a:endParaRPr>
              </a:p>
            </p:txBody>
          </p:sp>
          <p:sp>
            <p:nvSpPr>
              <p:cNvPr id="84049" name="Rectangle 9"/>
              <p:cNvSpPr>
                <a:spLocks noChangeArrowheads="1"/>
              </p:cNvSpPr>
              <p:nvPr/>
            </p:nvSpPr>
            <p:spPr bwMode="auto">
              <a:xfrm>
                <a:off x="4393" y="4583"/>
                <a:ext cx="725" cy="212"/>
              </a:xfrm>
              <a:prstGeom prst="rect">
                <a:avLst/>
              </a:prstGeom>
              <a:noFill/>
              <a:ln w="9525">
                <a:noFill/>
                <a:miter lim="800000"/>
                <a:headEnd/>
                <a:tailEnd/>
              </a:ln>
            </p:spPr>
            <p:txBody>
              <a:bodyPr wrap="none" lIns="0" tIns="0" rIns="0" bIns="0">
                <a:spAutoFit/>
              </a:bodyPr>
              <a:lstStyle/>
              <a:p>
                <a:pPr algn="just"/>
                <a:r>
                  <a:rPr lang="zh-CN" altLang="en-US" sz="1600" b="1">
                    <a:solidFill>
                      <a:srgbClr val="000000"/>
                    </a:solidFill>
                    <a:latin typeface="黑体" pitchFamily="2" charset="-122"/>
                    <a:ea typeface="黑体" pitchFamily="2" charset="-122"/>
                  </a:rPr>
                  <a:t>生产中心</a:t>
                </a:r>
                <a:endParaRPr lang="zh-CN" sz="1600">
                  <a:ea typeface="宋体" pitchFamily="2" charset="-122"/>
                </a:endParaRPr>
              </a:p>
            </p:txBody>
          </p:sp>
          <p:grpSp>
            <p:nvGrpSpPr>
              <p:cNvPr id="84050" name="Group 10"/>
              <p:cNvGrpSpPr>
                <a:grpSpLocks/>
              </p:cNvGrpSpPr>
              <p:nvPr/>
            </p:nvGrpSpPr>
            <p:grpSpPr bwMode="auto">
              <a:xfrm>
                <a:off x="3645" y="4860"/>
                <a:ext cx="2306" cy="347"/>
                <a:chOff x="3645" y="4860"/>
                <a:chExt cx="2306" cy="347"/>
              </a:xfrm>
            </p:grpSpPr>
            <p:sp>
              <p:nvSpPr>
                <p:cNvPr id="84051" name="Rectangle 11"/>
                <p:cNvSpPr>
                  <a:spLocks noChangeArrowheads="1"/>
                </p:cNvSpPr>
                <p:nvPr/>
              </p:nvSpPr>
              <p:spPr bwMode="auto">
                <a:xfrm>
                  <a:off x="3645" y="4860"/>
                  <a:ext cx="771" cy="347"/>
                </a:xfrm>
                <a:prstGeom prst="rect">
                  <a:avLst/>
                </a:prstGeom>
                <a:solidFill>
                  <a:srgbClr val="FFFFFF"/>
                </a:solidFill>
                <a:ln w="5715">
                  <a:solidFill>
                    <a:srgbClr val="000000"/>
                  </a:solidFill>
                  <a:miter lim="800000"/>
                  <a:headEnd/>
                  <a:tailEnd/>
                </a:ln>
              </p:spPr>
              <p:txBody>
                <a:bodyPr/>
                <a:lstStyle/>
                <a:p>
                  <a:endParaRPr lang="zh-CN" altLang="en-US">
                    <a:ea typeface="宋体" pitchFamily="2" charset="-122"/>
                  </a:endParaRPr>
                </a:p>
              </p:txBody>
            </p:sp>
            <p:sp>
              <p:nvSpPr>
                <p:cNvPr id="84052" name="Rectangle 12"/>
                <p:cNvSpPr>
                  <a:spLocks noChangeArrowheads="1"/>
                </p:cNvSpPr>
                <p:nvPr/>
              </p:nvSpPr>
              <p:spPr bwMode="auto">
                <a:xfrm>
                  <a:off x="3886" y="4919"/>
                  <a:ext cx="315" cy="185"/>
                </a:xfrm>
                <a:prstGeom prst="rect">
                  <a:avLst/>
                </a:prstGeom>
                <a:noFill/>
                <a:ln w="9525">
                  <a:noFill/>
                  <a:miter lim="800000"/>
                  <a:headEnd/>
                  <a:tailEnd/>
                </a:ln>
              </p:spPr>
              <p:txBody>
                <a:bodyPr wrap="none" lIns="0" tIns="0" rIns="0" bIns="0">
                  <a:spAutoFit/>
                </a:bodyPr>
                <a:lstStyle/>
                <a:p>
                  <a:pPr algn="just"/>
                  <a:r>
                    <a:rPr lang="zh-CN" altLang="en-US" sz="1400">
                      <a:solidFill>
                        <a:srgbClr val="000000"/>
                      </a:solidFill>
                      <a:latin typeface="宋体" pitchFamily="2" charset="-122"/>
                      <a:ea typeface="宋体" pitchFamily="2" charset="-122"/>
                    </a:rPr>
                    <a:t>业务</a:t>
                  </a:r>
                  <a:endParaRPr lang="zh-CN" sz="1400">
                    <a:ea typeface="宋体" pitchFamily="2" charset="-122"/>
                  </a:endParaRPr>
                </a:p>
              </p:txBody>
            </p:sp>
            <p:sp>
              <p:nvSpPr>
                <p:cNvPr id="84053" name="Rectangle 13"/>
                <p:cNvSpPr>
                  <a:spLocks noChangeArrowheads="1"/>
                </p:cNvSpPr>
                <p:nvPr/>
              </p:nvSpPr>
              <p:spPr bwMode="auto">
                <a:xfrm>
                  <a:off x="4413" y="4860"/>
                  <a:ext cx="770" cy="347"/>
                </a:xfrm>
                <a:prstGeom prst="rect">
                  <a:avLst/>
                </a:prstGeom>
                <a:solidFill>
                  <a:srgbClr val="FFFFFF"/>
                </a:solidFill>
                <a:ln w="5715">
                  <a:solidFill>
                    <a:srgbClr val="000000"/>
                  </a:solidFill>
                  <a:miter lim="800000"/>
                  <a:headEnd/>
                  <a:tailEnd/>
                </a:ln>
              </p:spPr>
              <p:txBody>
                <a:bodyPr/>
                <a:lstStyle/>
                <a:p>
                  <a:endParaRPr lang="zh-CN" altLang="en-US">
                    <a:ea typeface="宋体" pitchFamily="2" charset="-122"/>
                  </a:endParaRPr>
                </a:p>
              </p:txBody>
            </p:sp>
            <p:sp>
              <p:nvSpPr>
                <p:cNvPr id="84054" name="Rectangle 14"/>
                <p:cNvSpPr>
                  <a:spLocks noChangeArrowheads="1"/>
                </p:cNvSpPr>
                <p:nvPr/>
              </p:nvSpPr>
              <p:spPr bwMode="auto">
                <a:xfrm>
                  <a:off x="4657" y="4919"/>
                  <a:ext cx="360" cy="212"/>
                </a:xfrm>
                <a:prstGeom prst="rect">
                  <a:avLst/>
                </a:prstGeom>
                <a:noFill/>
                <a:ln w="9525">
                  <a:noFill/>
                  <a:miter lim="800000"/>
                  <a:headEnd/>
                  <a:tailEnd/>
                </a:ln>
              </p:spPr>
              <p:txBody>
                <a:bodyPr wrap="none" lIns="0" tIns="0" rIns="0" bIns="0">
                  <a:spAutoFit/>
                </a:bodyPr>
                <a:lstStyle/>
                <a:p>
                  <a:pPr algn="just"/>
                  <a:r>
                    <a:rPr lang="zh-CN" altLang="en-US" sz="1600">
                      <a:solidFill>
                        <a:srgbClr val="000000"/>
                      </a:solidFill>
                      <a:latin typeface="宋体" pitchFamily="2" charset="-122"/>
                      <a:ea typeface="宋体" pitchFamily="2" charset="-122"/>
                    </a:rPr>
                    <a:t>管理</a:t>
                  </a:r>
                  <a:endParaRPr lang="zh-CN" sz="1600">
                    <a:ea typeface="宋体" pitchFamily="2" charset="-122"/>
                  </a:endParaRPr>
                </a:p>
              </p:txBody>
            </p:sp>
            <p:sp>
              <p:nvSpPr>
                <p:cNvPr id="84055" name="Rectangle 15"/>
                <p:cNvSpPr>
                  <a:spLocks noChangeArrowheads="1"/>
                </p:cNvSpPr>
                <p:nvPr/>
              </p:nvSpPr>
              <p:spPr bwMode="auto">
                <a:xfrm>
                  <a:off x="5180" y="4860"/>
                  <a:ext cx="771" cy="347"/>
                </a:xfrm>
                <a:prstGeom prst="rect">
                  <a:avLst/>
                </a:prstGeom>
                <a:solidFill>
                  <a:srgbClr val="FFFFFF"/>
                </a:solidFill>
                <a:ln w="5715">
                  <a:solidFill>
                    <a:srgbClr val="000000"/>
                  </a:solidFill>
                  <a:miter lim="800000"/>
                  <a:headEnd/>
                  <a:tailEnd/>
                </a:ln>
              </p:spPr>
              <p:txBody>
                <a:bodyPr/>
                <a:lstStyle/>
                <a:p>
                  <a:endParaRPr lang="zh-CN" altLang="en-US">
                    <a:ea typeface="宋体" pitchFamily="2" charset="-122"/>
                  </a:endParaRPr>
                </a:p>
              </p:txBody>
            </p:sp>
            <p:sp>
              <p:nvSpPr>
                <p:cNvPr id="84056" name="Rectangle 16"/>
                <p:cNvSpPr>
                  <a:spLocks noChangeArrowheads="1"/>
                </p:cNvSpPr>
                <p:nvPr/>
              </p:nvSpPr>
              <p:spPr bwMode="auto">
                <a:xfrm>
                  <a:off x="5422" y="4919"/>
                  <a:ext cx="360" cy="212"/>
                </a:xfrm>
                <a:prstGeom prst="rect">
                  <a:avLst/>
                </a:prstGeom>
                <a:noFill/>
                <a:ln w="9525">
                  <a:noFill/>
                  <a:miter lim="800000"/>
                  <a:headEnd/>
                  <a:tailEnd/>
                </a:ln>
              </p:spPr>
              <p:txBody>
                <a:bodyPr wrap="none" lIns="0" tIns="0" rIns="0" bIns="0">
                  <a:spAutoFit/>
                </a:bodyPr>
                <a:lstStyle/>
                <a:p>
                  <a:pPr algn="just"/>
                  <a:r>
                    <a:rPr lang="zh-CN" altLang="en-US" sz="1600">
                      <a:solidFill>
                        <a:srgbClr val="000000"/>
                      </a:solidFill>
                      <a:latin typeface="宋体" pitchFamily="2" charset="-122"/>
                      <a:ea typeface="宋体" pitchFamily="2" charset="-122"/>
                    </a:rPr>
                    <a:t>门户</a:t>
                  </a:r>
                  <a:endParaRPr lang="zh-CN" sz="1600">
                    <a:ea typeface="宋体" pitchFamily="2" charset="-122"/>
                  </a:endParaRPr>
                </a:p>
              </p:txBody>
            </p:sp>
          </p:grpSp>
        </p:grpSp>
        <p:grpSp>
          <p:nvGrpSpPr>
            <p:cNvPr id="83980" name="Group 17"/>
            <p:cNvGrpSpPr>
              <a:grpSpLocks/>
            </p:cNvGrpSpPr>
            <p:nvPr/>
          </p:nvGrpSpPr>
          <p:grpSpPr bwMode="auto">
            <a:xfrm>
              <a:off x="7026" y="4513"/>
              <a:ext cx="2307" cy="694"/>
              <a:chOff x="7026" y="4513"/>
              <a:chExt cx="2307" cy="694"/>
            </a:xfrm>
          </p:grpSpPr>
          <p:sp>
            <p:nvSpPr>
              <p:cNvPr id="84039" name="Rectangle 18"/>
              <p:cNvSpPr>
                <a:spLocks noChangeArrowheads="1"/>
              </p:cNvSpPr>
              <p:nvPr/>
            </p:nvSpPr>
            <p:spPr bwMode="auto">
              <a:xfrm>
                <a:off x="7026" y="4513"/>
                <a:ext cx="2307" cy="350"/>
              </a:xfrm>
              <a:prstGeom prst="rect">
                <a:avLst/>
              </a:prstGeom>
              <a:solidFill>
                <a:srgbClr val="FFFFFF"/>
              </a:solidFill>
              <a:ln w="5715">
                <a:solidFill>
                  <a:srgbClr val="000000"/>
                </a:solidFill>
                <a:miter lim="800000"/>
                <a:headEnd/>
                <a:tailEnd/>
              </a:ln>
            </p:spPr>
            <p:txBody>
              <a:bodyPr/>
              <a:lstStyle/>
              <a:p>
                <a:endParaRPr lang="zh-CN" altLang="en-US">
                  <a:ea typeface="宋体" pitchFamily="2" charset="-122"/>
                </a:endParaRPr>
              </a:p>
            </p:txBody>
          </p:sp>
          <p:sp>
            <p:nvSpPr>
              <p:cNvPr id="84040" name="Rectangle 19"/>
              <p:cNvSpPr>
                <a:spLocks noChangeArrowheads="1"/>
              </p:cNvSpPr>
              <p:nvPr/>
            </p:nvSpPr>
            <p:spPr bwMode="auto">
              <a:xfrm>
                <a:off x="7771" y="4583"/>
                <a:ext cx="725" cy="212"/>
              </a:xfrm>
              <a:prstGeom prst="rect">
                <a:avLst/>
              </a:prstGeom>
              <a:noFill/>
              <a:ln w="9525">
                <a:noFill/>
                <a:miter lim="800000"/>
                <a:headEnd/>
                <a:tailEnd/>
              </a:ln>
            </p:spPr>
            <p:txBody>
              <a:bodyPr wrap="none" lIns="0" tIns="0" rIns="0" bIns="0">
                <a:spAutoFit/>
              </a:bodyPr>
              <a:lstStyle/>
              <a:p>
                <a:pPr algn="just"/>
                <a:r>
                  <a:rPr lang="zh-CN" altLang="en-US" sz="1600" b="1">
                    <a:solidFill>
                      <a:srgbClr val="000000"/>
                    </a:solidFill>
                    <a:latin typeface="黑体" pitchFamily="2" charset="-122"/>
                    <a:ea typeface="黑体" pitchFamily="2" charset="-122"/>
                  </a:rPr>
                  <a:t>备份中心</a:t>
                </a:r>
                <a:endParaRPr lang="zh-CN" sz="1600" b="1">
                  <a:ea typeface="宋体" pitchFamily="2" charset="-122"/>
                </a:endParaRPr>
              </a:p>
            </p:txBody>
          </p:sp>
          <p:grpSp>
            <p:nvGrpSpPr>
              <p:cNvPr id="84041" name="Group 20"/>
              <p:cNvGrpSpPr>
                <a:grpSpLocks/>
              </p:cNvGrpSpPr>
              <p:nvPr/>
            </p:nvGrpSpPr>
            <p:grpSpPr bwMode="auto">
              <a:xfrm>
                <a:off x="7026" y="4860"/>
                <a:ext cx="2307" cy="347"/>
                <a:chOff x="7026" y="4860"/>
                <a:chExt cx="2307" cy="347"/>
              </a:xfrm>
            </p:grpSpPr>
            <p:sp>
              <p:nvSpPr>
                <p:cNvPr id="84042" name="Rectangle 21"/>
                <p:cNvSpPr>
                  <a:spLocks noChangeArrowheads="1"/>
                </p:cNvSpPr>
                <p:nvPr/>
              </p:nvSpPr>
              <p:spPr bwMode="auto">
                <a:xfrm>
                  <a:off x="7026" y="4860"/>
                  <a:ext cx="771" cy="347"/>
                </a:xfrm>
                <a:prstGeom prst="rect">
                  <a:avLst/>
                </a:prstGeom>
                <a:solidFill>
                  <a:srgbClr val="FFFFFF"/>
                </a:solidFill>
                <a:ln w="5715">
                  <a:solidFill>
                    <a:srgbClr val="000000"/>
                  </a:solidFill>
                  <a:miter lim="800000"/>
                  <a:headEnd/>
                  <a:tailEnd/>
                </a:ln>
              </p:spPr>
              <p:txBody>
                <a:bodyPr/>
                <a:lstStyle/>
                <a:p>
                  <a:endParaRPr lang="zh-CN" altLang="en-US">
                    <a:ea typeface="宋体" pitchFamily="2" charset="-122"/>
                  </a:endParaRPr>
                </a:p>
              </p:txBody>
            </p:sp>
            <p:sp>
              <p:nvSpPr>
                <p:cNvPr id="84043" name="Rectangle 22"/>
                <p:cNvSpPr>
                  <a:spLocks noChangeArrowheads="1"/>
                </p:cNvSpPr>
                <p:nvPr/>
              </p:nvSpPr>
              <p:spPr bwMode="auto">
                <a:xfrm>
                  <a:off x="7265" y="4919"/>
                  <a:ext cx="360" cy="212"/>
                </a:xfrm>
                <a:prstGeom prst="rect">
                  <a:avLst/>
                </a:prstGeom>
                <a:noFill/>
                <a:ln w="9525">
                  <a:noFill/>
                  <a:miter lim="800000"/>
                  <a:headEnd/>
                  <a:tailEnd/>
                </a:ln>
              </p:spPr>
              <p:txBody>
                <a:bodyPr wrap="none" lIns="0" tIns="0" rIns="0" bIns="0">
                  <a:spAutoFit/>
                </a:bodyPr>
                <a:lstStyle/>
                <a:p>
                  <a:pPr algn="just"/>
                  <a:r>
                    <a:rPr lang="zh-CN" altLang="en-US" sz="1600">
                      <a:solidFill>
                        <a:srgbClr val="000000"/>
                      </a:solidFill>
                      <a:latin typeface="宋体" pitchFamily="2" charset="-122"/>
                      <a:ea typeface="宋体" pitchFamily="2" charset="-122"/>
                    </a:rPr>
                    <a:t>业务</a:t>
                  </a:r>
                  <a:endParaRPr lang="zh-CN" sz="1600">
                    <a:ea typeface="宋体" pitchFamily="2" charset="-122"/>
                  </a:endParaRPr>
                </a:p>
              </p:txBody>
            </p:sp>
            <p:sp>
              <p:nvSpPr>
                <p:cNvPr id="84044" name="Rectangle 23"/>
                <p:cNvSpPr>
                  <a:spLocks noChangeArrowheads="1"/>
                </p:cNvSpPr>
                <p:nvPr/>
              </p:nvSpPr>
              <p:spPr bwMode="auto">
                <a:xfrm>
                  <a:off x="7794" y="4860"/>
                  <a:ext cx="771" cy="347"/>
                </a:xfrm>
                <a:prstGeom prst="rect">
                  <a:avLst/>
                </a:prstGeom>
                <a:solidFill>
                  <a:srgbClr val="FFFFFF"/>
                </a:solidFill>
                <a:ln w="5715">
                  <a:solidFill>
                    <a:srgbClr val="000000"/>
                  </a:solidFill>
                  <a:miter lim="800000"/>
                  <a:headEnd/>
                  <a:tailEnd/>
                </a:ln>
              </p:spPr>
              <p:txBody>
                <a:bodyPr/>
                <a:lstStyle/>
                <a:p>
                  <a:endParaRPr lang="zh-CN" altLang="en-US">
                    <a:ea typeface="宋体" pitchFamily="2" charset="-122"/>
                  </a:endParaRPr>
                </a:p>
              </p:txBody>
            </p:sp>
            <p:sp>
              <p:nvSpPr>
                <p:cNvPr id="84045" name="Rectangle 24"/>
                <p:cNvSpPr>
                  <a:spLocks noChangeArrowheads="1"/>
                </p:cNvSpPr>
                <p:nvPr/>
              </p:nvSpPr>
              <p:spPr bwMode="auto">
                <a:xfrm>
                  <a:off x="8036" y="4919"/>
                  <a:ext cx="360" cy="212"/>
                </a:xfrm>
                <a:prstGeom prst="rect">
                  <a:avLst/>
                </a:prstGeom>
                <a:noFill/>
                <a:ln w="9525">
                  <a:noFill/>
                  <a:miter lim="800000"/>
                  <a:headEnd/>
                  <a:tailEnd/>
                </a:ln>
              </p:spPr>
              <p:txBody>
                <a:bodyPr wrap="none" lIns="0" tIns="0" rIns="0" bIns="0">
                  <a:spAutoFit/>
                </a:bodyPr>
                <a:lstStyle/>
                <a:p>
                  <a:pPr algn="just"/>
                  <a:r>
                    <a:rPr lang="zh-CN" altLang="en-US" sz="1600">
                      <a:solidFill>
                        <a:srgbClr val="000000"/>
                      </a:solidFill>
                      <a:latin typeface="宋体" pitchFamily="2" charset="-122"/>
                      <a:ea typeface="宋体" pitchFamily="2" charset="-122"/>
                    </a:rPr>
                    <a:t>管理</a:t>
                  </a:r>
                  <a:endParaRPr lang="zh-CN" sz="1600">
                    <a:ea typeface="宋体" pitchFamily="2" charset="-122"/>
                  </a:endParaRPr>
                </a:p>
              </p:txBody>
            </p:sp>
            <p:sp>
              <p:nvSpPr>
                <p:cNvPr id="84046" name="Rectangle 25"/>
                <p:cNvSpPr>
                  <a:spLocks noChangeArrowheads="1"/>
                </p:cNvSpPr>
                <p:nvPr/>
              </p:nvSpPr>
              <p:spPr bwMode="auto">
                <a:xfrm>
                  <a:off x="8562" y="4860"/>
                  <a:ext cx="771" cy="347"/>
                </a:xfrm>
                <a:prstGeom prst="rect">
                  <a:avLst/>
                </a:prstGeom>
                <a:solidFill>
                  <a:srgbClr val="FFFFFF"/>
                </a:solidFill>
                <a:ln w="5715">
                  <a:solidFill>
                    <a:srgbClr val="000000"/>
                  </a:solidFill>
                  <a:miter lim="800000"/>
                  <a:headEnd/>
                  <a:tailEnd/>
                </a:ln>
              </p:spPr>
              <p:txBody>
                <a:bodyPr/>
                <a:lstStyle/>
                <a:p>
                  <a:endParaRPr lang="zh-CN" altLang="en-US" sz="1600">
                    <a:ea typeface="宋体" pitchFamily="2" charset="-122"/>
                  </a:endParaRPr>
                </a:p>
              </p:txBody>
            </p:sp>
            <p:sp>
              <p:nvSpPr>
                <p:cNvPr id="84047" name="Rectangle 26"/>
                <p:cNvSpPr>
                  <a:spLocks noChangeArrowheads="1"/>
                </p:cNvSpPr>
                <p:nvPr/>
              </p:nvSpPr>
              <p:spPr bwMode="auto">
                <a:xfrm>
                  <a:off x="8804" y="4919"/>
                  <a:ext cx="360" cy="212"/>
                </a:xfrm>
                <a:prstGeom prst="rect">
                  <a:avLst/>
                </a:prstGeom>
                <a:noFill/>
                <a:ln w="9525">
                  <a:noFill/>
                  <a:miter lim="800000"/>
                  <a:headEnd/>
                  <a:tailEnd/>
                </a:ln>
              </p:spPr>
              <p:txBody>
                <a:bodyPr wrap="none" lIns="0" tIns="0" rIns="0" bIns="0">
                  <a:spAutoFit/>
                </a:bodyPr>
                <a:lstStyle/>
                <a:p>
                  <a:pPr algn="just"/>
                  <a:r>
                    <a:rPr lang="zh-CN" altLang="en-US" sz="1600">
                      <a:solidFill>
                        <a:srgbClr val="000000"/>
                      </a:solidFill>
                      <a:latin typeface="宋体" pitchFamily="2" charset="-122"/>
                      <a:ea typeface="宋体" pitchFamily="2" charset="-122"/>
                    </a:rPr>
                    <a:t>门户</a:t>
                  </a:r>
                  <a:endParaRPr lang="zh-CN" sz="1600">
                    <a:ea typeface="宋体" pitchFamily="2" charset="-122"/>
                  </a:endParaRPr>
                </a:p>
              </p:txBody>
            </p:sp>
          </p:grpSp>
        </p:grpSp>
        <p:sp>
          <p:nvSpPr>
            <p:cNvPr id="83981" name="Rectangle 27"/>
            <p:cNvSpPr>
              <a:spLocks noChangeArrowheads="1"/>
            </p:cNvSpPr>
            <p:nvPr/>
          </p:nvSpPr>
          <p:spPr bwMode="auto">
            <a:xfrm>
              <a:off x="4105" y="5721"/>
              <a:ext cx="771" cy="606"/>
            </a:xfrm>
            <a:prstGeom prst="rect">
              <a:avLst/>
            </a:prstGeom>
            <a:solidFill>
              <a:srgbClr val="FFFFFF"/>
            </a:solidFill>
            <a:ln w="5715">
              <a:solidFill>
                <a:srgbClr val="000000"/>
              </a:solidFill>
              <a:miter lim="800000"/>
              <a:headEnd/>
              <a:tailEnd/>
            </a:ln>
          </p:spPr>
          <p:txBody>
            <a:bodyPr/>
            <a:lstStyle/>
            <a:p>
              <a:endParaRPr lang="zh-CN" altLang="en-US">
                <a:ea typeface="宋体" pitchFamily="2" charset="-122"/>
              </a:endParaRPr>
            </a:p>
          </p:txBody>
        </p:sp>
        <p:sp>
          <p:nvSpPr>
            <p:cNvPr id="83982" name="Rectangle 28"/>
            <p:cNvSpPr>
              <a:spLocks noChangeArrowheads="1"/>
            </p:cNvSpPr>
            <p:nvPr/>
          </p:nvSpPr>
          <p:spPr bwMode="auto">
            <a:xfrm>
              <a:off x="4206" y="5780"/>
              <a:ext cx="630" cy="185"/>
            </a:xfrm>
            <a:prstGeom prst="rect">
              <a:avLst/>
            </a:prstGeom>
            <a:noFill/>
            <a:ln w="9525">
              <a:noFill/>
              <a:miter lim="800000"/>
              <a:headEnd/>
              <a:tailEnd/>
            </a:ln>
          </p:spPr>
          <p:txBody>
            <a:bodyPr wrap="none" lIns="0" tIns="0" rIns="0" bIns="0">
              <a:spAutoFit/>
            </a:bodyPr>
            <a:lstStyle/>
            <a:p>
              <a:pPr algn="just"/>
              <a:r>
                <a:rPr lang="zh-CN" altLang="en-US" sz="1400">
                  <a:solidFill>
                    <a:srgbClr val="000000"/>
                  </a:solidFill>
                  <a:latin typeface="宋体" pitchFamily="2" charset="-122"/>
                  <a:ea typeface="宋体" pitchFamily="2" charset="-122"/>
                </a:rPr>
                <a:t>运作中心</a:t>
              </a:r>
              <a:endParaRPr lang="zh-CN" sz="1400">
                <a:ea typeface="宋体" pitchFamily="2" charset="-122"/>
              </a:endParaRPr>
            </a:p>
          </p:txBody>
        </p:sp>
        <p:sp>
          <p:nvSpPr>
            <p:cNvPr id="83983" name="Rectangle 29"/>
            <p:cNvSpPr>
              <a:spLocks noChangeArrowheads="1"/>
            </p:cNvSpPr>
            <p:nvPr/>
          </p:nvSpPr>
          <p:spPr bwMode="auto">
            <a:xfrm>
              <a:off x="4453" y="5918"/>
              <a:ext cx="80" cy="185"/>
            </a:xfrm>
            <a:prstGeom prst="rect">
              <a:avLst/>
            </a:prstGeom>
            <a:noFill/>
            <a:ln w="9525">
              <a:noFill/>
              <a:miter lim="800000"/>
              <a:headEnd/>
              <a:tailEnd/>
            </a:ln>
          </p:spPr>
          <p:txBody>
            <a:bodyPr wrap="none" lIns="0" tIns="0" rIns="0" bIns="0">
              <a:spAutoFit/>
            </a:bodyPr>
            <a:lstStyle/>
            <a:p>
              <a:pPr algn="just"/>
              <a:r>
                <a:rPr lang="en-US" altLang="zh-CN" sz="1400">
                  <a:solidFill>
                    <a:srgbClr val="000000"/>
                  </a:solidFill>
                  <a:latin typeface="Calibri" pitchFamily="34" charset="0"/>
                  <a:ea typeface="宋体" pitchFamily="2" charset="-122"/>
                </a:rPr>
                <a:t>1</a:t>
              </a:r>
              <a:endParaRPr lang="zh-CN" altLang="zh-CN" sz="1400">
                <a:ea typeface="宋体" pitchFamily="2" charset="-122"/>
              </a:endParaRPr>
            </a:p>
          </p:txBody>
        </p:sp>
        <p:sp>
          <p:nvSpPr>
            <p:cNvPr id="83984" name="Rectangle 30"/>
            <p:cNvSpPr>
              <a:spLocks noChangeArrowheads="1"/>
            </p:cNvSpPr>
            <p:nvPr/>
          </p:nvSpPr>
          <p:spPr bwMode="auto">
            <a:xfrm>
              <a:off x="5180" y="5721"/>
              <a:ext cx="771" cy="606"/>
            </a:xfrm>
            <a:prstGeom prst="rect">
              <a:avLst/>
            </a:prstGeom>
            <a:solidFill>
              <a:srgbClr val="FFFFFF"/>
            </a:solidFill>
            <a:ln w="5715">
              <a:solidFill>
                <a:srgbClr val="000000"/>
              </a:solidFill>
              <a:miter lim="800000"/>
              <a:headEnd/>
              <a:tailEnd/>
            </a:ln>
          </p:spPr>
          <p:txBody>
            <a:bodyPr/>
            <a:lstStyle/>
            <a:p>
              <a:endParaRPr lang="zh-CN" altLang="en-US">
                <a:ea typeface="宋体" pitchFamily="2" charset="-122"/>
              </a:endParaRPr>
            </a:p>
          </p:txBody>
        </p:sp>
        <p:sp>
          <p:nvSpPr>
            <p:cNvPr id="83985" name="Rectangle 31"/>
            <p:cNvSpPr>
              <a:spLocks noChangeArrowheads="1"/>
            </p:cNvSpPr>
            <p:nvPr/>
          </p:nvSpPr>
          <p:spPr bwMode="auto">
            <a:xfrm>
              <a:off x="5281" y="5780"/>
              <a:ext cx="630" cy="185"/>
            </a:xfrm>
            <a:prstGeom prst="rect">
              <a:avLst/>
            </a:prstGeom>
            <a:noFill/>
            <a:ln w="9525">
              <a:noFill/>
              <a:miter lim="800000"/>
              <a:headEnd/>
              <a:tailEnd/>
            </a:ln>
          </p:spPr>
          <p:txBody>
            <a:bodyPr wrap="none" lIns="0" tIns="0" rIns="0" bIns="0">
              <a:spAutoFit/>
            </a:bodyPr>
            <a:lstStyle/>
            <a:p>
              <a:pPr algn="just"/>
              <a:r>
                <a:rPr lang="zh-CN" altLang="en-US" sz="1400">
                  <a:solidFill>
                    <a:srgbClr val="000000"/>
                  </a:solidFill>
                  <a:latin typeface="宋体" pitchFamily="2" charset="-122"/>
                  <a:ea typeface="宋体" pitchFamily="2" charset="-122"/>
                </a:rPr>
                <a:t>运作中心</a:t>
              </a:r>
              <a:endParaRPr lang="zh-CN" sz="1400">
                <a:ea typeface="宋体" pitchFamily="2" charset="-122"/>
              </a:endParaRPr>
            </a:p>
          </p:txBody>
        </p:sp>
        <p:sp>
          <p:nvSpPr>
            <p:cNvPr id="83986" name="Rectangle 32"/>
            <p:cNvSpPr>
              <a:spLocks noChangeArrowheads="1"/>
            </p:cNvSpPr>
            <p:nvPr/>
          </p:nvSpPr>
          <p:spPr bwMode="auto">
            <a:xfrm>
              <a:off x="5528" y="5918"/>
              <a:ext cx="80" cy="185"/>
            </a:xfrm>
            <a:prstGeom prst="rect">
              <a:avLst/>
            </a:prstGeom>
            <a:noFill/>
            <a:ln w="9525">
              <a:noFill/>
              <a:miter lim="800000"/>
              <a:headEnd/>
              <a:tailEnd/>
            </a:ln>
          </p:spPr>
          <p:txBody>
            <a:bodyPr wrap="none" lIns="0" tIns="0" rIns="0" bIns="0">
              <a:spAutoFit/>
            </a:bodyPr>
            <a:lstStyle/>
            <a:p>
              <a:pPr algn="just"/>
              <a:r>
                <a:rPr lang="en-US" altLang="zh-CN" sz="1400">
                  <a:solidFill>
                    <a:srgbClr val="000000"/>
                  </a:solidFill>
                  <a:latin typeface="Calibri" pitchFamily="34" charset="0"/>
                  <a:ea typeface="宋体" pitchFamily="2" charset="-122"/>
                </a:rPr>
                <a:t>2</a:t>
              </a:r>
              <a:endParaRPr lang="zh-CN" altLang="zh-CN" sz="1400">
                <a:ea typeface="宋体" pitchFamily="2" charset="-122"/>
              </a:endParaRPr>
            </a:p>
          </p:txBody>
        </p:sp>
        <p:sp>
          <p:nvSpPr>
            <p:cNvPr id="83987" name="Rectangle 33"/>
            <p:cNvSpPr>
              <a:spLocks noChangeArrowheads="1"/>
            </p:cNvSpPr>
            <p:nvPr/>
          </p:nvSpPr>
          <p:spPr bwMode="auto">
            <a:xfrm>
              <a:off x="6256" y="5721"/>
              <a:ext cx="773" cy="606"/>
            </a:xfrm>
            <a:prstGeom prst="rect">
              <a:avLst/>
            </a:prstGeom>
            <a:solidFill>
              <a:srgbClr val="FFFFFF"/>
            </a:solidFill>
            <a:ln w="5715">
              <a:solidFill>
                <a:srgbClr val="000000"/>
              </a:solidFill>
              <a:miter lim="800000"/>
              <a:headEnd/>
              <a:tailEnd/>
            </a:ln>
          </p:spPr>
          <p:txBody>
            <a:bodyPr/>
            <a:lstStyle/>
            <a:p>
              <a:endParaRPr lang="zh-CN" altLang="en-US">
                <a:ea typeface="宋体" pitchFamily="2" charset="-122"/>
              </a:endParaRPr>
            </a:p>
          </p:txBody>
        </p:sp>
        <p:sp>
          <p:nvSpPr>
            <p:cNvPr id="83988" name="Rectangle 34"/>
            <p:cNvSpPr>
              <a:spLocks noChangeArrowheads="1"/>
            </p:cNvSpPr>
            <p:nvPr/>
          </p:nvSpPr>
          <p:spPr bwMode="auto">
            <a:xfrm>
              <a:off x="6356" y="5780"/>
              <a:ext cx="630" cy="185"/>
            </a:xfrm>
            <a:prstGeom prst="rect">
              <a:avLst/>
            </a:prstGeom>
            <a:noFill/>
            <a:ln w="9525">
              <a:noFill/>
              <a:miter lim="800000"/>
              <a:headEnd/>
              <a:tailEnd/>
            </a:ln>
          </p:spPr>
          <p:txBody>
            <a:bodyPr wrap="none" lIns="0" tIns="0" rIns="0" bIns="0">
              <a:spAutoFit/>
            </a:bodyPr>
            <a:lstStyle/>
            <a:p>
              <a:pPr algn="just"/>
              <a:r>
                <a:rPr lang="zh-CN" altLang="en-US" sz="1400">
                  <a:solidFill>
                    <a:srgbClr val="000000"/>
                  </a:solidFill>
                  <a:latin typeface="宋体" pitchFamily="2" charset="-122"/>
                  <a:ea typeface="宋体" pitchFamily="2" charset="-122"/>
                </a:rPr>
                <a:t>运作中心</a:t>
              </a:r>
              <a:endParaRPr lang="zh-CN" sz="1400">
                <a:ea typeface="宋体" pitchFamily="2" charset="-122"/>
              </a:endParaRPr>
            </a:p>
          </p:txBody>
        </p:sp>
        <p:sp>
          <p:nvSpPr>
            <p:cNvPr id="83989" name="Rectangle 35"/>
            <p:cNvSpPr>
              <a:spLocks noChangeArrowheads="1"/>
            </p:cNvSpPr>
            <p:nvPr/>
          </p:nvSpPr>
          <p:spPr bwMode="auto">
            <a:xfrm>
              <a:off x="6604" y="5918"/>
              <a:ext cx="80" cy="185"/>
            </a:xfrm>
            <a:prstGeom prst="rect">
              <a:avLst/>
            </a:prstGeom>
            <a:noFill/>
            <a:ln w="9525">
              <a:noFill/>
              <a:miter lim="800000"/>
              <a:headEnd/>
              <a:tailEnd/>
            </a:ln>
          </p:spPr>
          <p:txBody>
            <a:bodyPr wrap="none" lIns="0" tIns="0" rIns="0" bIns="0">
              <a:spAutoFit/>
            </a:bodyPr>
            <a:lstStyle/>
            <a:p>
              <a:pPr algn="just"/>
              <a:r>
                <a:rPr lang="en-US" altLang="zh-CN" sz="1400">
                  <a:solidFill>
                    <a:srgbClr val="000000"/>
                  </a:solidFill>
                  <a:latin typeface="Calibri" pitchFamily="34" charset="0"/>
                  <a:ea typeface="宋体" pitchFamily="2" charset="-122"/>
                </a:rPr>
                <a:t>3</a:t>
              </a:r>
              <a:endParaRPr lang="zh-CN" altLang="zh-CN" sz="1400">
                <a:ea typeface="宋体" pitchFamily="2" charset="-122"/>
              </a:endParaRPr>
            </a:p>
          </p:txBody>
        </p:sp>
        <p:sp>
          <p:nvSpPr>
            <p:cNvPr id="83990" name="Rectangle 36"/>
            <p:cNvSpPr>
              <a:spLocks noChangeArrowheads="1"/>
            </p:cNvSpPr>
            <p:nvPr/>
          </p:nvSpPr>
          <p:spPr bwMode="auto">
            <a:xfrm>
              <a:off x="7639" y="5721"/>
              <a:ext cx="773" cy="606"/>
            </a:xfrm>
            <a:prstGeom prst="rect">
              <a:avLst/>
            </a:prstGeom>
            <a:solidFill>
              <a:srgbClr val="FFFFFF"/>
            </a:solidFill>
            <a:ln w="5715">
              <a:solidFill>
                <a:srgbClr val="000000"/>
              </a:solidFill>
              <a:miter lim="800000"/>
              <a:headEnd/>
              <a:tailEnd/>
            </a:ln>
          </p:spPr>
          <p:txBody>
            <a:bodyPr/>
            <a:lstStyle/>
            <a:p>
              <a:endParaRPr lang="zh-CN" altLang="en-US">
                <a:ea typeface="宋体" pitchFamily="2" charset="-122"/>
              </a:endParaRPr>
            </a:p>
          </p:txBody>
        </p:sp>
        <p:sp>
          <p:nvSpPr>
            <p:cNvPr id="83991" name="Rectangle 37"/>
            <p:cNvSpPr>
              <a:spLocks noChangeArrowheads="1"/>
            </p:cNvSpPr>
            <p:nvPr/>
          </p:nvSpPr>
          <p:spPr bwMode="auto">
            <a:xfrm>
              <a:off x="7740" y="5780"/>
              <a:ext cx="630" cy="185"/>
            </a:xfrm>
            <a:prstGeom prst="rect">
              <a:avLst/>
            </a:prstGeom>
            <a:noFill/>
            <a:ln w="9525">
              <a:noFill/>
              <a:miter lim="800000"/>
              <a:headEnd/>
              <a:tailEnd/>
            </a:ln>
          </p:spPr>
          <p:txBody>
            <a:bodyPr wrap="none" lIns="0" tIns="0" rIns="0" bIns="0">
              <a:spAutoFit/>
            </a:bodyPr>
            <a:lstStyle/>
            <a:p>
              <a:pPr algn="just"/>
              <a:r>
                <a:rPr lang="zh-CN" altLang="en-US" sz="1400">
                  <a:solidFill>
                    <a:srgbClr val="000000"/>
                  </a:solidFill>
                  <a:latin typeface="宋体" pitchFamily="2" charset="-122"/>
                  <a:ea typeface="宋体" pitchFamily="2" charset="-122"/>
                </a:rPr>
                <a:t>运作中心</a:t>
              </a:r>
              <a:endParaRPr lang="zh-CN" sz="1400">
                <a:ea typeface="宋体" pitchFamily="2" charset="-122"/>
              </a:endParaRPr>
            </a:p>
          </p:txBody>
        </p:sp>
        <p:sp>
          <p:nvSpPr>
            <p:cNvPr id="83992" name="Rectangle 38"/>
            <p:cNvSpPr>
              <a:spLocks noChangeArrowheads="1"/>
            </p:cNvSpPr>
            <p:nvPr/>
          </p:nvSpPr>
          <p:spPr bwMode="auto">
            <a:xfrm>
              <a:off x="7973" y="5918"/>
              <a:ext cx="101" cy="185"/>
            </a:xfrm>
            <a:prstGeom prst="rect">
              <a:avLst/>
            </a:prstGeom>
            <a:noFill/>
            <a:ln w="9525">
              <a:noFill/>
              <a:miter lim="800000"/>
              <a:headEnd/>
              <a:tailEnd/>
            </a:ln>
          </p:spPr>
          <p:txBody>
            <a:bodyPr wrap="none" lIns="0" tIns="0" rIns="0" bIns="0">
              <a:spAutoFit/>
            </a:bodyPr>
            <a:lstStyle/>
            <a:p>
              <a:pPr algn="just"/>
              <a:r>
                <a:rPr lang="en-US" altLang="zh-CN" sz="1400">
                  <a:solidFill>
                    <a:srgbClr val="000000"/>
                  </a:solidFill>
                  <a:latin typeface="Calibri" pitchFamily="34" charset="0"/>
                  <a:ea typeface="宋体" pitchFamily="2" charset="-122"/>
                </a:rPr>
                <a:t>N</a:t>
              </a:r>
              <a:endParaRPr lang="zh-CN" altLang="zh-CN" sz="1400">
                <a:ea typeface="宋体" pitchFamily="2" charset="-122"/>
              </a:endParaRPr>
            </a:p>
          </p:txBody>
        </p:sp>
        <p:sp>
          <p:nvSpPr>
            <p:cNvPr id="83993" name="Line 39"/>
            <p:cNvSpPr>
              <a:spLocks noChangeShapeType="1"/>
            </p:cNvSpPr>
            <p:nvPr/>
          </p:nvSpPr>
          <p:spPr bwMode="auto">
            <a:xfrm>
              <a:off x="7179" y="6065"/>
              <a:ext cx="308" cy="1"/>
            </a:xfrm>
            <a:prstGeom prst="line">
              <a:avLst/>
            </a:prstGeom>
            <a:noFill/>
            <a:ln w="5715">
              <a:solidFill>
                <a:srgbClr val="000000"/>
              </a:solidFill>
              <a:round/>
              <a:headEnd/>
              <a:tailEnd/>
            </a:ln>
          </p:spPr>
          <p:txBody>
            <a:bodyPr/>
            <a:lstStyle/>
            <a:p>
              <a:endParaRPr lang="zh-CN" altLang="en-US"/>
            </a:p>
          </p:txBody>
        </p:sp>
        <p:sp>
          <p:nvSpPr>
            <p:cNvPr id="83994" name="Line 40"/>
            <p:cNvSpPr>
              <a:spLocks noChangeShapeType="1"/>
            </p:cNvSpPr>
            <p:nvPr/>
          </p:nvSpPr>
          <p:spPr bwMode="auto">
            <a:xfrm flipH="1">
              <a:off x="4413" y="5204"/>
              <a:ext cx="152" cy="517"/>
            </a:xfrm>
            <a:prstGeom prst="line">
              <a:avLst/>
            </a:prstGeom>
            <a:noFill/>
            <a:ln w="5715">
              <a:solidFill>
                <a:srgbClr val="000000"/>
              </a:solidFill>
              <a:round/>
              <a:headEnd/>
              <a:tailEnd/>
            </a:ln>
          </p:spPr>
          <p:txBody>
            <a:bodyPr/>
            <a:lstStyle/>
            <a:p>
              <a:endParaRPr lang="zh-CN" altLang="en-US"/>
            </a:p>
          </p:txBody>
        </p:sp>
        <p:sp>
          <p:nvSpPr>
            <p:cNvPr id="83995" name="Line 41"/>
            <p:cNvSpPr>
              <a:spLocks noChangeShapeType="1"/>
            </p:cNvSpPr>
            <p:nvPr/>
          </p:nvSpPr>
          <p:spPr bwMode="auto">
            <a:xfrm>
              <a:off x="4565" y="5204"/>
              <a:ext cx="923" cy="517"/>
            </a:xfrm>
            <a:prstGeom prst="line">
              <a:avLst/>
            </a:prstGeom>
            <a:noFill/>
            <a:ln w="5715">
              <a:solidFill>
                <a:srgbClr val="000000"/>
              </a:solidFill>
              <a:round/>
              <a:headEnd/>
              <a:tailEnd/>
            </a:ln>
          </p:spPr>
          <p:txBody>
            <a:bodyPr/>
            <a:lstStyle/>
            <a:p>
              <a:endParaRPr lang="zh-CN" altLang="en-US"/>
            </a:p>
          </p:txBody>
        </p:sp>
        <p:sp>
          <p:nvSpPr>
            <p:cNvPr id="83996" name="Line 42"/>
            <p:cNvSpPr>
              <a:spLocks noChangeShapeType="1"/>
            </p:cNvSpPr>
            <p:nvPr/>
          </p:nvSpPr>
          <p:spPr bwMode="auto">
            <a:xfrm flipH="1" flipV="1">
              <a:off x="4565" y="5204"/>
              <a:ext cx="1999" cy="517"/>
            </a:xfrm>
            <a:prstGeom prst="line">
              <a:avLst/>
            </a:prstGeom>
            <a:noFill/>
            <a:ln w="5715">
              <a:solidFill>
                <a:srgbClr val="000000"/>
              </a:solidFill>
              <a:round/>
              <a:headEnd/>
              <a:tailEnd/>
            </a:ln>
          </p:spPr>
          <p:txBody>
            <a:bodyPr/>
            <a:lstStyle/>
            <a:p>
              <a:endParaRPr lang="zh-CN" altLang="en-US"/>
            </a:p>
          </p:txBody>
        </p:sp>
        <p:sp>
          <p:nvSpPr>
            <p:cNvPr id="83997" name="Line 43"/>
            <p:cNvSpPr>
              <a:spLocks noChangeShapeType="1"/>
            </p:cNvSpPr>
            <p:nvPr/>
          </p:nvSpPr>
          <p:spPr bwMode="auto">
            <a:xfrm flipH="1" flipV="1">
              <a:off x="4565" y="5204"/>
              <a:ext cx="3382" cy="517"/>
            </a:xfrm>
            <a:prstGeom prst="line">
              <a:avLst/>
            </a:prstGeom>
            <a:noFill/>
            <a:ln w="5715">
              <a:solidFill>
                <a:srgbClr val="000000"/>
              </a:solidFill>
              <a:round/>
              <a:headEnd/>
              <a:tailEnd/>
            </a:ln>
          </p:spPr>
          <p:txBody>
            <a:bodyPr/>
            <a:lstStyle/>
            <a:p>
              <a:endParaRPr lang="zh-CN" altLang="en-US"/>
            </a:p>
          </p:txBody>
        </p:sp>
        <p:sp>
          <p:nvSpPr>
            <p:cNvPr id="83998" name="Line 44"/>
            <p:cNvSpPr>
              <a:spLocks noChangeShapeType="1"/>
            </p:cNvSpPr>
            <p:nvPr/>
          </p:nvSpPr>
          <p:spPr bwMode="auto">
            <a:xfrm flipV="1">
              <a:off x="4413" y="5204"/>
              <a:ext cx="3689" cy="517"/>
            </a:xfrm>
            <a:prstGeom prst="line">
              <a:avLst/>
            </a:prstGeom>
            <a:noFill/>
            <a:ln w="5715">
              <a:solidFill>
                <a:srgbClr val="000000"/>
              </a:solidFill>
              <a:round/>
              <a:headEnd/>
              <a:tailEnd/>
            </a:ln>
          </p:spPr>
          <p:txBody>
            <a:bodyPr/>
            <a:lstStyle/>
            <a:p>
              <a:endParaRPr lang="zh-CN" altLang="en-US"/>
            </a:p>
          </p:txBody>
        </p:sp>
        <p:sp>
          <p:nvSpPr>
            <p:cNvPr id="83999" name="Line 45"/>
            <p:cNvSpPr>
              <a:spLocks noChangeShapeType="1"/>
            </p:cNvSpPr>
            <p:nvPr/>
          </p:nvSpPr>
          <p:spPr bwMode="auto">
            <a:xfrm flipV="1">
              <a:off x="5488" y="5204"/>
              <a:ext cx="2614" cy="517"/>
            </a:xfrm>
            <a:prstGeom prst="line">
              <a:avLst/>
            </a:prstGeom>
            <a:noFill/>
            <a:ln w="5715">
              <a:solidFill>
                <a:srgbClr val="000000"/>
              </a:solidFill>
              <a:round/>
              <a:headEnd/>
              <a:tailEnd/>
            </a:ln>
          </p:spPr>
          <p:txBody>
            <a:bodyPr/>
            <a:lstStyle/>
            <a:p>
              <a:endParaRPr lang="zh-CN" altLang="en-US"/>
            </a:p>
          </p:txBody>
        </p:sp>
        <p:sp>
          <p:nvSpPr>
            <p:cNvPr id="84000" name="Line 46"/>
            <p:cNvSpPr>
              <a:spLocks noChangeShapeType="1"/>
            </p:cNvSpPr>
            <p:nvPr/>
          </p:nvSpPr>
          <p:spPr bwMode="auto">
            <a:xfrm flipV="1">
              <a:off x="6564" y="5204"/>
              <a:ext cx="1538" cy="517"/>
            </a:xfrm>
            <a:prstGeom prst="line">
              <a:avLst/>
            </a:prstGeom>
            <a:noFill/>
            <a:ln w="5715">
              <a:solidFill>
                <a:srgbClr val="000000"/>
              </a:solidFill>
              <a:round/>
              <a:headEnd/>
              <a:tailEnd/>
            </a:ln>
          </p:spPr>
          <p:txBody>
            <a:bodyPr/>
            <a:lstStyle/>
            <a:p>
              <a:endParaRPr lang="zh-CN" altLang="en-US"/>
            </a:p>
          </p:txBody>
        </p:sp>
        <p:sp>
          <p:nvSpPr>
            <p:cNvPr id="84001" name="Line 47"/>
            <p:cNvSpPr>
              <a:spLocks noChangeShapeType="1"/>
            </p:cNvSpPr>
            <p:nvPr/>
          </p:nvSpPr>
          <p:spPr bwMode="auto">
            <a:xfrm flipV="1">
              <a:off x="7947" y="5204"/>
              <a:ext cx="155" cy="517"/>
            </a:xfrm>
            <a:prstGeom prst="line">
              <a:avLst/>
            </a:prstGeom>
            <a:noFill/>
            <a:ln w="5715">
              <a:solidFill>
                <a:srgbClr val="000000"/>
              </a:solidFill>
              <a:round/>
              <a:headEnd/>
              <a:tailEnd/>
            </a:ln>
          </p:spPr>
          <p:txBody>
            <a:bodyPr/>
            <a:lstStyle/>
            <a:p>
              <a:endParaRPr lang="zh-CN" altLang="en-US"/>
            </a:p>
          </p:txBody>
        </p:sp>
        <p:sp>
          <p:nvSpPr>
            <p:cNvPr id="84002" name="Rectangle 48"/>
            <p:cNvSpPr>
              <a:spLocks noChangeArrowheads="1"/>
            </p:cNvSpPr>
            <p:nvPr/>
          </p:nvSpPr>
          <p:spPr bwMode="auto">
            <a:xfrm>
              <a:off x="4260" y="6756"/>
              <a:ext cx="848" cy="778"/>
            </a:xfrm>
            <a:prstGeom prst="rect">
              <a:avLst/>
            </a:prstGeom>
            <a:solidFill>
              <a:srgbClr val="FFFFFF"/>
            </a:solidFill>
            <a:ln w="5715">
              <a:solidFill>
                <a:srgbClr val="000000"/>
              </a:solidFill>
              <a:miter lim="800000"/>
              <a:headEnd/>
              <a:tailEnd/>
            </a:ln>
          </p:spPr>
          <p:txBody>
            <a:bodyPr/>
            <a:lstStyle/>
            <a:p>
              <a:endParaRPr lang="zh-CN" altLang="en-US">
                <a:ea typeface="宋体" pitchFamily="2" charset="-122"/>
              </a:endParaRPr>
            </a:p>
          </p:txBody>
        </p:sp>
        <p:sp>
          <p:nvSpPr>
            <p:cNvPr id="84003" name="Rectangle 49"/>
            <p:cNvSpPr>
              <a:spLocks noChangeArrowheads="1"/>
            </p:cNvSpPr>
            <p:nvPr/>
          </p:nvSpPr>
          <p:spPr bwMode="auto">
            <a:xfrm>
              <a:off x="4358" y="6815"/>
              <a:ext cx="630" cy="185"/>
            </a:xfrm>
            <a:prstGeom prst="rect">
              <a:avLst/>
            </a:prstGeom>
            <a:noFill/>
            <a:ln w="9525">
              <a:noFill/>
              <a:miter lim="800000"/>
              <a:headEnd/>
              <a:tailEnd/>
            </a:ln>
          </p:spPr>
          <p:txBody>
            <a:bodyPr wrap="none" lIns="0" tIns="0" rIns="0" bIns="0">
              <a:spAutoFit/>
            </a:bodyPr>
            <a:lstStyle/>
            <a:p>
              <a:pPr algn="just"/>
              <a:r>
                <a:rPr lang="zh-CN" altLang="en-US" sz="1400">
                  <a:solidFill>
                    <a:srgbClr val="000000"/>
                  </a:solidFill>
                  <a:latin typeface="宋体" pitchFamily="2" charset="-122"/>
                  <a:ea typeface="宋体" pitchFamily="2" charset="-122"/>
                </a:rPr>
                <a:t>支行服务</a:t>
              </a:r>
              <a:endParaRPr lang="zh-CN" sz="1400">
                <a:ea typeface="宋体" pitchFamily="2" charset="-122"/>
              </a:endParaRPr>
            </a:p>
          </p:txBody>
        </p:sp>
        <p:sp>
          <p:nvSpPr>
            <p:cNvPr id="84004" name="Rectangle 50"/>
            <p:cNvSpPr>
              <a:spLocks noChangeArrowheads="1"/>
            </p:cNvSpPr>
            <p:nvPr/>
          </p:nvSpPr>
          <p:spPr bwMode="auto">
            <a:xfrm>
              <a:off x="4416" y="6958"/>
              <a:ext cx="315" cy="185"/>
            </a:xfrm>
            <a:prstGeom prst="rect">
              <a:avLst/>
            </a:prstGeom>
            <a:noFill/>
            <a:ln w="9525">
              <a:noFill/>
              <a:miter lim="800000"/>
              <a:headEnd/>
              <a:tailEnd/>
            </a:ln>
          </p:spPr>
          <p:txBody>
            <a:bodyPr wrap="none" lIns="0" tIns="0" rIns="0" bIns="0">
              <a:spAutoFit/>
            </a:bodyPr>
            <a:lstStyle/>
            <a:p>
              <a:pPr algn="just"/>
              <a:r>
                <a:rPr lang="zh-CN" altLang="en-US" sz="1400">
                  <a:solidFill>
                    <a:srgbClr val="000000"/>
                  </a:solidFill>
                  <a:latin typeface="宋体" pitchFamily="2" charset="-122"/>
                  <a:ea typeface="宋体" pitchFamily="2" charset="-122"/>
                </a:rPr>
                <a:t>前端</a:t>
              </a:r>
              <a:endParaRPr lang="zh-CN" sz="1400">
                <a:ea typeface="宋体" pitchFamily="2" charset="-122"/>
              </a:endParaRPr>
            </a:p>
          </p:txBody>
        </p:sp>
        <p:sp>
          <p:nvSpPr>
            <p:cNvPr id="84005" name="Rectangle 51"/>
            <p:cNvSpPr>
              <a:spLocks noChangeArrowheads="1"/>
            </p:cNvSpPr>
            <p:nvPr/>
          </p:nvSpPr>
          <p:spPr bwMode="auto">
            <a:xfrm>
              <a:off x="4697" y="6953"/>
              <a:ext cx="80" cy="185"/>
            </a:xfrm>
            <a:prstGeom prst="rect">
              <a:avLst/>
            </a:prstGeom>
            <a:noFill/>
            <a:ln w="9525">
              <a:noFill/>
              <a:miter lim="800000"/>
              <a:headEnd/>
              <a:tailEnd/>
            </a:ln>
          </p:spPr>
          <p:txBody>
            <a:bodyPr wrap="none" lIns="0" tIns="0" rIns="0" bIns="0">
              <a:spAutoFit/>
            </a:bodyPr>
            <a:lstStyle/>
            <a:p>
              <a:pPr algn="just"/>
              <a:r>
                <a:rPr lang="en-US" altLang="zh-CN" sz="1400">
                  <a:solidFill>
                    <a:srgbClr val="000000"/>
                  </a:solidFill>
                  <a:latin typeface="Calibri" pitchFamily="34" charset="0"/>
                  <a:ea typeface="宋体" pitchFamily="2" charset="-122"/>
                </a:rPr>
                <a:t>1</a:t>
              </a:r>
              <a:endParaRPr lang="zh-CN" altLang="zh-CN" sz="1400">
                <a:ea typeface="宋体" pitchFamily="2" charset="-122"/>
              </a:endParaRPr>
            </a:p>
          </p:txBody>
        </p:sp>
        <p:sp>
          <p:nvSpPr>
            <p:cNvPr id="84006" name="Rectangle 52"/>
            <p:cNvSpPr>
              <a:spLocks noChangeArrowheads="1"/>
            </p:cNvSpPr>
            <p:nvPr/>
          </p:nvSpPr>
          <p:spPr bwMode="auto">
            <a:xfrm>
              <a:off x="4940" y="6951"/>
              <a:ext cx="86" cy="185"/>
            </a:xfrm>
            <a:prstGeom prst="rect">
              <a:avLst/>
            </a:prstGeom>
            <a:noFill/>
            <a:ln w="9525">
              <a:noFill/>
              <a:miter lim="800000"/>
              <a:headEnd/>
              <a:tailEnd/>
            </a:ln>
          </p:spPr>
          <p:txBody>
            <a:bodyPr wrap="none" lIns="0" tIns="0" rIns="0" bIns="0">
              <a:spAutoFit/>
            </a:bodyPr>
            <a:lstStyle/>
            <a:p>
              <a:pPr algn="just"/>
              <a:r>
                <a:rPr lang="en-US" altLang="zh-CN" sz="1400">
                  <a:solidFill>
                    <a:srgbClr val="000000"/>
                  </a:solidFill>
                  <a:latin typeface="Calibri" pitchFamily="34" charset="0"/>
                  <a:ea typeface="宋体" pitchFamily="2" charset="-122"/>
                </a:rPr>
                <a:t>B</a:t>
              </a:r>
              <a:endParaRPr lang="zh-CN" altLang="zh-CN" sz="1400">
                <a:ea typeface="宋体" pitchFamily="2" charset="-122"/>
              </a:endParaRPr>
            </a:p>
          </p:txBody>
        </p:sp>
        <p:sp>
          <p:nvSpPr>
            <p:cNvPr id="84007" name="Rectangle 53"/>
            <p:cNvSpPr>
              <a:spLocks noChangeArrowheads="1"/>
            </p:cNvSpPr>
            <p:nvPr/>
          </p:nvSpPr>
          <p:spPr bwMode="auto">
            <a:xfrm>
              <a:off x="5643" y="6756"/>
              <a:ext cx="888" cy="778"/>
            </a:xfrm>
            <a:prstGeom prst="rect">
              <a:avLst/>
            </a:prstGeom>
            <a:solidFill>
              <a:srgbClr val="FFFFFF"/>
            </a:solidFill>
            <a:ln w="5715">
              <a:solidFill>
                <a:srgbClr val="000000"/>
              </a:solidFill>
              <a:miter lim="800000"/>
              <a:headEnd/>
              <a:tailEnd/>
            </a:ln>
          </p:spPr>
          <p:txBody>
            <a:bodyPr/>
            <a:lstStyle/>
            <a:p>
              <a:endParaRPr lang="zh-CN" altLang="en-US">
                <a:ea typeface="宋体" pitchFamily="2" charset="-122"/>
              </a:endParaRPr>
            </a:p>
          </p:txBody>
        </p:sp>
        <p:sp>
          <p:nvSpPr>
            <p:cNvPr id="84008" name="Rectangle 54"/>
            <p:cNvSpPr>
              <a:spLocks noChangeArrowheads="1"/>
            </p:cNvSpPr>
            <p:nvPr/>
          </p:nvSpPr>
          <p:spPr bwMode="auto">
            <a:xfrm>
              <a:off x="5741" y="6815"/>
              <a:ext cx="630" cy="185"/>
            </a:xfrm>
            <a:prstGeom prst="rect">
              <a:avLst/>
            </a:prstGeom>
            <a:noFill/>
            <a:ln w="9525">
              <a:noFill/>
              <a:miter lim="800000"/>
              <a:headEnd/>
              <a:tailEnd/>
            </a:ln>
          </p:spPr>
          <p:txBody>
            <a:bodyPr wrap="none" lIns="0" tIns="0" rIns="0" bIns="0">
              <a:spAutoFit/>
            </a:bodyPr>
            <a:lstStyle/>
            <a:p>
              <a:pPr algn="just"/>
              <a:r>
                <a:rPr lang="zh-CN" altLang="en-US" sz="1400">
                  <a:solidFill>
                    <a:srgbClr val="000000"/>
                  </a:solidFill>
                  <a:latin typeface="宋体" pitchFamily="2" charset="-122"/>
                  <a:ea typeface="宋体" pitchFamily="2" charset="-122"/>
                </a:rPr>
                <a:t>支行服务</a:t>
              </a:r>
              <a:endParaRPr lang="zh-CN" sz="1400">
                <a:ea typeface="宋体" pitchFamily="2" charset="-122"/>
              </a:endParaRPr>
            </a:p>
          </p:txBody>
        </p:sp>
        <p:sp>
          <p:nvSpPr>
            <p:cNvPr id="84009" name="Rectangle 55"/>
            <p:cNvSpPr>
              <a:spLocks noChangeArrowheads="1"/>
            </p:cNvSpPr>
            <p:nvPr/>
          </p:nvSpPr>
          <p:spPr bwMode="auto">
            <a:xfrm>
              <a:off x="5784" y="6958"/>
              <a:ext cx="315" cy="185"/>
            </a:xfrm>
            <a:prstGeom prst="rect">
              <a:avLst/>
            </a:prstGeom>
            <a:noFill/>
            <a:ln w="9525">
              <a:noFill/>
              <a:miter lim="800000"/>
              <a:headEnd/>
              <a:tailEnd/>
            </a:ln>
          </p:spPr>
          <p:txBody>
            <a:bodyPr wrap="none" lIns="0" tIns="0" rIns="0" bIns="0">
              <a:spAutoFit/>
            </a:bodyPr>
            <a:lstStyle/>
            <a:p>
              <a:pPr algn="just"/>
              <a:r>
                <a:rPr lang="zh-CN" altLang="en-US" sz="1400">
                  <a:solidFill>
                    <a:srgbClr val="000000"/>
                  </a:solidFill>
                  <a:latin typeface="宋体" pitchFamily="2" charset="-122"/>
                  <a:ea typeface="宋体" pitchFamily="2" charset="-122"/>
                </a:rPr>
                <a:t>前端</a:t>
              </a:r>
              <a:endParaRPr lang="zh-CN" sz="1400">
                <a:ea typeface="宋体" pitchFamily="2" charset="-122"/>
              </a:endParaRPr>
            </a:p>
          </p:txBody>
        </p:sp>
        <p:sp>
          <p:nvSpPr>
            <p:cNvPr id="84010" name="Rectangle 56"/>
            <p:cNvSpPr>
              <a:spLocks noChangeArrowheads="1"/>
            </p:cNvSpPr>
            <p:nvPr/>
          </p:nvSpPr>
          <p:spPr bwMode="auto">
            <a:xfrm>
              <a:off x="6066" y="6953"/>
              <a:ext cx="80" cy="185"/>
            </a:xfrm>
            <a:prstGeom prst="rect">
              <a:avLst/>
            </a:prstGeom>
            <a:noFill/>
            <a:ln w="9525">
              <a:noFill/>
              <a:miter lim="800000"/>
              <a:headEnd/>
              <a:tailEnd/>
            </a:ln>
          </p:spPr>
          <p:txBody>
            <a:bodyPr wrap="none" lIns="0" tIns="0" rIns="0" bIns="0">
              <a:spAutoFit/>
            </a:bodyPr>
            <a:lstStyle/>
            <a:p>
              <a:pPr algn="just"/>
              <a:r>
                <a:rPr lang="en-US" altLang="zh-CN" sz="1400">
                  <a:solidFill>
                    <a:srgbClr val="000000"/>
                  </a:solidFill>
                  <a:latin typeface="Calibri" pitchFamily="34" charset="0"/>
                  <a:ea typeface="宋体" pitchFamily="2" charset="-122"/>
                </a:rPr>
                <a:t>1</a:t>
              </a:r>
              <a:endParaRPr lang="zh-CN" altLang="zh-CN" sz="1400">
                <a:ea typeface="宋体" pitchFamily="2" charset="-122"/>
              </a:endParaRPr>
            </a:p>
          </p:txBody>
        </p:sp>
        <p:sp>
          <p:nvSpPr>
            <p:cNvPr id="84011" name="Rectangle 57"/>
            <p:cNvSpPr>
              <a:spLocks noChangeArrowheads="1"/>
            </p:cNvSpPr>
            <p:nvPr/>
          </p:nvSpPr>
          <p:spPr bwMode="auto">
            <a:xfrm>
              <a:off x="6280" y="6951"/>
              <a:ext cx="135" cy="185"/>
            </a:xfrm>
            <a:prstGeom prst="rect">
              <a:avLst/>
            </a:prstGeom>
            <a:noFill/>
            <a:ln w="9525">
              <a:noFill/>
              <a:miter lim="800000"/>
              <a:headEnd/>
              <a:tailEnd/>
            </a:ln>
          </p:spPr>
          <p:txBody>
            <a:bodyPr wrap="none" lIns="0" tIns="0" rIns="0" bIns="0">
              <a:spAutoFit/>
            </a:bodyPr>
            <a:lstStyle/>
            <a:p>
              <a:pPr algn="just"/>
              <a:r>
                <a:rPr lang="en-US" altLang="zh-CN" sz="1400">
                  <a:solidFill>
                    <a:srgbClr val="000000"/>
                  </a:solidFill>
                  <a:latin typeface="Calibri" pitchFamily="34" charset="0"/>
                  <a:ea typeface="宋体" pitchFamily="2" charset="-122"/>
                </a:rPr>
                <a:t>M</a:t>
              </a:r>
              <a:endParaRPr lang="zh-CN" altLang="zh-CN" sz="1400">
                <a:ea typeface="宋体" pitchFamily="2" charset="-122"/>
              </a:endParaRPr>
            </a:p>
          </p:txBody>
        </p:sp>
        <p:sp>
          <p:nvSpPr>
            <p:cNvPr id="84012" name="Rectangle 58"/>
            <p:cNvSpPr>
              <a:spLocks noChangeArrowheads="1"/>
            </p:cNvSpPr>
            <p:nvPr/>
          </p:nvSpPr>
          <p:spPr bwMode="auto">
            <a:xfrm>
              <a:off x="3337" y="6756"/>
              <a:ext cx="850" cy="778"/>
            </a:xfrm>
            <a:prstGeom prst="rect">
              <a:avLst/>
            </a:prstGeom>
            <a:solidFill>
              <a:srgbClr val="FFFFFF"/>
            </a:solidFill>
            <a:ln w="5715">
              <a:solidFill>
                <a:srgbClr val="000000"/>
              </a:solidFill>
              <a:miter lim="800000"/>
              <a:headEnd/>
              <a:tailEnd/>
            </a:ln>
          </p:spPr>
          <p:txBody>
            <a:bodyPr/>
            <a:lstStyle/>
            <a:p>
              <a:endParaRPr lang="zh-CN" altLang="en-US">
                <a:ea typeface="宋体" pitchFamily="2" charset="-122"/>
              </a:endParaRPr>
            </a:p>
          </p:txBody>
        </p:sp>
        <p:sp>
          <p:nvSpPr>
            <p:cNvPr id="84013" name="Rectangle 59"/>
            <p:cNvSpPr>
              <a:spLocks noChangeArrowheads="1"/>
            </p:cNvSpPr>
            <p:nvPr/>
          </p:nvSpPr>
          <p:spPr bwMode="auto">
            <a:xfrm>
              <a:off x="3438" y="6815"/>
              <a:ext cx="630" cy="185"/>
            </a:xfrm>
            <a:prstGeom prst="rect">
              <a:avLst/>
            </a:prstGeom>
            <a:noFill/>
            <a:ln w="9525">
              <a:noFill/>
              <a:miter lim="800000"/>
              <a:headEnd/>
              <a:tailEnd/>
            </a:ln>
          </p:spPr>
          <p:txBody>
            <a:bodyPr wrap="none" lIns="0" tIns="0" rIns="0" bIns="0">
              <a:spAutoFit/>
            </a:bodyPr>
            <a:lstStyle/>
            <a:p>
              <a:pPr algn="just"/>
              <a:r>
                <a:rPr lang="zh-CN" altLang="en-US" sz="1400">
                  <a:solidFill>
                    <a:srgbClr val="000000"/>
                  </a:solidFill>
                  <a:latin typeface="宋体" pitchFamily="2" charset="-122"/>
                  <a:ea typeface="宋体" pitchFamily="2" charset="-122"/>
                </a:rPr>
                <a:t>支行服务</a:t>
              </a:r>
              <a:endParaRPr lang="zh-CN" sz="1400">
                <a:ea typeface="宋体" pitchFamily="2" charset="-122"/>
              </a:endParaRPr>
            </a:p>
          </p:txBody>
        </p:sp>
        <p:sp>
          <p:nvSpPr>
            <p:cNvPr id="84014" name="Rectangle 60"/>
            <p:cNvSpPr>
              <a:spLocks noChangeArrowheads="1"/>
            </p:cNvSpPr>
            <p:nvPr/>
          </p:nvSpPr>
          <p:spPr bwMode="auto">
            <a:xfrm>
              <a:off x="3492" y="6958"/>
              <a:ext cx="315" cy="185"/>
            </a:xfrm>
            <a:prstGeom prst="rect">
              <a:avLst/>
            </a:prstGeom>
            <a:noFill/>
            <a:ln w="9525">
              <a:noFill/>
              <a:miter lim="800000"/>
              <a:headEnd/>
              <a:tailEnd/>
            </a:ln>
          </p:spPr>
          <p:txBody>
            <a:bodyPr wrap="none" lIns="0" tIns="0" rIns="0" bIns="0">
              <a:spAutoFit/>
            </a:bodyPr>
            <a:lstStyle/>
            <a:p>
              <a:pPr algn="just"/>
              <a:r>
                <a:rPr lang="zh-CN" altLang="en-US" sz="1400">
                  <a:solidFill>
                    <a:srgbClr val="000000"/>
                  </a:solidFill>
                  <a:latin typeface="宋体" pitchFamily="2" charset="-122"/>
                  <a:ea typeface="宋体" pitchFamily="2" charset="-122"/>
                </a:rPr>
                <a:t>前端</a:t>
              </a:r>
              <a:endParaRPr lang="zh-CN" sz="1400">
                <a:ea typeface="宋体" pitchFamily="2" charset="-122"/>
              </a:endParaRPr>
            </a:p>
          </p:txBody>
        </p:sp>
        <p:sp>
          <p:nvSpPr>
            <p:cNvPr id="84015" name="Rectangle 61"/>
            <p:cNvSpPr>
              <a:spLocks noChangeArrowheads="1"/>
            </p:cNvSpPr>
            <p:nvPr/>
          </p:nvSpPr>
          <p:spPr bwMode="auto">
            <a:xfrm>
              <a:off x="3774" y="6953"/>
              <a:ext cx="80" cy="185"/>
            </a:xfrm>
            <a:prstGeom prst="rect">
              <a:avLst/>
            </a:prstGeom>
            <a:noFill/>
            <a:ln w="9525">
              <a:noFill/>
              <a:miter lim="800000"/>
              <a:headEnd/>
              <a:tailEnd/>
            </a:ln>
          </p:spPr>
          <p:txBody>
            <a:bodyPr wrap="none" lIns="0" tIns="0" rIns="0" bIns="0">
              <a:spAutoFit/>
            </a:bodyPr>
            <a:lstStyle/>
            <a:p>
              <a:pPr algn="just"/>
              <a:r>
                <a:rPr lang="en-US" altLang="zh-CN" sz="1400">
                  <a:solidFill>
                    <a:srgbClr val="000000"/>
                  </a:solidFill>
                  <a:latin typeface="Calibri" pitchFamily="34" charset="0"/>
                  <a:ea typeface="宋体" pitchFamily="2" charset="-122"/>
                </a:rPr>
                <a:t>1</a:t>
              </a:r>
              <a:endParaRPr lang="zh-CN" altLang="zh-CN" sz="1400">
                <a:ea typeface="宋体" pitchFamily="2" charset="-122"/>
              </a:endParaRPr>
            </a:p>
          </p:txBody>
        </p:sp>
        <p:sp>
          <p:nvSpPr>
            <p:cNvPr id="84016" name="Rectangle 62"/>
            <p:cNvSpPr>
              <a:spLocks noChangeArrowheads="1"/>
            </p:cNvSpPr>
            <p:nvPr/>
          </p:nvSpPr>
          <p:spPr bwMode="auto">
            <a:xfrm>
              <a:off x="4019" y="6951"/>
              <a:ext cx="91" cy="185"/>
            </a:xfrm>
            <a:prstGeom prst="rect">
              <a:avLst/>
            </a:prstGeom>
            <a:noFill/>
            <a:ln w="9525">
              <a:noFill/>
              <a:miter lim="800000"/>
              <a:headEnd/>
              <a:tailEnd/>
            </a:ln>
          </p:spPr>
          <p:txBody>
            <a:bodyPr wrap="none" lIns="0" tIns="0" rIns="0" bIns="0">
              <a:spAutoFit/>
            </a:bodyPr>
            <a:lstStyle/>
            <a:p>
              <a:pPr algn="just"/>
              <a:r>
                <a:rPr lang="en-US" altLang="zh-CN" sz="1400">
                  <a:solidFill>
                    <a:srgbClr val="000000"/>
                  </a:solidFill>
                  <a:latin typeface="Calibri" pitchFamily="34" charset="0"/>
                  <a:ea typeface="宋体" pitchFamily="2" charset="-122"/>
                </a:rPr>
                <a:t>A</a:t>
              </a:r>
              <a:endParaRPr lang="zh-CN" altLang="zh-CN" sz="1400">
                <a:ea typeface="宋体" pitchFamily="2" charset="-122"/>
              </a:endParaRPr>
            </a:p>
          </p:txBody>
        </p:sp>
        <p:sp>
          <p:nvSpPr>
            <p:cNvPr id="84017" name="Rectangle 63"/>
            <p:cNvSpPr>
              <a:spLocks noChangeArrowheads="1"/>
            </p:cNvSpPr>
            <p:nvPr/>
          </p:nvSpPr>
          <p:spPr bwMode="auto">
            <a:xfrm>
              <a:off x="6564" y="6756"/>
              <a:ext cx="888" cy="778"/>
            </a:xfrm>
            <a:prstGeom prst="rect">
              <a:avLst/>
            </a:prstGeom>
            <a:solidFill>
              <a:srgbClr val="FFFFFF"/>
            </a:solidFill>
            <a:ln w="5715">
              <a:solidFill>
                <a:srgbClr val="000000"/>
              </a:solidFill>
              <a:miter lim="800000"/>
              <a:headEnd/>
              <a:tailEnd/>
            </a:ln>
          </p:spPr>
          <p:txBody>
            <a:bodyPr/>
            <a:lstStyle/>
            <a:p>
              <a:endParaRPr lang="zh-CN" altLang="en-US">
                <a:ea typeface="宋体" pitchFamily="2" charset="-122"/>
              </a:endParaRPr>
            </a:p>
          </p:txBody>
        </p:sp>
        <p:sp>
          <p:nvSpPr>
            <p:cNvPr id="84018" name="Rectangle 64"/>
            <p:cNvSpPr>
              <a:spLocks noChangeArrowheads="1"/>
            </p:cNvSpPr>
            <p:nvPr/>
          </p:nvSpPr>
          <p:spPr bwMode="auto">
            <a:xfrm>
              <a:off x="6664" y="6815"/>
              <a:ext cx="630" cy="185"/>
            </a:xfrm>
            <a:prstGeom prst="rect">
              <a:avLst/>
            </a:prstGeom>
            <a:noFill/>
            <a:ln w="9525">
              <a:noFill/>
              <a:miter lim="800000"/>
              <a:headEnd/>
              <a:tailEnd/>
            </a:ln>
          </p:spPr>
          <p:txBody>
            <a:bodyPr wrap="none" lIns="0" tIns="0" rIns="0" bIns="0">
              <a:spAutoFit/>
            </a:bodyPr>
            <a:lstStyle/>
            <a:p>
              <a:pPr algn="just"/>
              <a:r>
                <a:rPr lang="zh-CN" altLang="en-US" sz="1400">
                  <a:solidFill>
                    <a:srgbClr val="000000"/>
                  </a:solidFill>
                  <a:latin typeface="宋体" pitchFamily="2" charset="-122"/>
                  <a:ea typeface="宋体" pitchFamily="2" charset="-122"/>
                </a:rPr>
                <a:t>支行服务</a:t>
              </a:r>
              <a:endParaRPr lang="zh-CN" sz="1400">
                <a:ea typeface="宋体" pitchFamily="2" charset="-122"/>
              </a:endParaRPr>
            </a:p>
          </p:txBody>
        </p:sp>
        <p:sp>
          <p:nvSpPr>
            <p:cNvPr id="84019" name="Rectangle 65"/>
            <p:cNvSpPr>
              <a:spLocks noChangeArrowheads="1"/>
            </p:cNvSpPr>
            <p:nvPr/>
          </p:nvSpPr>
          <p:spPr bwMode="auto">
            <a:xfrm>
              <a:off x="6704" y="6958"/>
              <a:ext cx="315" cy="185"/>
            </a:xfrm>
            <a:prstGeom prst="rect">
              <a:avLst/>
            </a:prstGeom>
            <a:noFill/>
            <a:ln w="9525">
              <a:noFill/>
              <a:miter lim="800000"/>
              <a:headEnd/>
              <a:tailEnd/>
            </a:ln>
          </p:spPr>
          <p:txBody>
            <a:bodyPr wrap="none" lIns="0" tIns="0" rIns="0" bIns="0">
              <a:spAutoFit/>
            </a:bodyPr>
            <a:lstStyle/>
            <a:p>
              <a:pPr algn="just"/>
              <a:r>
                <a:rPr lang="zh-CN" altLang="en-US" sz="1400">
                  <a:solidFill>
                    <a:srgbClr val="000000"/>
                  </a:solidFill>
                  <a:latin typeface="宋体" pitchFamily="2" charset="-122"/>
                  <a:ea typeface="宋体" pitchFamily="2" charset="-122"/>
                </a:rPr>
                <a:t>前端</a:t>
              </a:r>
              <a:endParaRPr lang="zh-CN" sz="1400">
                <a:ea typeface="宋体" pitchFamily="2" charset="-122"/>
              </a:endParaRPr>
            </a:p>
          </p:txBody>
        </p:sp>
        <p:sp>
          <p:nvSpPr>
            <p:cNvPr id="84020" name="Rectangle 66"/>
            <p:cNvSpPr>
              <a:spLocks noChangeArrowheads="1"/>
            </p:cNvSpPr>
            <p:nvPr/>
          </p:nvSpPr>
          <p:spPr bwMode="auto">
            <a:xfrm>
              <a:off x="7201" y="6951"/>
              <a:ext cx="193" cy="185"/>
            </a:xfrm>
            <a:prstGeom prst="rect">
              <a:avLst/>
            </a:prstGeom>
            <a:noFill/>
            <a:ln w="9525">
              <a:noFill/>
              <a:miter lim="800000"/>
              <a:headEnd/>
              <a:tailEnd/>
            </a:ln>
          </p:spPr>
          <p:txBody>
            <a:bodyPr wrap="none" lIns="0" tIns="0" rIns="0" bIns="0">
              <a:spAutoFit/>
            </a:bodyPr>
            <a:lstStyle/>
            <a:p>
              <a:pPr algn="just"/>
              <a:r>
                <a:rPr lang="en-US" altLang="zh-CN" sz="1400">
                  <a:solidFill>
                    <a:srgbClr val="000000"/>
                  </a:solidFill>
                  <a:latin typeface="Calibri" pitchFamily="34" charset="0"/>
                  <a:ea typeface="宋体" pitchFamily="2" charset="-122"/>
                </a:rPr>
                <a:t>NA</a:t>
              </a:r>
              <a:endParaRPr lang="zh-CN" altLang="zh-CN" sz="1400">
                <a:ea typeface="宋体" pitchFamily="2" charset="-122"/>
              </a:endParaRPr>
            </a:p>
          </p:txBody>
        </p:sp>
        <p:sp>
          <p:nvSpPr>
            <p:cNvPr id="84021" name="Rectangle 67"/>
            <p:cNvSpPr>
              <a:spLocks noChangeArrowheads="1"/>
            </p:cNvSpPr>
            <p:nvPr/>
          </p:nvSpPr>
          <p:spPr bwMode="auto">
            <a:xfrm>
              <a:off x="7536" y="6754"/>
              <a:ext cx="886" cy="778"/>
            </a:xfrm>
            <a:prstGeom prst="rect">
              <a:avLst/>
            </a:prstGeom>
            <a:solidFill>
              <a:srgbClr val="FFFFFF"/>
            </a:solidFill>
            <a:ln w="5715">
              <a:solidFill>
                <a:srgbClr val="000000"/>
              </a:solidFill>
              <a:miter lim="800000"/>
              <a:headEnd/>
              <a:tailEnd/>
            </a:ln>
          </p:spPr>
          <p:txBody>
            <a:bodyPr/>
            <a:lstStyle/>
            <a:p>
              <a:endParaRPr lang="zh-CN" altLang="en-US">
                <a:ea typeface="宋体" pitchFamily="2" charset="-122"/>
              </a:endParaRPr>
            </a:p>
          </p:txBody>
        </p:sp>
        <p:sp>
          <p:nvSpPr>
            <p:cNvPr id="84022" name="Rectangle 68"/>
            <p:cNvSpPr>
              <a:spLocks noChangeArrowheads="1"/>
            </p:cNvSpPr>
            <p:nvPr/>
          </p:nvSpPr>
          <p:spPr bwMode="auto">
            <a:xfrm>
              <a:off x="7587" y="6815"/>
              <a:ext cx="630" cy="185"/>
            </a:xfrm>
            <a:prstGeom prst="rect">
              <a:avLst/>
            </a:prstGeom>
            <a:noFill/>
            <a:ln w="9525">
              <a:noFill/>
              <a:miter lim="800000"/>
              <a:headEnd/>
              <a:tailEnd/>
            </a:ln>
          </p:spPr>
          <p:txBody>
            <a:bodyPr wrap="none" lIns="0" tIns="0" rIns="0" bIns="0">
              <a:spAutoFit/>
            </a:bodyPr>
            <a:lstStyle/>
            <a:p>
              <a:pPr algn="just"/>
              <a:r>
                <a:rPr lang="zh-CN" altLang="en-US" sz="1400">
                  <a:solidFill>
                    <a:srgbClr val="000000"/>
                  </a:solidFill>
                  <a:latin typeface="宋体" pitchFamily="2" charset="-122"/>
                  <a:ea typeface="宋体" pitchFamily="2" charset="-122"/>
                </a:rPr>
                <a:t>支行服务</a:t>
              </a:r>
              <a:endParaRPr lang="zh-CN" sz="1400">
                <a:ea typeface="宋体" pitchFamily="2" charset="-122"/>
              </a:endParaRPr>
            </a:p>
          </p:txBody>
        </p:sp>
        <p:sp>
          <p:nvSpPr>
            <p:cNvPr id="84023" name="Rectangle 69"/>
            <p:cNvSpPr>
              <a:spLocks noChangeArrowheads="1"/>
            </p:cNvSpPr>
            <p:nvPr/>
          </p:nvSpPr>
          <p:spPr bwMode="auto">
            <a:xfrm>
              <a:off x="7630" y="6958"/>
              <a:ext cx="315" cy="185"/>
            </a:xfrm>
            <a:prstGeom prst="rect">
              <a:avLst/>
            </a:prstGeom>
            <a:noFill/>
            <a:ln w="9525">
              <a:noFill/>
              <a:miter lim="800000"/>
              <a:headEnd/>
              <a:tailEnd/>
            </a:ln>
          </p:spPr>
          <p:txBody>
            <a:bodyPr wrap="none" lIns="0" tIns="0" rIns="0" bIns="0">
              <a:spAutoFit/>
            </a:bodyPr>
            <a:lstStyle/>
            <a:p>
              <a:pPr algn="just"/>
              <a:r>
                <a:rPr lang="zh-CN" altLang="en-US" sz="1400">
                  <a:solidFill>
                    <a:srgbClr val="000000"/>
                  </a:solidFill>
                  <a:latin typeface="宋体" pitchFamily="2" charset="-122"/>
                  <a:ea typeface="宋体" pitchFamily="2" charset="-122"/>
                </a:rPr>
                <a:t>前端</a:t>
              </a:r>
              <a:endParaRPr lang="zh-CN" sz="1400">
                <a:ea typeface="宋体" pitchFamily="2" charset="-122"/>
              </a:endParaRPr>
            </a:p>
          </p:txBody>
        </p:sp>
        <p:sp>
          <p:nvSpPr>
            <p:cNvPr id="84024" name="Rectangle 70"/>
            <p:cNvSpPr>
              <a:spLocks noChangeArrowheads="1"/>
            </p:cNvSpPr>
            <p:nvPr/>
          </p:nvSpPr>
          <p:spPr bwMode="auto">
            <a:xfrm>
              <a:off x="8122" y="6951"/>
              <a:ext cx="187" cy="185"/>
            </a:xfrm>
            <a:prstGeom prst="rect">
              <a:avLst/>
            </a:prstGeom>
            <a:noFill/>
            <a:ln w="9525">
              <a:noFill/>
              <a:miter lim="800000"/>
              <a:headEnd/>
              <a:tailEnd/>
            </a:ln>
          </p:spPr>
          <p:txBody>
            <a:bodyPr wrap="none" lIns="0" tIns="0" rIns="0" bIns="0">
              <a:spAutoFit/>
            </a:bodyPr>
            <a:lstStyle/>
            <a:p>
              <a:pPr algn="just"/>
              <a:r>
                <a:rPr lang="en-US" altLang="zh-CN" sz="1400">
                  <a:solidFill>
                    <a:srgbClr val="000000"/>
                  </a:solidFill>
                  <a:latin typeface="Calibri" pitchFamily="34" charset="0"/>
                  <a:ea typeface="宋体" pitchFamily="2" charset="-122"/>
                </a:rPr>
                <a:t>NB</a:t>
              </a:r>
              <a:endParaRPr lang="zh-CN" altLang="zh-CN" sz="1400">
                <a:ea typeface="宋体" pitchFamily="2" charset="-122"/>
              </a:endParaRPr>
            </a:p>
          </p:txBody>
        </p:sp>
        <p:sp>
          <p:nvSpPr>
            <p:cNvPr id="84025" name="Rectangle 71"/>
            <p:cNvSpPr>
              <a:spLocks noChangeArrowheads="1"/>
            </p:cNvSpPr>
            <p:nvPr/>
          </p:nvSpPr>
          <p:spPr bwMode="auto">
            <a:xfrm>
              <a:off x="8870" y="6756"/>
              <a:ext cx="926" cy="778"/>
            </a:xfrm>
            <a:prstGeom prst="rect">
              <a:avLst/>
            </a:prstGeom>
            <a:solidFill>
              <a:srgbClr val="FFFFFF"/>
            </a:solidFill>
            <a:ln w="5715">
              <a:solidFill>
                <a:srgbClr val="000000"/>
              </a:solidFill>
              <a:miter lim="800000"/>
              <a:headEnd/>
              <a:tailEnd/>
            </a:ln>
          </p:spPr>
          <p:txBody>
            <a:bodyPr/>
            <a:lstStyle/>
            <a:p>
              <a:endParaRPr lang="zh-CN" altLang="en-US">
                <a:ea typeface="宋体" pitchFamily="2" charset="-122"/>
              </a:endParaRPr>
            </a:p>
          </p:txBody>
        </p:sp>
        <p:sp>
          <p:nvSpPr>
            <p:cNvPr id="84026" name="Rectangle 72"/>
            <p:cNvSpPr>
              <a:spLocks noChangeArrowheads="1"/>
            </p:cNvSpPr>
            <p:nvPr/>
          </p:nvSpPr>
          <p:spPr bwMode="auto">
            <a:xfrm>
              <a:off x="8970" y="6815"/>
              <a:ext cx="630" cy="185"/>
            </a:xfrm>
            <a:prstGeom prst="rect">
              <a:avLst/>
            </a:prstGeom>
            <a:noFill/>
            <a:ln w="9525">
              <a:noFill/>
              <a:miter lim="800000"/>
              <a:headEnd/>
              <a:tailEnd/>
            </a:ln>
          </p:spPr>
          <p:txBody>
            <a:bodyPr wrap="none" lIns="0" tIns="0" rIns="0" bIns="0">
              <a:spAutoFit/>
            </a:bodyPr>
            <a:lstStyle/>
            <a:p>
              <a:pPr algn="just"/>
              <a:r>
                <a:rPr lang="zh-CN" altLang="en-US" sz="1400">
                  <a:solidFill>
                    <a:srgbClr val="000000"/>
                  </a:solidFill>
                  <a:latin typeface="宋体" pitchFamily="2" charset="-122"/>
                  <a:ea typeface="宋体" pitchFamily="2" charset="-122"/>
                </a:rPr>
                <a:t>支行服务</a:t>
              </a:r>
              <a:endParaRPr lang="zh-CN" sz="1400">
                <a:ea typeface="宋体" pitchFamily="2" charset="-122"/>
              </a:endParaRPr>
            </a:p>
          </p:txBody>
        </p:sp>
        <p:sp>
          <p:nvSpPr>
            <p:cNvPr id="84027" name="Rectangle 73"/>
            <p:cNvSpPr>
              <a:spLocks noChangeArrowheads="1"/>
            </p:cNvSpPr>
            <p:nvPr/>
          </p:nvSpPr>
          <p:spPr bwMode="auto">
            <a:xfrm>
              <a:off x="8999" y="6958"/>
              <a:ext cx="315" cy="185"/>
            </a:xfrm>
            <a:prstGeom prst="rect">
              <a:avLst/>
            </a:prstGeom>
            <a:noFill/>
            <a:ln w="9525">
              <a:noFill/>
              <a:miter lim="800000"/>
              <a:headEnd/>
              <a:tailEnd/>
            </a:ln>
          </p:spPr>
          <p:txBody>
            <a:bodyPr wrap="none" lIns="0" tIns="0" rIns="0" bIns="0">
              <a:spAutoFit/>
            </a:bodyPr>
            <a:lstStyle/>
            <a:p>
              <a:pPr algn="just"/>
              <a:r>
                <a:rPr lang="zh-CN" altLang="en-US" sz="1400">
                  <a:solidFill>
                    <a:srgbClr val="000000"/>
                  </a:solidFill>
                  <a:latin typeface="宋体" pitchFamily="2" charset="-122"/>
                  <a:ea typeface="宋体" pitchFamily="2" charset="-122"/>
                </a:rPr>
                <a:t>前端</a:t>
              </a:r>
              <a:endParaRPr lang="zh-CN" sz="1400">
                <a:ea typeface="宋体" pitchFamily="2" charset="-122"/>
              </a:endParaRPr>
            </a:p>
          </p:txBody>
        </p:sp>
        <p:sp>
          <p:nvSpPr>
            <p:cNvPr id="84028" name="Rectangle 74"/>
            <p:cNvSpPr>
              <a:spLocks noChangeArrowheads="1"/>
            </p:cNvSpPr>
            <p:nvPr/>
          </p:nvSpPr>
          <p:spPr bwMode="auto">
            <a:xfrm>
              <a:off x="9461" y="6951"/>
              <a:ext cx="236" cy="185"/>
            </a:xfrm>
            <a:prstGeom prst="rect">
              <a:avLst/>
            </a:prstGeom>
            <a:noFill/>
            <a:ln w="9525">
              <a:noFill/>
              <a:miter lim="800000"/>
              <a:headEnd/>
              <a:tailEnd/>
            </a:ln>
          </p:spPr>
          <p:txBody>
            <a:bodyPr wrap="none" lIns="0" tIns="0" rIns="0" bIns="0">
              <a:spAutoFit/>
            </a:bodyPr>
            <a:lstStyle/>
            <a:p>
              <a:pPr algn="just"/>
              <a:r>
                <a:rPr lang="en-US" altLang="zh-CN" sz="1400">
                  <a:solidFill>
                    <a:srgbClr val="000000"/>
                  </a:solidFill>
                  <a:latin typeface="Calibri" pitchFamily="34" charset="0"/>
                  <a:ea typeface="宋体" pitchFamily="2" charset="-122"/>
                </a:rPr>
                <a:t>NM</a:t>
              </a:r>
              <a:endParaRPr lang="zh-CN" altLang="zh-CN" sz="1400">
                <a:ea typeface="宋体" pitchFamily="2" charset="-122"/>
              </a:endParaRPr>
            </a:p>
          </p:txBody>
        </p:sp>
        <p:sp>
          <p:nvSpPr>
            <p:cNvPr id="84029" name="Line 75"/>
            <p:cNvSpPr>
              <a:spLocks noChangeShapeType="1"/>
            </p:cNvSpPr>
            <p:nvPr/>
          </p:nvSpPr>
          <p:spPr bwMode="auto">
            <a:xfrm>
              <a:off x="5180" y="7187"/>
              <a:ext cx="308" cy="1"/>
            </a:xfrm>
            <a:prstGeom prst="line">
              <a:avLst/>
            </a:prstGeom>
            <a:noFill/>
            <a:ln w="5715">
              <a:solidFill>
                <a:srgbClr val="000000"/>
              </a:solidFill>
              <a:round/>
              <a:headEnd/>
              <a:tailEnd/>
            </a:ln>
          </p:spPr>
          <p:txBody>
            <a:bodyPr/>
            <a:lstStyle/>
            <a:p>
              <a:endParaRPr lang="zh-CN" altLang="en-US"/>
            </a:p>
          </p:txBody>
        </p:sp>
        <p:sp>
          <p:nvSpPr>
            <p:cNvPr id="84030" name="Line 76"/>
            <p:cNvSpPr>
              <a:spLocks noChangeShapeType="1"/>
            </p:cNvSpPr>
            <p:nvPr/>
          </p:nvSpPr>
          <p:spPr bwMode="auto">
            <a:xfrm>
              <a:off x="8456" y="7082"/>
              <a:ext cx="304" cy="1"/>
            </a:xfrm>
            <a:prstGeom prst="line">
              <a:avLst/>
            </a:prstGeom>
            <a:noFill/>
            <a:ln w="5715">
              <a:solidFill>
                <a:srgbClr val="000000"/>
              </a:solidFill>
              <a:round/>
              <a:headEnd/>
              <a:tailEnd/>
            </a:ln>
          </p:spPr>
          <p:txBody>
            <a:bodyPr/>
            <a:lstStyle/>
            <a:p>
              <a:endParaRPr lang="zh-CN" altLang="en-US"/>
            </a:p>
          </p:txBody>
        </p:sp>
        <p:sp>
          <p:nvSpPr>
            <p:cNvPr id="84031" name="Line 77"/>
            <p:cNvSpPr>
              <a:spLocks noChangeShapeType="1"/>
            </p:cNvSpPr>
            <p:nvPr/>
          </p:nvSpPr>
          <p:spPr bwMode="auto">
            <a:xfrm flipV="1">
              <a:off x="3797" y="6324"/>
              <a:ext cx="616" cy="432"/>
            </a:xfrm>
            <a:prstGeom prst="line">
              <a:avLst/>
            </a:prstGeom>
            <a:noFill/>
            <a:ln w="5715">
              <a:solidFill>
                <a:srgbClr val="000000"/>
              </a:solidFill>
              <a:round/>
              <a:headEnd/>
              <a:tailEnd/>
            </a:ln>
          </p:spPr>
          <p:txBody>
            <a:bodyPr/>
            <a:lstStyle/>
            <a:p>
              <a:endParaRPr lang="zh-CN" altLang="en-US"/>
            </a:p>
          </p:txBody>
        </p:sp>
        <p:sp>
          <p:nvSpPr>
            <p:cNvPr id="84032" name="Line 78"/>
            <p:cNvSpPr>
              <a:spLocks noChangeShapeType="1"/>
            </p:cNvSpPr>
            <p:nvPr/>
          </p:nvSpPr>
          <p:spPr bwMode="auto">
            <a:xfrm flipH="1" flipV="1">
              <a:off x="4413" y="6324"/>
              <a:ext cx="307" cy="432"/>
            </a:xfrm>
            <a:prstGeom prst="line">
              <a:avLst/>
            </a:prstGeom>
            <a:noFill/>
            <a:ln w="5715">
              <a:solidFill>
                <a:srgbClr val="000000"/>
              </a:solidFill>
              <a:round/>
              <a:headEnd/>
              <a:tailEnd/>
            </a:ln>
          </p:spPr>
          <p:txBody>
            <a:bodyPr/>
            <a:lstStyle/>
            <a:p>
              <a:endParaRPr lang="zh-CN" altLang="en-US"/>
            </a:p>
          </p:txBody>
        </p:sp>
        <p:sp>
          <p:nvSpPr>
            <p:cNvPr id="84033" name="Line 79"/>
            <p:cNvSpPr>
              <a:spLocks noChangeShapeType="1"/>
            </p:cNvSpPr>
            <p:nvPr/>
          </p:nvSpPr>
          <p:spPr bwMode="auto">
            <a:xfrm flipH="1" flipV="1">
              <a:off x="4413" y="6324"/>
              <a:ext cx="1535" cy="432"/>
            </a:xfrm>
            <a:prstGeom prst="line">
              <a:avLst/>
            </a:prstGeom>
            <a:noFill/>
            <a:ln w="5715">
              <a:solidFill>
                <a:srgbClr val="000000"/>
              </a:solidFill>
              <a:round/>
              <a:headEnd/>
              <a:tailEnd/>
            </a:ln>
          </p:spPr>
          <p:txBody>
            <a:bodyPr/>
            <a:lstStyle/>
            <a:p>
              <a:endParaRPr lang="zh-CN" altLang="en-US"/>
            </a:p>
          </p:txBody>
        </p:sp>
        <p:sp>
          <p:nvSpPr>
            <p:cNvPr id="84034" name="Line 80"/>
            <p:cNvSpPr>
              <a:spLocks noChangeShapeType="1"/>
            </p:cNvSpPr>
            <p:nvPr/>
          </p:nvSpPr>
          <p:spPr bwMode="auto">
            <a:xfrm flipV="1">
              <a:off x="6871" y="6324"/>
              <a:ext cx="1076" cy="432"/>
            </a:xfrm>
            <a:prstGeom prst="line">
              <a:avLst/>
            </a:prstGeom>
            <a:noFill/>
            <a:ln w="5715">
              <a:solidFill>
                <a:srgbClr val="000000"/>
              </a:solidFill>
              <a:round/>
              <a:headEnd/>
              <a:tailEnd/>
            </a:ln>
          </p:spPr>
          <p:txBody>
            <a:bodyPr/>
            <a:lstStyle/>
            <a:p>
              <a:endParaRPr lang="zh-CN" altLang="en-US"/>
            </a:p>
          </p:txBody>
        </p:sp>
        <p:sp>
          <p:nvSpPr>
            <p:cNvPr id="84035" name="Line 81"/>
            <p:cNvSpPr>
              <a:spLocks noChangeShapeType="1"/>
            </p:cNvSpPr>
            <p:nvPr/>
          </p:nvSpPr>
          <p:spPr bwMode="auto">
            <a:xfrm flipV="1">
              <a:off x="7794" y="6324"/>
              <a:ext cx="153" cy="432"/>
            </a:xfrm>
            <a:prstGeom prst="line">
              <a:avLst/>
            </a:prstGeom>
            <a:noFill/>
            <a:ln w="5715">
              <a:solidFill>
                <a:srgbClr val="000000"/>
              </a:solidFill>
              <a:round/>
              <a:headEnd/>
              <a:tailEnd/>
            </a:ln>
          </p:spPr>
          <p:txBody>
            <a:bodyPr/>
            <a:lstStyle/>
            <a:p>
              <a:endParaRPr lang="zh-CN" altLang="en-US"/>
            </a:p>
          </p:txBody>
        </p:sp>
        <p:sp>
          <p:nvSpPr>
            <p:cNvPr id="84036" name="Line 82"/>
            <p:cNvSpPr>
              <a:spLocks noChangeShapeType="1"/>
            </p:cNvSpPr>
            <p:nvPr/>
          </p:nvSpPr>
          <p:spPr bwMode="auto">
            <a:xfrm flipH="1" flipV="1">
              <a:off x="7947" y="6324"/>
              <a:ext cx="1230" cy="432"/>
            </a:xfrm>
            <a:prstGeom prst="line">
              <a:avLst/>
            </a:prstGeom>
            <a:noFill/>
            <a:ln w="5715">
              <a:solidFill>
                <a:srgbClr val="000000"/>
              </a:solidFill>
              <a:round/>
              <a:headEnd/>
              <a:tailEnd/>
            </a:ln>
          </p:spPr>
          <p:txBody>
            <a:bodyPr/>
            <a:lstStyle/>
            <a:p>
              <a:endParaRPr lang="zh-CN" altLang="en-US"/>
            </a:p>
          </p:txBody>
        </p:sp>
        <p:sp>
          <p:nvSpPr>
            <p:cNvPr id="84037" name="Rectangle 83"/>
            <p:cNvSpPr>
              <a:spLocks noChangeArrowheads="1"/>
            </p:cNvSpPr>
            <p:nvPr/>
          </p:nvSpPr>
          <p:spPr bwMode="auto">
            <a:xfrm>
              <a:off x="5063" y="7747"/>
              <a:ext cx="3154" cy="329"/>
            </a:xfrm>
            <a:prstGeom prst="rect">
              <a:avLst/>
            </a:prstGeom>
            <a:noFill/>
            <a:ln w="9525">
              <a:noFill/>
              <a:miter lim="800000"/>
              <a:headEnd/>
              <a:tailEnd/>
            </a:ln>
          </p:spPr>
          <p:txBody>
            <a:bodyPr/>
            <a:lstStyle/>
            <a:p>
              <a:endParaRPr lang="zh-CN" altLang="en-US">
                <a:ea typeface="宋体" pitchFamily="2" charset="-122"/>
              </a:endParaRPr>
            </a:p>
          </p:txBody>
        </p:sp>
        <p:sp>
          <p:nvSpPr>
            <p:cNvPr id="84038" name="Rectangle 84"/>
            <p:cNvSpPr>
              <a:spLocks noChangeArrowheads="1"/>
            </p:cNvSpPr>
            <p:nvPr/>
          </p:nvSpPr>
          <p:spPr bwMode="auto">
            <a:xfrm>
              <a:off x="5304" y="7819"/>
              <a:ext cx="0" cy="318"/>
            </a:xfrm>
            <a:prstGeom prst="rect">
              <a:avLst/>
            </a:prstGeom>
            <a:noFill/>
            <a:ln w="9525">
              <a:noFill/>
              <a:miter lim="800000"/>
              <a:headEnd/>
              <a:tailEnd/>
            </a:ln>
          </p:spPr>
          <p:txBody>
            <a:bodyPr wrap="none" lIns="0" tIns="0" rIns="0" bIns="0">
              <a:spAutoFit/>
            </a:bodyPr>
            <a:lstStyle/>
            <a:p>
              <a:pPr algn="just"/>
              <a:endParaRPr lang="zh-CN" altLang="zh-CN">
                <a:ea typeface="宋体" pitchFamily="2" charset="-122"/>
              </a:endParaRPr>
            </a:p>
          </p:txBody>
        </p:sp>
      </p:grpSp>
      <p:sp>
        <p:nvSpPr>
          <p:cNvPr id="83971" name="矩形 86"/>
          <p:cNvSpPr>
            <a:spLocks noChangeArrowheads="1"/>
          </p:cNvSpPr>
          <p:nvPr/>
        </p:nvSpPr>
        <p:spPr bwMode="auto">
          <a:xfrm>
            <a:off x="3200400" y="762000"/>
            <a:ext cx="5262563" cy="769938"/>
          </a:xfrm>
          <a:prstGeom prst="rect">
            <a:avLst/>
          </a:prstGeom>
          <a:noFill/>
          <a:ln w="3175">
            <a:solidFill>
              <a:schemeClr val="tx1"/>
            </a:solidFill>
            <a:miter lim="800000"/>
            <a:headEnd/>
            <a:tailEnd/>
          </a:ln>
        </p:spPr>
        <p:txBody>
          <a:bodyPr>
            <a:spAutoFit/>
          </a:bodyPr>
          <a:lstStyle/>
          <a:p>
            <a:pPr algn="just"/>
            <a:r>
              <a:rPr lang="zh-CN" altLang="en-US" sz="4400" b="1">
                <a:solidFill>
                  <a:srgbClr val="000000"/>
                </a:solidFill>
                <a:latin typeface="宋体" pitchFamily="2" charset="-122"/>
                <a:ea typeface="宋体" pitchFamily="2" charset="-122"/>
              </a:rPr>
              <a:t>银行系统功能层次图</a:t>
            </a:r>
            <a:endParaRPr lang="zh-CN" altLang="en-US" sz="4400" b="1">
              <a:solidFill>
                <a:srgbClr val="000000"/>
              </a:solidFill>
              <a:ea typeface="宋体" pitchFamily="2" charset="-122"/>
            </a:endParaRPr>
          </a:p>
        </p:txBody>
      </p:sp>
      <p:sp>
        <p:nvSpPr>
          <p:cNvPr id="87" name="Rectangle 37"/>
          <p:cNvSpPr>
            <a:spLocks noChangeArrowheads="1"/>
          </p:cNvSpPr>
          <p:nvPr/>
        </p:nvSpPr>
        <p:spPr bwMode="auto">
          <a:xfrm>
            <a:off x="533400" y="2286000"/>
            <a:ext cx="1828800" cy="685800"/>
          </a:xfrm>
          <a:prstGeom prst="rect">
            <a:avLst/>
          </a:prstGeom>
          <a:solidFill>
            <a:srgbClr val="008080"/>
          </a:solidFill>
          <a:ln w="12700">
            <a:solidFill>
              <a:schemeClr val="tx1"/>
            </a:solidFill>
            <a:miter lim="800000"/>
            <a:headEnd/>
            <a:tailEnd/>
          </a:ln>
          <a:effectLst>
            <a:outerShdw dist="107763" dir="18900000" algn="ctr" rotWithShape="0">
              <a:schemeClr val="bg2"/>
            </a:outerShdw>
          </a:effectLst>
        </p:spPr>
        <p:txBody>
          <a:bodyPr wrap="none" lIns="90000" tIns="43200" rIns="90000" bIns="43200" anchor="ctr"/>
          <a:lstStyle/>
          <a:p>
            <a:pPr algn="ctr" defTabSz="762000">
              <a:defRPr/>
            </a:pPr>
            <a:r>
              <a:rPr lang="zh-CN" altLang="en-US" sz="2800">
                <a:effectLst>
                  <a:outerShdw blurRad="38100" dist="38100" dir="2700000" algn="tl">
                    <a:srgbClr val="000000"/>
                  </a:outerShdw>
                </a:effectLst>
                <a:ea typeface="隶书" pitchFamily="49" charset="-122"/>
              </a:rPr>
              <a:t>数据中心</a:t>
            </a:r>
          </a:p>
        </p:txBody>
      </p:sp>
      <p:sp>
        <p:nvSpPr>
          <p:cNvPr id="90" name="Rectangle 38"/>
          <p:cNvSpPr>
            <a:spLocks noChangeArrowheads="1"/>
          </p:cNvSpPr>
          <p:nvPr/>
        </p:nvSpPr>
        <p:spPr bwMode="auto">
          <a:xfrm>
            <a:off x="533400" y="4038600"/>
            <a:ext cx="2514600" cy="685800"/>
          </a:xfrm>
          <a:prstGeom prst="rect">
            <a:avLst/>
          </a:prstGeom>
          <a:solidFill>
            <a:srgbClr val="008080"/>
          </a:solidFill>
          <a:ln w="12700">
            <a:solidFill>
              <a:schemeClr val="tx1"/>
            </a:solidFill>
            <a:miter lim="800000"/>
            <a:headEnd/>
            <a:tailEnd/>
          </a:ln>
          <a:effectLst>
            <a:outerShdw dist="107763" dir="18900000" algn="ctr" rotWithShape="0">
              <a:schemeClr val="bg2"/>
            </a:outerShdw>
          </a:effectLst>
        </p:spPr>
        <p:txBody>
          <a:bodyPr wrap="none" lIns="90000" tIns="43200" rIns="90000" bIns="43200" anchor="ctr"/>
          <a:lstStyle/>
          <a:p>
            <a:pPr algn="ctr" defTabSz="762000">
              <a:defRPr/>
            </a:pPr>
            <a:r>
              <a:rPr lang="zh-CN" altLang="en-US" sz="2800" dirty="0">
                <a:effectLst>
                  <a:outerShdw blurRad="38100" dist="38100" dir="2700000" algn="tl">
                    <a:srgbClr val="000000"/>
                  </a:outerShdw>
                </a:effectLst>
                <a:ea typeface="隶书" pitchFamily="49" charset="-122"/>
              </a:rPr>
              <a:t>分行运作中心</a:t>
            </a:r>
          </a:p>
        </p:txBody>
      </p:sp>
      <p:sp>
        <p:nvSpPr>
          <p:cNvPr id="91" name="Rectangle 39"/>
          <p:cNvSpPr>
            <a:spLocks noChangeArrowheads="1"/>
          </p:cNvSpPr>
          <p:nvPr/>
        </p:nvSpPr>
        <p:spPr bwMode="auto">
          <a:xfrm>
            <a:off x="533400" y="5334000"/>
            <a:ext cx="2133600" cy="685800"/>
          </a:xfrm>
          <a:prstGeom prst="rect">
            <a:avLst/>
          </a:prstGeom>
          <a:solidFill>
            <a:srgbClr val="008080"/>
          </a:solidFill>
          <a:ln w="12700">
            <a:solidFill>
              <a:schemeClr val="tx1"/>
            </a:solidFill>
            <a:miter lim="800000"/>
            <a:headEnd/>
            <a:tailEnd/>
          </a:ln>
          <a:effectLst>
            <a:outerShdw dist="107763" dir="18900000" algn="ctr" rotWithShape="0">
              <a:schemeClr val="bg2"/>
            </a:outerShdw>
          </a:effectLst>
        </p:spPr>
        <p:txBody>
          <a:bodyPr wrap="none" lIns="90000" tIns="43200" rIns="90000" bIns="43200" anchor="ctr"/>
          <a:lstStyle/>
          <a:p>
            <a:pPr algn="ctr" defTabSz="762000">
              <a:defRPr/>
            </a:pPr>
            <a:r>
              <a:rPr lang="zh-CN" altLang="en-US" sz="2800" dirty="0">
                <a:effectLst>
                  <a:outerShdw blurRad="38100" dist="38100" dir="2700000" algn="tl">
                    <a:srgbClr val="000000"/>
                  </a:outerShdw>
                </a:effectLst>
                <a:ea typeface="隶书" pitchFamily="49" charset="-122"/>
              </a:rPr>
              <a:t>支行服务前端</a:t>
            </a:r>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1029"/>
          <p:cNvSpPr>
            <a:spLocks noChangeArrowheads="1"/>
          </p:cNvSpPr>
          <p:nvPr/>
        </p:nvSpPr>
        <p:spPr bwMode="auto">
          <a:xfrm>
            <a:off x="3009900" y="3581400"/>
            <a:ext cx="1600200" cy="1295400"/>
          </a:xfrm>
          <a:prstGeom prst="rect">
            <a:avLst/>
          </a:prstGeom>
          <a:solidFill>
            <a:srgbClr val="FFCC99"/>
          </a:solidFill>
          <a:ln w="9525">
            <a:noFill/>
            <a:miter lim="800000"/>
            <a:headEnd/>
            <a:tailEnd/>
          </a:ln>
        </p:spPr>
        <p:txBody>
          <a:bodyPr anchor="b"/>
          <a:lstStyle/>
          <a:p>
            <a:pPr algn="ctr">
              <a:spcBef>
                <a:spcPct val="50000"/>
              </a:spcBef>
              <a:buClr>
                <a:srgbClr val="AA0027"/>
              </a:buClr>
            </a:pPr>
            <a:r>
              <a:rPr lang="zh-CN" altLang="en-US" sz="1600" b="1">
                <a:solidFill>
                  <a:schemeClr val="bg2"/>
                </a:solidFill>
                <a:ea typeface="宋体" pitchFamily="2" charset="-122"/>
              </a:rPr>
              <a:t>管理逻辑层</a:t>
            </a:r>
          </a:p>
        </p:txBody>
      </p:sp>
      <p:sp>
        <p:nvSpPr>
          <p:cNvPr id="84995" name="Rectangle 1030"/>
          <p:cNvSpPr>
            <a:spLocks noChangeArrowheads="1"/>
          </p:cNvSpPr>
          <p:nvPr/>
        </p:nvSpPr>
        <p:spPr bwMode="auto">
          <a:xfrm>
            <a:off x="1295400" y="5029200"/>
            <a:ext cx="5791200" cy="1524000"/>
          </a:xfrm>
          <a:prstGeom prst="rect">
            <a:avLst/>
          </a:prstGeom>
          <a:solidFill>
            <a:srgbClr val="CCFFFF">
              <a:alpha val="50195"/>
            </a:srgbClr>
          </a:solidFill>
          <a:ln w="9525">
            <a:noFill/>
            <a:miter lim="800000"/>
            <a:headEnd/>
            <a:tailEnd/>
          </a:ln>
        </p:spPr>
        <p:txBody>
          <a:bodyPr/>
          <a:lstStyle/>
          <a:p>
            <a:endParaRPr lang="zh-CN" altLang="en-US">
              <a:ea typeface="宋体" pitchFamily="2" charset="-122"/>
            </a:endParaRPr>
          </a:p>
        </p:txBody>
      </p:sp>
      <p:sp>
        <p:nvSpPr>
          <p:cNvPr id="84996" name="Rectangle 1031"/>
          <p:cNvSpPr>
            <a:spLocks noChangeArrowheads="1"/>
          </p:cNvSpPr>
          <p:nvPr/>
        </p:nvSpPr>
        <p:spPr bwMode="auto">
          <a:xfrm>
            <a:off x="1181100" y="2590800"/>
            <a:ext cx="5905500" cy="457200"/>
          </a:xfrm>
          <a:prstGeom prst="rect">
            <a:avLst/>
          </a:prstGeom>
          <a:solidFill>
            <a:srgbClr val="CC99FF">
              <a:alpha val="50195"/>
            </a:srgbClr>
          </a:solidFill>
          <a:ln w="9525">
            <a:noFill/>
            <a:miter lim="800000"/>
            <a:headEnd/>
            <a:tailEnd/>
          </a:ln>
        </p:spPr>
        <p:txBody>
          <a:bodyPr anchor="ctr"/>
          <a:lstStyle/>
          <a:p>
            <a:pPr algn="r"/>
            <a:r>
              <a:rPr lang="zh-CN" altLang="en-US" sz="1600" b="1">
                <a:solidFill>
                  <a:schemeClr val="bg2"/>
                </a:solidFill>
                <a:ea typeface="宋体" pitchFamily="2" charset="-122"/>
              </a:rPr>
              <a:t>业务逻辑层</a:t>
            </a:r>
            <a:endParaRPr lang="zh-CN" altLang="en-US" sz="1600" b="1">
              <a:solidFill>
                <a:schemeClr val="bg2"/>
              </a:solidFill>
              <a:latin typeface="Arial" charset="0"/>
              <a:ea typeface="宋体" pitchFamily="2" charset="-122"/>
            </a:endParaRPr>
          </a:p>
        </p:txBody>
      </p:sp>
      <p:sp>
        <p:nvSpPr>
          <p:cNvPr id="84997" name="Rectangle 1032"/>
          <p:cNvSpPr>
            <a:spLocks noChangeArrowheads="1"/>
          </p:cNvSpPr>
          <p:nvPr/>
        </p:nvSpPr>
        <p:spPr bwMode="auto">
          <a:xfrm>
            <a:off x="4914900" y="2987675"/>
            <a:ext cx="2171700" cy="1203325"/>
          </a:xfrm>
          <a:prstGeom prst="rect">
            <a:avLst/>
          </a:prstGeom>
          <a:solidFill>
            <a:srgbClr val="CC99FF">
              <a:alpha val="50195"/>
            </a:srgbClr>
          </a:solidFill>
          <a:ln w="9525">
            <a:noFill/>
            <a:prstDash val="sysDot"/>
            <a:miter lim="800000"/>
            <a:headEnd/>
            <a:tailEnd/>
          </a:ln>
        </p:spPr>
        <p:txBody>
          <a:bodyPr/>
          <a:lstStyle/>
          <a:p>
            <a:endParaRPr lang="zh-CN" altLang="en-US">
              <a:ea typeface="宋体" pitchFamily="2" charset="-122"/>
            </a:endParaRPr>
          </a:p>
        </p:txBody>
      </p:sp>
      <p:sp>
        <p:nvSpPr>
          <p:cNvPr id="84998" name="Text Box 1033"/>
          <p:cNvSpPr txBox="1">
            <a:spLocks noChangeArrowheads="1"/>
          </p:cNvSpPr>
          <p:nvPr/>
        </p:nvSpPr>
        <p:spPr bwMode="auto">
          <a:xfrm>
            <a:off x="3924300" y="2590800"/>
            <a:ext cx="1828800" cy="396875"/>
          </a:xfrm>
          <a:prstGeom prst="rect">
            <a:avLst/>
          </a:prstGeom>
          <a:solidFill>
            <a:srgbClr val="CC99FF">
              <a:alpha val="50195"/>
            </a:srgbClr>
          </a:solidFill>
          <a:ln w="9525">
            <a:solidFill>
              <a:srgbClr val="000000"/>
            </a:solidFill>
            <a:miter lim="800000"/>
            <a:headEnd/>
            <a:tailEnd/>
          </a:ln>
        </p:spPr>
        <p:txBody>
          <a:bodyPr anchor="ctr" anchorCtr="1"/>
          <a:lstStyle/>
          <a:p>
            <a:pPr algn="ctr"/>
            <a:r>
              <a:rPr lang="zh-CN" altLang="en-US" sz="1200" b="1">
                <a:solidFill>
                  <a:schemeClr val="bg2"/>
                </a:solidFill>
                <a:ea typeface="宋体" pitchFamily="2" charset="-122"/>
              </a:rPr>
              <a:t>核心业务逻辑层</a:t>
            </a:r>
          </a:p>
        </p:txBody>
      </p:sp>
      <p:sp>
        <p:nvSpPr>
          <p:cNvPr id="84999" name="Line 1034"/>
          <p:cNvSpPr>
            <a:spLocks noChangeShapeType="1"/>
          </p:cNvSpPr>
          <p:nvPr/>
        </p:nvSpPr>
        <p:spPr bwMode="auto">
          <a:xfrm flipV="1">
            <a:off x="2781300" y="2514600"/>
            <a:ext cx="571500" cy="98425"/>
          </a:xfrm>
          <a:prstGeom prst="line">
            <a:avLst/>
          </a:prstGeom>
          <a:noFill/>
          <a:ln w="9525">
            <a:solidFill>
              <a:srgbClr val="000000"/>
            </a:solidFill>
            <a:round/>
            <a:headEnd/>
            <a:tailEnd/>
          </a:ln>
        </p:spPr>
        <p:txBody>
          <a:bodyPr/>
          <a:lstStyle/>
          <a:p>
            <a:endParaRPr lang="zh-CN" altLang="en-US"/>
          </a:p>
        </p:txBody>
      </p:sp>
      <p:sp>
        <p:nvSpPr>
          <p:cNvPr id="85000" name="Line 1035"/>
          <p:cNvSpPr>
            <a:spLocks noChangeShapeType="1"/>
          </p:cNvSpPr>
          <p:nvPr/>
        </p:nvSpPr>
        <p:spPr bwMode="auto">
          <a:xfrm>
            <a:off x="3352800" y="2514600"/>
            <a:ext cx="685800" cy="98425"/>
          </a:xfrm>
          <a:prstGeom prst="line">
            <a:avLst/>
          </a:prstGeom>
          <a:noFill/>
          <a:ln w="9525">
            <a:solidFill>
              <a:srgbClr val="000000"/>
            </a:solidFill>
            <a:round/>
            <a:headEnd/>
            <a:tailEnd/>
          </a:ln>
        </p:spPr>
        <p:txBody>
          <a:bodyPr/>
          <a:lstStyle/>
          <a:p>
            <a:endParaRPr lang="zh-CN" altLang="en-US"/>
          </a:p>
        </p:txBody>
      </p:sp>
      <p:sp>
        <p:nvSpPr>
          <p:cNvPr id="85001" name="Oval 1036"/>
          <p:cNvSpPr>
            <a:spLocks noChangeArrowheads="1"/>
          </p:cNvSpPr>
          <p:nvPr/>
        </p:nvSpPr>
        <p:spPr bwMode="auto">
          <a:xfrm>
            <a:off x="2095500" y="3070225"/>
            <a:ext cx="2514600" cy="495300"/>
          </a:xfrm>
          <a:prstGeom prst="ellipse">
            <a:avLst/>
          </a:prstGeom>
          <a:solidFill>
            <a:schemeClr val="accent1"/>
          </a:solidFill>
          <a:ln w="9525">
            <a:solidFill>
              <a:srgbClr val="000000"/>
            </a:solidFill>
            <a:miter lim="800000"/>
            <a:headEnd/>
            <a:tailEnd/>
          </a:ln>
        </p:spPr>
        <p:txBody>
          <a:bodyPr/>
          <a:lstStyle/>
          <a:p>
            <a:pPr>
              <a:buClr>
                <a:srgbClr val="AA0027"/>
              </a:buClr>
            </a:pPr>
            <a:r>
              <a:rPr lang="zh-CN" altLang="en-US">
                <a:ea typeface="宋体" pitchFamily="2" charset="-122"/>
              </a:rPr>
              <a:t>中心局域网</a:t>
            </a:r>
          </a:p>
        </p:txBody>
      </p:sp>
      <p:sp>
        <p:nvSpPr>
          <p:cNvPr id="85002" name="Line 1037"/>
          <p:cNvSpPr>
            <a:spLocks noChangeShapeType="1"/>
          </p:cNvSpPr>
          <p:nvPr/>
        </p:nvSpPr>
        <p:spPr bwMode="auto">
          <a:xfrm>
            <a:off x="2095500" y="2971800"/>
            <a:ext cx="342900" cy="198438"/>
          </a:xfrm>
          <a:prstGeom prst="line">
            <a:avLst/>
          </a:prstGeom>
          <a:noFill/>
          <a:ln w="9525">
            <a:solidFill>
              <a:srgbClr val="000000"/>
            </a:solidFill>
            <a:round/>
            <a:headEnd/>
            <a:tailEnd/>
          </a:ln>
        </p:spPr>
        <p:txBody>
          <a:bodyPr/>
          <a:lstStyle/>
          <a:p>
            <a:endParaRPr lang="zh-CN" altLang="en-US"/>
          </a:p>
        </p:txBody>
      </p:sp>
      <p:sp>
        <p:nvSpPr>
          <p:cNvPr id="85003" name="Line 1038"/>
          <p:cNvSpPr>
            <a:spLocks noChangeShapeType="1"/>
          </p:cNvSpPr>
          <p:nvPr/>
        </p:nvSpPr>
        <p:spPr bwMode="auto">
          <a:xfrm flipH="1">
            <a:off x="4495800" y="2971800"/>
            <a:ext cx="457200" cy="198438"/>
          </a:xfrm>
          <a:prstGeom prst="line">
            <a:avLst/>
          </a:prstGeom>
          <a:noFill/>
          <a:ln w="9525">
            <a:solidFill>
              <a:srgbClr val="000000"/>
            </a:solidFill>
            <a:round/>
            <a:headEnd/>
            <a:tailEnd/>
          </a:ln>
        </p:spPr>
        <p:txBody>
          <a:bodyPr/>
          <a:lstStyle/>
          <a:p>
            <a:endParaRPr lang="zh-CN" altLang="en-US"/>
          </a:p>
        </p:txBody>
      </p:sp>
      <p:sp>
        <p:nvSpPr>
          <p:cNvPr id="85004" name="Oval 1039"/>
          <p:cNvSpPr>
            <a:spLocks noChangeArrowheads="1"/>
          </p:cNvSpPr>
          <p:nvPr/>
        </p:nvSpPr>
        <p:spPr bwMode="auto">
          <a:xfrm>
            <a:off x="2057400" y="3505200"/>
            <a:ext cx="685800" cy="1371600"/>
          </a:xfrm>
          <a:prstGeom prst="ellipse">
            <a:avLst/>
          </a:prstGeom>
          <a:solidFill>
            <a:schemeClr val="accent1">
              <a:alpha val="50195"/>
            </a:schemeClr>
          </a:solidFill>
          <a:ln w="9525">
            <a:solidFill>
              <a:srgbClr val="000000"/>
            </a:solidFill>
            <a:round/>
            <a:headEnd/>
            <a:tailEnd/>
          </a:ln>
        </p:spPr>
        <p:txBody>
          <a:bodyPr/>
          <a:lstStyle/>
          <a:p>
            <a:pPr algn="ctr">
              <a:spcBef>
                <a:spcPct val="50000"/>
              </a:spcBef>
              <a:buClr>
                <a:srgbClr val="AA0027"/>
              </a:buClr>
            </a:pPr>
            <a:r>
              <a:rPr lang="zh-CN" altLang="en-US" sz="1200" b="1">
                <a:solidFill>
                  <a:schemeClr val="bg2"/>
                </a:solidFill>
                <a:ea typeface="宋体" pitchFamily="2" charset="-122"/>
              </a:rPr>
              <a:t>内部</a:t>
            </a:r>
          </a:p>
          <a:p>
            <a:pPr algn="ctr">
              <a:spcBef>
                <a:spcPct val="50000"/>
              </a:spcBef>
              <a:buClr>
                <a:srgbClr val="AA0027"/>
              </a:buClr>
            </a:pPr>
            <a:r>
              <a:rPr lang="zh-CN" altLang="en-US" sz="1200" b="1">
                <a:solidFill>
                  <a:schemeClr val="bg2"/>
                </a:solidFill>
                <a:ea typeface="宋体" pitchFamily="2" charset="-122"/>
              </a:rPr>
              <a:t>广域</a:t>
            </a:r>
          </a:p>
          <a:p>
            <a:pPr algn="ctr">
              <a:spcBef>
                <a:spcPct val="50000"/>
              </a:spcBef>
              <a:buClr>
                <a:srgbClr val="AA0027"/>
              </a:buClr>
            </a:pPr>
            <a:r>
              <a:rPr lang="zh-CN" altLang="en-US" sz="1200" b="1">
                <a:solidFill>
                  <a:schemeClr val="bg2"/>
                </a:solidFill>
                <a:ea typeface="宋体" pitchFamily="2" charset="-122"/>
              </a:rPr>
              <a:t>网</a:t>
            </a:r>
          </a:p>
        </p:txBody>
      </p:sp>
      <p:sp>
        <p:nvSpPr>
          <p:cNvPr id="85005" name="Line 1040"/>
          <p:cNvSpPr>
            <a:spLocks noChangeShapeType="1"/>
          </p:cNvSpPr>
          <p:nvPr/>
        </p:nvSpPr>
        <p:spPr bwMode="auto">
          <a:xfrm>
            <a:off x="1143000" y="5029200"/>
            <a:ext cx="6096000" cy="0"/>
          </a:xfrm>
          <a:prstGeom prst="line">
            <a:avLst/>
          </a:prstGeom>
          <a:noFill/>
          <a:ln w="9525">
            <a:solidFill>
              <a:srgbClr val="000000"/>
            </a:solidFill>
            <a:prstDash val="sysDot"/>
            <a:round/>
            <a:headEnd/>
            <a:tailEnd/>
          </a:ln>
        </p:spPr>
        <p:txBody>
          <a:bodyPr/>
          <a:lstStyle/>
          <a:p>
            <a:endParaRPr lang="zh-CN" altLang="en-US"/>
          </a:p>
        </p:txBody>
      </p:sp>
      <p:sp>
        <p:nvSpPr>
          <p:cNvPr id="680977" name="Text Box 1041"/>
          <p:cNvSpPr txBox="1">
            <a:spLocks noChangeArrowheads="1"/>
          </p:cNvSpPr>
          <p:nvPr/>
        </p:nvSpPr>
        <p:spPr bwMode="auto">
          <a:xfrm>
            <a:off x="1714500" y="5227638"/>
            <a:ext cx="571500" cy="792162"/>
          </a:xfrm>
          <a:prstGeom prst="rect">
            <a:avLst/>
          </a:prstGeom>
          <a:solidFill>
            <a:schemeClr val="accent2">
              <a:lumMod val="60000"/>
              <a:lumOff val="40000"/>
              <a:alpha val="50000"/>
            </a:schemeClr>
          </a:solidFill>
          <a:ln w="9525">
            <a:solidFill>
              <a:srgbClr val="000000"/>
            </a:solidFill>
            <a:miter lim="800000"/>
            <a:headEnd/>
            <a:tailEnd/>
          </a:ln>
        </p:spPr>
        <p:txBody>
          <a:bodyPr/>
          <a:lstStyle/>
          <a:p>
            <a:pPr algn="just">
              <a:defRPr/>
            </a:pPr>
            <a:r>
              <a:rPr lang="zh-CN" altLang="en-US" sz="1200" b="1">
                <a:solidFill>
                  <a:schemeClr val="bg2"/>
                </a:solidFill>
                <a:latin typeface="宋体" pitchFamily="2" charset="-122"/>
                <a:ea typeface="宋体" pitchFamily="2" charset="-122"/>
              </a:rPr>
              <a:t>网点前置</a:t>
            </a:r>
            <a:r>
              <a:rPr lang="en-US" altLang="zh-CN" sz="1200" b="1">
                <a:solidFill>
                  <a:schemeClr val="bg2"/>
                </a:solidFill>
                <a:latin typeface="宋体" pitchFamily="2" charset="-122"/>
                <a:ea typeface="宋体" pitchFamily="2" charset="-122"/>
              </a:rPr>
              <a:t>1</a:t>
            </a:r>
          </a:p>
        </p:txBody>
      </p:sp>
      <p:sp>
        <p:nvSpPr>
          <p:cNvPr id="680978" name="Text Box 1042"/>
          <p:cNvSpPr txBox="1">
            <a:spLocks noChangeArrowheads="1"/>
          </p:cNvSpPr>
          <p:nvPr/>
        </p:nvSpPr>
        <p:spPr bwMode="auto">
          <a:xfrm>
            <a:off x="2552700" y="5227638"/>
            <a:ext cx="571500" cy="792162"/>
          </a:xfrm>
          <a:prstGeom prst="rect">
            <a:avLst/>
          </a:prstGeom>
          <a:solidFill>
            <a:schemeClr val="accent2">
              <a:lumMod val="60000"/>
              <a:lumOff val="40000"/>
              <a:alpha val="50000"/>
            </a:schemeClr>
          </a:solidFill>
          <a:ln w="9525">
            <a:solidFill>
              <a:srgbClr val="000000"/>
            </a:solidFill>
            <a:miter lim="800000"/>
            <a:headEnd/>
            <a:tailEnd/>
          </a:ln>
        </p:spPr>
        <p:txBody>
          <a:bodyPr/>
          <a:lstStyle/>
          <a:p>
            <a:pPr algn="just">
              <a:defRPr/>
            </a:pPr>
            <a:r>
              <a:rPr lang="zh-CN" altLang="en-US" sz="1200" b="1">
                <a:solidFill>
                  <a:schemeClr val="bg2"/>
                </a:solidFill>
                <a:latin typeface="宋体" pitchFamily="2" charset="-122"/>
                <a:ea typeface="宋体" pitchFamily="2" charset="-122"/>
              </a:rPr>
              <a:t>网点前置</a:t>
            </a:r>
            <a:r>
              <a:rPr lang="en-US" altLang="zh-CN" sz="1200" b="1">
                <a:solidFill>
                  <a:schemeClr val="bg2"/>
                </a:solidFill>
                <a:latin typeface="宋体" pitchFamily="2" charset="-122"/>
                <a:ea typeface="宋体" pitchFamily="2" charset="-122"/>
              </a:rPr>
              <a:t>n</a:t>
            </a:r>
          </a:p>
        </p:txBody>
      </p:sp>
      <p:sp>
        <p:nvSpPr>
          <p:cNvPr id="85008" name="Line 1043"/>
          <p:cNvSpPr>
            <a:spLocks noChangeShapeType="1"/>
          </p:cNvSpPr>
          <p:nvPr/>
        </p:nvSpPr>
        <p:spPr bwMode="auto">
          <a:xfrm flipV="1">
            <a:off x="2057400" y="4800600"/>
            <a:ext cx="228600" cy="457200"/>
          </a:xfrm>
          <a:prstGeom prst="line">
            <a:avLst/>
          </a:prstGeom>
          <a:noFill/>
          <a:ln w="9525">
            <a:solidFill>
              <a:srgbClr val="000000"/>
            </a:solidFill>
            <a:round/>
            <a:headEnd/>
            <a:tailEnd/>
          </a:ln>
        </p:spPr>
        <p:txBody>
          <a:bodyPr/>
          <a:lstStyle/>
          <a:p>
            <a:endParaRPr lang="zh-CN" altLang="en-US"/>
          </a:p>
        </p:txBody>
      </p:sp>
      <p:sp>
        <p:nvSpPr>
          <p:cNvPr id="85009" name="Line 1044"/>
          <p:cNvSpPr>
            <a:spLocks noChangeShapeType="1"/>
          </p:cNvSpPr>
          <p:nvPr/>
        </p:nvSpPr>
        <p:spPr bwMode="auto">
          <a:xfrm flipH="1" flipV="1">
            <a:off x="2514600" y="4800600"/>
            <a:ext cx="228600" cy="457200"/>
          </a:xfrm>
          <a:prstGeom prst="line">
            <a:avLst/>
          </a:prstGeom>
          <a:noFill/>
          <a:ln w="9525">
            <a:solidFill>
              <a:srgbClr val="000000"/>
            </a:solidFill>
            <a:round/>
            <a:headEnd/>
            <a:tailEnd/>
          </a:ln>
        </p:spPr>
        <p:txBody>
          <a:bodyPr/>
          <a:lstStyle/>
          <a:p>
            <a:endParaRPr lang="zh-CN" altLang="en-US"/>
          </a:p>
        </p:txBody>
      </p:sp>
      <p:sp>
        <p:nvSpPr>
          <p:cNvPr id="85010" name="Text Box 1045"/>
          <p:cNvSpPr txBox="1">
            <a:spLocks noChangeArrowheads="1"/>
          </p:cNvSpPr>
          <p:nvPr/>
        </p:nvSpPr>
        <p:spPr bwMode="auto">
          <a:xfrm>
            <a:off x="5143500" y="3421063"/>
            <a:ext cx="800100" cy="693737"/>
          </a:xfrm>
          <a:prstGeom prst="rect">
            <a:avLst/>
          </a:prstGeom>
          <a:solidFill>
            <a:srgbClr val="CC99FF">
              <a:alpha val="50195"/>
            </a:srgbClr>
          </a:solidFill>
          <a:ln w="9525">
            <a:solidFill>
              <a:srgbClr val="000000"/>
            </a:solidFill>
            <a:miter lim="800000"/>
            <a:headEnd/>
            <a:tailEnd/>
          </a:ln>
        </p:spPr>
        <p:txBody>
          <a:bodyPr/>
          <a:lstStyle/>
          <a:p>
            <a:pPr algn="just"/>
            <a:r>
              <a:rPr lang="en-US" altLang="zh-CN" sz="1200">
                <a:solidFill>
                  <a:schemeClr val="bg2"/>
                </a:solidFill>
                <a:ea typeface="宋体" pitchFamily="2" charset="-122"/>
              </a:rPr>
              <a:t>Internet </a:t>
            </a:r>
            <a:r>
              <a:rPr lang="zh-CN" altLang="en-US" sz="1200">
                <a:solidFill>
                  <a:schemeClr val="bg2"/>
                </a:solidFill>
                <a:ea typeface="宋体" pitchFamily="2" charset="-122"/>
              </a:rPr>
              <a:t>门户前置系统</a:t>
            </a:r>
          </a:p>
        </p:txBody>
      </p:sp>
      <p:sp>
        <p:nvSpPr>
          <p:cNvPr id="85011" name="Line 1046"/>
          <p:cNvSpPr>
            <a:spLocks noChangeShapeType="1"/>
          </p:cNvSpPr>
          <p:nvPr/>
        </p:nvSpPr>
        <p:spPr bwMode="auto">
          <a:xfrm flipH="1" flipV="1">
            <a:off x="5410200" y="2971800"/>
            <a:ext cx="0" cy="152400"/>
          </a:xfrm>
          <a:prstGeom prst="line">
            <a:avLst/>
          </a:prstGeom>
          <a:noFill/>
          <a:ln w="9525">
            <a:solidFill>
              <a:srgbClr val="000000"/>
            </a:solidFill>
            <a:round/>
            <a:headEnd/>
            <a:tailEnd/>
          </a:ln>
        </p:spPr>
        <p:txBody>
          <a:bodyPr/>
          <a:lstStyle/>
          <a:p>
            <a:endParaRPr lang="zh-CN" altLang="en-US"/>
          </a:p>
        </p:txBody>
      </p:sp>
      <p:sp>
        <p:nvSpPr>
          <p:cNvPr id="85012" name="Oval 1047"/>
          <p:cNvSpPr>
            <a:spLocks noChangeArrowheads="1"/>
          </p:cNvSpPr>
          <p:nvPr/>
        </p:nvSpPr>
        <p:spPr bwMode="auto">
          <a:xfrm>
            <a:off x="5067300" y="4114800"/>
            <a:ext cx="685800" cy="914400"/>
          </a:xfrm>
          <a:prstGeom prst="ellipse">
            <a:avLst/>
          </a:prstGeom>
          <a:solidFill>
            <a:schemeClr val="accent1">
              <a:alpha val="50195"/>
            </a:schemeClr>
          </a:solidFill>
          <a:ln w="9525">
            <a:solidFill>
              <a:srgbClr val="000000"/>
            </a:solidFill>
            <a:round/>
            <a:headEnd/>
            <a:tailEnd/>
          </a:ln>
        </p:spPr>
        <p:txBody>
          <a:bodyPr/>
          <a:lstStyle/>
          <a:p>
            <a:pPr algn="ctr">
              <a:spcBef>
                <a:spcPct val="50000"/>
              </a:spcBef>
              <a:buClr>
                <a:srgbClr val="AA0027"/>
              </a:buClr>
            </a:pPr>
            <a:r>
              <a:rPr lang="en-US" altLang="zh-CN" sz="1200" b="1">
                <a:solidFill>
                  <a:schemeClr val="bg2"/>
                </a:solidFill>
                <a:ea typeface="宋体" pitchFamily="2" charset="-122"/>
              </a:rPr>
              <a:t>Internet</a:t>
            </a:r>
            <a:r>
              <a:rPr lang="zh-CN" altLang="en-US" sz="1200" b="1">
                <a:solidFill>
                  <a:schemeClr val="bg2"/>
                </a:solidFill>
                <a:ea typeface="宋体" pitchFamily="2" charset="-122"/>
              </a:rPr>
              <a:t>接入</a:t>
            </a:r>
            <a:r>
              <a:rPr lang="zh-CN" altLang="en-US" sz="1200">
                <a:solidFill>
                  <a:schemeClr val="bg2"/>
                </a:solidFill>
                <a:ea typeface="宋体" pitchFamily="2" charset="-122"/>
              </a:rPr>
              <a:t>网</a:t>
            </a:r>
          </a:p>
        </p:txBody>
      </p:sp>
      <p:grpSp>
        <p:nvGrpSpPr>
          <p:cNvPr id="85013" name="Group 1048"/>
          <p:cNvGrpSpPr>
            <a:grpSpLocks/>
          </p:cNvGrpSpPr>
          <p:nvPr/>
        </p:nvGrpSpPr>
        <p:grpSpPr bwMode="auto">
          <a:xfrm>
            <a:off x="1181100" y="1447800"/>
            <a:ext cx="5600700" cy="1125538"/>
            <a:chOff x="504" y="923"/>
            <a:chExt cx="3528" cy="709"/>
          </a:xfrm>
        </p:grpSpPr>
        <p:sp>
          <p:nvSpPr>
            <p:cNvPr id="85040" name="Rectangle 1049"/>
            <p:cNvSpPr>
              <a:spLocks noChangeArrowheads="1"/>
            </p:cNvSpPr>
            <p:nvPr/>
          </p:nvSpPr>
          <p:spPr bwMode="auto">
            <a:xfrm>
              <a:off x="504" y="984"/>
              <a:ext cx="2520" cy="648"/>
            </a:xfrm>
            <a:prstGeom prst="rect">
              <a:avLst/>
            </a:prstGeom>
            <a:solidFill>
              <a:srgbClr val="FFFF66">
                <a:alpha val="49803"/>
              </a:srgbClr>
            </a:solidFill>
            <a:ln w="9525">
              <a:noFill/>
              <a:miter lim="800000"/>
              <a:headEnd/>
              <a:tailEnd/>
            </a:ln>
          </p:spPr>
          <p:txBody>
            <a:bodyPr/>
            <a:lstStyle/>
            <a:p>
              <a:pPr>
                <a:spcBef>
                  <a:spcPct val="50000"/>
                </a:spcBef>
                <a:buClr>
                  <a:srgbClr val="AA0027"/>
                </a:buClr>
              </a:pPr>
              <a:r>
                <a:rPr lang="zh-CN" altLang="en-US" sz="1600" b="1">
                  <a:solidFill>
                    <a:schemeClr val="bg2"/>
                  </a:solidFill>
                  <a:latin typeface="Arial" charset="0"/>
                  <a:ea typeface="宋体" pitchFamily="2" charset="-122"/>
                </a:rPr>
                <a:t>数据层</a:t>
              </a:r>
            </a:p>
          </p:txBody>
        </p:sp>
        <p:sp>
          <p:nvSpPr>
            <p:cNvPr id="85041" name="Text Box 1050"/>
            <p:cNvSpPr txBox="1">
              <a:spLocks noChangeArrowheads="1"/>
            </p:cNvSpPr>
            <p:nvPr/>
          </p:nvSpPr>
          <p:spPr bwMode="auto">
            <a:xfrm>
              <a:off x="1368" y="1008"/>
              <a:ext cx="1080" cy="250"/>
            </a:xfrm>
            <a:prstGeom prst="rect">
              <a:avLst/>
            </a:prstGeom>
            <a:solidFill>
              <a:srgbClr val="FFFF00">
                <a:alpha val="50195"/>
              </a:srgbClr>
            </a:solidFill>
            <a:ln w="9525">
              <a:solidFill>
                <a:srgbClr val="000000"/>
              </a:solidFill>
              <a:miter lim="800000"/>
              <a:headEnd/>
              <a:tailEnd/>
            </a:ln>
          </p:spPr>
          <p:txBody>
            <a:bodyPr/>
            <a:lstStyle/>
            <a:p>
              <a:pPr algn="ctr"/>
              <a:r>
                <a:rPr lang="zh-CN" altLang="en-US" sz="1200" b="1">
                  <a:solidFill>
                    <a:schemeClr val="bg2"/>
                  </a:solidFill>
                  <a:ea typeface="宋体" pitchFamily="2" charset="-122"/>
                </a:rPr>
                <a:t>中心存储系统层</a:t>
              </a:r>
            </a:p>
          </p:txBody>
        </p:sp>
        <p:sp>
          <p:nvSpPr>
            <p:cNvPr id="85042" name="Text Box 1051"/>
            <p:cNvSpPr txBox="1">
              <a:spLocks noChangeArrowheads="1"/>
            </p:cNvSpPr>
            <p:nvPr/>
          </p:nvSpPr>
          <p:spPr bwMode="auto">
            <a:xfrm>
              <a:off x="1368" y="1344"/>
              <a:ext cx="1080" cy="250"/>
            </a:xfrm>
            <a:prstGeom prst="rect">
              <a:avLst/>
            </a:prstGeom>
            <a:solidFill>
              <a:srgbClr val="FFFF00">
                <a:alpha val="50195"/>
              </a:srgbClr>
            </a:solidFill>
            <a:ln w="9525">
              <a:solidFill>
                <a:srgbClr val="000000"/>
              </a:solidFill>
              <a:miter lim="800000"/>
              <a:headEnd/>
              <a:tailEnd/>
            </a:ln>
          </p:spPr>
          <p:txBody>
            <a:bodyPr/>
            <a:lstStyle/>
            <a:p>
              <a:pPr algn="ctr"/>
              <a:r>
                <a:rPr lang="zh-CN" altLang="en-US" sz="1200" b="1">
                  <a:solidFill>
                    <a:schemeClr val="bg2"/>
                  </a:solidFill>
                  <a:ea typeface="宋体" pitchFamily="2" charset="-122"/>
                </a:rPr>
                <a:t>数据库系统层</a:t>
              </a:r>
            </a:p>
          </p:txBody>
        </p:sp>
        <p:sp>
          <p:nvSpPr>
            <p:cNvPr id="85043" name="Line 1052"/>
            <p:cNvSpPr>
              <a:spLocks noChangeShapeType="1"/>
            </p:cNvSpPr>
            <p:nvPr/>
          </p:nvSpPr>
          <p:spPr bwMode="auto">
            <a:xfrm>
              <a:off x="1872" y="1248"/>
              <a:ext cx="0" cy="125"/>
            </a:xfrm>
            <a:prstGeom prst="line">
              <a:avLst/>
            </a:prstGeom>
            <a:noFill/>
            <a:ln w="9525">
              <a:solidFill>
                <a:srgbClr val="000000"/>
              </a:solidFill>
              <a:round/>
              <a:headEnd/>
              <a:tailEnd/>
            </a:ln>
          </p:spPr>
          <p:txBody>
            <a:bodyPr/>
            <a:lstStyle/>
            <a:p>
              <a:endParaRPr lang="zh-CN" altLang="en-US"/>
            </a:p>
          </p:txBody>
        </p:sp>
        <p:sp>
          <p:nvSpPr>
            <p:cNvPr id="85044" name="Oval 1053"/>
            <p:cNvSpPr>
              <a:spLocks noChangeArrowheads="1"/>
            </p:cNvSpPr>
            <p:nvPr/>
          </p:nvSpPr>
          <p:spPr bwMode="auto">
            <a:xfrm>
              <a:off x="3528" y="923"/>
              <a:ext cx="504" cy="661"/>
            </a:xfrm>
            <a:prstGeom prst="ellipse">
              <a:avLst/>
            </a:prstGeom>
            <a:solidFill>
              <a:schemeClr val="accent1">
                <a:alpha val="50195"/>
              </a:schemeClr>
            </a:solidFill>
            <a:ln w="9525">
              <a:solidFill>
                <a:srgbClr val="000000"/>
              </a:solidFill>
              <a:round/>
              <a:headEnd/>
              <a:tailEnd/>
            </a:ln>
          </p:spPr>
          <p:txBody>
            <a:bodyPr/>
            <a:lstStyle/>
            <a:p>
              <a:pPr algn="ctr">
                <a:spcBef>
                  <a:spcPct val="50000"/>
                </a:spcBef>
                <a:buClr>
                  <a:srgbClr val="AA0027"/>
                </a:buClr>
              </a:pPr>
              <a:r>
                <a:rPr lang="zh-CN" altLang="en-US" sz="1200" b="1">
                  <a:solidFill>
                    <a:schemeClr val="bg2"/>
                  </a:solidFill>
                  <a:latin typeface="Arial" charset="0"/>
                  <a:ea typeface="宋体" pitchFamily="2" charset="-122"/>
                </a:rPr>
                <a:t>灾</a:t>
              </a:r>
            </a:p>
            <a:p>
              <a:pPr algn="ctr">
                <a:spcBef>
                  <a:spcPct val="50000"/>
                </a:spcBef>
                <a:buClr>
                  <a:srgbClr val="AA0027"/>
                </a:buClr>
              </a:pPr>
              <a:r>
                <a:rPr lang="zh-CN" altLang="en-US" sz="1200" b="1">
                  <a:solidFill>
                    <a:schemeClr val="bg2"/>
                  </a:solidFill>
                  <a:latin typeface="Arial" charset="0"/>
                  <a:ea typeface="宋体" pitchFamily="2" charset="-122"/>
                </a:rPr>
                <a:t>备</a:t>
              </a:r>
            </a:p>
            <a:p>
              <a:pPr algn="ctr">
                <a:spcBef>
                  <a:spcPct val="50000"/>
                </a:spcBef>
                <a:buClr>
                  <a:srgbClr val="AA0027"/>
                </a:buClr>
              </a:pPr>
              <a:r>
                <a:rPr lang="zh-CN" altLang="en-US" sz="1200" b="1">
                  <a:solidFill>
                    <a:schemeClr val="bg2"/>
                  </a:solidFill>
                  <a:latin typeface="Arial" charset="0"/>
                  <a:ea typeface="宋体" pitchFamily="2" charset="-122"/>
                </a:rPr>
                <a:t>网</a:t>
              </a:r>
            </a:p>
          </p:txBody>
        </p:sp>
        <p:sp>
          <p:nvSpPr>
            <p:cNvPr id="85045" name="Line 1054"/>
            <p:cNvSpPr>
              <a:spLocks noChangeShapeType="1"/>
            </p:cNvSpPr>
            <p:nvPr/>
          </p:nvSpPr>
          <p:spPr bwMode="auto">
            <a:xfrm>
              <a:off x="2448" y="1152"/>
              <a:ext cx="1080" cy="0"/>
            </a:xfrm>
            <a:prstGeom prst="line">
              <a:avLst/>
            </a:prstGeom>
            <a:noFill/>
            <a:ln w="9525">
              <a:solidFill>
                <a:srgbClr val="000000"/>
              </a:solidFill>
              <a:round/>
              <a:headEnd/>
              <a:tailEnd/>
            </a:ln>
          </p:spPr>
          <p:txBody>
            <a:bodyPr/>
            <a:lstStyle/>
            <a:p>
              <a:endParaRPr lang="zh-CN" altLang="en-US"/>
            </a:p>
          </p:txBody>
        </p:sp>
      </p:grpSp>
      <p:sp>
        <p:nvSpPr>
          <p:cNvPr id="85014" name="Text Box 1055"/>
          <p:cNvSpPr txBox="1">
            <a:spLocks noChangeArrowheads="1"/>
          </p:cNvSpPr>
          <p:nvPr/>
        </p:nvSpPr>
        <p:spPr bwMode="auto">
          <a:xfrm>
            <a:off x="6057900" y="3421063"/>
            <a:ext cx="800100" cy="693737"/>
          </a:xfrm>
          <a:prstGeom prst="rect">
            <a:avLst/>
          </a:prstGeom>
          <a:solidFill>
            <a:srgbClr val="CC99FF">
              <a:alpha val="50195"/>
            </a:srgbClr>
          </a:solidFill>
          <a:ln w="9525">
            <a:solidFill>
              <a:srgbClr val="000000"/>
            </a:solidFill>
            <a:miter lim="800000"/>
            <a:headEnd/>
            <a:tailEnd/>
          </a:ln>
        </p:spPr>
        <p:txBody>
          <a:bodyPr/>
          <a:lstStyle/>
          <a:p>
            <a:pPr algn="just"/>
            <a:r>
              <a:rPr lang="zh-CN" altLang="en-US" sz="1200">
                <a:solidFill>
                  <a:schemeClr val="bg2"/>
                </a:solidFill>
                <a:ea typeface="宋体" pitchFamily="2" charset="-122"/>
              </a:rPr>
              <a:t>外连单位前置系统</a:t>
            </a:r>
          </a:p>
        </p:txBody>
      </p:sp>
      <p:sp>
        <p:nvSpPr>
          <p:cNvPr id="85015" name="Text Box 1056"/>
          <p:cNvSpPr txBox="1">
            <a:spLocks noChangeArrowheads="1"/>
          </p:cNvSpPr>
          <p:nvPr/>
        </p:nvSpPr>
        <p:spPr bwMode="auto">
          <a:xfrm>
            <a:off x="5143500" y="3124200"/>
            <a:ext cx="1714500" cy="296863"/>
          </a:xfrm>
          <a:prstGeom prst="rect">
            <a:avLst/>
          </a:prstGeom>
          <a:solidFill>
            <a:srgbClr val="CC99FF">
              <a:alpha val="50195"/>
            </a:srgbClr>
          </a:solidFill>
          <a:ln w="9525">
            <a:solidFill>
              <a:srgbClr val="000000"/>
            </a:solidFill>
            <a:miter lim="800000"/>
            <a:headEnd/>
            <a:tailEnd/>
          </a:ln>
        </p:spPr>
        <p:txBody>
          <a:bodyPr/>
          <a:lstStyle/>
          <a:p>
            <a:pPr algn="ctr"/>
            <a:r>
              <a:rPr lang="zh-CN" altLang="en-US" sz="1200" b="1">
                <a:solidFill>
                  <a:schemeClr val="bg2"/>
                </a:solidFill>
                <a:ea typeface="宋体" pitchFamily="2" charset="-122"/>
              </a:rPr>
              <a:t>门户前置逻辑层</a:t>
            </a:r>
          </a:p>
        </p:txBody>
      </p:sp>
      <p:sp>
        <p:nvSpPr>
          <p:cNvPr id="85016" name="Text Box 1057"/>
          <p:cNvSpPr txBox="1">
            <a:spLocks noChangeArrowheads="1"/>
          </p:cNvSpPr>
          <p:nvPr/>
        </p:nvSpPr>
        <p:spPr bwMode="auto">
          <a:xfrm>
            <a:off x="3124200" y="3703638"/>
            <a:ext cx="571500" cy="868362"/>
          </a:xfrm>
          <a:prstGeom prst="rect">
            <a:avLst/>
          </a:prstGeom>
          <a:solidFill>
            <a:srgbClr val="FF6600">
              <a:alpha val="50195"/>
            </a:srgbClr>
          </a:solidFill>
          <a:ln w="9525">
            <a:solidFill>
              <a:srgbClr val="000000"/>
            </a:solidFill>
            <a:miter lim="800000"/>
            <a:headEnd/>
            <a:tailEnd/>
          </a:ln>
        </p:spPr>
        <p:txBody>
          <a:bodyPr/>
          <a:lstStyle/>
          <a:p>
            <a:pPr algn="just"/>
            <a:r>
              <a:rPr lang="zh-CN" altLang="en-US" sz="1200" b="1">
                <a:solidFill>
                  <a:schemeClr val="bg2"/>
                </a:solidFill>
                <a:ea typeface="宋体" pitchFamily="2" charset="-122"/>
              </a:rPr>
              <a:t>系统资源管理平台</a:t>
            </a:r>
          </a:p>
        </p:txBody>
      </p:sp>
      <p:sp>
        <p:nvSpPr>
          <p:cNvPr id="85017" name="Text Box 1058"/>
          <p:cNvSpPr txBox="1">
            <a:spLocks noChangeArrowheads="1"/>
          </p:cNvSpPr>
          <p:nvPr/>
        </p:nvSpPr>
        <p:spPr bwMode="auto">
          <a:xfrm>
            <a:off x="3924300" y="3703638"/>
            <a:ext cx="571500" cy="868362"/>
          </a:xfrm>
          <a:prstGeom prst="rect">
            <a:avLst/>
          </a:prstGeom>
          <a:solidFill>
            <a:srgbClr val="FF6600">
              <a:alpha val="50195"/>
            </a:srgbClr>
          </a:solidFill>
          <a:ln w="9525">
            <a:solidFill>
              <a:srgbClr val="000000"/>
            </a:solidFill>
            <a:miter lim="800000"/>
            <a:headEnd/>
            <a:tailEnd/>
          </a:ln>
        </p:spPr>
        <p:txBody>
          <a:bodyPr/>
          <a:lstStyle/>
          <a:p>
            <a:pPr algn="just"/>
            <a:r>
              <a:rPr lang="zh-CN" altLang="en-US" sz="1200">
                <a:solidFill>
                  <a:schemeClr val="bg2"/>
                </a:solidFill>
                <a:latin typeface="宋体" pitchFamily="2" charset="-122"/>
                <a:ea typeface="宋体" pitchFamily="2" charset="-122"/>
              </a:rPr>
              <a:t>系统安全管理平台</a:t>
            </a:r>
          </a:p>
        </p:txBody>
      </p:sp>
      <p:sp>
        <p:nvSpPr>
          <p:cNvPr id="85018" name="Line 1059"/>
          <p:cNvSpPr>
            <a:spLocks noChangeShapeType="1"/>
          </p:cNvSpPr>
          <p:nvPr/>
        </p:nvSpPr>
        <p:spPr bwMode="auto">
          <a:xfrm flipV="1">
            <a:off x="3467100" y="3603625"/>
            <a:ext cx="0" cy="100013"/>
          </a:xfrm>
          <a:prstGeom prst="line">
            <a:avLst/>
          </a:prstGeom>
          <a:noFill/>
          <a:ln w="9525">
            <a:solidFill>
              <a:srgbClr val="000000"/>
            </a:solidFill>
            <a:round/>
            <a:headEnd/>
            <a:tailEnd/>
          </a:ln>
        </p:spPr>
        <p:txBody>
          <a:bodyPr/>
          <a:lstStyle/>
          <a:p>
            <a:endParaRPr lang="zh-CN" altLang="en-US"/>
          </a:p>
        </p:txBody>
      </p:sp>
      <p:sp>
        <p:nvSpPr>
          <p:cNvPr id="85019" name="Line 1060"/>
          <p:cNvSpPr>
            <a:spLocks noChangeShapeType="1"/>
          </p:cNvSpPr>
          <p:nvPr/>
        </p:nvSpPr>
        <p:spPr bwMode="auto">
          <a:xfrm flipV="1">
            <a:off x="4152900" y="3505200"/>
            <a:ext cx="0" cy="198438"/>
          </a:xfrm>
          <a:prstGeom prst="line">
            <a:avLst/>
          </a:prstGeom>
          <a:noFill/>
          <a:ln w="9525">
            <a:solidFill>
              <a:srgbClr val="000000"/>
            </a:solidFill>
            <a:round/>
            <a:headEnd/>
            <a:tailEnd/>
          </a:ln>
        </p:spPr>
        <p:txBody>
          <a:bodyPr/>
          <a:lstStyle/>
          <a:p>
            <a:endParaRPr lang="zh-CN" altLang="en-US"/>
          </a:p>
        </p:txBody>
      </p:sp>
      <p:sp>
        <p:nvSpPr>
          <p:cNvPr id="85020" name="Line 1061"/>
          <p:cNvSpPr>
            <a:spLocks noChangeShapeType="1"/>
          </p:cNvSpPr>
          <p:nvPr/>
        </p:nvSpPr>
        <p:spPr bwMode="auto">
          <a:xfrm>
            <a:off x="6400800" y="5029200"/>
            <a:ext cx="0" cy="228600"/>
          </a:xfrm>
          <a:prstGeom prst="line">
            <a:avLst/>
          </a:prstGeom>
          <a:noFill/>
          <a:ln w="9525">
            <a:solidFill>
              <a:srgbClr val="000000"/>
            </a:solidFill>
            <a:round/>
            <a:headEnd/>
            <a:tailEnd/>
          </a:ln>
        </p:spPr>
        <p:txBody>
          <a:bodyPr/>
          <a:lstStyle/>
          <a:p>
            <a:endParaRPr lang="zh-CN" altLang="en-US"/>
          </a:p>
        </p:txBody>
      </p:sp>
      <p:sp>
        <p:nvSpPr>
          <p:cNvPr id="680998" name="Text Box 1062"/>
          <p:cNvSpPr txBox="1">
            <a:spLocks noChangeArrowheads="1"/>
          </p:cNvSpPr>
          <p:nvPr/>
        </p:nvSpPr>
        <p:spPr bwMode="auto">
          <a:xfrm>
            <a:off x="5981700" y="5257800"/>
            <a:ext cx="800100" cy="898525"/>
          </a:xfrm>
          <a:prstGeom prst="rect">
            <a:avLst/>
          </a:prstGeom>
          <a:solidFill>
            <a:schemeClr val="accent2">
              <a:lumMod val="60000"/>
              <a:lumOff val="40000"/>
              <a:alpha val="50000"/>
            </a:schemeClr>
          </a:solidFill>
          <a:ln w="9525">
            <a:solidFill>
              <a:srgbClr val="000000"/>
            </a:solidFill>
            <a:miter lim="800000"/>
            <a:headEnd/>
            <a:tailEnd/>
          </a:ln>
        </p:spPr>
        <p:txBody>
          <a:bodyPr/>
          <a:lstStyle/>
          <a:p>
            <a:pPr algn="just">
              <a:defRPr/>
            </a:pPr>
            <a:r>
              <a:rPr lang="zh-CN" altLang="en-US" sz="1200" b="1">
                <a:solidFill>
                  <a:schemeClr val="bg2"/>
                </a:solidFill>
                <a:latin typeface="宋体" pitchFamily="2" charset="-122"/>
                <a:ea typeface="宋体" pitchFamily="2" charset="-122"/>
              </a:rPr>
              <a:t>人行、金卡中心、</a:t>
            </a:r>
            <a:r>
              <a:rPr lang="en-US" altLang="zh-CN" sz="1200" b="1">
                <a:solidFill>
                  <a:schemeClr val="bg2"/>
                </a:solidFill>
                <a:latin typeface="宋体" pitchFamily="2" charset="-122"/>
                <a:ea typeface="宋体" pitchFamily="2" charset="-122"/>
              </a:rPr>
              <a:t>SWIFT</a:t>
            </a:r>
            <a:r>
              <a:rPr lang="zh-CN" altLang="en-US" sz="1200" b="1">
                <a:solidFill>
                  <a:schemeClr val="bg2"/>
                </a:solidFill>
                <a:latin typeface="宋体" pitchFamily="2" charset="-122"/>
                <a:ea typeface="宋体" pitchFamily="2" charset="-122"/>
              </a:rPr>
              <a:t>等</a:t>
            </a:r>
          </a:p>
        </p:txBody>
      </p:sp>
      <p:sp>
        <p:nvSpPr>
          <p:cNvPr id="85022" name="Line 1063"/>
          <p:cNvSpPr>
            <a:spLocks noChangeShapeType="1"/>
          </p:cNvSpPr>
          <p:nvPr/>
        </p:nvSpPr>
        <p:spPr bwMode="auto">
          <a:xfrm flipH="1">
            <a:off x="5181600" y="5029200"/>
            <a:ext cx="228600" cy="381000"/>
          </a:xfrm>
          <a:prstGeom prst="line">
            <a:avLst/>
          </a:prstGeom>
          <a:noFill/>
          <a:ln w="9525">
            <a:solidFill>
              <a:srgbClr val="000000"/>
            </a:solidFill>
            <a:round/>
            <a:headEnd/>
            <a:tailEnd/>
          </a:ln>
        </p:spPr>
        <p:txBody>
          <a:bodyPr/>
          <a:lstStyle/>
          <a:p>
            <a:endParaRPr lang="zh-CN" altLang="en-US"/>
          </a:p>
        </p:txBody>
      </p:sp>
      <p:sp>
        <p:nvSpPr>
          <p:cNvPr id="681000" name="AutoShape 1064"/>
          <p:cNvSpPr>
            <a:spLocks noChangeArrowheads="1"/>
          </p:cNvSpPr>
          <p:nvPr/>
        </p:nvSpPr>
        <p:spPr bwMode="auto">
          <a:xfrm>
            <a:off x="4114800" y="5067300"/>
            <a:ext cx="1600200" cy="1409700"/>
          </a:xfrm>
          <a:prstGeom prst="irregularSeal1">
            <a:avLst/>
          </a:prstGeom>
          <a:solidFill>
            <a:schemeClr val="accent2">
              <a:lumMod val="60000"/>
              <a:lumOff val="40000"/>
              <a:alpha val="50000"/>
            </a:schemeClr>
          </a:solidFill>
          <a:ln w="9525">
            <a:solidFill>
              <a:srgbClr val="000000"/>
            </a:solidFill>
            <a:miter lim="800000"/>
            <a:headEnd/>
            <a:tailEnd/>
          </a:ln>
        </p:spPr>
        <p:txBody>
          <a:bodyPr/>
          <a:lstStyle/>
          <a:p>
            <a:pPr>
              <a:defRPr/>
            </a:pPr>
            <a:endParaRPr lang="zh-CN" altLang="en-US">
              <a:ea typeface="宋体" pitchFamily="2" charset="-122"/>
            </a:endParaRPr>
          </a:p>
        </p:txBody>
      </p:sp>
      <p:sp>
        <p:nvSpPr>
          <p:cNvPr id="85024" name="Text Box 1065"/>
          <p:cNvSpPr txBox="1">
            <a:spLocks noChangeArrowheads="1"/>
          </p:cNvSpPr>
          <p:nvPr/>
        </p:nvSpPr>
        <p:spPr bwMode="auto">
          <a:xfrm>
            <a:off x="4343400" y="5562600"/>
            <a:ext cx="1219200" cy="396875"/>
          </a:xfrm>
          <a:prstGeom prst="rect">
            <a:avLst/>
          </a:prstGeom>
          <a:solidFill>
            <a:srgbClr val="CCFFFF">
              <a:alpha val="50195"/>
            </a:srgbClr>
          </a:solidFill>
          <a:ln w="9525">
            <a:noFill/>
            <a:miter lim="800000"/>
            <a:headEnd/>
            <a:tailEnd/>
          </a:ln>
        </p:spPr>
        <p:txBody>
          <a:bodyPr/>
          <a:lstStyle/>
          <a:p>
            <a:pPr algn="just"/>
            <a:r>
              <a:rPr lang="en-US" altLang="zh-CN" sz="1200" b="1">
                <a:solidFill>
                  <a:schemeClr val="bg2"/>
                </a:solidFill>
                <a:latin typeface="宋体" pitchFamily="2" charset="-122"/>
                <a:ea typeface="宋体" pitchFamily="2" charset="-122"/>
              </a:rPr>
              <a:t>Internet</a:t>
            </a:r>
            <a:r>
              <a:rPr lang="zh-CN" altLang="en-US" sz="1200" b="1">
                <a:solidFill>
                  <a:schemeClr val="bg2"/>
                </a:solidFill>
                <a:latin typeface="宋体" pitchFamily="2" charset="-122"/>
                <a:ea typeface="宋体" pitchFamily="2" charset="-122"/>
              </a:rPr>
              <a:t>世界</a:t>
            </a:r>
          </a:p>
        </p:txBody>
      </p:sp>
      <p:sp>
        <p:nvSpPr>
          <p:cNvPr id="85025" name="Text Box 1066"/>
          <p:cNvSpPr txBox="1">
            <a:spLocks noChangeArrowheads="1"/>
          </p:cNvSpPr>
          <p:nvPr/>
        </p:nvSpPr>
        <p:spPr bwMode="auto">
          <a:xfrm>
            <a:off x="1638300" y="2590800"/>
            <a:ext cx="1828800" cy="396875"/>
          </a:xfrm>
          <a:prstGeom prst="rect">
            <a:avLst/>
          </a:prstGeom>
          <a:solidFill>
            <a:srgbClr val="CC99FF">
              <a:alpha val="50195"/>
            </a:srgbClr>
          </a:solidFill>
          <a:ln w="9525">
            <a:solidFill>
              <a:srgbClr val="000000"/>
            </a:solidFill>
            <a:miter lim="800000"/>
            <a:headEnd/>
            <a:tailEnd/>
          </a:ln>
        </p:spPr>
        <p:txBody>
          <a:bodyPr anchor="ctr" anchorCtr="1"/>
          <a:lstStyle/>
          <a:p>
            <a:pPr algn="ctr"/>
            <a:r>
              <a:rPr lang="zh-CN" altLang="en-US" sz="1200" b="1">
                <a:solidFill>
                  <a:schemeClr val="bg2"/>
                </a:solidFill>
                <a:ea typeface="宋体" pitchFamily="2" charset="-122"/>
              </a:rPr>
              <a:t>决策支持业务逻辑层</a:t>
            </a:r>
          </a:p>
        </p:txBody>
      </p:sp>
      <p:sp>
        <p:nvSpPr>
          <p:cNvPr id="85026" name="Text Box 1067"/>
          <p:cNvSpPr txBox="1">
            <a:spLocks noChangeArrowheads="1"/>
          </p:cNvSpPr>
          <p:nvPr/>
        </p:nvSpPr>
        <p:spPr bwMode="auto">
          <a:xfrm>
            <a:off x="1408113" y="6096000"/>
            <a:ext cx="1485900" cy="396875"/>
          </a:xfrm>
          <a:prstGeom prst="rect">
            <a:avLst/>
          </a:prstGeom>
          <a:solidFill>
            <a:srgbClr val="CCFFFF">
              <a:alpha val="50195"/>
            </a:srgbClr>
          </a:solidFill>
          <a:ln w="9525">
            <a:noFill/>
            <a:miter lim="800000"/>
            <a:headEnd/>
            <a:tailEnd/>
          </a:ln>
        </p:spPr>
        <p:txBody>
          <a:bodyPr/>
          <a:lstStyle/>
          <a:p>
            <a:pPr algn="just"/>
            <a:r>
              <a:rPr lang="zh-CN" altLang="en-US" sz="1600">
                <a:solidFill>
                  <a:schemeClr val="bg2"/>
                </a:solidFill>
                <a:ea typeface="宋体" pitchFamily="2" charset="-122"/>
              </a:rPr>
              <a:t>客户层</a:t>
            </a:r>
          </a:p>
        </p:txBody>
      </p:sp>
      <p:grpSp>
        <p:nvGrpSpPr>
          <p:cNvPr id="85027" name="Group 1068"/>
          <p:cNvGrpSpPr>
            <a:grpSpLocks/>
          </p:cNvGrpSpPr>
          <p:nvPr/>
        </p:nvGrpSpPr>
        <p:grpSpPr bwMode="auto">
          <a:xfrm>
            <a:off x="7391400" y="1752600"/>
            <a:ext cx="1524000" cy="2743200"/>
            <a:chOff x="4656" y="912"/>
            <a:chExt cx="912" cy="1728"/>
          </a:xfrm>
        </p:grpSpPr>
        <p:sp>
          <p:nvSpPr>
            <p:cNvPr id="85030" name="Text Box 1069"/>
            <p:cNvSpPr txBox="1">
              <a:spLocks noChangeArrowheads="1"/>
            </p:cNvSpPr>
            <p:nvPr/>
          </p:nvSpPr>
          <p:spPr bwMode="auto">
            <a:xfrm>
              <a:off x="4944" y="912"/>
              <a:ext cx="432" cy="187"/>
            </a:xfrm>
            <a:prstGeom prst="rect">
              <a:avLst/>
            </a:prstGeom>
            <a:noFill/>
            <a:ln w="9525">
              <a:noFill/>
              <a:miter lim="800000"/>
              <a:headEnd/>
              <a:tailEnd/>
            </a:ln>
          </p:spPr>
          <p:txBody>
            <a:bodyPr/>
            <a:lstStyle/>
            <a:p>
              <a:pPr algn="just"/>
              <a:r>
                <a:rPr lang="zh-CN" altLang="en-US" sz="1200" b="1">
                  <a:solidFill>
                    <a:schemeClr val="bg2"/>
                  </a:solidFill>
                  <a:ea typeface="宋体" pitchFamily="2" charset="-122"/>
                </a:rPr>
                <a:t>客户层</a:t>
              </a:r>
            </a:p>
          </p:txBody>
        </p:sp>
        <p:sp>
          <p:nvSpPr>
            <p:cNvPr id="681006" name="Rectangle 1070"/>
            <p:cNvSpPr>
              <a:spLocks noChangeArrowheads="1"/>
            </p:cNvSpPr>
            <p:nvPr/>
          </p:nvSpPr>
          <p:spPr bwMode="auto">
            <a:xfrm>
              <a:off x="4656" y="917"/>
              <a:ext cx="288" cy="187"/>
            </a:xfrm>
            <a:prstGeom prst="rect">
              <a:avLst/>
            </a:prstGeom>
            <a:solidFill>
              <a:schemeClr val="accent2">
                <a:lumMod val="60000"/>
                <a:lumOff val="40000"/>
                <a:alpha val="50000"/>
              </a:schemeClr>
            </a:solidFill>
            <a:ln w="9525">
              <a:solidFill>
                <a:srgbClr val="000000"/>
              </a:solidFill>
              <a:miter lim="800000"/>
              <a:headEnd/>
              <a:tailEnd/>
            </a:ln>
          </p:spPr>
          <p:txBody>
            <a:bodyPr/>
            <a:lstStyle/>
            <a:p>
              <a:pPr>
                <a:defRPr/>
              </a:pPr>
              <a:endParaRPr lang="zh-CN" altLang="en-US">
                <a:ea typeface="宋体" pitchFamily="2" charset="-122"/>
              </a:endParaRPr>
            </a:p>
          </p:txBody>
        </p:sp>
        <p:sp>
          <p:nvSpPr>
            <p:cNvPr id="85032" name="Text Box 1071"/>
            <p:cNvSpPr txBox="1">
              <a:spLocks noChangeArrowheads="1"/>
            </p:cNvSpPr>
            <p:nvPr/>
          </p:nvSpPr>
          <p:spPr bwMode="auto">
            <a:xfrm>
              <a:off x="4944" y="1296"/>
              <a:ext cx="624" cy="192"/>
            </a:xfrm>
            <a:prstGeom prst="rect">
              <a:avLst/>
            </a:prstGeom>
            <a:noFill/>
            <a:ln w="9525">
              <a:noFill/>
              <a:miter lim="800000"/>
              <a:headEnd/>
              <a:tailEnd/>
            </a:ln>
          </p:spPr>
          <p:txBody>
            <a:bodyPr/>
            <a:lstStyle/>
            <a:p>
              <a:pPr algn="just"/>
              <a:r>
                <a:rPr lang="zh-CN" altLang="en-US" sz="1200" b="1">
                  <a:solidFill>
                    <a:schemeClr val="bg2"/>
                  </a:solidFill>
                  <a:ea typeface="宋体" pitchFamily="2" charset="-122"/>
                </a:rPr>
                <a:t>网络通讯层</a:t>
              </a:r>
            </a:p>
          </p:txBody>
        </p:sp>
        <p:sp>
          <p:nvSpPr>
            <p:cNvPr id="85033" name="Rectangle 1072"/>
            <p:cNvSpPr>
              <a:spLocks noChangeArrowheads="1"/>
            </p:cNvSpPr>
            <p:nvPr/>
          </p:nvSpPr>
          <p:spPr bwMode="auto">
            <a:xfrm>
              <a:off x="4656" y="1296"/>
              <a:ext cx="288" cy="187"/>
            </a:xfrm>
            <a:prstGeom prst="rect">
              <a:avLst/>
            </a:prstGeom>
            <a:solidFill>
              <a:schemeClr val="accent1"/>
            </a:solidFill>
            <a:ln w="9525">
              <a:solidFill>
                <a:srgbClr val="000000"/>
              </a:solidFill>
              <a:miter lim="800000"/>
              <a:headEnd/>
              <a:tailEnd/>
            </a:ln>
          </p:spPr>
          <p:txBody>
            <a:bodyPr/>
            <a:lstStyle/>
            <a:p>
              <a:endParaRPr lang="zh-CN" altLang="en-US">
                <a:ea typeface="宋体" pitchFamily="2" charset="-122"/>
              </a:endParaRPr>
            </a:p>
          </p:txBody>
        </p:sp>
        <p:sp>
          <p:nvSpPr>
            <p:cNvPr id="85034" name="Text Box 1073"/>
            <p:cNvSpPr txBox="1">
              <a:spLocks noChangeArrowheads="1"/>
            </p:cNvSpPr>
            <p:nvPr/>
          </p:nvSpPr>
          <p:spPr bwMode="auto">
            <a:xfrm>
              <a:off x="4944" y="1680"/>
              <a:ext cx="624" cy="192"/>
            </a:xfrm>
            <a:prstGeom prst="rect">
              <a:avLst/>
            </a:prstGeom>
            <a:noFill/>
            <a:ln w="9525">
              <a:noFill/>
              <a:miter lim="800000"/>
              <a:headEnd/>
              <a:tailEnd/>
            </a:ln>
          </p:spPr>
          <p:txBody>
            <a:bodyPr/>
            <a:lstStyle/>
            <a:p>
              <a:pPr algn="just"/>
              <a:r>
                <a:rPr lang="zh-CN" altLang="en-US" sz="1200" b="1">
                  <a:solidFill>
                    <a:schemeClr val="bg2"/>
                  </a:solidFill>
                  <a:ea typeface="宋体" pitchFamily="2" charset="-122"/>
                </a:rPr>
                <a:t>业务逻辑层</a:t>
              </a:r>
            </a:p>
          </p:txBody>
        </p:sp>
        <p:sp>
          <p:nvSpPr>
            <p:cNvPr id="85035" name="Rectangle 1074"/>
            <p:cNvSpPr>
              <a:spLocks noChangeArrowheads="1"/>
            </p:cNvSpPr>
            <p:nvPr/>
          </p:nvSpPr>
          <p:spPr bwMode="auto">
            <a:xfrm>
              <a:off x="4656" y="1680"/>
              <a:ext cx="288" cy="187"/>
            </a:xfrm>
            <a:prstGeom prst="rect">
              <a:avLst/>
            </a:prstGeom>
            <a:solidFill>
              <a:srgbClr val="CC99FF">
                <a:alpha val="50195"/>
              </a:srgbClr>
            </a:solidFill>
            <a:ln w="9525">
              <a:solidFill>
                <a:srgbClr val="000000"/>
              </a:solidFill>
              <a:miter lim="800000"/>
              <a:headEnd/>
              <a:tailEnd/>
            </a:ln>
          </p:spPr>
          <p:txBody>
            <a:bodyPr/>
            <a:lstStyle/>
            <a:p>
              <a:endParaRPr lang="zh-CN" altLang="en-US">
                <a:ea typeface="宋体" pitchFamily="2" charset="-122"/>
              </a:endParaRPr>
            </a:p>
          </p:txBody>
        </p:sp>
        <p:sp>
          <p:nvSpPr>
            <p:cNvPr id="85036" name="Text Box 1075"/>
            <p:cNvSpPr txBox="1">
              <a:spLocks noChangeArrowheads="1"/>
            </p:cNvSpPr>
            <p:nvPr/>
          </p:nvSpPr>
          <p:spPr bwMode="auto">
            <a:xfrm>
              <a:off x="4944" y="2064"/>
              <a:ext cx="624" cy="192"/>
            </a:xfrm>
            <a:prstGeom prst="rect">
              <a:avLst/>
            </a:prstGeom>
            <a:noFill/>
            <a:ln w="9525">
              <a:noFill/>
              <a:miter lim="800000"/>
              <a:headEnd/>
              <a:tailEnd/>
            </a:ln>
          </p:spPr>
          <p:txBody>
            <a:bodyPr/>
            <a:lstStyle/>
            <a:p>
              <a:pPr algn="just"/>
              <a:r>
                <a:rPr lang="zh-CN" altLang="en-US" sz="1200" b="1">
                  <a:solidFill>
                    <a:schemeClr val="bg2"/>
                  </a:solidFill>
                  <a:ea typeface="宋体" pitchFamily="2" charset="-122"/>
                </a:rPr>
                <a:t>管理逻辑层</a:t>
              </a:r>
            </a:p>
          </p:txBody>
        </p:sp>
        <p:sp>
          <p:nvSpPr>
            <p:cNvPr id="85037" name="Rectangle 1076"/>
            <p:cNvSpPr>
              <a:spLocks noChangeArrowheads="1"/>
            </p:cNvSpPr>
            <p:nvPr/>
          </p:nvSpPr>
          <p:spPr bwMode="auto">
            <a:xfrm>
              <a:off x="4656" y="2064"/>
              <a:ext cx="288" cy="187"/>
            </a:xfrm>
            <a:prstGeom prst="rect">
              <a:avLst/>
            </a:prstGeom>
            <a:solidFill>
              <a:srgbClr val="FF6600">
                <a:alpha val="49803"/>
              </a:srgbClr>
            </a:solidFill>
            <a:ln w="9525">
              <a:solidFill>
                <a:srgbClr val="000000"/>
              </a:solidFill>
              <a:miter lim="800000"/>
              <a:headEnd/>
              <a:tailEnd/>
            </a:ln>
          </p:spPr>
          <p:txBody>
            <a:bodyPr/>
            <a:lstStyle/>
            <a:p>
              <a:endParaRPr lang="zh-CN" altLang="en-US">
                <a:ea typeface="宋体" pitchFamily="2" charset="-122"/>
              </a:endParaRPr>
            </a:p>
          </p:txBody>
        </p:sp>
        <p:sp>
          <p:nvSpPr>
            <p:cNvPr id="85038" name="Text Box 1077"/>
            <p:cNvSpPr txBox="1">
              <a:spLocks noChangeArrowheads="1"/>
            </p:cNvSpPr>
            <p:nvPr/>
          </p:nvSpPr>
          <p:spPr bwMode="auto">
            <a:xfrm>
              <a:off x="4944" y="2448"/>
              <a:ext cx="432" cy="192"/>
            </a:xfrm>
            <a:prstGeom prst="rect">
              <a:avLst/>
            </a:prstGeom>
            <a:noFill/>
            <a:ln w="9525">
              <a:noFill/>
              <a:miter lim="800000"/>
              <a:headEnd/>
              <a:tailEnd/>
            </a:ln>
          </p:spPr>
          <p:txBody>
            <a:bodyPr/>
            <a:lstStyle/>
            <a:p>
              <a:pPr algn="just"/>
              <a:r>
                <a:rPr lang="zh-CN" altLang="en-US" sz="1200" b="1">
                  <a:solidFill>
                    <a:schemeClr val="bg2"/>
                  </a:solidFill>
                  <a:ea typeface="宋体" pitchFamily="2" charset="-122"/>
                </a:rPr>
                <a:t>数据层</a:t>
              </a:r>
            </a:p>
          </p:txBody>
        </p:sp>
        <p:sp>
          <p:nvSpPr>
            <p:cNvPr id="85039" name="Rectangle 1078"/>
            <p:cNvSpPr>
              <a:spLocks noChangeArrowheads="1"/>
            </p:cNvSpPr>
            <p:nvPr/>
          </p:nvSpPr>
          <p:spPr bwMode="auto">
            <a:xfrm>
              <a:off x="4656" y="2448"/>
              <a:ext cx="288" cy="187"/>
            </a:xfrm>
            <a:prstGeom prst="rect">
              <a:avLst/>
            </a:prstGeom>
            <a:solidFill>
              <a:srgbClr val="FFFF99"/>
            </a:solidFill>
            <a:ln w="9525">
              <a:solidFill>
                <a:srgbClr val="000000"/>
              </a:solidFill>
              <a:miter lim="800000"/>
              <a:headEnd/>
              <a:tailEnd/>
            </a:ln>
          </p:spPr>
          <p:txBody>
            <a:bodyPr/>
            <a:lstStyle/>
            <a:p>
              <a:endParaRPr lang="zh-CN" altLang="en-US">
                <a:ea typeface="宋体" pitchFamily="2" charset="-122"/>
              </a:endParaRPr>
            </a:p>
          </p:txBody>
        </p:sp>
      </p:grpSp>
      <p:sp>
        <p:nvSpPr>
          <p:cNvPr id="85028" name="Oval 1079"/>
          <p:cNvSpPr>
            <a:spLocks noChangeArrowheads="1"/>
          </p:cNvSpPr>
          <p:nvPr/>
        </p:nvSpPr>
        <p:spPr bwMode="auto">
          <a:xfrm>
            <a:off x="6096000" y="4114800"/>
            <a:ext cx="685800" cy="914400"/>
          </a:xfrm>
          <a:prstGeom prst="ellipse">
            <a:avLst/>
          </a:prstGeom>
          <a:solidFill>
            <a:schemeClr val="accent1">
              <a:alpha val="50195"/>
            </a:schemeClr>
          </a:solidFill>
          <a:ln w="9525">
            <a:solidFill>
              <a:srgbClr val="000000"/>
            </a:solidFill>
            <a:round/>
            <a:headEnd/>
            <a:tailEnd/>
          </a:ln>
        </p:spPr>
        <p:txBody>
          <a:bodyPr/>
          <a:lstStyle/>
          <a:p>
            <a:pPr algn="just"/>
            <a:r>
              <a:rPr lang="zh-CN" altLang="en-US" sz="1000" b="1">
                <a:solidFill>
                  <a:schemeClr val="bg2"/>
                </a:solidFill>
                <a:ea typeface="宋体" pitchFamily="2" charset="-122"/>
              </a:rPr>
              <a:t>外部接入网</a:t>
            </a:r>
          </a:p>
          <a:p>
            <a:pPr algn="just"/>
            <a:endParaRPr lang="en-US" altLang="zh-CN" sz="1200">
              <a:solidFill>
                <a:schemeClr val="bg2"/>
              </a:solidFill>
              <a:ea typeface="宋体" pitchFamily="2" charset="-122"/>
            </a:endParaRPr>
          </a:p>
        </p:txBody>
      </p:sp>
      <p:sp>
        <p:nvSpPr>
          <p:cNvPr id="681016" name="Rectangle 1080" descr="栎木"/>
          <p:cNvSpPr>
            <a:spLocks noChangeArrowheads="1"/>
          </p:cNvSpPr>
          <p:nvPr/>
        </p:nvSpPr>
        <p:spPr bwMode="auto">
          <a:xfrm>
            <a:off x="3048000" y="609600"/>
            <a:ext cx="5638800" cy="685800"/>
          </a:xfrm>
          <a:prstGeom prst="rect">
            <a:avLst/>
          </a:prstGeom>
          <a:noFill/>
          <a:ln w="9525">
            <a:solidFill>
              <a:schemeClr val="tx1"/>
            </a:solidFill>
            <a:miter lim="800000"/>
            <a:headEnd/>
            <a:tailEnd/>
          </a:ln>
          <a:effectLst>
            <a:outerShdw dist="107763" dir="2700000" algn="ctr" rotWithShape="0">
              <a:schemeClr val="bg1"/>
            </a:outerShdw>
          </a:effectLst>
        </p:spPr>
        <p:txBody>
          <a:bodyPr wrap="none" anchor="ctr"/>
          <a:lstStyle/>
          <a:p>
            <a:pPr algn="ctr">
              <a:defRPr/>
            </a:pPr>
            <a:r>
              <a:rPr lang="zh-CN" altLang="en-US" sz="3600" b="1" dirty="0">
                <a:solidFill>
                  <a:srgbClr val="000000"/>
                </a:solidFill>
                <a:latin typeface="宋体" pitchFamily="2" charset="-122"/>
                <a:ea typeface="宋体" pitchFamily="2" charset="-122"/>
              </a:rPr>
              <a:t>系统的体系结构</a:t>
            </a:r>
            <a:r>
              <a:rPr lang="en-US" altLang="zh-CN" sz="3600" b="1" dirty="0">
                <a:solidFill>
                  <a:srgbClr val="000000"/>
                </a:solidFill>
                <a:latin typeface="宋体" pitchFamily="2" charset="-122"/>
                <a:ea typeface="宋体" pitchFamily="2" charset="-122"/>
              </a:rPr>
              <a:t>-</a:t>
            </a:r>
            <a:r>
              <a:rPr lang="zh-CN" altLang="en-US" sz="3600" b="1" dirty="0">
                <a:solidFill>
                  <a:srgbClr val="000000"/>
                </a:solidFill>
                <a:latin typeface="宋体" pitchFamily="2" charset="-122"/>
                <a:ea typeface="宋体" pitchFamily="2" charset="-122"/>
              </a:rPr>
              <a:t>体系组成</a:t>
            </a:r>
          </a:p>
        </p:txBody>
      </p:sp>
    </p:spTree>
  </p:cSld>
  <p:clrMapOvr>
    <a:masterClrMapping/>
  </p:clrMapOvr>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6018" name="Picture 2" descr="系统架构"/>
          <p:cNvPicPr>
            <a:picLocks noChangeAspect="1" noChangeArrowheads="1"/>
          </p:cNvPicPr>
          <p:nvPr/>
        </p:nvPicPr>
        <p:blipFill>
          <a:blip r:embed="rId2"/>
          <a:srcRect/>
          <a:stretch>
            <a:fillRect/>
          </a:stretch>
        </p:blipFill>
        <p:spPr bwMode="auto">
          <a:xfrm>
            <a:off x="762000" y="1676400"/>
            <a:ext cx="7696200" cy="4667250"/>
          </a:xfrm>
          <a:prstGeom prst="rect">
            <a:avLst/>
          </a:prstGeom>
          <a:noFill/>
          <a:ln w="9525">
            <a:noFill/>
            <a:miter lim="800000"/>
            <a:headEnd/>
            <a:tailEnd/>
          </a:ln>
        </p:spPr>
      </p:pic>
      <p:sp>
        <p:nvSpPr>
          <p:cNvPr id="86019" name="矩形 4"/>
          <p:cNvSpPr>
            <a:spLocks noChangeArrowheads="1"/>
          </p:cNvSpPr>
          <p:nvPr/>
        </p:nvSpPr>
        <p:spPr bwMode="auto">
          <a:xfrm flipV="1">
            <a:off x="2209800" y="6096000"/>
            <a:ext cx="4191000" cy="450850"/>
          </a:xfrm>
          <a:prstGeom prst="rect">
            <a:avLst/>
          </a:prstGeom>
          <a:solidFill>
            <a:srgbClr val="EEEEEE"/>
          </a:solidFill>
          <a:ln w="0">
            <a:noFill/>
            <a:round/>
            <a:headEnd/>
            <a:tailEnd/>
          </a:ln>
        </p:spPr>
        <p:txBody>
          <a:bodyPr lIns="80065" tIns="40032" rIns="80065" bIns="40032" anchor="ctr">
            <a:spAutoFit/>
          </a:bodyPr>
          <a:lstStyle/>
          <a:p>
            <a:pPr algn="ctr"/>
            <a:endParaRPr lang="zh-CN" altLang="en-US">
              <a:ea typeface="宋体" pitchFamily="2" charset="-122"/>
            </a:endParaRPr>
          </a:p>
        </p:txBody>
      </p:sp>
      <p:sp>
        <p:nvSpPr>
          <p:cNvPr id="86020" name="矩形 6"/>
          <p:cNvSpPr>
            <a:spLocks noChangeArrowheads="1"/>
          </p:cNvSpPr>
          <p:nvPr/>
        </p:nvSpPr>
        <p:spPr bwMode="auto">
          <a:xfrm>
            <a:off x="2819400" y="990600"/>
            <a:ext cx="3352800" cy="573088"/>
          </a:xfrm>
          <a:prstGeom prst="rect">
            <a:avLst/>
          </a:prstGeom>
          <a:solidFill>
            <a:srgbClr val="EEEEEE"/>
          </a:solidFill>
          <a:ln w="0">
            <a:noFill/>
            <a:round/>
            <a:headEnd/>
            <a:tailEnd/>
          </a:ln>
        </p:spPr>
        <p:txBody>
          <a:bodyPr lIns="80065" tIns="40032" rIns="80065" bIns="40032" anchor="ctr">
            <a:spAutoFit/>
          </a:bodyPr>
          <a:lstStyle/>
          <a:p>
            <a:pPr algn="ctr"/>
            <a:r>
              <a:rPr lang="zh-CN" altLang="en-US" sz="3200" b="1">
                <a:ea typeface="宋体" pitchFamily="2" charset="-122"/>
              </a:rPr>
              <a:t>银行系统架构图</a:t>
            </a:r>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标题 1"/>
          <p:cNvSpPr>
            <a:spLocks noGrp="1"/>
          </p:cNvSpPr>
          <p:nvPr>
            <p:ph type="title"/>
          </p:nvPr>
        </p:nvSpPr>
        <p:spPr/>
        <p:txBody>
          <a:bodyPr/>
          <a:lstStyle/>
          <a:p>
            <a:r>
              <a:rPr lang="zh-CN" altLang="en-US" b="1" smtClean="0">
                <a:solidFill>
                  <a:srgbClr val="0000CC"/>
                </a:solidFill>
                <a:ea typeface="宋体" pitchFamily="2" charset="-122"/>
              </a:rPr>
              <a:t>目录</a:t>
            </a:r>
            <a:endParaRPr lang="zh-CN" altLang="en-US" smtClean="0">
              <a:ea typeface="宋体" pitchFamily="2" charset="-122"/>
            </a:endParaRPr>
          </a:p>
        </p:txBody>
      </p:sp>
      <p:sp>
        <p:nvSpPr>
          <p:cNvPr id="87043" name="内容占位符 2"/>
          <p:cNvSpPr>
            <a:spLocks noGrp="1"/>
          </p:cNvSpPr>
          <p:nvPr>
            <p:ph idx="1"/>
          </p:nvPr>
        </p:nvSpPr>
        <p:spPr/>
        <p:txBody>
          <a:bodyPr/>
          <a:lstStyle/>
          <a:p>
            <a:r>
              <a:rPr lang="zh-CN" altLang="en-US" smtClean="0">
                <a:ea typeface="宋体" pitchFamily="2" charset="-122"/>
              </a:rPr>
              <a:t>金融概念简介</a:t>
            </a:r>
          </a:p>
          <a:p>
            <a:pPr eaLnBrk="1" hangingPunct="1">
              <a:lnSpc>
                <a:spcPct val="90000"/>
              </a:lnSpc>
            </a:pPr>
            <a:r>
              <a:rPr lang="zh-CN" altLang="en-US" smtClean="0">
                <a:solidFill>
                  <a:srgbClr val="0000CC"/>
                </a:solidFill>
                <a:ea typeface="宋体" pitchFamily="2" charset="-122"/>
              </a:rPr>
              <a:t>我国银行业简介</a:t>
            </a:r>
            <a:endParaRPr lang="en-US" altLang="zh-CN" smtClean="0">
              <a:ea typeface="宋体" pitchFamily="2" charset="-122"/>
            </a:endParaRPr>
          </a:p>
          <a:p>
            <a:pPr eaLnBrk="1" hangingPunct="1">
              <a:lnSpc>
                <a:spcPct val="90000"/>
              </a:lnSpc>
            </a:pPr>
            <a:r>
              <a:rPr lang="zh-CN" altLang="en-US" smtClean="0">
                <a:ea typeface="宋体" pitchFamily="2" charset="-122"/>
              </a:rPr>
              <a:t>商业银行概述</a:t>
            </a:r>
            <a:endParaRPr lang="en-US" altLang="zh-CN" smtClean="0">
              <a:ea typeface="宋体" pitchFamily="2" charset="-122"/>
            </a:endParaRPr>
          </a:p>
          <a:p>
            <a:pPr eaLnBrk="1" hangingPunct="1">
              <a:lnSpc>
                <a:spcPct val="90000"/>
              </a:lnSpc>
            </a:pPr>
            <a:r>
              <a:rPr lang="zh-CN" altLang="en-US" smtClean="0">
                <a:ea typeface="宋体" pitchFamily="2" charset="-122"/>
              </a:rPr>
              <a:t>银行会计概述</a:t>
            </a:r>
            <a:endParaRPr lang="en-US" altLang="zh-CN" smtClean="0">
              <a:ea typeface="宋体" pitchFamily="2" charset="-122"/>
            </a:endParaRPr>
          </a:p>
          <a:p>
            <a:pPr eaLnBrk="1" hangingPunct="1">
              <a:lnSpc>
                <a:spcPct val="90000"/>
              </a:lnSpc>
            </a:pPr>
            <a:r>
              <a:rPr lang="zh-CN" altLang="en-US" smtClean="0">
                <a:ea typeface="宋体" pitchFamily="2" charset="-122"/>
              </a:rPr>
              <a:t>银行系统总体架构</a:t>
            </a:r>
            <a:endParaRPr lang="en-US" altLang="zh-CN" smtClean="0">
              <a:ea typeface="宋体" pitchFamily="2" charset="-122"/>
            </a:endParaRPr>
          </a:p>
          <a:p>
            <a:pPr eaLnBrk="1" hangingPunct="1">
              <a:lnSpc>
                <a:spcPct val="90000"/>
              </a:lnSpc>
            </a:pPr>
            <a:r>
              <a:rPr lang="zh-CN" altLang="en-US" b="1" smtClean="0">
                <a:ea typeface="宋体" pitchFamily="2" charset="-122"/>
              </a:rPr>
              <a:t>银行核心系统</a:t>
            </a:r>
            <a:endParaRPr lang="en-US" altLang="zh-CN" b="1" smtClean="0">
              <a:ea typeface="宋体" pitchFamily="2" charset="-122"/>
            </a:endParaRPr>
          </a:p>
          <a:p>
            <a:r>
              <a:rPr lang="zh-CN" altLang="en-US" smtClean="0">
                <a:ea typeface="宋体" pitchFamily="2" charset="-122"/>
              </a:rPr>
              <a:t>常用金融名词解释</a:t>
            </a:r>
          </a:p>
          <a:p>
            <a:endParaRPr lang="zh-CN" altLang="en-US" smtClean="0">
              <a:ea typeface="宋体" pitchFamily="2" charset="-122"/>
            </a:endParaRPr>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标题 17"/>
          <p:cNvSpPr>
            <a:spLocks noGrp="1"/>
          </p:cNvSpPr>
          <p:nvPr>
            <p:ph type="title"/>
          </p:nvPr>
        </p:nvSpPr>
        <p:spPr>
          <a:xfrm>
            <a:off x="2590800" y="685800"/>
            <a:ext cx="6400800" cy="609600"/>
          </a:xfrm>
        </p:spPr>
        <p:txBody>
          <a:bodyPr/>
          <a:lstStyle/>
          <a:p>
            <a:r>
              <a:rPr lang="en-US" altLang="zh-CN" sz="3200" b="1" smtClean="0">
                <a:solidFill>
                  <a:srgbClr val="000099"/>
                </a:solidFill>
                <a:ea typeface="宋体" pitchFamily="2" charset="-122"/>
              </a:rPr>
              <a:t/>
            </a:r>
            <a:br>
              <a:rPr lang="en-US" altLang="zh-CN" sz="3200" b="1" smtClean="0">
                <a:solidFill>
                  <a:srgbClr val="000099"/>
                </a:solidFill>
                <a:ea typeface="宋体" pitchFamily="2" charset="-122"/>
              </a:rPr>
            </a:br>
            <a:r>
              <a:rPr lang="zh-CN" altLang="en-US" sz="4000" b="1" smtClean="0">
                <a:solidFill>
                  <a:schemeClr val="tx1"/>
                </a:solidFill>
                <a:ea typeface="宋体" pitchFamily="2" charset="-122"/>
              </a:rPr>
              <a:t>核心银行系统的发展演变</a:t>
            </a:r>
            <a:br>
              <a:rPr lang="zh-CN" altLang="en-US" sz="4000" b="1" smtClean="0">
                <a:solidFill>
                  <a:schemeClr val="tx1"/>
                </a:solidFill>
                <a:ea typeface="宋体" pitchFamily="2" charset="-122"/>
              </a:rPr>
            </a:br>
            <a:endParaRPr lang="zh-CN" altLang="en-US" sz="4000" smtClean="0">
              <a:solidFill>
                <a:schemeClr val="tx1"/>
              </a:solidFill>
              <a:ea typeface="宋体" pitchFamily="2" charset="-122"/>
            </a:endParaRPr>
          </a:p>
        </p:txBody>
      </p:sp>
      <p:sp>
        <p:nvSpPr>
          <p:cNvPr id="88067" name="内容占位符 18"/>
          <p:cNvSpPr>
            <a:spLocks noGrp="1"/>
          </p:cNvSpPr>
          <p:nvPr>
            <p:ph idx="1"/>
          </p:nvPr>
        </p:nvSpPr>
        <p:spPr>
          <a:xfrm>
            <a:off x="990600" y="2819400"/>
            <a:ext cx="7696200" cy="3276600"/>
          </a:xfrm>
        </p:spPr>
        <p:txBody>
          <a:bodyPr/>
          <a:lstStyle/>
          <a:p>
            <a:endParaRPr lang="zh-CN" altLang="en-US" smtClean="0">
              <a:ea typeface="宋体" pitchFamily="2" charset="-122"/>
            </a:endParaRPr>
          </a:p>
        </p:txBody>
      </p:sp>
      <p:sp>
        <p:nvSpPr>
          <p:cNvPr id="88068" name="灯片编号占位符 4"/>
          <p:cNvSpPr>
            <a:spLocks noGrp="1"/>
          </p:cNvSpPr>
          <p:nvPr>
            <p:ph type="sldNum" sz="quarter" idx="12"/>
          </p:nvPr>
        </p:nvSpPr>
        <p:spPr>
          <a:noFill/>
        </p:spPr>
        <p:txBody>
          <a:bodyPr/>
          <a:lstStyle/>
          <a:p>
            <a:r>
              <a:rPr lang="en-US" altLang="zh-SG" smtClean="0"/>
              <a:t/>
            </a:r>
            <a:br>
              <a:rPr lang="en-US" altLang="zh-SG" smtClean="0"/>
            </a:br>
            <a:endParaRPr lang="en-US" altLang="zh-SG" sz="800" smtClean="0"/>
          </a:p>
        </p:txBody>
      </p:sp>
      <p:sp>
        <p:nvSpPr>
          <p:cNvPr id="88069" name="Text Box 8"/>
          <p:cNvSpPr txBox="1">
            <a:spLocks noChangeArrowheads="1"/>
          </p:cNvSpPr>
          <p:nvPr/>
        </p:nvSpPr>
        <p:spPr bwMode="auto">
          <a:xfrm>
            <a:off x="815975" y="1412875"/>
            <a:ext cx="7777163" cy="1317625"/>
          </a:xfrm>
          <a:prstGeom prst="rect">
            <a:avLst/>
          </a:prstGeom>
          <a:noFill/>
          <a:ln w="6350">
            <a:noFill/>
            <a:miter lim="800000"/>
            <a:headEnd/>
            <a:tailEnd/>
          </a:ln>
        </p:spPr>
        <p:txBody>
          <a:bodyPr lIns="72000" tIns="72000" rIns="72000" bIns="72000">
            <a:spAutoFit/>
          </a:bodyPr>
          <a:lstStyle/>
          <a:p>
            <a:pPr>
              <a:lnSpc>
                <a:spcPct val="120000"/>
              </a:lnSpc>
              <a:spcBef>
                <a:spcPct val="50000"/>
              </a:spcBef>
            </a:pPr>
            <a:r>
              <a:rPr lang="zh-CN" altLang="en-US" sz="1600" b="1">
                <a:ea typeface="宋体" pitchFamily="2" charset="-122"/>
              </a:rPr>
              <a:t>         核心银行系统是处理客户信息、存贷款产品、支付服务和总帐的</a:t>
            </a:r>
            <a:r>
              <a:rPr lang="en-US" altLang="zh-CN" sz="1600" b="1">
                <a:ea typeface="宋体" pitchFamily="2" charset="-122"/>
              </a:rPr>
              <a:t>IT</a:t>
            </a:r>
            <a:r>
              <a:rPr lang="zh-CN" altLang="en-US" sz="1600" b="1">
                <a:ea typeface="宋体" pitchFamily="2" charset="-122"/>
              </a:rPr>
              <a:t>系统的总和。</a:t>
            </a:r>
            <a:r>
              <a:rPr lang="zh-CN" altLang="en-US" sz="1600">
                <a:ea typeface="宋体" pitchFamily="2" charset="-122"/>
              </a:rPr>
              <a:t>它通过整合后台系统，为信息系统及客户分析系统提供全面的数据，使银行快速灵活地为客户提供更多优质的金融服务，从而快速响应不断增加的客户需求和市场机会，拓展具有竞争力的业务模式。</a:t>
            </a:r>
            <a:endParaRPr lang="zh-CN" altLang="en-US" sz="1600" b="1">
              <a:ea typeface="宋体" pitchFamily="2" charset="-122"/>
            </a:endParaRPr>
          </a:p>
        </p:txBody>
      </p:sp>
      <p:sp>
        <p:nvSpPr>
          <p:cNvPr id="108555" name="Rectangle 11"/>
          <p:cNvSpPr>
            <a:spLocks noChangeArrowheads="1"/>
          </p:cNvSpPr>
          <p:nvPr/>
        </p:nvSpPr>
        <p:spPr bwMode="auto">
          <a:xfrm>
            <a:off x="884238" y="2852738"/>
            <a:ext cx="2359025" cy="3243262"/>
          </a:xfrm>
          <a:prstGeom prst="rect">
            <a:avLst/>
          </a:prstGeom>
          <a:solidFill>
            <a:schemeClr val="bg1"/>
          </a:solidFill>
          <a:ln w="6350">
            <a:solidFill>
              <a:srgbClr val="808080"/>
            </a:solidFill>
            <a:miter lim="800000"/>
            <a:headEnd/>
            <a:tailEnd/>
          </a:ln>
          <a:effectLst>
            <a:outerShdw dist="53882" dir="2700000" algn="ctr" rotWithShape="0">
              <a:srgbClr val="808080"/>
            </a:outerShdw>
          </a:effectLst>
        </p:spPr>
        <p:txBody>
          <a:bodyPr wrap="none" lIns="72000" tIns="72000" rIns="72000" bIns="72000" anchor="ctr"/>
          <a:lstStyle/>
          <a:p>
            <a:pPr>
              <a:defRPr/>
            </a:pPr>
            <a:endParaRPr lang="zh-CN" altLang="en-US">
              <a:ea typeface="宋体" pitchFamily="2" charset="-122"/>
            </a:endParaRPr>
          </a:p>
        </p:txBody>
      </p:sp>
      <p:sp>
        <p:nvSpPr>
          <p:cNvPr id="108557" name="Rectangle 13"/>
          <p:cNvSpPr>
            <a:spLocks noChangeArrowheads="1"/>
          </p:cNvSpPr>
          <p:nvPr/>
        </p:nvSpPr>
        <p:spPr bwMode="auto">
          <a:xfrm>
            <a:off x="3376613" y="2852738"/>
            <a:ext cx="2359025" cy="3243262"/>
          </a:xfrm>
          <a:prstGeom prst="rect">
            <a:avLst/>
          </a:prstGeom>
          <a:solidFill>
            <a:srgbClr val="DDDDDD"/>
          </a:solidFill>
          <a:ln w="6350" algn="ctr">
            <a:solidFill>
              <a:srgbClr val="808080"/>
            </a:solidFill>
            <a:miter lim="800000"/>
            <a:headEnd/>
            <a:tailEnd/>
          </a:ln>
          <a:effectLst>
            <a:outerShdw dist="53882" dir="2700000" algn="ctr" rotWithShape="0">
              <a:srgbClr val="808080"/>
            </a:outerShdw>
          </a:effectLst>
        </p:spPr>
        <p:txBody>
          <a:bodyPr wrap="none" lIns="72000" tIns="72000" rIns="72000" bIns="72000" anchor="ctr"/>
          <a:lstStyle/>
          <a:p>
            <a:pPr>
              <a:defRPr/>
            </a:pPr>
            <a:endParaRPr lang="zh-CN" altLang="en-US">
              <a:ea typeface="宋体" pitchFamily="2" charset="-122"/>
            </a:endParaRPr>
          </a:p>
        </p:txBody>
      </p:sp>
      <p:sp>
        <p:nvSpPr>
          <p:cNvPr id="108558" name="Rectangle 14"/>
          <p:cNvSpPr>
            <a:spLocks noChangeArrowheads="1"/>
          </p:cNvSpPr>
          <p:nvPr/>
        </p:nvSpPr>
        <p:spPr bwMode="auto">
          <a:xfrm>
            <a:off x="5868988" y="2852738"/>
            <a:ext cx="2359025" cy="3243262"/>
          </a:xfrm>
          <a:prstGeom prst="rect">
            <a:avLst/>
          </a:prstGeom>
          <a:solidFill>
            <a:schemeClr val="folHlink"/>
          </a:solidFill>
          <a:ln w="6350" algn="ctr">
            <a:solidFill>
              <a:srgbClr val="808080"/>
            </a:solidFill>
            <a:miter lim="800000"/>
            <a:headEnd/>
            <a:tailEnd/>
          </a:ln>
          <a:effectLst>
            <a:outerShdw dist="53882" dir="2700000" algn="ctr" rotWithShape="0">
              <a:srgbClr val="808080"/>
            </a:outerShdw>
          </a:effectLst>
        </p:spPr>
        <p:txBody>
          <a:bodyPr wrap="none" lIns="72000" tIns="72000" rIns="72000" bIns="72000" anchor="ctr"/>
          <a:lstStyle/>
          <a:p>
            <a:pPr>
              <a:defRPr/>
            </a:pPr>
            <a:endParaRPr lang="zh-CN" altLang="en-US">
              <a:ea typeface="宋体" pitchFamily="2" charset="-122"/>
            </a:endParaRPr>
          </a:p>
        </p:txBody>
      </p:sp>
      <p:sp>
        <p:nvSpPr>
          <p:cNvPr id="108554" name="AutoShape 10"/>
          <p:cNvSpPr>
            <a:spLocks noChangeArrowheads="1"/>
          </p:cNvSpPr>
          <p:nvPr/>
        </p:nvSpPr>
        <p:spPr bwMode="auto">
          <a:xfrm>
            <a:off x="457200" y="3429000"/>
            <a:ext cx="8534400" cy="900113"/>
          </a:xfrm>
          <a:prstGeom prst="rightArrow">
            <a:avLst>
              <a:gd name="adj1" fmla="val 53204"/>
              <a:gd name="adj2" fmla="val 70912"/>
            </a:avLst>
          </a:prstGeom>
          <a:solidFill>
            <a:schemeClr val="bg1"/>
          </a:solidFill>
          <a:ln w="6350">
            <a:solidFill>
              <a:srgbClr val="808080"/>
            </a:solidFill>
            <a:miter lim="800000"/>
            <a:headEnd/>
            <a:tailEnd/>
          </a:ln>
          <a:effectLst>
            <a:outerShdw dist="53882" dir="2700000" algn="ctr" rotWithShape="0">
              <a:srgbClr val="808080"/>
            </a:outerShdw>
          </a:effectLst>
        </p:spPr>
        <p:txBody>
          <a:bodyPr wrap="none" lIns="72000" tIns="72000" rIns="72000" bIns="72000" anchor="ctr"/>
          <a:lstStyle/>
          <a:p>
            <a:pPr>
              <a:defRPr/>
            </a:pPr>
            <a:endParaRPr lang="zh-CN" altLang="en-US">
              <a:ea typeface="宋体" pitchFamily="2" charset="-122"/>
            </a:endParaRPr>
          </a:p>
        </p:txBody>
      </p:sp>
      <p:sp>
        <p:nvSpPr>
          <p:cNvPr id="88074" name="Text Box 15"/>
          <p:cNvSpPr txBox="1">
            <a:spLocks noChangeArrowheads="1"/>
          </p:cNvSpPr>
          <p:nvPr/>
        </p:nvSpPr>
        <p:spPr bwMode="auto">
          <a:xfrm>
            <a:off x="1114425" y="3648075"/>
            <a:ext cx="2160588" cy="360363"/>
          </a:xfrm>
          <a:prstGeom prst="rect">
            <a:avLst/>
          </a:prstGeom>
          <a:noFill/>
          <a:ln w="6350">
            <a:noFill/>
            <a:miter lim="800000"/>
            <a:headEnd/>
            <a:tailEnd/>
          </a:ln>
        </p:spPr>
        <p:txBody>
          <a:bodyPr lIns="72000" tIns="72000" rIns="72000" bIns="72000">
            <a:spAutoFit/>
          </a:bodyPr>
          <a:lstStyle/>
          <a:p>
            <a:pPr algn="ctr">
              <a:spcBef>
                <a:spcPct val="50000"/>
              </a:spcBef>
            </a:pPr>
            <a:r>
              <a:rPr lang="zh-CN" altLang="en-US" sz="1400" b="1">
                <a:solidFill>
                  <a:srgbClr val="000099"/>
                </a:solidFill>
                <a:ea typeface="宋体" pitchFamily="2" charset="-122"/>
              </a:rPr>
              <a:t>第一代</a:t>
            </a:r>
          </a:p>
        </p:txBody>
      </p:sp>
      <p:sp>
        <p:nvSpPr>
          <p:cNvPr id="88075" name="Text Box 16"/>
          <p:cNvSpPr txBox="1">
            <a:spLocks noChangeArrowheads="1"/>
          </p:cNvSpPr>
          <p:nvPr/>
        </p:nvSpPr>
        <p:spPr bwMode="auto">
          <a:xfrm>
            <a:off x="3541713" y="3648075"/>
            <a:ext cx="2160587" cy="360363"/>
          </a:xfrm>
          <a:prstGeom prst="rect">
            <a:avLst/>
          </a:prstGeom>
          <a:noFill/>
          <a:ln w="6350">
            <a:noFill/>
            <a:miter lim="800000"/>
            <a:headEnd/>
            <a:tailEnd/>
          </a:ln>
        </p:spPr>
        <p:txBody>
          <a:bodyPr lIns="72000" tIns="72000" rIns="72000" bIns="72000">
            <a:spAutoFit/>
          </a:bodyPr>
          <a:lstStyle/>
          <a:p>
            <a:pPr algn="ctr">
              <a:spcBef>
                <a:spcPct val="50000"/>
              </a:spcBef>
            </a:pPr>
            <a:r>
              <a:rPr lang="zh-CN" altLang="en-US" sz="1400" b="1">
                <a:solidFill>
                  <a:srgbClr val="000099"/>
                </a:solidFill>
                <a:ea typeface="宋体" pitchFamily="2" charset="-122"/>
              </a:rPr>
              <a:t>第二代</a:t>
            </a:r>
          </a:p>
        </p:txBody>
      </p:sp>
      <p:sp>
        <p:nvSpPr>
          <p:cNvPr id="88076" name="Text Box 17"/>
          <p:cNvSpPr txBox="1">
            <a:spLocks noChangeArrowheads="1"/>
          </p:cNvSpPr>
          <p:nvPr/>
        </p:nvSpPr>
        <p:spPr bwMode="auto">
          <a:xfrm>
            <a:off x="5969000" y="3648075"/>
            <a:ext cx="2159000" cy="360363"/>
          </a:xfrm>
          <a:prstGeom prst="rect">
            <a:avLst/>
          </a:prstGeom>
          <a:noFill/>
          <a:ln w="6350">
            <a:noFill/>
            <a:miter lim="800000"/>
            <a:headEnd/>
            <a:tailEnd/>
          </a:ln>
        </p:spPr>
        <p:txBody>
          <a:bodyPr lIns="72000" tIns="72000" rIns="72000" bIns="72000">
            <a:spAutoFit/>
          </a:bodyPr>
          <a:lstStyle/>
          <a:p>
            <a:pPr algn="ctr">
              <a:spcBef>
                <a:spcPct val="50000"/>
              </a:spcBef>
            </a:pPr>
            <a:r>
              <a:rPr lang="zh-CN" altLang="en-US" sz="1400" b="1">
                <a:solidFill>
                  <a:srgbClr val="000099"/>
                </a:solidFill>
                <a:ea typeface="宋体" pitchFamily="2" charset="-122"/>
              </a:rPr>
              <a:t>第三代</a:t>
            </a:r>
          </a:p>
        </p:txBody>
      </p:sp>
      <p:sp>
        <p:nvSpPr>
          <p:cNvPr id="88077" name="Text Box 19"/>
          <p:cNvSpPr txBox="1">
            <a:spLocks noChangeArrowheads="1"/>
          </p:cNvSpPr>
          <p:nvPr/>
        </p:nvSpPr>
        <p:spPr bwMode="auto">
          <a:xfrm>
            <a:off x="1200150" y="2887663"/>
            <a:ext cx="1727200" cy="835025"/>
          </a:xfrm>
          <a:prstGeom prst="rect">
            <a:avLst/>
          </a:prstGeom>
          <a:noFill/>
          <a:ln w="6350">
            <a:noFill/>
            <a:miter lim="800000"/>
            <a:headEnd/>
            <a:tailEnd/>
          </a:ln>
        </p:spPr>
        <p:txBody>
          <a:bodyPr lIns="72000" tIns="72000" rIns="72000" bIns="72000">
            <a:spAutoFit/>
          </a:bodyPr>
          <a:lstStyle/>
          <a:p>
            <a:pPr>
              <a:spcBef>
                <a:spcPct val="20000"/>
              </a:spcBef>
            </a:pPr>
            <a:r>
              <a:rPr lang="zh-CN" altLang="en-US" sz="1400" b="1">
                <a:ea typeface="宋体" pitchFamily="2" charset="-122"/>
              </a:rPr>
              <a:t>核心银行系统</a:t>
            </a:r>
          </a:p>
          <a:p>
            <a:pPr>
              <a:spcBef>
                <a:spcPct val="20000"/>
              </a:spcBef>
            </a:pPr>
            <a:r>
              <a:rPr lang="zh-CN" altLang="en-US" sz="1400" b="1">
                <a:ea typeface="宋体" pitchFamily="2" charset="-122"/>
              </a:rPr>
              <a:t>＝</a:t>
            </a:r>
            <a:r>
              <a:rPr lang="en-US" altLang="zh-CN" sz="1400" b="1">
                <a:ea typeface="宋体" pitchFamily="2" charset="-122"/>
              </a:rPr>
              <a:t>“</a:t>
            </a:r>
            <a:r>
              <a:rPr lang="zh-CN" altLang="en-US" sz="1400" b="1">
                <a:ea typeface="宋体" pitchFamily="2" charset="-122"/>
              </a:rPr>
              <a:t>自动的会计系统</a:t>
            </a:r>
            <a:r>
              <a:rPr lang="en-US" altLang="zh-CN" sz="1400" b="1">
                <a:ea typeface="宋体" pitchFamily="2" charset="-122"/>
              </a:rPr>
              <a:t>”</a:t>
            </a:r>
          </a:p>
        </p:txBody>
      </p:sp>
      <p:sp>
        <p:nvSpPr>
          <p:cNvPr id="88078" name="Text Box 20"/>
          <p:cNvSpPr txBox="1">
            <a:spLocks noChangeArrowheads="1"/>
          </p:cNvSpPr>
          <p:nvPr/>
        </p:nvSpPr>
        <p:spPr bwMode="auto">
          <a:xfrm>
            <a:off x="3690938" y="2887663"/>
            <a:ext cx="1728787" cy="835025"/>
          </a:xfrm>
          <a:prstGeom prst="rect">
            <a:avLst/>
          </a:prstGeom>
          <a:noFill/>
          <a:ln w="6350">
            <a:noFill/>
            <a:miter lim="800000"/>
            <a:headEnd/>
            <a:tailEnd/>
          </a:ln>
        </p:spPr>
        <p:txBody>
          <a:bodyPr lIns="72000" tIns="72000" rIns="72000" bIns="72000">
            <a:spAutoFit/>
          </a:bodyPr>
          <a:lstStyle/>
          <a:p>
            <a:pPr>
              <a:spcBef>
                <a:spcPct val="20000"/>
              </a:spcBef>
            </a:pPr>
            <a:r>
              <a:rPr lang="zh-CN" altLang="en-US" sz="1400" b="1">
                <a:ea typeface="宋体" pitchFamily="2" charset="-122"/>
              </a:rPr>
              <a:t>核心银行系统</a:t>
            </a:r>
          </a:p>
          <a:p>
            <a:pPr>
              <a:spcBef>
                <a:spcPct val="20000"/>
              </a:spcBef>
            </a:pPr>
            <a:r>
              <a:rPr lang="zh-CN" altLang="en-US" sz="1400" b="1">
                <a:ea typeface="宋体" pitchFamily="2" charset="-122"/>
              </a:rPr>
              <a:t>＝</a:t>
            </a:r>
            <a:r>
              <a:rPr lang="en-US" altLang="zh-CN" sz="1400" b="1">
                <a:ea typeface="宋体" pitchFamily="2" charset="-122"/>
              </a:rPr>
              <a:t>“</a:t>
            </a:r>
            <a:r>
              <a:rPr lang="zh-CN" altLang="en-US" sz="1400" b="1">
                <a:ea typeface="宋体" pitchFamily="2" charset="-122"/>
              </a:rPr>
              <a:t>自动的交易系统</a:t>
            </a:r>
            <a:r>
              <a:rPr lang="en-US" altLang="zh-CN" sz="1400" b="1">
                <a:ea typeface="宋体" pitchFamily="2" charset="-122"/>
              </a:rPr>
              <a:t>”</a:t>
            </a:r>
          </a:p>
        </p:txBody>
      </p:sp>
      <p:sp>
        <p:nvSpPr>
          <p:cNvPr id="79887" name="Text Box 21"/>
          <p:cNvSpPr txBox="1">
            <a:spLocks noChangeArrowheads="1"/>
          </p:cNvSpPr>
          <p:nvPr/>
        </p:nvSpPr>
        <p:spPr bwMode="auto">
          <a:xfrm>
            <a:off x="5943600" y="2819400"/>
            <a:ext cx="2195513" cy="835025"/>
          </a:xfrm>
          <a:prstGeom prst="rect">
            <a:avLst/>
          </a:prstGeom>
          <a:solidFill>
            <a:schemeClr val="bg1">
              <a:lumMod val="65000"/>
            </a:schemeClr>
          </a:solidFill>
          <a:ln w="6350">
            <a:noFill/>
            <a:miter lim="800000"/>
            <a:headEnd/>
            <a:tailEnd/>
          </a:ln>
        </p:spPr>
        <p:txBody>
          <a:bodyPr lIns="72000" tIns="72000" rIns="72000" bIns="72000">
            <a:spAutoFit/>
          </a:bodyPr>
          <a:lstStyle/>
          <a:p>
            <a:pPr>
              <a:spcBef>
                <a:spcPct val="20000"/>
              </a:spcBef>
              <a:defRPr/>
            </a:pPr>
            <a:r>
              <a:rPr lang="zh-CN" altLang="en-US" sz="1400" b="1" dirty="0">
                <a:solidFill>
                  <a:schemeClr val="bg1"/>
                </a:solidFill>
                <a:ea typeface="宋体" pitchFamily="2" charset="-122"/>
              </a:rPr>
              <a:t>核心银行系统</a:t>
            </a:r>
          </a:p>
          <a:p>
            <a:pPr>
              <a:spcBef>
                <a:spcPct val="20000"/>
              </a:spcBef>
              <a:defRPr/>
            </a:pPr>
            <a:r>
              <a:rPr lang="zh-CN" altLang="en-US" sz="1400" b="1" dirty="0">
                <a:solidFill>
                  <a:schemeClr val="bg1"/>
                </a:solidFill>
                <a:ea typeface="宋体" pitchFamily="2" charset="-122"/>
              </a:rPr>
              <a:t>＝“以客户为中心的</a:t>
            </a:r>
            <a:r>
              <a:rPr lang="en-US" altLang="zh-CN" sz="1400" b="1" dirty="0">
                <a:solidFill>
                  <a:schemeClr val="bg1"/>
                </a:solidFill>
                <a:ea typeface="宋体" pitchFamily="2" charset="-122"/>
              </a:rPr>
              <a:t>IT</a:t>
            </a:r>
            <a:r>
              <a:rPr lang="zh-CN" altLang="en-US" sz="1400" b="1" dirty="0">
                <a:solidFill>
                  <a:schemeClr val="bg1"/>
                </a:solidFill>
                <a:ea typeface="宋体" pitchFamily="2" charset="-122"/>
              </a:rPr>
              <a:t>系统”</a:t>
            </a:r>
          </a:p>
        </p:txBody>
      </p:sp>
      <p:sp>
        <p:nvSpPr>
          <p:cNvPr id="88080" name="Text Box 22"/>
          <p:cNvSpPr txBox="1">
            <a:spLocks noChangeArrowheads="1"/>
          </p:cNvSpPr>
          <p:nvPr/>
        </p:nvSpPr>
        <p:spPr bwMode="auto">
          <a:xfrm>
            <a:off x="982663" y="4213225"/>
            <a:ext cx="2160587" cy="1654175"/>
          </a:xfrm>
          <a:prstGeom prst="rect">
            <a:avLst/>
          </a:prstGeom>
          <a:noFill/>
          <a:ln w="6350">
            <a:noFill/>
            <a:miter lim="800000"/>
            <a:headEnd/>
            <a:tailEnd/>
          </a:ln>
        </p:spPr>
        <p:txBody>
          <a:bodyPr lIns="72000" tIns="72000" rIns="72000" bIns="72000">
            <a:spAutoFit/>
          </a:bodyPr>
          <a:lstStyle/>
          <a:p>
            <a:pPr marL="182563" indent="-182563" fontAlgn="t">
              <a:spcBef>
                <a:spcPct val="50000"/>
              </a:spcBef>
              <a:buClr>
                <a:schemeClr val="folHlink"/>
              </a:buClr>
              <a:buFont typeface="Wingdings" pitchFamily="2" charset="2"/>
              <a:buChar char="§"/>
            </a:pPr>
            <a:r>
              <a:rPr lang="zh-CN" altLang="en-US" sz="1400">
                <a:ea typeface="宋体" pitchFamily="2" charset="-122"/>
              </a:rPr>
              <a:t>电子化和信息化的会计系统</a:t>
            </a:r>
          </a:p>
          <a:p>
            <a:pPr marL="182563" indent="-182563" fontAlgn="t">
              <a:spcBef>
                <a:spcPct val="50000"/>
              </a:spcBef>
              <a:buClr>
                <a:schemeClr val="folHlink"/>
              </a:buClr>
              <a:buFont typeface="Wingdings" pitchFamily="2" charset="2"/>
              <a:buChar char="§"/>
            </a:pPr>
            <a:r>
              <a:rPr lang="zh-CN" altLang="en-US" sz="1400">
                <a:ea typeface="宋体" pitchFamily="2" charset="-122"/>
              </a:rPr>
              <a:t>只是从手工记帐改变为较为便捷的电子记帐</a:t>
            </a:r>
          </a:p>
          <a:p>
            <a:pPr marL="182563" indent="-182563" fontAlgn="t">
              <a:spcBef>
                <a:spcPct val="50000"/>
              </a:spcBef>
              <a:buClr>
                <a:schemeClr val="folHlink"/>
              </a:buClr>
              <a:buFont typeface="Wingdings" pitchFamily="2" charset="2"/>
              <a:buChar char="§"/>
            </a:pPr>
            <a:r>
              <a:rPr lang="zh-CN" altLang="en-US" sz="1400">
                <a:ea typeface="宋体" pitchFamily="2" charset="-122"/>
              </a:rPr>
              <a:t>每天营业终了的批处理更为快捷可靠</a:t>
            </a:r>
          </a:p>
        </p:txBody>
      </p:sp>
      <p:sp>
        <p:nvSpPr>
          <p:cNvPr id="88081" name="Text Box 23"/>
          <p:cNvSpPr txBox="1">
            <a:spLocks noChangeArrowheads="1"/>
          </p:cNvSpPr>
          <p:nvPr/>
        </p:nvSpPr>
        <p:spPr bwMode="auto">
          <a:xfrm>
            <a:off x="3508375" y="4213225"/>
            <a:ext cx="2159000" cy="1628775"/>
          </a:xfrm>
          <a:prstGeom prst="rect">
            <a:avLst/>
          </a:prstGeom>
          <a:noFill/>
          <a:ln w="6350">
            <a:noFill/>
            <a:miter lim="800000"/>
            <a:headEnd/>
            <a:tailEnd/>
          </a:ln>
        </p:spPr>
        <p:txBody>
          <a:bodyPr lIns="72000" tIns="72000" rIns="72000" bIns="72000"/>
          <a:lstStyle/>
          <a:p>
            <a:pPr marL="182563" indent="-182563" fontAlgn="t">
              <a:spcBef>
                <a:spcPct val="50000"/>
              </a:spcBef>
              <a:buClr>
                <a:schemeClr val="folHlink"/>
              </a:buClr>
              <a:buFont typeface="Wingdings" pitchFamily="2" charset="2"/>
              <a:buChar char="§"/>
            </a:pPr>
            <a:r>
              <a:rPr lang="zh-CN" altLang="en-US" sz="1400">
                <a:ea typeface="宋体" pitchFamily="2" charset="-122"/>
              </a:rPr>
              <a:t>电子化的交易处理系统</a:t>
            </a:r>
          </a:p>
          <a:p>
            <a:pPr marL="182563" indent="-182563" fontAlgn="t">
              <a:spcBef>
                <a:spcPct val="50000"/>
              </a:spcBef>
              <a:buClr>
                <a:schemeClr val="folHlink"/>
              </a:buClr>
              <a:buFont typeface="Wingdings" pitchFamily="2" charset="2"/>
              <a:buChar char="§"/>
            </a:pPr>
            <a:r>
              <a:rPr lang="zh-CN" altLang="en-US" sz="1400">
                <a:ea typeface="宋体" pitchFamily="2" charset="-122"/>
              </a:rPr>
              <a:t>自动生成帐务，保留审计轨迹的数据系统</a:t>
            </a:r>
          </a:p>
          <a:p>
            <a:pPr marL="182563" indent="-182563" fontAlgn="t">
              <a:spcBef>
                <a:spcPct val="50000"/>
              </a:spcBef>
              <a:buClr>
                <a:schemeClr val="folHlink"/>
              </a:buClr>
              <a:buFont typeface="Wingdings" pitchFamily="2" charset="2"/>
              <a:buChar char="§"/>
            </a:pPr>
            <a:r>
              <a:rPr lang="zh-CN" altLang="en-US" sz="1400">
                <a:ea typeface="宋体" pitchFamily="2" charset="-122"/>
              </a:rPr>
              <a:t>便于银行进行交易过程的监控</a:t>
            </a:r>
          </a:p>
        </p:txBody>
      </p:sp>
      <p:sp>
        <p:nvSpPr>
          <p:cNvPr id="79890" name="Text Box 26"/>
          <p:cNvSpPr txBox="1">
            <a:spLocks noChangeArrowheads="1"/>
          </p:cNvSpPr>
          <p:nvPr/>
        </p:nvSpPr>
        <p:spPr bwMode="auto">
          <a:xfrm>
            <a:off x="5967413" y="4213225"/>
            <a:ext cx="2159000" cy="1882775"/>
          </a:xfrm>
          <a:prstGeom prst="rect">
            <a:avLst/>
          </a:prstGeom>
          <a:solidFill>
            <a:schemeClr val="bg1">
              <a:lumMod val="65000"/>
            </a:schemeClr>
          </a:solidFill>
          <a:ln w="6350">
            <a:noFill/>
            <a:miter lim="800000"/>
            <a:headEnd/>
            <a:tailEnd/>
          </a:ln>
        </p:spPr>
        <p:txBody>
          <a:bodyPr lIns="72000" tIns="72000" rIns="72000" bIns="72000"/>
          <a:lstStyle/>
          <a:p>
            <a:pPr marL="182563" indent="-182563" fontAlgn="t">
              <a:spcBef>
                <a:spcPct val="50000"/>
              </a:spcBef>
              <a:buClr>
                <a:schemeClr val="bg1"/>
              </a:buClr>
              <a:buFont typeface="Wingdings" pitchFamily="2" charset="2"/>
              <a:buChar char="§"/>
              <a:defRPr/>
            </a:pPr>
            <a:r>
              <a:rPr lang="zh-CN" altLang="en-US" sz="1400" dirty="0">
                <a:solidFill>
                  <a:schemeClr val="bg1"/>
                </a:solidFill>
                <a:ea typeface="宋体" pitchFamily="2" charset="-122"/>
              </a:rPr>
              <a:t>体现银行战略管理视角，借助核心系统全面把握财务、风险、产品和服务</a:t>
            </a:r>
            <a:endParaRPr lang="en-US" altLang="zh-CN" sz="1400" dirty="0">
              <a:solidFill>
                <a:schemeClr val="bg1"/>
              </a:solidFill>
              <a:ea typeface="宋体" pitchFamily="2" charset="-122"/>
            </a:endParaRPr>
          </a:p>
          <a:p>
            <a:pPr marL="182563" indent="-182563" fontAlgn="t">
              <a:spcBef>
                <a:spcPct val="50000"/>
              </a:spcBef>
              <a:buClr>
                <a:schemeClr val="bg1"/>
              </a:buClr>
              <a:buFont typeface="Wingdings" pitchFamily="2" charset="2"/>
              <a:buChar char="§"/>
              <a:defRPr/>
            </a:pPr>
            <a:r>
              <a:rPr lang="zh-CN" altLang="en-US" sz="1400" dirty="0">
                <a:solidFill>
                  <a:schemeClr val="bg1"/>
                </a:solidFill>
                <a:ea typeface="宋体" pitchFamily="2" charset="-122"/>
              </a:rPr>
              <a:t>从“以渠道为中心”、“以产品为中心”或者“以账务为中心”向“以客户为中心”转变</a:t>
            </a:r>
            <a:endParaRPr lang="en-US" altLang="zh-CN" sz="1400" dirty="0">
              <a:solidFill>
                <a:schemeClr val="bg1"/>
              </a:solidFill>
              <a:ea typeface="宋体" pitchFamily="2" charset="-122"/>
            </a:endParaRPr>
          </a:p>
        </p:txBody>
      </p:sp>
      <p:sp>
        <p:nvSpPr>
          <p:cNvPr id="88083" name="Text Box 29"/>
          <p:cNvSpPr txBox="1">
            <a:spLocks noChangeArrowheads="1"/>
          </p:cNvSpPr>
          <p:nvPr/>
        </p:nvSpPr>
        <p:spPr bwMode="auto">
          <a:xfrm>
            <a:off x="533400" y="3536950"/>
            <a:ext cx="881063" cy="792163"/>
          </a:xfrm>
          <a:prstGeom prst="rect">
            <a:avLst/>
          </a:prstGeom>
          <a:noFill/>
          <a:ln w="6350">
            <a:noFill/>
            <a:miter lim="800000"/>
            <a:headEnd/>
            <a:tailEnd/>
          </a:ln>
        </p:spPr>
        <p:txBody>
          <a:bodyPr lIns="72000" tIns="72000" rIns="72000" bIns="72000">
            <a:spAutoFit/>
          </a:bodyPr>
          <a:lstStyle/>
          <a:p>
            <a:pPr>
              <a:spcBef>
                <a:spcPct val="50000"/>
              </a:spcBef>
            </a:pPr>
            <a:r>
              <a:rPr lang="zh-CN" altLang="en-US" sz="1400" b="1">
                <a:solidFill>
                  <a:srgbClr val="000099"/>
                </a:solidFill>
                <a:ea typeface="宋体" pitchFamily="2" charset="-122"/>
              </a:rPr>
              <a:t>核心银行系统的发展演变</a:t>
            </a:r>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25"/>
          <p:cNvGrpSpPr>
            <a:grpSpLocks/>
          </p:cNvGrpSpPr>
          <p:nvPr/>
        </p:nvGrpSpPr>
        <p:grpSpPr bwMode="auto">
          <a:xfrm>
            <a:off x="4114800" y="1828800"/>
            <a:ext cx="4495800" cy="4343400"/>
            <a:chOff x="2592" y="1152"/>
            <a:chExt cx="2832" cy="2736"/>
          </a:xfrm>
        </p:grpSpPr>
        <p:sp>
          <p:nvSpPr>
            <p:cNvPr id="476241" name="AutoShape 81"/>
            <p:cNvSpPr>
              <a:spLocks noChangeArrowheads="1"/>
            </p:cNvSpPr>
            <p:nvPr/>
          </p:nvSpPr>
          <p:spPr bwMode="auto">
            <a:xfrm flipV="1">
              <a:off x="2592" y="1152"/>
              <a:ext cx="2832" cy="2736"/>
            </a:xfrm>
            <a:prstGeom prst="triangle">
              <a:avLst>
                <a:gd name="adj" fmla="val 50000"/>
              </a:avLst>
            </a:prstGeom>
            <a:solidFill>
              <a:srgbClr val="008080"/>
            </a:solidFill>
            <a:ln w="12700" cap="sq">
              <a:noFill/>
              <a:miter lim="800000"/>
              <a:headEnd/>
              <a:tailEnd/>
            </a:ln>
            <a:effectLst>
              <a:outerShdw dist="107763" dir="18900000" algn="ctr" rotWithShape="0">
                <a:schemeClr val="bg2"/>
              </a:outerShdw>
            </a:effectLst>
          </p:spPr>
          <p:txBody>
            <a:bodyPr wrap="none" anchor="ctr"/>
            <a:lstStyle/>
            <a:p>
              <a:pPr algn="ctr" defTabSz="762000">
                <a:defRPr/>
              </a:pPr>
              <a:endParaRPr lang="en-US" altLang="zh-CN">
                <a:solidFill>
                  <a:schemeClr val="bg1"/>
                </a:solidFill>
                <a:ea typeface="隶书" pitchFamily="49" charset="-122"/>
              </a:endParaRPr>
            </a:p>
            <a:p>
              <a:pPr algn="ctr" defTabSz="762000">
                <a:defRPr/>
              </a:pPr>
              <a:endParaRPr lang="en-US" altLang="zh-CN" sz="2000">
                <a:solidFill>
                  <a:schemeClr val="bg1"/>
                </a:solidFill>
                <a:ea typeface="隶书" pitchFamily="49" charset="-122"/>
              </a:endParaRPr>
            </a:p>
            <a:p>
              <a:pPr algn="ctr" defTabSz="762000">
                <a:defRPr/>
              </a:pPr>
              <a:endParaRPr lang="en-US" altLang="zh-CN">
                <a:solidFill>
                  <a:schemeClr val="bg1"/>
                </a:solidFill>
                <a:ea typeface="隶书" pitchFamily="49" charset="-122"/>
              </a:endParaRPr>
            </a:p>
          </p:txBody>
        </p:sp>
        <p:sp>
          <p:nvSpPr>
            <p:cNvPr id="89103" name="Line 82"/>
            <p:cNvSpPr>
              <a:spLocks noChangeShapeType="1"/>
            </p:cNvSpPr>
            <p:nvPr/>
          </p:nvSpPr>
          <p:spPr bwMode="auto">
            <a:xfrm flipV="1">
              <a:off x="2928" y="1728"/>
              <a:ext cx="2208" cy="0"/>
            </a:xfrm>
            <a:prstGeom prst="line">
              <a:avLst/>
            </a:prstGeom>
            <a:noFill/>
            <a:ln w="38100" cap="sq">
              <a:solidFill>
                <a:srgbClr val="FFFF00"/>
              </a:solidFill>
              <a:round/>
              <a:headEnd/>
              <a:tailEnd/>
            </a:ln>
          </p:spPr>
          <p:txBody>
            <a:bodyPr wrap="none" anchor="ctr"/>
            <a:lstStyle/>
            <a:p>
              <a:endParaRPr lang="zh-CN" altLang="en-US"/>
            </a:p>
          </p:txBody>
        </p:sp>
        <p:sp>
          <p:nvSpPr>
            <p:cNvPr id="89104" name="Line 83"/>
            <p:cNvSpPr>
              <a:spLocks noChangeShapeType="1"/>
            </p:cNvSpPr>
            <p:nvPr/>
          </p:nvSpPr>
          <p:spPr bwMode="auto">
            <a:xfrm flipV="1">
              <a:off x="3228" y="2352"/>
              <a:ext cx="1572" cy="0"/>
            </a:xfrm>
            <a:prstGeom prst="line">
              <a:avLst/>
            </a:prstGeom>
            <a:noFill/>
            <a:ln w="38100" cap="sq">
              <a:solidFill>
                <a:srgbClr val="FFFF00"/>
              </a:solidFill>
              <a:round/>
              <a:headEnd/>
              <a:tailEnd/>
            </a:ln>
          </p:spPr>
          <p:txBody>
            <a:bodyPr wrap="none" anchor="ctr"/>
            <a:lstStyle/>
            <a:p>
              <a:endParaRPr lang="zh-CN" altLang="en-US"/>
            </a:p>
          </p:txBody>
        </p:sp>
        <p:sp>
          <p:nvSpPr>
            <p:cNvPr id="89105" name="Line 84"/>
            <p:cNvSpPr>
              <a:spLocks noChangeShapeType="1"/>
            </p:cNvSpPr>
            <p:nvPr/>
          </p:nvSpPr>
          <p:spPr bwMode="auto">
            <a:xfrm flipV="1">
              <a:off x="3504" y="2880"/>
              <a:ext cx="1008" cy="0"/>
            </a:xfrm>
            <a:prstGeom prst="line">
              <a:avLst/>
            </a:prstGeom>
            <a:noFill/>
            <a:ln w="38100" cap="sq">
              <a:solidFill>
                <a:srgbClr val="FFFF00"/>
              </a:solidFill>
              <a:round/>
              <a:headEnd/>
              <a:tailEnd/>
            </a:ln>
          </p:spPr>
          <p:txBody>
            <a:bodyPr wrap="none" anchor="ctr"/>
            <a:lstStyle/>
            <a:p>
              <a:endParaRPr lang="zh-CN" altLang="en-US"/>
            </a:p>
          </p:txBody>
        </p:sp>
        <p:sp>
          <p:nvSpPr>
            <p:cNvPr id="89106" name="Text Box 95"/>
            <p:cNvSpPr txBox="1">
              <a:spLocks noChangeArrowheads="1"/>
            </p:cNvSpPr>
            <p:nvPr/>
          </p:nvSpPr>
          <p:spPr bwMode="auto">
            <a:xfrm>
              <a:off x="3632" y="1201"/>
              <a:ext cx="756" cy="442"/>
            </a:xfrm>
            <a:prstGeom prst="rect">
              <a:avLst/>
            </a:prstGeom>
            <a:noFill/>
            <a:ln w="12700" cap="sq">
              <a:noFill/>
              <a:miter lim="800000"/>
              <a:headEnd type="none" w="sm" len="sm"/>
              <a:tailEnd type="none" w="sm" len="sm"/>
            </a:ln>
          </p:spPr>
          <p:txBody>
            <a:bodyPr wrap="none">
              <a:spAutoFit/>
            </a:bodyPr>
            <a:lstStyle/>
            <a:p>
              <a:pPr algn="ctr"/>
              <a:r>
                <a:rPr lang="zh-CN" altLang="en-US" sz="4000">
                  <a:ea typeface="隶书" pitchFamily="49" charset="-122"/>
                </a:rPr>
                <a:t>客户</a:t>
              </a:r>
            </a:p>
          </p:txBody>
        </p:sp>
        <p:sp>
          <p:nvSpPr>
            <p:cNvPr id="89107" name="Text Box 96"/>
            <p:cNvSpPr txBox="1">
              <a:spLocks noChangeArrowheads="1"/>
            </p:cNvSpPr>
            <p:nvPr/>
          </p:nvSpPr>
          <p:spPr bwMode="auto">
            <a:xfrm>
              <a:off x="3424" y="1806"/>
              <a:ext cx="1140" cy="365"/>
            </a:xfrm>
            <a:prstGeom prst="rect">
              <a:avLst/>
            </a:prstGeom>
            <a:noFill/>
            <a:ln w="12700" cap="sq">
              <a:noFill/>
              <a:miter lim="800000"/>
              <a:headEnd type="none" w="sm" len="sm"/>
              <a:tailEnd type="none" w="sm" len="sm"/>
            </a:ln>
          </p:spPr>
          <p:txBody>
            <a:bodyPr wrap="none">
              <a:spAutoFit/>
            </a:bodyPr>
            <a:lstStyle/>
            <a:p>
              <a:pPr algn="ctr"/>
              <a:r>
                <a:rPr lang="zh-CN" altLang="en-US" sz="3200">
                  <a:ea typeface="隶书" pitchFamily="49" charset="-122"/>
                </a:rPr>
                <a:t>银行服务</a:t>
              </a:r>
            </a:p>
          </p:txBody>
        </p:sp>
        <p:sp>
          <p:nvSpPr>
            <p:cNvPr id="89108" name="Text Box 97"/>
            <p:cNvSpPr txBox="1">
              <a:spLocks noChangeArrowheads="1"/>
            </p:cNvSpPr>
            <p:nvPr/>
          </p:nvSpPr>
          <p:spPr bwMode="auto">
            <a:xfrm>
              <a:off x="3456" y="2448"/>
              <a:ext cx="1076" cy="288"/>
            </a:xfrm>
            <a:prstGeom prst="rect">
              <a:avLst/>
            </a:prstGeom>
            <a:noFill/>
            <a:ln w="12700" cap="sq">
              <a:noFill/>
              <a:miter lim="800000"/>
              <a:headEnd type="none" w="sm" len="sm"/>
              <a:tailEnd type="none" w="sm" len="sm"/>
            </a:ln>
          </p:spPr>
          <p:txBody>
            <a:bodyPr wrap="none">
              <a:spAutoFit/>
            </a:bodyPr>
            <a:lstStyle/>
            <a:p>
              <a:pPr algn="ctr"/>
              <a:r>
                <a:rPr lang="zh-CN" altLang="en-US">
                  <a:ea typeface="隶书" pitchFamily="49" charset="-122"/>
                </a:rPr>
                <a:t>业务和管理</a:t>
              </a:r>
            </a:p>
          </p:txBody>
        </p:sp>
        <p:sp>
          <p:nvSpPr>
            <p:cNvPr id="89109" name="Text Box 98"/>
            <p:cNvSpPr txBox="1">
              <a:spLocks noChangeArrowheads="1"/>
            </p:cNvSpPr>
            <p:nvPr/>
          </p:nvSpPr>
          <p:spPr bwMode="auto">
            <a:xfrm>
              <a:off x="3824" y="3057"/>
              <a:ext cx="436" cy="250"/>
            </a:xfrm>
            <a:prstGeom prst="rect">
              <a:avLst/>
            </a:prstGeom>
            <a:noFill/>
            <a:ln w="12700" cap="sq">
              <a:noFill/>
              <a:miter lim="800000"/>
              <a:headEnd type="none" w="sm" len="sm"/>
              <a:tailEnd type="none" w="sm" len="sm"/>
            </a:ln>
          </p:spPr>
          <p:txBody>
            <a:bodyPr wrap="none">
              <a:spAutoFit/>
            </a:bodyPr>
            <a:lstStyle/>
            <a:p>
              <a:pPr algn="ctr"/>
              <a:r>
                <a:rPr lang="zh-CN" altLang="en-US" sz="2000">
                  <a:ea typeface="隶书" pitchFamily="49" charset="-122"/>
                </a:rPr>
                <a:t>帐务</a:t>
              </a:r>
            </a:p>
          </p:txBody>
        </p:sp>
      </p:grpSp>
      <p:grpSp>
        <p:nvGrpSpPr>
          <p:cNvPr id="3" name="Group 124"/>
          <p:cNvGrpSpPr>
            <a:grpSpLocks/>
          </p:cNvGrpSpPr>
          <p:nvPr/>
        </p:nvGrpSpPr>
        <p:grpSpPr bwMode="auto">
          <a:xfrm>
            <a:off x="914400" y="1828800"/>
            <a:ext cx="4495800" cy="4343400"/>
            <a:chOff x="576" y="1152"/>
            <a:chExt cx="2832" cy="2736"/>
          </a:xfrm>
        </p:grpSpPr>
        <p:sp>
          <p:nvSpPr>
            <p:cNvPr id="476270" name="AutoShape 110"/>
            <p:cNvSpPr>
              <a:spLocks noChangeArrowheads="1"/>
            </p:cNvSpPr>
            <p:nvPr/>
          </p:nvSpPr>
          <p:spPr bwMode="auto">
            <a:xfrm rot="10823470" flipV="1">
              <a:off x="576" y="1152"/>
              <a:ext cx="2832" cy="2736"/>
            </a:xfrm>
            <a:prstGeom prst="triangle">
              <a:avLst>
                <a:gd name="adj" fmla="val 50000"/>
              </a:avLst>
            </a:prstGeom>
            <a:solidFill>
              <a:srgbClr val="008080"/>
            </a:solidFill>
            <a:ln w="12700" cap="sq">
              <a:noFill/>
              <a:miter lim="800000"/>
              <a:headEnd/>
              <a:tailEnd/>
            </a:ln>
            <a:effectLst>
              <a:outerShdw dist="107763" dir="18900000" algn="ctr" rotWithShape="0">
                <a:schemeClr val="bg2"/>
              </a:outerShdw>
            </a:effectLst>
          </p:spPr>
          <p:txBody>
            <a:bodyPr wrap="none" anchor="ctr"/>
            <a:lstStyle/>
            <a:p>
              <a:pPr algn="ctr" defTabSz="762000">
                <a:defRPr/>
              </a:pPr>
              <a:endParaRPr lang="en-US" altLang="zh-CN">
                <a:solidFill>
                  <a:schemeClr val="bg1"/>
                </a:solidFill>
                <a:ea typeface="隶书" pitchFamily="49" charset="-122"/>
              </a:endParaRPr>
            </a:p>
            <a:p>
              <a:pPr algn="ctr" defTabSz="762000">
                <a:defRPr/>
              </a:pPr>
              <a:endParaRPr lang="en-US" altLang="zh-CN" sz="2000">
                <a:solidFill>
                  <a:schemeClr val="bg1"/>
                </a:solidFill>
                <a:ea typeface="隶书" pitchFamily="49" charset="-122"/>
              </a:endParaRPr>
            </a:p>
            <a:p>
              <a:pPr algn="ctr" defTabSz="762000">
                <a:defRPr/>
              </a:pPr>
              <a:endParaRPr lang="en-US" altLang="zh-CN">
                <a:solidFill>
                  <a:schemeClr val="bg1"/>
                </a:solidFill>
                <a:ea typeface="隶书" pitchFamily="49" charset="-122"/>
              </a:endParaRPr>
            </a:p>
          </p:txBody>
        </p:sp>
        <p:sp>
          <p:nvSpPr>
            <p:cNvPr id="89095" name="Line 111"/>
            <p:cNvSpPr>
              <a:spLocks noChangeShapeType="1"/>
            </p:cNvSpPr>
            <p:nvPr/>
          </p:nvSpPr>
          <p:spPr bwMode="auto">
            <a:xfrm rot="10823470" flipV="1">
              <a:off x="858" y="3311"/>
              <a:ext cx="2208" cy="0"/>
            </a:xfrm>
            <a:prstGeom prst="line">
              <a:avLst/>
            </a:prstGeom>
            <a:noFill/>
            <a:ln w="38100" cap="sq">
              <a:solidFill>
                <a:srgbClr val="FFFF00"/>
              </a:solidFill>
              <a:round/>
              <a:headEnd/>
              <a:tailEnd/>
            </a:ln>
          </p:spPr>
          <p:txBody>
            <a:bodyPr wrap="none" anchor="ctr"/>
            <a:lstStyle/>
            <a:p>
              <a:endParaRPr lang="zh-CN" altLang="en-US"/>
            </a:p>
          </p:txBody>
        </p:sp>
        <p:sp>
          <p:nvSpPr>
            <p:cNvPr id="89096" name="Line 112"/>
            <p:cNvSpPr>
              <a:spLocks noChangeShapeType="1"/>
            </p:cNvSpPr>
            <p:nvPr/>
          </p:nvSpPr>
          <p:spPr bwMode="auto">
            <a:xfrm rot="10823470" flipV="1">
              <a:off x="1198" y="2687"/>
              <a:ext cx="1572" cy="0"/>
            </a:xfrm>
            <a:prstGeom prst="line">
              <a:avLst/>
            </a:prstGeom>
            <a:noFill/>
            <a:ln w="38100" cap="sq">
              <a:solidFill>
                <a:srgbClr val="FFFF00"/>
              </a:solidFill>
              <a:round/>
              <a:headEnd/>
              <a:tailEnd/>
            </a:ln>
          </p:spPr>
          <p:txBody>
            <a:bodyPr wrap="none" anchor="ctr"/>
            <a:lstStyle/>
            <a:p>
              <a:endParaRPr lang="zh-CN" altLang="en-US"/>
            </a:p>
          </p:txBody>
        </p:sp>
        <p:sp>
          <p:nvSpPr>
            <p:cNvPr id="89097" name="Line 113"/>
            <p:cNvSpPr>
              <a:spLocks noChangeShapeType="1"/>
            </p:cNvSpPr>
            <p:nvPr/>
          </p:nvSpPr>
          <p:spPr bwMode="auto">
            <a:xfrm rot="10823470" flipV="1">
              <a:off x="1490" y="2160"/>
              <a:ext cx="1008" cy="0"/>
            </a:xfrm>
            <a:prstGeom prst="line">
              <a:avLst/>
            </a:prstGeom>
            <a:noFill/>
            <a:ln w="38100" cap="sq">
              <a:solidFill>
                <a:srgbClr val="FFFF00"/>
              </a:solidFill>
              <a:round/>
              <a:headEnd/>
              <a:tailEnd/>
            </a:ln>
          </p:spPr>
          <p:txBody>
            <a:bodyPr wrap="none" anchor="ctr"/>
            <a:lstStyle/>
            <a:p>
              <a:endParaRPr lang="zh-CN" altLang="en-US"/>
            </a:p>
          </p:txBody>
        </p:sp>
        <p:sp>
          <p:nvSpPr>
            <p:cNvPr id="89098" name="Text Box 120"/>
            <p:cNvSpPr txBox="1">
              <a:spLocks noChangeArrowheads="1"/>
            </p:cNvSpPr>
            <p:nvPr/>
          </p:nvSpPr>
          <p:spPr bwMode="auto">
            <a:xfrm>
              <a:off x="1772" y="1779"/>
              <a:ext cx="436" cy="250"/>
            </a:xfrm>
            <a:prstGeom prst="rect">
              <a:avLst/>
            </a:prstGeom>
            <a:noFill/>
            <a:ln w="12700" cap="sq">
              <a:noFill/>
              <a:miter lim="800000"/>
              <a:headEnd type="none" w="sm" len="sm"/>
              <a:tailEnd type="none" w="sm" len="sm"/>
            </a:ln>
          </p:spPr>
          <p:txBody>
            <a:bodyPr wrap="none">
              <a:spAutoFit/>
            </a:bodyPr>
            <a:lstStyle/>
            <a:p>
              <a:pPr algn="ctr"/>
              <a:r>
                <a:rPr lang="zh-CN" altLang="en-US" sz="2000">
                  <a:ea typeface="隶书" pitchFamily="49" charset="-122"/>
                </a:rPr>
                <a:t>客户</a:t>
              </a:r>
            </a:p>
          </p:txBody>
        </p:sp>
        <p:sp>
          <p:nvSpPr>
            <p:cNvPr id="89099" name="Text Box 121"/>
            <p:cNvSpPr txBox="1">
              <a:spLocks noChangeArrowheads="1"/>
            </p:cNvSpPr>
            <p:nvPr/>
          </p:nvSpPr>
          <p:spPr bwMode="auto">
            <a:xfrm>
              <a:off x="1516" y="2256"/>
              <a:ext cx="884" cy="288"/>
            </a:xfrm>
            <a:prstGeom prst="rect">
              <a:avLst/>
            </a:prstGeom>
            <a:noFill/>
            <a:ln w="12700" cap="sq">
              <a:noFill/>
              <a:miter lim="800000"/>
              <a:headEnd type="none" w="sm" len="sm"/>
              <a:tailEnd type="none" w="sm" len="sm"/>
            </a:ln>
          </p:spPr>
          <p:txBody>
            <a:bodyPr wrap="none">
              <a:spAutoFit/>
            </a:bodyPr>
            <a:lstStyle/>
            <a:p>
              <a:pPr algn="ctr"/>
              <a:r>
                <a:rPr lang="zh-CN" altLang="en-US">
                  <a:ea typeface="隶书" pitchFamily="49" charset="-122"/>
                </a:rPr>
                <a:t>银行服务</a:t>
              </a:r>
            </a:p>
          </p:txBody>
        </p:sp>
        <p:sp>
          <p:nvSpPr>
            <p:cNvPr id="89100" name="Text Box 122"/>
            <p:cNvSpPr txBox="1">
              <a:spLocks noChangeArrowheads="1"/>
            </p:cNvSpPr>
            <p:nvPr/>
          </p:nvSpPr>
          <p:spPr bwMode="auto">
            <a:xfrm>
              <a:off x="1308" y="2766"/>
              <a:ext cx="1396" cy="365"/>
            </a:xfrm>
            <a:prstGeom prst="rect">
              <a:avLst/>
            </a:prstGeom>
            <a:noFill/>
            <a:ln w="12700" cap="sq">
              <a:noFill/>
              <a:miter lim="800000"/>
              <a:headEnd type="none" w="sm" len="sm"/>
              <a:tailEnd type="none" w="sm" len="sm"/>
            </a:ln>
          </p:spPr>
          <p:txBody>
            <a:bodyPr wrap="none">
              <a:spAutoFit/>
            </a:bodyPr>
            <a:lstStyle/>
            <a:p>
              <a:pPr algn="ctr"/>
              <a:r>
                <a:rPr lang="zh-CN" altLang="en-US" sz="3200">
                  <a:ea typeface="隶书" pitchFamily="49" charset="-122"/>
                </a:rPr>
                <a:t>业务和管理</a:t>
              </a:r>
            </a:p>
          </p:txBody>
        </p:sp>
        <p:sp>
          <p:nvSpPr>
            <p:cNvPr id="89101" name="Text Box 123"/>
            <p:cNvSpPr txBox="1">
              <a:spLocks noChangeArrowheads="1"/>
            </p:cNvSpPr>
            <p:nvPr/>
          </p:nvSpPr>
          <p:spPr bwMode="auto">
            <a:xfrm>
              <a:off x="1532" y="3324"/>
              <a:ext cx="756" cy="442"/>
            </a:xfrm>
            <a:prstGeom prst="rect">
              <a:avLst/>
            </a:prstGeom>
            <a:noFill/>
            <a:ln w="12700" cap="sq">
              <a:noFill/>
              <a:miter lim="800000"/>
              <a:headEnd type="none" w="sm" len="sm"/>
              <a:tailEnd type="none" w="sm" len="sm"/>
            </a:ln>
          </p:spPr>
          <p:txBody>
            <a:bodyPr wrap="none">
              <a:spAutoFit/>
            </a:bodyPr>
            <a:lstStyle/>
            <a:p>
              <a:pPr algn="ctr"/>
              <a:r>
                <a:rPr lang="zh-CN" altLang="en-US" sz="4000">
                  <a:ea typeface="隶书" pitchFamily="49" charset="-122"/>
                </a:rPr>
                <a:t>帐务</a:t>
              </a:r>
            </a:p>
          </p:txBody>
        </p:sp>
      </p:grpSp>
      <p:sp>
        <p:nvSpPr>
          <p:cNvPr id="21" name="标题 20"/>
          <p:cNvSpPr>
            <a:spLocks noGrp="1"/>
          </p:cNvSpPr>
          <p:nvPr>
            <p:ph type="title"/>
          </p:nvPr>
        </p:nvSpPr>
        <p:spPr/>
        <p:txBody>
          <a:bodyPr/>
          <a:lstStyle/>
          <a:p>
            <a:pPr>
              <a:defRPr/>
            </a:pPr>
            <a:r>
              <a:rPr lang="zh-CN" altLang="en-US" b="1" dirty="0" smtClean="0">
                <a:solidFill>
                  <a:schemeClr val="tx1"/>
                </a:solidFill>
                <a:ea typeface="宋体" pitchFamily="2" charset="-122"/>
              </a:rPr>
              <a:t>业务系统设计重点的转变</a:t>
            </a:r>
            <a:r>
              <a:rPr lang="zh-CN" altLang="en-US" b="1" dirty="0" smtClean="0">
                <a:effectLst>
                  <a:outerShdw blurRad="38100" dist="38100" dir="2700000" algn="tl">
                    <a:srgbClr val="FFFFFF"/>
                  </a:outerShdw>
                </a:effectLst>
                <a:latin typeface="Times New Roman" pitchFamily="18" charset="0"/>
                <a:ea typeface="隶书" pitchFamily="49" charset="-122"/>
              </a:rPr>
              <a:t/>
            </a:r>
            <a:br>
              <a:rPr lang="zh-CN" altLang="en-US" b="1" dirty="0" smtClean="0">
                <a:effectLst>
                  <a:outerShdw blurRad="38100" dist="38100" dir="2700000" algn="tl">
                    <a:srgbClr val="FFFFFF"/>
                  </a:outerShdw>
                </a:effectLst>
                <a:latin typeface="Times New Roman" pitchFamily="18" charset="0"/>
                <a:ea typeface="隶书" pitchFamily="49" charset="-122"/>
              </a:rPr>
            </a:br>
            <a:endParaRPr lang="zh-CN" altLang="en-US" dirty="0" smtClean="0">
              <a:ea typeface="宋体" pitchFamily="2" charset="-122"/>
            </a:endParaRPr>
          </a:p>
        </p:txBody>
      </p:sp>
      <p:sp>
        <p:nvSpPr>
          <p:cNvPr id="89093" name="内容占位符 21"/>
          <p:cNvSpPr>
            <a:spLocks noGrp="1"/>
          </p:cNvSpPr>
          <p:nvPr>
            <p:ph idx="1"/>
          </p:nvPr>
        </p:nvSpPr>
        <p:spPr/>
        <p:txBody>
          <a:bodyPr/>
          <a:lstStyle/>
          <a:p>
            <a:endParaRPr lang="zh-CN" altLang="en-US" smtClean="0">
              <a:ea typeface="宋体"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1+#ppt_w/2"/>
                                          </p:val>
                                        </p:tav>
                                        <p:tav tm="100000">
                                          <p:val>
                                            <p:strVal val="#ppt_x"/>
                                          </p:val>
                                        </p:tav>
                                      </p:tavLst>
                                    </p:anim>
                                    <p:anim calcmode="lin" valueType="num">
                                      <p:cBhvr additive="base">
                                        <p:cTn id="14"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标题 1"/>
          <p:cNvSpPr>
            <a:spLocks noGrp="1"/>
          </p:cNvSpPr>
          <p:nvPr>
            <p:ph type="title"/>
          </p:nvPr>
        </p:nvSpPr>
        <p:spPr/>
        <p:txBody>
          <a:bodyPr/>
          <a:lstStyle/>
          <a:p>
            <a:r>
              <a:rPr lang="zh-CN" altLang="en-US" b="1" smtClean="0">
                <a:solidFill>
                  <a:schemeClr val="tx1"/>
                </a:solidFill>
                <a:ea typeface="宋体" pitchFamily="2" charset="-122"/>
              </a:rPr>
              <a:t>新核心系统的特点</a:t>
            </a:r>
            <a:endParaRPr lang="zh-CN" altLang="en-US" smtClean="0">
              <a:ea typeface="宋体" pitchFamily="2" charset="-122"/>
            </a:endParaRPr>
          </a:p>
        </p:txBody>
      </p:sp>
      <p:sp>
        <p:nvSpPr>
          <p:cNvPr id="90115" name="内容占位符 2"/>
          <p:cNvSpPr>
            <a:spLocks noGrp="1"/>
          </p:cNvSpPr>
          <p:nvPr>
            <p:ph idx="1"/>
          </p:nvPr>
        </p:nvSpPr>
        <p:spPr/>
        <p:txBody>
          <a:bodyPr/>
          <a:lstStyle/>
          <a:p>
            <a:pPr marL="457200" indent="-457200" eaLnBrk="1" hangingPunct="1">
              <a:spcBef>
                <a:spcPct val="90000"/>
              </a:spcBef>
              <a:buFont typeface="Wingdings" pitchFamily="2" charset="2"/>
              <a:buChar char="o"/>
            </a:pPr>
            <a:r>
              <a:rPr lang="zh-CN" altLang="en-US" sz="2000" smtClean="0">
                <a:ea typeface="宋体" pitchFamily="2" charset="-122"/>
              </a:rPr>
              <a:t>基于以客户为中心的架构，提供全面、适合不同客户类型的客户信息，并实现统一的客户视图</a:t>
            </a:r>
            <a:endParaRPr lang="en-US" altLang="zh-CN" sz="2000" smtClean="0">
              <a:ea typeface="宋体" pitchFamily="2" charset="-122"/>
            </a:endParaRPr>
          </a:p>
          <a:p>
            <a:pPr marL="457200" indent="-457200" eaLnBrk="1" hangingPunct="1">
              <a:spcBef>
                <a:spcPct val="90000"/>
              </a:spcBef>
              <a:buFont typeface="Wingdings" pitchFamily="2" charset="2"/>
              <a:buChar char="o"/>
            </a:pPr>
            <a:r>
              <a:rPr lang="zh-CN" altLang="en-US" sz="2000" smtClean="0">
                <a:ea typeface="宋体" pitchFamily="2" charset="-122"/>
              </a:rPr>
              <a:t>提供标准化、产业化的功能和流程支持</a:t>
            </a:r>
            <a:endParaRPr lang="en-US" altLang="zh-CN" sz="2000" smtClean="0">
              <a:ea typeface="宋体" pitchFamily="2" charset="-122"/>
            </a:endParaRPr>
          </a:p>
          <a:p>
            <a:pPr marL="457200" indent="-457200" eaLnBrk="1" hangingPunct="1">
              <a:spcBef>
                <a:spcPct val="90000"/>
              </a:spcBef>
              <a:buFont typeface="Wingdings" pitchFamily="2" charset="2"/>
              <a:buChar char="o"/>
            </a:pPr>
            <a:r>
              <a:rPr lang="zh-CN" altLang="en-US" sz="2000" smtClean="0">
                <a:ea typeface="宋体" pitchFamily="2" charset="-122"/>
              </a:rPr>
              <a:t>通过产品和费率配置的功能，使产品管理得以参数化和标准化，并能加速新产品推出市场</a:t>
            </a:r>
            <a:endParaRPr lang="en-US" altLang="zh-CN" sz="2000" smtClean="0">
              <a:ea typeface="宋体" pitchFamily="2" charset="-122"/>
            </a:endParaRPr>
          </a:p>
          <a:p>
            <a:pPr marL="457200" indent="-457200" eaLnBrk="1" hangingPunct="1">
              <a:spcBef>
                <a:spcPct val="90000"/>
              </a:spcBef>
              <a:buFont typeface="Wingdings" pitchFamily="2" charset="2"/>
              <a:buChar char="o"/>
            </a:pPr>
            <a:r>
              <a:rPr lang="zh-CN" altLang="en-US" sz="2000" smtClean="0">
                <a:ea typeface="宋体" pitchFamily="2" charset="-122"/>
              </a:rPr>
              <a:t>结构性的数据模型设计，提供流程中采集的客户、交易及维度信息，供管理信息及风险分析系统使用</a:t>
            </a:r>
            <a:endParaRPr lang="en-US" altLang="zh-CN" sz="2000" smtClean="0">
              <a:ea typeface="宋体" pitchFamily="2" charset="-122"/>
            </a:endParaRPr>
          </a:p>
          <a:p>
            <a:pPr marL="457200" indent="-457200" eaLnBrk="1" hangingPunct="1">
              <a:spcBef>
                <a:spcPct val="90000"/>
              </a:spcBef>
              <a:buFont typeface="Wingdings" pitchFamily="2" charset="2"/>
              <a:buChar char="o"/>
            </a:pPr>
            <a:r>
              <a:rPr lang="zh-CN" altLang="en-US" sz="2000" smtClean="0">
                <a:ea typeface="宋体" pitchFamily="2" charset="-122"/>
              </a:rPr>
              <a:t>多功能的柜员前端系统整合前台交易，并展示信息以强化客户服务和支持销售</a:t>
            </a:r>
            <a:endParaRPr lang="en-US" altLang="zh-CN" sz="2000" smtClean="0">
              <a:ea typeface="宋体" pitchFamily="2" charset="-122"/>
            </a:endParaRPr>
          </a:p>
          <a:p>
            <a:pPr marL="457200" indent="-457200"/>
            <a:endParaRPr lang="zh-CN" altLang="en-US" smtClean="0">
              <a:ea typeface="宋体" pitchFamily="2" charset="-122"/>
            </a:endParaRPr>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标题 1"/>
          <p:cNvSpPr>
            <a:spLocks noGrp="1"/>
          </p:cNvSpPr>
          <p:nvPr>
            <p:ph type="title"/>
          </p:nvPr>
        </p:nvSpPr>
        <p:spPr/>
        <p:txBody>
          <a:bodyPr/>
          <a:lstStyle/>
          <a:p>
            <a:r>
              <a:rPr lang="zh-CN" altLang="en-US" b="1" smtClean="0">
                <a:solidFill>
                  <a:srgbClr val="0000CC"/>
                </a:solidFill>
                <a:ea typeface="宋体" pitchFamily="2" charset="-122"/>
              </a:rPr>
              <a:t>目录</a:t>
            </a:r>
            <a:endParaRPr lang="zh-CN" altLang="en-US" smtClean="0">
              <a:ea typeface="宋体" pitchFamily="2" charset="-122"/>
            </a:endParaRPr>
          </a:p>
        </p:txBody>
      </p:sp>
      <p:sp>
        <p:nvSpPr>
          <p:cNvPr id="91139" name="内容占位符 2"/>
          <p:cNvSpPr>
            <a:spLocks noGrp="1"/>
          </p:cNvSpPr>
          <p:nvPr>
            <p:ph idx="1"/>
          </p:nvPr>
        </p:nvSpPr>
        <p:spPr/>
        <p:txBody>
          <a:bodyPr/>
          <a:lstStyle/>
          <a:p>
            <a:r>
              <a:rPr lang="zh-CN" altLang="en-US" smtClean="0">
                <a:ea typeface="宋体" pitchFamily="2" charset="-122"/>
              </a:rPr>
              <a:t>金融概念简介</a:t>
            </a:r>
          </a:p>
          <a:p>
            <a:pPr eaLnBrk="1" hangingPunct="1">
              <a:lnSpc>
                <a:spcPct val="90000"/>
              </a:lnSpc>
            </a:pPr>
            <a:r>
              <a:rPr lang="zh-CN" altLang="en-US" smtClean="0">
                <a:solidFill>
                  <a:srgbClr val="0000CC"/>
                </a:solidFill>
                <a:ea typeface="宋体" pitchFamily="2" charset="-122"/>
              </a:rPr>
              <a:t>我国银行业简介</a:t>
            </a:r>
            <a:endParaRPr lang="en-US" altLang="zh-CN" smtClean="0">
              <a:ea typeface="宋体" pitchFamily="2" charset="-122"/>
            </a:endParaRPr>
          </a:p>
          <a:p>
            <a:pPr eaLnBrk="1" hangingPunct="1">
              <a:lnSpc>
                <a:spcPct val="90000"/>
              </a:lnSpc>
            </a:pPr>
            <a:r>
              <a:rPr lang="zh-CN" altLang="en-US" smtClean="0">
                <a:ea typeface="宋体" pitchFamily="2" charset="-122"/>
              </a:rPr>
              <a:t>商业银行概述</a:t>
            </a:r>
            <a:endParaRPr lang="en-US" altLang="zh-CN" smtClean="0">
              <a:ea typeface="宋体" pitchFamily="2" charset="-122"/>
            </a:endParaRPr>
          </a:p>
          <a:p>
            <a:pPr eaLnBrk="1" hangingPunct="1">
              <a:lnSpc>
                <a:spcPct val="90000"/>
              </a:lnSpc>
            </a:pPr>
            <a:r>
              <a:rPr lang="zh-CN" altLang="en-US" smtClean="0">
                <a:ea typeface="宋体" pitchFamily="2" charset="-122"/>
              </a:rPr>
              <a:t>银行会计概述</a:t>
            </a:r>
            <a:endParaRPr lang="en-US" altLang="zh-CN" smtClean="0">
              <a:ea typeface="宋体" pitchFamily="2" charset="-122"/>
            </a:endParaRPr>
          </a:p>
          <a:p>
            <a:pPr eaLnBrk="1" hangingPunct="1">
              <a:lnSpc>
                <a:spcPct val="90000"/>
              </a:lnSpc>
            </a:pPr>
            <a:r>
              <a:rPr lang="zh-CN" altLang="en-US" smtClean="0">
                <a:ea typeface="宋体" pitchFamily="2" charset="-122"/>
              </a:rPr>
              <a:t>银行系统总体架构</a:t>
            </a:r>
            <a:endParaRPr lang="en-US" altLang="zh-CN" smtClean="0">
              <a:ea typeface="宋体" pitchFamily="2" charset="-122"/>
            </a:endParaRPr>
          </a:p>
          <a:p>
            <a:pPr eaLnBrk="1" hangingPunct="1">
              <a:lnSpc>
                <a:spcPct val="90000"/>
              </a:lnSpc>
            </a:pPr>
            <a:r>
              <a:rPr lang="zh-CN" altLang="en-US" smtClean="0">
                <a:ea typeface="宋体" pitchFamily="2" charset="-122"/>
              </a:rPr>
              <a:t>银行核心系统</a:t>
            </a:r>
          </a:p>
          <a:p>
            <a:r>
              <a:rPr lang="zh-CN" altLang="en-US" b="1" smtClean="0">
                <a:ea typeface="宋体" pitchFamily="2" charset="-122"/>
              </a:rPr>
              <a:t>常用金融名词解释</a:t>
            </a:r>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内容占位符 2"/>
          <p:cNvSpPr>
            <a:spLocks noGrp="1"/>
          </p:cNvSpPr>
          <p:nvPr>
            <p:ph idx="4294967295"/>
          </p:nvPr>
        </p:nvSpPr>
        <p:spPr>
          <a:xfrm>
            <a:off x="1143000" y="1600200"/>
            <a:ext cx="7467600" cy="4800600"/>
          </a:xfrm>
        </p:spPr>
        <p:txBody>
          <a:bodyPr/>
          <a:lstStyle/>
          <a:p>
            <a:r>
              <a:rPr lang="zh-CN" altLang="en-US" sz="2000" b="1" smtClean="0">
                <a:ea typeface="宋体" pitchFamily="2" charset="-122"/>
              </a:rPr>
              <a:t>头寸</a:t>
            </a:r>
            <a:endParaRPr lang="en-US" altLang="zh-CN" sz="2000" b="1" smtClean="0">
              <a:ea typeface="宋体" pitchFamily="2" charset="-122"/>
            </a:endParaRPr>
          </a:p>
          <a:p>
            <a:pPr>
              <a:buFontTx/>
              <a:buNone/>
            </a:pPr>
            <a:r>
              <a:rPr lang="zh-CN" altLang="en-US" sz="2000" smtClean="0">
                <a:ea typeface="宋体" pitchFamily="2" charset="-122"/>
              </a:rPr>
              <a:t>    也称为</a:t>
            </a:r>
            <a:r>
              <a:rPr lang="en-US" altLang="zh-CN" sz="2000" smtClean="0">
                <a:ea typeface="宋体" pitchFamily="2" charset="-122"/>
              </a:rPr>
              <a:t>"</a:t>
            </a:r>
            <a:r>
              <a:rPr lang="zh-CN" altLang="en-US" sz="2000" smtClean="0">
                <a:ea typeface="宋体" pitchFamily="2" charset="-122"/>
              </a:rPr>
              <a:t>头衬</a:t>
            </a:r>
            <a:r>
              <a:rPr lang="en-US" altLang="zh-CN" sz="2000" smtClean="0">
                <a:ea typeface="宋体" pitchFamily="2" charset="-122"/>
              </a:rPr>
              <a:t>"</a:t>
            </a:r>
            <a:r>
              <a:rPr lang="zh-CN" altLang="en-US" sz="2000" smtClean="0">
                <a:ea typeface="宋体" pitchFamily="2" charset="-122"/>
              </a:rPr>
              <a:t>就是款项的意思，是金融界及商业界的流行用语。商业银行的资金头寸是指商业银行能够运用的资金。它包括时点头寸和时期头寸，时点头寸是指银行在某一时点上的可用资金，而时期头寸是指银行在某一时期的可用资金。</a:t>
            </a:r>
            <a:endParaRPr lang="en-US" altLang="zh-CN" sz="2000" smtClean="0">
              <a:ea typeface="宋体" pitchFamily="2" charset="-122"/>
            </a:endParaRPr>
          </a:p>
          <a:p>
            <a:r>
              <a:rPr lang="zh-CN" altLang="en-US" sz="2000" b="1" smtClean="0">
                <a:ea typeface="宋体" pitchFamily="2" charset="-122"/>
              </a:rPr>
              <a:t>外汇</a:t>
            </a:r>
            <a:endParaRPr lang="en-US" altLang="zh-CN" sz="2000" b="1" smtClean="0">
              <a:ea typeface="宋体" pitchFamily="2" charset="-122"/>
            </a:endParaRPr>
          </a:p>
          <a:p>
            <a:pPr>
              <a:buFontTx/>
              <a:buNone/>
            </a:pPr>
            <a:r>
              <a:rPr lang="zh-CN" altLang="en-US" sz="2000" smtClean="0">
                <a:ea typeface="宋体" pitchFamily="2" charset="-122"/>
              </a:rPr>
              <a:t>    是外国货币或以外国货币表示的，用于国际结算的支付手段。</a:t>
            </a:r>
            <a:endParaRPr lang="en-US" altLang="zh-CN" sz="2000" smtClean="0">
              <a:ea typeface="宋体" pitchFamily="2" charset="-122"/>
            </a:endParaRPr>
          </a:p>
          <a:p>
            <a:r>
              <a:rPr lang="zh-CN" altLang="en-US" sz="2000" b="1" smtClean="0">
                <a:ea typeface="宋体" pitchFamily="2" charset="-122"/>
              </a:rPr>
              <a:t>现汇</a:t>
            </a:r>
          </a:p>
          <a:p>
            <a:pPr>
              <a:buFontTx/>
              <a:buNone/>
            </a:pPr>
            <a:r>
              <a:rPr lang="zh-CN" altLang="en-US" sz="2000" smtClean="0">
                <a:ea typeface="宋体" pitchFamily="2" charset="-122"/>
              </a:rPr>
              <a:t>    指的是从国外银行汇到国内的外汇存款</a:t>
            </a:r>
            <a:r>
              <a:rPr lang="en-US" altLang="zh-CN" sz="2000" smtClean="0">
                <a:ea typeface="宋体" pitchFamily="2" charset="-122"/>
              </a:rPr>
              <a:t>,</a:t>
            </a:r>
            <a:r>
              <a:rPr lang="zh-CN" altLang="en-US" sz="2000" smtClean="0">
                <a:ea typeface="宋体" pitchFamily="2" charset="-122"/>
              </a:rPr>
              <a:t>以及外币汇票、本票、旅行支票等银行可以通过电子划算直接入帐的国际结算凭证。</a:t>
            </a:r>
            <a:endParaRPr lang="en-US" altLang="zh-CN" sz="2000" smtClean="0">
              <a:ea typeface="宋体" pitchFamily="2" charset="-122"/>
            </a:endParaRPr>
          </a:p>
          <a:p>
            <a:r>
              <a:rPr lang="zh-CN" altLang="en-US" sz="2000" b="1" smtClean="0">
                <a:ea typeface="宋体" pitchFamily="2" charset="-122"/>
              </a:rPr>
              <a:t>现钞</a:t>
            </a:r>
          </a:p>
          <a:p>
            <a:pPr>
              <a:buFontTx/>
              <a:buNone/>
            </a:pPr>
            <a:r>
              <a:rPr lang="zh-CN" altLang="en-US" sz="2000" smtClean="0">
                <a:ea typeface="宋体" pitchFamily="2" charset="-122"/>
              </a:rPr>
              <a:t>    指的是国内居民手持的外汇钞票。</a:t>
            </a:r>
            <a:endParaRPr lang="en-US" altLang="zh-CN" sz="2000" smtClean="0">
              <a:ea typeface="宋体" pitchFamily="2" charset="-122"/>
            </a:endParaRPr>
          </a:p>
          <a:p>
            <a:pPr>
              <a:buFontTx/>
              <a:buNone/>
            </a:pPr>
            <a:endParaRPr lang="en-US" altLang="zh-CN" sz="2000" smtClean="0">
              <a:ea typeface="宋体" pitchFamily="2" charset="-122"/>
            </a:endParaRPr>
          </a:p>
          <a:p>
            <a:pPr>
              <a:buFontTx/>
              <a:buNone/>
            </a:pPr>
            <a:endParaRPr lang="zh-CN" altLang="en-US" sz="2000" smtClean="0">
              <a:ea typeface="宋体" pitchFamily="2" charset="-122"/>
            </a:endParaRPr>
          </a:p>
          <a:p>
            <a:pPr>
              <a:buFontTx/>
              <a:buNone/>
            </a:pPr>
            <a:endParaRPr lang="zh-CN" altLang="en-US" smtClean="0">
              <a:ea typeface="宋体" pitchFamily="2" charset="-122"/>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p:cNvSpPr>
          <p:nvPr>
            <p:ph type="title"/>
          </p:nvPr>
        </p:nvSpPr>
        <p:spPr/>
        <p:txBody>
          <a:bodyPr/>
          <a:lstStyle/>
          <a:p>
            <a:r>
              <a:rPr lang="zh-CN" altLang="en-US" b="1" smtClean="0">
                <a:ea typeface="宋体" pitchFamily="2" charset="-122"/>
              </a:rPr>
              <a:t>中国人民银行履行的职责</a:t>
            </a:r>
            <a:endParaRPr lang="zh-CN" altLang="en-US" smtClean="0">
              <a:ea typeface="宋体" pitchFamily="2" charset="-122"/>
            </a:endParaRPr>
          </a:p>
        </p:txBody>
      </p:sp>
      <p:sp>
        <p:nvSpPr>
          <p:cNvPr id="10243" name="内容占位符 2"/>
          <p:cNvSpPr>
            <a:spLocks noGrp="1"/>
          </p:cNvSpPr>
          <p:nvPr>
            <p:ph idx="1"/>
          </p:nvPr>
        </p:nvSpPr>
        <p:spPr>
          <a:xfrm>
            <a:off x="990600" y="1981200"/>
            <a:ext cx="7696200" cy="4114800"/>
          </a:xfrm>
        </p:spPr>
        <p:txBody>
          <a:bodyPr/>
          <a:lstStyle/>
          <a:p>
            <a:pPr>
              <a:buFont typeface="Wingdings" pitchFamily="2" charset="2"/>
              <a:buNone/>
            </a:pPr>
            <a:r>
              <a:rPr lang="zh-CN" altLang="en-US" sz="2400" smtClean="0">
                <a:latin typeface="Times New Roman" pitchFamily="18" charset="0"/>
                <a:ea typeface="宋体" pitchFamily="2" charset="-122"/>
              </a:rPr>
              <a:t>（一）起草有关法律和行政法规；完善有关金融机构运行规则；发布与履行职责有关的命令和规章。</a:t>
            </a:r>
          </a:p>
          <a:p>
            <a:pPr>
              <a:buFont typeface="Wingdings" pitchFamily="2" charset="2"/>
              <a:buNone/>
            </a:pPr>
            <a:r>
              <a:rPr lang="zh-CN" altLang="en-US" sz="2400" smtClean="0">
                <a:latin typeface="Times New Roman" pitchFamily="18" charset="0"/>
                <a:ea typeface="宋体" pitchFamily="2" charset="-122"/>
              </a:rPr>
              <a:t>（二）依法制定和执行货币政策。</a:t>
            </a:r>
          </a:p>
          <a:p>
            <a:pPr>
              <a:buFont typeface="Wingdings" pitchFamily="2" charset="2"/>
              <a:buNone/>
            </a:pPr>
            <a:r>
              <a:rPr lang="zh-CN" altLang="en-US" sz="2400" smtClean="0">
                <a:latin typeface="Times New Roman" pitchFamily="18" charset="0"/>
                <a:ea typeface="宋体" pitchFamily="2" charset="-122"/>
              </a:rPr>
              <a:t>（三）监督管理银行间同业拆借市场和银行间债券市场、外汇市场、黄金市场。</a:t>
            </a:r>
          </a:p>
          <a:p>
            <a:pPr>
              <a:buFont typeface="Wingdings" pitchFamily="2" charset="2"/>
              <a:buNone/>
            </a:pPr>
            <a:r>
              <a:rPr lang="zh-CN" altLang="en-US" sz="2400" smtClean="0">
                <a:latin typeface="Times New Roman" pitchFamily="18" charset="0"/>
                <a:ea typeface="宋体" pitchFamily="2" charset="-122"/>
              </a:rPr>
              <a:t>（四）防范和化解系统性金融风险，维护国家金融稳定。</a:t>
            </a:r>
          </a:p>
          <a:p>
            <a:pPr>
              <a:buFont typeface="Wingdings" pitchFamily="2" charset="2"/>
              <a:buNone/>
            </a:pPr>
            <a:r>
              <a:rPr lang="zh-CN" altLang="en-US" sz="2400" smtClean="0">
                <a:latin typeface="Times New Roman" pitchFamily="18" charset="0"/>
                <a:ea typeface="宋体" pitchFamily="2" charset="-122"/>
              </a:rPr>
              <a:t>（五）确定人民币汇率政策；维护合理的人民币汇率水平；实施外汇管理；持有、管理和经营国家外汇储备和黄金储备。</a:t>
            </a:r>
          </a:p>
          <a:p>
            <a:endParaRPr lang="zh-CN" altLang="en-US" smtClean="0">
              <a:ea typeface="宋体" pitchFamily="2" charset="-122"/>
            </a:endParaRPr>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66800" y="1676400"/>
            <a:ext cx="7162800" cy="3600450"/>
          </a:xfrm>
          <a:prstGeom prst="rect">
            <a:avLst/>
          </a:prstGeom>
        </p:spPr>
        <p:txBody>
          <a:bodyPr>
            <a:spAutoFit/>
          </a:bodyPr>
          <a:lstStyle/>
          <a:p>
            <a:pPr marL="342900" indent="-342900">
              <a:spcBef>
                <a:spcPct val="20000"/>
              </a:spcBef>
              <a:buFont typeface="Arial" pitchFamily="34" charset="0"/>
              <a:buChar char="•"/>
              <a:defRPr/>
            </a:pPr>
            <a:r>
              <a:rPr lang="zh-CN" altLang="en-US" sz="2000" b="1" dirty="0">
                <a:solidFill>
                  <a:srgbClr val="000099"/>
                </a:solidFill>
                <a:latin typeface="+mn-lt"/>
                <a:ea typeface="宋体" pitchFamily="2" charset="-122"/>
              </a:rPr>
              <a:t>外汇汇率</a:t>
            </a:r>
            <a:endParaRPr lang="en-US" altLang="zh-CN" sz="2000" b="1" dirty="0">
              <a:solidFill>
                <a:srgbClr val="000099"/>
              </a:solidFill>
              <a:latin typeface="+mn-lt"/>
              <a:ea typeface="宋体" pitchFamily="2" charset="-122"/>
            </a:endParaRPr>
          </a:p>
          <a:p>
            <a:pPr>
              <a:defRPr/>
            </a:pPr>
            <a:r>
              <a:rPr lang="zh-CN" altLang="en-US" dirty="0">
                <a:ea typeface="宋体" pitchFamily="2" charset="-122"/>
              </a:rPr>
              <a:t>    </a:t>
            </a:r>
            <a:r>
              <a:rPr lang="zh-CN" altLang="en-US" sz="2000" dirty="0">
                <a:solidFill>
                  <a:srgbClr val="000099"/>
                </a:solidFill>
                <a:latin typeface="+mn-lt"/>
                <a:ea typeface="宋体" pitchFamily="2" charset="-122"/>
              </a:rPr>
              <a:t>是以一种货币单位表示另一种货币单位的价格。汇率有两种</a:t>
            </a:r>
            <a:endParaRPr lang="en-US" altLang="zh-CN" sz="2000" dirty="0">
              <a:solidFill>
                <a:srgbClr val="000099"/>
              </a:solidFill>
              <a:latin typeface="+mn-lt"/>
              <a:ea typeface="宋体" pitchFamily="2" charset="-122"/>
            </a:endParaRPr>
          </a:p>
          <a:p>
            <a:pPr>
              <a:defRPr/>
            </a:pPr>
            <a:r>
              <a:rPr lang="zh-CN" altLang="en-US" sz="2000" dirty="0">
                <a:solidFill>
                  <a:srgbClr val="000099"/>
                </a:solidFill>
                <a:latin typeface="+mn-lt"/>
                <a:ea typeface="宋体" pitchFamily="2" charset="-122"/>
              </a:rPr>
              <a:t>    标价方法：直接标价法和间接标价法。直接标价法是以一定</a:t>
            </a:r>
            <a:endParaRPr lang="en-US" altLang="zh-CN" sz="2000" dirty="0">
              <a:solidFill>
                <a:srgbClr val="000099"/>
              </a:solidFill>
              <a:latin typeface="+mn-lt"/>
              <a:ea typeface="宋体" pitchFamily="2" charset="-122"/>
            </a:endParaRPr>
          </a:p>
          <a:p>
            <a:pPr>
              <a:defRPr/>
            </a:pPr>
            <a:r>
              <a:rPr lang="en-US" altLang="zh-CN" sz="2000" dirty="0">
                <a:solidFill>
                  <a:srgbClr val="000099"/>
                </a:solidFill>
                <a:latin typeface="+mn-lt"/>
                <a:ea typeface="宋体" pitchFamily="2" charset="-122"/>
              </a:rPr>
              <a:t>    </a:t>
            </a:r>
            <a:r>
              <a:rPr lang="zh-CN" altLang="en-US" sz="2000" dirty="0">
                <a:solidFill>
                  <a:srgbClr val="000099"/>
                </a:solidFill>
                <a:latin typeface="+mn-lt"/>
                <a:ea typeface="宋体" pitchFamily="2" charset="-122"/>
              </a:rPr>
              <a:t>整数单位（通常是</a:t>
            </a:r>
            <a:r>
              <a:rPr lang="en-US" altLang="zh-CN" sz="2000" dirty="0">
                <a:solidFill>
                  <a:srgbClr val="000099"/>
                </a:solidFill>
                <a:latin typeface="+mn-lt"/>
                <a:ea typeface="宋体" pitchFamily="2" charset="-122"/>
              </a:rPr>
              <a:t>100</a:t>
            </a:r>
            <a:r>
              <a:rPr lang="zh-CN" altLang="en-US" sz="2000" dirty="0">
                <a:solidFill>
                  <a:srgbClr val="000099"/>
                </a:solidFill>
                <a:latin typeface="+mn-lt"/>
                <a:ea typeface="宋体" pitchFamily="2" charset="-122"/>
              </a:rPr>
              <a:t>个）的外国货币为标准来折算若干个</a:t>
            </a:r>
            <a:endParaRPr lang="en-US" altLang="zh-CN" sz="2000" dirty="0">
              <a:solidFill>
                <a:srgbClr val="000099"/>
              </a:solidFill>
              <a:latin typeface="+mn-lt"/>
              <a:ea typeface="宋体" pitchFamily="2" charset="-122"/>
            </a:endParaRPr>
          </a:p>
          <a:p>
            <a:pPr>
              <a:defRPr/>
            </a:pPr>
            <a:r>
              <a:rPr lang="en-US" altLang="zh-CN" sz="2000" dirty="0">
                <a:solidFill>
                  <a:srgbClr val="000099"/>
                </a:solidFill>
                <a:latin typeface="+mn-lt"/>
                <a:ea typeface="宋体" pitchFamily="2" charset="-122"/>
              </a:rPr>
              <a:t>    </a:t>
            </a:r>
            <a:r>
              <a:rPr lang="zh-CN" altLang="en-US" sz="2000" dirty="0">
                <a:solidFill>
                  <a:srgbClr val="000099"/>
                </a:solidFill>
                <a:latin typeface="+mn-lt"/>
                <a:ea typeface="宋体" pitchFamily="2" charset="-122"/>
              </a:rPr>
              <a:t>单位的本国货币的标价方法。间接标价法则相反。</a:t>
            </a:r>
            <a:endParaRPr lang="en-US" altLang="zh-CN" sz="2000" dirty="0">
              <a:solidFill>
                <a:srgbClr val="000099"/>
              </a:solidFill>
              <a:latin typeface="+mn-lt"/>
              <a:ea typeface="宋体" pitchFamily="2" charset="-122"/>
            </a:endParaRPr>
          </a:p>
          <a:p>
            <a:pPr marL="342900" indent="-342900">
              <a:spcBef>
                <a:spcPct val="20000"/>
              </a:spcBef>
              <a:buFont typeface="Arial" pitchFamily="34" charset="0"/>
              <a:buChar char="•"/>
              <a:defRPr/>
            </a:pPr>
            <a:r>
              <a:rPr lang="zh-CN" altLang="en-US" sz="2000" b="1" dirty="0">
                <a:solidFill>
                  <a:srgbClr val="000099"/>
                </a:solidFill>
                <a:latin typeface="+mn-lt"/>
                <a:ea typeface="宋体" pitchFamily="2" charset="-122"/>
              </a:rPr>
              <a:t>外汇敞口头寸</a:t>
            </a:r>
          </a:p>
          <a:p>
            <a:pPr>
              <a:defRPr/>
            </a:pPr>
            <a:r>
              <a:rPr lang="zh-CN" altLang="en-US" sz="2000" dirty="0">
                <a:ea typeface="宋体" pitchFamily="2" charset="-122"/>
              </a:rPr>
              <a:t>     </a:t>
            </a:r>
            <a:r>
              <a:rPr lang="zh-CN" altLang="en-US" sz="2000" dirty="0">
                <a:solidFill>
                  <a:srgbClr val="000099"/>
                </a:solidFill>
                <a:latin typeface="+mn-lt"/>
                <a:ea typeface="宋体" pitchFamily="2" charset="-122"/>
              </a:rPr>
              <a:t>是金融机构在做完外汇买卖业务后（大部分是结售汇业务）</a:t>
            </a:r>
            <a:endParaRPr lang="en-US" altLang="zh-CN" sz="2000" dirty="0">
              <a:solidFill>
                <a:srgbClr val="000099"/>
              </a:solidFill>
              <a:latin typeface="+mn-lt"/>
              <a:ea typeface="宋体" pitchFamily="2" charset="-122"/>
            </a:endParaRPr>
          </a:p>
          <a:p>
            <a:pPr>
              <a:defRPr/>
            </a:pPr>
            <a:r>
              <a:rPr lang="zh-CN" altLang="en-US" sz="2000" dirty="0">
                <a:solidFill>
                  <a:srgbClr val="000099"/>
                </a:solidFill>
                <a:latin typeface="+mn-lt"/>
                <a:ea typeface="宋体" pitchFamily="2" charset="-122"/>
              </a:rPr>
              <a:t>    某一币种借贷方轧差后的余额，这个余额太大了会因为汇率</a:t>
            </a:r>
            <a:endParaRPr lang="en-US" altLang="zh-CN" sz="2000" dirty="0">
              <a:solidFill>
                <a:srgbClr val="000099"/>
              </a:solidFill>
              <a:latin typeface="+mn-lt"/>
              <a:ea typeface="宋体" pitchFamily="2" charset="-122"/>
            </a:endParaRPr>
          </a:p>
          <a:p>
            <a:pPr>
              <a:defRPr/>
            </a:pPr>
            <a:r>
              <a:rPr lang="en-US" altLang="zh-CN" sz="2000" dirty="0">
                <a:solidFill>
                  <a:srgbClr val="000099"/>
                </a:solidFill>
                <a:latin typeface="+mn-lt"/>
                <a:ea typeface="宋体" pitchFamily="2" charset="-122"/>
              </a:rPr>
              <a:t>    </a:t>
            </a:r>
            <a:r>
              <a:rPr lang="zh-CN" altLang="en-US" sz="2000" dirty="0">
                <a:solidFill>
                  <a:srgbClr val="000099"/>
                </a:solidFill>
                <a:latin typeface="+mn-lt"/>
                <a:ea typeface="宋体" pitchFamily="2" charset="-122"/>
              </a:rPr>
              <a:t>波动带来风险而且不能够使资金的收益最大化；太小了又不</a:t>
            </a:r>
            <a:endParaRPr lang="en-US" altLang="zh-CN" sz="2000" dirty="0">
              <a:solidFill>
                <a:srgbClr val="000099"/>
              </a:solidFill>
              <a:latin typeface="+mn-lt"/>
              <a:ea typeface="宋体" pitchFamily="2" charset="-122"/>
            </a:endParaRPr>
          </a:p>
          <a:p>
            <a:pPr>
              <a:defRPr/>
            </a:pPr>
            <a:r>
              <a:rPr lang="en-US" altLang="zh-CN" sz="2000" dirty="0">
                <a:solidFill>
                  <a:srgbClr val="000099"/>
                </a:solidFill>
                <a:latin typeface="+mn-lt"/>
                <a:ea typeface="宋体" pitchFamily="2" charset="-122"/>
              </a:rPr>
              <a:t> </a:t>
            </a:r>
            <a:r>
              <a:rPr lang="zh-CN" altLang="en-US" sz="2000" dirty="0">
                <a:solidFill>
                  <a:srgbClr val="000099"/>
                </a:solidFill>
                <a:latin typeface="+mn-lt"/>
                <a:ea typeface="宋体" pitchFamily="2" charset="-122"/>
              </a:rPr>
              <a:t>   能满足客户的购汇需要，降低了汇兑收益，因此必须权衡利</a:t>
            </a:r>
            <a:endParaRPr lang="en-US" altLang="zh-CN" sz="2000" dirty="0">
              <a:solidFill>
                <a:srgbClr val="000099"/>
              </a:solidFill>
              <a:latin typeface="+mn-lt"/>
              <a:ea typeface="宋体" pitchFamily="2" charset="-122"/>
            </a:endParaRPr>
          </a:p>
          <a:p>
            <a:pPr>
              <a:defRPr/>
            </a:pPr>
            <a:r>
              <a:rPr lang="en-US" altLang="zh-CN" sz="2000" dirty="0">
                <a:solidFill>
                  <a:srgbClr val="000099"/>
                </a:solidFill>
                <a:latin typeface="+mn-lt"/>
                <a:ea typeface="宋体" pitchFamily="2" charset="-122"/>
              </a:rPr>
              <a:t>    </a:t>
            </a:r>
            <a:r>
              <a:rPr lang="zh-CN" altLang="en-US" sz="2000" dirty="0">
                <a:solidFill>
                  <a:srgbClr val="000099"/>
                </a:solidFill>
                <a:latin typeface="+mn-lt"/>
                <a:ea typeface="宋体" pitchFamily="2" charset="-122"/>
              </a:rPr>
              <a:t>弊，认真分析，保持一个合理的外汇敞口头寸用于周转。</a:t>
            </a: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内容占位符 2"/>
          <p:cNvSpPr>
            <a:spLocks noGrp="1"/>
          </p:cNvSpPr>
          <p:nvPr>
            <p:ph idx="1"/>
          </p:nvPr>
        </p:nvSpPr>
        <p:spPr>
          <a:xfrm>
            <a:off x="990600" y="1752600"/>
            <a:ext cx="7696200" cy="4343400"/>
          </a:xfrm>
        </p:spPr>
        <p:txBody>
          <a:bodyPr/>
          <a:lstStyle/>
          <a:p>
            <a:r>
              <a:rPr lang="zh-CN" altLang="en-US" sz="1800" b="1" smtClean="0">
                <a:ea typeface="宋体" pitchFamily="2" charset="-122"/>
              </a:rPr>
              <a:t>回购协议</a:t>
            </a:r>
            <a:endParaRPr lang="en-US" altLang="zh-CN" sz="1800" b="1" smtClean="0">
              <a:ea typeface="宋体" pitchFamily="2" charset="-122"/>
            </a:endParaRPr>
          </a:p>
          <a:p>
            <a:pPr>
              <a:buFontTx/>
              <a:buNone/>
            </a:pPr>
            <a:r>
              <a:rPr lang="zh-CN" altLang="en-US" sz="1800" smtClean="0">
                <a:ea typeface="宋体" pitchFamily="2" charset="-122"/>
              </a:rPr>
              <a:t>     就是通过出售金融资产取得资金，但在出售时，出售人同意在一定日期按预订价格再购回此项金融资产。</a:t>
            </a:r>
            <a:endParaRPr lang="en-US" altLang="zh-CN" sz="1800" smtClean="0">
              <a:ea typeface="宋体" pitchFamily="2" charset="-122"/>
            </a:endParaRPr>
          </a:p>
          <a:p>
            <a:r>
              <a:rPr lang="zh-CN" altLang="en-US" sz="1800" b="1" smtClean="0">
                <a:ea typeface="宋体" pitchFamily="2" charset="-122"/>
              </a:rPr>
              <a:t>按揭</a:t>
            </a:r>
            <a:endParaRPr lang="en-US" altLang="zh-CN" sz="1800" b="1" smtClean="0">
              <a:ea typeface="宋体" pitchFamily="2" charset="-122"/>
            </a:endParaRPr>
          </a:p>
          <a:p>
            <a:pPr>
              <a:buFontTx/>
              <a:buNone/>
            </a:pPr>
            <a:r>
              <a:rPr lang="en-US" altLang="zh-CN" sz="1800" b="1" smtClean="0">
                <a:ea typeface="宋体" pitchFamily="2" charset="-122"/>
              </a:rPr>
              <a:t>     </a:t>
            </a:r>
            <a:r>
              <a:rPr lang="zh-CN" altLang="en-US" sz="1800" smtClean="0">
                <a:ea typeface="宋体" pitchFamily="2" charset="-122"/>
              </a:rPr>
              <a:t>“按揭”一词是英文“</a:t>
            </a:r>
            <a:r>
              <a:rPr lang="en-US" altLang="zh-CN" sz="1800" smtClean="0">
                <a:ea typeface="宋体" pitchFamily="2" charset="-122"/>
              </a:rPr>
              <a:t>Mortgage”</a:t>
            </a:r>
            <a:r>
              <a:rPr lang="zh-CN" altLang="en-US" sz="1800" smtClean="0">
                <a:ea typeface="宋体" pitchFamily="2" charset="-122"/>
              </a:rPr>
              <a:t>的粤语音译，广义的按揭是指任何形式的质押（质押是动产的抵押）和抵押；</a:t>
            </a:r>
            <a:endParaRPr lang="en-US" altLang="zh-CN" sz="1800" smtClean="0">
              <a:ea typeface="宋体" pitchFamily="2" charset="-122"/>
            </a:endParaRPr>
          </a:p>
          <a:p>
            <a:pPr>
              <a:buFontTx/>
              <a:buNone/>
            </a:pPr>
            <a:r>
              <a:rPr lang="zh-CN" altLang="en-US" sz="1800" smtClean="0">
                <a:ea typeface="宋体" pitchFamily="2" charset="-122"/>
              </a:rPr>
              <a:t>     狭义的按揭是指将房地产转移到贷款人名下，等还清贷款后，再将房地产转回到借款人（抵押人）名下。</a:t>
            </a:r>
            <a:endParaRPr lang="en-US" altLang="zh-CN" sz="1800" smtClean="0">
              <a:ea typeface="宋体" pitchFamily="2" charset="-122"/>
            </a:endParaRPr>
          </a:p>
          <a:p>
            <a:pPr>
              <a:buFontTx/>
              <a:buNone/>
            </a:pPr>
            <a:r>
              <a:rPr lang="zh-CN" altLang="en-US" sz="1800" smtClean="0">
                <a:ea typeface="宋体" pitchFamily="2" charset="-122"/>
              </a:rPr>
              <a:t>     汇率，费率，利率，高柜业务，低柜业务、</a:t>
            </a:r>
            <a:r>
              <a:rPr lang="en-US" altLang="zh-CN" sz="1800" smtClean="0">
                <a:ea typeface="宋体" pitchFamily="2" charset="-122"/>
              </a:rPr>
              <a:t>SWIFT</a:t>
            </a:r>
            <a:r>
              <a:rPr lang="zh-CN" altLang="en-US" sz="1800" smtClean="0">
                <a:ea typeface="宋体" pitchFamily="2" charset="-122"/>
              </a:rPr>
              <a:t>、支付系统、反洗钱</a:t>
            </a:r>
            <a:endParaRPr lang="en-US" altLang="zh-CN" sz="1800" smtClean="0">
              <a:ea typeface="宋体" pitchFamily="2" charset="-122"/>
            </a:endParaRPr>
          </a:p>
          <a:p>
            <a:pPr>
              <a:buFontTx/>
              <a:buNone/>
            </a:pPr>
            <a:endParaRPr lang="en-US" altLang="zh-CN" sz="1800" smtClean="0">
              <a:ea typeface="宋体" pitchFamily="2" charset="-122"/>
            </a:endParaRPr>
          </a:p>
          <a:p>
            <a:pPr>
              <a:buFontTx/>
              <a:buNone/>
            </a:pPr>
            <a:endParaRPr lang="zh-CN" altLang="en-US" sz="1800" smtClean="0">
              <a:ea typeface="宋体" pitchFamily="2" charset="-122"/>
            </a:endParaRPr>
          </a:p>
          <a:p>
            <a:pPr>
              <a:buFontTx/>
              <a:buNone/>
            </a:pPr>
            <a:endParaRPr lang="en-US" altLang="zh-CN" sz="1800" b="1" smtClean="0">
              <a:ea typeface="宋体" pitchFamily="2" charset="-122"/>
            </a:endParaRPr>
          </a:p>
          <a:p>
            <a:pPr>
              <a:buFontTx/>
              <a:buNone/>
            </a:pPr>
            <a:r>
              <a:rPr lang="en-US" altLang="zh-CN" sz="1800" b="1" smtClean="0">
                <a:ea typeface="宋体" pitchFamily="2" charset="-122"/>
              </a:rPr>
              <a:t>     </a:t>
            </a:r>
            <a:endParaRPr lang="zh-CN" altLang="en-US" sz="1800" b="1" smtClean="0">
              <a:ea typeface="宋体" pitchFamily="2" charset="-122"/>
            </a:endParaRPr>
          </a:p>
          <a:p>
            <a:pPr>
              <a:buFontTx/>
              <a:buNone/>
            </a:pPr>
            <a:endParaRPr lang="en-US" altLang="zh-CN" sz="1800" smtClean="0">
              <a:ea typeface="宋体" pitchFamily="2" charset="-122"/>
            </a:endParaRPr>
          </a:p>
          <a:p>
            <a:endParaRPr lang="zh-CN" altLang="en-US" sz="1800" smtClean="0">
              <a:ea typeface="宋体" pitchFamily="2" charset="-122"/>
            </a:endParaRPr>
          </a:p>
          <a:p>
            <a:pPr>
              <a:buFontTx/>
              <a:buNone/>
            </a:pPr>
            <a:endParaRPr lang="zh-CN" altLang="en-US" smtClean="0">
              <a:ea typeface="宋体" pitchFamily="2" charset="-122"/>
            </a:endParaRPr>
          </a:p>
          <a:p>
            <a:pPr>
              <a:buFontTx/>
              <a:buNone/>
            </a:pPr>
            <a:endParaRPr lang="zh-CN" altLang="en-US" smtClean="0">
              <a:ea typeface="宋体" pitchFamily="2" charset="-122"/>
            </a:endParaRPr>
          </a:p>
          <a:p>
            <a:endParaRPr lang="zh-CN" altLang="en-US" smtClean="0">
              <a:ea typeface="宋体" pitchFamily="2" charset="-122"/>
            </a:endParaRPr>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LLEFT" val=" 10"/>
  <p:tag name="LTOP" val=" 496.5"/>
</p:tagLst>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Arial Black"/>
        <a:ea typeface=""/>
        <a:cs typeface=""/>
      </a:majorFont>
      <a:minorFont>
        <a:latin typeface="Arial Black"/>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EEEEEE"/>
        </a:solidFill>
        <a:ln w="0" cap="flat">
          <a:solidFill>
            <a:srgbClr val="000000"/>
          </a:solidFill>
          <a:prstDash val="solid"/>
          <a:round/>
          <a:headEnd/>
          <a:tailEnd/>
        </a:ln>
        <a:effectLst/>
      </a:spPr>
      <a:bodyPr wrap="square" lIns="80065" tIns="40032" rIns="80065" bIns="40032" anchor="ctr">
        <a:spAutoFit/>
      </a:bodyPr>
      <a:lstStyle>
        <a:defPPr>
          <a:defRPr dirty="0" smtClean="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2445</TotalTime>
  <Words>7294</Words>
  <Application>Microsoft PowerPoint</Application>
  <PresentationFormat>全屏显示(4:3)</PresentationFormat>
  <Paragraphs>635</Paragraphs>
  <Slides>91</Slides>
  <Notes>23</Notes>
  <HiddenSlides>0</HiddenSlides>
  <MMClips>0</MMClips>
  <ScaleCrop>false</ScaleCrop>
  <HeadingPairs>
    <vt:vector size="4" baseType="variant">
      <vt:variant>
        <vt:lpstr>主题</vt:lpstr>
      </vt:variant>
      <vt:variant>
        <vt:i4>1</vt:i4>
      </vt:variant>
      <vt:variant>
        <vt:lpstr>幻灯片标题</vt:lpstr>
      </vt:variant>
      <vt:variant>
        <vt:i4>91</vt:i4>
      </vt:variant>
    </vt:vector>
  </HeadingPairs>
  <TitlesOfParts>
    <vt:vector size="92" baseType="lpstr">
      <vt:lpstr>Default Design</vt:lpstr>
      <vt:lpstr>银行业务培训 </vt:lpstr>
      <vt:lpstr>目   录</vt:lpstr>
      <vt:lpstr>金融的概念</vt:lpstr>
      <vt:lpstr>幻灯片 4</vt:lpstr>
      <vt:lpstr>金融的特征</vt:lpstr>
      <vt:lpstr>目   录</vt:lpstr>
      <vt:lpstr>中国银行业简介</vt:lpstr>
      <vt:lpstr>幻灯片 8</vt:lpstr>
      <vt:lpstr>中国人民银行履行的职责</vt:lpstr>
      <vt:lpstr>幻灯片 10</vt:lpstr>
      <vt:lpstr>政策性银行的业务特点</vt:lpstr>
      <vt:lpstr>政策性银行-国家开发银行的业务范围</vt:lpstr>
      <vt:lpstr>政策性银行-中国进出口银行的业务范围</vt:lpstr>
      <vt:lpstr>政策性银行-中国农业发展银行的业务范围</vt:lpstr>
      <vt:lpstr>商业银行经营原则 </vt:lpstr>
      <vt:lpstr>商业银行的职能</vt:lpstr>
      <vt:lpstr>商业银行的组织形式 </vt:lpstr>
      <vt:lpstr>目   录</vt:lpstr>
      <vt:lpstr>商业银行业务</vt:lpstr>
      <vt:lpstr>幻灯片 20</vt:lpstr>
      <vt:lpstr>幻灯片 21</vt:lpstr>
      <vt:lpstr>幻灯片 22</vt:lpstr>
      <vt:lpstr>幻灯片 23</vt:lpstr>
      <vt:lpstr>幻灯片 24</vt:lpstr>
      <vt:lpstr>商业银行业务</vt:lpstr>
      <vt:lpstr>幻灯片 26</vt:lpstr>
      <vt:lpstr>幻灯片 27</vt:lpstr>
      <vt:lpstr>幻灯片 28</vt:lpstr>
      <vt:lpstr>幻灯片 29</vt:lpstr>
      <vt:lpstr>幻灯片 30</vt:lpstr>
      <vt:lpstr>幻灯片 31</vt:lpstr>
      <vt:lpstr>幻灯片 32</vt:lpstr>
      <vt:lpstr>幻灯片 33</vt:lpstr>
      <vt:lpstr>幻灯片 34</vt:lpstr>
      <vt:lpstr>幻灯片 35</vt:lpstr>
      <vt:lpstr>幻灯片 36</vt:lpstr>
      <vt:lpstr>幻灯片 37</vt:lpstr>
      <vt:lpstr>商业银行业务</vt:lpstr>
      <vt:lpstr>幻灯片 39</vt:lpstr>
      <vt:lpstr>幻灯片 40</vt:lpstr>
      <vt:lpstr>结算业务</vt:lpstr>
      <vt:lpstr>结算业务</vt:lpstr>
      <vt:lpstr>结算业务</vt:lpstr>
      <vt:lpstr>结算业务</vt:lpstr>
      <vt:lpstr>结算业务</vt:lpstr>
      <vt:lpstr>结算业务</vt:lpstr>
      <vt:lpstr>结算业务</vt:lpstr>
      <vt:lpstr>结算业务</vt:lpstr>
      <vt:lpstr>结算业务</vt:lpstr>
      <vt:lpstr>幻灯片 50</vt:lpstr>
      <vt:lpstr>外汇业务</vt:lpstr>
      <vt:lpstr>外汇业务</vt:lpstr>
      <vt:lpstr>外汇业务</vt:lpstr>
      <vt:lpstr>外汇业务</vt:lpstr>
      <vt:lpstr>外汇业务</vt:lpstr>
      <vt:lpstr>外汇业务</vt:lpstr>
      <vt:lpstr>代收代付业务</vt:lpstr>
      <vt:lpstr>商业银行业务</vt:lpstr>
      <vt:lpstr>商业银行的其他基础业务------客户信息管理</vt:lpstr>
      <vt:lpstr>商业银行的其他基础业务------现金管理</vt:lpstr>
      <vt:lpstr>商业银行的其他基础业务------重要空白凭证管理</vt:lpstr>
      <vt:lpstr>商业银行的其他基础业务------有价单证的管理</vt:lpstr>
      <vt:lpstr>商业银行的其他基础业务------内部账及公共业务</vt:lpstr>
      <vt:lpstr>商业银行的其他基础业务------资金清算</vt:lpstr>
      <vt:lpstr>商业银行的其他基础业务------借记卡业务</vt:lpstr>
      <vt:lpstr>目录</vt:lpstr>
      <vt:lpstr>银行会计的对象</vt:lpstr>
      <vt:lpstr> 会计科目的概念及其分类 </vt:lpstr>
      <vt:lpstr> 借贷记账法的基本规则 </vt:lpstr>
      <vt:lpstr>会计凭证及传票</vt:lpstr>
      <vt:lpstr>会计账簿</vt:lpstr>
      <vt:lpstr>幻灯片 72</vt:lpstr>
      <vt:lpstr>幻灯片 73</vt:lpstr>
      <vt:lpstr>幻灯片 74</vt:lpstr>
      <vt:lpstr>幻灯片 75</vt:lpstr>
      <vt:lpstr>幻灯片 76</vt:lpstr>
      <vt:lpstr> 银行会计核算的账务组织 </vt:lpstr>
      <vt:lpstr>银行账务处理程序和账务核对示意图</vt:lpstr>
      <vt:lpstr>银行账务处理流程</vt:lpstr>
      <vt:lpstr>目录</vt:lpstr>
      <vt:lpstr>幻灯片 81</vt:lpstr>
      <vt:lpstr>幻灯片 82</vt:lpstr>
      <vt:lpstr>幻灯片 83</vt:lpstr>
      <vt:lpstr>目录</vt:lpstr>
      <vt:lpstr> 核心银行系统的发展演变 </vt:lpstr>
      <vt:lpstr>业务系统设计重点的转变 </vt:lpstr>
      <vt:lpstr>新核心系统的特点</vt:lpstr>
      <vt:lpstr>目录</vt:lpstr>
      <vt:lpstr>幻灯片 89</vt:lpstr>
      <vt:lpstr>幻灯片 90</vt:lpstr>
      <vt:lpstr>幻灯片 91</vt:lpstr>
    </vt:vector>
  </TitlesOfParts>
  <Company>KMT Software, Inc.</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Coins And Clouds</dc:title>
  <dc:creator>KMT Software, Inc.</dc:creator>
  <cp:keywords>exciting online presentation communicate impactful exchange information broadcast collaborate on-screen projector white</cp:keywords>
  <dc:description>This template is ideal for your finance related presentations.</dc:description>
  <cp:lastModifiedBy>wangjf</cp:lastModifiedBy>
  <cp:revision>85</cp:revision>
  <dcterms:created xsi:type="dcterms:W3CDTF">1999-05-14T23:51:31Z</dcterms:created>
  <dcterms:modified xsi:type="dcterms:W3CDTF">2015-07-02T03:11:53Z</dcterms:modified>
  <cp:category>Finance</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
    <vt:lpwstr>Coins And Clouds</vt:lpwstr>
  </property>
  <property fmtid="{D5CDD505-2E9C-101B-9397-08002B2CF9AE}" pid="3" name="Style">
    <vt:lpwstr>P</vt:lpwstr>
  </property>
  <property fmtid="{D5CDD505-2E9C-101B-9397-08002B2CF9AE}" pid="4" name="Folder">
    <vt:lpwstr>Finance</vt:lpwstr>
  </property>
  <property fmtid="{D5CDD505-2E9C-101B-9397-08002B2CF9AE}" pid="5" name="Attribution">
    <vt:lpwstr>Copyright © 2005 KMT Software, Inc.</vt:lpwstr>
  </property>
</Properties>
</file>