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92" r:id="rId3"/>
    <p:sldId id="260" r:id="rId4"/>
    <p:sldId id="336" r:id="rId5"/>
    <p:sldId id="282" r:id="rId6"/>
    <p:sldId id="299" r:id="rId7"/>
    <p:sldId id="404" r:id="rId8"/>
    <p:sldId id="380" r:id="rId9"/>
    <p:sldId id="381" r:id="rId10"/>
    <p:sldId id="394" r:id="rId11"/>
    <p:sldId id="311" r:id="rId12"/>
    <p:sldId id="393" r:id="rId13"/>
    <p:sldId id="407" r:id="rId14"/>
    <p:sldId id="385" r:id="rId15"/>
    <p:sldId id="315" r:id="rId16"/>
    <p:sldId id="383" r:id="rId17"/>
    <p:sldId id="291" r:id="rId18"/>
    <p:sldId id="293" r:id="rId19"/>
    <p:sldId id="400" r:id="rId20"/>
    <p:sldId id="335" r:id="rId21"/>
    <p:sldId id="338" r:id="rId22"/>
    <p:sldId id="401" r:id="rId23"/>
    <p:sldId id="329" r:id="rId24"/>
    <p:sldId id="390" r:id="rId25"/>
    <p:sldId id="389" r:id="rId26"/>
    <p:sldId id="350" r:id="rId27"/>
    <p:sldId id="349" r:id="rId28"/>
    <p:sldId id="386" r:id="rId29"/>
    <p:sldId id="387" r:id="rId30"/>
    <p:sldId id="347" r:id="rId31"/>
    <p:sldId id="348" r:id="rId32"/>
    <p:sldId id="378" r:id="rId33"/>
    <p:sldId id="353" r:id="rId34"/>
    <p:sldId id="391" r:id="rId35"/>
    <p:sldId id="402" r:id="rId36"/>
    <p:sldId id="330" r:id="rId37"/>
    <p:sldId id="333" r:id="rId38"/>
    <p:sldId id="334" r:id="rId39"/>
    <p:sldId id="355" r:id="rId40"/>
    <p:sldId id="356" r:id="rId41"/>
    <p:sldId id="395" r:id="rId42"/>
    <p:sldId id="357" r:id="rId43"/>
    <p:sldId id="398" r:id="rId44"/>
    <p:sldId id="399" r:id="rId45"/>
    <p:sldId id="358" r:id="rId46"/>
    <p:sldId id="397" r:id="rId47"/>
    <p:sldId id="403" r:id="rId48"/>
    <p:sldId id="360" r:id="rId49"/>
    <p:sldId id="361" r:id="rId50"/>
    <p:sldId id="362" r:id="rId51"/>
    <p:sldId id="364" r:id="rId52"/>
    <p:sldId id="366" r:id="rId53"/>
    <p:sldId id="367" r:id="rId54"/>
    <p:sldId id="368" r:id="rId55"/>
    <p:sldId id="369" r:id="rId56"/>
    <p:sldId id="405" r:id="rId57"/>
    <p:sldId id="370" r:id="rId58"/>
    <p:sldId id="406" r:id="rId59"/>
    <p:sldId id="372" r:id="rId60"/>
    <p:sldId id="373" r:id="rId61"/>
    <p:sldId id="374" r:id="rId62"/>
    <p:sldId id="376" r:id="rId63"/>
    <p:sldId id="297"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5D6"/>
    <a:srgbClr val="FF5050"/>
    <a:srgbClr val="003366"/>
    <a:srgbClr val="336699"/>
    <a:srgbClr val="FF9933"/>
    <a:srgbClr val="0000CC"/>
    <a:srgbClr val="F68D36"/>
    <a:srgbClr val="000099"/>
    <a:srgbClr val="CC0000"/>
  </p:clrMru>
</p:presentationPr>
</file>

<file path=ppt/tableStyles.xml><?xml version="1.0" encoding="utf-8"?>
<a:tblStyleLst xmlns:a="http://schemas.openxmlformats.org/drawingml/2006/main" def="{5C22544A-7EE6-4342-B048-85BDC9FD1C3A}">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21" autoAdjust="0"/>
    <p:restoredTop sz="80287" autoAdjust="0"/>
  </p:normalViewPr>
  <p:slideViewPr>
    <p:cSldViewPr>
      <p:cViewPr>
        <p:scale>
          <a:sx n="80" d="100"/>
          <a:sy n="80" d="100"/>
        </p:scale>
        <p:origin x="-906" y="750"/>
      </p:cViewPr>
      <p:guideLst>
        <p:guide orient="horz" pos="2160"/>
        <p:guide pos="2880"/>
      </p:guideLst>
    </p:cSldViewPr>
  </p:slideViewPr>
  <p:outlineViewPr>
    <p:cViewPr>
      <p:scale>
        <a:sx n="33" d="100"/>
        <a:sy n="33" d="100"/>
      </p:scale>
      <p:origin x="0" y="1050"/>
    </p:cViewPr>
  </p:outlineViewPr>
  <p:notesTextViewPr>
    <p:cViewPr>
      <p:scale>
        <a:sx n="100" d="100"/>
        <a:sy n="100" d="100"/>
      </p:scale>
      <p:origin x="0" y="0"/>
    </p:cViewPr>
  </p:notesTextViewPr>
  <p:sorterViewPr>
    <p:cViewPr varScale="1">
      <p:scale>
        <a:sx n="1" d="1"/>
        <a:sy n="1" d="1"/>
      </p:scale>
      <p:origin x="0" y="7212"/>
    </p:cViewPr>
  </p:sorterViewPr>
  <p:notesViewPr>
    <p:cSldViewPr>
      <p:cViewPr varScale="1">
        <p:scale>
          <a:sx n="55" d="100"/>
          <a:sy n="55" d="100"/>
        </p:scale>
        <p:origin x="-2598" y="-102"/>
      </p:cViewPr>
      <p:guideLst>
        <p:guide orient="horz" pos="2880"/>
        <p:guide pos="2160"/>
      </p:guideLst>
    </p:cSldViewPr>
  </p:notesViewPr>
  <p:gridSpacing cx="73737788" cy="7373778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129D4D52-61BC-45AC-A5D8-BCA28C230C3C}" type="datetimeFigureOut">
              <a:rPr lang="zh-CN" altLang="en-US"/>
              <a:pPr>
                <a:defRPr/>
              </a:pPr>
              <a:t>2013/4/25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5CC7035C-D893-4274-859C-88F814E0B33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A62368-731F-4EE1-84DB-2245484208BF}" type="slidenum">
              <a:rPr lang="zh-CN" altLang="en-US" smtClean="0">
                <a:latin typeface="Arial" pitchFamily="34" charset="0"/>
              </a:rPr>
              <a:pPr/>
              <a:t>4</a:t>
            </a:fld>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b="1" dirty="0" smtClean="0">
                <a:latin typeface="宋体" pitchFamily="2" charset="-122"/>
                <a:ea typeface="Arial Unicode MS" pitchFamily="34" charset="-122"/>
                <a:cs typeface="Arial Unicode MS" pitchFamily="34" charset="-122"/>
              </a:rPr>
              <a:t>*</a:t>
            </a:r>
            <a:r>
              <a:rPr lang="zh-CN" altLang="en-US" b="1" dirty="0" smtClean="0">
                <a:latin typeface="宋体" pitchFamily="2" charset="-122"/>
                <a:ea typeface="Arial Unicode MS" pitchFamily="34" charset="-122"/>
                <a:cs typeface="Arial Unicode MS" pitchFamily="34" charset="-122"/>
              </a:rPr>
              <a:t>存管帐户不能销户原因：</a:t>
            </a:r>
            <a:r>
              <a:rPr lang="en-US" altLang="zh-CN" b="1" dirty="0" err="1" smtClean="0">
                <a:latin typeface="宋体" pitchFamily="2" charset="-122"/>
                <a:ea typeface="Arial Unicode MS" pitchFamily="34" charset="-122"/>
                <a:cs typeface="Arial Unicode MS" pitchFamily="34" charset="-122"/>
              </a:rPr>
              <a:t>资金帐户</a:t>
            </a:r>
            <a:r>
              <a:rPr lang="zh-CN" altLang="en-US" b="1" dirty="0" smtClean="0">
                <a:latin typeface="宋体" pitchFamily="2" charset="-122"/>
                <a:ea typeface="Arial Unicode MS" pitchFamily="34" charset="-122"/>
                <a:cs typeface="Arial Unicode MS" pitchFamily="34" charset="-122"/>
              </a:rPr>
              <a:t>未</a:t>
            </a:r>
            <a:r>
              <a:rPr lang="en-US" altLang="zh-CN" b="1" dirty="0" err="1" smtClean="0">
                <a:latin typeface="宋体" pitchFamily="2" charset="-122"/>
                <a:ea typeface="Arial Unicode MS" pitchFamily="34" charset="-122"/>
                <a:cs typeface="Arial Unicode MS" pitchFamily="34" charset="-122"/>
              </a:rPr>
              <a:t>做结息</a:t>
            </a:r>
            <a:r>
              <a:rPr lang="en-US" altLang="zh-CN" b="1" dirty="0" smtClean="0">
                <a:latin typeface="宋体" pitchFamily="2" charset="-122"/>
                <a:ea typeface="Arial Unicode MS" pitchFamily="34" charset="-122"/>
                <a:cs typeface="Arial Unicode MS" pitchFamily="34" charset="-122"/>
              </a:rPr>
              <a:t> </a:t>
            </a:r>
            <a:r>
              <a:rPr lang="zh-CN" altLang="en-US" b="1" dirty="0" smtClean="0">
                <a:latin typeface="宋体" pitchFamily="2" charset="-122"/>
                <a:ea typeface="Arial Unicode MS" pitchFamily="34" charset="-122"/>
                <a:cs typeface="Arial Unicode MS" pitchFamily="34" charset="-122"/>
              </a:rPr>
              <a:t>、存在冻结资金 、存在解冻资金 、该资金帐号当天有委托 、</a:t>
            </a:r>
            <a:endParaRPr lang="en-US" altLang="zh-CN" b="1" dirty="0" smtClean="0">
              <a:latin typeface="宋体" pitchFamily="2" charset="-122"/>
              <a:ea typeface="Arial Unicode MS" pitchFamily="34" charset="-122"/>
              <a:cs typeface="Arial Unicode MS" pitchFamily="34" charset="-122"/>
            </a:endParaRPr>
          </a:p>
          <a:p>
            <a:r>
              <a:rPr lang="en-US" altLang="zh-CN" b="1" dirty="0" err="1" smtClean="0">
                <a:latin typeface="宋体" pitchFamily="2" charset="-122"/>
                <a:ea typeface="Arial Unicode MS" pitchFamily="34" charset="-122"/>
                <a:cs typeface="Arial Unicode MS" pitchFamily="34" charset="-122"/>
              </a:rPr>
              <a:t>客户有未交收股份</a:t>
            </a:r>
            <a:r>
              <a:rPr lang="zh-CN" altLang="en-US" b="1" dirty="0" smtClean="0">
                <a:latin typeface="宋体" pitchFamily="2" charset="-122"/>
                <a:ea typeface="Arial Unicode MS" pitchFamily="34" charset="-122"/>
                <a:cs typeface="Arial Unicode MS" pitchFamily="34" charset="-122"/>
              </a:rPr>
              <a:t>，资金帐号有场外开代交易类委托、存在未处理委托、有场外开代基金在途业务、</a:t>
            </a:r>
            <a:endParaRPr lang="en-US" altLang="zh-CN" b="1" dirty="0" smtClean="0">
              <a:latin typeface="宋体" pitchFamily="2" charset="-122"/>
              <a:ea typeface="Arial Unicode MS" pitchFamily="34" charset="-122"/>
              <a:cs typeface="Arial Unicode MS" pitchFamily="34" charset="-122"/>
            </a:endParaRPr>
          </a:p>
          <a:p>
            <a:r>
              <a:rPr lang="zh-CN" altLang="en-US" b="1" dirty="0" smtClean="0">
                <a:latin typeface="宋体" pitchFamily="2" charset="-122"/>
                <a:ea typeface="Arial Unicode MS" pitchFamily="34" charset="-122"/>
                <a:cs typeface="Arial Unicode MS" pitchFamily="34" charset="-122"/>
              </a:rPr>
              <a:t>有冻结的前台费 、有在途回购 、有转账流水 、客户有当天资金流水等情况。</a:t>
            </a:r>
            <a:endParaRPr lang="en-US" altLang="zh-CN" b="1" dirty="0" smtClean="0">
              <a:latin typeface="宋体" pitchFamily="2" charset="-122"/>
              <a:ea typeface="Arial Unicode MS" pitchFamily="34" charset="-122"/>
              <a:cs typeface="Arial Unicode MS" pitchFamily="34" charset="-122"/>
            </a:endParaRPr>
          </a:p>
          <a:p>
            <a:endParaRPr lang="en-US" altLang="zh-CN" b="1" dirty="0" smtClean="0">
              <a:latin typeface="宋体" pitchFamily="2" charset="-122"/>
              <a:ea typeface="Arial Unicode MS" pitchFamily="34" charset="-122"/>
              <a:cs typeface="Arial Unicode MS" pitchFamily="34" charset="-122"/>
            </a:endParaRPr>
          </a:p>
          <a:p>
            <a:r>
              <a:rPr lang="en-US" altLang="zh-CN" b="1" dirty="0" smtClean="0">
                <a:solidFill>
                  <a:srgbClr val="D99694"/>
                </a:solidFill>
                <a:latin typeface="宋体" pitchFamily="2" charset="-122"/>
                <a:ea typeface="Arial Unicode MS" pitchFamily="34" charset="-122"/>
                <a:cs typeface="Arial Unicode MS" pitchFamily="34" charset="-122"/>
              </a:rPr>
              <a:t>*</a:t>
            </a:r>
            <a:r>
              <a:rPr lang="zh-CN" altLang="en-US" b="1" dirty="0" smtClean="0">
                <a:solidFill>
                  <a:srgbClr val="D99694"/>
                </a:solidFill>
                <a:latin typeface="宋体" pitchFamily="2" charset="-122"/>
                <a:ea typeface="Arial Unicode MS" pitchFamily="34" charset="-122"/>
                <a:cs typeface="Arial Unicode MS" pitchFamily="34" charset="-122"/>
              </a:rPr>
              <a:t>股东销户必须满足以下条件：</a:t>
            </a:r>
            <a:r>
              <a:rPr lang="zh-CN" altLang="en-US" b="1" dirty="0" smtClean="0"/>
              <a:t>该帐户状态正常、</a:t>
            </a:r>
            <a:r>
              <a:rPr lang="zh-CN" altLang="en-US" b="1" dirty="0" smtClean="0">
                <a:latin typeface="宋体" pitchFamily="2" charset="-122"/>
                <a:ea typeface="Arial Unicode MS" pitchFamily="34" charset="-122"/>
                <a:cs typeface="Arial Unicode MS" pitchFamily="34" charset="-122"/>
              </a:rPr>
              <a:t>该股东帐户下无托管股票、该股东帐户当日无交易、</a:t>
            </a:r>
            <a:endParaRPr lang="en-US" altLang="zh-CN" b="1" dirty="0" smtClean="0">
              <a:latin typeface="宋体" pitchFamily="2" charset="-122"/>
              <a:ea typeface="Arial Unicode MS" pitchFamily="34" charset="-122"/>
              <a:cs typeface="Arial Unicode MS" pitchFamily="34" charset="-122"/>
            </a:endParaRPr>
          </a:p>
          <a:p>
            <a:r>
              <a:rPr lang="zh-CN" altLang="en-US" b="1" dirty="0" smtClean="0">
                <a:latin typeface="宋体" pitchFamily="2" charset="-122"/>
                <a:ea typeface="Arial Unicode MS" pitchFamily="34" charset="-122"/>
                <a:cs typeface="Arial Unicode MS" pitchFamily="34" charset="-122"/>
              </a:rPr>
              <a:t>该股东帐户无未结清交易</a:t>
            </a:r>
            <a:r>
              <a:rPr lang="en-US" altLang="zh-CN" b="1" dirty="0" smtClean="0">
                <a:latin typeface="宋体" pitchFamily="2" charset="-122"/>
                <a:ea typeface="Arial Unicode MS" pitchFamily="34" charset="-122"/>
                <a:cs typeface="Arial Unicode MS" pitchFamily="34" charset="-122"/>
              </a:rPr>
              <a:t>(</a:t>
            </a:r>
            <a:r>
              <a:rPr lang="zh-CN" altLang="en-US" b="1" dirty="0" smtClean="0">
                <a:latin typeface="宋体" pitchFamily="2" charset="-122"/>
                <a:ea typeface="Arial Unicode MS" pitchFamily="34" charset="-122"/>
                <a:cs typeface="Arial Unicode MS" pitchFamily="34" charset="-122"/>
              </a:rPr>
              <a:t>如申购</a:t>
            </a:r>
            <a:r>
              <a:rPr lang="en-US" altLang="zh-CN" b="1" dirty="0" smtClean="0">
                <a:latin typeface="宋体" pitchFamily="2" charset="-122"/>
                <a:ea typeface="Arial Unicode MS" pitchFamily="34" charset="-122"/>
                <a:cs typeface="Arial Unicode MS" pitchFamily="34" charset="-122"/>
              </a:rPr>
              <a:t>/</a:t>
            </a:r>
            <a:r>
              <a:rPr lang="zh-CN" altLang="en-US" b="1" dirty="0" smtClean="0">
                <a:latin typeface="宋体" pitchFamily="2" charset="-122"/>
                <a:ea typeface="Arial Unicode MS" pitchFamily="34" charset="-122"/>
                <a:cs typeface="Arial Unicode MS" pitchFamily="34" charset="-122"/>
              </a:rPr>
              <a:t>回购等</a:t>
            </a:r>
            <a:r>
              <a:rPr lang="en-US" altLang="zh-CN" b="1" dirty="0" smtClean="0">
                <a:latin typeface="宋体" pitchFamily="2" charset="-122"/>
                <a:ea typeface="Arial Unicode MS" pitchFamily="34" charset="-122"/>
                <a:cs typeface="Arial Unicode MS" pitchFamily="34" charset="-122"/>
              </a:rPr>
              <a:t>)。</a:t>
            </a:r>
          </a:p>
          <a:p>
            <a:endParaRPr lang="en-US" altLang="zh-CN" b="1" dirty="0" smtClean="0">
              <a:latin typeface="宋体" pitchFamily="2" charset="-122"/>
              <a:ea typeface="Arial Unicode MS" pitchFamily="34" charset="-122"/>
              <a:cs typeface="Arial Unicode MS" pitchFamily="34" charset="-122"/>
            </a:endParaRPr>
          </a:p>
          <a:p>
            <a:r>
              <a:rPr lang="en-US" altLang="zh-CN" b="1" dirty="0" smtClean="0">
                <a:solidFill>
                  <a:srgbClr val="D99694"/>
                </a:solidFill>
                <a:latin typeface="宋体" pitchFamily="2" charset="-122"/>
                <a:ea typeface="Arial Unicode MS" pitchFamily="34" charset="-122"/>
                <a:cs typeface="Arial Unicode MS" pitchFamily="34" charset="-122"/>
              </a:rPr>
              <a:t>*</a:t>
            </a:r>
            <a:r>
              <a:rPr lang="zh-CN" altLang="en-US" b="1" dirty="0" smtClean="0">
                <a:solidFill>
                  <a:srgbClr val="D99694"/>
                </a:solidFill>
                <a:latin typeface="宋体" pitchFamily="2" charset="-122"/>
                <a:ea typeface="Arial Unicode MS" pitchFamily="34" charset="-122"/>
                <a:cs typeface="Arial Unicode MS" pitchFamily="34" charset="-122"/>
              </a:rPr>
              <a:t>资金帐户必须满足以下条件</a:t>
            </a:r>
            <a:r>
              <a:rPr lang="zh-CN" altLang="en-US" dirty="0" smtClean="0">
                <a:solidFill>
                  <a:schemeClr val="accent2"/>
                </a:solidFill>
                <a:latin typeface="宋体" pitchFamily="2" charset="-122"/>
                <a:ea typeface="Arial Unicode MS" pitchFamily="34" charset="-122"/>
                <a:cs typeface="Arial Unicode MS" pitchFamily="34" charset="-122"/>
              </a:rPr>
              <a:t>：</a:t>
            </a:r>
            <a:r>
              <a:rPr lang="zh-CN" altLang="en-US" b="1" dirty="0" smtClean="0">
                <a:latin typeface="宋体" pitchFamily="2" charset="-122"/>
                <a:ea typeface="Arial Unicode MS" pitchFamily="34" charset="-122"/>
                <a:cs typeface="Arial Unicode MS" pitchFamily="34" charset="-122"/>
              </a:rPr>
              <a:t>该帐户状态正常、没有资金余额和可用数、没有利息、异常冻结数，</a:t>
            </a:r>
            <a:endParaRPr lang="en-US" altLang="zh-CN" b="1" dirty="0" smtClean="0">
              <a:latin typeface="宋体" pitchFamily="2" charset="-122"/>
              <a:ea typeface="Arial Unicode MS" pitchFamily="34" charset="-122"/>
              <a:cs typeface="Arial Unicode MS" pitchFamily="34" charset="-122"/>
            </a:endParaRPr>
          </a:p>
          <a:p>
            <a:r>
              <a:rPr lang="zh-CN" altLang="en-US" b="1" dirty="0" smtClean="0">
                <a:latin typeface="宋体" pitchFamily="2" charset="-122"/>
                <a:ea typeface="Arial Unicode MS" pitchFamily="34" charset="-122"/>
                <a:cs typeface="Arial Unicode MS" pitchFamily="34" charset="-122"/>
              </a:rPr>
              <a:t>该帐户下的深圳股东市场的股东帐号没有托管数据、上海市场的股东帐号是撤非指定状态，</a:t>
            </a:r>
            <a:endParaRPr lang="en-US" altLang="zh-CN" b="1" dirty="0" smtClean="0">
              <a:latin typeface="宋体" pitchFamily="2" charset="-122"/>
              <a:ea typeface="Arial Unicode MS" pitchFamily="34" charset="-122"/>
              <a:cs typeface="Arial Unicode MS" pitchFamily="34" charset="-122"/>
            </a:endParaRPr>
          </a:p>
          <a:p>
            <a:r>
              <a:rPr lang="zh-CN" altLang="en-US" b="1" dirty="0" smtClean="0">
                <a:latin typeface="宋体" pitchFamily="2" charset="-122"/>
                <a:ea typeface="Arial Unicode MS" pitchFamily="34" charset="-122"/>
                <a:cs typeface="Arial Unicode MS" pitchFamily="34" charset="-122"/>
              </a:rPr>
              <a:t>该帐号是非特殊资金帐号，该帐号目前不是折扣受益帐号，该帐号没有借贷款，没有银证转帐关系，没有佣金设置等。 </a:t>
            </a:r>
            <a:endParaRPr lang="zh-CN" altLang="en-US" dirty="0" smtClean="0"/>
          </a:p>
          <a:p>
            <a:endParaRPr lang="zh-CN" altLang="en-US" dirty="0" smtClean="0"/>
          </a:p>
        </p:txBody>
      </p:sp>
      <p:sp>
        <p:nvSpPr>
          <p:cNvPr id="819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9D6E49-2E12-40BD-86FE-24B908CE2194}" type="slidenum">
              <a:rPr lang="zh-CN" altLang="en-US" smtClean="0">
                <a:latin typeface="Arial" pitchFamily="34" charset="0"/>
              </a:rPr>
              <a:pPr/>
              <a:t>14</a:t>
            </a:fld>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W</a:t>
            </a:r>
            <a:r>
              <a:rPr lang="zh-CN" altLang="en-US" smtClean="0"/>
              <a:t>版新一代柜台客户联合开户：一个界面完成客户代码、资金帐户、深</a:t>
            </a:r>
            <a:r>
              <a:rPr lang="en-US" altLang="zh-CN" smtClean="0"/>
              <a:t>A、</a:t>
            </a:r>
            <a:r>
              <a:rPr lang="zh-CN" altLang="en-US" smtClean="0"/>
              <a:t>深</a:t>
            </a:r>
            <a:r>
              <a:rPr lang="en-US" altLang="zh-CN" smtClean="0"/>
              <a:t>B、</a:t>
            </a:r>
            <a:r>
              <a:rPr lang="zh-CN" altLang="en-US" smtClean="0"/>
              <a:t>沪</a:t>
            </a:r>
            <a:r>
              <a:rPr lang="en-US" altLang="zh-CN" smtClean="0"/>
              <a:t>A、</a:t>
            </a:r>
            <a:r>
              <a:rPr lang="zh-CN" altLang="en-US" smtClean="0"/>
              <a:t>沪</a:t>
            </a:r>
            <a:r>
              <a:rPr lang="en-US" altLang="zh-CN" smtClean="0"/>
              <a:t>B、</a:t>
            </a:r>
            <a:r>
              <a:rPr lang="zh-CN" altLang="en-US" smtClean="0"/>
              <a:t>三板帐户开户操作。</a:t>
            </a:r>
            <a:endParaRPr lang="en-US" altLang="zh-CN" smtClean="0"/>
          </a:p>
          <a:p>
            <a:r>
              <a:rPr lang="zh-CN" altLang="en-US" smtClean="0"/>
              <a:t>注：特别转让即是三板帐户。</a:t>
            </a:r>
            <a:endParaRPr lang="en-US" altLang="zh-CN" smtClean="0"/>
          </a:p>
        </p:txBody>
      </p:sp>
      <p:sp>
        <p:nvSpPr>
          <p:cNvPr id="829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CA040D5-DC1E-46F5-8F9C-7100A01E4657}" type="slidenum">
              <a:rPr lang="zh-CN" altLang="en-US" smtClean="0">
                <a:latin typeface="Arial" pitchFamily="34" charset="0"/>
              </a:rPr>
              <a:pPr/>
              <a:t>15</a:t>
            </a:fld>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b="1" smtClean="0">
                <a:latin typeface="宋体" pitchFamily="2" charset="-122"/>
                <a:ea typeface="Arial Unicode MS" pitchFamily="34" charset="-122"/>
                <a:cs typeface="Arial Unicode MS" pitchFamily="34" charset="-122"/>
              </a:rPr>
              <a:t> </a:t>
            </a:r>
            <a:endParaRPr lang="zh-CN" altLang="en-US" smtClean="0"/>
          </a:p>
        </p:txBody>
      </p:sp>
      <p:sp>
        <p:nvSpPr>
          <p:cNvPr id="839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7217B5-FD52-4B9D-B2FA-8377920E5A01}" type="slidenum">
              <a:rPr lang="zh-CN" altLang="en-US" smtClean="0">
                <a:latin typeface="Arial" pitchFamily="34" charset="0"/>
              </a:rPr>
              <a:pPr/>
              <a:t>16</a:t>
            </a:fld>
            <a:endParaRPr lang="zh-CN"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8B795A6-8FA2-4B4F-BC06-D58E6B7E8978}" type="slidenum">
              <a:rPr lang="zh-CN" altLang="en-US" smtClean="0">
                <a:latin typeface="Arial" pitchFamily="34" charset="0"/>
              </a:rPr>
              <a:pPr/>
              <a:t>19</a:t>
            </a:fld>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160052-C249-48BB-9645-9F8C84277D42}" type="slidenum">
              <a:rPr lang="zh-CN" altLang="en-US" smtClean="0">
                <a:latin typeface="Arial" pitchFamily="34" charset="0"/>
              </a:rPr>
              <a:pPr/>
              <a:t>22</a:t>
            </a:fld>
            <a:endParaRPr lang="zh-CN"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spcBef>
                <a:spcPts val="1200"/>
              </a:spcBef>
              <a:buFont typeface="Arial" charset="0"/>
              <a:buNone/>
              <a:defRPr/>
            </a:pPr>
            <a:r>
              <a:rPr lang="en-US" altLang="zh-CN" dirty="0" smtClean="0">
                <a:latin typeface="+mn-ea"/>
              </a:rPr>
              <a:t>*</a:t>
            </a:r>
            <a:r>
              <a:rPr lang="zh-CN" altLang="en-US" dirty="0" smtClean="0">
                <a:latin typeface="+mn-ea"/>
              </a:rPr>
              <a:t>转托管</a:t>
            </a:r>
            <a:r>
              <a:rPr lang="en-US" altLang="zh-CN" dirty="0" smtClean="0">
                <a:latin typeface="+mn-ea"/>
              </a:rPr>
              <a:t>:</a:t>
            </a:r>
            <a:r>
              <a:rPr lang="zh-CN" altLang="en-US" dirty="0" smtClean="0">
                <a:latin typeface="+mn-ea"/>
              </a:rPr>
              <a:t>是由深圳证券交易所股票托管方式所引出的概念。</a:t>
            </a:r>
            <a:r>
              <a:rPr lang="zh-CN" altLang="zh-CN" dirty="0" smtClean="0">
                <a:latin typeface="+mn-ea"/>
              </a:rPr>
              <a:t>是指深市投资者将其托管在某一证券商那里的证券转到另一个证券商处托管。投资者在哪个证券商处买进的证券就只能在该券商处卖出。投资者如果不想在原开户的证券部买卖股票，想换另一家证券部交易，同时又不想卖出持有的股票，可以</a:t>
            </a:r>
            <a:r>
              <a:rPr lang="zh-CN" altLang="en-US" dirty="0" smtClean="0">
                <a:latin typeface="+mn-ea"/>
              </a:rPr>
              <a:t>办理转托管手续。</a:t>
            </a:r>
            <a:endParaRPr lang="en-US" altLang="zh-CN" dirty="0" smtClean="0">
              <a:latin typeface="+mn-ea"/>
            </a:endParaRPr>
          </a:p>
          <a:p>
            <a:pPr>
              <a:spcBef>
                <a:spcPts val="1200"/>
              </a:spcBef>
              <a:buFont typeface="Arial" charset="0"/>
              <a:buNone/>
              <a:defRPr/>
            </a:pPr>
            <a:r>
              <a:rPr lang="en-US" altLang="zh-CN" dirty="0" smtClean="0">
                <a:latin typeface="+mn-ea"/>
              </a:rPr>
              <a:t>*</a:t>
            </a:r>
            <a:r>
              <a:rPr lang="zh-CN" altLang="en-US" dirty="0" smtClean="0">
                <a:latin typeface="+mn-ea"/>
              </a:rPr>
              <a:t>指定交易：是指凡在上海证券交易所交易市场从事证券交易的投资者，均应事先明确指定一家证券营业部作为其委托、交易清算的代理机构，并将本人所属的证券账户指定于该机构所属席位号后方能进行交易的制度。投资者在办理指定交易后，也可根据需要将自己指定交易所属证券营业部予以变更。</a:t>
            </a:r>
            <a:endParaRPr lang="en-US" altLang="zh-CN" dirty="0" smtClean="0">
              <a:latin typeface="+mn-ea"/>
            </a:endParaRPr>
          </a:p>
          <a:p>
            <a:pPr>
              <a:spcBef>
                <a:spcPts val="1200"/>
              </a:spcBef>
              <a:buFont typeface="Arial" charset="0"/>
              <a:buNone/>
              <a:defRPr/>
            </a:pPr>
            <a:r>
              <a:rPr lang="en-US" altLang="zh-CN" dirty="0" smtClean="0">
                <a:latin typeface="+mn-ea"/>
              </a:rPr>
              <a:t>*</a:t>
            </a:r>
            <a:r>
              <a:rPr lang="zh-CN" altLang="en-US" dirty="0" smtClean="0">
                <a:latin typeface="+mn-ea"/>
              </a:rPr>
              <a:t>自动报盘：自动报盘是指将股民的委托交易请求实时申报到交易所接口库，并实时读取交易所接口库返回的确认数据和回报数据的操作，是柜台交易业务最为核心最为重要的组成部分。 </a:t>
            </a:r>
            <a:endParaRPr lang="en-US" altLang="zh-CN" dirty="0" smtClean="0">
              <a:latin typeface="+mn-ea"/>
            </a:endParaRPr>
          </a:p>
          <a:p>
            <a:pPr>
              <a:spcBef>
                <a:spcPts val="1200"/>
              </a:spcBef>
              <a:buFont typeface="Arial" charset="0"/>
              <a:buNone/>
              <a:defRPr/>
            </a:pPr>
            <a:r>
              <a:rPr lang="en-US" altLang="zh-CN" dirty="0" smtClean="0">
                <a:latin typeface="+mn-ea"/>
              </a:rPr>
              <a:t>*</a:t>
            </a:r>
            <a:r>
              <a:rPr lang="zh-CN" altLang="en-US" dirty="0" smtClean="0">
                <a:latin typeface="+mn-ea"/>
              </a:rPr>
              <a:t>人工报盘：是指将柜台的委托数据通过电话的方式将委托报给交易所的场内红马甲。现在券商的报盘方式基本上都为自动报盘，只在某些异常情况（主要是卫星线路或</a:t>
            </a:r>
            <a:r>
              <a:rPr lang="en-US" altLang="zh-CN" dirty="0" smtClean="0">
                <a:latin typeface="+mn-ea"/>
              </a:rPr>
              <a:t>DDN</a:t>
            </a:r>
            <a:r>
              <a:rPr lang="zh-CN" altLang="en-US" dirty="0" smtClean="0">
                <a:latin typeface="+mn-ea"/>
              </a:rPr>
              <a:t>线路中断或交易所报盘机硬件损坏）下才切换到人工报盘。</a:t>
            </a:r>
          </a:p>
          <a:p>
            <a:pPr>
              <a:defRPr/>
            </a:pPr>
            <a:endParaRPr lang="zh-CN" altLang="en-US" dirty="0"/>
          </a:p>
        </p:txBody>
      </p:sp>
      <p:sp>
        <p:nvSpPr>
          <p:cNvPr id="870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5CA88F3-F491-40BD-9A4A-E871E55CA3EE}" type="slidenum">
              <a:rPr lang="zh-CN" altLang="en-US" smtClean="0">
                <a:latin typeface="Arial" pitchFamily="34" charset="0"/>
              </a:rPr>
              <a:pPr/>
              <a:t>23</a:t>
            </a:fld>
            <a:endParaRPr lang="zh-CN"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80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8BA81C-65D6-49A2-8FE1-7DAAE26DEE65}" type="slidenum">
              <a:rPr lang="zh-CN" altLang="en-US" smtClean="0">
                <a:latin typeface="Arial" pitchFamily="34" charset="0"/>
              </a:rPr>
              <a:pPr/>
              <a:t>24</a:t>
            </a:fld>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B4BF5D2-33BB-4792-8523-DACD529BB3A0}" type="slidenum">
              <a:rPr lang="zh-CN" altLang="en-US" smtClean="0">
                <a:latin typeface="Arial" pitchFamily="34" charset="0"/>
              </a:rPr>
              <a:pPr/>
              <a:t>25</a:t>
            </a:fld>
            <a:endParaRPr lang="zh-CN"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92500"/>
          </a:bodyPr>
          <a:lstStyle/>
          <a:p>
            <a:pPr>
              <a:spcBef>
                <a:spcPts val="600"/>
              </a:spcBef>
              <a:defRPr/>
            </a:pPr>
            <a:r>
              <a:rPr lang="zh-CN" altLang="en-US" b="1" dirty="0" smtClean="0"/>
              <a:t>（一）深圳转托管</a:t>
            </a:r>
            <a:endParaRPr lang="en-US" altLang="zh-CN" b="1" dirty="0" smtClean="0"/>
          </a:p>
          <a:p>
            <a:pPr>
              <a:spcBef>
                <a:spcPts val="600"/>
              </a:spcBef>
              <a:defRPr/>
            </a:pPr>
            <a:r>
              <a:rPr lang="en-US" altLang="zh-CN" b="1" dirty="0" smtClean="0"/>
              <a:t>1</a:t>
            </a:r>
            <a:r>
              <a:rPr lang="zh-CN" altLang="en-US" b="1" dirty="0" smtClean="0"/>
              <a:t>．确定转入营业部的席位代码和名称，携身份证、证券帐户原件及复印件，到转出营业部申请办理。 </a:t>
            </a:r>
            <a:endParaRPr lang="en-US" altLang="zh-CN" b="1" dirty="0" smtClean="0"/>
          </a:p>
          <a:p>
            <a:pPr>
              <a:spcBef>
                <a:spcPts val="600"/>
              </a:spcBef>
              <a:defRPr/>
            </a:pPr>
            <a:r>
              <a:rPr lang="en-US" altLang="zh-CN" b="1" dirty="0" smtClean="0"/>
              <a:t>2</a:t>
            </a:r>
            <a:r>
              <a:rPr lang="zh-CN" altLang="en-US" b="1" dirty="0" smtClean="0"/>
              <a:t>．转出营业部受理申请时，核对投资者的身份证、证券帐户、转入营业部席位代码等内容。</a:t>
            </a:r>
          </a:p>
          <a:p>
            <a:pPr>
              <a:spcBef>
                <a:spcPts val="600"/>
              </a:spcBef>
              <a:defRPr/>
            </a:pPr>
            <a:r>
              <a:rPr lang="en-US" altLang="zh-CN" b="1" dirty="0" smtClean="0"/>
              <a:t>3</a:t>
            </a:r>
            <a:r>
              <a:rPr lang="zh-CN" altLang="en-US" b="1" dirty="0" smtClean="0"/>
              <a:t>．转出营业部在交易时间内申报转托管。转托管可以撤单。在同一证券公司的不同席位之间，当日买入证券可以转托管；在不同证券公司的席位之间，当日买入证券不可以转托管。当日股票买卖优先于股票转托管。</a:t>
            </a:r>
          </a:p>
          <a:p>
            <a:pPr>
              <a:spcBef>
                <a:spcPts val="600"/>
              </a:spcBef>
              <a:defRPr/>
            </a:pPr>
            <a:r>
              <a:rPr lang="en-US" altLang="zh-CN" b="1" dirty="0" smtClean="0"/>
              <a:t>4</a:t>
            </a:r>
            <a:r>
              <a:rPr lang="zh-CN" altLang="en-US" b="1" dirty="0" smtClean="0"/>
              <a:t>．每个交易日收市后，证券营业部接收中国结算公司深圳分公司传回的已确认和未确认转托管数据。</a:t>
            </a:r>
          </a:p>
          <a:p>
            <a:pPr>
              <a:spcBef>
                <a:spcPts val="600"/>
              </a:spcBef>
              <a:defRPr/>
            </a:pPr>
            <a:r>
              <a:rPr lang="en-US" altLang="zh-CN" b="1" dirty="0" smtClean="0"/>
              <a:t>5</a:t>
            </a:r>
            <a:r>
              <a:rPr lang="zh-CN" altLang="en-US" b="1" dirty="0" smtClean="0"/>
              <a:t>．转出营业部收到转托管未确认数据，可向中国结算公司深圳分公司查询转托管不成功原因。</a:t>
            </a:r>
          </a:p>
          <a:p>
            <a:pPr>
              <a:spcBef>
                <a:spcPts val="600"/>
              </a:spcBef>
              <a:defRPr/>
            </a:pPr>
            <a:r>
              <a:rPr lang="en-US" altLang="zh-CN" b="1" dirty="0" smtClean="0"/>
              <a:t>6</a:t>
            </a:r>
            <a:r>
              <a:rPr lang="zh-CN" altLang="en-US" b="1" dirty="0" smtClean="0"/>
              <a:t>．转出券商向投资者收取转托管的费用（</a:t>
            </a:r>
            <a:r>
              <a:rPr lang="en-US" altLang="zh-CN" b="1" dirty="0" smtClean="0"/>
              <a:t>A</a:t>
            </a:r>
            <a:r>
              <a:rPr lang="zh-CN" altLang="en-US" b="1" dirty="0" smtClean="0"/>
              <a:t>股</a:t>
            </a:r>
            <a:r>
              <a:rPr lang="en-US" altLang="zh-CN" b="1" dirty="0" smtClean="0"/>
              <a:t>30</a:t>
            </a:r>
            <a:r>
              <a:rPr lang="zh-CN" altLang="en-US" b="1" dirty="0" smtClean="0"/>
              <a:t>元，</a:t>
            </a:r>
            <a:r>
              <a:rPr lang="en-US" altLang="zh-CN" b="1" dirty="0" smtClean="0"/>
              <a:t>B</a:t>
            </a:r>
            <a:r>
              <a:rPr lang="zh-CN" altLang="en-US" b="1" dirty="0" smtClean="0"/>
              <a:t>股</a:t>
            </a:r>
            <a:r>
              <a:rPr lang="en-US" altLang="zh-CN" b="1" dirty="0" smtClean="0"/>
              <a:t>100</a:t>
            </a:r>
            <a:r>
              <a:rPr lang="zh-CN" altLang="en-US" b="1" dirty="0" smtClean="0"/>
              <a:t>港币）。</a:t>
            </a:r>
            <a:endParaRPr lang="en-US" altLang="zh-CN" b="1" dirty="0" smtClean="0"/>
          </a:p>
          <a:p>
            <a:pPr>
              <a:spcBef>
                <a:spcPts val="600"/>
              </a:spcBef>
              <a:defRPr/>
            </a:pPr>
            <a:r>
              <a:rPr lang="en-US" altLang="zh-CN" b="1" dirty="0" smtClean="0"/>
              <a:t>7.</a:t>
            </a:r>
            <a:r>
              <a:rPr lang="zh-CN" altLang="en-US" b="1" dirty="0" smtClean="0"/>
              <a:t> 转托管数据确认后的下一个交易日起，相应的证券转托管再转入证券营业部。</a:t>
            </a:r>
            <a:endParaRPr lang="en-US" altLang="zh-CN" b="1" dirty="0" smtClean="0"/>
          </a:p>
          <a:p>
            <a:pPr>
              <a:spcBef>
                <a:spcPts val="600"/>
              </a:spcBef>
              <a:defRPr/>
            </a:pPr>
            <a:r>
              <a:rPr lang="zh-CN" altLang="en-US" b="1" dirty="0" smtClean="0">
                <a:latin typeface="+mn-ea"/>
              </a:rPr>
              <a:t>（二）上海转托管</a:t>
            </a:r>
            <a:endParaRPr lang="en-US" altLang="zh-CN" b="1" dirty="0" smtClean="0">
              <a:latin typeface="+mn-ea"/>
            </a:endParaRPr>
          </a:p>
          <a:p>
            <a:pPr>
              <a:spcBef>
                <a:spcPts val="600"/>
              </a:spcBef>
              <a:defRPr/>
            </a:pPr>
            <a:r>
              <a:rPr lang="zh-CN" altLang="en-US" dirty="0" smtClean="0"/>
              <a:t>上海转托管目前仅限于开放式基金在有资格的会员营业部与上证所系统外基金代销机构之间转托管，不收取转托管费。目前主要针对</a:t>
            </a:r>
            <a:r>
              <a:rPr lang="en-US" dirty="0" smtClean="0"/>
              <a:t>519</a:t>
            </a:r>
            <a:r>
              <a:rPr lang="zh-CN" altLang="en-US" dirty="0" smtClean="0"/>
              <a:t>开头的证券代码。证券代码为</a:t>
            </a:r>
            <a:r>
              <a:rPr lang="en-US" dirty="0" smtClean="0"/>
              <a:t>522***</a:t>
            </a:r>
            <a:r>
              <a:rPr lang="zh-CN" altLang="en-US" dirty="0" smtClean="0"/>
              <a:t>。</a:t>
            </a:r>
            <a:r>
              <a:rPr lang="zh-CN" altLang="en-US" b="1" dirty="0" smtClean="0"/>
              <a:t>上海转托管是</a:t>
            </a:r>
            <a:r>
              <a:rPr lang="en-US" altLang="zh-CN" b="1" dirty="0" smtClean="0"/>
              <a:t>T</a:t>
            </a:r>
            <a:r>
              <a:rPr lang="zh-CN" altLang="en-US" b="1" dirty="0" smtClean="0"/>
              <a:t>＋１日确定，而不是Ｔ日确认。</a:t>
            </a:r>
            <a:endParaRPr lang="en-US" altLang="zh-CN" dirty="0" smtClean="0"/>
          </a:p>
          <a:p>
            <a:pPr>
              <a:spcBef>
                <a:spcPts val="600"/>
              </a:spcBef>
              <a:defRPr/>
            </a:pPr>
            <a:r>
              <a:rPr lang="zh-CN" altLang="en-US" dirty="0" smtClean="0"/>
              <a:t>（三）基金转托管</a:t>
            </a:r>
            <a:endParaRPr lang="en-US" altLang="zh-CN" dirty="0" smtClean="0"/>
          </a:p>
          <a:p>
            <a:pPr>
              <a:spcBef>
                <a:spcPts val="600"/>
              </a:spcBef>
              <a:defRPr/>
            </a:pPr>
            <a:r>
              <a:rPr lang="zh-CN" altLang="en-US" dirty="0" smtClean="0"/>
              <a:t>此业务在稍后的</a:t>
            </a:r>
            <a:r>
              <a:rPr lang="en-US" altLang="zh-CN" dirty="0" smtClean="0"/>
              <a:t>《</a:t>
            </a:r>
            <a:r>
              <a:rPr lang="zh-CN" altLang="en-US" dirty="0" smtClean="0"/>
              <a:t>场外开放式基金</a:t>
            </a:r>
            <a:r>
              <a:rPr lang="en-US" altLang="zh-CN" dirty="0" smtClean="0"/>
              <a:t>》</a:t>
            </a:r>
            <a:r>
              <a:rPr lang="zh-CN" altLang="en-US" dirty="0" smtClean="0"/>
              <a:t>专题详解。</a:t>
            </a:r>
          </a:p>
          <a:p>
            <a:pPr>
              <a:spcBef>
                <a:spcPts val="600"/>
              </a:spcBef>
              <a:defRPr/>
            </a:pPr>
            <a:endParaRPr lang="en-US" altLang="zh-CN" b="1" dirty="0">
              <a:latin typeface="+mn-ea"/>
            </a:endParaRPr>
          </a:p>
        </p:txBody>
      </p:sp>
      <p:sp>
        <p:nvSpPr>
          <p:cNvPr id="901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CF136C-EA12-4A13-82AA-E232BAC599EE}" type="slidenum">
              <a:rPr lang="zh-CN" altLang="en-US" smtClean="0">
                <a:latin typeface="Arial" pitchFamily="34" charset="0"/>
              </a:rPr>
              <a:pPr/>
              <a:t>28</a:t>
            </a:fld>
            <a:endParaRPr lang="zh-CN"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92500"/>
          </a:bodyPr>
          <a:lstStyle/>
          <a:p>
            <a:pPr>
              <a:spcBef>
                <a:spcPts val="600"/>
              </a:spcBef>
              <a:defRPr/>
            </a:pPr>
            <a:r>
              <a:rPr lang="en-US" b="1" dirty="0" smtClean="0">
                <a:latin typeface="+mn-ea"/>
              </a:rPr>
              <a:t>（</a:t>
            </a:r>
            <a:r>
              <a:rPr lang="zh-CN" altLang="en-US" b="1" dirty="0" smtClean="0">
                <a:latin typeface="+mn-ea"/>
              </a:rPr>
              <a:t>一</a:t>
            </a:r>
            <a:r>
              <a:rPr lang="en-US" b="1" dirty="0" smtClean="0">
                <a:latin typeface="+mn-ea"/>
              </a:rPr>
              <a:t>）</a:t>
            </a:r>
            <a:r>
              <a:rPr lang="zh-CN" altLang="en-US" b="1" dirty="0" smtClean="0">
                <a:latin typeface="+mn-ea"/>
              </a:rPr>
              <a:t>办理指定交易</a:t>
            </a:r>
            <a:endParaRPr lang="en-US" b="1" dirty="0" smtClean="0">
              <a:latin typeface="+mn-ea"/>
            </a:endParaRPr>
          </a:p>
          <a:p>
            <a:pPr>
              <a:spcBef>
                <a:spcPts val="600"/>
              </a:spcBef>
              <a:defRPr/>
            </a:pPr>
            <a:r>
              <a:rPr lang="en-US" b="1" dirty="0" smtClean="0">
                <a:latin typeface="+mn-ea"/>
              </a:rPr>
              <a:t>1</a:t>
            </a:r>
            <a:r>
              <a:rPr lang="zh-CN" altLang="en-US" b="1" dirty="0" smtClean="0">
                <a:latin typeface="+mn-ea"/>
              </a:rPr>
              <a:t>．投资者应选择一家证券营业部为全面指定交易的代理机构。</a:t>
            </a:r>
          </a:p>
          <a:p>
            <a:pPr>
              <a:spcBef>
                <a:spcPts val="600"/>
              </a:spcBef>
              <a:defRPr/>
            </a:pPr>
            <a:r>
              <a:rPr lang="en-US" b="1" dirty="0" smtClean="0">
                <a:latin typeface="+mn-ea"/>
              </a:rPr>
              <a:t>2</a:t>
            </a:r>
            <a:r>
              <a:rPr lang="zh-CN" altLang="en-US" b="1" dirty="0" smtClean="0">
                <a:latin typeface="+mn-ea"/>
              </a:rPr>
              <a:t>．投资者应持本人身份证和证券账户卡前往已选定的全面指定交易代理机构，经证券营业部审核同意后，</a:t>
            </a:r>
            <a:endParaRPr lang="en-US" altLang="zh-CN" b="1" dirty="0" smtClean="0">
              <a:latin typeface="+mn-ea"/>
            </a:endParaRPr>
          </a:p>
          <a:p>
            <a:pPr>
              <a:spcBef>
                <a:spcPts val="600"/>
              </a:spcBef>
              <a:defRPr/>
            </a:pPr>
            <a:r>
              <a:rPr lang="zh-CN" altLang="en-US" b="1" dirty="0" smtClean="0">
                <a:latin typeface="+mn-ea"/>
              </a:rPr>
              <a:t>与该机构签订</a:t>
            </a:r>
            <a:r>
              <a:rPr lang="en-US" altLang="zh-CN" b="1" dirty="0" smtClean="0">
                <a:latin typeface="+mn-ea"/>
              </a:rPr>
              <a:t>《</a:t>
            </a:r>
            <a:r>
              <a:rPr lang="zh-CN" altLang="en-US" b="1" dirty="0" smtClean="0">
                <a:latin typeface="+mn-ea"/>
              </a:rPr>
              <a:t>指定交易协议书</a:t>
            </a:r>
            <a:r>
              <a:rPr lang="en-US" altLang="zh-CN" b="1" dirty="0" smtClean="0">
                <a:latin typeface="+mn-ea"/>
              </a:rPr>
              <a:t>》</a:t>
            </a:r>
            <a:r>
              <a:rPr lang="zh-CN" altLang="en-US" b="1" dirty="0" smtClean="0">
                <a:latin typeface="+mn-ea"/>
              </a:rPr>
              <a:t>。</a:t>
            </a:r>
          </a:p>
          <a:p>
            <a:pPr>
              <a:spcBef>
                <a:spcPts val="600"/>
              </a:spcBef>
              <a:defRPr/>
            </a:pPr>
            <a:r>
              <a:rPr lang="en-US" b="1" dirty="0" smtClean="0">
                <a:latin typeface="+mn-ea"/>
              </a:rPr>
              <a:t>3</a:t>
            </a:r>
            <a:r>
              <a:rPr lang="zh-CN" altLang="en-US" b="1" dirty="0" smtClean="0">
                <a:latin typeface="+mn-ea"/>
              </a:rPr>
              <a:t>．投资者指定的证券营业部须向上海证券交易所电脑交易主机申报证券账户的指定交易指令；</a:t>
            </a:r>
            <a:endParaRPr lang="en-US" altLang="zh-CN" b="1" dirty="0" smtClean="0">
              <a:latin typeface="+mn-ea"/>
            </a:endParaRPr>
          </a:p>
          <a:p>
            <a:pPr>
              <a:spcBef>
                <a:spcPts val="600"/>
              </a:spcBef>
              <a:defRPr/>
            </a:pPr>
            <a:r>
              <a:rPr lang="zh-CN" altLang="en-US" b="1" dirty="0" smtClean="0">
                <a:latin typeface="+mn-ea"/>
              </a:rPr>
              <a:t>在经证券营业部审核同意后，投资者也可通过证券营业部的电脑自助申报系统自行完成证券账户的指定交易申报。</a:t>
            </a:r>
            <a:endParaRPr lang="en-US" altLang="zh-CN" b="1" dirty="0" smtClean="0">
              <a:latin typeface="+mn-ea"/>
            </a:endParaRPr>
          </a:p>
          <a:p>
            <a:pPr>
              <a:spcBef>
                <a:spcPts val="600"/>
              </a:spcBef>
              <a:defRPr/>
            </a:pPr>
            <a:r>
              <a:rPr lang="zh-CN" altLang="en-US" b="1" dirty="0" smtClean="0">
                <a:latin typeface="+mn-ea"/>
              </a:rPr>
              <a:t>在申报的过程中，申报代码为“</a:t>
            </a:r>
            <a:r>
              <a:rPr lang="en-US" b="1" dirty="0" smtClean="0">
                <a:latin typeface="+mn-ea"/>
              </a:rPr>
              <a:t>799999</a:t>
            </a:r>
            <a:r>
              <a:rPr lang="zh-CN" altLang="en-US" b="1" dirty="0" smtClean="0">
                <a:latin typeface="+mn-ea"/>
              </a:rPr>
              <a:t>”、数量为“</a:t>
            </a:r>
            <a:r>
              <a:rPr lang="en-US" b="1" dirty="0" smtClean="0">
                <a:latin typeface="+mn-ea"/>
              </a:rPr>
              <a:t>1</a:t>
            </a:r>
            <a:r>
              <a:rPr lang="zh-CN" altLang="en-US" b="1" dirty="0" smtClean="0">
                <a:latin typeface="+mn-ea"/>
              </a:rPr>
              <a:t>”，买卖方向为“买入”，价格为“</a:t>
            </a:r>
            <a:r>
              <a:rPr lang="en-US" b="1" dirty="0" smtClean="0">
                <a:latin typeface="+mn-ea"/>
              </a:rPr>
              <a:t>1</a:t>
            </a:r>
            <a:r>
              <a:rPr lang="zh-CN" altLang="en-US" b="1" dirty="0" smtClean="0">
                <a:latin typeface="+mn-ea"/>
              </a:rPr>
              <a:t>”。</a:t>
            </a:r>
            <a:endParaRPr lang="en-US" altLang="zh-CN" b="1" dirty="0" smtClean="0">
              <a:latin typeface="+mn-ea"/>
            </a:endParaRPr>
          </a:p>
          <a:p>
            <a:pPr>
              <a:spcBef>
                <a:spcPts val="600"/>
              </a:spcBef>
              <a:defRPr/>
            </a:pPr>
            <a:r>
              <a:rPr lang="en-US" altLang="zh-CN" b="1" dirty="0" smtClean="0">
                <a:latin typeface="+mn-ea"/>
              </a:rPr>
              <a:t>4.</a:t>
            </a:r>
            <a:r>
              <a:rPr lang="zh-CN" altLang="en-US" b="1" dirty="0" smtClean="0">
                <a:latin typeface="+mn-ea"/>
              </a:rPr>
              <a:t>上海证券交易所电脑交易主机接受证券账户的指定交易指令，指定交易即刻生效。</a:t>
            </a:r>
          </a:p>
          <a:p>
            <a:pPr>
              <a:spcBef>
                <a:spcPts val="600"/>
              </a:spcBef>
              <a:defRPr/>
            </a:pPr>
            <a:r>
              <a:rPr lang="zh-CN" altLang="en-US" b="1" dirty="0" smtClean="0">
                <a:latin typeface="+mn-ea"/>
              </a:rPr>
              <a:t>（二）撤销指定交易</a:t>
            </a:r>
          </a:p>
          <a:p>
            <a:pPr>
              <a:spcBef>
                <a:spcPts val="600"/>
              </a:spcBef>
              <a:defRPr/>
            </a:pPr>
            <a:r>
              <a:rPr lang="en-US" b="1" dirty="0" smtClean="0">
                <a:latin typeface="+mn-ea"/>
              </a:rPr>
              <a:t>1</a:t>
            </a:r>
            <a:r>
              <a:rPr lang="zh-CN" altLang="en-US" b="1" dirty="0" smtClean="0">
                <a:latin typeface="+mn-ea"/>
              </a:rPr>
              <a:t>．向其原指定的证券营业部填交“指定交易撤销申请表”；</a:t>
            </a:r>
          </a:p>
          <a:p>
            <a:pPr>
              <a:spcBef>
                <a:spcPts val="600"/>
              </a:spcBef>
              <a:defRPr/>
            </a:pPr>
            <a:r>
              <a:rPr lang="en-US" b="1" dirty="0" smtClean="0">
                <a:latin typeface="+mn-ea"/>
              </a:rPr>
              <a:t>2</a:t>
            </a:r>
            <a:r>
              <a:rPr lang="zh-CN" altLang="en-US" b="1" dirty="0" smtClean="0">
                <a:latin typeface="+mn-ea"/>
              </a:rPr>
              <a:t>．由证券营业部通过其场内交易员向上海证券交易所电脑主机申报撤销指定交易的指令，申报代码为“</a:t>
            </a:r>
            <a:r>
              <a:rPr lang="en-US" b="1" dirty="0" smtClean="0">
                <a:latin typeface="+mn-ea"/>
              </a:rPr>
              <a:t>799999</a:t>
            </a:r>
            <a:r>
              <a:rPr lang="zh-CN" altLang="en-US" b="1" dirty="0" smtClean="0">
                <a:latin typeface="+mn-ea"/>
              </a:rPr>
              <a:t>”。</a:t>
            </a:r>
          </a:p>
          <a:p>
            <a:pPr>
              <a:spcBef>
                <a:spcPts val="600"/>
              </a:spcBef>
              <a:defRPr/>
            </a:pPr>
            <a:r>
              <a:rPr lang="en-US" b="1" dirty="0" smtClean="0">
                <a:latin typeface="+mn-ea"/>
              </a:rPr>
              <a:t>3</a:t>
            </a:r>
            <a:r>
              <a:rPr lang="zh-CN" altLang="en-US" b="1" dirty="0" smtClean="0">
                <a:latin typeface="+mn-ea"/>
              </a:rPr>
              <a:t>．交易所电脑主机接收撤销申报指令，当日收市后，由上海证券交易所发出确认回报，该证券账户的指定交易即失效。</a:t>
            </a:r>
            <a:endParaRPr lang="en-US" altLang="zh-CN" b="1" dirty="0" smtClean="0">
              <a:latin typeface="+mn-ea"/>
            </a:endParaRPr>
          </a:p>
          <a:p>
            <a:pPr>
              <a:spcBef>
                <a:spcPts val="600"/>
              </a:spcBef>
              <a:defRPr/>
            </a:pPr>
            <a:r>
              <a:rPr lang="zh-CN" altLang="en-US" b="1" dirty="0" smtClean="0">
                <a:latin typeface="+mn-ea"/>
              </a:rPr>
              <a:t>（三）变更指定交易</a:t>
            </a:r>
          </a:p>
          <a:p>
            <a:pPr>
              <a:spcBef>
                <a:spcPts val="600"/>
              </a:spcBef>
              <a:defRPr/>
            </a:pPr>
            <a:r>
              <a:rPr lang="zh-CN" altLang="en-US" b="1" dirty="0" smtClean="0">
                <a:latin typeface="+mn-ea"/>
              </a:rPr>
              <a:t>投资者须先办理撤销手续，然后再在新的一家证券营业部重新办理指定交易的登记手续。</a:t>
            </a:r>
            <a:endParaRPr lang="en-US" altLang="zh-CN" b="1" dirty="0" smtClean="0">
              <a:latin typeface="+mn-ea"/>
            </a:endParaRPr>
          </a:p>
          <a:p>
            <a:pPr>
              <a:spcBef>
                <a:spcPts val="600"/>
              </a:spcBef>
              <a:defRPr/>
            </a:pPr>
            <a:r>
              <a:rPr lang="zh-CN" altLang="en-US" b="1" dirty="0" smtClean="0">
                <a:latin typeface="+mn-ea"/>
              </a:rPr>
              <a:t>此后投资者便可以在新的证券营业部进行证券买卖。指定交易一般即时生效。</a:t>
            </a:r>
          </a:p>
          <a:p>
            <a:pPr>
              <a:spcBef>
                <a:spcPts val="600"/>
              </a:spcBef>
              <a:defRPr/>
            </a:pPr>
            <a:endParaRPr lang="en-US" altLang="zh-CN" b="1" dirty="0">
              <a:latin typeface="+mn-ea"/>
            </a:endParaRPr>
          </a:p>
        </p:txBody>
      </p:sp>
      <p:sp>
        <p:nvSpPr>
          <p:cNvPr id="911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EB0D19-E7DA-4FC1-9C0D-26B91C387FDE}" type="slidenum">
              <a:rPr lang="zh-CN" altLang="en-US" smtClean="0">
                <a:latin typeface="Arial" pitchFamily="34" charset="0"/>
              </a:rPr>
              <a:pPr/>
              <a:t>29</a:t>
            </a:fld>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t>
            </a:r>
            <a:r>
              <a:rPr lang="zh-CN" altLang="en-US" smtClean="0"/>
              <a:t>相当于二级市场，了解一级市场、主板市场、二板市场（创业板）</a:t>
            </a:r>
            <a:endParaRPr lang="en-US" altLang="zh-CN" smtClean="0"/>
          </a:p>
          <a:p>
            <a:r>
              <a:rPr lang="en-US" altLang="zh-CN" smtClean="0"/>
              <a:t>*</a:t>
            </a:r>
            <a:r>
              <a:rPr lang="zh-CN" altLang="en-US" smtClean="0"/>
              <a:t>证券公司有：国信证券、国泰君安证券、中信建投证券、渤海证券、民生证券、华泰联合证券、华龙证券、齐鲁证券、长城证券、银泰证券、第一创业证券、红塔证券、世纪证券、广州证券、国都证券、华林证券、华西证券、联讯证券、中信万通证券、中山证券、同信证券、国开证券、湘财证券、中信证券、中投证券、安信证券、国元证券、宏源证券、信达证券。</a:t>
            </a:r>
          </a:p>
        </p:txBody>
      </p:sp>
      <p:sp>
        <p:nvSpPr>
          <p:cNvPr id="737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BDDE6A5-6A3E-4FFD-A4F8-3F93D0E7BC7D}" type="slidenum">
              <a:rPr lang="zh-CN" altLang="en-US" smtClean="0">
                <a:latin typeface="Arial" pitchFamily="34" charset="0"/>
              </a:rPr>
              <a:pPr/>
              <a:t>5</a:t>
            </a:fld>
            <a:endParaRPr lang="zh-CN"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21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35C6F5-7190-4367-9D3D-D0B08B3BF980}" type="slidenum">
              <a:rPr lang="zh-CN" altLang="en-US" smtClean="0">
                <a:latin typeface="Arial" pitchFamily="34" charset="0"/>
              </a:rPr>
              <a:pPr/>
              <a:t>30</a:t>
            </a:fld>
            <a:endParaRPr lang="zh-CN"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E1C0828-4B91-4E2B-B4EC-0CC63D9AEA20}" type="slidenum">
              <a:rPr lang="zh-CN" altLang="en-US" smtClean="0">
                <a:latin typeface="Arial" pitchFamily="34" charset="0"/>
              </a:rPr>
              <a:pPr/>
              <a:t>35</a:t>
            </a:fld>
            <a:endParaRPr lang="zh-CN"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dirty="0" smtClean="0">
                <a:latin typeface="+mn-ea"/>
              </a:rPr>
              <a:t>*</a:t>
            </a:r>
            <a:r>
              <a:rPr lang="zh-CN" altLang="en-US" dirty="0" smtClean="0">
                <a:latin typeface="+mn-ea"/>
              </a:rPr>
              <a:t>股票：股份有限公司在筹集资本时向出资人发行的股份凭证。股票代表着其持有者（即股东）对股份公司的所有权。这种所有权是一种综合权利，如参加股东大会、投票表决、参与公司的重大决策。收取股息或分享红利等。同一类别的每一份股票所代表的公司所有权是相等的。每个股东所拥有的公司所有权份额的大小，取决于其持有的股票数量占公司总股本的比重。股票一般可以通过买卖方式有偿转让，股东能通过股票转让收回其投资，但不能要求公司返还其出资。股东与公司之间的关系不是债权债务关系。股东是公司的所有者，以其出资额为限对公司负有限责任，承担风险，分享收益。</a:t>
            </a:r>
            <a:endParaRPr lang="zh-CN" altLang="en-US" dirty="0"/>
          </a:p>
        </p:txBody>
      </p:sp>
      <p:sp>
        <p:nvSpPr>
          <p:cNvPr id="942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B341FC9-0F1D-4B14-861B-EB45750CE048}" type="slidenum">
              <a:rPr lang="zh-CN" altLang="en-US" smtClean="0">
                <a:latin typeface="Arial" pitchFamily="34" charset="0"/>
              </a:rPr>
              <a:pPr/>
              <a:t>36</a:t>
            </a:fld>
            <a:endParaRPr lang="zh-CN"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t>
            </a:r>
            <a:r>
              <a:rPr lang="zh-CN" altLang="en-US" smtClean="0"/>
              <a:t>价格优先，时间优先</a:t>
            </a:r>
            <a:r>
              <a:rPr lang="en-US" altLang="zh-CN" smtClean="0"/>
              <a:t>“</a:t>
            </a:r>
            <a:r>
              <a:rPr lang="zh-CN" altLang="en-US" smtClean="0"/>
              <a:t>的原则理解：任意两笔委托单做比较，当进来时间一样时，谁买价高、谁卖价低，优先让他成交。</a:t>
            </a:r>
            <a:endParaRPr lang="en-US" altLang="zh-CN" smtClean="0"/>
          </a:p>
          <a:p>
            <a:r>
              <a:rPr lang="zh-CN" altLang="en-US" smtClean="0"/>
              <a:t>当进来的单子价格一样时，谁早到谁先让他成交。</a:t>
            </a:r>
            <a:endParaRPr lang="en-US" altLang="zh-CN" smtClean="0"/>
          </a:p>
          <a:p>
            <a:endParaRPr lang="zh-CN" altLang="en-US" smtClean="0"/>
          </a:p>
        </p:txBody>
      </p:sp>
      <p:sp>
        <p:nvSpPr>
          <p:cNvPr id="952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349958-A301-4AA9-8972-AD4188B99DEB}" type="slidenum">
              <a:rPr lang="zh-CN" altLang="en-US" smtClean="0">
                <a:latin typeface="Arial" pitchFamily="34" charset="0"/>
              </a:rPr>
              <a:pPr/>
              <a:t>40</a:t>
            </a:fld>
            <a:endParaRPr lang="zh-CN"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62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12F56E-301B-4FCC-804B-5C443C4FDE6F}" type="slidenum">
              <a:rPr lang="zh-CN" altLang="en-US" smtClean="0">
                <a:latin typeface="Arial" pitchFamily="34" charset="0"/>
              </a:rPr>
              <a:pPr/>
              <a:t>43</a:t>
            </a:fld>
            <a:endParaRPr lang="zh-CN"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b="1" dirty="0" smtClean="0">
                <a:latin typeface="宋体" pitchFamily="2" charset="-122"/>
              </a:rPr>
              <a:t>*T+1</a:t>
            </a:r>
            <a:r>
              <a:rPr lang="zh-CN" altLang="en-US" b="1" dirty="0" smtClean="0">
                <a:latin typeface="宋体" pitchFamily="2" charset="-122"/>
              </a:rPr>
              <a:t>交收：投资者当天买入的股票将被暂时冻结，当日不能卖出，只有到第二天方可卖出；</a:t>
            </a:r>
            <a:endParaRPr lang="en-US" altLang="zh-CN" b="1" dirty="0" smtClean="0">
              <a:latin typeface="宋体" pitchFamily="2" charset="-122"/>
            </a:endParaRPr>
          </a:p>
          <a:p>
            <a:r>
              <a:rPr lang="zh-CN" altLang="en-US" b="1" dirty="0" smtClean="0">
                <a:latin typeface="宋体" pitchFamily="2" charset="-122"/>
              </a:rPr>
              <a:t>当天卖出股票的投资者，其委托一旦成交，成交的资金将马上回到投资者的资金账户上，</a:t>
            </a:r>
            <a:endParaRPr lang="en-US" altLang="zh-CN" b="1" dirty="0" smtClean="0">
              <a:latin typeface="宋体" pitchFamily="2" charset="-122"/>
            </a:endParaRPr>
          </a:p>
          <a:p>
            <a:r>
              <a:rPr lang="zh-CN" altLang="en-US" b="1" dirty="0" smtClean="0">
                <a:latin typeface="宋体" pitchFamily="2" charset="-122"/>
              </a:rPr>
              <a:t>投资者即可再买入股票，而不用等到第二天，但是投资者想要从资金账户上提取当天卖出</a:t>
            </a:r>
            <a:endParaRPr lang="en-US" altLang="zh-CN" b="1" dirty="0" smtClean="0">
              <a:latin typeface="宋体" pitchFamily="2" charset="-122"/>
            </a:endParaRPr>
          </a:p>
          <a:p>
            <a:r>
              <a:rPr lang="zh-CN" altLang="en-US" b="1" dirty="0" smtClean="0">
                <a:latin typeface="宋体" pitchFamily="2" charset="-122"/>
              </a:rPr>
              <a:t>股票返回的资金，就必须等到第二天才能办理。</a:t>
            </a:r>
            <a:endParaRPr lang="en-US" altLang="zh-CN" b="1" dirty="0" smtClean="0">
              <a:latin typeface="宋体" pitchFamily="2" charset="-122"/>
            </a:endParaRPr>
          </a:p>
          <a:p>
            <a:r>
              <a:rPr lang="en-US" altLang="zh-CN" b="1" dirty="0" smtClean="0">
                <a:latin typeface="宋体" pitchFamily="2" charset="-122"/>
              </a:rPr>
              <a:t>*T+3</a:t>
            </a:r>
            <a:r>
              <a:rPr lang="zh-CN" altLang="en-US" b="1" dirty="0" smtClean="0">
                <a:latin typeface="宋体" pitchFamily="2" charset="-122"/>
              </a:rPr>
              <a:t>交收：是指当天买的股票必须等到第四天才能卖出；当天卖出的股票也必须等到第三天资金</a:t>
            </a:r>
            <a:endParaRPr lang="en-US" altLang="zh-CN" b="1" dirty="0" smtClean="0">
              <a:latin typeface="宋体" pitchFamily="2" charset="-122"/>
            </a:endParaRPr>
          </a:p>
          <a:p>
            <a:r>
              <a:rPr lang="zh-CN" altLang="en-US" b="1" dirty="0" smtClean="0">
                <a:latin typeface="宋体" pitchFamily="2" charset="-122"/>
              </a:rPr>
              <a:t>才能返回投资者的资金账户上。</a:t>
            </a:r>
            <a:endParaRPr lang="en-US" altLang="zh-CN" b="1" dirty="0" smtClean="0">
              <a:latin typeface="宋体" pitchFamily="2" charset="-122"/>
            </a:endParaRPr>
          </a:p>
          <a:p>
            <a:r>
              <a:rPr lang="en-US" altLang="zh-CN" dirty="0" smtClean="0"/>
              <a:t>*</a:t>
            </a:r>
            <a:r>
              <a:rPr lang="zh-CN" altLang="en-US" sz="1200" kern="1200" dirty="0" smtClean="0">
                <a:solidFill>
                  <a:schemeClr val="tx1"/>
                </a:solidFill>
                <a:latin typeface="+mn-lt"/>
                <a:ea typeface="+mn-ea"/>
                <a:cs typeface="+mn-cs"/>
              </a:rPr>
              <a:t>此处需要区分的是回转交易和交收制度：证券的回转交易是指投资者买入的证券，经确认成交后，</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在交收前全部或部分卖出。根据我国现行有关交易规则，债券和权证实行当日回转交易，</a:t>
            </a:r>
            <a:r>
              <a:rPr lang="en-US" altLang="zh-CN"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股实行次交易日起回转交易。</a:t>
            </a:r>
            <a:br>
              <a:rPr lang="zh-CN" altLang="en-US" sz="1200" kern="1200" dirty="0" smtClean="0">
                <a:solidFill>
                  <a:schemeClr val="tx1"/>
                </a:solidFill>
                <a:latin typeface="+mn-lt"/>
                <a:ea typeface="+mn-ea"/>
                <a:cs typeface="+mn-cs"/>
              </a:rPr>
            </a:br>
            <a:endParaRPr lang="zh-CN" altLang="en-US" dirty="0" smtClean="0"/>
          </a:p>
        </p:txBody>
      </p:sp>
      <p:sp>
        <p:nvSpPr>
          <p:cNvPr id="972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E63AFC-3652-4F00-A3EE-8BC79733DF8F}" type="slidenum">
              <a:rPr lang="zh-CN" altLang="en-US" smtClean="0">
                <a:latin typeface="Arial" pitchFamily="34" charset="0"/>
              </a:rPr>
              <a:pPr/>
              <a:t>46</a:t>
            </a:fld>
            <a:endParaRPr lang="zh-CN"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a:t>
            </a:r>
            <a:r>
              <a:rPr lang="zh-CN" altLang="en-US" dirty="0" smtClean="0"/>
              <a:t>佣金：</a:t>
            </a:r>
            <a:r>
              <a:rPr lang="en-US" altLang="zh-CN" dirty="0" smtClean="0"/>
              <a:t>A</a:t>
            </a:r>
            <a:r>
              <a:rPr lang="zh-CN" altLang="en-US" dirty="0" smtClean="0"/>
              <a:t>股、证券投资基金每笔交易佣金</a:t>
            </a:r>
            <a:r>
              <a:rPr lang="zh-CN" altLang="en-US" dirty="0" smtClean="0">
                <a:solidFill>
                  <a:srgbClr val="1C1C1C"/>
                </a:solidFill>
              </a:rPr>
              <a:t>不得高于</a:t>
            </a:r>
            <a:r>
              <a:rPr lang="en-US" altLang="zh-CN" dirty="0" smtClean="0">
                <a:solidFill>
                  <a:srgbClr val="1C1C1C"/>
                </a:solidFill>
              </a:rPr>
              <a:t>3‰，</a:t>
            </a:r>
            <a:r>
              <a:rPr lang="zh-CN" altLang="en-US" dirty="0" smtClean="0"/>
              <a:t>不足</a:t>
            </a:r>
            <a:r>
              <a:rPr lang="en-US" altLang="zh-CN" dirty="0" smtClean="0"/>
              <a:t>5</a:t>
            </a:r>
            <a:r>
              <a:rPr lang="zh-CN" altLang="en-US" dirty="0" smtClean="0"/>
              <a:t>元的，按</a:t>
            </a:r>
            <a:r>
              <a:rPr lang="en-US" altLang="zh-CN" dirty="0" smtClean="0"/>
              <a:t>5</a:t>
            </a:r>
            <a:r>
              <a:rPr lang="zh-CN" altLang="en-US" dirty="0" smtClean="0"/>
              <a:t>元收取；</a:t>
            </a:r>
            <a:endParaRPr lang="en-US" altLang="zh-CN" dirty="0" smtClean="0"/>
          </a:p>
          <a:p>
            <a:r>
              <a:rPr lang="en-US" altLang="zh-CN" dirty="0" smtClean="0"/>
              <a:t>B</a:t>
            </a:r>
            <a:r>
              <a:rPr lang="zh-CN" altLang="en-US" dirty="0" smtClean="0"/>
              <a:t>股每笔交易不足</a:t>
            </a:r>
            <a:r>
              <a:rPr lang="en-US" altLang="zh-CN" dirty="0" smtClean="0"/>
              <a:t>1</a:t>
            </a:r>
            <a:r>
              <a:rPr lang="zh-CN" altLang="en-US" dirty="0" smtClean="0"/>
              <a:t>美元或</a:t>
            </a:r>
            <a:r>
              <a:rPr lang="en-US" altLang="zh-CN" dirty="0" smtClean="0"/>
              <a:t>5</a:t>
            </a:r>
            <a:r>
              <a:rPr lang="zh-CN" altLang="en-US" dirty="0" smtClean="0"/>
              <a:t>港元的，按</a:t>
            </a:r>
            <a:r>
              <a:rPr lang="en-US" altLang="zh-CN" dirty="0" smtClean="0"/>
              <a:t>1</a:t>
            </a:r>
            <a:r>
              <a:rPr lang="zh-CN" altLang="en-US" dirty="0" smtClean="0"/>
              <a:t>美元或</a:t>
            </a:r>
            <a:r>
              <a:rPr lang="en-US" altLang="zh-CN" dirty="0" smtClean="0"/>
              <a:t>5</a:t>
            </a:r>
            <a:r>
              <a:rPr lang="zh-CN" altLang="en-US" dirty="0" smtClean="0"/>
              <a:t>港元收取。</a:t>
            </a:r>
            <a:endParaRPr lang="en-US" altLang="zh-CN" dirty="0" smtClean="0"/>
          </a:p>
          <a:p>
            <a:r>
              <a:rPr lang="en-US" altLang="zh-CN" dirty="0" smtClean="0"/>
              <a:t>*</a:t>
            </a:r>
            <a:r>
              <a:rPr lang="zh-CN" altLang="en-US" dirty="0" smtClean="0"/>
              <a:t>过户费：沪</a:t>
            </a:r>
            <a:r>
              <a:rPr lang="en-US" altLang="zh-CN" dirty="0" smtClean="0"/>
              <a:t>A</a:t>
            </a:r>
            <a:r>
              <a:rPr lang="zh-CN" altLang="en-US" dirty="0" smtClean="0"/>
              <a:t>过户费为成交面额的</a:t>
            </a:r>
            <a:r>
              <a:rPr lang="en-US" altLang="zh-CN" dirty="0" smtClean="0"/>
              <a:t>1‰</a:t>
            </a:r>
            <a:r>
              <a:rPr lang="en-US" dirty="0" smtClean="0">
                <a:ea typeface="宋体" pitchFamily="2" charset="-122"/>
              </a:rPr>
              <a:t>，</a:t>
            </a:r>
            <a:r>
              <a:rPr lang="zh-CN" altLang="en-US" dirty="0" smtClean="0"/>
              <a:t>起点为</a:t>
            </a:r>
            <a:r>
              <a:rPr lang="en-US" altLang="zh-CN" dirty="0" smtClean="0"/>
              <a:t>1</a:t>
            </a:r>
            <a:r>
              <a:rPr lang="zh-CN" altLang="en-US" dirty="0" smtClean="0"/>
              <a:t>元；深</a:t>
            </a:r>
            <a:r>
              <a:rPr lang="en-US" altLang="zh-CN" dirty="0" smtClean="0"/>
              <a:t>A</a:t>
            </a:r>
            <a:r>
              <a:rPr lang="zh-CN" altLang="en-US" dirty="0" smtClean="0"/>
              <a:t>免收过户费；对于</a:t>
            </a:r>
            <a:r>
              <a:rPr lang="en-US" altLang="zh-CN" dirty="0" smtClean="0"/>
              <a:t>B</a:t>
            </a:r>
            <a:r>
              <a:rPr lang="zh-CN" altLang="en-US" dirty="0" smtClean="0"/>
              <a:t>股，</a:t>
            </a:r>
            <a:endParaRPr lang="en-US" altLang="zh-CN" dirty="0" smtClean="0"/>
          </a:p>
          <a:p>
            <a:r>
              <a:rPr lang="zh-CN" altLang="en-US" dirty="0" smtClean="0"/>
              <a:t>这项费用称为结算费，沪</a:t>
            </a:r>
            <a:r>
              <a:rPr lang="en-US" altLang="zh-CN" dirty="0" smtClean="0"/>
              <a:t>B</a:t>
            </a:r>
            <a:r>
              <a:rPr lang="zh-CN" altLang="en-US" dirty="0" smtClean="0"/>
              <a:t>为成交金额的</a:t>
            </a:r>
            <a:r>
              <a:rPr lang="en-US" altLang="zh-CN" dirty="0" smtClean="0"/>
              <a:t>0.5‰</a:t>
            </a:r>
            <a:r>
              <a:rPr lang="en-US" dirty="0" smtClean="0">
                <a:ea typeface="宋体" pitchFamily="2" charset="-122"/>
              </a:rPr>
              <a:t>；</a:t>
            </a:r>
            <a:r>
              <a:rPr lang="zh-CN" altLang="en-US" dirty="0" smtClean="0"/>
              <a:t>深</a:t>
            </a:r>
            <a:r>
              <a:rPr lang="en-US" altLang="zh-CN" dirty="0" smtClean="0"/>
              <a:t>B</a:t>
            </a:r>
            <a:r>
              <a:rPr lang="zh-CN" altLang="en-US" dirty="0" smtClean="0"/>
              <a:t>为成交金额的</a:t>
            </a:r>
            <a:r>
              <a:rPr lang="en-US" altLang="zh-CN" dirty="0" smtClean="0"/>
              <a:t>3‰</a:t>
            </a:r>
            <a:r>
              <a:rPr lang="en-US" dirty="0" smtClean="0">
                <a:ea typeface="宋体" pitchFamily="2" charset="-122"/>
              </a:rPr>
              <a:t>，</a:t>
            </a:r>
            <a:r>
              <a:rPr lang="zh-CN" altLang="en-US" dirty="0" smtClean="0"/>
              <a:t>最高不超过</a:t>
            </a:r>
            <a:r>
              <a:rPr lang="en-US" altLang="zh-CN" dirty="0" smtClean="0"/>
              <a:t>500</a:t>
            </a:r>
            <a:r>
              <a:rPr lang="zh-CN" altLang="en-US" dirty="0" smtClean="0"/>
              <a:t>港币。</a:t>
            </a:r>
            <a:endParaRPr lang="en-US" altLang="zh-CN" dirty="0" smtClean="0"/>
          </a:p>
          <a:p>
            <a:r>
              <a:rPr lang="zh-CN" altLang="en-US" dirty="0" smtClean="0"/>
              <a:t>目前基金交易不收过户费。</a:t>
            </a:r>
            <a:endParaRPr lang="en-US" altLang="zh-CN" dirty="0" smtClean="0"/>
          </a:p>
          <a:p>
            <a:r>
              <a:rPr lang="en-US" altLang="zh-CN" dirty="0" smtClean="0"/>
              <a:t>*</a:t>
            </a:r>
            <a:r>
              <a:rPr lang="zh-CN" altLang="en-US" dirty="0" smtClean="0"/>
              <a:t>印花税：只在卖出时收</a:t>
            </a:r>
            <a:r>
              <a:rPr lang="en-US" altLang="zh-CN" dirty="0" smtClean="0"/>
              <a:t>1‰</a:t>
            </a:r>
            <a:r>
              <a:rPr lang="en-US" dirty="0" smtClean="0">
                <a:ea typeface="宋体" pitchFamily="2" charset="-122"/>
              </a:rPr>
              <a:t>。</a:t>
            </a:r>
            <a:endParaRPr lang="en-US" altLang="zh-CN" dirty="0" smtClean="0"/>
          </a:p>
          <a:p>
            <a:endParaRPr lang="zh-CN" altLang="en-US" dirty="0" smtClean="0"/>
          </a:p>
        </p:txBody>
      </p:sp>
      <p:sp>
        <p:nvSpPr>
          <p:cNvPr id="983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708912-60D6-4DCE-8D34-6215D2B6EE2F}" type="slidenum">
              <a:rPr lang="zh-CN" altLang="en-US" smtClean="0">
                <a:latin typeface="Arial" pitchFamily="34" charset="0"/>
              </a:rPr>
              <a:pPr/>
              <a:t>47</a:t>
            </a:fld>
            <a:endParaRPr lang="zh-CN"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93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A5147C-F5DF-41AC-9A44-E5F8364372CB}" type="slidenum">
              <a:rPr lang="zh-CN" altLang="en-US" smtClean="0">
                <a:latin typeface="Arial" pitchFamily="34" charset="0"/>
              </a:rPr>
              <a:pPr/>
              <a:t>48</a:t>
            </a:fld>
            <a:endParaRPr lang="zh-CN" alt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03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7E15EA-4F8F-49AF-9F70-588F0B19AC95}" type="slidenum">
              <a:rPr lang="zh-CN" altLang="en-US" smtClean="0">
                <a:latin typeface="Arial" pitchFamily="34" charset="0"/>
              </a:rPr>
              <a:pPr/>
              <a:t>56</a:t>
            </a:fld>
            <a:endParaRPr lang="zh-CN" alt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上海：大宗交易系统；</a:t>
            </a:r>
            <a:endParaRPr lang="en-US" altLang="zh-CN" dirty="0" smtClean="0"/>
          </a:p>
          <a:p>
            <a:r>
              <a:rPr lang="zh-CN" altLang="en-US" dirty="0" smtClean="0"/>
              <a:t>深圳：综合协议交易平台；</a:t>
            </a:r>
            <a:endParaRPr lang="zh-CN" altLang="en-US" dirty="0"/>
          </a:p>
        </p:txBody>
      </p:sp>
      <p:sp>
        <p:nvSpPr>
          <p:cNvPr id="4" name="灯片编号占位符 3"/>
          <p:cNvSpPr>
            <a:spLocks noGrp="1"/>
          </p:cNvSpPr>
          <p:nvPr>
            <p:ph type="sldNum" sz="quarter" idx="10"/>
          </p:nvPr>
        </p:nvSpPr>
        <p:spPr/>
        <p:txBody>
          <a:bodyPr/>
          <a:lstStyle/>
          <a:p>
            <a:pPr>
              <a:defRPr/>
            </a:pPr>
            <a:fld id="{5CC7035C-D893-4274-859C-88F814E0B33B}" type="slidenum">
              <a:rPr lang="zh-CN" altLang="en-US" smtClean="0"/>
              <a:pPr>
                <a:defRPr/>
              </a:pPr>
              <a:t>59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dirty="0" smtClean="0">
                <a:latin typeface="+mn-ea"/>
              </a:rPr>
              <a:t>*</a:t>
            </a:r>
            <a:r>
              <a:rPr lang="zh-CN" altLang="en-US" dirty="0" smtClean="0">
                <a:latin typeface="+mn-ea"/>
              </a:rPr>
              <a:t>交易席位</a:t>
            </a:r>
            <a:r>
              <a:rPr lang="en-US" altLang="zh-CN" dirty="0" smtClean="0">
                <a:latin typeface="+mn-ea"/>
              </a:rPr>
              <a:t>:  </a:t>
            </a:r>
            <a:r>
              <a:rPr lang="zh-CN" altLang="en-US" dirty="0" smtClean="0">
                <a:latin typeface="+mn-ea"/>
              </a:rPr>
              <a:t>原指交易所交易大厅中的座位，座位应有电话等通讯设备，经纪人可以通过它传递交易与成交信息。</a:t>
            </a:r>
            <a:endParaRPr lang="en-US" altLang="zh-CN" dirty="0" smtClean="0">
              <a:latin typeface="+mn-ea"/>
            </a:endParaRPr>
          </a:p>
          <a:p>
            <a:pPr>
              <a:defRPr/>
            </a:pPr>
            <a:r>
              <a:rPr lang="zh-CN" altLang="en-US" dirty="0" smtClean="0">
                <a:latin typeface="+mn-ea"/>
              </a:rPr>
              <a:t>证券商参与证券交易，必须预先购买席位，席位购买后只能转让，不能撤销。拥有交易席位，就拥有了在交易大</a:t>
            </a:r>
            <a:endParaRPr lang="en-US" altLang="zh-CN" dirty="0" smtClean="0">
              <a:latin typeface="+mn-ea"/>
            </a:endParaRPr>
          </a:p>
          <a:p>
            <a:pPr>
              <a:defRPr/>
            </a:pPr>
            <a:r>
              <a:rPr lang="zh-CN" altLang="en-US" dirty="0" smtClean="0">
                <a:latin typeface="+mn-ea"/>
              </a:rPr>
              <a:t>厅内进行证券交易的资格。</a:t>
            </a:r>
            <a:endParaRPr lang="en-US" altLang="zh-CN" dirty="0" smtClean="0">
              <a:latin typeface="+mn-ea"/>
            </a:endParaRPr>
          </a:p>
          <a:p>
            <a:pPr>
              <a:defRPr/>
            </a:pPr>
            <a:r>
              <a:rPr lang="en-US" altLang="zh-CN" dirty="0" smtClean="0"/>
              <a:t>*</a:t>
            </a:r>
            <a:r>
              <a:rPr lang="zh-CN" altLang="en-US" dirty="0" smtClean="0">
                <a:latin typeface="+mn-ea"/>
              </a:rPr>
              <a:t>红马甲：是证券公司派驻交易所的交易员，又称“出市代表”，因为他们在场内（交易厅）穿一件红色的马甲，</a:t>
            </a:r>
            <a:endParaRPr lang="en-US" altLang="zh-CN" dirty="0" smtClean="0">
              <a:latin typeface="+mn-ea"/>
            </a:endParaRPr>
          </a:p>
          <a:p>
            <a:pPr>
              <a:defRPr/>
            </a:pPr>
            <a:r>
              <a:rPr lang="zh-CN" altLang="en-US" dirty="0" smtClean="0">
                <a:latin typeface="+mn-ea"/>
              </a:rPr>
              <a:t>所以俗称他们为“红马甲”。马甲背后有大字印刷的席位号码（也有交易所不印席位号的）。</a:t>
            </a:r>
            <a:endParaRPr lang="zh-CN" altLang="en-US" dirty="0"/>
          </a:p>
        </p:txBody>
      </p:sp>
      <p:sp>
        <p:nvSpPr>
          <p:cNvPr id="747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43C0449-0BA4-41C2-BE4F-4E64C11C0379}" type="slidenum">
              <a:rPr lang="zh-CN" altLang="en-US" smtClean="0">
                <a:latin typeface="Arial" pitchFamily="34" charset="0"/>
              </a:rPr>
              <a:pPr/>
              <a:t>6</a:t>
            </a:fld>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按用途分，可分为：人民币普通股票帐户、人民币特种股票帐户、投资基金帐户、创业板交易帐户和其他帐户等。</a:t>
            </a:r>
          </a:p>
        </p:txBody>
      </p:sp>
      <p:sp>
        <p:nvSpPr>
          <p:cNvPr id="7578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E0545A-2C2D-4B42-A9F9-BFB9CFCAF92D}" type="slidenum">
              <a:rPr lang="zh-CN" altLang="en-US" smtClean="0">
                <a:latin typeface="Arial" pitchFamily="34" charset="0"/>
              </a:rPr>
              <a:pPr/>
              <a:t>7</a:t>
            </a:fld>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*A</a:t>
            </a:r>
            <a:r>
              <a:rPr lang="zh-CN" altLang="en-US" dirty="0" smtClean="0"/>
              <a:t>股帐户：即人民币普通股票帐户。仅限于境内投资者和合格境外机构投资者。按持有人又分为：自然人证券帐户、一般机构证券帐户、证券公司自营证券账户和基金管理公司投资基金专用证券帐户等。可买</a:t>
            </a:r>
            <a:r>
              <a:rPr lang="en-US" altLang="zh-CN" dirty="0" smtClean="0"/>
              <a:t>A</a:t>
            </a:r>
            <a:r>
              <a:rPr lang="zh-CN" altLang="en-US" dirty="0" smtClean="0"/>
              <a:t>股股票、债券、基金、权证等。</a:t>
            </a:r>
            <a:endParaRPr lang="en-US" altLang="zh-CN" dirty="0" smtClean="0"/>
          </a:p>
          <a:p>
            <a:r>
              <a:rPr lang="en-US" altLang="zh-CN" dirty="0" smtClean="0"/>
              <a:t>*B</a:t>
            </a:r>
            <a:r>
              <a:rPr lang="zh-CN" altLang="en-US" dirty="0" smtClean="0"/>
              <a:t>股帐户：即人民币特种股票</a:t>
            </a:r>
            <a:r>
              <a:rPr lang="zh-CN" altLang="en-US" dirty="0" smtClean="0"/>
              <a:t>帐只买卖上市投资基金的一种专用型帐户。户</a:t>
            </a:r>
            <a:r>
              <a:rPr lang="zh-CN" altLang="en-US" dirty="0" smtClean="0"/>
              <a:t>。</a:t>
            </a:r>
            <a:r>
              <a:rPr lang="en-US" altLang="zh-CN" dirty="0" smtClean="0"/>
              <a:t>B</a:t>
            </a:r>
            <a:r>
              <a:rPr lang="zh-CN" altLang="en-US" dirty="0" smtClean="0"/>
              <a:t>股也称为境内上市外资股。按持有人分境内投资者和境外投资者证券帐户。</a:t>
            </a:r>
            <a:endParaRPr lang="en-US" altLang="zh-CN" dirty="0" smtClean="0"/>
          </a:p>
          <a:p>
            <a:r>
              <a:rPr lang="en-US" altLang="zh-CN" dirty="0" smtClean="0"/>
              <a:t>*</a:t>
            </a:r>
            <a:r>
              <a:rPr lang="zh-CN" altLang="en-US" dirty="0" smtClean="0"/>
              <a:t>基金帐户</a:t>
            </a:r>
            <a:r>
              <a:rPr lang="zh-CN" altLang="en-US" dirty="0" smtClean="0"/>
              <a:t>：</a:t>
            </a:r>
            <a:endParaRPr lang="zh-CN" altLang="en-US" dirty="0" smtClean="0"/>
          </a:p>
        </p:txBody>
      </p:sp>
      <p:sp>
        <p:nvSpPr>
          <p:cNvPr id="768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D1B5C3-2D26-4FF5-AA44-3BF99F82AD66}" type="slidenum">
              <a:rPr lang="zh-CN" altLang="en-US" smtClean="0">
                <a:latin typeface="Arial" pitchFamily="34" charset="0"/>
              </a:rPr>
              <a:pPr/>
              <a:t>8</a:t>
            </a:fld>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z="1200" kern="1200" dirty="0" smtClean="0">
                <a:solidFill>
                  <a:schemeClr val="tx1"/>
                </a:solidFill>
                <a:latin typeface="+mn-lt"/>
                <a:ea typeface="+mn-ea"/>
                <a:cs typeface="+mn-cs"/>
              </a:rPr>
              <a:t>上海：基金帐户（</a:t>
            </a:r>
            <a:r>
              <a:rPr lang="en-US" sz="1200" kern="1200" dirty="0" smtClean="0">
                <a:solidFill>
                  <a:schemeClr val="tx1"/>
                </a:solidFill>
                <a:latin typeface="+mn-lt"/>
                <a:ea typeface="+mn-ea"/>
                <a:cs typeface="+mn-cs"/>
              </a:rPr>
              <a:t>F</a:t>
            </a:r>
            <a:r>
              <a:rPr lang="zh-CN" altLang="en-US" sz="1200" kern="1200" dirty="0" smtClean="0">
                <a:solidFill>
                  <a:schemeClr val="tx1"/>
                </a:solidFill>
                <a:latin typeface="+mn-lt"/>
                <a:ea typeface="+mn-ea"/>
                <a:cs typeface="+mn-cs"/>
              </a:rPr>
              <a:t>开头帐户）不能买卖代码以</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（回购）、</a:t>
            </a:r>
            <a:r>
              <a:rPr lang="en-US" sz="1200" kern="1200" dirty="0" smtClean="0">
                <a:solidFill>
                  <a:schemeClr val="tx1"/>
                </a:solidFill>
                <a:latin typeface="+mn-lt"/>
                <a:ea typeface="+mn-ea"/>
                <a:cs typeface="+mn-cs"/>
              </a:rPr>
              <a:t>6</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股）、</a:t>
            </a:r>
            <a:r>
              <a:rPr lang="en-US" sz="1200" kern="1200" dirty="0" smtClean="0">
                <a:solidFill>
                  <a:schemeClr val="tx1"/>
                </a:solidFill>
                <a:latin typeface="+mn-lt"/>
                <a:ea typeface="+mn-ea"/>
                <a:cs typeface="+mn-cs"/>
              </a:rPr>
              <a:t>730</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731</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733</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737</a:t>
            </a:r>
            <a:r>
              <a:rPr lang="zh-CN" altLang="en-US" sz="1200" kern="1200" dirty="0" smtClean="0">
                <a:solidFill>
                  <a:schemeClr val="tx1"/>
                </a:solidFill>
                <a:latin typeface="+mn-lt"/>
                <a:ea typeface="+mn-ea"/>
                <a:cs typeface="+mn-cs"/>
              </a:rPr>
              <a:t>（新股）、</a:t>
            </a:r>
            <a:r>
              <a:rPr lang="en-US" sz="1200" kern="1200" dirty="0" smtClean="0">
                <a:solidFill>
                  <a:schemeClr val="tx1"/>
                </a:solidFill>
                <a:latin typeface="+mn-lt"/>
                <a:ea typeface="+mn-ea"/>
                <a:cs typeface="+mn-cs"/>
              </a:rPr>
              <a:t>100</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110</a:t>
            </a:r>
            <a:r>
              <a:rPr lang="zh-CN" altLang="en-US" sz="1200" kern="1200" dirty="0" smtClean="0">
                <a:solidFill>
                  <a:schemeClr val="tx1"/>
                </a:solidFill>
                <a:latin typeface="+mn-lt"/>
                <a:ea typeface="+mn-ea"/>
                <a:cs typeface="+mn-cs"/>
              </a:rPr>
              <a:t>（转债）开头的品种，其他目前没有限制。</a:t>
            </a:r>
          </a:p>
          <a:p>
            <a:r>
              <a:rPr lang="zh-CN" altLang="en-US" sz="1200" kern="1200" dirty="0" smtClean="0">
                <a:solidFill>
                  <a:schemeClr val="tx1"/>
                </a:solidFill>
                <a:latin typeface="+mn-lt"/>
                <a:ea typeface="+mn-ea"/>
                <a:cs typeface="+mn-cs"/>
              </a:rPr>
              <a:t>深圳：深圳基金证券账户可以用于上市基金和国债的认购及交易，不得用于股票的认购及交易。两个市场的基金帐号不能买权证。</a:t>
            </a:r>
            <a:endParaRPr lang="zh-CN" altLang="en-US" dirty="0" smtClean="0"/>
          </a:p>
        </p:txBody>
      </p:sp>
      <p:sp>
        <p:nvSpPr>
          <p:cNvPr id="778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F7380AF-5196-41AB-8029-7AB6B3BECCB8}" type="slidenum">
              <a:rPr lang="zh-CN" altLang="en-US" smtClean="0">
                <a:latin typeface="Arial" pitchFamily="34" charset="0"/>
              </a:rPr>
              <a:pPr/>
              <a:t>9</a:t>
            </a:fld>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88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2CC911D-0F4A-4C82-9C40-FA264DDFED3F}" type="slidenum">
              <a:rPr lang="zh-CN" altLang="en-US" smtClean="0">
                <a:latin typeface="Arial" pitchFamily="34" charset="0"/>
              </a:rPr>
              <a:pPr/>
              <a:t>10</a:t>
            </a:fld>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t>
            </a:r>
            <a:r>
              <a:rPr lang="zh-CN" altLang="en-US" smtClean="0"/>
              <a:t>中国结算公司分上海分公司和深圳分公司，像证券公司、基金公司、保险公司等特殊法人机构需到现场办理开户手续。</a:t>
            </a:r>
            <a:endParaRPr lang="en-US" altLang="zh-CN" smtClean="0"/>
          </a:p>
          <a:p>
            <a:r>
              <a:rPr lang="en-US" altLang="zh-CN" smtClean="0"/>
              <a:t>*</a:t>
            </a:r>
            <a:r>
              <a:rPr lang="zh-CN" altLang="en-US" smtClean="0"/>
              <a:t>上海证券帐户当日开立次一交易日生效；深圳证券帐户当日开立当日即可交易。</a:t>
            </a:r>
          </a:p>
        </p:txBody>
      </p:sp>
      <p:sp>
        <p:nvSpPr>
          <p:cNvPr id="798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ECE3350-E7A3-4004-BFFB-5FD4793973A7}" type="slidenum">
              <a:rPr lang="zh-CN" altLang="en-US" smtClean="0">
                <a:latin typeface="Arial" pitchFamily="34" charset="0"/>
              </a:rPr>
              <a:pPr/>
              <a:t>12</a:t>
            </a:fld>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smtClean="0">
                <a:latin typeface="宋体" pitchFamily="2" charset="-122"/>
                <a:ea typeface="Arial Unicode MS" pitchFamily="34" charset="-122"/>
                <a:cs typeface="Arial Unicode MS" pitchFamily="34" charset="-122"/>
              </a:rPr>
              <a:t>*</a:t>
            </a:r>
            <a:r>
              <a:rPr lang="zh-CN" altLang="en-US" sz="1200" b="1" dirty="0" smtClean="0">
                <a:latin typeface="宋体" pitchFamily="2" charset="-122"/>
                <a:ea typeface="Arial Unicode MS" pitchFamily="34" charset="-122"/>
                <a:cs typeface="Arial Unicode MS" pitchFamily="34" charset="-122"/>
              </a:rPr>
              <a:t>投资者办理深、沪证券账户卡后，到证券营业部买卖证券前，需首先在证券营业部开户</a:t>
            </a:r>
            <a:endParaRPr lang="en-US" altLang="zh-CN" sz="1200" b="1" dirty="0" smtClean="0">
              <a:latin typeface="宋体" pitchFamily="2" charset="-122"/>
              <a:ea typeface="Arial Unicode MS" pitchFamily="34" charset="-122"/>
              <a:cs typeface="Arial Unicode MS" pitchFamily="34" charset="-122"/>
            </a:endParaRPr>
          </a:p>
          <a:p>
            <a:r>
              <a:rPr lang="en-US" altLang="zh-CN" sz="1200" b="1" dirty="0" smtClean="0">
                <a:latin typeface="宋体" pitchFamily="2" charset="-122"/>
                <a:ea typeface="Arial Unicode MS" pitchFamily="34" charset="-122"/>
                <a:cs typeface="Arial Unicode MS" pitchFamily="34" charset="-122"/>
              </a:rPr>
              <a:t>*</a:t>
            </a:r>
            <a:r>
              <a:rPr lang="zh-CN" altLang="en-US" sz="1200" b="1" dirty="0" smtClean="0">
                <a:latin typeface="宋体" pitchFamily="2" charset="-122"/>
                <a:ea typeface="Arial Unicode MS" pitchFamily="34" charset="-122"/>
                <a:cs typeface="Arial Unicode MS" pitchFamily="34" charset="-122"/>
              </a:rPr>
              <a:t>营业部开户流程及提供的资料：</a:t>
            </a:r>
            <a:endParaRPr lang="en-US" altLang="zh-CN" sz="1200" b="1" dirty="0" smtClean="0">
              <a:latin typeface="宋体" pitchFamily="2" charset="-122"/>
              <a:ea typeface="Arial Unicode MS" pitchFamily="34" charset="-122"/>
              <a:cs typeface="Arial Unicode MS" pitchFamily="34" charset="-122"/>
            </a:endParaRP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个人开户需提供身份证原件及复印件，深、沪证券账户卡原件及复印件。若是代理人，还需与委托人同时临柜签署</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授权委托书</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并提供代理人的身份证原件和复印件。 法人机构开户：应提供法人营业执照及复印件；法定代表人证明书；证券账户卡原件及复印件；法人授权委托 书和被授权人身份证原件及复印件；单位预留印鉴。Ｂ股开户还需提供境外商业登记证书及董事证明文件</a:t>
            </a: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填写开户资料并与证券营业部签订</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证券买卖委托合同</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（或</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证券委托交易协议书</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），同时签订有关沪市的</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指定交易协议书</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a:t>
            </a: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证券营业部为投资者开设资金账户</a:t>
            </a: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填写风险能力调查表</a:t>
            </a:r>
            <a:endParaRPr lang="en-US" altLang="zh-CN" dirty="0" smtClean="0">
              <a:latin typeface="宋体" pitchFamily="2" charset="-122"/>
              <a:ea typeface="Arial Unicode MS" pitchFamily="34" charset="-122"/>
              <a:cs typeface="Arial Unicode MS" pitchFamily="34" charset="-122"/>
            </a:endParaRP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选择交易方式：如网上交易、手机炒股、电话委托等</a:t>
            </a:r>
            <a:endParaRPr lang="en-US" altLang="zh-CN" dirty="0" smtClean="0">
              <a:latin typeface="宋体" pitchFamily="2" charset="-122"/>
              <a:ea typeface="Arial Unicode MS" pitchFamily="34" charset="-122"/>
              <a:cs typeface="Arial Unicode MS" pitchFamily="34" charset="-122"/>
            </a:endParaRP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设置交易密码和资金存取密码</a:t>
            </a:r>
            <a:endParaRPr lang="en-US" altLang="zh-CN" dirty="0" smtClean="0">
              <a:latin typeface="宋体" pitchFamily="2" charset="-122"/>
              <a:ea typeface="Arial Unicode MS" pitchFamily="34" charset="-122"/>
              <a:cs typeface="Arial Unicode MS" pitchFamily="34" charset="-122"/>
            </a:endParaRP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三方存管开户</a:t>
            </a:r>
          </a:p>
          <a:p>
            <a:endParaRPr lang="zh-CN" altLang="en-US" dirty="0"/>
          </a:p>
        </p:txBody>
      </p:sp>
      <p:sp>
        <p:nvSpPr>
          <p:cNvPr id="4" name="灯片编号占位符 3"/>
          <p:cNvSpPr>
            <a:spLocks noGrp="1"/>
          </p:cNvSpPr>
          <p:nvPr>
            <p:ph type="sldNum" sz="quarter" idx="10"/>
          </p:nvPr>
        </p:nvSpPr>
        <p:spPr/>
        <p:txBody>
          <a:bodyPr/>
          <a:lstStyle/>
          <a:p>
            <a:pPr>
              <a:defRPr/>
            </a:pPr>
            <a:fld id="{5CC7035C-D893-4274-859C-88F814E0B33B}" type="slidenum">
              <a:rPr lang="zh-CN" altLang="en-US" smtClean="0"/>
              <a:pPr>
                <a:defRPr/>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131270" y="2780928"/>
            <a:ext cx="6012730" cy="571500"/>
          </a:xfrm>
        </p:spPr>
        <p:txBody>
          <a:bodyPr/>
          <a:lstStyle>
            <a:lvl1pPr algn="r">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9B8E39DA-1388-42D1-9256-06D0F0FDF8BB}" type="datetimeFigureOut">
              <a:rPr lang="zh-CN" altLang="en-US"/>
              <a:pPr>
                <a:defRPr/>
              </a:pPr>
              <a:t>2013/4/25</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5F3EAEF4-400B-41A5-8EB2-5F7169888CB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cstate="print">
            <a:lum/>
          </a:blip>
          <a:srcRect/>
          <a:stretch>
            <a:fillRect t="-1000" b="-1000"/>
          </a:stretch>
        </a:blipFill>
        <a:effectLst/>
      </p:bgPr>
    </p:bg>
    <p:spTree>
      <p:nvGrpSpPr>
        <p:cNvPr id="1" name=""/>
        <p:cNvGrpSpPr/>
        <p:nvPr/>
      </p:nvGrpSpPr>
      <p:grpSpPr>
        <a:xfrm>
          <a:off x="0" y="0"/>
          <a:ext cx="0" cy="0"/>
          <a:chOff x="0" y="0"/>
          <a:chExt cx="0" cy="0"/>
        </a:xfrm>
      </p:grpSpPr>
      <p:pic>
        <p:nvPicPr>
          <p:cNvPr id="4" name="图片 7" descr="kingdom.gif"/>
          <p:cNvPicPr>
            <a:picLocks/>
          </p:cNvPicPr>
          <p:nvPr userDrawn="1"/>
        </p:nvPicPr>
        <p:blipFill>
          <a:blip r:embed="rId3"/>
          <a:srcRect/>
          <a:stretch>
            <a:fillRect/>
          </a:stretch>
        </p:blipFill>
        <p:spPr bwMode="auto">
          <a:xfrm>
            <a:off x="7740650" y="115888"/>
            <a:ext cx="1295400" cy="504825"/>
          </a:xfrm>
          <a:prstGeom prst="rect">
            <a:avLst/>
          </a:prstGeom>
          <a:noFill/>
          <a:ln w="9525">
            <a:noFill/>
            <a:miter lim="800000"/>
            <a:headEnd/>
            <a:tailEnd/>
          </a:ln>
        </p:spPr>
      </p:pic>
      <p:sp>
        <p:nvSpPr>
          <p:cNvPr id="2" name="标题 1"/>
          <p:cNvSpPr>
            <a:spLocks noGrp="1"/>
          </p:cNvSpPr>
          <p:nvPr>
            <p:ph type="title"/>
          </p:nvPr>
        </p:nvSpPr>
        <p:spPr/>
        <p:txBody>
          <a:bodyPr/>
          <a:lstStyle>
            <a:lvl1pPr>
              <a:defRPr sz="3200">
                <a:effectLst>
                  <a:outerShdw blurRad="38100" dist="38100" dir="2700000" algn="tl">
                    <a:srgbClr val="000000">
                      <a:alpha val="43137"/>
                    </a:srgbClr>
                  </a:outerShdw>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928926" y="1000125"/>
            <a:ext cx="5757874" cy="51260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userDrawn="1">
            <p:ph type="dt" sz="half" idx="10"/>
          </p:nvPr>
        </p:nvSpPr>
        <p:spPr/>
        <p:txBody>
          <a:bodyPr/>
          <a:lstStyle>
            <a:lvl1pPr>
              <a:defRPr/>
            </a:lvl1pPr>
          </a:lstStyle>
          <a:p>
            <a:pPr>
              <a:defRPr/>
            </a:pPr>
            <a:fld id="{157D794A-695D-435A-9F61-1635248D1BFD}" type="datetimeFigureOut">
              <a:rPr lang="zh-CN" altLang="en-US"/>
              <a:pPr>
                <a:defRPr/>
              </a:pPr>
              <a:t>2013/4/25</a:t>
            </a:fld>
            <a:endParaRPr lang="zh-CN" altLang="en-US"/>
          </a:p>
        </p:txBody>
      </p:sp>
      <p:sp>
        <p:nvSpPr>
          <p:cNvPr id="6" name="页脚占位符 4"/>
          <p:cNvSpPr>
            <a:spLocks noGrp="1"/>
          </p:cNvSpPr>
          <p:nvPr userDrawn="1">
            <p:ph type="ftr" sz="quarter" idx="11"/>
          </p:nvPr>
        </p:nvSpPr>
        <p:spPr/>
        <p:txBody>
          <a:bodyPr/>
          <a:lstStyle>
            <a:lvl1pPr>
              <a:defRPr/>
            </a:lvl1pPr>
          </a:lstStyle>
          <a:p>
            <a:pPr>
              <a:defRPr/>
            </a:pPr>
            <a:endParaRPr lang="zh-CN" altLang="en-US"/>
          </a:p>
        </p:txBody>
      </p:sp>
      <p:sp>
        <p:nvSpPr>
          <p:cNvPr id="7" name="灯片编号占位符 5"/>
          <p:cNvSpPr>
            <a:spLocks noGrp="1"/>
          </p:cNvSpPr>
          <p:nvPr userDrawn="1">
            <p:ph type="sldNum" sz="quarter" idx="12"/>
          </p:nvPr>
        </p:nvSpPr>
        <p:spPr/>
        <p:txBody>
          <a:bodyPr/>
          <a:lstStyle>
            <a:lvl1pPr>
              <a:defRPr/>
            </a:lvl1pPr>
          </a:lstStyle>
          <a:p>
            <a:pPr>
              <a:defRPr/>
            </a:pPr>
            <a:fld id="{67DB1C40-E409-449C-A85A-CB8AC171A50A}"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图片 7" descr="kingdom.gif"/>
          <p:cNvPicPr>
            <a:picLocks/>
          </p:cNvPicPr>
          <p:nvPr userDrawn="1"/>
        </p:nvPicPr>
        <p:blipFill>
          <a:blip r:embed="rId2"/>
          <a:srcRect/>
          <a:stretch>
            <a:fillRect/>
          </a:stretch>
        </p:blipFill>
        <p:spPr bwMode="auto">
          <a:xfrm>
            <a:off x="7740650" y="115888"/>
            <a:ext cx="1295400" cy="5048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内容占位符 2"/>
          <p:cNvSpPr>
            <a:spLocks noGrp="1"/>
          </p:cNvSpPr>
          <p:nvPr>
            <p:ph idx="1"/>
          </p:nvPr>
        </p:nvSpPr>
        <p:spPr>
          <a:xfrm>
            <a:off x="214282" y="1000108"/>
            <a:ext cx="8643998" cy="5429288"/>
          </a:xfrm>
        </p:spPr>
        <p:txBody>
          <a:bodyPr/>
          <a:lstStyle>
            <a:lvl1pPr>
              <a:defRPr sz="2800" b="1"/>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FD541646-AFB6-480C-ADE2-BF97094DCD85}" type="datetimeFigureOut">
              <a:rPr lang="zh-CN" altLang="en-US"/>
              <a:pPr>
                <a:defRPr/>
              </a:pPr>
              <a:t>2013/4/25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F20EA5C2-BFFB-48C5-A876-86D96C0174D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descr="endpic.jpg"/>
          <p:cNvPicPr>
            <a:picLocks/>
          </p:cNvPicPr>
          <p:nvPr userDrawn="1"/>
        </p:nvPicPr>
        <p:blipFill>
          <a:blip r:embed="rId2"/>
          <a:srcRect/>
          <a:stretch>
            <a:fillRect/>
          </a:stretch>
        </p:blipFill>
        <p:spPr bwMode="auto">
          <a:xfrm>
            <a:off x="6072188" y="0"/>
            <a:ext cx="3078162" cy="696913"/>
          </a:xfrm>
          <a:prstGeom prst="rect">
            <a:avLst/>
          </a:prstGeom>
          <a:noFill/>
          <a:ln w="9525">
            <a:noFill/>
            <a:miter lim="800000"/>
            <a:headEnd/>
            <a:tailEnd/>
          </a:ln>
        </p:spPr>
      </p:pic>
      <p:sp>
        <p:nvSpPr>
          <p:cNvPr id="3" name="矩形 2"/>
          <p:cNvSpPr/>
          <p:nvPr userDrawn="1"/>
        </p:nvSpPr>
        <p:spPr>
          <a:xfrm>
            <a:off x="0" y="-103236"/>
            <a:ext cx="2646879" cy="923330"/>
          </a:xfrm>
          <a:prstGeom prst="rect">
            <a:avLst/>
          </a:prstGeom>
          <a:noFill/>
        </p:spPr>
        <p:txBody>
          <a:bodyPr>
            <a:spAutoFit/>
          </a:bodyPr>
          <a:lstStyle/>
          <a:p>
            <a:pPr algn="ctr">
              <a:defRPr/>
            </a:pPr>
            <a:r>
              <a:rPr lang="en-US" altLang="zh-CN"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Thanks</a:t>
            </a:r>
            <a:endParaRPr lang="zh-CN" alt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4" name="日期占位符 1"/>
          <p:cNvSpPr>
            <a:spLocks noGrp="1"/>
          </p:cNvSpPr>
          <p:nvPr>
            <p:ph type="dt" sz="half" idx="10"/>
          </p:nvPr>
        </p:nvSpPr>
        <p:spPr/>
        <p:txBody>
          <a:bodyPr/>
          <a:lstStyle>
            <a:lvl1pPr>
              <a:defRPr/>
            </a:lvl1pPr>
          </a:lstStyle>
          <a:p>
            <a:pPr>
              <a:defRPr/>
            </a:pPr>
            <a:fld id="{7D059CDF-7BDA-4F9B-A580-87C32D308353}" type="datetimeFigureOut">
              <a:rPr lang="zh-CN" altLang="en-US"/>
              <a:pPr>
                <a:defRPr/>
              </a:pPr>
              <a:t>2013/4/25</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B53EE2D7-6BE2-431C-BDBF-5CE7DDE197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71438" y="71438"/>
            <a:ext cx="601345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285750" y="1000125"/>
            <a:ext cx="8401050" cy="5126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28575" y="6643688"/>
            <a:ext cx="1757363" cy="1492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4414CA5-B339-495F-92CF-5E960FAFBFCE}" type="datetimeFigureOut">
              <a:rPr lang="zh-CN" altLang="en-US"/>
              <a:pPr>
                <a:defRPr/>
              </a:pPr>
              <a:t>2013/4/25</a:t>
            </a:fld>
            <a:endParaRPr lang="zh-CN" altLang="en-US"/>
          </a:p>
        </p:txBody>
      </p:sp>
      <p:sp>
        <p:nvSpPr>
          <p:cNvPr id="5" name="页脚占位符 4"/>
          <p:cNvSpPr>
            <a:spLocks noGrp="1"/>
          </p:cNvSpPr>
          <p:nvPr>
            <p:ph type="ftr" sz="quarter" idx="3"/>
          </p:nvPr>
        </p:nvSpPr>
        <p:spPr>
          <a:xfrm>
            <a:off x="1857375" y="6643688"/>
            <a:ext cx="2000250" cy="14287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3929063" y="6637338"/>
            <a:ext cx="1662112" cy="1492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7156965-10BE-48F3-A473-78E111B40B7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951" r:id="rId1"/>
    <p:sldLayoutId id="2147484952" r:id="rId2"/>
    <p:sldLayoutId id="2147484953" r:id="rId3"/>
    <p:sldLayoutId id="2147484954" r:id="rId4"/>
  </p:sldLayoutIdLst>
  <p:txStyles>
    <p:titleStyle>
      <a:lvl1pPr algn="l" rtl="0" eaLnBrk="0" fontAlgn="base" hangingPunct="0">
        <a:spcBef>
          <a:spcPct val="0"/>
        </a:spcBef>
        <a:spcAft>
          <a:spcPct val="0"/>
        </a:spcAft>
        <a:defRPr sz="2800" b="1" kern="1200">
          <a:solidFill>
            <a:schemeClr val="tx1"/>
          </a:solidFill>
          <a:effectLst>
            <a:outerShdw blurRad="38100" dist="38100" dir="2700000" algn="tl">
              <a:srgbClr val="000000">
                <a:alpha val="43137"/>
              </a:srgbClr>
            </a:outerShdw>
          </a:effectLst>
          <a:latin typeface="Arial Unicode MS" pitchFamily="34" charset="-122"/>
          <a:ea typeface="Arial Unicode MS" pitchFamily="34" charset="-122"/>
          <a:cs typeface="Arial Unicode MS" pitchFamily="34" charset="-122"/>
        </a:defRPr>
      </a:lvl1pPr>
      <a:lvl2pPr algn="l" rtl="0" eaLnBrk="0" fontAlgn="base" hangingPunct="0">
        <a:spcBef>
          <a:spcPct val="0"/>
        </a:spcBef>
        <a:spcAft>
          <a:spcPct val="0"/>
        </a:spcAft>
        <a:defRPr sz="2800" b="1">
          <a:solidFill>
            <a:schemeClr val="tx1"/>
          </a:solidFill>
          <a:latin typeface="Arial Unicode MS" pitchFamily="34" charset="-122"/>
          <a:ea typeface="Arial Unicode MS" pitchFamily="34" charset="-122"/>
          <a:cs typeface="Arial Unicode MS" pitchFamily="34" charset="-122"/>
        </a:defRPr>
      </a:lvl2pPr>
      <a:lvl3pPr algn="l" rtl="0" eaLnBrk="0" fontAlgn="base" hangingPunct="0">
        <a:spcBef>
          <a:spcPct val="0"/>
        </a:spcBef>
        <a:spcAft>
          <a:spcPct val="0"/>
        </a:spcAft>
        <a:defRPr sz="2800" b="1">
          <a:solidFill>
            <a:schemeClr val="tx1"/>
          </a:solidFill>
          <a:latin typeface="Arial Unicode MS" pitchFamily="34" charset="-122"/>
          <a:ea typeface="Arial Unicode MS" pitchFamily="34" charset="-122"/>
          <a:cs typeface="Arial Unicode MS" pitchFamily="34" charset="-122"/>
        </a:defRPr>
      </a:lvl3pPr>
      <a:lvl4pPr algn="l" rtl="0" eaLnBrk="0" fontAlgn="base" hangingPunct="0">
        <a:spcBef>
          <a:spcPct val="0"/>
        </a:spcBef>
        <a:spcAft>
          <a:spcPct val="0"/>
        </a:spcAft>
        <a:defRPr sz="2800" b="1">
          <a:solidFill>
            <a:schemeClr val="tx1"/>
          </a:solidFill>
          <a:latin typeface="Arial Unicode MS" pitchFamily="34" charset="-122"/>
          <a:ea typeface="Arial Unicode MS" pitchFamily="34" charset="-122"/>
          <a:cs typeface="Arial Unicode MS" pitchFamily="34" charset="-122"/>
        </a:defRPr>
      </a:lvl4pPr>
      <a:lvl5pPr algn="l" rtl="0" eaLnBrk="0" fontAlgn="base" hangingPunct="0">
        <a:spcBef>
          <a:spcPct val="0"/>
        </a:spcBef>
        <a:spcAft>
          <a:spcPct val="0"/>
        </a:spcAft>
        <a:defRPr sz="2800" b="1">
          <a:solidFill>
            <a:schemeClr val="tx1"/>
          </a:solidFill>
          <a:latin typeface="Arial Unicode MS" pitchFamily="34" charset="-122"/>
          <a:ea typeface="Arial Unicode MS" pitchFamily="34" charset="-122"/>
          <a:cs typeface="Arial Unicode MS" pitchFamily="34" charset="-122"/>
        </a:defRPr>
      </a:lvl5pPr>
      <a:lvl6pPr marL="457200" algn="l" rtl="0" eaLnBrk="1" fontAlgn="base" hangingPunct="1">
        <a:spcBef>
          <a:spcPct val="0"/>
        </a:spcBef>
        <a:spcAft>
          <a:spcPct val="0"/>
        </a:spcAft>
        <a:defRPr sz="3000" b="1">
          <a:solidFill>
            <a:schemeClr val="tx1"/>
          </a:solidFill>
          <a:latin typeface="黑体" pitchFamily="49" charset="-122"/>
          <a:ea typeface="黑体" pitchFamily="49" charset="-122"/>
        </a:defRPr>
      </a:lvl6pPr>
      <a:lvl7pPr marL="914400" algn="l" rtl="0" eaLnBrk="1" fontAlgn="base" hangingPunct="1">
        <a:spcBef>
          <a:spcPct val="0"/>
        </a:spcBef>
        <a:spcAft>
          <a:spcPct val="0"/>
        </a:spcAft>
        <a:defRPr sz="3000" b="1">
          <a:solidFill>
            <a:schemeClr val="tx1"/>
          </a:solidFill>
          <a:latin typeface="黑体" pitchFamily="49" charset="-122"/>
          <a:ea typeface="黑体" pitchFamily="49" charset="-122"/>
        </a:defRPr>
      </a:lvl7pPr>
      <a:lvl8pPr marL="1371600" algn="l" rtl="0" eaLnBrk="1" fontAlgn="base" hangingPunct="1">
        <a:spcBef>
          <a:spcPct val="0"/>
        </a:spcBef>
        <a:spcAft>
          <a:spcPct val="0"/>
        </a:spcAft>
        <a:defRPr sz="3000" b="1">
          <a:solidFill>
            <a:schemeClr val="tx1"/>
          </a:solidFill>
          <a:latin typeface="黑体" pitchFamily="49" charset="-122"/>
          <a:ea typeface="黑体" pitchFamily="49" charset="-122"/>
        </a:defRPr>
      </a:lvl8pPr>
      <a:lvl9pPr marL="1828800" algn="l" rtl="0" eaLnBrk="1" fontAlgn="base" hangingPunct="1">
        <a:spcBef>
          <a:spcPct val="0"/>
        </a:spcBef>
        <a:spcAft>
          <a:spcPct val="0"/>
        </a:spcAft>
        <a:defRPr sz="3000" b="1">
          <a:solidFill>
            <a:schemeClr val="tx1"/>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Unicode MS" pitchFamily="34" charset="-122"/>
          <a:ea typeface="Arial Unicode MS" pitchFamily="34" charset="-122"/>
          <a:cs typeface="Arial Unicode MS" pitchFamily="34" charset="-122"/>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se.com.cn/sseportal/ps/zhs/sczn/jyfy.shtml" TargetMode="External"/><Relationship Id="rId2" Type="http://schemas.openxmlformats.org/officeDocument/2006/relationships/hyperlink" Target="http://www.szse.cn/main/aboutus/service/sjssf/" TargetMode="External"/><Relationship Id="rId1" Type="http://schemas.openxmlformats.org/officeDocument/2006/relationships/slideLayout" Target="../slideLayouts/slideLayout3.xml"/><Relationship Id="rId5" Type="http://schemas.openxmlformats.org/officeDocument/2006/relationships/hyperlink" Target="http://www.szse.cn/main/rule/bsywgz/index.shtml" TargetMode="External"/><Relationship Id="rId4" Type="http://schemas.openxmlformats.org/officeDocument/2006/relationships/hyperlink" Target="http://www.sse.com.cn/sseportal/ps/zhs/fwzc/cjwt_new.s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813" y="1989138"/>
            <a:ext cx="6948487" cy="1296987"/>
          </a:xfrm>
        </p:spPr>
        <p:txBody>
          <a:bodyPr/>
          <a:lstStyle/>
          <a:p>
            <a:pPr algn="l">
              <a:defRPr/>
            </a:pPr>
            <a:r>
              <a:rPr lang="en-US" altLang="zh-CN" b="0" dirty="0" smtClean="0"/>
              <a:t/>
            </a:r>
            <a:br>
              <a:rPr lang="en-US" altLang="zh-CN" b="0" dirty="0" smtClean="0"/>
            </a:br>
            <a:r>
              <a:rPr lang="en-US" altLang="zh-CN" b="0" dirty="0" smtClean="0"/>
              <a:t>          </a:t>
            </a:r>
            <a:r>
              <a:rPr lang="zh-CN" altLang="en-US" b="0" dirty="0" smtClean="0"/>
              <a:t>金证科技证券软件中心</a:t>
            </a:r>
            <a:r>
              <a:rPr lang="en-US" altLang="zh-CN" dirty="0" smtClean="0"/>
              <a:t/>
            </a:r>
            <a:br>
              <a:rPr lang="en-US" altLang="zh-CN" dirty="0" smtClean="0"/>
            </a:br>
            <a:r>
              <a:rPr lang="en-US" altLang="zh-CN" dirty="0" smtClean="0"/>
              <a:t>                            </a:t>
            </a:r>
            <a:r>
              <a:rPr lang="zh-CN" altLang="en-US" dirty="0" smtClean="0"/>
              <a:t>业务培训之证券基础知识</a:t>
            </a:r>
            <a:endParaRPr lang="zh-CN" altLang="en-US" dirty="0">
              <a:solidFill>
                <a:srgbClr val="00336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grpSp>
        <p:nvGrpSpPr>
          <p:cNvPr id="15363" name="Group 15"/>
          <p:cNvGrpSpPr>
            <a:grpSpLocks/>
          </p:cNvGrpSpPr>
          <p:nvPr/>
        </p:nvGrpSpPr>
        <p:grpSpPr bwMode="auto">
          <a:xfrm>
            <a:off x="1042988" y="1341438"/>
            <a:ext cx="7056437" cy="4176712"/>
            <a:chOff x="204" y="578"/>
            <a:chExt cx="5235" cy="3025"/>
          </a:xfrm>
        </p:grpSpPr>
        <p:grpSp>
          <p:nvGrpSpPr>
            <p:cNvPr id="15365" name="Group 3"/>
            <p:cNvGrpSpPr>
              <a:grpSpLocks/>
            </p:cNvGrpSpPr>
            <p:nvPr/>
          </p:nvGrpSpPr>
          <p:grpSpPr bwMode="auto">
            <a:xfrm>
              <a:off x="257" y="578"/>
              <a:ext cx="5182" cy="3025"/>
              <a:chOff x="257" y="866"/>
              <a:chExt cx="5182" cy="2588"/>
            </a:xfrm>
          </p:grpSpPr>
          <p:pic>
            <p:nvPicPr>
              <p:cNvPr id="15375" name="Picture 4" descr="box_wide"/>
              <p:cNvPicPr>
                <a:picLocks noChangeAspect="1" noChangeArrowheads="1"/>
              </p:cNvPicPr>
              <p:nvPr/>
            </p:nvPicPr>
            <p:blipFill>
              <a:blip r:embed="rId3"/>
              <a:srcRect/>
              <a:stretch>
                <a:fillRect/>
              </a:stretch>
            </p:blipFill>
            <p:spPr bwMode="gray">
              <a:xfrm flipV="1">
                <a:off x="257" y="866"/>
                <a:ext cx="5182" cy="2588"/>
              </a:xfrm>
              <a:prstGeom prst="rect">
                <a:avLst/>
              </a:prstGeom>
              <a:noFill/>
              <a:ln w="9525">
                <a:noFill/>
                <a:miter lim="800000"/>
                <a:headEnd/>
                <a:tailEnd/>
              </a:ln>
            </p:spPr>
          </p:pic>
          <p:sp>
            <p:nvSpPr>
              <p:cNvPr id="486405" name="Rectangle 5"/>
              <p:cNvSpPr>
                <a:spLocks noChangeArrowheads="1"/>
              </p:cNvSpPr>
              <p:nvPr/>
            </p:nvSpPr>
            <p:spPr bwMode="gray">
              <a:xfrm>
                <a:off x="632" y="1000"/>
                <a:ext cx="4220" cy="2365"/>
              </a:xfrm>
              <a:prstGeom prst="rect">
                <a:avLst/>
              </a:prstGeom>
              <a:noFill/>
              <a:ln w="9525">
                <a:noFill/>
                <a:miter lim="800000"/>
                <a:headEnd/>
                <a:tailEnd/>
              </a:ln>
              <a:effectLst/>
            </p:spPr>
            <p:txBody>
              <a:bodyPr wrap="none" anchor="ctr"/>
              <a:lstStyle/>
              <a:p>
                <a:pPr eaLnBrk="0" hangingPunct="0">
                  <a:defRPr/>
                </a:pPr>
                <a:r>
                  <a:rPr lang="en-US" altLang="zh-CN" sz="2400" dirty="0">
                    <a:latin typeface="+mn-ea"/>
                    <a:ea typeface="+mn-ea"/>
                  </a:rPr>
                  <a:t>《</a:t>
                </a:r>
                <a:r>
                  <a:rPr lang="zh-CN" altLang="en-US" sz="2400" dirty="0">
                    <a:latin typeface="+mn-ea"/>
                    <a:ea typeface="+mn-ea"/>
                  </a:rPr>
                  <a:t>证券帐户管理规则</a:t>
                </a:r>
                <a:r>
                  <a:rPr lang="en-US" altLang="zh-CN" sz="2400" dirty="0">
                    <a:latin typeface="+mn-ea"/>
                    <a:ea typeface="+mn-ea"/>
                  </a:rPr>
                  <a:t>》</a:t>
                </a:r>
                <a:r>
                  <a:rPr lang="zh-CN" altLang="en-US" sz="2400" dirty="0">
                    <a:latin typeface="+mn-ea"/>
                    <a:ea typeface="+mn-ea"/>
                  </a:rPr>
                  <a:t>规定：一个自然人、</a:t>
                </a:r>
                <a:endParaRPr lang="en-US" altLang="zh-CN" sz="2400" dirty="0">
                  <a:latin typeface="+mn-ea"/>
                  <a:ea typeface="+mn-ea"/>
                </a:endParaRPr>
              </a:p>
              <a:p>
                <a:pPr eaLnBrk="0" hangingPunct="0">
                  <a:defRPr/>
                </a:pPr>
                <a:r>
                  <a:rPr lang="zh-CN" altLang="en-US" sz="2400" dirty="0">
                    <a:latin typeface="+mn-ea"/>
                    <a:ea typeface="+mn-ea"/>
                  </a:rPr>
                  <a:t>法人可以开立不同类别和用途的证券帐户。</a:t>
                </a:r>
                <a:endParaRPr lang="en-US" altLang="zh-CN" sz="2400" dirty="0">
                  <a:latin typeface="+mn-ea"/>
                  <a:ea typeface="+mn-ea"/>
                </a:endParaRPr>
              </a:p>
              <a:p>
                <a:pPr eaLnBrk="0" hangingPunct="0">
                  <a:defRPr/>
                </a:pPr>
                <a:r>
                  <a:rPr lang="zh-CN" altLang="en-US" sz="2400" dirty="0">
                    <a:latin typeface="+mn-ea"/>
                    <a:ea typeface="+mn-ea"/>
                  </a:rPr>
                  <a:t>对于同一类别和用途的证券帐户，</a:t>
                </a:r>
                <a:endParaRPr lang="en-US" altLang="zh-CN" sz="2400" dirty="0">
                  <a:latin typeface="+mn-ea"/>
                  <a:ea typeface="+mn-ea"/>
                </a:endParaRPr>
              </a:p>
              <a:p>
                <a:pPr eaLnBrk="0" hangingPunct="0">
                  <a:defRPr/>
                </a:pPr>
                <a:r>
                  <a:rPr lang="zh-CN" altLang="en-US" sz="2400" dirty="0">
                    <a:latin typeface="+mn-ea"/>
                    <a:ea typeface="+mn-ea"/>
                  </a:rPr>
                  <a:t>原则上一个自然人、法人只能开立一个。</a:t>
                </a:r>
                <a:endParaRPr lang="en-US" altLang="zh-CN" sz="2400" dirty="0">
                  <a:latin typeface="+mn-ea"/>
                  <a:ea typeface="+mn-ea"/>
                </a:endParaRPr>
              </a:p>
              <a:p>
                <a:pPr eaLnBrk="0" hangingPunct="0">
                  <a:defRPr/>
                </a:pPr>
                <a:r>
                  <a:rPr lang="zh-CN" altLang="en-US" sz="2400" dirty="0">
                    <a:latin typeface="+mn-ea"/>
                    <a:ea typeface="+mn-ea"/>
                  </a:rPr>
                  <a:t>对于特殊法人机构，如保险公司、证券公司、</a:t>
                </a:r>
                <a:endParaRPr lang="en-US" altLang="zh-CN" sz="2400" dirty="0">
                  <a:latin typeface="+mn-ea"/>
                  <a:ea typeface="+mn-ea"/>
                </a:endParaRPr>
              </a:p>
              <a:p>
                <a:pPr eaLnBrk="0" hangingPunct="0">
                  <a:defRPr/>
                </a:pPr>
                <a:r>
                  <a:rPr lang="zh-CN" altLang="en-US" sz="2400" dirty="0">
                    <a:latin typeface="+mn-ea"/>
                    <a:ea typeface="+mn-ea"/>
                  </a:rPr>
                  <a:t>信托公司、基金公司和</a:t>
                </a:r>
                <a:r>
                  <a:rPr lang="en-US" altLang="zh-CN" sz="2400" dirty="0">
                    <a:latin typeface="+mn-ea"/>
                    <a:ea typeface="+mn-ea"/>
                  </a:rPr>
                  <a:t>QFII</a:t>
                </a:r>
                <a:r>
                  <a:rPr lang="zh-CN" altLang="en-US" sz="2400" dirty="0">
                    <a:latin typeface="+mn-ea"/>
                    <a:ea typeface="+mn-ea"/>
                  </a:rPr>
                  <a:t>等机构，</a:t>
                </a:r>
                <a:endParaRPr lang="en-US" altLang="zh-CN" sz="2400" dirty="0">
                  <a:latin typeface="+mn-ea"/>
                  <a:ea typeface="+mn-ea"/>
                </a:endParaRPr>
              </a:p>
              <a:p>
                <a:pPr eaLnBrk="0" hangingPunct="0">
                  <a:defRPr/>
                </a:pPr>
                <a:r>
                  <a:rPr lang="zh-CN" altLang="en-US" sz="2400" dirty="0">
                    <a:latin typeface="+mn-ea"/>
                    <a:ea typeface="+mn-ea"/>
                  </a:rPr>
                  <a:t>可按规定向中国结算公司申请开立多个证券帐户。</a:t>
                </a:r>
              </a:p>
              <a:p>
                <a:pPr eaLnBrk="0" hangingPunct="0">
                  <a:defRPr/>
                </a:pPr>
                <a:endParaRPr lang="en-US" altLang="ko-KR" sz="1000" dirty="0">
                  <a:solidFill>
                    <a:srgbClr val="000000"/>
                  </a:solidFill>
                  <a:effectLst>
                    <a:outerShdw blurRad="38100" dist="38100" dir="2700000" algn="tl">
                      <a:srgbClr val="C0C0C0"/>
                    </a:outerShdw>
                  </a:effectLst>
                  <a:latin typeface="Verdana" pitchFamily="34" charset="0"/>
                  <a:ea typeface="Gulim" pitchFamily="34" charset="-127"/>
                </a:endParaRPr>
              </a:p>
            </p:txBody>
          </p:sp>
        </p:grpSp>
        <p:grpSp>
          <p:nvGrpSpPr>
            <p:cNvPr id="15366" name="Group 6"/>
            <p:cNvGrpSpPr>
              <a:grpSpLocks/>
            </p:cNvGrpSpPr>
            <p:nvPr/>
          </p:nvGrpSpPr>
          <p:grpSpPr bwMode="auto">
            <a:xfrm>
              <a:off x="204" y="1275"/>
              <a:ext cx="181" cy="181"/>
              <a:chOff x="385" y="1412"/>
              <a:chExt cx="181" cy="181"/>
            </a:xfrm>
          </p:grpSpPr>
          <p:pic>
            <p:nvPicPr>
              <p:cNvPr id="15373" name="Picture 7" descr="ball"/>
              <p:cNvPicPr>
                <a:picLocks noChangeAspect="1" noChangeArrowheads="1"/>
              </p:cNvPicPr>
              <p:nvPr/>
            </p:nvPicPr>
            <p:blipFill>
              <a:blip r:embed="rId4"/>
              <a:srcRect/>
              <a:stretch>
                <a:fillRect/>
              </a:stretch>
            </p:blipFill>
            <p:spPr bwMode="gray">
              <a:xfrm>
                <a:off x="385" y="1412"/>
                <a:ext cx="181" cy="181"/>
              </a:xfrm>
              <a:prstGeom prst="rect">
                <a:avLst/>
              </a:prstGeom>
              <a:noFill/>
              <a:ln w="9525">
                <a:noFill/>
                <a:miter lim="800000"/>
                <a:headEnd/>
                <a:tailEnd/>
              </a:ln>
            </p:spPr>
          </p:pic>
          <p:sp>
            <p:nvSpPr>
              <p:cNvPr id="15374" name="Oval 8"/>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nvGrpSpPr>
            <p:cNvPr id="15367" name="Group 9"/>
            <p:cNvGrpSpPr>
              <a:grpSpLocks/>
            </p:cNvGrpSpPr>
            <p:nvPr/>
          </p:nvGrpSpPr>
          <p:grpSpPr bwMode="auto">
            <a:xfrm>
              <a:off x="204" y="1911"/>
              <a:ext cx="181" cy="181"/>
              <a:chOff x="385" y="1412"/>
              <a:chExt cx="181" cy="181"/>
            </a:xfrm>
          </p:grpSpPr>
          <p:pic>
            <p:nvPicPr>
              <p:cNvPr id="15371" name="Picture 10" descr="ball"/>
              <p:cNvPicPr>
                <a:picLocks noChangeAspect="1" noChangeArrowheads="1"/>
              </p:cNvPicPr>
              <p:nvPr/>
            </p:nvPicPr>
            <p:blipFill>
              <a:blip r:embed="rId4"/>
              <a:srcRect/>
              <a:stretch>
                <a:fillRect/>
              </a:stretch>
            </p:blipFill>
            <p:spPr bwMode="gray">
              <a:xfrm>
                <a:off x="385" y="1412"/>
                <a:ext cx="181" cy="181"/>
              </a:xfrm>
              <a:prstGeom prst="rect">
                <a:avLst/>
              </a:prstGeom>
              <a:noFill/>
              <a:ln w="9525">
                <a:noFill/>
                <a:miter lim="800000"/>
                <a:headEnd/>
                <a:tailEnd/>
              </a:ln>
            </p:spPr>
          </p:pic>
          <p:sp>
            <p:nvSpPr>
              <p:cNvPr id="15372" name="Oval 11"/>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nvGrpSpPr>
            <p:cNvPr id="15368" name="Group 12"/>
            <p:cNvGrpSpPr>
              <a:grpSpLocks/>
            </p:cNvGrpSpPr>
            <p:nvPr/>
          </p:nvGrpSpPr>
          <p:grpSpPr bwMode="auto">
            <a:xfrm>
              <a:off x="204" y="2546"/>
              <a:ext cx="181" cy="181"/>
              <a:chOff x="385" y="1412"/>
              <a:chExt cx="181" cy="181"/>
            </a:xfrm>
          </p:grpSpPr>
          <p:pic>
            <p:nvPicPr>
              <p:cNvPr id="15369" name="Picture 13" descr="ball"/>
              <p:cNvPicPr>
                <a:picLocks noChangeAspect="1" noChangeArrowheads="1"/>
              </p:cNvPicPr>
              <p:nvPr/>
            </p:nvPicPr>
            <p:blipFill>
              <a:blip r:embed="rId4"/>
              <a:srcRect/>
              <a:stretch>
                <a:fillRect/>
              </a:stretch>
            </p:blipFill>
            <p:spPr bwMode="gray">
              <a:xfrm>
                <a:off x="385" y="1412"/>
                <a:ext cx="181" cy="181"/>
              </a:xfrm>
              <a:prstGeom prst="rect">
                <a:avLst/>
              </a:prstGeom>
              <a:noFill/>
              <a:ln w="9525">
                <a:noFill/>
                <a:miter lim="800000"/>
                <a:headEnd/>
                <a:tailEnd/>
              </a:ln>
            </p:spPr>
          </p:pic>
          <p:sp>
            <p:nvSpPr>
              <p:cNvPr id="15370" name="Oval 14"/>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sp>
        <p:nvSpPr>
          <p:cNvPr id="17" name="标题 16"/>
          <p:cNvSpPr>
            <a:spLocks noGrp="1"/>
          </p:cNvSpPr>
          <p:nvPr>
            <p:ph type="title"/>
          </p:nvPr>
        </p:nvSpPr>
        <p:spPr/>
        <p:txBody>
          <a:bodyPr/>
          <a:lstStyle/>
          <a:p>
            <a:pPr>
              <a:defRPr/>
            </a:pPr>
            <a:r>
              <a:rPr lang="zh-CN" altLang="en-US" dirty="0" smtClean="0"/>
              <a:t>业务规则</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业务规则</a:t>
            </a:r>
            <a:endParaRPr lang="en-US" altLang="zh-CN" dirty="0" smtClean="0"/>
          </a:p>
        </p:txBody>
      </p:sp>
      <p:sp>
        <p:nvSpPr>
          <p:cNvPr id="5" name="Rectangle 2"/>
          <p:cNvSpPr txBox="1">
            <a:spLocks noChangeArrowheads="1"/>
          </p:cNvSpPr>
          <p:nvPr/>
        </p:nvSpPr>
        <p:spPr bwMode="auto">
          <a:xfrm>
            <a:off x="323850" y="981075"/>
            <a:ext cx="8270875" cy="692150"/>
          </a:xfrm>
          <a:prstGeom prst="rect">
            <a:avLst/>
          </a:prstGeom>
          <a:noFill/>
          <a:ln w="9525">
            <a:noFill/>
            <a:miter lim="800000"/>
            <a:headEnd/>
            <a:tailEnd/>
          </a:ln>
        </p:spPr>
        <p:txBody>
          <a:bodyPr anchor="ctr"/>
          <a:lstStyle/>
          <a:p>
            <a:pPr eaLnBrk="0" hangingPunct="0">
              <a:defRPr/>
            </a:pPr>
            <a:r>
              <a:rPr lang="zh-CN" altLang="en-US" sz="2400" b="1" dirty="0">
                <a:effectLst>
                  <a:outerShdw blurRad="38100" dist="38100" dir="2700000" algn="tl">
                    <a:srgbClr val="000000">
                      <a:alpha val="43137"/>
                    </a:srgbClr>
                  </a:outerShdw>
                </a:effectLst>
                <a:latin typeface="+mn-ea"/>
                <a:ea typeface="+mn-ea"/>
                <a:cs typeface="Arial Unicode MS" pitchFamily="34" charset="-122"/>
              </a:rPr>
              <a:t>证券帐户开户费用</a:t>
            </a:r>
          </a:p>
        </p:txBody>
      </p:sp>
      <p:sp>
        <p:nvSpPr>
          <p:cNvPr id="21508" name="Rectangle 3"/>
          <p:cNvSpPr txBox="1">
            <a:spLocks noChangeArrowheads="1"/>
          </p:cNvSpPr>
          <p:nvPr/>
        </p:nvSpPr>
        <p:spPr bwMode="auto">
          <a:xfrm>
            <a:off x="755650" y="1700761"/>
            <a:ext cx="7704138" cy="309643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pPr>
            <a:r>
              <a:rPr lang="zh-CN" altLang="en-US" sz="2400" b="1" dirty="0">
                <a:latin typeface="+mn-ea"/>
                <a:ea typeface="+mn-ea"/>
                <a:cs typeface="Arial Unicode MS" pitchFamily="34" charset="-122"/>
              </a:rPr>
              <a:t>深Ａ：个人本地</a:t>
            </a:r>
            <a:r>
              <a:rPr lang="en-US" altLang="zh-CN" sz="2400" b="1" dirty="0">
                <a:latin typeface="+mn-ea"/>
                <a:ea typeface="+mn-ea"/>
                <a:cs typeface="Arial Unicode MS" pitchFamily="34" charset="-122"/>
              </a:rPr>
              <a:t>40</a:t>
            </a:r>
            <a:r>
              <a:rPr lang="zh-CN" altLang="en-US" sz="2400" b="1" dirty="0">
                <a:latin typeface="+mn-ea"/>
                <a:ea typeface="+mn-ea"/>
                <a:cs typeface="Arial Unicode MS" pitchFamily="34" charset="-122"/>
              </a:rPr>
              <a:t>元，异地</a:t>
            </a:r>
            <a:r>
              <a:rPr lang="en-US" altLang="zh-CN" sz="2400" b="1" dirty="0">
                <a:latin typeface="+mn-ea"/>
                <a:ea typeface="+mn-ea"/>
                <a:cs typeface="Arial Unicode MS" pitchFamily="34" charset="-122"/>
              </a:rPr>
              <a:t>50</a:t>
            </a:r>
            <a:r>
              <a:rPr lang="zh-CN" altLang="en-US" sz="2400" b="1" dirty="0">
                <a:latin typeface="+mn-ea"/>
                <a:ea typeface="+mn-ea"/>
                <a:cs typeface="Arial Unicode MS" pitchFamily="34" charset="-122"/>
              </a:rPr>
              <a:t>元；机构本地</a:t>
            </a:r>
            <a:r>
              <a:rPr lang="en-US" altLang="zh-CN" sz="2400" b="1" dirty="0">
                <a:latin typeface="+mn-ea"/>
                <a:ea typeface="+mn-ea"/>
                <a:cs typeface="Arial Unicode MS" pitchFamily="34" charset="-122"/>
              </a:rPr>
              <a:t>300</a:t>
            </a:r>
            <a:r>
              <a:rPr lang="zh-CN" altLang="en-US" sz="2400" b="1" dirty="0">
                <a:latin typeface="+mn-ea"/>
                <a:ea typeface="+mn-ea"/>
                <a:cs typeface="Arial Unicode MS" pitchFamily="34" charset="-122"/>
              </a:rPr>
              <a:t>元，异地</a:t>
            </a:r>
            <a:r>
              <a:rPr lang="en-US" altLang="zh-CN" sz="2400" b="1" dirty="0">
                <a:latin typeface="+mn-ea"/>
                <a:ea typeface="+mn-ea"/>
                <a:cs typeface="Arial Unicode MS" pitchFamily="34" charset="-122"/>
              </a:rPr>
              <a:t>500</a:t>
            </a:r>
            <a:r>
              <a:rPr lang="zh-CN" altLang="en-US" sz="2400" b="1" dirty="0">
                <a:latin typeface="+mn-ea"/>
                <a:ea typeface="+mn-ea"/>
                <a:cs typeface="Arial Unicode MS" pitchFamily="34" charset="-122"/>
              </a:rPr>
              <a:t>元 。</a:t>
            </a:r>
          </a:p>
          <a:p>
            <a:pPr marL="342900" indent="-342900" eaLnBrk="0" hangingPunct="0">
              <a:spcBef>
                <a:spcPct val="20000"/>
              </a:spcBef>
              <a:buFont typeface="Arial" pitchFamily="34" charset="0"/>
              <a:buChar char="•"/>
            </a:pPr>
            <a:r>
              <a:rPr lang="zh-CN" altLang="en-US" sz="2400" b="1" dirty="0">
                <a:latin typeface="+mn-ea"/>
                <a:ea typeface="+mn-ea"/>
                <a:cs typeface="Arial Unicode MS" pitchFamily="34" charset="-122"/>
              </a:rPr>
              <a:t>深</a:t>
            </a:r>
            <a:r>
              <a:rPr lang="en-US" altLang="zh-CN" sz="2400" b="1" dirty="0">
                <a:latin typeface="+mn-ea"/>
                <a:ea typeface="+mn-ea"/>
                <a:cs typeface="Arial Unicode MS" pitchFamily="34" charset="-122"/>
              </a:rPr>
              <a:t>B</a:t>
            </a:r>
            <a:r>
              <a:rPr lang="zh-CN" altLang="en-US" sz="2400" b="1" dirty="0">
                <a:latin typeface="+mn-ea"/>
                <a:ea typeface="+mn-ea"/>
                <a:cs typeface="Arial Unicode MS" pitchFamily="34" charset="-122"/>
              </a:rPr>
              <a:t>：个人</a:t>
            </a:r>
            <a:r>
              <a:rPr lang="en-US" altLang="zh-CN" sz="2400" b="1" dirty="0">
                <a:latin typeface="+mn-ea"/>
                <a:ea typeface="+mn-ea"/>
                <a:cs typeface="Arial Unicode MS" pitchFamily="34" charset="-122"/>
              </a:rPr>
              <a:t>120</a:t>
            </a:r>
            <a:r>
              <a:rPr lang="zh-CN" altLang="en-US" sz="2400" b="1" dirty="0">
                <a:latin typeface="+mn-ea"/>
                <a:ea typeface="+mn-ea"/>
                <a:cs typeface="Arial Unicode MS" pitchFamily="34" charset="-122"/>
              </a:rPr>
              <a:t>港币（交易所收</a:t>
            </a:r>
            <a:r>
              <a:rPr lang="en-US" altLang="zh-CN" sz="2400" b="1" dirty="0">
                <a:latin typeface="+mn-ea"/>
                <a:ea typeface="+mn-ea"/>
                <a:cs typeface="Arial Unicode MS" pitchFamily="34" charset="-122"/>
              </a:rPr>
              <a:t>100</a:t>
            </a:r>
            <a:r>
              <a:rPr lang="zh-CN" altLang="en-US" sz="2400" b="1" dirty="0">
                <a:latin typeface="+mn-ea"/>
                <a:ea typeface="+mn-ea"/>
                <a:cs typeface="Arial Unicode MS" pitchFamily="34" charset="-122"/>
              </a:rPr>
              <a:t>，开户机构收</a:t>
            </a:r>
            <a:r>
              <a:rPr lang="en-US" altLang="zh-CN" sz="2400" b="1" dirty="0">
                <a:latin typeface="+mn-ea"/>
                <a:ea typeface="+mn-ea"/>
                <a:cs typeface="Arial Unicode MS" pitchFamily="34" charset="-122"/>
              </a:rPr>
              <a:t>20</a:t>
            </a:r>
            <a:r>
              <a:rPr lang="zh-CN" altLang="en-US" sz="2400" b="1" dirty="0">
                <a:latin typeface="+mn-ea"/>
                <a:ea typeface="+mn-ea"/>
                <a:cs typeface="Arial Unicode MS" pitchFamily="34" charset="-122"/>
              </a:rPr>
              <a:t>）；机构投资者每户</a:t>
            </a:r>
            <a:r>
              <a:rPr lang="en-US" altLang="zh-CN" sz="2400" b="1" dirty="0">
                <a:latin typeface="+mn-ea"/>
                <a:ea typeface="+mn-ea"/>
                <a:cs typeface="Arial Unicode MS" pitchFamily="34" charset="-122"/>
              </a:rPr>
              <a:t>580</a:t>
            </a:r>
            <a:r>
              <a:rPr lang="zh-CN" altLang="en-US" sz="2400" b="1" dirty="0">
                <a:latin typeface="+mn-ea"/>
                <a:ea typeface="+mn-ea"/>
                <a:cs typeface="Arial Unicode MS" pitchFamily="34" charset="-122"/>
              </a:rPr>
              <a:t>港币（交易所收</a:t>
            </a:r>
            <a:r>
              <a:rPr lang="en-US" altLang="zh-CN" sz="2400" b="1" dirty="0">
                <a:latin typeface="+mn-ea"/>
                <a:ea typeface="+mn-ea"/>
                <a:cs typeface="Arial Unicode MS" pitchFamily="34" charset="-122"/>
              </a:rPr>
              <a:t>500</a:t>
            </a:r>
            <a:r>
              <a:rPr lang="zh-CN" altLang="en-US" sz="2400" b="1" dirty="0">
                <a:latin typeface="+mn-ea"/>
                <a:ea typeface="+mn-ea"/>
                <a:cs typeface="Arial Unicode MS" pitchFamily="34" charset="-122"/>
              </a:rPr>
              <a:t>，开户机构收</a:t>
            </a:r>
            <a:r>
              <a:rPr lang="en-US" altLang="zh-CN" sz="2400" b="1" dirty="0">
                <a:latin typeface="+mn-ea"/>
                <a:ea typeface="+mn-ea"/>
                <a:cs typeface="Arial Unicode MS" pitchFamily="34" charset="-122"/>
              </a:rPr>
              <a:t>80</a:t>
            </a:r>
            <a:r>
              <a:rPr lang="zh-CN" altLang="en-US" sz="2400" b="1" dirty="0">
                <a:latin typeface="+mn-ea"/>
                <a:ea typeface="+mn-ea"/>
                <a:cs typeface="Arial Unicode MS" pitchFamily="34" charset="-122"/>
              </a:rPr>
              <a:t>）。</a:t>
            </a:r>
          </a:p>
          <a:p>
            <a:pPr marL="342900" indent="-342900" eaLnBrk="0" hangingPunct="0">
              <a:spcBef>
                <a:spcPct val="20000"/>
              </a:spcBef>
              <a:buFont typeface="Arial" pitchFamily="34" charset="0"/>
              <a:buChar char="•"/>
            </a:pPr>
            <a:r>
              <a:rPr lang="zh-CN" altLang="en-US" sz="2400" b="1" dirty="0">
                <a:latin typeface="+mn-ea"/>
                <a:ea typeface="+mn-ea"/>
                <a:cs typeface="Arial Unicode MS" pitchFamily="34" charset="-122"/>
              </a:rPr>
              <a:t>沪Ａ：个人</a:t>
            </a:r>
            <a:r>
              <a:rPr lang="en-US" altLang="zh-CN" sz="2400" b="1" dirty="0">
                <a:latin typeface="+mn-ea"/>
                <a:ea typeface="+mn-ea"/>
                <a:cs typeface="Arial Unicode MS" pitchFamily="34" charset="-122"/>
              </a:rPr>
              <a:t>40</a:t>
            </a:r>
            <a:r>
              <a:rPr lang="zh-CN" altLang="en-US" sz="2400" b="1" dirty="0">
                <a:latin typeface="+mn-ea"/>
                <a:ea typeface="+mn-ea"/>
                <a:cs typeface="Arial Unicode MS" pitchFamily="34" charset="-122"/>
              </a:rPr>
              <a:t>元；机构</a:t>
            </a:r>
            <a:r>
              <a:rPr lang="en-US" altLang="zh-CN" sz="2400" b="1" dirty="0">
                <a:latin typeface="+mn-ea"/>
                <a:ea typeface="+mn-ea"/>
                <a:cs typeface="Arial Unicode MS" pitchFamily="34" charset="-122"/>
              </a:rPr>
              <a:t>400</a:t>
            </a:r>
            <a:r>
              <a:rPr lang="zh-CN" altLang="en-US" sz="2400" b="1" dirty="0">
                <a:latin typeface="+mn-ea"/>
                <a:ea typeface="+mn-ea"/>
                <a:cs typeface="Arial Unicode MS" pitchFamily="34" charset="-122"/>
              </a:rPr>
              <a:t>元。</a:t>
            </a:r>
          </a:p>
          <a:p>
            <a:pPr marL="342900" indent="-342900" eaLnBrk="0" hangingPunct="0">
              <a:spcBef>
                <a:spcPct val="20000"/>
              </a:spcBef>
              <a:buFont typeface="Arial" pitchFamily="34" charset="0"/>
              <a:buChar char="•"/>
            </a:pPr>
            <a:r>
              <a:rPr lang="zh-CN" altLang="en-US" sz="2400" b="1" dirty="0">
                <a:latin typeface="+mn-ea"/>
                <a:ea typeface="+mn-ea"/>
                <a:cs typeface="Arial Unicode MS" pitchFamily="34" charset="-122"/>
              </a:rPr>
              <a:t>沪Ｂ：个人</a:t>
            </a:r>
            <a:r>
              <a:rPr lang="en-US" altLang="zh-CN" sz="2400" b="1" dirty="0">
                <a:latin typeface="+mn-ea"/>
                <a:ea typeface="+mn-ea"/>
                <a:cs typeface="Arial Unicode MS" pitchFamily="34" charset="-122"/>
              </a:rPr>
              <a:t>19</a:t>
            </a:r>
            <a:r>
              <a:rPr lang="zh-CN" altLang="en-US" sz="2400" b="1" dirty="0">
                <a:latin typeface="+mn-ea"/>
                <a:ea typeface="+mn-ea"/>
                <a:cs typeface="Arial Unicode MS" pitchFamily="34" charset="-122"/>
              </a:rPr>
              <a:t>美元；机构</a:t>
            </a:r>
            <a:r>
              <a:rPr lang="en-US" altLang="zh-CN" sz="2400" b="1" dirty="0">
                <a:latin typeface="+mn-ea"/>
                <a:ea typeface="+mn-ea"/>
                <a:cs typeface="Arial Unicode MS" pitchFamily="34" charset="-122"/>
              </a:rPr>
              <a:t>75</a:t>
            </a:r>
            <a:r>
              <a:rPr lang="zh-CN" altLang="en-US" sz="2400" b="1" dirty="0">
                <a:latin typeface="+mn-ea"/>
                <a:ea typeface="+mn-ea"/>
                <a:cs typeface="Arial Unicode MS" pitchFamily="34" charset="-122"/>
              </a:rPr>
              <a:t>美元。</a:t>
            </a:r>
            <a:endParaRPr lang="en-US" altLang="zh-CN" sz="2400" b="1" dirty="0">
              <a:latin typeface="+mn-ea"/>
              <a:ea typeface="+mn-ea"/>
              <a:cs typeface="Arial Unicode MS" pitchFamily="34" charset="-122"/>
            </a:endParaRPr>
          </a:p>
          <a:p>
            <a:pPr marL="342900" indent="-342900" eaLnBrk="0" hangingPunct="0">
              <a:spcBef>
                <a:spcPct val="20000"/>
              </a:spcBef>
              <a:buFont typeface="Wingdings" pitchFamily="2" charset="2"/>
              <a:buNone/>
            </a:pPr>
            <a:endParaRPr lang="zh-CN" altLang="en-US" sz="2400" b="1" dirty="0">
              <a:latin typeface="宋体" pitchFamily="2" charset="-122"/>
              <a:ea typeface="Arial Unicode MS" pitchFamily="34" charset="-122"/>
              <a:cs typeface="Arial Unicode MS" pitchFamily="34" charset="-122"/>
            </a:endParaRPr>
          </a:p>
        </p:txBody>
      </p:sp>
      <p:sp>
        <p:nvSpPr>
          <p:cNvPr id="6" name="流程图: 资料带 5"/>
          <p:cNvSpPr/>
          <p:nvPr/>
        </p:nvSpPr>
        <p:spPr bwMode="auto">
          <a:xfrm>
            <a:off x="1547580" y="5013220"/>
            <a:ext cx="6048840" cy="936130"/>
          </a:xfrm>
          <a:prstGeom prst="flowChartPunchedTape">
            <a:avLst/>
          </a:prstGeom>
          <a:gradFill rotWithShape="1">
            <a:gsLst>
              <a:gs pos="0">
                <a:schemeClr val="tx2">
                  <a:lumMod val="40000"/>
                  <a:lumOff val="60000"/>
                </a:schemeClr>
              </a:gs>
              <a:gs pos="100000">
                <a:srgbClr val="0093B3"/>
              </a:gs>
            </a:gsLst>
            <a:lin ang="2700000" scaled="1"/>
          </a:gradFill>
          <a:ln w="9525" algn="ctr">
            <a:noFill/>
            <a:miter lim="800000"/>
            <a:headEnd/>
            <a:tailEnd/>
          </a:ln>
        </p:spPr>
        <p:txBody>
          <a:bodyPr wrap="none" rtlCol="0" anchor="ctr"/>
          <a:lstStyle/>
          <a:p>
            <a:pPr algn="ctr" latinLnBrk="1"/>
            <a:r>
              <a:rPr kumimoji="1" lang="zh-CN" altLang="en-US" sz="2000" b="1" dirty="0" smtClean="0">
                <a:latin typeface="Arial Unicode MS" pitchFamily="34" charset="-122"/>
                <a:ea typeface="Arial Unicode MS" pitchFamily="34" charset="-122"/>
                <a:cs typeface="Arial Unicode MS" pitchFamily="34" charset="-122"/>
              </a:rPr>
              <a:t>属于登记结算公司的收入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80899" name="Rectangle 2"/>
          <p:cNvSpPr>
            <a:spLocks noGrp="1" noChangeArrowheads="1"/>
          </p:cNvSpPr>
          <p:nvPr>
            <p:ph type="title"/>
          </p:nvPr>
        </p:nvSpPr>
        <p:spPr/>
        <p:txBody>
          <a:bodyPr/>
          <a:lstStyle/>
          <a:p>
            <a:pPr>
              <a:defRPr/>
            </a:pPr>
            <a:r>
              <a:rPr lang="zh-CN" altLang="en-US" dirty="0" smtClean="0"/>
              <a:t>帐户开立业务流程</a:t>
            </a:r>
            <a:endParaRPr lang="en-US" altLang="zh-CN" dirty="0"/>
          </a:p>
        </p:txBody>
      </p:sp>
      <p:sp>
        <p:nvSpPr>
          <p:cNvPr id="422915" name="AutoShape 3"/>
          <p:cNvSpPr>
            <a:spLocks noChangeArrowheads="1"/>
          </p:cNvSpPr>
          <p:nvPr/>
        </p:nvSpPr>
        <p:spPr bwMode="gray">
          <a:xfrm rot="16200000">
            <a:off x="1162844" y="1808956"/>
            <a:ext cx="3792538" cy="3730625"/>
          </a:xfrm>
          <a:custGeom>
            <a:avLst/>
            <a:gdLst>
              <a:gd name="G0" fmla="+- 7925 0 0"/>
              <a:gd name="G1" fmla="+- -11796007 0 0"/>
              <a:gd name="G2" fmla="+- 0 0 -11796007"/>
              <a:gd name="T0" fmla="*/ 0 256 1"/>
              <a:gd name="T1" fmla="*/ 180 256 1"/>
              <a:gd name="G3" fmla="+- -11796007 T0 T1"/>
              <a:gd name="T2" fmla="*/ 0 256 1"/>
              <a:gd name="T3" fmla="*/ 90 256 1"/>
              <a:gd name="G4" fmla="+- -11796007 T2 T3"/>
              <a:gd name="G5" fmla="*/ G4 2 1"/>
              <a:gd name="T4" fmla="*/ 90 256 1"/>
              <a:gd name="T5" fmla="*/ 0 256 1"/>
              <a:gd name="G6" fmla="+- -11796007 T4 T5"/>
              <a:gd name="G7" fmla="*/ G6 2 1"/>
              <a:gd name="G8" fmla="abs -1179600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925"/>
              <a:gd name="G18" fmla="*/ 7925 1 2"/>
              <a:gd name="G19" fmla="+- G18 5400 0"/>
              <a:gd name="G20" fmla="cos G19 -11796007"/>
              <a:gd name="G21" fmla="sin G19 -11796007"/>
              <a:gd name="G22" fmla="+- G20 10800 0"/>
              <a:gd name="G23" fmla="+- G21 10800 0"/>
              <a:gd name="G24" fmla="+- 10800 0 G20"/>
              <a:gd name="G25" fmla="+- 7925 10800 0"/>
              <a:gd name="G26" fmla="?: G9 G17 G25"/>
              <a:gd name="G27" fmla="?: G9 0 21600"/>
              <a:gd name="G28" fmla="cos 10800 -11796007"/>
              <a:gd name="G29" fmla="sin 10800 -11796007"/>
              <a:gd name="G30" fmla="sin 7925 -11796007"/>
              <a:gd name="G31" fmla="+- G28 10800 0"/>
              <a:gd name="G32" fmla="+- G29 10800 0"/>
              <a:gd name="G33" fmla="+- G30 10800 0"/>
              <a:gd name="G34" fmla="?: G4 0 G31"/>
              <a:gd name="G35" fmla="?: -11796007 G34 0"/>
              <a:gd name="G36" fmla="?: G6 G35 G31"/>
              <a:gd name="G37" fmla="+- 21600 0 G36"/>
              <a:gd name="G38" fmla="?: G4 0 G33"/>
              <a:gd name="G39" fmla="?: -11796007 G38 G32"/>
              <a:gd name="G40" fmla="?: G6 G39 0"/>
              <a:gd name="G41" fmla="?: G4 G32 21600"/>
              <a:gd name="G42" fmla="?: G6 G41 G33"/>
              <a:gd name="T12" fmla="*/ 10800 w 21600"/>
              <a:gd name="T13" fmla="*/ 0 h 21600"/>
              <a:gd name="T14" fmla="*/ 1437 w 21600"/>
              <a:gd name="T15" fmla="*/ 10798 h 21600"/>
              <a:gd name="T16" fmla="*/ 10800 w 21600"/>
              <a:gd name="T17" fmla="*/ 2875 h 21600"/>
              <a:gd name="T18" fmla="*/ 20163 w 21600"/>
              <a:gd name="T19" fmla="*/ 1079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875" y="10799"/>
                </a:moveTo>
                <a:cubicBezTo>
                  <a:pt x="2875" y="6422"/>
                  <a:pt x="6423" y="2874"/>
                  <a:pt x="10800" y="2875"/>
                </a:cubicBezTo>
                <a:cubicBezTo>
                  <a:pt x="15176" y="2875"/>
                  <a:pt x="18724" y="6422"/>
                  <a:pt x="18724" y="10799"/>
                </a:cubicBezTo>
                <a:lnTo>
                  <a:pt x="21599" y="10798"/>
                </a:lnTo>
                <a:cubicBezTo>
                  <a:pt x="21599" y="4834"/>
                  <a:pt x="16764" y="-1"/>
                  <a:pt x="10799" y="0"/>
                </a:cubicBezTo>
                <a:cubicBezTo>
                  <a:pt x="4835" y="0"/>
                  <a:pt x="0" y="4834"/>
                  <a:pt x="0" y="10798"/>
                </a:cubicBezTo>
                <a:close/>
              </a:path>
            </a:pathLst>
          </a:custGeom>
          <a:gradFill rotWithShape="1">
            <a:gsLst>
              <a:gs pos="0">
                <a:srgbClr val="CBD852"/>
              </a:gs>
              <a:gs pos="50000">
                <a:srgbClr val="CBD852">
                  <a:gamma/>
                  <a:tint val="39216"/>
                  <a:invGamma/>
                </a:srgbClr>
              </a:gs>
              <a:gs pos="100000">
                <a:srgbClr val="CBD852"/>
              </a:gs>
            </a:gsLst>
            <a:lin ang="0" scaled="1"/>
          </a:gradFill>
          <a:ln w="38100" algn="ctr">
            <a:solidFill>
              <a:srgbClr val="FFFFFF"/>
            </a:solidFill>
            <a:miter lim="800000"/>
            <a:headEnd/>
            <a:tailEnd/>
          </a:ln>
          <a:effectLst>
            <a:outerShdw dist="107763" dir="2700000" algn="ctr" rotWithShape="0">
              <a:srgbClr val="003366">
                <a:alpha val="50000"/>
              </a:srgbClr>
            </a:outerShdw>
          </a:effectLst>
        </p:spPr>
        <p:txBody>
          <a:bodyPr wrap="none" anchor="ctr"/>
          <a:lstStyle/>
          <a:p>
            <a:pPr>
              <a:defRPr/>
            </a:pPr>
            <a:endParaRPr lang="zh-CN" altLang="en-US">
              <a:latin typeface="Arial" charset="0"/>
            </a:endParaRPr>
          </a:p>
        </p:txBody>
      </p:sp>
      <p:sp>
        <p:nvSpPr>
          <p:cNvPr id="16389" name="AutoShape 4"/>
          <p:cNvSpPr>
            <a:spLocks noChangeArrowheads="1"/>
          </p:cNvSpPr>
          <p:nvPr/>
        </p:nvSpPr>
        <p:spPr bwMode="gray">
          <a:xfrm rot="-5400000">
            <a:off x="1102518" y="2237582"/>
            <a:ext cx="3281363" cy="29908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03 w 21600"/>
              <a:gd name="T13" fmla="*/ 0 h 21600"/>
              <a:gd name="T14" fmla="*/ 21497 w 21600"/>
              <a:gd name="T15" fmla="*/ 12153 h 21600"/>
            </a:gdLst>
            <a:ahLst/>
            <a:cxnLst>
              <a:cxn ang="T8">
                <a:pos x="T0" y="T1"/>
              </a:cxn>
              <a:cxn ang="T9">
                <a:pos x="T2" y="T3"/>
              </a:cxn>
              <a:cxn ang="T10">
                <a:pos x="T4" y="T5"/>
              </a:cxn>
              <a:cxn ang="T11">
                <a:pos x="T6" y="T7"/>
              </a:cxn>
            </a:cxnLst>
            <a:rect l="T12" t="T13" r="T14" b="T15"/>
            <a:pathLst>
              <a:path w="21600" h="21600">
                <a:moveTo>
                  <a:pt x="1072" y="9440"/>
                </a:moveTo>
                <a:cubicBezTo>
                  <a:pt x="1750" y="4588"/>
                  <a:pt x="5900" y="977"/>
                  <a:pt x="10800" y="978"/>
                </a:cubicBezTo>
                <a:cubicBezTo>
                  <a:pt x="15699" y="978"/>
                  <a:pt x="19849" y="4588"/>
                  <a:pt x="20527" y="9440"/>
                </a:cubicBezTo>
                <a:lnTo>
                  <a:pt x="21495" y="9304"/>
                </a:lnTo>
                <a:cubicBezTo>
                  <a:pt x="20750" y="3969"/>
                  <a:pt x="16186" y="-1"/>
                  <a:pt x="10799" y="0"/>
                </a:cubicBezTo>
                <a:cubicBezTo>
                  <a:pt x="5413" y="0"/>
                  <a:pt x="849" y="3969"/>
                  <a:pt x="104" y="9304"/>
                </a:cubicBezTo>
                <a:close/>
              </a:path>
            </a:pathLst>
          </a:custGeom>
          <a:gradFill rotWithShape="1">
            <a:gsLst>
              <a:gs pos="0">
                <a:srgbClr val="808000"/>
              </a:gs>
              <a:gs pos="50000">
                <a:srgbClr val="B6B66C"/>
              </a:gs>
              <a:gs pos="100000">
                <a:srgbClr val="808000"/>
              </a:gs>
            </a:gsLst>
            <a:lin ang="0" scaled="1"/>
          </a:gradFill>
          <a:ln w="9525" algn="ctr">
            <a:noFill/>
            <a:miter lim="800000"/>
            <a:headEnd/>
            <a:tailEnd/>
          </a:ln>
        </p:spPr>
        <p:txBody>
          <a:bodyPr wrap="none" anchor="ctr"/>
          <a:lstStyle/>
          <a:p>
            <a:endParaRPr lang="zh-CN" altLang="en-US"/>
          </a:p>
        </p:txBody>
      </p:sp>
      <p:grpSp>
        <p:nvGrpSpPr>
          <p:cNvPr id="16390" name="Group 5"/>
          <p:cNvGrpSpPr>
            <a:grpSpLocks/>
          </p:cNvGrpSpPr>
          <p:nvPr/>
        </p:nvGrpSpPr>
        <p:grpSpPr bwMode="auto">
          <a:xfrm>
            <a:off x="1797050" y="4705350"/>
            <a:ext cx="1698625" cy="1647825"/>
            <a:chOff x="1488" y="3122"/>
            <a:chExt cx="1235" cy="1198"/>
          </a:xfrm>
        </p:grpSpPr>
        <p:sp>
          <p:nvSpPr>
            <p:cNvPr id="16444" name="Oval 6"/>
            <p:cNvSpPr>
              <a:spLocks noChangeArrowheads="1"/>
            </p:cNvSpPr>
            <p:nvPr/>
          </p:nvSpPr>
          <p:spPr bwMode="gray">
            <a:xfrm>
              <a:off x="1488" y="3122"/>
              <a:ext cx="1235" cy="1198"/>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16445" name="Oval 7"/>
            <p:cNvSpPr>
              <a:spLocks noChangeArrowheads="1"/>
            </p:cNvSpPr>
            <p:nvPr/>
          </p:nvSpPr>
          <p:spPr bwMode="gray">
            <a:xfrm>
              <a:off x="1540" y="3177"/>
              <a:ext cx="1128" cy="1094"/>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16446" name="Picture 8" descr="circuler_1"/>
            <p:cNvPicPr>
              <a:picLocks noChangeAspect="1" noChangeArrowheads="1"/>
            </p:cNvPicPr>
            <p:nvPr/>
          </p:nvPicPr>
          <p:blipFill>
            <a:blip r:embed="rId3"/>
            <a:srcRect/>
            <a:stretch>
              <a:fillRect/>
            </a:stretch>
          </p:blipFill>
          <p:spPr bwMode="gray">
            <a:xfrm>
              <a:off x="1581" y="3216"/>
              <a:ext cx="1053" cy="1007"/>
            </a:xfrm>
            <a:prstGeom prst="rect">
              <a:avLst/>
            </a:prstGeom>
            <a:noFill/>
            <a:ln w="9525">
              <a:noFill/>
              <a:miter lim="800000"/>
              <a:headEnd/>
              <a:tailEnd/>
            </a:ln>
          </p:spPr>
        </p:pic>
        <p:sp>
          <p:nvSpPr>
            <p:cNvPr id="422921" name="Oval 9"/>
            <p:cNvSpPr>
              <a:spLocks noChangeArrowheads="1"/>
            </p:cNvSpPr>
            <p:nvPr/>
          </p:nvSpPr>
          <p:spPr bwMode="gray">
            <a:xfrm>
              <a:off x="1581" y="3216"/>
              <a:ext cx="1047" cy="1010"/>
            </a:xfrm>
            <a:prstGeom prst="ellipse">
              <a:avLst/>
            </a:prstGeom>
            <a:gradFill rotWithShape="1">
              <a:gsLst>
                <a:gs pos="0">
                  <a:srgbClr val="CCCCFF">
                    <a:gamma/>
                    <a:shade val="26275"/>
                    <a:invGamma/>
                    <a:alpha val="89999"/>
                  </a:srgbClr>
                </a:gs>
                <a:gs pos="50000">
                  <a:srgbClr val="CCCCFF">
                    <a:alpha val="45000"/>
                  </a:srgbClr>
                </a:gs>
                <a:gs pos="100000">
                  <a:srgbClr val="CCCCFF">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16450" name="Freeform 10"/>
            <p:cNvSpPr>
              <a:spLocks/>
            </p:cNvSpPr>
            <p:nvPr/>
          </p:nvSpPr>
          <p:spPr bwMode="gray">
            <a:xfrm>
              <a:off x="1689" y="3236"/>
              <a:ext cx="822" cy="351"/>
            </a:xfrm>
            <a:custGeom>
              <a:avLst/>
              <a:gdLst>
                <a:gd name="T0" fmla="*/ 1 w 1321"/>
                <a:gd name="T1" fmla="*/ 0 h 712"/>
                <a:gd name="T2" fmla="*/ 1 w 1321"/>
                <a:gd name="T3" fmla="*/ 0 h 712"/>
                <a:gd name="T4" fmla="*/ 1 w 1321"/>
                <a:gd name="T5" fmla="*/ 0 h 712"/>
                <a:gd name="T6" fmla="*/ 1 w 1321"/>
                <a:gd name="T7" fmla="*/ 0 h 712"/>
                <a:gd name="T8" fmla="*/ 1 w 1321"/>
                <a:gd name="T9" fmla="*/ 0 h 712"/>
                <a:gd name="T10" fmla="*/ 1 w 1321"/>
                <a:gd name="T11" fmla="*/ 0 h 712"/>
                <a:gd name="T12" fmla="*/ 1 w 1321"/>
                <a:gd name="T13" fmla="*/ 0 h 712"/>
                <a:gd name="T14" fmla="*/ 1 w 1321"/>
                <a:gd name="T15" fmla="*/ 0 h 712"/>
                <a:gd name="T16" fmla="*/ 1 w 1321"/>
                <a:gd name="T17" fmla="*/ 0 h 712"/>
                <a:gd name="T18" fmla="*/ 1 w 1321"/>
                <a:gd name="T19" fmla="*/ 0 h 712"/>
                <a:gd name="T20" fmla="*/ 1 w 1321"/>
                <a:gd name="T21" fmla="*/ 0 h 712"/>
                <a:gd name="T22" fmla="*/ 1 w 1321"/>
                <a:gd name="T23" fmla="*/ 0 h 712"/>
                <a:gd name="T24" fmla="*/ 1 w 1321"/>
                <a:gd name="T25" fmla="*/ 0 h 712"/>
                <a:gd name="T26" fmla="*/ 1 w 1321"/>
                <a:gd name="T27" fmla="*/ 0 h 712"/>
                <a:gd name="T28" fmla="*/ 1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1 w 1321"/>
                <a:gd name="T87" fmla="*/ 0 h 712"/>
                <a:gd name="T88" fmla="*/ 1 w 1321"/>
                <a:gd name="T89" fmla="*/ 0 h 712"/>
                <a:gd name="T90" fmla="*/ 1 w 1321"/>
                <a:gd name="T91" fmla="*/ 0 h 712"/>
                <a:gd name="T92" fmla="*/ 1 w 1321"/>
                <a:gd name="T93" fmla="*/ 0 h 712"/>
                <a:gd name="T94" fmla="*/ 1 w 1321"/>
                <a:gd name="T95" fmla="*/ 0 h 712"/>
                <a:gd name="T96" fmla="*/ 1 w 1321"/>
                <a:gd name="T97" fmla="*/ 0 h 712"/>
                <a:gd name="T98" fmla="*/ 1 w 1321"/>
                <a:gd name="T99" fmla="*/ 0 h 712"/>
                <a:gd name="T100" fmla="*/ 1 w 1321"/>
                <a:gd name="T101" fmla="*/ 0 h 712"/>
                <a:gd name="T102" fmla="*/ 1 w 1321"/>
                <a:gd name="T103" fmla="*/ 0 h 712"/>
                <a:gd name="T104" fmla="*/ 1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CCFF">
                    <a:alpha val="17998"/>
                  </a:srgbClr>
                </a:gs>
              </a:gsLst>
              <a:lin ang="5400000" scaled="1"/>
            </a:gradFill>
            <a:ln w="0">
              <a:noFill/>
              <a:round/>
              <a:headEnd/>
              <a:tailEnd/>
            </a:ln>
          </p:spPr>
          <p:txBody>
            <a:bodyPr/>
            <a:lstStyle/>
            <a:p>
              <a:endParaRPr lang="zh-CN" altLang="en-US"/>
            </a:p>
          </p:txBody>
        </p:sp>
        <p:grpSp>
          <p:nvGrpSpPr>
            <p:cNvPr id="16451" name="Group 11"/>
            <p:cNvGrpSpPr>
              <a:grpSpLocks/>
            </p:cNvGrpSpPr>
            <p:nvPr/>
          </p:nvGrpSpPr>
          <p:grpSpPr bwMode="auto">
            <a:xfrm rot="-1297425" flipH="1" flipV="1">
              <a:off x="1661" y="4004"/>
              <a:ext cx="914" cy="214"/>
              <a:chOff x="2532" y="1051"/>
              <a:chExt cx="893" cy="246"/>
            </a:xfrm>
          </p:grpSpPr>
          <p:grpSp>
            <p:nvGrpSpPr>
              <p:cNvPr id="16452" name="Group 12"/>
              <p:cNvGrpSpPr>
                <a:grpSpLocks/>
              </p:cNvGrpSpPr>
              <p:nvPr/>
            </p:nvGrpSpPr>
            <p:grpSpPr bwMode="auto">
              <a:xfrm>
                <a:off x="2532" y="1051"/>
                <a:ext cx="743" cy="185"/>
                <a:chOff x="1565" y="2568"/>
                <a:chExt cx="1118" cy="279"/>
              </a:xfrm>
            </p:grpSpPr>
            <p:sp>
              <p:nvSpPr>
                <p:cNvPr id="16458" name="AutoShape 1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59" name="AutoShape 1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60" name="AutoShape 1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61" name="AutoShape 1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16453" name="Group 17"/>
              <p:cNvGrpSpPr>
                <a:grpSpLocks/>
              </p:cNvGrpSpPr>
              <p:nvPr/>
            </p:nvGrpSpPr>
            <p:grpSpPr bwMode="auto">
              <a:xfrm rot="1353540">
                <a:off x="2682" y="1111"/>
                <a:ext cx="743" cy="186"/>
                <a:chOff x="1565" y="2568"/>
                <a:chExt cx="1118" cy="279"/>
              </a:xfrm>
            </p:grpSpPr>
            <p:sp>
              <p:nvSpPr>
                <p:cNvPr id="16454" name="AutoShape 1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55" name="AutoShape 1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56" name="AutoShape 2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57" name="AutoShape 2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grpSp>
      <p:grpSp>
        <p:nvGrpSpPr>
          <p:cNvPr id="16391" name="Group 22"/>
          <p:cNvGrpSpPr>
            <a:grpSpLocks/>
          </p:cNvGrpSpPr>
          <p:nvPr/>
        </p:nvGrpSpPr>
        <p:grpSpPr bwMode="auto">
          <a:xfrm>
            <a:off x="188913" y="2800350"/>
            <a:ext cx="1651000" cy="1717675"/>
            <a:chOff x="432" y="1872"/>
            <a:chExt cx="1200" cy="1248"/>
          </a:xfrm>
        </p:grpSpPr>
        <p:sp>
          <p:nvSpPr>
            <p:cNvPr id="16426" name="Oval 23"/>
            <p:cNvSpPr>
              <a:spLocks noChangeArrowheads="1"/>
            </p:cNvSpPr>
            <p:nvPr/>
          </p:nvSpPr>
          <p:spPr bwMode="gray">
            <a:xfrm>
              <a:off x="432" y="1872"/>
              <a:ext cx="1200" cy="1248"/>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16427" name="Oval 24"/>
            <p:cNvSpPr>
              <a:spLocks noChangeArrowheads="1"/>
            </p:cNvSpPr>
            <p:nvPr/>
          </p:nvSpPr>
          <p:spPr bwMode="gray">
            <a:xfrm>
              <a:off x="482" y="1929"/>
              <a:ext cx="1097" cy="1140"/>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16428" name="Picture 25" descr="circuler_1"/>
            <p:cNvPicPr>
              <a:picLocks noChangeAspect="1" noChangeArrowheads="1"/>
            </p:cNvPicPr>
            <p:nvPr/>
          </p:nvPicPr>
          <p:blipFill>
            <a:blip r:embed="rId4"/>
            <a:srcRect/>
            <a:stretch>
              <a:fillRect/>
            </a:stretch>
          </p:blipFill>
          <p:spPr bwMode="gray">
            <a:xfrm>
              <a:off x="522" y="1970"/>
              <a:ext cx="1024" cy="1049"/>
            </a:xfrm>
            <a:prstGeom prst="rect">
              <a:avLst/>
            </a:prstGeom>
            <a:noFill/>
            <a:ln w="9525">
              <a:noFill/>
              <a:miter lim="800000"/>
              <a:headEnd/>
              <a:tailEnd/>
            </a:ln>
          </p:spPr>
        </p:pic>
        <p:sp>
          <p:nvSpPr>
            <p:cNvPr id="422938" name="Oval 26"/>
            <p:cNvSpPr>
              <a:spLocks noChangeArrowheads="1"/>
            </p:cNvSpPr>
            <p:nvPr/>
          </p:nvSpPr>
          <p:spPr bwMode="gray">
            <a:xfrm>
              <a:off x="522" y="1970"/>
              <a:ext cx="1017" cy="1052"/>
            </a:xfrm>
            <a:prstGeom prst="ellipse">
              <a:avLst/>
            </a:prstGeom>
            <a:gradFill rotWithShape="1">
              <a:gsLst>
                <a:gs pos="0">
                  <a:srgbClr val="99FFCC">
                    <a:gamma/>
                    <a:shade val="26275"/>
                    <a:invGamma/>
                    <a:alpha val="89999"/>
                  </a:srgbClr>
                </a:gs>
                <a:gs pos="50000">
                  <a:srgbClr val="99FFCC">
                    <a:alpha val="45000"/>
                  </a:srgbClr>
                </a:gs>
                <a:gs pos="100000">
                  <a:srgbClr val="99FFCC">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16432" name="Freeform 27"/>
            <p:cNvSpPr>
              <a:spLocks/>
            </p:cNvSpPr>
            <p:nvPr/>
          </p:nvSpPr>
          <p:spPr bwMode="gray">
            <a:xfrm>
              <a:off x="627" y="1991"/>
              <a:ext cx="799" cy="366"/>
            </a:xfrm>
            <a:custGeom>
              <a:avLst/>
              <a:gdLst>
                <a:gd name="T0" fmla="*/ 1 w 1321"/>
                <a:gd name="T1" fmla="*/ 1 h 712"/>
                <a:gd name="T2" fmla="*/ 1 w 1321"/>
                <a:gd name="T3" fmla="*/ 1 h 712"/>
                <a:gd name="T4" fmla="*/ 1 w 1321"/>
                <a:gd name="T5" fmla="*/ 1 h 712"/>
                <a:gd name="T6" fmla="*/ 1 w 1321"/>
                <a:gd name="T7" fmla="*/ 1 h 712"/>
                <a:gd name="T8" fmla="*/ 1 w 1321"/>
                <a:gd name="T9" fmla="*/ 1 h 712"/>
                <a:gd name="T10" fmla="*/ 1 w 1321"/>
                <a:gd name="T11" fmla="*/ 1 h 712"/>
                <a:gd name="T12" fmla="*/ 1 w 1321"/>
                <a:gd name="T13" fmla="*/ 1 h 712"/>
                <a:gd name="T14" fmla="*/ 1 w 1321"/>
                <a:gd name="T15" fmla="*/ 1 h 712"/>
                <a:gd name="T16" fmla="*/ 1 w 1321"/>
                <a:gd name="T17" fmla="*/ 1 h 712"/>
                <a:gd name="T18" fmla="*/ 1 w 1321"/>
                <a:gd name="T19" fmla="*/ 1 h 712"/>
                <a:gd name="T20" fmla="*/ 1 w 1321"/>
                <a:gd name="T21" fmla="*/ 1 h 712"/>
                <a:gd name="T22" fmla="*/ 1 w 1321"/>
                <a:gd name="T23" fmla="*/ 1 h 712"/>
                <a:gd name="T24" fmla="*/ 1 w 1321"/>
                <a:gd name="T25" fmla="*/ 1 h 712"/>
                <a:gd name="T26" fmla="*/ 1 w 1321"/>
                <a:gd name="T27" fmla="*/ 1 h 712"/>
                <a:gd name="T28" fmla="*/ 1 w 1321"/>
                <a:gd name="T29" fmla="*/ 1 h 712"/>
                <a:gd name="T30" fmla="*/ 1 w 1321"/>
                <a:gd name="T31" fmla="*/ 1 h 712"/>
                <a:gd name="T32" fmla="*/ 1 w 1321"/>
                <a:gd name="T33" fmla="*/ 1 h 712"/>
                <a:gd name="T34" fmla="*/ 1 w 1321"/>
                <a:gd name="T35" fmla="*/ 1 h 712"/>
                <a:gd name="T36" fmla="*/ 1 w 1321"/>
                <a:gd name="T37" fmla="*/ 1 h 712"/>
                <a:gd name="T38" fmla="*/ 1 w 1321"/>
                <a:gd name="T39" fmla="*/ 1 h 712"/>
                <a:gd name="T40" fmla="*/ 1 w 1321"/>
                <a:gd name="T41" fmla="*/ 1 h 712"/>
                <a:gd name="T42" fmla="*/ 1 w 1321"/>
                <a:gd name="T43" fmla="*/ 1 h 712"/>
                <a:gd name="T44" fmla="*/ 1 w 1321"/>
                <a:gd name="T45" fmla="*/ 1 h 712"/>
                <a:gd name="T46" fmla="*/ 1 w 1321"/>
                <a:gd name="T47" fmla="*/ 1 h 712"/>
                <a:gd name="T48" fmla="*/ 1 w 1321"/>
                <a:gd name="T49" fmla="*/ 1 h 712"/>
                <a:gd name="T50" fmla="*/ 1 w 1321"/>
                <a:gd name="T51" fmla="*/ 1 h 712"/>
                <a:gd name="T52" fmla="*/ 1 w 1321"/>
                <a:gd name="T53" fmla="*/ 1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1 w 1321"/>
                <a:gd name="T69" fmla="*/ 1 h 712"/>
                <a:gd name="T70" fmla="*/ 1 w 1321"/>
                <a:gd name="T71" fmla="*/ 1 h 712"/>
                <a:gd name="T72" fmla="*/ 1 w 1321"/>
                <a:gd name="T73" fmla="*/ 1 h 712"/>
                <a:gd name="T74" fmla="*/ 1 w 1321"/>
                <a:gd name="T75" fmla="*/ 1 h 712"/>
                <a:gd name="T76" fmla="*/ 1 w 1321"/>
                <a:gd name="T77" fmla="*/ 1 h 712"/>
                <a:gd name="T78" fmla="*/ 1 w 1321"/>
                <a:gd name="T79" fmla="*/ 1 h 712"/>
                <a:gd name="T80" fmla="*/ 1 w 1321"/>
                <a:gd name="T81" fmla="*/ 1 h 712"/>
                <a:gd name="T82" fmla="*/ 1 w 1321"/>
                <a:gd name="T83" fmla="*/ 0 h 712"/>
                <a:gd name="T84" fmla="*/ 1 w 1321"/>
                <a:gd name="T85" fmla="*/ 0 h 712"/>
                <a:gd name="T86" fmla="*/ 1 w 1321"/>
                <a:gd name="T87" fmla="*/ 1 h 712"/>
                <a:gd name="T88" fmla="*/ 1 w 1321"/>
                <a:gd name="T89" fmla="*/ 1 h 712"/>
                <a:gd name="T90" fmla="*/ 1 w 1321"/>
                <a:gd name="T91" fmla="*/ 1 h 712"/>
                <a:gd name="T92" fmla="*/ 1 w 1321"/>
                <a:gd name="T93" fmla="*/ 1 h 712"/>
                <a:gd name="T94" fmla="*/ 1 w 1321"/>
                <a:gd name="T95" fmla="*/ 1 h 712"/>
                <a:gd name="T96" fmla="*/ 1 w 1321"/>
                <a:gd name="T97" fmla="*/ 1 h 712"/>
                <a:gd name="T98" fmla="*/ 1 w 1321"/>
                <a:gd name="T99" fmla="*/ 1 h 712"/>
                <a:gd name="T100" fmla="*/ 1 w 1321"/>
                <a:gd name="T101" fmla="*/ 1 h 712"/>
                <a:gd name="T102" fmla="*/ 1 w 1321"/>
                <a:gd name="T103" fmla="*/ 1 h 712"/>
                <a:gd name="T104" fmla="*/ 1 w 1321"/>
                <a:gd name="T105" fmla="*/ 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FFCC">
                    <a:alpha val="17998"/>
                  </a:srgbClr>
                </a:gs>
              </a:gsLst>
              <a:lin ang="5400000" scaled="1"/>
            </a:gradFill>
            <a:ln w="0">
              <a:noFill/>
              <a:round/>
              <a:headEnd/>
              <a:tailEnd/>
            </a:ln>
          </p:spPr>
          <p:txBody>
            <a:bodyPr/>
            <a:lstStyle/>
            <a:p>
              <a:endParaRPr lang="zh-CN" altLang="en-US"/>
            </a:p>
          </p:txBody>
        </p:sp>
        <p:grpSp>
          <p:nvGrpSpPr>
            <p:cNvPr id="16433" name="Group 28"/>
            <p:cNvGrpSpPr>
              <a:grpSpLocks/>
            </p:cNvGrpSpPr>
            <p:nvPr/>
          </p:nvGrpSpPr>
          <p:grpSpPr bwMode="auto">
            <a:xfrm rot="-1297425" flipH="1" flipV="1">
              <a:off x="600" y="2791"/>
              <a:ext cx="888" cy="223"/>
              <a:chOff x="2532" y="1051"/>
              <a:chExt cx="893" cy="246"/>
            </a:xfrm>
          </p:grpSpPr>
          <p:grpSp>
            <p:nvGrpSpPr>
              <p:cNvPr id="16434" name="Group 29"/>
              <p:cNvGrpSpPr>
                <a:grpSpLocks/>
              </p:cNvGrpSpPr>
              <p:nvPr/>
            </p:nvGrpSpPr>
            <p:grpSpPr bwMode="auto">
              <a:xfrm>
                <a:off x="2532" y="1051"/>
                <a:ext cx="743" cy="185"/>
                <a:chOff x="1565" y="2568"/>
                <a:chExt cx="1118" cy="279"/>
              </a:xfrm>
            </p:grpSpPr>
            <p:sp>
              <p:nvSpPr>
                <p:cNvPr id="16440" name="AutoShape 3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41" name="AutoShape 3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42" name="AutoShape 3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43" name="AutoShape 3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16435" name="Group 34"/>
              <p:cNvGrpSpPr>
                <a:grpSpLocks/>
              </p:cNvGrpSpPr>
              <p:nvPr/>
            </p:nvGrpSpPr>
            <p:grpSpPr bwMode="auto">
              <a:xfrm rot="1353540">
                <a:off x="2682" y="1111"/>
                <a:ext cx="743" cy="186"/>
                <a:chOff x="1565" y="2568"/>
                <a:chExt cx="1118" cy="279"/>
              </a:xfrm>
            </p:grpSpPr>
            <p:sp>
              <p:nvSpPr>
                <p:cNvPr id="16436" name="AutoShape 3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37" name="AutoShape 3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38" name="AutoShape 3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39" name="AutoShape 3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grpSp>
      <p:sp>
        <p:nvSpPr>
          <p:cNvPr id="16392" name="Line 39"/>
          <p:cNvSpPr>
            <a:spLocks noChangeShapeType="1"/>
          </p:cNvSpPr>
          <p:nvPr/>
        </p:nvSpPr>
        <p:spPr bwMode="auto">
          <a:xfrm>
            <a:off x="3802063" y="2295525"/>
            <a:ext cx="1152525" cy="566738"/>
          </a:xfrm>
          <a:prstGeom prst="line">
            <a:avLst/>
          </a:prstGeom>
          <a:noFill/>
          <a:ln w="76200" cap="rnd">
            <a:solidFill>
              <a:schemeClr val="tx2"/>
            </a:solidFill>
            <a:prstDash val="solid"/>
            <a:round/>
            <a:headEnd/>
            <a:tailEnd type="triangle" w="med" len="med"/>
          </a:ln>
        </p:spPr>
        <p:txBody>
          <a:bodyPr wrap="none" anchor="ctr"/>
          <a:lstStyle/>
          <a:p>
            <a:endParaRPr lang="zh-CN" altLang="en-US"/>
          </a:p>
        </p:txBody>
      </p:sp>
      <p:sp>
        <p:nvSpPr>
          <p:cNvPr id="16393" name="Line 40"/>
          <p:cNvSpPr>
            <a:spLocks noChangeShapeType="1"/>
          </p:cNvSpPr>
          <p:nvPr/>
        </p:nvSpPr>
        <p:spPr bwMode="auto">
          <a:xfrm>
            <a:off x="3143250" y="3667125"/>
            <a:ext cx="1563688" cy="1588"/>
          </a:xfrm>
          <a:prstGeom prst="line">
            <a:avLst/>
          </a:prstGeom>
          <a:noFill/>
          <a:ln w="76200" cap="rnd" cmpd="sng">
            <a:solidFill>
              <a:schemeClr val="tx2"/>
            </a:solidFill>
            <a:prstDash val="solid"/>
            <a:round/>
            <a:headEnd/>
            <a:tailEnd type="triangle" w="med" len="med"/>
          </a:ln>
        </p:spPr>
        <p:txBody>
          <a:bodyPr wrap="none" anchor="ctr"/>
          <a:lstStyle/>
          <a:p>
            <a:endParaRPr lang="zh-CN" altLang="en-US"/>
          </a:p>
        </p:txBody>
      </p:sp>
      <p:sp>
        <p:nvSpPr>
          <p:cNvPr id="16394" name="Line 41"/>
          <p:cNvSpPr>
            <a:spLocks noChangeShapeType="1"/>
          </p:cNvSpPr>
          <p:nvPr/>
        </p:nvSpPr>
        <p:spPr bwMode="auto">
          <a:xfrm>
            <a:off x="3708400" y="5491163"/>
            <a:ext cx="1368425" cy="46037"/>
          </a:xfrm>
          <a:prstGeom prst="line">
            <a:avLst/>
          </a:prstGeom>
          <a:noFill/>
          <a:ln w="76200" cap="rnd">
            <a:solidFill>
              <a:schemeClr val="tx2"/>
            </a:solidFill>
            <a:prstDash val="sysDot"/>
            <a:round/>
            <a:headEnd/>
            <a:tailEnd type="triangle" w="med" len="med"/>
          </a:ln>
        </p:spPr>
        <p:txBody>
          <a:bodyPr wrap="none" anchor="ctr"/>
          <a:lstStyle/>
          <a:p>
            <a:endParaRPr lang="zh-CN" altLang="en-US"/>
          </a:p>
        </p:txBody>
      </p:sp>
      <p:sp>
        <p:nvSpPr>
          <p:cNvPr id="16395" name="Line 42"/>
          <p:cNvSpPr>
            <a:spLocks noChangeShapeType="1"/>
          </p:cNvSpPr>
          <p:nvPr/>
        </p:nvSpPr>
        <p:spPr bwMode="gray">
          <a:xfrm>
            <a:off x="6203950" y="3838575"/>
            <a:ext cx="1098550" cy="1588"/>
          </a:xfrm>
          <a:prstGeom prst="line">
            <a:avLst/>
          </a:prstGeom>
          <a:noFill/>
          <a:ln w="9525">
            <a:solidFill>
              <a:srgbClr val="C0C0C0"/>
            </a:solidFill>
            <a:prstDash val="sysDot"/>
            <a:round/>
            <a:headEnd/>
            <a:tailEnd/>
          </a:ln>
        </p:spPr>
        <p:txBody>
          <a:bodyPr wrap="none" anchor="ctr"/>
          <a:lstStyle/>
          <a:p>
            <a:endParaRPr lang="zh-CN" altLang="en-US"/>
          </a:p>
        </p:txBody>
      </p:sp>
      <p:sp>
        <p:nvSpPr>
          <p:cNvPr id="16396" name="AutoShape 43"/>
          <p:cNvSpPr>
            <a:spLocks noChangeArrowheads="1"/>
          </p:cNvSpPr>
          <p:nvPr/>
        </p:nvSpPr>
        <p:spPr bwMode="gray">
          <a:xfrm>
            <a:off x="4932363" y="1916113"/>
            <a:ext cx="2519362" cy="242728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rgbClr val="FFFFFF"/>
              </a:gs>
              <a:gs pos="50000">
                <a:srgbClr val="6D82A9"/>
              </a:gs>
              <a:gs pos="100000">
                <a:srgbClr val="FFFFFF"/>
              </a:gs>
            </a:gsLst>
            <a:lin ang="0" scaled="1"/>
          </a:gradFill>
          <a:ln w="9525">
            <a:noFill/>
            <a:round/>
            <a:headEnd/>
            <a:tailEnd/>
          </a:ln>
        </p:spPr>
        <p:txBody>
          <a:bodyPr wrap="none" anchor="ctr"/>
          <a:lstStyle/>
          <a:p>
            <a:endParaRPr lang="zh-CN" altLang="en-US"/>
          </a:p>
        </p:txBody>
      </p:sp>
      <p:sp>
        <p:nvSpPr>
          <p:cNvPr id="16397" name="AutoShape 44"/>
          <p:cNvSpPr>
            <a:spLocks noChangeArrowheads="1"/>
          </p:cNvSpPr>
          <p:nvPr/>
        </p:nvSpPr>
        <p:spPr bwMode="gray">
          <a:xfrm>
            <a:off x="5149850" y="2073275"/>
            <a:ext cx="2146300" cy="20431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16" y="10800"/>
                </a:moveTo>
                <a:cubicBezTo>
                  <a:pt x="2816" y="15209"/>
                  <a:pt x="6391" y="18784"/>
                  <a:pt x="10800" y="18784"/>
                </a:cubicBezTo>
                <a:cubicBezTo>
                  <a:pt x="15209" y="18784"/>
                  <a:pt x="18784" y="15209"/>
                  <a:pt x="18784" y="10800"/>
                </a:cubicBezTo>
                <a:cubicBezTo>
                  <a:pt x="18784" y="6391"/>
                  <a:pt x="15209" y="2816"/>
                  <a:pt x="10800" y="2816"/>
                </a:cubicBezTo>
                <a:cubicBezTo>
                  <a:pt x="6391" y="2816"/>
                  <a:pt x="2816" y="6391"/>
                  <a:pt x="2816" y="10800"/>
                </a:cubicBezTo>
                <a:close/>
              </a:path>
            </a:pathLst>
          </a:custGeom>
          <a:gradFill rotWithShape="0">
            <a:gsLst>
              <a:gs pos="0">
                <a:srgbClr val="FFFFFF"/>
              </a:gs>
              <a:gs pos="50000">
                <a:srgbClr val="6D82A9"/>
              </a:gs>
              <a:gs pos="100000">
                <a:srgbClr val="FFFFFF"/>
              </a:gs>
            </a:gsLst>
            <a:lin ang="5400000" scaled="1"/>
          </a:gradFill>
          <a:ln w="9525">
            <a:noFill/>
            <a:round/>
            <a:headEnd/>
            <a:tailEnd/>
          </a:ln>
        </p:spPr>
        <p:txBody>
          <a:bodyPr wrap="none" anchor="ctr"/>
          <a:lstStyle/>
          <a:p>
            <a:endParaRPr lang="zh-CN" altLang="en-US"/>
          </a:p>
        </p:txBody>
      </p:sp>
      <p:sp>
        <p:nvSpPr>
          <p:cNvPr id="80946" name="Oval 45"/>
          <p:cNvSpPr>
            <a:spLocks noChangeArrowheads="1"/>
          </p:cNvSpPr>
          <p:nvPr/>
        </p:nvSpPr>
        <p:spPr bwMode="gray">
          <a:xfrm>
            <a:off x="5292725" y="2276475"/>
            <a:ext cx="1738313" cy="1671638"/>
          </a:xfrm>
          <a:prstGeom prst="ellipse">
            <a:avLst/>
          </a:prstGeom>
          <a:gradFill rotWithShape="1">
            <a:gsLst>
              <a:gs pos="0">
                <a:schemeClr val="accent2">
                  <a:lumMod val="60000"/>
                  <a:lumOff val="40000"/>
                </a:schemeClr>
              </a:gs>
              <a:gs pos="100000">
                <a:srgbClr val="5E1800"/>
              </a:gs>
            </a:gsLst>
            <a:path path="shape">
              <a:fillToRect l="50000" t="50000" r="50000" b="50000"/>
            </a:path>
          </a:gradFill>
          <a:ln w="9525" algn="ctr">
            <a:noFill/>
            <a:round/>
            <a:headEnd/>
            <a:tailEnd/>
          </a:ln>
        </p:spPr>
        <p:txBody>
          <a:bodyPr wrap="none" anchor="ctr"/>
          <a:lstStyle/>
          <a:p>
            <a:pPr>
              <a:defRPr/>
            </a:pPr>
            <a:r>
              <a:rPr lang="zh-CN" altLang="en-US" b="1" dirty="0">
                <a:solidFill>
                  <a:schemeClr val="bg1"/>
                </a:solidFill>
                <a:latin typeface="Arial" charset="0"/>
              </a:rPr>
              <a:t>中国结算公司</a:t>
            </a:r>
            <a:endParaRPr lang="zh-CN" altLang="zh-CN" b="1" dirty="0">
              <a:solidFill>
                <a:schemeClr val="bg1"/>
              </a:solidFill>
              <a:latin typeface="Arial" charset="0"/>
            </a:endParaRPr>
          </a:p>
        </p:txBody>
      </p:sp>
      <p:sp>
        <p:nvSpPr>
          <p:cNvPr id="422958" name="Text Box 46"/>
          <p:cNvSpPr txBox="1">
            <a:spLocks noChangeArrowheads="1"/>
          </p:cNvSpPr>
          <p:nvPr/>
        </p:nvSpPr>
        <p:spPr bwMode="auto">
          <a:xfrm>
            <a:off x="1970088" y="1724025"/>
            <a:ext cx="1443037" cy="712788"/>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en-US" altLang="zh-CN" sz="2400" b="1">
                <a:solidFill>
                  <a:srgbClr val="333333"/>
                </a:solidFill>
                <a:latin typeface="Arial" charset="0"/>
              </a:rPr>
              <a:t>Text </a:t>
            </a:r>
          </a:p>
          <a:p>
            <a:pPr algn="ctr">
              <a:lnSpc>
                <a:spcPct val="60000"/>
              </a:lnSpc>
              <a:spcBef>
                <a:spcPct val="50000"/>
              </a:spcBef>
              <a:defRPr/>
            </a:pPr>
            <a:r>
              <a:rPr lang="en-US" altLang="zh-CN" sz="2400" b="1">
                <a:solidFill>
                  <a:srgbClr val="333333"/>
                </a:solidFill>
                <a:latin typeface="Arial" charset="0"/>
              </a:rPr>
              <a:t>in here</a:t>
            </a:r>
          </a:p>
        </p:txBody>
      </p:sp>
      <p:sp>
        <p:nvSpPr>
          <p:cNvPr id="422959" name="Text Box 47"/>
          <p:cNvSpPr txBox="1">
            <a:spLocks noChangeArrowheads="1"/>
          </p:cNvSpPr>
          <p:nvPr/>
        </p:nvSpPr>
        <p:spPr bwMode="auto">
          <a:xfrm>
            <a:off x="467430" y="3429000"/>
            <a:ext cx="1008063" cy="460375"/>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1900" b="1" dirty="0">
                <a:solidFill>
                  <a:srgbClr val="333333"/>
                </a:solidFill>
                <a:latin typeface="Arial" charset="0"/>
              </a:rPr>
              <a:t>基金公司等</a:t>
            </a:r>
            <a:endParaRPr lang="en-US" altLang="zh-CN" sz="1900" b="1" dirty="0">
              <a:solidFill>
                <a:srgbClr val="333333"/>
              </a:solidFill>
              <a:latin typeface="Arial" charset="0"/>
            </a:endParaRPr>
          </a:p>
        </p:txBody>
      </p:sp>
      <p:sp>
        <p:nvSpPr>
          <p:cNvPr id="422960" name="Text Box 48"/>
          <p:cNvSpPr txBox="1">
            <a:spLocks noChangeArrowheads="1"/>
          </p:cNvSpPr>
          <p:nvPr/>
        </p:nvSpPr>
        <p:spPr bwMode="auto">
          <a:xfrm>
            <a:off x="1908175" y="5373688"/>
            <a:ext cx="1443038" cy="276225"/>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1900" b="1" dirty="0">
                <a:solidFill>
                  <a:srgbClr val="333333"/>
                </a:solidFill>
                <a:latin typeface="Arial" charset="0"/>
              </a:rPr>
              <a:t>社会自然人</a:t>
            </a:r>
            <a:endParaRPr lang="en-US" altLang="zh-CN" sz="1900" b="1" dirty="0">
              <a:solidFill>
                <a:srgbClr val="333333"/>
              </a:solidFill>
              <a:latin typeface="Arial" charset="0"/>
            </a:endParaRPr>
          </a:p>
        </p:txBody>
      </p:sp>
      <p:sp>
        <p:nvSpPr>
          <p:cNvPr id="16402" name="WordArt 49"/>
          <p:cNvSpPr>
            <a:spLocks noChangeArrowheads="1" noChangeShapeType="1" noTextEdit="1"/>
          </p:cNvSpPr>
          <p:nvPr/>
        </p:nvSpPr>
        <p:spPr bwMode="gray">
          <a:xfrm>
            <a:off x="5292725" y="2565400"/>
            <a:ext cx="1852613" cy="801688"/>
          </a:xfrm>
          <a:prstGeom prst="rect">
            <a:avLst/>
          </a:prstGeom>
        </p:spPr>
        <p:txBody>
          <a:bodyPr wrap="none" fromWordArt="1">
            <a:prstTxWarp prst="textPlain">
              <a:avLst>
                <a:gd name="adj" fmla="val 44875"/>
              </a:avLst>
            </a:prstTxWarp>
          </a:bodyPr>
          <a:lstStyle/>
          <a:p>
            <a:pPr algn="ctr"/>
            <a:endParaRPr lang="zh-CN" altLang="en-US" b="1" kern="10">
              <a:ln w="19050">
                <a:solidFill>
                  <a:srgbClr val="FFFFFF"/>
                </a:solidFill>
                <a:round/>
                <a:headEnd/>
                <a:tailEnd/>
              </a:ln>
              <a:gradFill rotWithShape="1">
                <a:gsLst>
                  <a:gs pos="0">
                    <a:srgbClr val="0A2068"/>
                  </a:gs>
                  <a:gs pos="100000">
                    <a:srgbClr val="2F7ADF"/>
                  </a:gs>
                </a:gsLst>
                <a:lin ang="5400000" scaled="1"/>
              </a:gradFill>
              <a:latin typeface="宋体"/>
              <a:ea typeface="宋体"/>
            </a:endParaRPr>
          </a:p>
        </p:txBody>
      </p:sp>
      <p:grpSp>
        <p:nvGrpSpPr>
          <p:cNvPr id="16403" name="Group 50"/>
          <p:cNvGrpSpPr>
            <a:grpSpLocks/>
          </p:cNvGrpSpPr>
          <p:nvPr/>
        </p:nvGrpSpPr>
        <p:grpSpPr bwMode="auto">
          <a:xfrm>
            <a:off x="1865313" y="1200150"/>
            <a:ext cx="1651000" cy="1651000"/>
            <a:chOff x="1175" y="756"/>
            <a:chExt cx="1040" cy="1040"/>
          </a:xfrm>
        </p:grpSpPr>
        <p:sp>
          <p:nvSpPr>
            <p:cNvPr id="16407" name="Oval 51"/>
            <p:cNvSpPr>
              <a:spLocks noChangeArrowheads="1"/>
            </p:cNvSpPr>
            <p:nvPr/>
          </p:nvSpPr>
          <p:spPr bwMode="gray">
            <a:xfrm>
              <a:off x="1175" y="756"/>
              <a:ext cx="1040" cy="104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16408" name="Oval 52"/>
            <p:cNvSpPr>
              <a:spLocks noChangeArrowheads="1"/>
            </p:cNvSpPr>
            <p:nvPr/>
          </p:nvSpPr>
          <p:spPr bwMode="gray">
            <a:xfrm>
              <a:off x="1219" y="804"/>
              <a:ext cx="949" cy="950"/>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16409" name="Picture 53" descr="circuler_1"/>
            <p:cNvPicPr>
              <a:picLocks noChangeAspect="1" noChangeArrowheads="1"/>
            </p:cNvPicPr>
            <p:nvPr/>
          </p:nvPicPr>
          <p:blipFill>
            <a:blip r:embed="rId5"/>
            <a:srcRect/>
            <a:stretch>
              <a:fillRect/>
            </a:stretch>
          </p:blipFill>
          <p:spPr bwMode="gray">
            <a:xfrm>
              <a:off x="1253" y="838"/>
              <a:ext cx="887" cy="874"/>
            </a:xfrm>
            <a:prstGeom prst="rect">
              <a:avLst/>
            </a:prstGeom>
            <a:noFill/>
            <a:ln w="9525">
              <a:noFill/>
              <a:miter lim="800000"/>
              <a:headEnd/>
              <a:tailEnd/>
            </a:ln>
          </p:spPr>
        </p:pic>
        <p:sp>
          <p:nvSpPr>
            <p:cNvPr id="422966" name="Oval 54"/>
            <p:cNvSpPr>
              <a:spLocks noChangeArrowheads="1"/>
            </p:cNvSpPr>
            <p:nvPr/>
          </p:nvSpPr>
          <p:spPr bwMode="gray">
            <a:xfrm>
              <a:off x="1253" y="838"/>
              <a:ext cx="881" cy="876"/>
            </a:xfrm>
            <a:prstGeom prst="ellipse">
              <a:avLst/>
            </a:prstGeom>
            <a:gradFill rotWithShape="1">
              <a:gsLst>
                <a:gs pos="0">
                  <a:srgbClr val="FFFF99">
                    <a:gamma/>
                    <a:shade val="26275"/>
                    <a:invGamma/>
                    <a:alpha val="89999"/>
                  </a:srgbClr>
                </a:gs>
                <a:gs pos="50000">
                  <a:srgbClr val="FFFF99">
                    <a:alpha val="45000"/>
                  </a:srgbClr>
                </a:gs>
                <a:gs pos="100000">
                  <a:srgbClr val="FFFF99">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16413" name="Freeform 55"/>
            <p:cNvSpPr>
              <a:spLocks/>
            </p:cNvSpPr>
            <p:nvPr/>
          </p:nvSpPr>
          <p:spPr bwMode="gray">
            <a:xfrm>
              <a:off x="1344" y="855"/>
              <a:ext cx="692" cy="305"/>
            </a:xfrm>
            <a:custGeom>
              <a:avLst/>
              <a:gdLst>
                <a:gd name="T0" fmla="*/ 1 w 1321"/>
                <a:gd name="T1" fmla="*/ 0 h 712"/>
                <a:gd name="T2" fmla="*/ 1 w 1321"/>
                <a:gd name="T3" fmla="*/ 0 h 712"/>
                <a:gd name="T4" fmla="*/ 1 w 1321"/>
                <a:gd name="T5" fmla="*/ 0 h 712"/>
                <a:gd name="T6" fmla="*/ 1 w 1321"/>
                <a:gd name="T7" fmla="*/ 0 h 712"/>
                <a:gd name="T8" fmla="*/ 1 w 1321"/>
                <a:gd name="T9" fmla="*/ 0 h 712"/>
                <a:gd name="T10" fmla="*/ 1 w 1321"/>
                <a:gd name="T11" fmla="*/ 0 h 712"/>
                <a:gd name="T12" fmla="*/ 1 w 1321"/>
                <a:gd name="T13" fmla="*/ 0 h 712"/>
                <a:gd name="T14" fmla="*/ 1 w 1321"/>
                <a:gd name="T15" fmla="*/ 0 h 712"/>
                <a:gd name="T16" fmla="*/ 1 w 1321"/>
                <a:gd name="T17" fmla="*/ 0 h 712"/>
                <a:gd name="T18" fmla="*/ 1 w 1321"/>
                <a:gd name="T19" fmla="*/ 0 h 712"/>
                <a:gd name="T20" fmla="*/ 1 w 1321"/>
                <a:gd name="T21" fmla="*/ 0 h 712"/>
                <a:gd name="T22" fmla="*/ 1 w 1321"/>
                <a:gd name="T23" fmla="*/ 0 h 712"/>
                <a:gd name="T24" fmla="*/ 1 w 1321"/>
                <a:gd name="T25" fmla="*/ 0 h 712"/>
                <a:gd name="T26" fmla="*/ 1 w 1321"/>
                <a:gd name="T27" fmla="*/ 0 h 712"/>
                <a:gd name="T28" fmla="*/ 1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1 w 1321"/>
                <a:gd name="T87" fmla="*/ 0 h 712"/>
                <a:gd name="T88" fmla="*/ 1 w 1321"/>
                <a:gd name="T89" fmla="*/ 0 h 712"/>
                <a:gd name="T90" fmla="*/ 1 w 1321"/>
                <a:gd name="T91" fmla="*/ 0 h 712"/>
                <a:gd name="T92" fmla="*/ 1 w 1321"/>
                <a:gd name="T93" fmla="*/ 0 h 712"/>
                <a:gd name="T94" fmla="*/ 1 w 1321"/>
                <a:gd name="T95" fmla="*/ 0 h 712"/>
                <a:gd name="T96" fmla="*/ 1 w 1321"/>
                <a:gd name="T97" fmla="*/ 0 h 712"/>
                <a:gd name="T98" fmla="*/ 1 w 1321"/>
                <a:gd name="T99" fmla="*/ 0 h 712"/>
                <a:gd name="T100" fmla="*/ 1 w 1321"/>
                <a:gd name="T101" fmla="*/ 0 h 712"/>
                <a:gd name="T102" fmla="*/ 1 w 1321"/>
                <a:gd name="T103" fmla="*/ 0 h 712"/>
                <a:gd name="T104" fmla="*/ 1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99">
                    <a:alpha val="17998"/>
                  </a:srgbClr>
                </a:gs>
              </a:gsLst>
              <a:lin ang="5400000" scaled="1"/>
            </a:gradFill>
            <a:ln w="0">
              <a:noFill/>
              <a:round/>
              <a:headEnd/>
              <a:tailEnd/>
            </a:ln>
          </p:spPr>
          <p:txBody>
            <a:bodyPr/>
            <a:lstStyle/>
            <a:p>
              <a:endParaRPr lang="zh-CN" altLang="en-US"/>
            </a:p>
          </p:txBody>
        </p:sp>
        <p:sp>
          <p:nvSpPr>
            <p:cNvPr id="422968" name="Text Box 56"/>
            <p:cNvSpPr txBox="1">
              <a:spLocks noChangeArrowheads="1"/>
            </p:cNvSpPr>
            <p:nvPr/>
          </p:nvSpPr>
          <p:spPr bwMode="auto">
            <a:xfrm>
              <a:off x="1428" y="1117"/>
              <a:ext cx="544" cy="291"/>
            </a:xfrm>
            <a:prstGeom prst="rect">
              <a:avLst/>
            </a:prstGeom>
            <a:noFill/>
            <a:ln w="9525">
              <a:noFill/>
              <a:miter lim="800000"/>
              <a:headEnd/>
              <a:tailEnd/>
            </a:ln>
            <a:effectLst>
              <a:outerShdw dist="17961" dir="2700000" algn="ctr" rotWithShape="0">
                <a:srgbClr val="FFFFFF">
                  <a:alpha val="50000"/>
                </a:srgbClr>
              </a:outerShdw>
            </a:effectLst>
          </p:spPr>
          <p:txBody>
            <a:bodyPr wrap="square">
              <a:spAutoFit/>
            </a:bodyPr>
            <a:lstStyle/>
            <a:p>
              <a:pPr algn="ctr">
                <a:lnSpc>
                  <a:spcPct val="60000"/>
                </a:lnSpc>
                <a:spcBef>
                  <a:spcPct val="50000"/>
                </a:spcBef>
                <a:defRPr/>
              </a:pPr>
              <a:r>
                <a:rPr lang="zh-CN" altLang="en-US" sz="2000" b="1" dirty="0">
                  <a:solidFill>
                    <a:srgbClr val="333333"/>
                  </a:solidFill>
                  <a:latin typeface="Arial" charset="0"/>
                </a:rPr>
                <a:t>证券公司</a:t>
              </a:r>
              <a:endParaRPr lang="en-US" altLang="zh-CN" sz="2000" b="1" dirty="0">
                <a:solidFill>
                  <a:srgbClr val="333333"/>
                </a:solidFill>
                <a:latin typeface="Arial" charset="0"/>
              </a:endParaRPr>
            </a:p>
          </p:txBody>
        </p:sp>
        <p:grpSp>
          <p:nvGrpSpPr>
            <p:cNvPr id="16415" name="Group 57"/>
            <p:cNvGrpSpPr>
              <a:grpSpLocks/>
            </p:cNvGrpSpPr>
            <p:nvPr/>
          </p:nvGrpSpPr>
          <p:grpSpPr bwMode="auto">
            <a:xfrm rot="-1297425" flipH="1" flipV="1">
              <a:off x="1316" y="1510"/>
              <a:ext cx="769" cy="193"/>
              <a:chOff x="2532" y="1051"/>
              <a:chExt cx="893" cy="246"/>
            </a:xfrm>
          </p:grpSpPr>
          <p:grpSp>
            <p:nvGrpSpPr>
              <p:cNvPr id="16416" name="Group 58"/>
              <p:cNvGrpSpPr>
                <a:grpSpLocks/>
              </p:cNvGrpSpPr>
              <p:nvPr/>
            </p:nvGrpSpPr>
            <p:grpSpPr bwMode="auto">
              <a:xfrm>
                <a:off x="2532" y="1051"/>
                <a:ext cx="743" cy="185"/>
                <a:chOff x="1565" y="2568"/>
                <a:chExt cx="1118" cy="279"/>
              </a:xfrm>
            </p:grpSpPr>
            <p:sp>
              <p:nvSpPr>
                <p:cNvPr id="16422" name="AutoShape 5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23" name="AutoShape 6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24" name="AutoShape 6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25" name="AutoShape 6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16417" name="Group 63"/>
              <p:cNvGrpSpPr>
                <a:grpSpLocks/>
              </p:cNvGrpSpPr>
              <p:nvPr/>
            </p:nvGrpSpPr>
            <p:grpSpPr bwMode="auto">
              <a:xfrm rot="1353540">
                <a:off x="2682" y="1111"/>
                <a:ext cx="743" cy="186"/>
                <a:chOff x="1565" y="2568"/>
                <a:chExt cx="1118" cy="279"/>
              </a:xfrm>
            </p:grpSpPr>
            <p:sp>
              <p:nvSpPr>
                <p:cNvPr id="16418" name="AutoShape 6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19" name="AutoShape 6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20" name="AutoShape 6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21" name="AutoShape 6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grpSp>
      <p:sp>
        <p:nvSpPr>
          <p:cNvPr id="70" name="AutoShape 11"/>
          <p:cNvSpPr>
            <a:spLocks noChangeArrowheads="1"/>
          </p:cNvSpPr>
          <p:nvPr/>
        </p:nvSpPr>
        <p:spPr bwMode="gray">
          <a:xfrm rot="5400000">
            <a:off x="5736432" y="4569619"/>
            <a:ext cx="852487" cy="202882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a:defRPr/>
            </a:pPr>
            <a:endParaRPr lang="zh-CN" altLang="en-US">
              <a:latin typeface="Arial" charset="0"/>
            </a:endParaRPr>
          </a:p>
        </p:txBody>
      </p:sp>
      <p:sp>
        <p:nvSpPr>
          <p:cNvPr id="16405" name="Rectangle 13"/>
          <p:cNvSpPr>
            <a:spLocks noChangeArrowheads="1"/>
          </p:cNvSpPr>
          <p:nvPr/>
        </p:nvSpPr>
        <p:spPr bwMode="gray">
          <a:xfrm>
            <a:off x="5364163" y="5445125"/>
            <a:ext cx="1655762" cy="369888"/>
          </a:xfrm>
          <a:prstGeom prst="rect">
            <a:avLst/>
          </a:prstGeom>
          <a:noFill/>
          <a:ln w="9525" algn="ctr">
            <a:noFill/>
            <a:miter lim="800000"/>
            <a:headEnd/>
            <a:tailEnd/>
          </a:ln>
        </p:spPr>
        <p:txBody>
          <a:bodyPr>
            <a:spAutoFit/>
          </a:bodyPr>
          <a:lstStyle/>
          <a:p>
            <a:pPr algn="ctr"/>
            <a:r>
              <a:rPr lang="zh-CN" altLang="en-US" b="1">
                <a:solidFill>
                  <a:srgbClr val="1C1C1C"/>
                </a:solidFill>
              </a:rPr>
              <a:t>开户代理机构</a:t>
            </a:r>
            <a:endParaRPr lang="en-US" altLang="zh-CN" b="1">
              <a:solidFill>
                <a:srgbClr val="1C1C1C"/>
              </a:solidFill>
            </a:endParaRPr>
          </a:p>
        </p:txBody>
      </p:sp>
      <p:sp>
        <p:nvSpPr>
          <p:cNvPr id="73" name="AutoShape 29"/>
          <p:cNvSpPr>
            <a:spLocks noChangeArrowheads="1"/>
          </p:cNvSpPr>
          <p:nvPr/>
        </p:nvSpPr>
        <p:spPr bwMode="gray">
          <a:xfrm flipV="1">
            <a:off x="5508625" y="4437063"/>
            <a:ext cx="1368425" cy="536575"/>
          </a:xfrm>
          <a:prstGeom prst="triangle">
            <a:avLst>
              <a:gd name="adj" fmla="val 50000"/>
            </a:avLst>
          </a:prstGeom>
          <a:gradFill rotWithShape="1">
            <a:gsLst>
              <a:gs pos="0">
                <a:schemeClr val="hlink"/>
              </a:gs>
              <a:gs pos="100000">
                <a:schemeClr val="hlink">
                  <a:gamma/>
                  <a:tint val="0"/>
                  <a:invGamma/>
                </a:schemeClr>
              </a:gs>
            </a:gsLst>
            <a:lin ang="5400000" scaled="1"/>
          </a:gradFill>
          <a:ln w="9525">
            <a:noFill/>
            <a:miter lim="800000"/>
            <a:headEnd/>
            <a:tailEnd/>
          </a:ln>
          <a:effectLst/>
        </p:spPr>
        <p:txBody>
          <a:bodyPr wrap="none" anchor="ctr"/>
          <a:lstStyle/>
          <a:p>
            <a:pPr>
              <a:defRPr/>
            </a:pPr>
            <a:endParaRPr lang="zh-CN" altLang="en-US">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117763" name="Rectangle 5"/>
          <p:cNvSpPr>
            <a:spLocks noGrp="1" noChangeArrowheads="1"/>
          </p:cNvSpPr>
          <p:nvPr>
            <p:ph type="title"/>
          </p:nvPr>
        </p:nvSpPr>
        <p:spPr bwMode="black"/>
        <p:txBody>
          <a:bodyPr/>
          <a:lstStyle/>
          <a:p>
            <a:r>
              <a:rPr lang="zh-CN" altLang="en-US" dirty="0" smtClean="0">
                <a:ea typeface="Gulim" pitchFamily="34" charset="-127"/>
              </a:rPr>
              <a:t>开户流程</a:t>
            </a:r>
            <a:endParaRPr lang="ko-KR" altLang="en-US" dirty="0">
              <a:ea typeface="Gulim" pitchFamily="34" charset="-127"/>
            </a:endParaRPr>
          </a:p>
        </p:txBody>
      </p:sp>
      <p:grpSp>
        <p:nvGrpSpPr>
          <p:cNvPr id="2" name="Group 12"/>
          <p:cNvGrpSpPr>
            <a:grpSpLocks/>
          </p:cNvGrpSpPr>
          <p:nvPr/>
        </p:nvGrpSpPr>
        <p:grpSpPr bwMode="auto">
          <a:xfrm>
            <a:off x="1619250" y="1484313"/>
            <a:ext cx="6177293" cy="4259262"/>
            <a:chOff x="720" y="1008"/>
            <a:chExt cx="4371" cy="2928"/>
          </a:xfrm>
        </p:grpSpPr>
        <p:sp>
          <p:nvSpPr>
            <p:cNvPr id="205826" name="AutoShape 2"/>
            <p:cNvSpPr>
              <a:spLocks noChangeArrowheads="1"/>
            </p:cNvSpPr>
            <p:nvPr/>
          </p:nvSpPr>
          <p:spPr bwMode="gray">
            <a:xfrm>
              <a:off x="815" y="1440"/>
              <a:ext cx="1540" cy="2496"/>
            </a:xfrm>
            <a:prstGeom prst="chevron">
              <a:avLst>
                <a:gd name="adj" fmla="val 17361"/>
              </a:avLst>
            </a:prstGeom>
            <a:gradFill rotWithShape="0">
              <a:gsLst>
                <a:gs pos="0">
                  <a:schemeClr val="hlink"/>
                </a:gs>
                <a:gs pos="50000">
                  <a:schemeClr val="hlink">
                    <a:gamma/>
                    <a:tint val="21176"/>
                    <a:invGamma/>
                  </a:schemeClr>
                </a:gs>
                <a:gs pos="100000">
                  <a:schemeClr val="hlink"/>
                </a:gs>
              </a:gsLst>
              <a:lin ang="5400000" scaled="1"/>
            </a:gradFill>
            <a:ln w="31750">
              <a:noFill/>
              <a:miter lim="800000"/>
              <a:headEnd/>
              <a:tailEnd/>
            </a:ln>
            <a:effectLst/>
            <a:scene3d>
              <a:camera prst="legacyPerspectiveFront">
                <a:rot lat="1500000" lon="20099999" rev="0"/>
              </a:camera>
              <a:lightRig rig="legacyFlat4" dir="t"/>
            </a:scene3d>
            <a:sp3d extrusionH="887400" prstMaterial="legacyMatte">
              <a:bevelT w="13500" h="13500" prst="angle"/>
              <a:bevelB w="13500" h="13500" prst="angle"/>
              <a:extrusionClr>
                <a:schemeClr val="hlink"/>
              </a:extrusionClr>
            </a:sp3d>
          </p:spPr>
          <p:txBody>
            <a:bodyPr wrap="none" anchor="ctr">
              <a:flatTx/>
            </a:bodyPr>
            <a:lstStyle/>
            <a:p>
              <a:pPr algn="ctr" latinLnBrk="1">
                <a:defRPr/>
              </a:pPr>
              <a:r>
                <a:rPr kumimoji="1" lang="zh-CN" altLang="en-US" sz="2000" b="1" dirty="0" smtClean="0">
                  <a:latin typeface="+mn-ea"/>
                  <a:ea typeface="+mn-ea"/>
                </a:rPr>
                <a:t>证券帐户</a:t>
              </a:r>
              <a:endParaRPr kumimoji="1" lang="en-US" altLang="ko-KR" sz="2000" b="1" dirty="0">
                <a:latin typeface="+mn-ea"/>
                <a:ea typeface="+mn-ea"/>
              </a:endParaRPr>
            </a:p>
          </p:txBody>
        </p:sp>
        <p:sp>
          <p:nvSpPr>
            <p:cNvPr id="205827" name="AutoShape 3"/>
            <p:cNvSpPr>
              <a:spLocks noChangeArrowheads="1"/>
            </p:cNvSpPr>
            <p:nvPr/>
          </p:nvSpPr>
          <p:spPr bwMode="gray">
            <a:xfrm>
              <a:off x="2181" y="1440"/>
              <a:ext cx="1539" cy="2496"/>
            </a:xfrm>
            <a:prstGeom prst="chevron">
              <a:avLst>
                <a:gd name="adj" fmla="val 17361"/>
              </a:avLst>
            </a:prstGeom>
            <a:gradFill rotWithShape="0">
              <a:gsLst>
                <a:gs pos="0">
                  <a:schemeClr val="hlink"/>
                </a:gs>
                <a:gs pos="50000">
                  <a:schemeClr val="hlink">
                    <a:gamma/>
                    <a:tint val="21176"/>
                    <a:invGamma/>
                  </a:schemeClr>
                </a:gs>
                <a:gs pos="100000">
                  <a:schemeClr val="hlink"/>
                </a:gs>
              </a:gsLst>
              <a:lin ang="5400000" scaled="1"/>
            </a:gradFill>
            <a:ln w="31750">
              <a:noFill/>
              <a:miter lim="800000"/>
              <a:headEnd/>
              <a:tailEnd/>
            </a:ln>
            <a:effectLst/>
            <a:scene3d>
              <a:camera prst="legacyPerspectiveFront">
                <a:rot lat="1500000" lon="20099999" rev="0"/>
              </a:camera>
              <a:lightRig rig="legacyFlat4" dir="t"/>
            </a:scene3d>
            <a:sp3d extrusionH="887400" prstMaterial="legacyMatte">
              <a:bevelT w="13500" h="13500" prst="angle"/>
              <a:bevelB w="13500" h="13500" prst="angle"/>
              <a:extrusionClr>
                <a:schemeClr val="hlink"/>
              </a:extrusionClr>
            </a:sp3d>
          </p:spPr>
          <p:txBody>
            <a:bodyPr wrap="none" anchor="ctr">
              <a:flatTx/>
            </a:bodyPr>
            <a:lstStyle/>
            <a:p>
              <a:pPr algn="ctr" latinLnBrk="1">
                <a:defRPr/>
              </a:pPr>
              <a:endParaRPr kumimoji="1" lang="en-US" altLang="ko-KR" sz="2000" b="1">
                <a:latin typeface="Verdana" pitchFamily="34" charset="0"/>
                <a:ea typeface="Batang" pitchFamily="18" charset="-127"/>
              </a:endParaRPr>
            </a:p>
          </p:txBody>
        </p:sp>
        <p:sp>
          <p:nvSpPr>
            <p:cNvPr id="205828" name="AutoShape 4"/>
            <p:cNvSpPr>
              <a:spLocks noChangeArrowheads="1"/>
            </p:cNvSpPr>
            <p:nvPr/>
          </p:nvSpPr>
          <p:spPr bwMode="gray">
            <a:xfrm>
              <a:off x="3552" y="1440"/>
              <a:ext cx="1539" cy="2496"/>
            </a:xfrm>
            <a:prstGeom prst="chevron">
              <a:avLst>
                <a:gd name="adj" fmla="val 17361"/>
              </a:avLst>
            </a:prstGeom>
            <a:gradFill rotWithShape="0">
              <a:gsLst>
                <a:gs pos="0">
                  <a:schemeClr val="hlink"/>
                </a:gs>
                <a:gs pos="50000">
                  <a:schemeClr val="hlink">
                    <a:gamma/>
                    <a:tint val="21176"/>
                    <a:invGamma/>
                  </a:schemeClr>
                </a:gs>
                <a:gs pos="100000">
                  <a:schemeClr val="hlink"/>
                </a:gs>
              </a:gsLst>
              <a:lin ang="5400000" scaled="1"/>
            </a:gradFill>
            <a:ln w="31750">
              <a:noFill/>
              <a:miter lim="800000"/>
              <a:headEnd/>
              <a:tailEnd/>
            </a:ln>
            <a:effectLst/>
            <a:scene3d>
              <a:camera prst="legacyPerspectiveFront">
                <a:rot lat="1500000" lon="20099999" rev="0"/>
              </a:camera>
              <a:lightRig rig="legacyFlat4" dir="t"/>
            </a:scene3d>
            <a:sp3d extrusionH="887400" prstMaterial="legacyMatte">
              <a:bevelT w="13500" h="13500" prst="angle"/>
              <a:bevelB w="13500" h="13500" prst="angle"/>
              <a:extrusionClr>
                <a:schemeClr val="hlink"/>
              </a:extrusionClr>
            </a:sp3d>
          </p:spPr>
          <p:txBody>
            <a:bodyPr wrap="none" anchor="ctr">
              <a:flatTx/>
            </a:bodyPr>
            <a:lstStyle/>
            <a:p>
              <a:pPr algn="ctr" latinLnBrk="1">
                <a:defRPr/>
              </a:pPr>
              <a:endParaRPr kumimoji="1" lang="en-US" altLang="ko-KR" sz="2000" b="1">
                <a:latin typeface="Verdana" pitchFamily="34" charset="0"/>
                <a:ea typeface="Batang" pitchFamily="18" charset="-127"/>
              </a:endParaRPr>
            </a:p>
          </p:txBody>
        </p:sp>
        <p:sp>
          <p:nvSpPr>
            <p:cNvPr id="117768" name="Text Box 6"/>
            <p:cNvSpPr txBox="1">
              <a:spLocks noChangeArrowheads="1"/>
            </p:cNvSpPr>
            <p:nvPr/>
          </p:nvSpPr>
          <p:spPr bwMode="auto">
            <a:xfrm>
              <a:off x="720" y="1008"/>
              <a:ext cx="1248" cy="317"/>
            </a:xfrm>
            <a:prstGeom prst="rect">
              <a:avLst/>
            </a:prstGeom>
            <a:noFill/>
            <a:ln w="9525">
              <a:noFill/>
              <a:miter lim="800000"/>
              <a:headEnd/>
              <a:tailEnd/>
            </a:ln>
          </p:spPr>
          <p:txBody>
            <a:bodyPr>
              <a:spAutoFit/>
            </a:bodyPr>
            <a:lstStyle/>
            <a:p>
              <a:pPr algn="ctr" latinLnBrk="1"/>
              <a:r>
                <a:rPr kumimoji="1" lang="zh-CN" altLang="en-US" sz="2400" b="1" dirty="0" smtClean="0">
                  <a:latin typeface="+mn-ea"/>
                  <a:ea typeface="+mn-ea"/>
                </a:rPr>
                <a:t>登记公司</a:t>
              </a:r>
              <a:endParaRPr kumimoji="1" lang="en-US" altLang="ko-KR" sz="2400" b="1" dirty="0">
                <a:latin typeface="+mn-ea"/>
                <a:ea typeface="+mn-ea"/>
              </a:endParaRPr>
            </a:p>
          </p:txBody>
        </p:sp>
        <p:sp>
          <p:nvSpPr>
            <p:cNvPr id="117769" name="Text Box 7"/>
            <p:cNvSpPr txBox="1">
              <a:spLocks noChangeArrowheads="1"/>
            </p:cNvSpPr>
            <p:nvPr/>
          </p:nvSpPr>
          <p:spPr bwMode="auto">
            <a:xfrm>
              <a:off x="2112" y="1008"/>
              <a:ext cx="1248" cy="317"/>
            </a:xfrm>
            <a:prstGeom prst="rect">
              <a:avLst/>
            </a:prstGeom>
            <a:noFill/>
            <a:ln w="9525">
              <a:noFill/>
              <a:miter lim="800000"/>
              <a:headEnd/>
              <a:tailEnd/>
            </a:ln>
          </p:spPr>
          <p:txBody>
            <a:bodyPr>
              <a:spAutoFit/>
            </a:bodyPr>
            <a:lstStyle/>
            <a:p>
              <a:pPr algn="ctr" latinLnBrk="1"/>
              <a:r>
                <a:rPr kumimoji="1" lang="zh-CN" altLang="en-US" sz="2400" b="1" dirty="0" smtClean="0">
                  <a:latin typeface="+mn-ea"/>
                  <a:ea typeface="+mn-ea"/>
                </a:rPr>
                <a:t>证券公司</a:t>
              </a:r>
              <a:endParaRPr kumimoji="1" lang="en-US" altLang="ko-KR" sz="2400" b="1" dirty="0">
                <a:latin typeface="+mn-ea"/>
                <a:ea typeface="+mn-ea"/>
              </a:endParaRPr>
            </a:p>
          </p:txBody>
        </p:sp>
        <p:sp>
          <p:nvSpPr>
            <p:cNvPr id="117770" name="Text Box 8"/>
            <p:cNvSpPr txBox="1">
              <a:spLocks noChangeArrowheads="1"/>
            </p:cNvSpPr>
            <p:nvPr/>
          </p:nvSpPr>
          <p:spPr bwMode="auto">
            <a:xfrm>
              <a:off x="3552" y="1008"/>
              <a:ext cx="1248" cy="317"/>
            </a:xfrm>
            <a:prstGeom prst="rect">
              <a:avLst/>
            </a:prstGeom>
            <a:noFill/>
            <a:ln w="9525">
              <a:noFill/>
              <a:miter lim="800000"/>
              <a:headEnd/>
              <a:tailEnd/>
            </a:ln>
          </p:spPr>
          <p:txBody>
            <a:bodyPr>
              <a:spAutoFit/>
            </a:bodyPr>
            <a:lstStyle/>
            <a:p>
              <a:pPr algn="ctr" latinLnBrk="1"/>
              <a:r>
                <a:rPr kumimoji="1" lang="zh-CN" altLang="en-US" sz="2400" b="1" dirty="0" smtClean="0">
                  <a:latin typeface="+mn-ea"/>
                  <a:ea typeface="+mn-ea"/>
                </a:rPr>
                <a:t>银行</a:t>
              </a:r>
              <a:endParaRPr kumimoji="1" lang="en-US" altLang="ko-KR" sz="2400" b="1" dirty="0">
                <a:latin typeface="+mn-ea"/>
                <a:ea typeface="+mn-ea"/>
              </a:endParaRPr>
            </a:p>
          </p:txBody>
        </p:sp>
        <p:sp>
          <p:nvSpPr>
            <p:cNvPr id="117771" name="Text Box 9"/>
            <p:cNvSpPr txBox="1">
              <a:spLocks noChangeArrowheads="1"/>
            </p:cNvSpPr>
            <p:nvPr/>
          </p:nvSpPr>
          <p:spPr bwMode="auto">
            <a:xfrm>
              <a:off x="1152" y="1536"/>
              <a:ext cx="1204" cy="254"/>
            </a:xfrm>
            <a:prstGeom prst="rect">
              <a:avLst/>
            </a:prstGeom>
            <a:noFill/>
            <a:ln w="9525">
              <a:noFill/>
              <a:miter lim="800000"/>
              <a:headEnd/>
              <a:tailEnd/>
            </a:ln>
          </p:spPr>
          <p:txBody>
            <a:bodyPr>
              <a:spAutoFit/>
            </a:bodyPr>
            <a:lstStyle/>
            <a:p>
              <a:pPr eaLnBrk="0" hangingPunct="0"/>
              <a:endParaRPr kumimoji="1" lang="en-US" altLang="ko-KR" dirty="0">
                <a:latin typeface="Verdana" pitchFamily="34" charset="0"/>
                <a:ea typeface="Gulim" pitchFamily="34" charset="-127"/>
              </a:endParaRPr>
            </a:p>
          </p:txBody>
        </p:sp>
        <p:sp>
          <p:nvSpPr>
            <p:cNvPr id="117772" name="Text Box 10"/>
            <p:cNvSpPr txBox="1">
              <a:spLocks noChangeArrowheads="1"/>
            </p:cNvSpPr>
            <p:nvPr/>
          </p:nvSpPr>
          <p:spPr bwMode="auto">
            <a:xfrm>
              <a:off x="2453" y="2097"/>
              <a:ext cx="968" cy="254"/>
            </a:xfrm>
            <a:prstGeom prst="rect">
              <a:avLst/>
            </a:prstGeom>
            <a:noFill/>
            <a:ln w="9525">
              <a:noFill/>
              <a:miter lim="800000"/>
              <a:headEnd/>
              <a:tailEnd/>
            </a:ln>
          </p:spPr>
          <p:txBody>
            <a:bodyPr wrap="square">
              <a:spAutoFit/>
            </a:bodyPr>
            <a:lstStyle/>
            <a:p>
              <a:pPr eaLnBrk="0" hangingPunct="0"/>
              <a:r>
                <a:rPr kumimoji="1" lang="zh-CN" altLang="en-US" b="1" dirty="0" smtClean="0">
                  <a:latin typeface="+mn-ea"/>
                  <a:ea typeface="+mn-ea"/>
                </a:rPr>
                <a:t>资金帐户</a:t>
              </a:r>
              <a:endParaRPr kumimoji="1" lang="en-US" altLang="ko-KR" b="1" dirty="0">
                <a:latin typeface="+mn-ea"/>
                <a:ea typeface="+mn-ea"/>
              </a:endParaRPr>
            </a:p>
          </p:txBody>
        </p:sp>
        <p:sp>
          <p:nvSpPr>
            <p:cNvPr id="117773" name="Text Box 11"/>
            <p:cNvSpPr txBox="1">
              <a:spLocks noChangeArrowheads="1"/>
            </p:cNvSpPr>
            <p:nvPr/>
          </p:nvSpPr>
          <p:spPr bwMode="auto">
            <a:xfrm>
              <a:off x="3828" y="2444"/>
              <a:ext cx="1226" cy="254"/>
            </a:xfrm>
            <a:prstGeom prst="rect">
              <a:avLst/>
            </a:prstGeom>
            <a:noFill/>
            <a:ln w="9525">
              <a:noFill/>
              <a:miter lim="800000"/>
              <a:headEnd/>
              <a:tailEnd/>
            </a:ln>
          </p:spPr>
          <p:txBody>
            <a:bodyPr>
              <a:spAutoFit/>
            </a:bodyPr>
            <a:lstStyle/>
            <a:p>
              <a:pPr eaLnBrk="0" hangingPunct="0"/>
              <a:r>
                <a:rPr kumimoji="1" lang="zh-CN" altLang="en-US" b="1" dirty="0" smtClean="0">
                  <a:latin typeface="+mn-ea"/>
                  <a:ea typeface="+mn-ea"/>
                </a:rPr>
                <a:t>存折</a:t>
              </a:r>
              <a:r>
                <a:rPr kumimoji="1" lang="en-US" altLang="zh-CN" b="1" dirty="0" smtClean="0">
                  <a:latin typeface="+mn-ea"/>
                  <a:ea typeface="+mn-ea"/>
                </a:rPr>
                <a:t>/</a:t>
              </a:r>
              <a:r>
                <a:rPr kumimoji="1" lang="zh-CN" altLang="en-US" b="1" dirty="0" smtClean="0">
                  <a:latin typeface="+mn-ea"/>
                  <a:ea typeface="+mn-ea"/>
                </a:rPr>
                <a:t>银行卡</a:t>
              </a:r>
              <a:endParaRPr kumimoji="1" lang="en-US" altLang="ko-KR" b="1" dirty="0">
                <a:latin typeface="+mn-ea"/>
                <a:ea typeface="+mn-ea"/>
              </a:endParaRPr>
            </a:p>
          </p:txBody>
        </p:sp>
      </p:grpSp>
      <p:sp>
        <p:nvSpPr>
          <p:cNvPr id="16" name="流程图: 汇总连接 15"/>
          <p:cNvSpPr/>
          <p:nvPr/>
        </p:nvSpPr>
        <p:spPr bwMode="auto">
          <a:xfrm>
            <a:off x="4283960" y="3645030"/>
            <a:ext cx="1224170" cy="576080"/>
          </a:xfrm>
          <a:prstGeom prst="flowChartSummingJunction">
            <a:avLst/>
          </a:prstGeom>
          <a:gradFill rotWithShape="1">
            <a:gsLst>
              <a:gs pos="0">
                <a:schemeClr val="accent3"/>
              </a:gs>
              <a:gs pos="100000">
                <a:srgbClr val="0093B3"/>
              </a:gs>
            </a:gsLst>
            <a:lin ang="2700000" scaled="1"/>
          </a:gradFill>
          <a:ln w="9525" algn="ctr">
            <a:noFill/>
            <a:miter lim="800000"/>
            <a:headEnd/>
            <a:tailEnd/>
          </a:ln>
        </p:spPr>
        <p:txBody>
          <a:bodyPr wrap="none" rtlCol="0" anchor="ctr"/>
          <a:lstStyle/>
          <a:p>
            <a:pPr algn="ctr" latinLnBrk="1"/>
            <a:r>
              <a:rPr kumimoji="1" lang="zh-CN" altLang="en-US" sz="1600" b="1" dirty="0" smtClean="0">
                <a:solidFill>
                  <a:schemeClr val="bg1"/>
                </a:solidFill>
                <a:latin typeface="Arial Unicode MS" pitchFamily="34" charset="-122"/>
                <a:ea typeface="Arial Unicode MS" pitchFamily="34" charset="-122"/>
                <a:cs typeface="Arial Unicode MS" pitchFamily="34" charset="-122"/>
              </a:rPr>
              <a:t>证券帐户</a:t>
            </a:r>
          </a:p>
        </p:txBody>
      </p:sp>
      <p:sp>
        <p:nvSpPr>
          <p:cNvPr id="17" name="流程图: 汇总连接 16"/>
          <p:cNvSpPr/>
          <p:nvPr/>
        </p:nvSpPr>
        <p:spPr bwMode="auto">
          <a:xfrm>
            <a:off x="4067930" y="4509150"/>
            <a:ext cx="1224170" cy="576080"/>
          </a:xfrm>
          <a:prstGeom prst="flowChartSummingJunction">
            <a:avLst/>
          </a:prstGeom>
          <a:gradFill rotWithShape="1">
            <a:gsLst>
              <a:gs pos="0">
                <a:schemeClr val="accent3"/>
              </a:gs>
              <a:gs pos="100000">
                <a:srgbClr val="0093B3"/>
              </a:gs>
            </a:gsLst>
            <a:lin ang="2700000" scaled="1"/>
          </a:gradFill>
          <a:ln w="9525" algn="ctr">
            <a:noFill/>
            <a:miter lim="800000"/>
            <a:headEnd/>
            <a:tailEnd/>
          </a:ln>
        </p:spPr>
        <p:txBody>
          <a:bodyPr wrap="none" rtlCol="0" anchor="ctr"/>
          <a:lstStyle/>
          <a:p>
            <a:pPr algn="ctr" latinLnBrk="1"/>
            <a:r>
              <a:rPr kumimoji="1" lang="zh-CN" altLang="en-US" sz="1600" b="1" dirty="0" smtClean="0">
                <a:solidFill>
                  <a:schemeClr val="bg1"/>
                </a:solidFill>
                <a:latin typeface="Arial Unicode MS" pitchFamily="34" charset="-122"/>
                <a:ea typeface="Arial Unicode MS" pitchFamily="34" charset="-122"/>
                <a:cs typeface="Arial Unicode MS" pitchFamily="34" charset="-122"/>
              </a:rPr>
              <a:t>存管帐户</a:t>
            </a:r>
          </a:p>
        </p:txBody>
      </p:sp>
      <p:cxnSp>
        <p:nvCxnSpPr>
          <p:cNvPr id="19" name="直接箭头连接符 18"/>
          <p:cNvCxnSpPr/>
          <p:nvPr/>
        </p:nvCxnSpPr>
        <p:spPr>
          <a:xfrm flipV="1">
            <a:off x="3347830" y="3861060"/>
            <a:ext cx="864120" cy="72010"/>
          </a:xfrm>
          <a:prstGeom prst="straightConnector1">
            <a:avLst/>
          </a:prstGeom>
          <a:ln w="19050" cmpd="sng">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0800000" flipV="1">
            <a:off x="5220090" y="3861060"/>
            <a:ext cx="864120" cy="792110"/>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Text Box 10"/>
          <p:cNvSpPr txBox="1">
            <a:spLocks noChangeArrowheads="1"/>
          </p:cNvSpPr>
          <p:nvPr/>
        </p:nvSpPr>
        <p:spPr bwMode="auto">
          <a:xfrm>
            <a:off x="3995920" y="2564880"/>
            <a:ext cx="1368021" cy="369332"/>
          </a:xfrm>
          <a:prstGeom prst="rect">
            <a:avLst/>
          </a:prstGeom>
          <a:noFill/>
          <a:ln w="9525">
            <a:noFill/>
            <a:miter lim="800000"/>
            <a:headEnd/>
            <a:tailEnd/>
          </a:ln>
        </p:spPr>
        <p:txBody>
          <a:bodyPr wrap="square">
            <a:spAutoFit/>
          </a:bodyPr>
          <a:lstStyle/>
          <a:p>
            <a:pPr eaLnBrk="0" hangingPunct="0"/>
            <a:r>
              <a:rPr kumimoji="1" lang="zh-CN" altLang="en-US" b="1" dirty="0" smtClean="0">
                <a:latin typeface="+mn-ea"/>
                <a:ea typeface="+mn-ea"/>
              </a:rPr>
              <a:t>客户帐户</a:t>
            </a:r>
            <a:endParaRPr kumimoji="1" lang="en-US" altLang="ko-KR" b="1" dirty="0">
              <a:latin typeface="+mn-ea"/>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300034" name="AutoShape 2"/>
          <p:cNvSpPr>
            <a:spLocks noChangeArrowheads="1"/>
          </p:cNvSpPr>
          <p:nvPr/>
        </p:nvSpPr>
        <p:spPr bwMode="gray">
          <a:xfrm rot="5400000">
            <a:off x="2051050" y="2954338"/>
            <a:ext cx="574675" cy="431800"/>
          </a:xfrm>
          <a:prstGeom prst="upArrow">
            <a:avLst>
              <a:gd name="adj1" fmla="val 43389"/>
              <a:gd name="adj2" fmla="val 43750"/>
            </a:avLst>
          </a:prstGeom>
          <a:gradFill rotWithShape="1">
            <a:gsLst>
              <a:gs pos="0">
                <a:schemeClr val="bg2"/>
              </a:gs>
              <a:gs pos="100000">
                <a:schemeClr val="bg2">
                  <a:gamma/>
                  <a:tint val="15686"/>
                  <a:invGamma/>
                </a:schemeClr>
              </a:gs>
            </a:gsLst>
            <a:lin ang="5400000" scaled="1"/>
          </a:gradFill>
          <a:ln w="9525" algn="ctr">
            <a:noFill/>
            <a:miter lim="800000"/>
            <a:headEnd/>
            <a:tailEnd/>
          </a:ln>
          <a:effectLst/>
        </p:spPr>
        <p:txBody>
          <a:bodyPr wrap="none" anchor="ctr"/>
          <a:lstStyle/>
          <a:p>
            <a:pPr>
              <a:defRPr/>
            </a:pPr>
            <a:endParaRPr lang="zh-CN" altLang="en-US">
              <a:latin typeface="Arial" charset="0"/>
            </a:endParaRPr>
          </a:p>
        </p:txBody>
      </p:sp>
      <p:sp>
        <p:nvSpPr>
          <p:cNvPr id="300035" name="AutoShape 3"/>
          <p:cNvSpPr>
            <a:spLocks noChangeArrowheads="1"/>
          </p:cNvSpPr>
          <p:nvPr/>
        </p:nvSpPr>
        <p:spPr bwMode="gray">
          <a:xfrm rot="5400000">
            <a:off x="4141787" y="2954338"/>
            <a:ext cx="574675" cy="431800"/>
          </a:xfrm>
          <a:prstGeom prst="upArrow">
            <a:avLst>
              <a:gd name="adj1" fmla="val 43389"/>
              <a:gd name="adj2" fmla="val 43750"/>
            </a:avLst>
          </a:prstGeom>
          <a:gradFill rotWithShape="1">
            <a:gsLst>
              <a:gs pos="0">
                <a:schemeClr val="bg2"/>
              </a:gs>
              <a:gs pos="100000">
                <a:schemeClr val="bg2">
                  <a:gamma/>
                  <a:tint val="15686"/>
                  <a:invGamma/>
                </a:schemeClr>
              </a:gs>
            </a:gsLst>
            <a:lin ang="5400000" scaled="1"/>
          </a:gradFill>
          <a:ln w="9525" algn="ctr">
            <a:noFill/>
            <a:miter lim="800000"/>
            <a:headEnd/>
            <a:tailEnd/>
          </a:ln>
          <a:effectLst/>
        </p:spPr>
        <p:txBody>
          <a:bodyPr wrap="none" anchor="ctr"/>
          <a:lstStyle/>
          <a:p>
            <a:pPr>
              <a:defRPr/>
            </a:pPr>
            <a:endParaRPr lang="zh-CN" altLang="en-US">
              <a:latin typeface="Arial" charset="0"/>
            </a:endParaRPr>
          </a:p>
        </p:txBody>
      </p:sp>
      <p:sp>
        <p:nvSpPr>
          <p:cNvPr id="300036" name="AutoShape 4"/>
          <p:cNvSpPr>
            <a:spLocks noChangeArrowheads="1"/>
          </p:cNvSpPr>
          <p:nvPr/>
        </p:nvSpPr>
        <p:spPr bwMode="gray">
          <a:xfrm rot="5400000">
            <a:off x="6186487" y="2954338"/>
            <a:ext cx="574675" cy="431800"/>
          </a:xfrm>
          <a:prstGeom prst="upArrow">
            <a:avLst>
              <a:gd name="adj1" fmla="val 43389"/>
              <a:gd name="adj2" fmla="val 43750"/>
            </a:avLst>
          </a:prstGeom>
          <a:gradFill rotWithShape="1">
            <a:gsLst>
              <a:gs pos="0">
                <a:schemeClr val="bg2"/>
              </a:gs>
              <a:gs pos="100000">
                <a:schemeClr val="bg2">
                  <a:gamma/>
                  <a:tint val="15686"/>
                  <a:invGamma/>
                </a:schemeClr>
              </a:gs>
            </a:gsLst>
            <a:lin ang="5400000" scaled="1"/>
          </a:gradFill>
          <a:ln w="9525" algn="ctr">
            <a:noFill/>
            <a:miter lim="800000"/>
            <a:headEnd/>
            <a:tailEnd/>
          </a:ln>
          <a:effectLst/>
        </p:spPr>
        <p:txBody>
          <a:bodyPr wrap="none" anchor="ctr"/>
          <a:lstStyle/>
          <a:p>
            <a:pPr>
              <a:defRPr/>
            </a:pPr>
            <a:endParaRPr lang="zh-CN" altLang="en-US">
              <a:latin typeface="Arial" charset="0"/>
            </a:endParaRPr>
          </a:p>
        </p:txBody>
      </p:sp>
      <p:sp>
        <p:nvSpPr>
          <p:cNvPr id="138246" name="Rectangle 5"/>
          <p:cNvSpPr>
            <a:spLocks noGrp="1" noChangeArrowheads="1"/>
          </p:cNvSpPr>
          <p:nvPr>
            <p:ph type="title"/>
          </p:nvPr>
        </p:nvSpPr>
        <p:spPr/>
        <p:txBody>
          <a:bodyPr/>
          <a:lstStyle/>
          <a:p>
            <a:pPr>
              <a:defRPr/>
            </a:pPr>
            <a:r>
              <a:rPr lang="zh-CN" altLang="en-US" dirty="0" smtClean="0">
                <a:latin typeface="+mn-ea"/>
                <a:ea typeface="+mn-ea"/>
              </a:rPr>
              <a:t>销户业务流程</a:t>
            </a:r>
            <a:endParaRPr lang="en-US" altLang="ko-KR" dirty="0">
              <a:latin typeface="+mn-ea"/>
              <a:ea typeface="+mn-ea"/>
            </a:endParaRPr>
          </a:p>
        </p:txBody>
      </p:sp>
      <p:sp>
        <p:nvSpPr>
          <p:cNvPr id="300038" name="AutoShape 6"/>
          <p:cNvSpPr>
            <a:spLocks noChangeArrowheads="1"/>
          </p:cNvSpPr>
          <p:nvPr/>
        </p:nvSpPr>
        <p:spPr bwMode="gray">
          <a:xfrm>
            <a:off x="1403350" y="1628775"/>
            <a:ext cx="6192838" cy="504825"/>
          </a:xfrm>
          <a:prstGeom prst="roundRect">
            <a:avLst>
              <a:gd name="adj" fmla="val 50000"/>
            </a:avLst>
          </a:prstGeom>
          <a:solidFill>
            <a:schemeClr val="accent1"/>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eaLnBrk="0" hangingPunct="0">
              <a:defRPr/>
            </a:pPr>
            <a:r>
              <a:rPr lang="zh-CN" altLang="en-US" sz="2400" b="1" dirty="0">
                <a:solidFill>
                  <a:schemeClr val="bg1"/>
                </a:solidFill>
                <a:latin typeface="+mn-ea"/>
                <a:ea typeface="+mn-ea"/>
              </a:rPr>
              <a:t>帐户销户流程</a:t>
            </a:r>
            <a:endParaRPr lang="en-US" altLang="ko-KR" sz="2400" b="1" dirty="0">
              <a:solidFill>
                <a:schemeClr val="bg1"/>
              </a:solidFill>
              <a:latin typeface="+mn-ea"/>
              <a:ea typeface="+mn-ea"/>
            </a:endParaRPr>
          </a:p>
        </p:txBody>
      </p:sp>
      <p:grpSp>
        <p:nvGrpSpPr>
          <p:cNvPr id="2" name="Group 7"/>
          <p:cNvGrpSpPr>
            <a:grpSpLocks/>
          </p:cNvGrpSpPr>
          <p:nvPr/>
        </p:nvGrpSpPr>
        <p:grpSpPr bwMode="auto">
          <a:xfrm>
            <a:off x="4916488" y="2493963"/>
            <a:ext cx="1331912" cy="1296987"/>
            <a:chOff x="2200" y="1570"/>
            <a:chExt cx="1496" cy="1496"/>
          </a:xfrm>
        </p:grpSpPr>
        <p:sp>
          <p:nvSpPr>
            <p:cNvPr id="300040" name="Oval 8"/>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41" name="Oval 9"/>
            <p:cNvSpPr>
              <a:spLocks noChangeArrowheads="1"/>
            </p:cNvSpPr>
            <p:nvPr/>
          </p:nvSpPr>
          <p:spPr bwMode="gray">
            <a:xfrm>
              <a:off x="2200" y="1570"/>
              <a:ext cx="1496" cy="1496"/>
            </a:xfrm>
            <a:prstGeom prst="ellipse">
              <a:avLst/>
            </a:prstGeom>
            <a:gradFill rotWithShape="1">
              <a:gsLst>
                <a:gs pos="0">
                  <a:schemeClr val="hlink">
                    <a:gamma/>
                    <a:shade val="0"/>
                    <a:invGamma/>
                  </a:schemeClr>
                </a:gs>
                <a:gs pos="100000">
                  <a:schemeClr val="hlink"/>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42" name="Oval 10"/>
            <p:cNvSpPr>
              <a:spLocks noChangeArrowheads="1"/>
            </p:cNvSpPr>
            <p:nvPr/>
          </p:nvSpPr>
          <p:spPr bwMode="gray">
            <a:xfrm>
              <a:off x="2298" y="1669"/>
              <a:ext cx="1300" cy="12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43" name="Oval 11"/>
            <p:cNvSpPr>
              <a:spLocks noChangeArrowheads="1"/>
            </p:cNvSpPr>
            <p:nvPr/>
          </p:nvSpPr>
          <p:spPr bwMode="gray">
            <a:xfrm>
              <a:off x="2298" y="1669"/>
              <a:ext cx="1300" cy="1298"/>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44" name="Oval 12"/>
            <p:cNvSpPr>
              <a:spLocks noChangeArrowheads="1"/>
            </p:cNvSpPr>
            <p:nvPr/>
          </p:nvSpPr>
          <p:spPr bwMode="gray">
            <a:xfrm>
              <a:off x="2362" y="1733"/>
              <a:ext cx="1171"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pPr>
                <a:defRPr/>
              </a:pPr>
              <a:endParaRPr lang="zh-CN" altLang="en-US">
                <a:latin typeface="Arial" charset="0"/>
              </a:endParaRPr>
            </a:p>
          </p:txBody>
        </p:sp>
      </p:grpSp>
      <p:grpSp>
        <p:nvGrpSpPr>
          <p:cNvPr id="3" name="Group 13"/>
          <p:cNvGrpSpPr>
            <a:grpSpLocks/>
          </p:cNvGrpSpPr>
          <p:nvPr/>
        </p:nvGrpSpPr>
        <p:grpSpPr bwMode="auto">
          <a:xfrm>
            <a:off x="827088" y="2493963"/>
            <a:ext cx="1331912" cy="1296987"/>
            <a:chOff x="2200" y="1570"/>
            <a:chExt cx="1496" cy="1496"/>
          </a:xfrm>
        </p:grpSpPr>
        <p:sp>
          <p:nvSpPr>
            <p:cNvPr id="300046" name="Oval 14"/>
            <p:cNvSpPr>
              <a:spLocks noChangeArrowheads="1"/>
            </p:cNvSpPr>
            <p:nvPr/>
          </p:nvSpPr>
          <p:spPr bwMode="gray">
            <a:xfrm>
              <a:off x="2200" y="1570"/>
              <a:ext cx="1496" cy="1496"/>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47" name="Oval 15"/>
            <p:cNvSpPr>
              <a:spLocks noChangeArrowheads="1"/>
            </p:cNvSpPr>
            <p:nvPr/>
          </p:nvSpPr>
          <p:spPr bwMode="gray">
            <a:xfrm>
              <a:off x="2200" y="1570"/>
              <a:ext cx="1496" cy="1496"/>
            </a:xfrm>
            <a:prstGeom prst="ellipse">
              <a:avLst/>
            </a:prstGeom>
            <a:gradFill rotWithShape="1">
              <a:gsLst>
                <a:gs pos="0">
                  <a:schemeClr val="accent2">
                    <a:gamma/>
                    <a:shade val="0"/>
                    <a:invGamma/>
                  </a:schemeClr>
                </a:gs>
                <a:gs pos="100000">
                  <a:schemeClr val="accent2"/>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48" name="Oval 16"/>
            <p:cNvSpPr>
              <a:spLocks noChangeArrowheads="1"/>
            </p:cNvSpPr>
            <p:nvPr/>
          </p:nvSpPr>
          <p:spPr bwMode="gray">
            <a:xfrm>
              <a:off x="2298" y="1669"/>
              <a:ext cx="1300" cy="1298"/>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49" name="Oval 17"/>
            <p:cNvSpPr>
              <a:spLocks noChangeArrowheads="1"/>
            </p:cNvSpPr>
            <p:nvPr/>
          </p:nvSpPr>
          <p:spPr bwMode="gray">
            <a:xfrm>
              <a:off x="2298" y="1669"/>
              <a:ext cx="1300" cy="1298"/>
            </a:xfrm>
            <a:prstGeom prst="ellipse">
              <a:avLst/>
            </a:prstGeom>
            <a:gradFill rotWithShape="1">
              <a:gsLst>
                <a:gs pos="0">
                  <a:schemeClr val="accent2"/>
                </a:gs>
                <a:gs pos="100000">
                  <a:schemeClr val="accent2">
                    <a:gamma/>
                    <a:shade val="48627"/>
                    <a:invGamma/>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50" name="Oval 18"/>
            <p:cNvSpPr>
              <a:spLocks noChangeArrowheads="1"/>
            </p:cNvSpPr>
            <p:nvPr/>
          </p:nvSpPr>
          <p:spPr bwMode="gray">
            <a:xfrm>
              <a:off x="2362" y="1733"/>
              <a:ext cx="1171" cy="1170"/>
            </a:xfrm>
            <a:prstGeom prst="ellipse">
              <a:avLst/>
            </a:prstGeom>
            <a:gradFill rotWithShape="1">
              <a:gsLst>
                <a:gs pos="0">
                  <a:schemeClr val="accent2">
                    <a:gamma/>
                    <a:shade val="46275"/>
                    <a:invGamma/>
                  </a:schemeClr>
                </a:gs>
                <a:gs pos="100000">
                  <a:schemeClr val="accent2"/>
                </a:gs>
              </a:gsLst>
              <a:lin ang="5400000" scaled="1"/>
            </a:gradFill>
            <a:ln w="38100" algn="ctr">
              <a:noFill/>
              <a:round/>
              <a:headEnd/>
              <a:tailEnd/>
            </a:ln>
            <a:effectLst/>
          </p:spPr>
          <p:txBody>
            <a:bodyPr anchor="ctr">
              <a:spAutoFit/>
            </a:bodyPr>
            <a:lstStyle/>
            <a:p>
              <a:pPr>
                <a:defRPr/>
              </a:pPr>
              <a:endParaRPr lang="zh-CN" altLang="en-US">
                <a:latin typeface="Arial" charset="0"/>
              </a:endParaRPr>
            </a:p>
          </p:txBody>
        </p:sp>
      </p:grpSp>
      <p:grpSp>
        <p:nvGrpSpPr>
          <p:cNvPr id="4" name="Group 19"/>
          <p:cNvGrpSpPr>
            <a:grpSpLocks/>
          </p:cNvGrpSpPr>
          <p:nvPr/>
        </p:nvGrpSpPr>
        <p:grpSpPr bwMode="auto">
          <a:xfrm>
            <a:off x="6983413" y="2493963"/>
            <a:ext cx="1331912" cy="1296987"/>
            <a:chOff x="2200" y="1570"/>
            <a:chExt cx="1496" cy="1496"/>
          </a:xfrm>
        </p:grpSpPr>
        <p:sp>
          <p:nvSpPr>
            <p:cNvPr id="300052" name="Oval 20"/>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53" name="Oval 21"/>
            <p:cNvSpPr>
              <a:spLocks noChangeArrowheads="1"/>
            </p:cNvSpPr>
            <p:nvPr/>
          </p:nvSpPr>
          <p:spPr bwMode="gray">
            <a:xfrm>
              <a:off x="2200" y="1570"/>
              <a:ext cx="1496" cy="1496"/>
            </a:xfrm>
            <a:prstGeom prst="ellipse">
              <a:avLst/>
            </a:prstGeom>
            <a:gradFill rotWithShape="1">
              <a:gsLst>
                <a:gs pos="0">
                  <a:schemeClr val="accent1">
                    <a:gamma/>
                    <a:shade val="0"/>
                    <a:invGamma/>
                  </a:schemeClr>
                </a:gs>
                <a:gs pos="100000">
                  <a:schemeClr val="accent1"/>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54" name="Oval 22"/>
            <p:cNvSpPr>
              <a:spLocks noChangeArrowheads="1"/>
            </p:cNvSpPr>
            <p:nvPr/>
          </p:nvSpPr>
          <p:spPr bwMode="gray">
            <a:xfrm>
              <a:off x="2298" y="1669"/>
              <a:ext cx="1300" cy="1298"/>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55" name="Oval 23"/>
            <p:cNvSpPr>
              <a:spLocks noChangeArrowheads="1"/>
            </p:cNvSpPr>
            <p:nvPr/>
          </p:nvSpPr>
          <p:spPr bwMode="gray">
            <a:xfrm>
              <a:off x="2298" y="1669"/>
              <a:ext cx="1300" cy="1298"/>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56" name="Oval 24"/>
            <p:cNvSpPr>
              <a:spLocks noChangeArrowheads="1"/>
            </p:cNvSpPr>
            <p:nvPr/>
          </p:nvSpPr>
          <p:spPr bwMode="gray">
            <a:xfrm>
              <a:off x="2362" y="1733"/>
              <a:ext cx="1171"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pPr>
                <a:defRPr/>
              </a:pPr>
              <a:endParaRPr lang="zh-CN" altLang="en-US">
                <a:latin typeface="Arial" charset="0"/>
              </a:endParaRPr>
            </a:p>
          </p:txBody>
        </p:sp>
      </p:grpSp>
      <p:grpSp>
        <p:nvGrpSpPr>
          <p:cNvPr id="5" name="Group 25"/>
          <p:cNvGrpSpPr>
            <a:grpSpLocks/>
          </p:cNvGrpSpPr>
          <p:nvPr/>
        </p:nvGrpSpPr>
        <p:grpSpPr bwMode="auto">
          <a:xfrm>
            <a:off x="2844800" y="2493963"/>
            <a:ext cx="1331913" cy="1296987"/>
            <a:chOff x="2200" y="1570"/>
            <a:chExt cx="1496" cy="1496"/>
          </a:xfrm>
        </p:grpSpPr>
        <p:sp>
          <p:nvSpPr>
            <p:cNvPr id="300058" name="Oval 26"/>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59" name="Oval 27"/>
            <p:cNvSpPr>
              <a:spLocks noChangeArrowheads="1"/>
            </p:cNvSpPr>
            <p:nvPr/>
          </p:nvSpPr>
          <p:spPr bwMode="gray">
            <a:xfrm>
              <a:off x="2200" y="1570"/>
              <a:ext cx="1496" cy="1496"/>
            </a:xfrm>
            <a:prstGeom prst="ellipse">
              <a:avLst/>
            </a:prstGeom>
            <a:gradFill rotWithShape="1">
              <a:gsLst>
                <a:gs pos="0">
                  <a:schemeClr val="folHlink">
                    <a:gamma/>
                    <a:shade val="0"/>
                    <a:invGamma/>
                  </a:schemeClr>
                </a:gs>
                <a:gs pos="100000">
                  <a:schemeClr val="folHlink"/>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60" name="Oval 28"/>
            <p:cNvSpPr>
              <a:spLocks noChangeArrowheads="1"/>
            </p:cNvSpPr>
            <p:nvPr/>
          </p:nvSpPr>
          <p:spPr bwMode="gray">
            <a:xfrm>
              <a:off x="2298" y="1669"/>
              <a:ext cx="1300" cy="1298"/>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61" name="Oval 29"/>
            <p:cNvSpPr>
              <a:spLocks noChangeArrowheads="1"/>
            </p:cNvSpPr>
            <p:nvPr/>
          </p:nvSpPr>
          <p:spPr bwMode="gray">
            <a:xfrm>
              <a:off x="2298" y="1669"/>
              <a:ext cx="1300" cy="1298"/>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62" name="Oval 30"/>
            <p:cNvSpPr>
              <a:spLocks noChangeArrowheads="1"/>
            </p:cNvSpPr>
            <p:nvPr/>
          </p:nvSpPr>
          <p:spPr bwMode="gray">
            <a:xfrm>
              <a:off x="2362" y="1733"/>
              <a:ext cx="1171"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pPr>
                <a:defRPr/>
              </a:pPr>
              <a:endParaRPr lang="zh-CN" altLang="en-US">
                <a:latin typeface="Arial" charset="0"/>
              </a:endParaRPr>
            </a:p>
          </p:txBody>
        </p:sp>
      </p:grpSp>
      <p:sp>
        <p:nvSpPr>
          <p:cNvPr id="138272" name="Text Box 31"/>
          <p:cNvSpPr txBox="1">
            <a:spLocks noChangeArrowheads="1"/>
          </p:cNvSpPr>
          <p:nvPr/>
        </p:nvSpPr>
        <p:spPr bwMode="gray">
          <a:xfrm>
            <a:off x="982663" y="2992438"/>
            <a:ext cx="1068387" cy="354012"/>
          </a:xfrm>
          <a:prstGeom prst="rect">
            <a:avLst/>
          </a:prstGeom>
          <a:noFill/>
          <a:ln w="9525" algn="ctr">
            <a:noFill/>
            <a:miter lim="800000"/>
            <a:headEnd/>
            <a:tailEnd/>
          </a:ln>
        </p:spPr>
        <p:txBody>
          <a:bodyPr>
            <a:spAutoFit/>
          </a:bodyPr>
          <a:lstStyle/>
          <a:p>
            <a:pPr algn="r" eaLnBrk="0" hangingPunct="0"/>
            <a:r>
              <a:rPr lang="zh-CN" altLang="en-US" sz="1700" b="1">
                <a:solidFill>
                  <a:schemeClr val="bg1"/>
                </a:solidFill>
                <a:latin typeface="+mn-ea"/>
                <a:ea typeface="+mn-ea"/>
              </a:rPr>
              <a:t>存管销户</a:t>
            </a:r>
            <a:endParaRPr lang="en-US" altLang="ko-KR" sz="1700" b="1">
              <a:solidFill>
                <a:schemeClr val="bg1"/>
              </a:solidFill>
              <a:latin typeface="+mn-ea"/>
              <a:ea typeface="+mn-ea"/>
            </a:endParaRPr>
          </a:p>
        </p:txBody>
      </p:sp>
      <p:sp>
        <p:nvSpPr>
          <p:cNvPr id="138273" name="Text Box 32"/>
          <p:cNvSpPr txBox="1">
            <a:spLocks noChangeArrowheads="1"/>
          </p:cNvSpPr>
          <p:nvPr/>
        </p:nvSpPr>
        <p:spPr bwMode="gray">
          <a:xfrm>
            <a:off x="2987675" y="2997200"/>
            <a:ext cx="1068388" cy="354013"/>
          </a:xfrm>
          <a:prstGeom prst="rect">
            <a:avLst/>
          </a:prstGeom>
          <a:noFill/>
          <a:ln w="9525" algn="ctr">
            <a:noFill/>
            <a:miter lim="800000"/>
            <a:headEnd/>
            <a:tailEnd/>
          </a:ln>
        </p:spPr>
        <p:txBody>
          <a:bodyPr>
            <a:spAutoFit/>
          </a:bodyPr>
          <a:lstStyle/>
          <a:p>
            <a:pPr algn="r" eaLnBrk="0" hangingPunct="0"/>
            <a:r>
              <a:rPr lang="zh-CN" altLang="en-US" sz="1700" b="1">
                <a:solidFill>
                  <a:schemeClr val="bg1"/>
                </a:solidFill>
                <a:latin typeface="+mn-ea"/>
                <a:ea typeface="+mn-ea"/>
              </a:rPr>
              <a:t>股东帐户</a:t>
            </a:r>
            <a:endParaRPr lang="en-US" altLang="ko-KR" sz="1700" b="1">
              <a:solidFill>
                <a:schemeClr val="bg1"/>
              </a:solidFill>
              <a:latin typeface="+mn-ea"/>
              <a:ea typeface="+mn-ea"/>
            </a:endParaRPr>
          </a:p>
        </p:txBody>
      </p:sp>
      <p:sp>
        <p:nvSpPr>
          <p:cNvPr id="138274" name="Text Box 33"/>
          <p:cNvSpPr txBox="1">
            <a:spLocks noChangeArrowheads="1"/>
          </p:cNvSpPr>
          <p:nvPr/>
        </p:nvSpPr>
        <p:spPr bwMode="gray">
          <a:xfrm>
            <a:off x="5076825" y="2997200"/>
            <a:ext cx="1079500" cy="354013"/>
          </a:xfrm>
          <a:prstGeom prst="rect">
            <a:avLst/>
          </a:prstGeom>
          <a:noFill/>
          <a:ln w="9525" algn="ctr">
            <a:noFill/>
            <a:miter lim="800000"/>
            <a:headEnd/>
            <a:tailEnd/>
          </a:ln>
        </p:spPr>
        <p:txBody>
          <a:bodyPr>
            <a:spAutoFit/>
          </a:bodyPr>
          <a:lstStyle/>
          <a:p>
            <a:pPr algn="r" eaLnBrk="0" hangingPunct="0"/>
            <a:r>
              <a:rPr lang="zh-CN" altLang="en-US" sz="1700" b="1">
                <a:solidFill>
                  <a:schemeClr val="bg1"/>
                </a:solidFill>
                <a:latin typeface="+mn-ea"/>
                <a:ea typeface="+mn-ea"/>
              </a:rPr>
              <a:t>资金销户</a:t>
            </a:r>
            <a:endParaRPr lang="en-US" altLang="ko-KR" sz="1700" b="1">
              <a:solidFill>
                <a:schemeClr val="bg1"/>
              </a:solidFill>
              <a:latin typeface="+mn-ea"/>
              <a:ea typeface="+mn-ea"/>
            </a:endParaRPr>
          </a:p>
        </p:txBody>
      </p:sp>
      <p:sp>
        <p:nvSpPr>
          <p:cNvPr id="138275" name="Text Box 34"/>
          <p:cNvSpPr txBox="1">
            <a:spLocks noChangeArrowheads="1"/>
          </p:cNvSpPr>
          <p:nvPr/>
        </p:nvSpPr>
        <p:spPr bwMode="gray">
          <a:xfrm>
            <a:off x="7140575" y="2992438"/>
            <a:ext cx="1066800" cy="354012"/>
          </a:xfrm>
          <a:prstGeom prst="rect">
            <a:avLst/>
          </a:prstGeom>
          <a:noFill/>
          <a:ln w="9525" algn="ctr">
            <a:noFill/>
            <a:miter lim="800000"/>
            <a:headEnd/>
            <a:tailEnd/>
          </a:ln>
        </p:spPr>
        <p:txBody>
          <a:bodyPr>
            <a:spAutoFit/>
          </a:bodyPr>
          <a:lstStyle/>
          <a:p>
            <a:pPr algn="r" eaLnBrk="0" hangingPunct="0"/>
            <a:r>
              <a:rPr lang="zh-CN" altLang="en-US" sz="1700" b="1">
                <a:solidFill>
                  <a:schemeClr val="bg1"/>
                </a:solidFill>
                <a:latin typeface="+mn-ea"/>
                <a:ea typeface="+mn-ea"/>
              </a:rPr>
              <a:t>客户销户</a:t>
            </a:r>
            <a:endParaRPr lang="en-US" altLang="ko-KR" sz="1700" b="1">
              <a:solidFill>
                <a:schemeClr val="bg1"/>
              </a:solidFill>
              <a:latin typeface="+mn-ea"/>
              <a:ea typeface="+mn-ea"/>
            </a:endParaRPr>
          </a:p>
        </p:txBody>
      </p:sp>
      <p:sp>
        <p:nvSpPr>
          <p:cNvPr id="138276" name="Rectangle 35"/>
          <p:cNvSpPr>
            <a:spLocks noChangeArrowheads="1"/>
          </p:cNvSpPr>
          <p:nvPr/>
        </p:nvSpPr>
        <p:spPr bwMode="auto">
          <a:xfrm>
            <a:off x="611188" y="4038600"/>
            <a:ext cx="1871662" cy="523875"/>
          </a:xfrm>
          <a:prstGeom prst="rect">
            <a:avLst/>
          </a:prstGeom>
          <a:noFill/>
          <a:ln w="0" algn="ctr">
            <a:noFill/>
            <a:miter lim="800000"/>
            <a:headEnd/>
            <a:tailEnd/>
          </a:ln>
        </p:spPr>
        <p:txBody>
          <a:bodyPr>
            <a:spAutoFit/>
          </a:bodyPr>
          <a:lstStyle/>
          <a:p>
            <a:pPr algn="ctr" eaLnBrk="0" hangingPunct="0"/>
            <a:r>
              <a:rPr lang="zh-CN" altLang="en-US" sz="1400" b="1" dirty="0">
                <a:solidFill>
                  <a:schemeClr val="tx2"/>
                </a:solidFill>
                <a:latin typeface="+mn-ea"/>
                <a:ea typeface="+mn-ea"/>
              </a:rPr>
              <a:t>几种情况下不能存管销户</a:t>
            </a:r>
            <a:endParaRPr lang="en-US" altLang="ko-KR" sz="1400" b="1" dirty="0">
              <a:solidFill>
                <a:schemeClr val="tx2"/>
              </a:solidFill>
              <a:latin typeface="+mn-ea"/>
              <a:ea typeface="+mn-ea"/>
            </a:endParaRPr>
          </a:p>
        </p:txBody>
      </p:sp>
      <p:sp>
        <p:nvSpPr>
          <p:cNvPr id="138277" name="Rectangle 36"/>
          <p:cNvSpPr>
            <a:spLocks noChangeArrowheads="1"/>
          </p:cNvSpPr>
          <p:nvPr/>
        </p:nvSpPr>
        <p:spPr bwMode="auto">
          <a:xfrm>
            <a:off x="2628900" y="4038600"/>
            <a:ext cx="1871663" cy="307975"/>
          </a:xfrm>
          <a:prstGeom prst="rect">
            <a:avLst/>
          </a:prstGeom>
          <a:noFill/>
          <a:ln w="0" algn="ctr">
            <a:noFill/>
            <a:miter lim="800000"/>
            <a:headEnd/>
            <a:tailEnd/>
          </a:ln>
        </p:spPr>
        <p:txBody>
          <a:bodyPr>
            <a:spAutoFit/>
          </a:bodyPr>
          <a:lstStyle/>
          <a:p>
            <a:pPr algn="ctr" eaLnBrk="0" hangingPunct="0"/>
            <a:r>
              <a:rPr lang="zh-CN" altLang="en-US" sz="1400" b="1">
                <a:solidFill>
                  <a:schemeClr val="tx2"/>
                </a:solidFill>
                <a:latin typeface="+mn-ea"/>
                <a:ea typeface="+mn-ea"/>
              </a:rPr>
              <a:t>须满足几个条件</a:t>
            </a:r>
            <a:endParaRPr lang="en-US" altLang="zh-CN" sz="1400" b="1">
              <a:solidFill>
                <a:schemeClr val="tx2"/>
              </a:solidFill>
              <a:latin typeface="+mn-ea"/>
              <a:ea typeface="+mn-ea"/>
            </a:endParaRPr>
          </a:p>
        </p:txBody>
      </p:sp>
      <p:sp>
        <p:nvSpPr>
          <p:cNvPr id="138278" name="Rectangle 37"/>
          <p:cNvSpPr>
            <a:spLocks noChangeArrowheads="1"/>
          </p:cNvSpPr>
          <p:nvPr/>
        </p:nvSpPr>
        <p:spPr bwMode="auto">
          <a:xfrm>
            <a:off x="4714875" y="4038600"/>
            <a:ext cx="1871663" cy="307975"/>
          </a:xfrm>
          <a:prstGeom prst="rect">
            <a:avLst/>
          </a:prstGeom>
          <a:noFill/>
          <a:ln w="0" algn="ctr">
            <a:noFill/>
            <a:miter lim="800000"/>
            <a:headEnd/>
            <a:tailEnd/>
          </a:ln>
        </p:spPr>
        <p:txBody>
          <a:bodyPr>
            <a:spAutoFit/>
          </a:bodyPr>
          <a:lstStyle/>
          <a:p>
            <a:pPr algn="ctr" eaLnBrk="0" hangingPunct="0"/>
            <a:r>
              <a:rPr lang="zh-CN" altLang="en-US" sz="1400" b="1">
                <a:solidFill>
                  <a:schemeClr val="tx2"/>
                </a:solidFill>
                <a:latin typeface="+mn-ea"/>
                <a:ea typeface="+mn-ea"/>
              </a:rPr>
              <a:t>须满足的条件</a:t>
            </a:r>
            <a:endParaRPr lang="en-US" altLang="ko-KR" sz="1400" b="1">
              <a:solidFill>
                <a:schemeClr val="tx2"/>
              </a:solidFill>
              <a:latin typeface="+mn-ea"/>
              <a:ea typeface="+mn-ea"/>
            </a:endParaRPr>
          </a:p>
        </p:txBody>
      </p:sp>
      <p:sp>
        <p:nvSpPr>
          <p:cNvPr id="138279" name="Rectangle 38"/>
          <p:cNvSpPr>
            <a:spLocks noChangeArrowheads="1"/>
          </p:cNvSpPr>
          <p:nvPr/>
        </p:nvSpPr>
        <p:spPr bwMode="auto">
          <a:xfrm>
            <a:off x="6731000" y="4027488"/>
            <a:ext cx="1871663" cy="738187"/>
          </a:xfrm>
          <a:prstGeom prst="rect">
            <a:avLst/>
          </a:prstGeom>
          <a:noFill/>
          <a:ln w="0" algn="ctr">
            <a:noFill/>
            <a:miter lim="800000"/>
            <a:headEnd/>
            <a:tailEnd/>
          </a:ln>
        </p:spPr>
        <p:txBody>
          <a:bodyPr>
            <a:spAutoFit/>
          </a:bodyPr>
          <a:lstStyle/>
          <a:p>
            <a:pPr algn="ctr" eaLnBrk="0" hangingPunct="0"/>
            <a:r>
              <a:rPr lang="zh-CN" altLang="en-US" sz="1400" b="1">
                <a:solidFill>
                  <a:schemeClr val="tx2"/>
                </a:solidFill>
                <a:latin typeface="+mn-ea"/>
                <a:ea typeface="+mn-ea"/>
              </a:rPr>
              <a:t>也可单独做销户，完成存管、股东、资金帐户一次性销户</a:t>
            </a:r>
            <a:endParaRPr lang="en-US" altLang="ko-KR" sz="1400" b="1">
              <a:solidFill>
                <a:schemeClr val="tx2"/>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72"/>
                                        </p:tgtEl>
                                        <p:attrNameLst>
                                          <p:attrName>style.visibility</p:attrName>
                                        </p:attrNameLst>
                                      </p:cBhvr>
                                      <p:to>
                                        <p:strVal val="visible"/>
                                      </p:to>
                                    </p:set>
                                    <p:anim calcmode="lin" valueType="num">
                                      <p:cBhvr additive="base">
                                        <p:cTn id="7" dur="500" fill="hold"/>
                                        <p:tgtEl>
                                          <p:spTgt spid="138272"/>
                                        </p:tgtEl>
                                        <p:attrNameLst>
                                          <p:attrName>ppt_x</p:attrName>
                                        </p:attrNameLst>
                                      </p:cBhvr>
                                      <p:tavLst>
                                        <p:tav tm="0">
                                          <p:val>
                                            <p:strVal val="#ppt_x"/>
                                          </p:val>
                                        </p:tav>
                                        <p:tav tm="100000">
                                          <p:val>
                                            <p:strVal val="#ppt_x"/>
                                          </p:val>
                                        </p:tav>
                                      </p:tavLst>
                                    </p:anim>
                                    <p:anim calcmode="lin" valueType="num">
                                      <p:cBhvr additive="base">
                                        <p:cTn id="8" dur="500" fill="hold"/>
                                        <p:tgtEl>
                                          <p:spTgt spid="13827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276"/>
                                        </p:tgtEl>
                                        <p:attrNameLst>
                                          <p:attrName>style.visibility</p:attrName>
                                        </p:attrNameLst>
                                      </p:cBhvr>
                                      <p:to>
                                        <p:strVal val="visible"/>
                                      </p:to>
                                    </p:set>
                                    <p:anim calcmode="lin" valueType="num">
                                      <p:cBhvr additive="base">
                                        <p:cTn id="15" dur="500" fill="hold"/>
                                        <p:tgtEl>
                                          <p:spTgt spid="138276"/>
                                        </p:tgtEl>
                                        <p:attrNameLst>
                                          <p:attrName>ppt_x</p:attrName>
                                        </p:attrNameLst>
                                      </p:cBhvr>
                                      <p:tavLst>
                                        <p:tav tm="0">
                                          <p:val>
                                            <p:strVal val="#ppt_x"/>
                                          </p:val>
                                        </p:tav>
                                        <p:tav tm="100000">
                                          <p:val>
                                            <p:strVal val="#ppt_x"/>
                                          </p:val>
                                        </p:tav>
                                      </p:tavLst>
                                    </p:anim>
                                    <p:anim calcmode="lin" valueType="num">
                                      <p:cBhvr additive="base">
                                        <p:cTn id="16" dur="500" fill="hold"/>
                                        <p:tgtEl>
                                          <p:spTgt spid="13827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8273"/>
                                        </p:tgtEl>
                                        <p:attrNameLst>
                                          <p:attrName>style.visibility</p:attrName>
                                        </p:attrNameLst>
                                      </p:cBhvr>
                                      <p:to>
                                        <p:strVal val="visible"/>
                                      </p:to>
                                    </p:set>
                                    <p:anim calcmode="lin" valueType="num">
                                      <p:cBhvr additive="base">
                                        <p:cTn id="21" dur="500" fill="hold"/>
                                        <p:tgtEl>
                                          <p:spTgt spid="138273"/>
                                        </p:tgtEl>
                                        <p:attrNameLst>
                                          <p:attrName>ppt_x</p:attrName>
                                        </p:attrNameLst>
                                      </p:cBhvr>
                                      <p:tavLst>
                                        <p:tav tm="0">
                                          <p:val>
                                            <p:strVal val="#ppt_x"/>
                                          </p:val>
                                        </p:tav>
                                        <p:tav tm="100000">
                                          <p:val>
                                            <p:strVal val="#ppt_x"/>
                                          </p:val>
                                        </p:tav>
                                      </p:tavLst>
                                    </p:anim>
                                    <p:anim calcmode="lin" valueType="num">
                                      <p:cBhvr additive="base">
                                        <p:cTn id="22" dur="500" fill="hold"/>
                                        <p:tgtEl>
                                          <p:spTgt spid="13827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8277"/>
                                        </p:tgtEl>
                                        <p:attrNameLst>
                                          <p:attrName>style.visibility</p:attrName>
                                        </p:attrNameLst>
                                      </p:cBhvr>
                                      <p:to>
                                        <p:strVal val="visible"/>
                                      </p:to>
                                    </p:set>
                                    <p:anim calcmode="lin" valueType="num">
                                      <p:cBhvr additive="base">
                                        <p:cTn id="29" dur="500" fill="hold"/>
                                        <p:tgtEl>
                                          <p:spTgt spid="138277"/>
                                        </p:tgtEl>
                                        <p:attrNameLst>
                                          <p:attrName>ppt_x</p:attrName>
                                        </p:attrNameLst>
                                      </p:cBhvr>
                                      <p:tavLst>
                                        <p:tav tm="0">
                                          <p:val>
                                            <p:strVal val="#ppt_x"/>
                                          </p:val>
                                        </p:tav>
                                        <p:tav tm="100000">
                                          <p:val>
                                            <p:strVal val="#ppt_x"/>
                                          </p:val>
                                        </p:tav>
                                      </p:tavLst>
                                    </p:anim>
                                    <p:anim calcmode="lin" valueType="num">
                                      <p:cBhvr additive="base">
                                        <p:cTn id="30" dur="500" fill="hold"/>
                                        <p:tgtEl>
                                          <p:spTgt spid="13827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8274"/>
                                        </p:tgtEl>
                                        <p:attrNameLst>
                                          <p:attrName>style.visibility</p:attrName>
                                        </p:attrNameLst>
                                      </p:cBhvr>
                                      <p:to>
                                        <p:strVal val="visible"/>
                                      </p:to>
                                    </p:set>
                                    <p:anim calcmode="lin" valueType="num">
                                      <p:cBhvr additive="base">
                                        <p:cTn id="35" dur="500" fill="hold"/>
                                        <p:tgtEl>
                                          <p:spTgt spid="138274"/>
                                        </p:tgtEl>
                                        <p:attrNameLst>
                                          <p:attrName>ppt_x</p:attrName>
                                        </p:attrNameLst>
                                      </p:cBhvr>
                                      <p:tavLst>
                                        <p:tav tm="0">
                                          <p:val>
                                            <p:strVal val="#ppt_x"/>
                                          </p:val>
                                        </p:tav>
                                        <p:tav tm="100000">
                                          <p:val>
                                            <p:strVal val="#ppt_x"/>
                                          </p:val>
                                        </p:tav>
                                      </p:tavLst>
                                    </p:anim>
                                    <p:anim calcmode="lin" valueType="num">
                                      <p:cBhvr additive="base">
                                        <p:cTn id="36" dur="500" fill="hold"/>
                                        <p:tgtEl>
                                          <p:spTgt spid="1382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8278"/>
                                        </p:tgtEl>
                                        <p:attrNameLst>
                                          <p:attrName>style.visibility</p:attrName>
                                        </p:attrNameLst>
                                      </p:cBhvr>
                                      <p:to>
                                        <p:strVal val="visible"/>
                                      </p:to>
                                    </p:set>
                                    <p:anim calcmode="lin" valueType="num">
                                      <p:cBhvr additive="base">
                                        <p:cTn id="43" dur="500" fill="hold"/>
                                        <p:tgtEl>
                                          <p:spTgt spid="138278"/>
                                        </p:tgtEl>
                                        <p:attrNameLst>
                                          <p:attrName>ppt_x</p:attrName>
                                        </p:attrNameLst>
                                      </p:cBhvr>
                                      <p:tavLst>
                                        <p:tav tm="0">
                                          <p:val>
                                            <p:strVal val="#ppt_x"/>
                                          </p:val>
                                        </p:tav>
                                        <p:tav tm="100000">
                                          <p:val>
                                            <p:strVal val="#ppt_x"/>
                                          </p:val>
                                        </p:tav>
                                      </p:tavLst>
                                    </p:anim>
                                    <p:anim calcmode="lin" valueType="num">
                                      <p:cBhvr additive="base">
                                        <p:cTn id="44" dur="500" fill="hold"/>
                                        <p:tgtEl>
                                          <p:spTgt spid="1382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8275"/>
                                        </p:tgtEl>
                                        <p:attrNameLst>
                                          <p:attrName>style.visibility</p:attrName>
                                        </p:attrNameLst>
                                      </p:cBhvr>
                                      <p:to>
                                        <p:strVal val="visible"/>
                                      </p:to>
                                    </p:set>
                                    <p:anim calcmode="lin" valueType="num">
                                      <p:cBhvr additive="base">
                                        <p:cTn id="49" dur="500" fill="hold"/>
                                        <p:tgtEl>
                                          <p:spTgt spid="138275"/>
                                        </p:tgtEl>
                                        <p:attrNameLst>
                                          <p:attrName>ppt_x</p:attrName>
                                        </p:attrNameLst>
                                      </p:cBhvr>
                                      <p:tavLst>
                                        <p:tav tm="0">
                                          <p:val>
                                            <p:strVal val="#ppt_x"/>
                                          </p:val>
                                        </p:tav>
                                        <p:tav tm="100000">
                                          <p:val>
                                            <p:strVal val="#ppt_x"/>
                                          </p:val>
                                        </p:tav>
                                      </p:tavLst>
                                    </p:anim>
                                    <p:anim calcmode="lin" valueType="num">
                                      <p:cBhvr additive="base">
                                        <p:cTn id="50" dur="500" fill="hold"/>
                                        <p:tgtEl>
                                          <p:spTgt spid="13827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8279"/>
                                        </p:tgtEl>
                                        <p:attrNameLst>
                                          <p:attrName>style.visibility</p:attrName>
                                        </p:attrNameLst>
                                      </p:cBhvr>
                                      <p:to>
                                        <p:strVal val="visible"/>
                                      </p:to>
                                    </p:set>
                                    <p:anim calcmode="lin" valueType="num">
                                      <p:cBhvr additive="base">
                                        <p:cTn id="57" dur="500" fill="hold"/>
                                        <p:tgtEl>
                                          <p:spTgt spid="138279"/>
                                        </p:tgtEl>
                                        <p:attrNameLst>
                                          <p:attrName>ppt_x</p:attrName>
                                        </p:attrNameLst>
                                      </p:cBhvr>
                                      <p:tavLst>
                                        <p:tav tm="0">
                                          <p:val>
                                            <p:strVal val="#ppt_x"/>
                                          </p:val>
                                        </p:tav>
                                        <p:tav tm="100000">
                                          <p:val>
                                            <p:strVal val="#ppt_x"/>
                                          </p:val>
                                        </p:tav>
                                      </p:tavLst>
                                    </p:anim>
                                    <p:anim calcmode="lin" valueType="num">
                                      <p:cBhvr additive="base">
                                        <p:cTn id="58" dur="500" fill="hold"/>
                                        <p:tgtEl>
                                          <p:spTgt spid="138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72" grpId="0"/>
      <p:bldP spid="138273" grpId="0"/>
      <p:bldP spid="138274" grpId="0"/>
      <p:bldP spid="138275" grpId="0"/>
      <p:bldP spid="138276" grpId="0"/>
      <p:bldP spid="138277" grpId="0"/>
      <p:bldP spid="138278" grpId="0"/>
      <p:bldP spid="1382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实现方法</a:t>
            </a:r>
            <a:endParaRPr lang="en-US" altLang="zh-CN" dirty="0" smtClean="0"/>
          </a:p>
        </p:txBody>
      </p:sp>
      <p:pic>
        <p:nvPicPr>
          <p:cNvPr id="21507" name="Picture 2"/>
          <p:cNvPicPr>
            <a:picLocks noChangeAspect="1" noChangeArrowheads="1"/>
          </p:cNvPicPr>
          <p:nvPr/>
        </p:nvPicPr>
        <p:blipFill>
          <a:blip r:embed="rId3"/>
          <a:srcRect/>
          <a:stretch>
            <a:fillRect/>
          </a:stretch>
        </p:blipFill>
        <p:spPr bwMode="auto">
          <a:xfrm>
            <a:off x="1116013" y="981075"/>
            <a:ext cx="7056437" cy="541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业务流程</a:t>
            </a:r>
            <a:endParaRPr lang="en-US" altLang="zh-CN" dirty="0" smtClean="0"/>
          </a:p>
        </p:txBody>
      </p:sp>
      <p:sp>
        <p:nvSpPr>
          <p:cNvPr id="5" name="Rectangle 2"/>
          <p:cNvSpPr txBox="1">
            <a:spLocks noChangeArrowheads="1"/>
          </p:cNvSpPr>
          <p:nvPr/>
        </p:nvSpPr>
        <p:spPr bwMode="auto">
          <a:xfrm>
            <a:off x="323850" y="1123950"/>
            <a:ext cx="7964488" cy="663575"/>
          </a:xfrm>
          <a:prstGeom prst="rect">
            <a:avLst/>
          </a:prstGeom>
          <a:noFill/>
          <a:ln w="9525">
            <a:noFill/>
            <a:miter lim="800000"/>
            <a:headEnd/>
            <a:tailEnd/>
          </a:ln>
        </p:spPr>
        <p:txBody>
          <a:bodyPr anchor="ctr"/>
          <a:lstStyle/>
          <a:p>
            <a:pPr eaLnBrk="0" hangingPunct="0">
              <a:defRPr/>
            </a:pPr>
            <a:r>
              <a:rPr lang="zh-CN" altLang="en-US" sz="2400" b="1" dirty="0">
                <a:latin typeface="Arial" charset="0"/>
              </a:rPr>
              <a:t>帐户挂失与重新开户</a:t>
            </a:r>
            <a:endParaRPr lang="zh-CN" altLang="en-US" sz="2400" b="1" dirty="0">
              <a:effectLst>
                <a:outerShdw blurRad="38100" dist="38100" dir="2700000" algn="tl">
                  <a:srgbClr val="C0C0C0"/>
                </a:outerShdw>
              </a:effectLst>
              <a:latin typeface="宋体" pitchFamily="2" charset="-122"/>
              <a:ea typeface="Arial Unicode MS" pitchFamily="34" charset="-122"/>
              <a:cs typeface="Arial Unicode MS" pitchFamily="34" charset="-122"/>
            </a:endParaRPr>
          </a:p>
        </p:txBody>
      </p:sp>
      <p:sp>
        <p:nvSpPr>
          <p:cNvPr id="22532" name="Rectangle 3"/>
          <p:cNvSpPr txBox="1">
            <a:spLocks noChangeArrowheads="1"/>
          </p:cNvSpPr>
          <p:nvPr/>
        </p:nvSpPr>
        <p:spPr bwMode="auto">
          <a:xfrm>
            <a:off x="900113" y="2133600"/>
            <a:ext cx="7200900" cy="3167063"/>
          </a:xfrm>
          <a:prstGeom prst="rect">
            <a:avLst/>
          </a:prstGeom>
          <a:noFill/>
          <a:ln w="9525">
            <a:noFill/>
            <a:miter lim="800000"/>
            <a:headEnd/>
            <a:tailEnd/>
          </a:ln>
        </p:spPr>
        <p:txBody>
          <a:bodyPr/>
          <a:lstStyle/>
          <a:p>
            <a:pPr>
              <a:spcBef>
                <a:spcPts val="1200"/>
              </a:spcBef>
              <a:buFont typeface="Wingdings" pitchFamily="2" charset="2"/>
              <a:buChar char="Ø"/>
              <a:defRPr/>
            </a:pPr>
            <a:r>
              <a:rPr lang="zh-CN" altLang="en-US" sz="2000" dirty="0">
                <a:latin typeface="Arial" charset="0"/>
              </a:rPr>
              <a:t>每个投资者，每个交易市场都只能开立一个证券帐户。</a:t>
            </a:r>
          </a:p>
          <a:p>
            <a:pPr>
              <a:spcBef>
                <a:spcPts val="1200"/>
              </a:spcBef>
              <a:buFont typeface="Wingdings" pitchFamily="2" charset="2"/>
              <a:buChar char="Ø"/>
              <a:defRPr/>
            </a:pPr>
            <a:r>
              <a:rPr lang="zh-CN" altLang="en-US" sz="2000" dirty="0">
                <a:latin typeface="Arial" charset="0"/>
              </a:rPr>
              <a:t>如果证券帐户不慎丢失，应及时挂失并办理重新开户手续。</a:t>
            </a:r>
          </a:p>
          <a:p>
            <a:pPr>
              <a:spcBef>
                <a:spcPts val="1200"/>
              </a:spcBef>
              <a:buFont typeface="Wingdings" pitchFamily="2" charset="2"/>
              <a:buChar char="Ø"/>
              <a:defRPr/>
            </a:pPr>
            <a:r>
              <a:rPr lang="zh-CN" altLang="en-US" sz="2000" dirty="0">
                <a:latin typeface="Arial" charset="0"/>
              </a:rPr>
              <a:t>具体程序是：首先向所在的证券营业部挂失，然后由该证券营业部负责向证券登记结算公司申报，再行办理挂失帐户的证券转户手续。</a:t>
            </a:r>
          </a:p>
          <a:p>
            <a:pPr marL="342900" indent="-342900" eaLnBrk="0" hangingPunct="0">
              <a:spcBef>
                <a:spcPct val="20000"/>
              </a:spcBef>
              <a:buFont typeface="Wingdings" pitchFamily="2" charset="2"/>
              <a:buNone/>
              <a:defRPr/>
            </a:pPr>
            <a:endParaRPr lang="zh-CN" altLang="en-US" sz="2000" b="1" dirty="0">
              <a:latin typeface="宋体" pitchFamily="2" charset="-122"/>
              <a:ea typeface="Arial Unicode MS" pitchFamily="34" charset="-122"/>
              <a:cs typeface="Arial Unicode MS" pitchFamily="34" charset="-122"/>
            </a:endParaRPr>
          </a:p>
          <a:p>
            <a:pPr marL="342900" indent="-342900" eaLnBrk="0" hangingPunct="0">
              <a:spcBef>
                <a:spcPct val="20000"/>
              </a:spcBef>
              <a:buFont typeface="Wingdings" pitchFamily="2" charset="2"/>
              <a:buNone/>
              <a:defRPr/>
            </a:pPr>
            <a:endParaRPr lang="en-US" altLang="zh-CN" sz="2000" b="1" dirty="0">
              <a:latin typeface="宋体" pitchFamily="2" charset="-122"/>
              <a:ea typeface="Arial Unicode MS" pitchFamily="34" charset="-122"/>
              <a:cs typeface="Arial Unicode MS" pitchFamily="34" charset="-122"/>
            </a:endParaRPr>
          </a:p>
          <a:p>
            <a:pPr marL="342900" indent="-342900" eaLnBrk="0" hangingPunct="0">
              <a:spcBef>
                <a:spcPct val="20000"/>
              </a:spcBef>
              <a:buFont typeface="Wingdings" pitchFamily="2" charset="2"/>
              <a:buNone/>
              <a:defRPr/>
            </a:pPr>
            <a:r>
              <a:rPr lang="zh-CN" altLang="en-US" sz="2000" b="1" dirty="0">
                <a:latin typeface="宋体" pitchFamily="2" charset="-122"/>
                <a:ea typeface="Arial Unicode MS" pitchFamily="34" charset="-122"/>
                <a:cs typeface="Arial Unicode MS" pitchFamily="34" charset="-122"/>
              </a:rPr>
              <a:t>            </a:t>
            </a:r>
          </a:p>
          <a:p>
            <a:pPr marL="342900" indent="-342900" eaLnBrk="0" hangingPunct="0">
              <a:spcBef>
                <a:spcPct val="20000"/>
              </a:spcBef>
              <a:buFont typeface="Wingdings" pitchFamily="2" charset="2"/>
              <a:buNone/>
              <a:defRPr/>
            </a:pPr>
            <a:r>
              <a:rPr lang="en-US" altLang="zh-CN" sz="2400" b="1" dirty="0">
                <a:latin typeface="宋体" pitchFamily="2" charset="-122"/>
                <a:ea typeface="Arial Unicode MS" pitchFamily="34" charset="-122"/>
                <a:cs typeface="Arial Unicode MS" pitchFamily="34" charset="-122"/>
              </a:rPr>
              <a:t> </a:t>
            </a:r>
            <a:endParaRPr lang="zh-CN" altLang="en-US" sz="2400" b="1" dirty="0">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zh-CN" altLang="en-US" dirty="0"/>
          </a:p>
        </p:txBody>
      </p:sp>
      <p:sp>
        <p:nvSpPr>
          <p:cNvPr id="24579" name="Rectangle 3"/>
          <p:cNvSpPr txBox="1">
            <a:spLocks noChangeArrowheads="1"/>
          </p:cNvSpPr>
          <p:nvPr/>
        </p:nvSpPr>
        <p:spPr bwMode="auto">
          <a:xfrm>
            <a:off x="539750" y="1123950"/>
            <a:ext cx="8280400" cy="5041900"/>
          </a:xfrm>
          <a:prstGeom prst="rect">
            <a:avLst/>
          </a:prstGeom>
          <a:noFill/>
          <a:ln w="9525">
            <a:noFill/>
            <a:miter lim="800000"/>
            <a:headEnd/>
            <a:tailEnd/>
          </a:ln>
        </p:spPr>
        <p:txBody>
          <a:bodyPr/>
          <a:lstStyle/>
          <a:p>
            <a:pPr marL="342900" indent="-342900">
              <a:spcBef>
                <a:spcPct val="20000"/>
              </a:spcBef>
            </a:pPr>
            <a:r>
              <a:rPr lang="en-US" altLang="zh-CN" sz="2000" dirty="0">
                <a:latin typeface="+mn-ea"/>
                <a:ea typeface="+mn-ea"/>
                <a:cs typeface="Arial Unicode MS" pitchFamily="34" charset="-122"/>
              </a:rPr>
              <a:t>1. </a:t>
            </a:r>
            <a:r>
              <a:rPr lang="zh-CN" altLang="en-US" sz="2000" b="1" dirty="0">
                <a:latin typeface="+mn-ea"/>
                <a:ea typeface="+mn-ea"/>
                <a:cs typeface="Arial Unicode MS" pitchFamily="34" charset="-122"/>
              </a:rPr>
              <a:t>证券交易所和证券公司有什么区别？</a:t>
            </a:r>
          </a:p>
          <a:p>
            <a:pPr marL="342900" indent="-342900">
              <a:spcBef>
                <a:spcPct val="20000"/>
              </a:spcBef>
            </a:pPr>
            <a:r>
              <a:rPr lang="zh-CN" altLang="en-US" sz="2000" dirty="0">
                <a:latin typeface="+mn-ea"/>
                <a:ea typeface="+mn-ea"/>
                <a:cs typeface="Arial Unicode MS" pitchFamily="34" charset="-122"/>
              </a:rPr>
              <a:t>    证券交易所是一个不以赢利为目的会员制的法人机构，它向市场提供竞价交易场所，组织交易的实施，监督市场参与者的行为并提供相应的服务；投资者买卖证券应直接通过交易所的会员，也就是一般所说的证券公司进行</a:t>
            </a:r>
            <a:r>
              <a:rPr lang="zh-CN" altLang="en-US" sz="2000" dirty="0" smtClean="0">
                <a:latin typeface="+mn-ea"/>
                <a:ea typeface="+mn-ea"/>
                <a:cs typeface="Arial Unicode MS" pitchFamily="34" charset="-122"/>
              </a:rPr>
              <a:t>。</a:t>
            </a:r>
            <a:endParaRPr lang="en-US" altLang="zh-CN" sz="2000" dirty="0">
              <a:latin typeface="+mn-ea"/>
              <a:ea typeface="+mn-ea"/>
              <a:cs typeface="Arial Unicode MS" pitchFamily="34" charset="-122"/>
            </a:endParaRPr>
          </a:p>
          <a:p>
            <a:pPr marL="342900" indent="-342900">
              <a:spcBef>
                <a:spcPts val="1200"/>
              </a:spcBef>
            </a:pPr>
            <a:r>
              <a:rPr lang="en-US" altLang="zh-CN" sz="2000" dirty="0">
                <a:latin typeface="+mn-ea"/>
                <a:ea typeface="+mn-ea"/>
                <a:cs typeface="Arial Unicode MS" pitchFamily="34" charset="-122"/>
              </a:rPr>
              <a:t>2</a:t>
            </a:r>
            <a:r>
              <a:rPr lang="zh-CN" altLang="en-US" sz="2000" dirty="0">
                <a:latin typeface="+mn-ea"/>
                <a:ea typeface="+mn-ea"/>
                <a:cs typeface="Arial Unicode MS" pitchFamily="34" charset="-122"/>
              </a:rPr>
              <a:t>．</a:t>
            </a:r>
            <a:r>
              <a:rPr lang="zh-CN" altLang="en-US" sz="2000" b="1" dirty="0">
                <a:latin typeface="+mn-ea"/>
                <a:ea typeface="+mn-ea"/>
                <a:cs typeface="Arial Unicode MS" pitchFamily="34" charset="-122"/>
              </a:rPr>
              <a:t>哪些人可以从事</a:t>
            </a:r>
            <a:r>
              <a:rPr lang="en-US" altLang="zh-CN" sz="2000" b="1" dirty="0">
                <a:latin typeface="+mn-ea"/>
                <a:ea typeface="+mn-ea"/>
                <a:cs typeface="Arial Unicode MS" pitchFamily="34" charset="-122"/>
              </a:rPr>
              <a:t>B</a:t>
            </a:r>
            <a:r>
              <a:rPr lang="zh-CN" altLang="en-US" sz="2000" b="1" dirty="0">
                <a:latin typeface="+mn-ea"/>
                <a:ea typeface="+mn-ea"/>
                <a:cs typeface="Arial Unicode MS" pitchFamily="34" charset="-122"/>
              </a:rPr>
              <a:t>股交易？ </a:t>
            </a:r>
          </a:p>
          <a:p>
            <a:pPr marL="342900" indent="-342900"/>
            <a:r>
              <a:rPr lang="zh-CN" altLang="en-US" sz="2000" dirty="0">
                <a:latin typeface="+mn-ea"/>
                <a:ea typeface="+mn-ea"/>
                <a:cs typeface="Arial Unicode MS" pitchFamily="34" charset="-122"/>
              </a:rPr>
              <a:t>   （</a:t>
            </a:r>
            <a:r>
              <a:rPr lang="en-US" altLang="zh-CN" sz="2000" dirty="0">
                <a:latin typeface="+mn-ea"/>
                <a:ea typeface="+mn-ea"/>
                <a:cs typeface="Arial Unicode MS" pitchFamily="34" charset="-122"/>
              </a:rPr>
              <a:t>1</a:t>
            </a:r>
            <a:r>
              <a:rPr lang="zh-CN" altLang="en-US" sz="2000" dirty="0">
                <a:latin typeface="+mn-ea"/>
                <a:ea typeface="+mn-ea"/>
                <a:cs typeface="Arial Unicode MS" pitchFamily="34" charset="-122"/>
              </a:rPr>
              <a:t>）外国的自然人、法人和其他组织</a:t>
            </a:r>
            <a:br>
              <a:rPr lang="zh-CN" altLang="en-US" sz="2000" dirty="0">
                <a:latin typeface="+mn-ea"/>
                <a:ea typeface="+mn-ea"/>
                <a:cs typeface="Arial Unicode MS" pitchFamily="34" charset="-122"/>
              </a:rPr>
            </a:br>
            <a:r>
              <a:rPr lang="zh-CN" altLang="en-US" sz="2000" dirty="0">
                <a:latin typeface="+mn-ea"/>
                <a:ea typeface="+mn-ea"/>
                <a:cs typeface="Arial Unicode MS" pitchFamily="34" charset="-122"/>
              </a:rPr>
              <a:t>（</a:t>
            </a:r>
            <a:r>
              <a:rPr lang="en-US" altLang="zh-CN" sz="2000" dirty="0">
                <a:latin typeface="+mn-ea"/>
                <a:ea typeface="+mn-ea"/>
                <a:cs typeface="Arial Unicode MS" pitchFamily="34" charset="-122"/>
              </a:rPr>
              <a:t>2</a:t>
            </a:r>
            <a:r>
              <a:rPr lang="zh-CN" altLang="en-US" sz="2000" dirty="0">
                <a:latin typeface="+mn-ea"/>
                <a:ea typeface="+mn-ea"/>
                <a:cs typeface="Arial Unicode MS" pitchFamily="34" charset="-122"/>
              </a:rPr>
              <a:t>）中国港、澳、台地区的自然人、法人和其他组织</a:t>
            </a:r>
            <a:br>
              <a:rPr lang="zh-CN" altLang="en-US" sz="2000" dirty="0">
                <a:latin typeface="+mn-ea"/>
                <a:ea typeface="+mn-ea"/>
                <a:cs typeface="Arial Unicode MS" pitchFamily="34" charset="-122"/>
              </a:rPr>
            </a:br>
            <a:r>
              <a:rPr lang="zh-CN" altLang="en-US" sz="2000" dirty="0">
                <a:latin typeface="+mn-ea"/>
                <a:ea typeface="+mn-ea"/>
                <a:cs typeface="Arial Unicode MS" pitchFamily="34" charset="-122"/>
              </a:rPr>
              <a:t>（</a:t>
            </a:r>
            <a:r>
              <a:rPr lang="en-US" altLang="zh-CN" sz="2000" dirty="0">
                <a:latin typeface="+mn-ea"/>
                <a:ea typeface="+mn-ea"/>
                <a:cs typeface="Arial Unicode MS" pitchFamily="34" charset="-122"/>
              </a:rPr>
              <a:t>3</a:t>
            </a:r>
            <a:r>
              <a:rPr lang="zh-CN" altLang="en-US" sz="2000" dirty="0">
                <a:latin typeface="+mn-ea"/>
                <a:ea typeface="+mn-ea"/>
                <a:cs typeface="Arial Unicode MS" pitchFamily="34" charset="-122"/>
              </a:rPr>
              <a:t>）定居国外的中国公民</a:t>
            </a:r>
            <a:br>
              <a:rPr lang="zh-CN" altLang="en-US" sz="2000" dirty="0">
                <a:latin typeface="+mn-ea"/>
                <a:ea typeface="+mn-ea"/>
                <a:cs typeface="Arial Unicode MS" pitchFamily="34" charset="-122"/>
              </a:rPr>
            </a:br>
            <a:r>
              <a:rPr lang="zh-CN" altLang="en-US" sz="2000" dirty="0">
                <a:latin typeface="+mn-ea"/>
                <a:ea typeface="+mn-ea"/>
                <a:cs typeface="Arial Unicode MS" pitchFamily="34" charset="-122"/>
              </a:rPr>
              <a:t>（</a:t>
            </a:r>
            <a:r>
              <a:rPr lang="en-US" altLang="zh-CN" sz="2000" dirty="0">
                <a:latin typeface="+mn-ea"/>
                <a:ea typeface="+mn-ea"/>
                <a:cs typeface="Arial Unicode MS" pitchFamily="34" charset="-122"/>
              </a:rPr>
              <a:t>4</a:t>
            </a:r>
            <a:r>
              <a:rPr lang="zh-CN" altLang="en-US" sz="2000" dirty="0">
                <a:latin typeface="+mn-ea"/>
                <a:ea typeface="+mn-ea"/>
                <a:cs typeface="Arial Unicode MS" pitchFamily="34" charset="-122"/>
              </a:rPr>
              <a:t>）境内居民个人</a:t>
            </a:r>
            <a:br>
              <a:rPr lang="zh-CN" altLang="en-US" sz="2000" dirty="0">
                <a:latin typeface="+mn-ea"/>
                <a:ea typeface="+mn-ea"/>
                <a:cs typeface="Arial Unicode MS" pitchFamily="34" charset="-122"/>
              </a:rPr>
            </a:br>
            <a:r>
              <a:rPr lang="zh-CN" altLang="en-US" sz="2000" dirty="0">
                <a:latin typeface="+mn-ea"/>
                <a:ea typeface="+mn-ea"/>
                <a:cs typeface="Arial Unicode MS" pitchFamily="34" charset="-122"/>
              </a:rPr>
              <a:t>（</a:t>
            </a:r>
            <a:r>
              <a:rPr lang="en-US" altLang="zh-CN" sz="2000" dirty="0">
                <a:latin typeface="+mn-ea"/>
                <a:ea typeface="+mn-ea"/>
                <a:cs typeface="Arial Unicode MS" pitchFamily="34" charset="-122"/>
              </a:rPr>
              <a:t>5</a:t>
            </a:r>
            <a:r>
              <a:rPr lang="zh-CN" altLang="en-US" sz="2000" dirty="0">
                <a:latin typeface="+mn-ea"/>
                <a:ea typeface="+mn-ea"/>
                <a:cs typeface="Arial Unicode MS" pitchFamily="34" charset="-122"/>
              </a:rPr>
              <a:t>）中国证监会规定的其它投资人 </a:t>
            </a:r>
          </a:p>
          <a:p>
            <a:pPr marL="342900" indent="-342900">
              <a:spcBef>
                <a:spcPct val="20000"/>
              </a:spcBef>
            </a:pPr>
            <a:endParaRPr lang="en-US" altLang="zh-CN" sz="2400" b="1" dirty="0">
              <a:latin typeface="宋体" pitchFamily="2" charset="-122"/>
              <a:ea typeface="Arial Unicode MS" pitchFamily="34" charset="-122"/>
              <a:cs typeface="Arial Unicode MS" pitchFamily="34" charset="-122"/>
            </a:endParaRPr>
          </a:p>
          <a:p>
            <a:pPr marL="342900" indent="-342900">
              <a:spcBef>
                <a:spcPct val="20000"/>
              </a:spcBef>
            </a:pPr>
            <a:endParaRPr lang="zh-CN" altLang="en-US" sz="2400" b="1" dirty="0">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参考资料</a:t>
            </a:r>
            <a:endParaRPr lang="zh-CN" altLang="en-US" dirty="0"/>
          </a:p>
        </p:txBody>
      </p:sp>
      <p:sp>
        <p:nvSpPr>
          <p:cNvPr id="24579" name="内容占位符 2"/>
          <p:cNvSpPr>
            <a:spLocks noGrp="1"/>
          </p:cNvSpPr>
          <p:nvPr>
            <p:ph idx="1"/>
          </p:nvPr>
        </p:nvSpPr>
        <p:spPr>
          <a:xfrm>
            <a:off x="214313" y="1000125"/>
            <a:ext cx="8643937" cy="5429250"/>
          </a:xfrm>
        </p:spPr>
        <p:txBody>
          <a:bodyPr/>
          <a:lstStyle/>
          <a:p>
            <a:pPr>
              <a:buFont typeface="Arial" pitchFamily="34" charset="0"/>
              <a:buNone/>
            </a:pPr>
            <a:r>
              <a:rPr lang="zh-CN" altLang="en-US" sz="2400" dirty="0" smtClean="0">
                <a:latin typeface="+mn-ea"/>
                <a:ea typeface="+mn-ea"/>
              </a:rPr>
              <a:t>深交所收费标准</a:t>
            </a:r>
            <a:endParaRPr lang="en-US" altLang="zh-CN" sz="2400" dirty="0" smtClean="0">
              <a:latin typeface="+mn-ea"/>
              <a:ea typeface="+mn-ea"/>
            </a:endParaRPr>
          </a:p>
          <a:p>
            <a:pPr>
              <a:buFont typeface="Arial" pitchFamily="34" charset="0"/>
              <a:buNone/>
            </a:pPr>
            <a:r>
              <a:rPr lang="en-US" altLang="zh-CN" sz="2400" dirty="0" smtClean="0">
                <a:latin typeface="+mn-ea"/>
                <a:ea typeface="+mn-ea"/>
                <a:hlinkClick r:id="rId2"/>
              </a:rPr>
              <a:t>http://www.szse.cn/main/aboutus/service/sjssf/</a:t>
            </a:r>
            <a:endParaRPr lang="en-US" altLang="zh-CN" sz="2400" dirty="0" smtClean="0">
              <a:latin typeface="+mn-ea"/>
              <a:ea typeface="+mn-ea"/>
            </a:endParaRPr>
          </a:p>
          <a:p>
            <a:pPr>
              <a:buFont typeface="Arial" pitchFamily="34" charset="0"/>
              <a:buNone/>
            </a:pPr>
            <a:r>
              <a:rPr lang="zh-CN" altLang="en-US" sz="2400" dirty="0" smtClean="0">
                <a:latin typeface="+mn-ea"/>
                <a:ea typeface="+mn-ea"/>
              </a:rPr>
              <a:t>上交所收费标准</a:t>
            </a:r>
            <a:endParaRPr lang="en-US" altLang="zh-CN" sz="2400" dirty="0" smtClean="0">
              <a:latin typeface="+mn-ea"/>
              <a:ea typeface="+mn-ea"/>
            </a:endParaRPr>
          </a:p>
          <a:p>
            <a:pPr>
              <a:buFont typeface="Arial" pitchFamily="34" charset="0"/>
              <a:buNone/>
            </a:pPr>
            <a:r>
              <a:rPr lang="en-US" altLang="zh-CN" sz="2400" dirty="0" smtClean="0">
                <a:latin typeface="+mn-ea"/>
                <a:ea typeface="+mn-ea"/>
                <a:hlinkClick r:id="rId3"/>
              </a:rPr>
              <a:t>http://www.sse.com.cn/sseportal/ps/zhs/sczn/jyfy.shtml</a:t>
            </a:r>
            <a:endParaRPr lang="en-US" altLang="zh-CN" sz="2400" dirty="0" smtClean="0">
              <a:latin typeface="+mn-ea"/>
              <a:ea typeface="+mn-ea"/>
            </a:endParaRPr>
          </a:p>
          <a:p>
            <a:pPr>
              <a:buFont typeface="Arial" pitchFamily="34" charset="0"/>
              <a:buNone/>
            </a:pPr>
            <a:r>
              <a:rPr lang="zh-CN" altLang="en-US" sz="2400" dirty="0" smtClean="0">
                <a:latin typeface="+mn-ea"/>
                <a:ea typeface="+mn-ea"/>
              </a:rPr>
              <a:t>上交所证券交易业务常见问题</a:t>
            </a:r>
            <a:endParaRPr lang="en-US" altLang="zh-CN" sz="2400" dirty="0" smtClean="0">
              <a:latin typeface="+mn-ea"/>
              <a:ea typeface="+mn-ea"/>
            </a:endParaRPr>
          </a:p>
          <a:p>
            <a:pPr>
              <a:buFont typeface="Arial" pitchFamily="34" charset="0"/>
              <a:buNone/>
            </a:pPr>
            <a:r>
              <a:rPr lang="en-US" altLang="zh-CN" sz="2400" dirty="0" smtClean="0">
                <a:latin typeface="+mn-ea"/>
                <a:ea typeface="+mn-ea"/>
                <a:hlinkClick r:id="rId4"/>
              </a:rPr>
              <a:t>http://www.sse.com.cn/sseportal/ps/zhs/fwzc/cjwt_new.shtml</a:t>
            </a:r>
            <a:endParaRPr lang="en-US" altLang="zh-CN" sz="2400" dirty="0" smtClean="0">
              <a:latin typeface="+mn-ea"/>
              <a:ea typeface="+mn-ea"/>
            </a:endParaRPr>
          </a:p>
          <a:p>
            <a:pPr>
              <a:buFont typeface="Arial" pitchFamily="34" charset="0"/>
              <a:buNone/>
            </a:pPr>
            <a:r>
              <a:rPr lang="zh-CN" altLang="en-US" sz="2400" dirty="0" smtClean="0">
                <a:latin typeface="+mn-ea"/>
                <a:ea typeface="+mn-ea"/>
              </a:rPr>
              <a:t>深交所业务规则</a:t>
            </a:r>
            <a:endParaRPr lang="en-US" altLang="zh-CN" sz="2400" dirty="0" smtClean="0">
              <a:latin typeface="+mn-ea"/>
              <a:ea typeface="+mn-ea"/>
            </a:endParaRPr>
          </a:p>
          <a:p>
            <a:pPr>
              <a:buFont typeface="Arial" pitchFamily="34" charset="0"/>
              <a:buNone/>
            </a:pPr>
            <a:r>
              <a:rPr lang="en-US" altLang="zh-CN" sz="2400" dirty="0" smtClean="0">
                <a:latin typeface="+mn-ea"/>
                <a:ea typeface="+mn-ea"/>
                <a:hlinkClick r:id="rId5"/>
              </a:rPr>
              <a:t>http://www.szse.cn/main/rule/bsywgz/index.shtml</a:t>
            </a:r>
            <a:endParaRPr lang="en-US" altLang="zh-CN" sz="2400" dirty="0" smtClean="0">
              <a:latin typeface="+mn-ea"/>
              <a:ea typeface="+mn-ea"/>
            </a:endParaRPr>
          </a:p>
          <a:p>
            <a:pPr>
              <a:buFont typeface="Arial" pitchFamily="34" charset="0"/>
              <a:buNone/>
            </a:pPr>
            <a:endParaRPr lang="en-US" altLang="zh-CN" sz="2400" dirty="0" smtClean="0"/>
          </a:p>
          <a:p>
            <a:pPr>
              <a:buFont typeface="Arial" pitchFamily="34" charset="0"/>
              <a:buNone/>
            </a:pPr>
            <a:endParaRPr lang="en-US" altLang="zh-CN"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课程二</a:t>
            </a:r>
            <a:endParaRPr lang="en-US" altLang="zh-CN" dirty="0" smtClean="0"/>
          </a:p>
        </p:txBody>
      </p:sp>
      <p:sp>
        <p:nvSpPr>
          <p:cNvPr id="25603" name="Line 23"/>
          <p:cNvSpPr>
            <a:spLocks noChangeShapeType="1"/>
          </p:cNvSpPr>
          <p:nvPr/>
        </p:nvSpPr>
        <p:spPr bwMode="auto">
          <a:xfrm>
            <a:off x="2514600" y="2633663"/>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5604" name="Text Box 24"/>
          <p:cNvSpPr txBox="1">
            <a:spLocks noChangeArrowheads="1"/>
          </p:cNvSpPr>
          <p:nvPr/>
        </p:nvSpPr>
        <p:spPr bwMode="auto">
          <a:xfrm>
            <a:off x="2743200" y="210026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资金的存取</a:t>
            </a:r>
            <a:endParaRPr lang="en-US" altLang="zh-CN" sz="2400">
              <a:solidFill>
                <a:schemeClr val="tx2"/>
              </a:solidFill>
            </a:endParaRPr>
          </a:p>
        </p:txBody>
      </p:sp>
      <p:grpSp>
        <p:nvGrpSpPr>
          <p:cNvPr id="25605" name="Group 58"/>
          <p:cNvGrpSpPr>
            <a:grpSpLocks/>
          </p:cNvGrpSpPr>
          <p:nvPr/>
        </p:nvGrpSpPr>
        <p:grpSpPr bwMode="auto">
          <a:xfrm>
            <a:off x="2003425" y="2133600"/>
            <a:ext cx="609600" cy="609600"/>
            <a:chOff x="1274" y="2437"/>
            <a:chExt cx="384" cy="384"/>
          </a:xfrm>
        </p:grpSpPr>
        <p:sp>
          <p:nvSpPr>
            <p:cNvPr id="25607"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25608"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1"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3"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25612"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25613"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25614"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25615"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25616"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25606" name="Text Box 69"/>
          <p:cNvSpPr txBox="1">
            <a:spLocks noChangeArrowheads="1"/>
          </p:cNvSpPr>
          <p:nvPr/>
        </p:nvSpPr>
        <p:spPr bwMode="gray">
          <a:xfrm>
            <a:off x="2128838" y="222726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目录</a:t>
            </a:r>
            <a:endParaRPr lang="zh-CN" altLang="en-US" dirty="0"/>
          </a:p>
        </p:txBody>
      </p:sp>
      <p:sp>
        <p:nvSpPr>
          <p:cNvPr id="7171" name="内容占位符 2"/>
          <p:cNvSpPr>
            <a:spLocks noGrp="1"/>
          </p:cNvSpPr>
          <p:nvPr>
            <p:ph idx="1"/>
          </p:nvPr>
        </p:nvSpPr>
        <p:spPr>
          <a:xfrm>
            <a:off x="2555875" y="1000125"/>
            <a:ext cx="6130925" cy="5126038"/>
          </a:xfrm>
        </p:spPr>
        <p:txBody>
          <a:bodyPr/>
          <a:lstStyle/>
          <a:p>
            <a:pPr>
              <a:buFont typeface="Arial" charset="0"/>
              <a:buNone/>
              <a:defRPr/>
            </a:pPr>
            <a:r>
              <a:rPr lang="zh-CN" altLang="en-US" sz="2000" dirty="0" smtClean="0"/>
              <a:t>第一章   培训课程简介</a:t>
            </a:r>
            <a:endParaRPr lang="en-US" altLang="zh-CN" sz="2000" dirty="0" smtClean="0"/>
          </a:p>
          <a:p>
            <a:pPr>
              <a:buFont typeface="Arial" charset="0"/>
              <a:buNone/>
              <a:defRPr/>
            </a:pPr>
            <a:r>
              <a:rPr lang="zh-CN" altLang="en-US" sz="2000" dirty="0" smtClean="0"/>
              <a:t>第二章   名词解释和主要术语</a:t>
            </a:r>
            <a:endParaRPr lang="en-US" altLang="zh-CN" sz="2000" dirty="0" smtClean="0"/>
          </a:p>
          <a:p>
            <a:pPr>
              <a:buFont typeface="Arial" charset="0"/>
              <a:buNone/>
              <a:defRPr/>
            </a:pPr>
            <a:r>
              <a:rPr lang="zh-CN" altLang="en-US" sz="2000" dirty="0" smtClean="0"/>
              <a:t>第三章   业务分类（</a:t>
            </a:r>
            <a:r>
              <a:rPr lang="zh-CN" altLang="en-US" sz="2000" i="1" dirty="0" smtClean="0">
                <a:solidFill>
                  <a:schemeClr val="tx2">
                    <a:lumMod val="40000"/>
                    <a:lumOff val="60000"/>
                  </a:schemeClr>
                </a:solidFill>
              </a:rPr>
              <a:t>或品种分类</a:t>
            </a:r>
            <a:r>
              <a:rPr lang="zh-CN" altLang="en-US" sz="2000" dirty="0" smtClean="0"/>
              <a:t>）</a:t>
            </a:r>
            <a:endParaRPr lang="en-US" altLang="zh-CN" sz="2000" dirty="0" smtClean="0"/>
          </a:p>
          <a:p>
            <a:pPr>
              <a:buFont typeface="Arial" charset="0"/>
              <a:buNone/>
              <a:defRPr/>
            </a:pPr>
            <a:r>
              <a:rPr lang="zh-CN" altLang="en-US" sz="2000" dirty="0" smtClean="0"/>
              <a:t>第四章   交易规则</a:t>
            </a:r>
            <a:endParaRPr lang="en-US" altLang="zh-CN" sz="2000" dirty="0" smtClean="0"/>
          </a:p>
          <a:p>
            <a:pPr>
              <a:buFont typeface="Arial" charset="0"/>
              <a:buNone/>
              <a:defRPr/>
            </a:pPr>
            <a:r>
              <a:rPr lang="zh-CN" altLang="en-US" sz="2000" dirty="0" smtClean="0"/>
              <a:t>第五章   业务流程</a:t>
            </a:r>
            <a:endParaRPr lang="en-US" altLang="zh-CN" sz="2000" dirty="0" smtClean="0"/>
          </a:p>
          <a:p>
            <a:pPr>
              <a:buFont typeface="Arial" charset="0"/>
              <a:buNone/>
              <a:defRPr/>
            </a:pPr>
            <a:r>
              <a:rPr lang="zh-CN" altLang="en-US" sz="2000" dirty="0" smtClean="0"/>
              <a:t>第六章   实现方法</a:t>
            </a:r>
            <a:endParaRPr lang="en-US" altLang="zh-CN" sz="2000" dirty="0" smtClean="0"/>
          </a:p>
          <a:p>
            <a:pPr>
              <a:buFont typeface="Arial" charset="0"/>
              <a:buNone/>
              <a:defRPr/>
            </a:pPr>
            <a:r>
              <a:rPr lang="zh-CN" altLang="en-US" sz="2000" dirty="0" smtClean="0"/>
              <a:t>第七章   常见问题</a:t>
            </a:r>
            <a:endParaRPr lang="en-US" altLang="zh-CN" sz="2000" dirty="0" smtClean="0"/>
          </a:p>
          <a:p>
            <a:pPr>
              <a:buFont typeface="Arial" charset="0"/>
              <a:buNone/>
              <a:defRPr/>
            </a:pPr>
            <a:r>
              <a:rPr lang="zh-CN" altLang="en-US" sz="2000" dirty="0" smtClean="0"/>
              <a:t>第八章   参考资料</a:t>
            </a:r>
            <a:endParaRPr lang="en-US" altLang="zh-CN" sz="2000" dirty="0" smtClean="0"/>
          </a:p>
          <a:p>
            <a:pPr>
              <a:buFont typeface="Arial" charset="0"/>
              <a:buNone/>
              <a:defRPr/>
            </a:pPr>
            <a:r>
              <a:rPr lang="zh-CN" altLang="en-US" sz="2000" dirty="0" smtClean="0"/>
              <a:t>第九章   课后作业</a:t>
            </a:r>
            <a:endParaRPr lang="en-US" altLang="zh-CN" sz="2000" dirty="0" smtClean="0"/>
          </a:p>
          <a:p>
            <a:pPr>
              <a:buFont typeface="Arial" charset="0"/>
              <a:buNone/>
              <a:defRPr/>
            </a:pPr>
            <a:endParaRPr lang="en-US" altLang="zh-CN" sz="2000" dirty="0" smtClean="0"/>
          </a:p>
          <a:p>
            <a:pPr>
              <a:buFont typeface="Arial" charset="0"/>
              <a:buNone/>
              <a:defRPr/>
            </a:pPr>
            <a:endParaRPr lang="en-US" altLang="zh-CN"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目录</a:t>
            </a:r>
            <a:endParaRPr lang="zh-CN" altLang="en-US" dirty="0"/>
          </a:p>
        </p:txBody>
      </p:sp>
      <p:sp>
        <p:nvSpPr>
          <p:cNvPr id="5" name="Rectangle 2"/>
          <p:cNvSpPr txBox="1">
            <a:spLocks noChangeArrowheads="1"/>
          </p:cNvSpPr>
          <p:nvPr/>
        </p:nvSpPr>
        <p:spPr bwMode="auto">
          <a:xfrm>
            <a:off x="971550" y="1052513"/>
            <a:ext cx="7848600" cy="782637"/>
          </a:xfrm>
          <a:prstGeom prst="rect">
            <a:avLst/>
          </a:prstGeom>
          <a:noFill/>
          <a:ln w="9525">
            <a:noFill/>
            <a:miter lim="800000"/>
            <a:headEnd/>
            <a:tailEnd/>
          </a:ln>
        </p:spPr>
        <p:txBody>
          <a:bodyPr anchor="ctr"/>
          <a:lstStyle/>
          <a:p>
            <a:pPr eaLnBrk="0" hangingPunct="0">
              <a:defRPr/>
            </a:pPr>
            <a:r>
              <a:rPr lang="zh-CN" altLang="en-US" sz="3200" b="1">
                <a:effectLst>
                  <a:outerShdw blurRad="38100" dist="38100" dir="2700000" algn="tl">
                    <a:srgbClr val="C0C0C0"/>
                  </a:outerShdw>
                </a:effectLst>
                <a:latin typeface="宋体" pitchFamily="2" charset="-122"/>
                <a:ea typeface="Arial Unicode MS" pitchFamily="34" charset="-122"/>
                <a:cs typeface="Arial Unicode MS" pitchFamily="34" charset="-122"/>
              </a:rPr>
              <a:t>关于股民资金的变化 </a:t>
            </a:r>
          </a:p>
        </p:txBody>
      </p:sp>
      <p:sp>
        <p:nvSpPr>
          <p:cNvPr id="27652" name="Rectangle 3"/>
          <p:cNvSpPr txBox="1">
            <a:spLocks noChangeArrowheads="1"/>
          </p:cNvSpPr>
          <p:nvPr/>
        </p:nvSpPr>
        <p:spPr bwMode="auto">
          <a:xfrm>
            <a:off x="1258888" y="1844675"/>
            <a:ext cx="7561262" cy="4105275"/>
          </a:xfrm>
          <a:prstGeom prst="rect">
            <a:avLst/>
          </a:prstGeom>
          <a:noFill/>
          <a:ln w="9525">
            <a:noFill/>
            <a:miter lim="800000"/>
            <a:headEnd/>
            <a:tailEnd/>
          </a:ln>
        </p:spPr>
        <p:txBody>
          <a:bodyPr/>
          <a:lstStyle/>
          <a:p>
            <a:pPr marL="342900" indent="-342900" eaLnBrk="0" hangingPunct="0">
              <a:spcBef>
                <a:spcPct val="20000"/>
              </a:spcBef>
            </a:pPr>
            <a:r>
              <a:rPr lang="zh-CN" altLang="en-US" sz="2200" dirty="0">
                <a:latin typeface="+mn-ea"/>
                <a:ea typeface="+mn-ea"/>
                <a:cs typeface="Arial Unicode MS" pitchFamily="34" charset="-122"/>
              </a:rPr>
              <a:t>股民帐户上的资金变化，一般有这样几种过程产生：</a:t>
            </a:r>
          </a:p>
          <a:p>
            <a:pPr marL="342900" indent="-342900" eaLnBrk="0" hangingPunct="0">
              <a:spcBef>
                <a:spcPct val="20000"/>
              </a:spcBef>
              <a:buFont typeface="Wingdings" pitchFamily="2" charset="2"/>
              <a:buNone/>
            </a:pPr>
            <a:r>
              <a:rPr lang="en-US" altLang="zh-CN" sz="2200" dirty="0">
                <a:latin typeface="+mn-ea"/>
                <a:ea typeface="+mn-ea"/>
                <a:cs typeface="Arial Unicode MS" pitchFamily="34" charset="-122"/>
              </a:rPr>
              <a:t>1</a:t>
            </a:r>
            <a:r>
              <a:rPr lang="zh-CN" altLang="en-US" sz="2200" dirty="0">
                <a:latin typeface="+mn-ea"/>
                <a:ea typeface="+mn-ea"/>
                <a:cs typeface="Arial Unicode MS" pitchFamily="34" charset="-122"/>
              </a:rPr>
              <a:t>、银证转账</a:t>
            </a:r>
          </a:p>
          <a:p>
            <a:pPr marL="342900" indent="-342900" eaLnBrk="0" hangingPunct="0">
              <a:spcBef>
                <a:spcPct val="20000"/>
              </a:spcBef>
              <a:buFont typeface="Wingdings" pitchFamily="2" charset="2"/>
              <a:buNone/>
            </a:pPr>
            <a:r>
              <a:rPr lang="zh-CN" altLang="en-US" sz="2200" dirty="0">
                <a:latin typeface="+mn-ea"/>
                <a:ea typeface="+mn-ea"/>
                <a:cs typeface="Arial Unicode MS" pitchFamily="34" charset="-122"/>
              </a:rPr>
              <a:t>     对</a:t>
            </a:r>
            <a:r>
              <a:rPr lang="en-US" altLang="zh-CN" sz="2200" dirty="0">
                <a:latin typeface="+mn-ea"/>
                <a:ea typeface="+mn-ea"/>
                <a:cs typeface="Arial Unicode MS" pitchFamily="34" charset="-122"/>
              </a:rPr>
              <a:t>A</a:t>
            </a:r>
            <a:r>
              <a:rPr lang="zh-CN" altLang="en-US" sz="2200" dirty="0">
                <a:latin typeface="+mn-ea"/>
                <a:ea typeface="+mn-ea"/>
                <a:cs typeface="Arial Unicode MS" pitchFamily="34" charset="-122"/>
              </a:rPr>
              <a:t>股，股民储蓄帐户和存管帐户之间，对</a:t>
            </a:r>
            <a:r>
              <a:rPr lang="en-US" altLang="zh-CN" sz="2200" dirty="0">
                <a:latin typeface="+mn-ea"/>
                <a:ea typeface="+mn-ea"/>
                <a:cs typeface="Arial Unicode MS" pitchFamily="34" charset="-122"/>
              </a:rPr>
              <a:t>B</a:t>
            </a:r>
            <a:r>
              <a:rPr lang="zh-CN" altLang="en-US" sz="2200" dirty="0">
                <a:latin typeface="+mn-ea"/>
                <a:ea typeface="+mn-ea"/>
                <a:cs typeface="Arial Unicode MS" pitchFamily="34" charset="-122"/>
              </a:rPr>
              <a:t>股而言是股民的储蓄帐户和券商的固定头寸之间</a:t>
            </a:r>
          </a:p>
          <a:p>
            <a:pPr marL="342900" indent="-342900" eaLnBrk="0" hangingPunct="0">
              <a:spcBef>
                <a:spcPct val="20000"/>
              </a:spcBef>
              <a:buFont typeface="Wingdings" pitchFamily="2" charset="2"/>
              <a:buNone/>
            </a:pPr>
            <a:r>
              <a:rPr lang="en-US" altLang="zh-CN" sz="2200" dirty="0">
                <a:latin typeface="+mn-ea"/>
                <a:ea typeface="+mn-ea"/>
                <a:cs typeface="Arial Unicode MS" pitchFamily="34" charset="-122"/>
              </a:rPr>
              <a:t>2</a:t>
            </a:r>
            <a:r>
              <a:rPr lang="zh-CN" altLang="en-US" sz="2200" dirty="0">
                <a:latin typeface="+mn-ea"/>
                <a:ea typeface="+mn-ea"/>
                <a:cs typeface="Arial Unicode MS" pitchFamily="34" charset="-122"/>
              </a:rPr>
              <a:t>、业务变化的产生</a:t>
            </a:r>
          </a:p>
          <a:p>
            <a:pPr marL="342900" indent="-342900" eaLnBrk="0" hangingPunct="0">
              <a:spcBef>
                <a:spcPct val="20000"/>
              </a:spcBef>
              <a:buFont typeface="Wingdings" pitchFamily="2" charset="2"/>
              <a:buNone/>
            </a:pPr>
            <a:r>
              <a:rPr lang="zh-CN" altLang="en-US" sz="2200" dirty="0">
                <a:latin typeface="+mn-ea"/>
                <a:ea typeface="+mn-ea"/>
                <a:cs typeface="Arial Unicode MS" pitchFamily="34" charset="-122"/>
              </a:rPr>
              <a:t>    买卖股票，认购申购，申赎，分红派息，季度结息，佣金受益等</a:t>
            </a:r>
          </a:p>
          <a:p>
            <a:pPr marL="342900" indent="-342900" eaLnBrk="0" hangingPunct="0">
              <a:spcBef>
                <a:spcPct val="20000"/>
              </a:spcBef>
              <a:buFont typeface="Wingdings" pitchFamily="2" charset="2"/>
              <a:buNone/>
            </a:pPr>
            <a:r>
              <a:rPr lang="en-US" altLang="zh-CN" sz="2200" dirty="0">
                <a:latin typeface="+mn-ea"/>
                <a:ea typeface="+mn-ea"/>
                <a:cs typeface="Arial Unicode MS" pitchFamily="34" charset="-122"/>
              </a:rPr>
              <a:t>3</a:t>
            </a:r>
            <a:r>
              <a:rPr lang="zh-CN" altLang="en-US" sz="2200" dirty="0">
                <a:latin typeface="+mn-ea"/>
                <a:ea typeface="+mn-ea"/>
                <a:cs typeface="Arial Unicode MS" pitchFamily="34" charset="-122"/>
              </a:rPr>
              <a:t>、差错的调整</a:t>
            </a:r>
          </a:p>
          <a:p>
            <a:pPr marL="342900" indent="-342900" eaLnBrk="0" hangingPunct="0">
              <a:spcBef>
                <a:spcPct val="20000"/>
              </a:spcBef>
              <a:buFont typeface="Wingdings" pitchFamily="2" charset="2"/>
              <a:buNone/>
            </a:pPr>
            <a:r>
              <a:rPr lang="zh-CN" altLang="en-US" sz="2200" dirty="0">
                <a:latin typeface="+mn-ea"/>
                <a:ea typeface="+mn-ea"/>
                <a:cs typeface="Arial Unicode MS" pitchFamily="34" charset="-122"/>
              </a:rPr>
              <a:t>   尾差，其他原因导致的多退少补</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目录</a:t>
            </a:r>
            <a:endParaRPr lang="zh-CN" altLang="en-US" dirty="0"/>
          </a:p>
        </p:txBody>
      </p:sp>
      <p:sp>
        <p:nvSpPr>
          <p:cNvPr id="27651" name="Rectangle 3"/>
          <p:cNvSpPr txBox="1">
            <a:spLocks noChangeArrowheads="1"/>
          </p:cNvSpPr>
          <p:nvPr/>
        </p:nvSpPr>
        <p:spPr bwMode="auto">
          <a:xfrm>
            <a:off x="1258888" y="1844675"/>
            <a:ext cx="7058025" cy="4537075"/>
          </a:xfrm>
          <a:prstGeom prst="rect">
            <a:avLst/>
          </a:prstGeom>
          <a:noFill/>
          <a:ln w="9525">
            <a:noFill/>
            <a:miter lim="800000"/>
            <a:headEnd/>
            <a:tailEnd/>
          </a:ln>
        </p:spPr>
        <p:txBody>
          <a:bodyPr/>
          <a:lstStyle/>
          <a:p>
            <a:pPr marL="342900" indent="-342900" eaLnBrk="0" hangingPunct="0">
              <a:spcBef>
                <a:spcPct val="20000"/>
              </a:spcBef>
            </a:pPr>
            <a:endParaRPr lang="zh-CN" altLang="en-US" sz="2400">
              <a:latin typeface="Arial Unicode MS" pitchFamily="34" charset="-122"/>
              <a:ea typeface="Arial Unicode MS" pitchFamily="34" charset="-122"/>
              <a:cs typeface="Arial Unicode MS" pitchFamily="34" charset="-122"/>
            </a:endParaRPr>
          </a:p>
        </p:txBody>
      </p:sp>
      <p:sp>
        <p:nvSpPr>
          <p:cNvPr id="7" name="Rectangle 2"/>
          <p:cNvSpPr txBox="1">
            <a:spLocks noChangeArrowheads="1"/>
          </p:cNvSpPr>
          <p:nvPr/>
        </p:nvSpPr>
        <p:spPr bwMode="auto">
          <a:xfrm>
            <a:off x="1042988" y="692150"/>
            <a:ext cx="7777162" cy="782638"/>
          </a:xfrm>
          <a:prstGeom prst="rect">
            <a:avLst/>
          </a:prstGeom>
          <a:noFill/>
          <a:ln w="9525">
            <a:noFill/>
            <a:miter lim="800000"/>
            <a:headEnd/>
            <a:tailEnd/>
          </a:ln>
        </p:spPr>
        <p:txBody>
          <a:bodyPr anchor="ctr"/>
          <a:lstStyle/>
          <a:p>
            <a:pPr eaLnBrk="0" hangingPunct="0">
              <a:defRPr/>
            </a:pPr>
            <a:r>
              <a:rPr lang="zh-CN" altLang="en-US" sz="2800" b="1">
                <a:effectLst>
                  <a:outerShdw blurRad="38100" dist="38100" dir="2700000" algn="tl">
                    <a:srgbClr val="C0C0C0"/>
                  </a:outerShdw>
                </a:effectLst>
                <a:latin typeface="宋体" pitchFamily="2" charset="-122"/>
                <a:ea typeface="Arial Unicode MS" pitchFamily="34" charset="-122"/>
                <a:cs typeface="Arial Unicode MS" pitchFamily="34" charset="-122"/>
              </a:rPr>
              <a:t>系统资金的增加</a:t>
            </a:r>
          </a:p>
        </p:txBody>
      </p:sp>
      <p:sp>
        <p:nvSpPr>
          <p:cNvPr id="28677" name="Rectangle 3"/>
          <p:cNvSpPr txBox="1">
            <a:spLocks noChangeArrowheads="1"/>
          </p:cNvSpPr>
          <p:nvPr/>
        </p:nvSpPr>
        <p:spPr bwMode="auto">
          <a:xfrm>
            <a:off x="971550" y="1743075"/>
            <a:ext cx="7416800" cy="391795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pPr>
            <a:r>
              <a:rPr lang="zh-CN" altLang="en-US" sz="2400" dirty="0">
                <a:latin typeface="+mn-ea"/>
                <a:ea typeface="+mn-ea"/>
                <a:cs typeface="Arial Unicode MS" pitchFamily="34" charset="-122"/>
              </a:rPr>
              <a:t>作为一个新股民，本地必须有资金的可用数才能做买入或者其他的认购，申购等业务，因此在学习的过程中，对于存管帐户，用存管差错调整即可获得资金，非存管帐户，利用资金的存入可以取得资金，三方存管业务专题将会详解，在此不做讲述。</a:t>
            </a:r>
            <a:endParaRPr lang="en-US" altLang="zh-CN" sz="2400" dirty="0">
              <a:latin typeface="+mn-ea"/>
              <a:ea typeface="+mn-ea"/>
              <a:cs typeface="Arial Unicode MS"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课程三</a:t>
            </a:r>
            <a:endParaRPr lang="en-US" altLang="zh-CN" dirty="0" smtClean="0"/>
          </a:p>
        </p:txBody>
      </p:sp>
      <p:sp>
        <p:nvSpPr>
          <p:cNvPr id="28675" name="Line 23"/>
          <p:cNvSpPr>
            <a:spLocks noChangeShapeType="1"/>
          </p:cNvSpPr>
          <p:nvPr/>
        </p:nvSpPr>
        <p:spPr bwMode="auto">
          <a:xfrm>
            <a:off x="2514600" y="2633663"/>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8676" name="Text Box 24"/>
          <p:cNvSpPr txBox="1">
            <a:spLocks noChangeArrowheads="1"/>
          </p:cNvSpPr>
          <p:nvPr/>
        </p:nvSpPr>
        <p:spPr bwMode="auto">
          <a:xfrm>
            <a:off x="2743200" y="210026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转托管和指定交易</a:t>
            </a:r>
            <a:endParaRPr lang="en-US" altLang="zh-CN" sz="2400">
              <a:solidFill>
                <a:schemeClr val="tx2"/>
              </a:solidFill>
            </a:endParaRPr>
          </a:p>
        </p:txBody>
      </p:sp>
      <p:grpSp>
        <p:nvGrpSpPr>
          <p:cNvPr id="28677" name="Group 58"/>
          <p:cNvGrpSpPr>
            <a:grpSpLocks/>
          </p:cNvGrpSpPr>
          <p:nvPr/>
        </p:nvGrpSpPr>
        <p:grpSpPr bwMode="auto">
          <a:xfrm>
            <a:off x="2003425" y="2133600"/>
            <a:ext cx="609600" cy="609600"/>
            <a:chOff x="1274" y="2437"/>
            <a:chExt cx="384" cy="384"/>
          </a:xfrm>
        </p:grpSpPr>
        <p:sp>
          <p:nvSpPr>
            <p:cNvPr id="28679"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28680"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1"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3"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28684"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28685"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28686"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28687"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28688"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28678" name="Text Box 69"/>
          <p:cNvSpPr txBox="1">
            <a:spLocks noChangeArrowheads="1"/>
          </p:cNvSpPr>
          <p:nvPr/>
        </p:nvSpPr>
        <p:spPr bwMode="gray">
          <a:xfrm>
            <a:off x="2128838" y="222726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17411" name="内容占位符 4"/>
          <p:cNvSpPr>
            <a:spLocks noGrp="1"/>
          </p:cNvSpPr>
          <p:nvPr>
            <p:ph idx="1"/>
          </p:nvPr>
        </p:nvSpPr>
        <p:spPr>
          <a:xfrm>
            <a:off x="827088" y="1484313"/>
            <a:ext cx="7489825" cy="3744912"/>
          </a:xfrm>
        </p:spPr>
        <p:txBody>
          <a:bodyPr/>
          <a:lstStyle/>
          <a:p>
            <a:pPr>
              <a:spcBef>
                <a:spcPts val="1800"/>
              </a:spcBef>
              <a:buFont typeface="Arial" charset="0"/>
              <a:buNone/>
              <a:defRPr/>
            </a:pPr>
            <a:r>
              <a:rPr lang="en-US" altLang="zh-CN" sz="2000" b="0" dirty="0" smtClean="0">
                <a:latin typeface="+mn-ea"/>
                <a:ea typeface="+mn-ea"/>
              </a:rPr>
              <a:t>1.</a:t>
            </a:r>
            <a:r>
              <a:rPr lang="zh-CN" altLang="en-US" sz="2000" b="0" dirty="0" smtClean="0">
                <a:latin typeface="+mn-ea"/>
                <a:ea typeface="+mn-ea"/>
              </a:rPr>
              <a:t>转托管</a:t>
            </a:r>
            <a:r>
              <a:rPr lang="en-US" altLang="zh-CN" sz="2000" b="0" dirty="0" smtClean="0">
                <a:latin typeface="+mn-ea"/>
                <a:ea typeface="+mn-ea"/>
              </a:rPr>
              <a:t>:</a:t>
            </a:r>
            <a:r>
              <a:rPr lang="zh-CN" altLang="zh-CN" sz="2000" b="0" dirty="0" smtClean="0">
                <a:latin typeface="+mn-ea"/>
                <a:ea typeface="+mn-ea"/>
              </a:rPr>
              <a:t>是深</a:t>
            </a:r>
            <a:r>
              <a:rPr lang="zh-CN" altLang="en-US" sz="2000" b="0" dirty="0" smtClean="0">
                <a:latin typeface="+mn-ea"/>
                <a:ea typeface="+mn-ea"/>
              </a:rPr>
              <a:t>交所的证券托管制度，指</a:t>
            </a:r>
            <a:r>
              <a:rPr lang="zh-CN" altLang="zh-CN" sz="2000" b="0" dirty="0" smtClean="0">
                <a:latin typeface="+mn-ea"/>
                <a:ea typeface="+mn-ea"/>
              </a:rPr>
              <a:t>投资者将其托管在某一证券商那里的证券转到另一个证券商处托管</a:t>
            </a:r>
            <a:r>
              <a:rPr lang="zh-CN" altLang="en-US" sz="2000" b="0" dirty="0" smtClean="0">
                <a:latin typeface="+mn-ea"/>
                <a:ea typeface="+mn-ea"/>
              </a:rPr>
              <a:t>的行为。</a:t>
            </a:r>
            <a:endParaRPr lang="en-US" altLang="zh-CN" sz="2000" b="0" dirty="0" smtClean="0">
              <a:latin typeface="+mn-ea"/>
              <a:ea typeface="+mn-ea"/>
            </a:endParaRPr>
          </a:p>
          <a:p>
            <a:pPr>
              <a:spcBef>
                <a:spcPts val="1800"/>
              </a:spcBef>
              <a:buFont typeface="Arial" charset="0"/>
              <a:buNone/>
              <a:defRPr/>
            </a:pPr>
            <a:r>
              <a:rPr lang="en-US" altLang="zh-CN" sz="2000" b="0" dirty="0" smtClean="0">
                <a:latin typeface="+mn-ea"/>
                <a:ea typeface="+mn-ea"/>
              </a:rPr>
              <a:t>2. </a:t>
            </a:r>
            <a:r>
              <a:rPr lang="zh-CN" altLang="en-US" sz="2000" b="0" dirty="0" smtClean="0">
                <a:latin typeface="+mn-ea"/>
                <a:ea typeface="+mn-ea"/>
              </a:rPr>
              <a:t>指定交易：是指沪市投资者从事证券交易的制度。只能指定一家营业部作为其买卖交易的代理机构。</a:t>
            </a:r>
            <a:endParaRPr lang="en-US" altLang="zh-CN" sz="2000" b="0" dirty="0" smtClean="0">
              <a:latin typeface="+mn-ea"/>
              <a:ea typeface="+mn-ea"/>
            </a:endParaRPr>
          </a:p>
          <a:p>
            <a:pPr>
              <a:spcBef>
                <a:spcPts val="1800"/>
              </a:spcBef>
              <a:buFont typeface="Arial" charset="0"/>
              <a:buNone/>
              <a:defRPr/>
            </a:pPr>
            <a:r>
              <a:rPr lang="en-US" altLang="zh-CN" sz="2000" b="0" dirty="0" smtClean="0">
                <a:latin typeface="+mn-ea"/>
                <a:ea typeface="+mn-ea"/>
              </a:rPr>
              <a:t>3.</a:t>
            </a:r>
            <a:r>
              <a:rPr lang="zh-CN" altLang="en-US" sz="2000" b="0" dirty="0" smtClean="0">
                <a:latin typeface="+mn-ea"/>
                <a:ea typeface="+mn-ea"/>
              </a:rPr>
              <a:t>自动报盘：将委托交易请求实时申报到交易所接口库，并实时读取交易所接口库返回的确认数据和回报数据的操作。 </a:t>
            </a:r>
            <a:endParaRPr lang="en-US" altLang="zh-CN" sz="2000" b="0" dirty="0" smtClean="0">
              <a:latin typeface="+mn-ea"/>
              <a:ea typeface="+mn-ea"/>
            </a:endParaRPr>
          </a:p>
          <a:p>
            <a:pPr>
              <a:spcBef>
                <a:spcPts val="1800"/>
              </a:spcBef>
              <a:buFont typeface="Arial" charset="0"/>
              <a:buNone/>
              <a:defRPr/>
            </a:pPr>
            <a:r>
              <a:rPr lang="en-US" altLang="zh-CN" sz="2000" b="0" dirty="0" smtClean="0">
                <a:latin typeface="+mn-ea"/>
                <a:ea typeface="+mn-ea"/>
              </a:rPr>
              <a:t>4.</a:t>
            </a:r>
            <a:r>
              <a:rPr lang="zh-CN" altLang="en-US" sz="2000" b="0" dirty="0" smtClean="0">
                <a:latin typeface="+mn-ea"/>
                <a:ea typeface="+mn-ea"/>
              </a:rPr>
              <a:t>人工报盘：将委托数据通过电话的方式报给交易所的场内红马甲。现在券商的报盘方式基本上都为自动报盘，只在某些异常情况（主要是卫星线路或</a:t>
            </a:r>
            <a:r>
              <a:rPr lang="en-US" altLang="zh-CN" sz="2000" b="0" dirty="0" smtClean="0">
                <a:latin typeface="+mn-ea"/>
                <a:ea typeface="+mn-ea"/>
              </a:rPr>
              <a:t>DDN</a:t>
            </a:r>
            <a:r>
              <a:rPr lang="zh-CN" altLang="en-US" sz="2000" b="0" dirty="0" smtClean="0">
                <a:latin typeface="+mn-ea"/>
                <a:ea typeface="+mn-ea"/>
              </a:rPr>
              <a:t>线路中断或交易所报盘机硬件损坏）下才切换到人工报盘。</a:t>
            </a:r>
          </a:p>
          <a:p>
            <a:pPr>
              <a:buFont typeface="Arial" charset="0"/>
              <a:buNone/>
              <a:defRPr/>
            </a:pPr>
            <a:endParaRPr lang="zh-CN" altLang="en-US" sz="2000" dirty="0" smtClean="0"/>
          </a:p>
          <a:p>
            <a:pPr>
              <a:buFont typeface="Arial" charset="0"/>
              <a:buNone/>
              <a:defRPr/>
            </a:pPr>
            <a:endParaRPr lang="zh-CN" altLang="en-US" sz="2000" dirty="0" smtClean="0">
              <a:latin typeface="+mn-ea"/>
              <a:ea typeface="+mn-ea"/>
            </a:endParaRPr>
          </a:p>
          <a:p>
            <a:pPr>
              <a:buFont typeface="Arial" charset="0"/>
              <a:buNone/>
              <a:defRPr/>
            </a:pPr>
            <a:endParaRPr lang="zh-CN"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30723" name="AutoShape 3"/>
          <p:cNvSpPr>
            <a:spLocks noChangeArrowheads="1"/>
          </p:cNvSpPr>
          <p:nvPr/>
        </p:nvSpPr>
        <p:spPr bwMode="gray">
          <a:xfrm>
            <a:off x="609600" y="1600200"/>
            <a:ext cx="2743200" cy="4419600"/>
          </a:xfrm>
          <a:prstGeom prst="rightArrow">
            <a:avLst>
              <a:gd name="adj1" fmla="val 62787"/>
              <a:gd name="adj2" fmla="val 41259"/>
            </a:avLst>
          </a:prstGeom>
          <a:gradFill rotWithShape="1">
            <a:gsLst>
              <a:gs pos="0">
                <a:schemeClr val="bg2"/>
              </a:gs>
              <a:gs pos="100000">
                <a:schemeClr val="bg2">
                  <a:alpha val="50000"/>
                </a:schemeClr>
              </a:gs>
            </a:gsLst>
            <a:lin ang="0" scaled="1"/>
          </a:gradFill>
          <a:ln w="19050" cap="rnd" algn="ctr">
            <a:solidFill>
              <a:schemeClr val="bg2"/>
            </a:solidFill>
            <a:prstDash val="sysDot"/>
            <a:miter lim="800000"/>
            <a:headEnd/>
            <a:tailEnd/>
          </a:ln>
        </p:spPr>
        <p:txBody>
          <a:bodyPr wrap="none" anchor="ctr"/>
          <a:lstStyle/>
          <a:p>
            <a:pPr algn="ctr"/>
            <a:endParaRPr lang="zh-CN" altLang="en-US"/>
          </a:p>
        </p:txBody>
      </p:sp>
      <p:sp>
        <p:nvSpPr>
          <p:cNvPr id="30724" name="Text Box 4"/>
          <p:cNvSpPr txBox="1">
            <a:spLocks noChangeArrowheads="1"/>
          </p:cNvSpPr>
          <p:nvPr/>
        </p:nvSpPr>
        <p:spPr bwMode="black">
          <a:xfrm>
            <a:off x="666750" y="3660775"/>
            <a:ext cx="2105025" cy="400050"/>
          </a:xfrm>
          <a:prstGeom prst="rect">
            <a:avLst/>
          </a:prstGeom>
          <a:noFill/>
          <a:ln w="9525">
            <a:noFill/>
            <a:miter lim="800000"/>
            <a:headEnd/>
            <a:tailEnd/>
          </a:ln>
        </p:spPr>
        <p:txBody>
          <a:bodyPr anchor="ctr" anchorCtr="1">
            <a:spAutoFit/>
          </a:bodyPr>
          <a:lstStyle/>
          <a:p>
            <a:pPr marL="120650" indent="-120650" eaLnBrk="0" hangingPunct="0">
              <a:buFont typeface="Wingdings" pitchFamily="2" charset="2"/>
              <a:buNone/>
            </a:pPr>
            <a:r>
              <a:rPr lang="en-US" altLang="zh-CN" sz="2000" b="1">
                <a:latin typeface="+mn-ea"/>
                <a:ea typeface="+mn-ea"/>
              </a:rPr>
              <a:t> </a:t>
            </a:r>
            <a:r>
              <a:rPr lang="zh-CN" altLang="en-US" sz="2000" b="1">
                <a:latin typeface="+mn-ea"/>
                <a:ea typeface="+mn-ea"/>
              </a:rPr>
              <a:t>转托管业务分类</a:t>
            </a:r>
            <a:endParaRPr lang="en-US" altLang="zh-CN" sz="2000">
              <a:solidFill>
                <a:srgbClr val="1C1C1C"/>
              </a:solidFill>
              <a:latin typeface="+mn-ea"/>
              <a:ea typeface="+mn-ea"/>
            </a:endParaRPr>
          </a:p>
        </p:txBody>
      </p:sp>
      <p:sp>
        <p:nvSpPr>
          <p:cNvPr id="30725" name="AutoShape 5"/>
          <p:cNvSpPr>
            <a:spLocks noChangeArrowheads="1"/>
          </p:cNvSpPr>
          <p:nvPr/>
        </p:nvSpPr>
        <p:spPr bwMode="auto">
          <a:xfrm>
            <a:off x="3505200" y="1676400"/>
            <a:ext cx="5105400" cy="4191000"/>
          </a:xfrm>
          <a:prstGeom prst="roundRect">
            <a:avLst>
              <a:gd name="adj" fmla="val 3481"/>
            </a:avLst>
          </a:prstGeom>
          <a:noFill/>
          <a:ln w="19050" cap="rnd">
            <a:solidFill>
              <a:schemeClr val="bg2"/>
            </a:solidFill>
            <a:prstDash val="sysDot"/>
            <a:round/>
            <a:headEnd/>
            <a:tailEnd/>
          </a:ln>
        </p:spPr>
        <p:txBody>
          <a:bodyPr wrap="none" anchor="ctr"/>
          <a:lstStyle/>
          <a:p>
            <a:endParaRPr lang="zh-CN" altLang="zh-CN"/>
          </a:p>
        </p:txBody>
      </p:sp>
      <p:grpSp>
        <p:nvGrpSpPr>
          <p:cNvPr id="30726" name="Group 6"/>
          <p:cNvGrpSpPr>
            <a:grpSpLocks/>
          </p:cNvGrpSpPr>
          <p:nvPr/>
        </p:nvGrpSpPr>
        <p:grpSpPr bwMode="auto">
          <a:xfrm>
            <a:off x="3059113" y="1828800"/>
            <a:ext cx="5446712" cy="1228725"/>
            <a:chOff x="2304" y="1200"/>
            <a:chExt cx="3102" cy="774"/>
          </a:xfrm>
        </p:grpSpPr>
        <p:sp>
          <p:nvSpPr>
            <p:cNvPr id="355335" name="AutoShape 7"/>
            <p:cNvSpPr>
              <a:spLocks noChangeArrowheads="1"/>
            </p:cNvSpPr>
            <p:nvPr/>
          </p:nvSpPr>
          <p:spPr bwMode="gray">
            <a:xfrm>
              <a:off x="2334" y="1200"/>
              <a:ext cx="3072" cy="774"/>
            </a:xfrm>
            <a:prstGeom prst="roundRect">
              <a:avLst>
                <a:gd name="adj" fmla="val 10889"/>
              </a:avLst>
            </a:prstGeom>
            <a:gradFill rotWithShape="1">
              <a:gsLst>
                <a:gs pos="0">
                  <a:schemeClr val="accent1"/>
                </a:gs>
                <a:gs pos="100000">
                  <a:schemeClr val="accent1">
                    <a:gamma/>
                    <a:tint val="21176"/>
                    <a:invGamma/>
                  </a:schemeClr>
                </a:gs>
              </a:gsLst>
              <a:lin ang="0" scaled="1"/>
            </a:gradFill>
            <a:ln w="38100">
              <a:noFill/>
              <a:round/>
              <a:headEnd/>
              <a:tailEnd/>
            </a:ln>
            <a:effectLst/>
          </p:spPr>
          <p:txBody>
            <a:bodyPr wrap="none" anchor="ctr"/>
            <a:lstStyle/>
            <a:p>
              <a:pPr>
                <a:defRPr/>
              </a:pPr>
              <a:endParaRPr lang="zh-CN" altLang="en-US">
                <a:latin typeface="Arial" charset="0"/>
              </a:endParaRPr>
            </a:p>
          </p:txBody>
        </p:sp>
        <p:sp>
          <p:nvSpPr>
            <p:cNvPr id="30738" name="AutoShape 8"/>
            <p:cNvSpPr>
              <a:spLocks noChangeArrowheads="1"/>
            </p:cNvSpPr>
            <p:nvPr/>
          </p:nvSpPr>
          <p:spPr bwMode="gray">
            <a:xfrm>
              <a:off x="2304" y="148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endParaRPr lang="zh-CN" altLang="zh-CN"/>
            </a:p>
          </p:txBody>
        </p:sp>
      </p:grpSp>
      <p:grpSp>
        <p:nvGrpSpPr>
          <p:cNvPr id="30727" name="Group 9"/>
          <p:cNvGrpSpPr>
            <a:grpSpLocks/>
          </p:cNvGrpSpPr>
          <p:nvPr/>
        </p:nvGrpSpPr>
        <p:grpSpPr bwMode="auto">
          <a:xfrm>
            <a:off x="3059113" y="3190875"/>
            <a:ext cx="5446712" cy="1228725"/>
            <a:chOff x="2304" y="2058"/>
            <a:chExt cx="3102" cy="774"/>
          </a:xfrm>
        </p:grpSpPr>
        <p:sp>
          <p:nvSpPr>
            <p:cNvPr id="355338" name="AutoShape 10"/>
            <p:cNvSpPr>
              <a:spLocks noChangeArrowheads="1"/>
            </p:cNvSpPr>
            <p:nvPr/>
          </p:nvSpPr>
          <p:spPr bwMode="gray">
            <a:xfrm>
              <a:off x="2334" y="2058"/>
              <a:ext cx="3072" cy="774"/>
            </a:xfrm>
            <a:prstGeom prst="roundRect">
              <a:avLst>
                <a:gd name="adj" fmla="val 10889"/>
              </a:avLst>
            </a:prstGeom>
            <a:gradFill rotWithShape="1">
              <a:gsLst>
                <a:gs pos="0">
                  <a:schemeClr val="hlink"/>
                </a:gs>
                <a:gs pos="100000">
                  <a:schemeClr val="hlink">
                    <a:gamma/>
                    <a:tint val="21176"/>
                    <a:invGamma/>
                  </a:schemeClr>
                </a:gs>
              </a:gsLst>
              <a:lin ang="0" scaled="1"/>
            </a:gradFill>
            <a:ln w="38100">
              <a:noFill/>
              <a:round/>
              <a:headEnd/>
              <a:tailEnd/>
            </a:ln>
            <a:effectLst/>
          </p:spPr>
          <p:txBody>
            <a:bodyPr wrap="none" anchor="ctr"/>
            <a:lstStyle/>
            <a:p>
              <a:pPr>
                <a:defRPr/>
              </a:pPr>
              <a:endParaRPr lang="zh-CN" altLang="en-US">
                <a:latin typeface="Arial" charset="0"/>
              </a:endParaRPr>
            </a:p>
          </p:txBody>
        </p:sp>
        <p:sp>
          <p:nvSpPr>
            <p:cNvPr id="30736" name="AutoShape 11"/>
            <p:cNvSpPr>
              <a:spLocks noChangeArrowheads="1"/>
            </p:cNvSpPr>
            <p:nvPr/>
          </p:nvSpPr>
          <p:spPr bwMode="gray">
            <a:xfrm>
              <a:off x="2304" y="2352"/>
              <a:ext cx="336" cy="240"/>
            </a:xfrm>
            <a:prstGeom prst="rightArrow">
              <a:avLst>
                <a:gd name="adj1" fmla="val 50000"/>
                <a:gd name="adj2" fmla="val 58333"/>
              </a:avLst>
            </a:prstGeom>
            <a:solidFill>
              <a:schemeClr val="bg1"/>
            </a:solidFill>
            <a:ln w="9525">
              <a:noFill/>
              <a:miter lim="800000"/>
              <a:headEnd/>
              <a:tailEnd/>
            </a:ln>
          </p:spPr>
          <p:txBody>
            <a:bodyPr wrap="none" anchor="ctr"/>
            <a:lstStyle/>
            <a:p>
              <a:endParaRPr lang="zh-CN" altLang="zh-CN"/>
            </a:p>
          </p:txBody>
        </p:sp>
      </p:grpSp>
      <p:grpSp>
        <p:nvGrpSpPr>
          <p:cNvPr id="30728" name="Group 12"/>
          <p:cNvGrpSpPr>
            <a:grpSpLocks/>
          </p:cNvGrpSpPr>
          <p:nvPr/>
        </p:nvGrpSpPr>
        <p:grpSpPr bwMode="auto">
          <a:xfrm>
            <a:off x="3059113" y="4495800"/>
            <a:ext cx="5446712" cy="1228725"/>
            <a:chOff x="2304" y="2880"/>
            <a:chExt cx="3102" cy="774"/>
          </a:xfrm>
        </p:grpSpPr>
        <p:sp>
          <p:nvSpPr>
            <p:cNvPr id="355341" name="AutoShape 13"/>
            <p:cNvSpPr>
              <a:spLocks noChangeArrowheads="1"/>
            </p:cNvSpPr>
            <p:nvPr/>
          </p:nvSpPr>
          <p:spPr bwMode="gray">
            <a:xfrm>
              <a:off x="2334" y="2880"/>
              <a:ext cx="3072" cy="774"/>
            </a:xfrm>
            <a:prstGeom prst="roundRect">
              <a:avLst>
                <a:gd name="adj" fmla="val 10889"/>
              </a:avLst>
            </a:prstGeom>
            <a:gradFill rotWithShape="1">
              <a:gsLst>
                <a:gs pos="0">
                  <a:schemeClr val="accent2"/>
                </a:gs>
                <a:gs pos="100000">
                  <a:schemeClr val="accent2">
                    <a:gamma/>
                    <a:tint val="21176"/>
                    <a:invGamma/>
                  </a:schemeClr>
                </a:gs>
              </a:gsLst>
              <a:lin ang="0" scaled="1"/>
            </a:gradFill>
            <a:ln w="38100">
              <a:noFill/>
              <a:round/>
              <a:headEnd/>
              <a:tailEnd/>
            </a:ln>
            <a:effectLst/>
          </p:spPr>
          <p:txBody>
            <a:bodyPr wrap="none" anchor="ctr"/>
            <a:lstStyle/>
            <a:p>
              <a:pPr>
                <a:defRPr/>
              </a:pPr>
              <a:endParaRPr lang="zh-CN" altLang="en-US">
                <a:latin typeface="Arial" charset="0"/>
              </a:endParaRPr>
            </a:p>
          </p:txBody>
        </p:sp>
        <p:sp>
          <p:nvSpPr>
            <p:cNvPr id="30734" name="AutoShape 14"/>
            <p:cNvSpPr>
              <a:spLocks noChangeArrowheads="1"/>
            </p:cNvSpPr>
            <p:nvPr/>
          </p:nvSpPr>
          <p:spPr bwMode="gray">
            <a:xfrm>
              <a:off x="2304" y="316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endParaRPr lang="zh-CN" altLang="zh-CN"/>
            </a:p>
          </p:txBody>
        </p:sp>
      </p:grpSp>
      <p:sp>
        <p:nvSpPr>
          <p:cNvPr id="30729" name="Text Box 15"/>
          <p:cNvSpPr txBox="1">
            <a:spLocks noChangeArrowheads="1"/>
          </p:cNvSpPr>
          <p:nvPr/>
        </p:nvSpPr>
        <p:spPr bwMode="gray">
          <a:xfrm>
            <a:off x="3635375" y="4724400"/>
            <a:ext cx="4592638" cy="831850"/>
          </a:xfrm>
          <a:prstGeom prst="rect">
            <a:avLst/>
          </a:prstGeom>
          <a:noFill/>
          <a:ln w="9525" algn="ctr">
            <a:noFill/>
            <a:miter lim="800000"/>
            <a:headEnd/>
            <a:tailEnd/>
          </a:ln>
        </p:spPr>
        <p:txBody>
          <a:bodyPr>
            <a:spAutoFit/>
          </a:bodyPr>
          <a:lstStyle/>
          <a:p>
            <a:pPr eaLnBrk="0" hangingPunct="0"/>
            <a:r>
              <a:rPr lang="zh-CN" altLang="en-US" sz="1600" b="1" dirty="0">
                <a:latin typeface="+mn-ea"/>
                <a:ea typeface="+mn-ea"/>
              </a:rPr>
              <a:t>内部转托管和跨系统转托管区别：主要是转托管的席位前缀，席位以</a:t>
            </a:r>
            <a:r>
              <a:rPr lang="en-US" altLang="zh-CN" sz="1600" b="1" dirty="0">
                <a:latin typeface="+mn-ea"/>
                <a:ea typeface="+mn-ea"/>
              </a:rPr>
              <a:t>6</a:t>
            </a:r>
            <a:r>
              <a:rPr lang="zh-CN" altLang="en-US" sz="1600" b="1" dirty="0">
                <a:latin typeface="+mn-ea"/>
                <a:ea typeface="+mn-ea"/>
              </a:rPr>
              <a:t>开头的是跨系统转托管，目前主要是使用于</a:t>
            </a:r>
            <a:r>
              <a:rPr lang="en-US" altLang="zh-CN" sz="1600" b="1" dirty="0">
                <a:latin typeface="+mn-ea"/>
                <a:ea typeface="+mn-ea"/>
              </a:rPr>
              <a:t>LOF</a:t>
            </a:r>
            <a:r>
              <a:rPr lang="zh-CN" altLang="en-US" sz="1600" b="1" dirty="0">
                <a:latin typeface="+mn-ea"/>
                <a:ea typeface="+mn-ea"/>
              </a:rPr>
              <a:t>。</a:t>
            </a:r>
            <a:endParaRPr lang="en-US" altLang="zh-CN" sz="1600" dirty="0">
              <a:solidFill>
                <a:srgbClr val="000000"/>
              </a:solidFill>
              <a:latin typeface="+mn-ea"/>
              <a:ea typeface="+mn-ea"/>
            </a:endParaRPr>
          </a:p>
        </p:txBody>
      </p:sp>
      <p:sp>
        <p:nvSpPr>
          <p:cNvPr id="36881" name="Text Box 16"/>
          <p:cNvSpPr txBox="1">
            <a:spLocks noChangeArrowheads="1"/>
          </p:cNvSpPr>
          <p:nvPr/>
        </p:nvSpPr>
        <p:spPr bwMode="gray">
          <a:xfrm>
            <a:off x="3635375" y="3357563"/>
            <a:ext cx="4592638" cy="830262"/>
          </a:xfrm>
          <a:prstGeom prst="rect">
            <a:avLst/>
          </a:prstGeom>
          <a:noFill/>
          <a:ln w="9525" algn="ctr">
            <a:noFill/>
            <a:miter lim="800000"/>
            <a:headEnd/>
            <a:tailEnd/>
          </a:ln>
        </p:spPr>
        <p:txBody>
          <a:bodyPr>
            <a:spAutoFit/>
          </a:bodyPr>
          <a:lstStyle/>
          <a:p>
            <a:pPr eaLnBrk="0" hangingPunct="0"/>
            <a:r>
              <a:rPr lang="zh-CN" altLang="en-US" sz="1600" b="1">
                <a:latin typeface="+mn-ea"/>
                <a:ea typeface="+mn-ea"/>
                <a:cs typeface="Arial Unicode MS" pitchFamily="34" charset="-122"/>
              </a:rPr>
              <a:t>上海转托管目前仅限于开放式基金在有资格的会员营业部与上证所系统外基金代销机构之间转托管，不收取转托管费，转托管证券代码</a:t>
            </a:r>
            <a:r>
              <a:rPr lang="en-US" altLang="zh-CN" sz="1600" b="1">
                <a:latin typeface="+mn-ea"/>
                <a:ea typeface="+mn-ea"/>
                <a:cs typeface="Arial Unicode MS" pitchFamily="34" charset="-122"/>
              </a:rPr>
              <a:t>522***。</a:t>
            </a:r>
            <a:endParaRPr lang="en-US" altLang="zh-CN" sz="1600">
              <a:solidFill>
                <a:srgbClr val="000000"/>
              </a:solidFill>
              <a:latin typeface="+mn-ea"/>
              <a:ea typeface="+mn-ea"/>
            </a:endParaRPr>
          </a:p>
        </p:txBody>
      </p:sp>
      <p:sp>
        <p:nvSpPr>
          <p:cNvPr id="36882" name="Text Box 17"/>
          <p:cNvSpPr txBox="1">
            <a:spLocks noChangeArrowheads="1"/>
          </p:cNvSpPr>
          <p:nvPr/>
        </p:nvSpPr>
        <p:spPr bwMode="gray">
          <a:xfrm>
            <a:off x="3708400" y="1993900"/>
            <a:ext cx="4591050" cy="1077218"/>
          </a:xfrm>
          <a:prstGeom prst="rect">
            <a:avLst/>
          </a:prstGeom>
          <a:noFill/>
          <a:ln w="9525" algn="ctr">
            <a:noFill/>
            <a:miter lim="800000"/>
            <a:headEnd/>
            <a:tailEnd/>
          </a:ln>
        </p:spPr>
        <p:txBody>
          <a:bodyPr>
            <a:spAutoFit/>
          </a:bodyPr>
          <a:lstStyle/>
          <a:p>
            <a:pPr eaLnBrk="0" hangingPunct="0"/>
            <a:r>
              <a:rPr lang="zh-CN" altLang="en-US" sz="1600" b="1" dirty="0" smtClean="0">
                <a:latin typeface="+mn-ea"/>
                <a:ea typeface="+mn-ea"/>
                <a:cs typeface="Arial Unicode MS" pitchFamily="34" charset="-122"/>
              </a:rPr>
              <a:t>深圳转托管可以</a:t>
            </a:r>
            <a:r>
              <a:rPr lang="zh-CN" altLang="en-US" sz="1600" b="1" dirty="0">
                <a:latin typeface="+mn-ea"/>
                <a:ea typeface="+mn-ea"/>
                <a:cs typeface="Arial Unicode MS" pitchFamily="34" charset="-122"/>
              </a:rPr>
              <a:t>将原席位的股票全部转托管到新席位，也可以转出某几支拥股，甚至是某支股票的一部分。转托管费深圳</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是</a:t>
            </a:r>
            <a:r>
              <a:rPr lang="en-US" altLang="zh-CN" sz="1600" b="1" dirty="0">
                <a:latin typeface="+mn-ea"/>
                <a:ea typeface="+mn-ea"/>
                <a:cs typeface="Arial Unicode MS" pitchFamily="34" charset="-122"/>
              </a:rPr>
              <a:t>30</a:t>
            </a:r>
            <a:r>
              <a:rPr lang="zh-CN" altLang="en-US" sz="1600" b="1" dirty="0">
                <a:latin typeface="+mn-ea"/>
                <a:ea typeface="+mn-ea"/>
                <a:cs typeface="Arial Unicode MS" pitchFamily="34" charset="-122"/>
              </a:rPr>
              <a:t>元人民币，深圳</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为</a:t>
            </a:r>
            <a:r>
              <a:rPr lang="en-US" altLang="zh-CN" sz="1600" b="1" dirty="0">
                <a:latin typeface="+mn-ea"/>
                <a:ea typeface="+mn-ea"/>
                <a:cs typeface="Arial Unicode MS" pitchFamily="34" charset="-122"/>
              </a:rPr>
              <a:t>100</a:t>
            </a:r>
            <a:r>
              <a:rPr lang="zh-CN" altLang="en-US" sz="1600" b="1" dirty="0">
                <a:latin typeface="+mn-ea"/>
                <a:ea typeface="+mn-ea"/>
                <a:cs typeface="Arial Unicode MS" pitchFamily="34" charset="-122"/>
              </a:rPr>
              <a:t>港币。</a:t>
            </a:r>
            <a:endParaRPr lang="en-US" altLang="zh-CN" sz="1600" dirty="0">
              <a:solidFill>
                <a:srgbClr val="000000"/>
              </a:solidFill>
              <a:latin typeface="+mn-ea"/>
              <a:ea typeface="+mn-ea"/>
            </a:endParaRPr>
          </a:p>
        </p:txBody>
      </p:sp>
      <p:sp>
        <p:nvSpPr>
          <p:cNvPr id="19" name="标题 18"/>
          <p:cNvSpPr>
            <a:spLocks noGrp="1"/>
          </p:cNvSpPr>
          <p:nvPr>
            <p:ph type="title"/>
          </p:nvPr>
        </p:nvSpPr>
        <p:spPr/>
        <p:txBody>
          <a:bodyPr/>
          <a:lstStyle/>
          <a:p>
            <a:pPr>
              <a:defRPr/>
            </a:pPr>
            <a:r>
              <a:rPr lang="zh-CN" altLang="en-US" dirty="0" smtClean="0"/>
              <a:t>业务分类</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81923" name="Rectangle 2"/>
          <p:cNvSpPr>
            <a:spLocks noGrp="1" noChangeArrowheads="1"/>
          </p:cNvSpPr>
          <p:nvPr>
            <p:ph type="title"/>
          </p:nvPr>
        </p:nvSpPr>
        <p:spPr/>
        <p:txBody>
          <a:bodyPr/>
          <a:lstStyle/>
          <a:p>
            <a:pPr>
              <a:defRPr/>
            </a:pPr>
            <a:r>
              <a:rPr lang="zh-CN" altLang="en-US" dirty="0" smtClean="0"/>
              <a:t>业务规则</a:t>
            </a:r>
            <a:endParaRPr lang="en-US" altLang="zh-CN" dirty="0"/>
          </a:p>
        </p:txBody>
      </p:sp>
      <p:sp>
        <p:nvSpPr>
          <p:cNvPr id="423939" name="Rectangle 3"/>
          <p:cNvSpPr>
            <a:spLocks noChangeArrowheads="1"/>
          </p:cNvSpPr>
          <p:nvPr/>
        </p:nvSpPr>
        <p:spPr bwMode="gray">
          <a:xfrm>
            <a:off x="312738" y="4543425"/>
            <a:ext cx="7410450" cy="1571625"/>
          </a:xfrm>
          <a:prstGeom prst="rect">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lgn="ctr">
            <a:solidFill>
              <a:srgbClr val="969696"/>
            </a:solidFill>
            <a:miter lim="800000"/>
            <a:headEnd/>
            <a:tailEnd/>
          </a:ln>
          <a:effectLst>
            <a:outerShdw dist="99190" dir="2388334" algn="ctr" rotWithShape="0">
              <a:srgbClr val="969696">
                <a:alpha val="50000"/>
              </a:srgbClr>
            </a:outerShdw>
          </a:effectLst>
        </p:spPr>
        <p:txBody>
          <a:bodyPr wrap="none" anchor="ctr"/>
          <a:lstStyle/>
          <a:p>
            <a:pPr algn="ctr" eaLnBrk="0" hangingPunct="0">
              <a:defRPr/>
            </a:pPr>
            <a:endParaRPr lang="zh-CN" altLang="en-US">
              <a:latin typeface="Arial" charset="0"/>
            </a:endParaRPr>
          </a:p>
        </p:txBody>
      </p:sp>
      <p:sp>
        <p:nvSpPr>
          <p:cNvPr id="423940" name="Rectangle 4"/>
          <p:cNvSpPr>
            <a:spLocks noChangeArrowheads="1"/>
          </p:cNvSpPr>
          <p:nvPr/>
        </p:nvSpPr>
        <p:spPr bwMode="ltGray">
          <a:xfrm>
            <a:off x="971550" y="4767263"/>
            <a:ext cx="6351588" cy="1062037"/>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423941" name="Text Box 5"/>
          <p:cNvSpPr txBox="1">
            <a:spLocks noChangeArrowheads="1"/>
          </p:cNvSpPr>
          <p:nvPr/>
        </p:nvSpPr>
        <p:spPr bwMode="black">
          <a:xfrm>
            <a:off x="2484438" y="5084763"/>
            <a:ext cx="3527425" cy="461962"/>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eaLnBrk="0" hangingPunct="0">
              <a:defRPr/>
            </a:pPr>
            <a:r>
              <a:rPr lang="zh-CN" altLang="en-US" sz="2400" b="1" dirty="0">
                <a:solidFill>
                  <a:srgbClr val="FFFFFF"/>
                </a:solidFill>
                <a:latin typeface="Arial" charset="0"/>
              </a:rPr>
              <a:t>深交所转托管交易规则</a:t>
            </a:r>
            <a:endParaRPr lang="en-US" altLang="zh-CN" sz="2400" b="1" dirty="0">
              <a:solidFill>
                <a:srgbClr val="FFFFFF"/>
              </a:solidFill>
              <a:latin typeface="Arial" charset="0"/>
            </a:endParaRPr>
          </a:p>
        </p:txBody>
      </p:sp>
      <p:grpSp>
        <p:nvGrpSpPr>
          <p:cNvPr id="31751" name="Group 7"/>
          <p:cNvGrpSpPr>
            <a:grpSpLocks/>
          </p:cNvGrpSpPr>
          <p:nvPr/>
        </p:nvGrpSpPr>
        <p:grpSpPr bwMode="auto">
          <a:xfrm>
            <a:off x="2773363" y="2136775"/>
            <a:ext cx="1681162" cy="1677988"/>
            <a:chOff x="1921" y="1585"/>
            <a:chExt cx="1059" cy="1057"/>
          </a:xfrm>
        </p:grpSpPr>
        <p:sp>
          <p:nvSpPr>
            <p:cNvPr id="31792" name="Oval 8"/>
            <p:cNvSpPr>
              <a:spLocks noChangeArrowheads="1"/>
            </p:cNvSpPr>
            <p:nvPr/>
          </p:nvSpPr>
          <p:spPr bwMode="gray">
            <a:xfrm>
              <a:off x="1921" y="1585"/>
              <a:ext cx="1059" cy="1057"/>
            </a:xfrm>
            <a:prstGeom prst="ellipse">
              <a:avLst/>
            </a:prstGeom>
            <a:gradFill rotWithShape="1">
              <a:gsLst>
                <a:gs pos="0">
                  <a:srgbClr val="FFFFFF"/>
                </a:gs>
                <a:gs pos="50000">
                  <a:srgbClr val="A886E0"/>
                </a:gs>
                <a:gs pos="100000">
                  <a:srgbClr val="FFFFFF"/>
                </a:gs>
              </a:gsLst>
              <a:lin ang="2700000" scaled="1"/>
            </a:gradFill>
            <a:ln w="38100" algn="ctr">
              <a:noFill/>
              <a:round/>
              <a:headEnd/>
              <a:tailEnd/>
            </a:ln>
          </p:spPr>
          <p:txBody>
            <a:bodyPr wrap="none" anchor="ctr">
              <a:spAutoFit/>
            </a:bodyPr>
            <a:lstStyle/>
            <a:p>
              <a:endParaRPr lang="zh-CN" altLang="zh-CN"/>
            </a:p>
          </p:txBody>
        </p:sp>
        <p:sp>
          <p:nvSpPr>
            <p:cNvPr id="31793" name="Oval 9"/>
            <p:cNvSpPr>
              <a:spLocks noChangeArrowheads="1"/>
            </p:cNvSpPr>
            <p:nvPr/>
          </p:nvSpPr>
          <p:spPr bwMode="gray">
            <a:xfrm>
              <a:off x="1921" y="1585"/>
              <a:ext cx="1059" cy="1057"/>
            </a:xfrm>
            <a:prstGeom prst="ellipse">
              <a:avLst/>
            </a:prstGeom>
            <a:gradFill rotWithShape="1">
              <a:gsLst>
                <a:gs pos="0">
                  <a:srgbClr val="A886E0">
                    <a:alpha val="32001"/>
                  </a:srgbClr>
                </a:gs>
                <a:gs pos="100000">
                  <a:srgbClr val="000000">
                    <a:alpha val="89998"/>
                  </a:srgbClr>
                </a:gs>
              </a:gsLst>
              <a:lin ang="2700000" scaled="1"/>
            </a:gradFill>
            <a:ln w="38100" algn="ctr">
              <a:noFill/>
              <a:round/>
              <a:headEnd/>
              <a:tailEnd/>
            </a:ln>
          </p:spPr>
          <p:txBody>
            <a:bodyPr anchor="ctr">
              <a:spAutoFit/>
            </a:bodyPr>
            <a:lstStyle/>
            <a:p>
              <a:endParaRPr lang="zh-CN" altLang="zh-CN"/>
            </a:p>
          </p:txBody>
        </p:sp>
        <p:sp>
          <p:nvSpPr>
            <p:cNvPr id="31794" name="Oval 10"/>
            <p:cNvSpPr>
              <a:spLocks noChangeArrowheads="1"/>
            </p:cNvSpPr>
            <p:nvPr/>
          </p:nvSpPr>
          <p:spPr bwMode="gray">
            <a:xfrm>
              <a:off x="1978" y="1642"/>
              <a:ext cx="921" cy="919"/>
            </a:xfrm>
            <a:prstGeom prst="ellipse">
              <a:avLst/>
            </a:prstGeom>
            <a:gradFill rotWithShape="1">
              <a:gsLst>
                <a:gs pos="0">
                  <a:srgbClr val="5B4979"/>
                </a:gs>
                <a:gs pos="50000">
                  <a:srgbClr val="A886E0"/>
                </a:gs>
                <a:gs pos="100000">
                  <a:srgbClr val="5B4979"/>
                </a:gs>
              </a:gsLst>
              <a:lin ang="18900000" scaled="1"/>
            </a:gradFill>
            <a:ln w="38100" algn="ctr">
              <a:noFill/>
              <a:round/>
              <a:headEnd/>
              <a:tailEnd/>
            </a:ln>
          </p:spPr>
          <p:txBody>
            <a:bodyPr anchor="ctr">
              <a:spAutoFit/>
            </a:bodyPr>
            <a:lstStyle/>
            <a:p>
              <a:endParaRPr lang="zh-CN" altLang="zh-CN"/>
            </a:p>
          </p:txBody>
        </p:sp>
        <p:sp>
          <p:nvSpPr>
            <p:cNvPr id="31795" name="Oval 11"/>
            <p:cNvSpPr>
              <a:spLocks noChangeArrowheads="1"/>
            </p:cNvSpPr>
            <p:nvPr/>
          </p:nvSpPr>
          <p:spPr bwMode="gray">
            <a:xfrm>
              <a:off x="1978" y="1643"/>
              <a:ext cx="921" cy="919"/>
            </a:xfrm>
            <a:prstGeom prst="ellipse">
              <a:avLst/>
            </a:prstGeom>
            <a:gradFill rotWithShape="1">
              <a:gsLst>
                <a:gs pos="0">
                  <a:srgbClr val="6B558E"/>
                </a:gs>
                <a:gs pos="100000">
                  <a:srgbClr val="A886E0">
                    <a:alpha val="0"/>
                  </a:srgbClr>
                </a:gs>
              </a:gsLst>
              <a:lin ang="2700000" scaled="1"/>
            </a:gradFill>
            <a:ln w="38100" algn="ctr">
              <a:noFill/>
              <a:round/>
              <a:headEnd/>
              <a:tailEnd/>
            </a:ln>
          </p:spPr>
          <p:txBody>
            <a:bodyPr anchor="ctr">
              <a:spAutoFit/>
            </a:bodyPr>
            <a:lstStyle/>
            <a:p>
              <a:endParaRPr lang="zh-CN" altLang="zh-CN"/>
            </a:p>
          </p:txBody>
        </p:sp>
        <p:sp>
          <p:nvSpPr>
            <p:cNvPr id="31796" name="Oval 12"/>
            <p:cNvSpPr>
              <a:spLocks noChangeArrowheads="1"/>
            </p:cNvSpPr>
            <p:nvPr/>
          </p:nvSpPr>
          <p:spPr bwMode="gray">
            <a:xfrm>
              <a:off x="2027" y="1697"/>
              <a:ext cx="830" cy="828"/>
            </a:xfrm>
            <a:prstGeom prst="ellipse">
              <a:avLst/>
            </a:prstGeom>
            <a:solidFill>
              <a:srgbClr val="333333"/>
            </a:solidFill>
            <a:ln w="38100" algn="ctr">
              <a:noFill/>
              <a:round/>
              <a:headEnd/>
              <a:tailEnd/>
            </a:ln>
          </p:spPr>
          <p:txBody>
            <a:bodyPr anchor="ctr">
              <a:spAutoFit/>
            </a:bodyPr>
            <a:lstStyle/>
            <a:p>
              <a:endParaRPr lang="zh-CN" altLang="zh-CN"/>
            </a:p>
          </p:txBody>
        </p:sp>
        <p:grpSp>
          <p:nvGrpSpPr>
            <p:cNvPr id="31797" name="Group 13"/>
            <p:cNvGrpSpPr>
              <a:grpSpLocks/>
            </p:cNvGrpSpPr>
            <p:nvPr/>
          </p:nvGrpSpPr>
          <p:grpSpPr bwMode="auto">
            <a:xfrm>
              <a:off x="2044" y="1703"/>
              <a:ext cx="803" cy="802"/>
              <a:chOff x="4166" y="1706"/>
              <a:chExt cx="1252" cy="1252"/>
            </a:xfrm>
          </p:grpSpPr>
          <p:sp>
            <p:nvSpPr>
              <p:cNvPr id="31798" name="Oval 1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1799" name="Oval 1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1800" name="Oval 1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1801" name="Oval 1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grpSp>
      <p:grpSp>
        <p:nvGrpSpPr>
          <p:cNvPr id="31752" name="Group 18"/>
          <p:cNvGrpSpPr>
            <a:grpSpLocks/>
          </p:cNvGrpSpPr>
          <p:nvPr/>
        </p:nvGrpSpPr>
        <p:grpSpPr bwMode="auto">
          <a:xfrm>
            <a:off x="4464050" y="1219200"/>
            <a:ext cx="1674813" cy="1674813"/>
            <a:chOff x="3022" y="1007"/>
            <a:chExt cx="1055" cy="1055"/>
          </a:xfrm>
        </p:grpSpPr>
        <p:sp>
          <p:nvSpPr>
            <p:cNvPr id="31782" name="Oval 19"/>
            <p:cNvSpPr>
              <a:spLocks noChangeArrowheads="1"/>
            </p:cNvSpPr>
            <p:nvPr/>
          </p:nvSpPr>
          <p:spPr bwMode="gray">
            <a:xfrm>
              <a:off x="3022" y="1007"/>
              <a:ext cx="1055" cy="1055"/>
            </a:xfrm>
            <a:prstGeom prst="ellipse">
              <a:avLst/>
            </a:prstGeom>
            <a:gradFill rotWithShape="1">
              <a:gsLst>
                <a:gs pos="0">
                  <a:srgbClr val="FFFFFF"/>
                </a:gs>
                <a:gs pos="50000">
                  <a:srgbClr val="3399FF"/>
                </a:gs>
                <a:gs pos="100000">
                  <a:srgbClr val="FFFFFF"/>
                </a:gs>
              </a:gsLst>
              <a:lin ang="2700000" scaled="1"/>
            </a:gradFill>
            <a:ln w="38100" algn="ctr">
              <a:noFill/>
              <a:round/>
              <a:headEnd/>
              <a:tailEnd/>
            </a:ln>
          </p:spPr>
          <p:txBody>
            <a:bodyPr wrap="none" anchor="ctr">
              <a:spAutoFit/>
            </a:bodyPr>
            <a:lstStyle/>
            <a:p>
              <a:endParaRPr lang="zh-CN" altLang="zh-CN"/>
            </a:p>
          </p:txBody>
        </p:sp>
        <p:sp>
          <p:nvSpPr>
            <p:cNvPr id="31783" name="Oval 20"/>
            <p:cNvSpPr>
              <a:spLocks noChangeArrowheads="1"/>
            </p:cNvSpPr>
            <p:nvPr/>
          </p:nvSpPr>
          <p:spPr bwMode="gray">
            <a:xfrm>
              <a:off x="3022" y="1007"/>
              <a:ext cx="1055" cy="1055"/>
            </a:xfrm>
            <a:prstGeom prst="ellipse">
              <a:avLst/>
            </a:prstGeom>
            <a:gradFill rotWithShape="1">
              <a:gsLst>
                <a:gs pos="0">
                  <a:srgbClr val="3399FF">
                    <a:alpha val="32001"/>
                  </a:srgbClr>
                </a:gs>
                <a:gs pos="100000">
                  <a:srgbClr val="000000">
                    <a:alpha val="89998"/>
                  </a:srgbClr>
                </a:gs>
              </a:gsLst>
              <a:lin ang="2700000" scaled="1"/>
            </a:gradFill>
            <a:ln w="38100" algn="ctr">
              <a:noFill/>
              <a:round/>
              <a:headEnd/>
              <a:tailEnd/>
            </a:ln>
          </p:spPr>
          <p:txBody>
            <a:bodyPr anchor="ctr">
              <a:spAutoFit/>
            </a:bodyPr>
            <a:lstStyle/>
            <a:p>
              <a:endParaRPr lang="zh-CN" altLang="zh-CN"/>
            </a:p>
          </p:txBody>
        </p:sp>
        <p:sp>
          <p:nvSpPr>
            <p:cNvPr id="31784" name="Oval 21"/>
            <p:cNvSpPr>
              <a:spLocks noChangeArrowheads="1"/>
            </p:cNvSpPr>
            <p:nvPr/>
          </p:nvSpPr>
          <p:spPr bwMode="gray">
            <a:xfrm>
              <a:off x="3093" y="1064"/>
              <a:ext cx="915" cy="916"/>
            </a:xfrm>
            <a:prstGeom prst="ellipse">
              <a:avLst/>
            </a:prstGeom>
            <a:gradFill rotWithShape="1">
              <a:gsLst>
                <a:gs pos="0">
                  <a:srgbClr val="1C538A"/>
                </a:gs>
                <a:gs pos="50000">
                  <a:srgbClr val="3399FF"/>
                </a:gs>
                <a:gs pos="100000">
                  <a:srgbClr val="1C538A"/>
                </a:gs>
              </a:gsLst>
              <a:lin ang="18900000" scaled="1"/>
            </a:gradFill>
            <a:ln w="38100" algn="ctr">
              <a:noFill/>
              <a:round/>
              <a:headEnd/>
              <a:tailEnd/>
            </a:ln>
          </p:spPr>
          <p:txBody>
            <a:bodyPr anchor="ctr">
              <a:spAutoFit/>
            </a:bodyPr>
            <a:lstStyle/>
            <a:p>
              <a:endParaRPr lang="zh-CN" altLang="zh-CN"/>
            </a:p>
          </p:txBody>
        </p:sp>
        <p:sp>
          <p:nvSpPr>
            <p:cNvPr id="31785" name="Oval 22"/>
            <p:cNvSpPr>
              <a:spLocks noChangeArrowheads="1"/>
            </p:cNvSpPr>
            <p:nvPr/>
          </p:nvSpPr>
          <p:spPr bwMode="gray">
            <a:xfrm>
              <a:off x="3094" y="1066"/>
              <a:ext cx="915" cy="916"/>
            </a:xfrm>
            <a:prstGeom prst="ellipse">
              <a:avLst/>
            </a:prstGeom>
            <a:gradFill rotWithShape="1">
              <a:gsLst>
                <a:gs pos="0">
                  <a:srgbClr val="2061A2"/>
                </a:gs>
                <a:gs pos="100000">
                  <a:srgbClr val="3399FF">
                    <a:alpha val="0"/>
                  </a:srgbClr>
                </a:gs>
              </a:gsLst>
              <a:lin ang="2700000" scaled="1"/>
            </a:gradFill>
            <a:ln w="38100" algn="ctr">
              <a:noFill/>
              <a:round/>
              <a:headEnd/>
              <a:tailEnd/>
            </a:ln>
          </p:spPr>
          <p:txBody>
            <a:bodyPr anchor="ctr">
              <a:spAutoFit/>
            </a:bodyPr>
            <a:lstStyle/>
            <a:p>
              <a:endParaRPr lang="zh-CN" altLang="zh-CN"/>
            </a:p>
          </p:txBody>
        </p:sp>
        <p:sp>
          <p:nvSpPr>
            <p:cNvPr id="31786" name="Oval 23"/>
            <p:cNvSpPr>
              <a:spLocks noChangeArrowheads="1"/>
            </p:cNvSpPr>
            <p:nvPr/>
          </p:nvSpPr>
          <p:spPr bwMode="gray">
            <a:xfrm>
              <a:off x="3137" y="1115"/>
              <a:ext cx="824" cy="823"/>
            </a:xfrm>
            <a:prstGeom prst="ellipse">
              <a:avLst/>
            </a:prstGeom>
            <a:solidFill>
              <a:srgbClr val="000000"/>
            </a:solidFill>
            <a:ln w="38100" algn="ctr">
              <a:noFill/>
              <a:round/>
              <a:headEnd/>
              <a:tailEnd/>
            </a:ln>
          </p:spPr>
          <p:txBody>
            <a:bodyPr anchor="ctr">
              <a:spAutoFit/>
            </a:bodyPr>
            <a:lstStyle/>
            <a:p>
              <a:endParaRPr lang="zh-CN" altLang="zh-CN"/>
            </a:p>
          </p:txBody>
        </p:sp>
        <p:grpSp>
          <p:nvGrpSpPr>
            <p:cNvPr id="31787" name="Group 24"/>
            <p:cNvGrpSpPr>
              <a:grpSpLocks/>
            </p:cNvGrpSpPr>
            <p:nvPr/>
          </p:nvGrpSpPr>
          <p:grpSpPr bwMode="auto">
            <a:xfrm>
              <a:off x="3153" y="1125"/>
              <a:ext cx="799" cy="800"/>
              <a:chOff x="4166" y="1706"/>
              <a:chExt cx="1252" cy="1252"/>
            </a:xfrm>
          </p:grpSpPr>
          <p:sp>
            <p:nvSpPr>
              <p:cNvPr id="31788" name="Oval 25"/>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1789" name="Oval 26"/>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1790" name="Oval 27"/>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1791" name="Oval 28"/>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grpSp>
      <p:grpSp>
        <p:nvGrpSpPr>
          <p:cNvPr id="31753" name="Group 29"/>
          <p:cNvGrpSpPr>
            <a:grpSpLocks/>
          </p:cNvGrpSpPr>
          <p:nvPr/>
        </p:nvGrpSpPr>
        <p:grpSpPr bwMode="auto">
          <a:xfrm>
            <a:off x="6178550" y="2041525"/>
            <a:ext cx="1670050" cy="1703388"/>
            <a:chOff x="4126" y="1525"/>
            <a:chExt cx="1052" cy="1073"/>
          </a:xfrm>
        </p:grpSpPr>
        <p:sp>
          <p:nvSpPr>
            <p:cNvPr id="31772" name="Oval 30"/>
            <p:cNvSpPr>
              <a:spLocks noChangeArrowheads="1"/>
            </p:cNvSpPr>
            <p:nvPr/>
          </p:nvSpPr>
          <p:spPr bwMode="gray">
            <a:xfrm>
              <a:off x="4126" y="1525"/>
              <a:ext cx="1052" cy="1073"/>
            </a:xfrm>
            <a:prstGeom prst="ellipse">
              <a:avLst/>
            </a:prstGeom>
            <a:gradFill rotWithShape="1">
              <a:gsLst>
                <a:gs pos="0">
                  <a:srgbClr val="FFFFFF"/>
                </a:gs>
                <a:gs pos="50000">
                  <a:srgbClr val="FF9933"/>
                </a:gs>
                <a:gs pos="100000">
                  <a:srgbClr val="FFFFFF"/>
                </a:gs>
              </a:gsLst>
              <a:lin ang="2700000" scaled="1"/>
            </a:gradFill>
            <a:ln w="38100" algn="ctr">
              <a:noFill/>
              <a:round/>
              <a:headEnd/>
              <a:tailEnd/>
            </a:ln>
          </p:spPr>
          <p:txBody>
            <a:bodyPr wrap="none" anchor="ctr">
              <a:spAutoFit/>
            </a:bodyPr>
            <a:lstStyle/>
            <a:p>
              <a:endParaRPr lang="zh-CN" altLang="zh-CN"/>
            </a:p>
          </p:txBody>
        </p:sp>
        <p:sp>
          <p:nvSpPr>
            <p:cNvPr id="31773" name="Oval 31"/>
            <p:cNvSpPr>
              <a:spLocks noChangeArrowheads="1"/>
            </p:cNvSpPr>
            <p:nvPr/>
          </p:nvSpPr>
          <p:spPr bwMode="gray">
            <a:xfrm>
              <a:off x="4126" y="1525"/>
              <a:ext cx="1052" cy="1073"/>
            </a:xfrm>
            <a:prstGeom prst="ellipse">
              <a:avLst/>
            </a:prstGeom>
            <a:gradFill rotWithShape="1">
              <a:gsLst>
                <a:gs pos="0">
                  <a:srgbClr val="FF9933">
                    <a:alpha val="32001"/>
                  </a:srgbClr>
                </a:gs>
                <a:gs pos="100000">
                  <a:srgbClr val="000000">
                    <a:alpha val="89998"/>
                  </a:srgbClr>
                </a:gs>
              </a:gsLst>
              <a:lin ang="2700000" scaled="1"/>
            </a:gradFill>
            <a:ln w="38100" algn="ctr">
              <a:noFill/>
              <a:round/>
              <a:headEnd/>
              <a:tailEnd/>
            </a:ln>
          </p:spPr>
          <p:txBody>
            <a:bodyPr wrap="none" anchor="ctr">
              <a:spAutoFit/>
            </a:bodyPr>
            <a:lstStyle/>
            <a:p>
              <a:endParaRPr lang="zh-CN" altLang="zh-CN"/>
            </a:p>
          </p:txBody>
        </p:sp>
        <p:sp>
          <p:nvSpPr>
            <p:cNvPr id="31774" name="Oval 32"/>
            <p:cNvSpPr>
              <a:spLocks noChangeArrowheads="1"/>
            </p:cNvSpPr>
            <p:nvPr/>
          </p:nvSpPr>
          <p:spPr bwMode="gray">
            <a:xfrm>
              <a:off x="4191" y="1590"/>
              <a:ext cx="914" cy="933"/>
            </a:xfrm>
            <a:prstGeom prst="ellipse">
              <a:avLst/>
            </a:prstGeom>
            <a:gradFill rotWithShape="1">
              <a:gsLst>
                <a:gs pos="0">
                  <a:srgbClr val="8A531C"/>
                </a:gs>
                <a:gs pos="50000">
                  <a:srgbClr val="FF9933"/>
                </a:gs>
                <a:gs pos="100000">
                  <a:srgbClr val="8A531C"/>
                </a:gs>
              </a:gsLst>
              <a:lin ang="18900000" scaled="1"/>
            </a:gradFill>
            <a:ln w="38100" algn="ctr">
              <a:noFill/>
              <a:round/>
              <a:headEnd/>
              <a:tailEnd/>
            </a:ln>
          </p:spPr>
          <p:txBody>
            <a:bodyPr anchor="ctr">
              <a:spAutoFit/>
            </a:bodyPr>
            <a:lstStyle/>
            <a:p>
              <a:endParaRPr lang="zh-CN" altLang="zh-CN"/>
            </a:p>
          </p:txBody>
        </p:sp>
        <p:sp>
          <p:nvSpPr>
            <p:cNvPr id="31775" name="Oval 33"/>
            <p:cNvSpPr>
              <a:spLocks noChangeArrowheads="1"/>
            </p:cNvSpPr>
            <p:nvPr/>
          </p:nvSpPr>
          <p:spPr bwMode="gray">
            <a:xfrm>
              <a:off x="4195" y="1577"/>
              <a:ext cx="914" cy="933"/>
            </a:xfrm>
            <a:prstGeom prst="ellipse">
              <a:avLst/>
            </a:prstGeom>
            <a:gradFill rotWithShape="1">
              <a:gsLst>
                <a:gs pos="0">
                  <a:srgbClr val="A26120"/>
                </a:gs>
                <a:gs pos="100000">
                  <a:srgbClr val="FF9933">
                    <a:alpha val="0"/>
                  </a:srgbClr>
                </a:gs>
              </a:gsLst>
              <a:lin ang="2700000" scaled="1"/>
            </a:gradFill>
            <a:ln w="38100" algn="ctr">
              <a:noFill/>
              <a:round/>
              <a:headEnd/>
              <a:tailEnd/>
            </a:ln>
          </p:spPr>
          <p:txBody>
            <a:bodyPr anchor="ctr">
              <a:spAutoFit/>
            </a:bodyPr>
            <a:lstStyle/>
            <a:p>
              <a:endParaRPr lang="zh-CN" altLang="zh-CN"/>
            </a:p>
          </p:txBody>
        </p:sp>
        <p:sp>
          <p:nvSpPr>
            <p:cNvPr id="31776" name="Oval 34"/>
            <p:cNvSpPr>
              <a:spLocks noChangeArrowheads="1"/>
            </p:cNvSpPr>
            <p:nvPr/>
          </p:nvSpPr>
          <p:spPr bwMode="gray">
            <a:xfrm>
              <a:off x="4235" y="1641"/>
              <a:ext cx="823" cy="840"/>
            </a:xfrm>
            <a:prstGeom prst="ellipse">
              <a:avLst/>
            </a:prstGeom>
            <a:solidFill>
              <a:srgbClr val="333333"/>
            </a:solidFill>
            <a:ln w="38100" algn="ctr">
              <a:noFill/>
              <a:round/>
              <a:headEnd/>
              <a:tailEnd/>
            </a:ln>
          </p:spPr>
          <p:txBody>
            <a:bodyPr anchor="ctr">
              <a:spAutoFit/>
            </a:bodyPr>
            <a:lstStyle/>
            <a:p>
              <a:endParaRPr lang="zh-CN" altLang="zh-CN"/>
            </a:p>
          </p:txBody>
        </p:sp>
        <p:grpSp>
          <p:nvGrpSpPr>
            <p:cNvPr id="31777" name="Group 35"/>
            <p:cNvGrpSpPr>
              <a:grpSpLocks/>
            </p:cNvGrpSpPr>
            <p:nvPr/>
          </p:nvGrpSpPr>
          <p:grpSpPr bwMode="auto">
            <a:xfrm>
              <a:off x="4249" y="1653"/>
              <a:ext cx="797" cy="813"/>
              <a:chOff x="4166" y="1706"/>
              <a:chExt cx="1252" cy="1252"/>
            </a:xfrm>
          </p:grpSpPr>
          <p:sp>
            <p:nvSpPr>
              <p:cNvPr id="31778"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1779"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1780" name="Oval 3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1781" name="Oval 3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grpSp>
      <p:grpSp>
        <p:nvGrpSpPr>
          <p:cNvPr id="31754" name="Group 40"/>
          <p:cNvGrpSpPr>
            <a:grpSpLocks/>
          </p:cNvGrpSpPr>
          <p:nvPr/>
        </p:nvGrpSpPr>
        <p:grpSpPr bwMode="auto">
          <a:xfrm>
            <a:off x="1057275" y="1223963"/>
            <a:ext cx="1711325" cy="1692275"/>
            <a:chOff x="884" y="2523"/>
            <a:chExt cx="862" cy="862"/>
          </a:xfrm>
        </p:grpSpPr>
        <p:sp>
          <p:nvSpPr>
            <p:cNvPr id="31763" name="Oval 41"/>
            <p:cNvSpPr>
              <a:spLocks noChangeArrowheads="1"/>
            </p:cNvSpPr>
            <p:nvPr/>
          </p:nvSpPr>
          <p:spPr bwMode="gray">
            <a:xfrm>
              <a:off x="884" y="2523"/>
              <a:ext cx="862" cy="862"/>
            </a:xfrm>
            <a:prstGeom prst="ellipse">
              <a:avLst/>
            </a:prstGeom>
            <a:gradFill rotWithShape="1">
              <a:gsLst>
                <a:gs pos="0">
                  <a:srgbClr val="FFFFFF"/>
                </a:gs>
                <a:gs pos="50000">
                  <a:srgbClr val="00CC66"/>
                </a:gs>
                <a:gs pos="100000">
                  <a:srgbClr val="FFFFFF"/>
                </a:gs>
              </a:gsLst>
              <a:lin ang="2700000" scaled="1"/>
            </a:gradFill>
            <a:ln w="38100" algn="ctr">
              <a:noFill/>
              <a:round/>
              <a:headEnd/>
              <a:tailEnd/>
            </a:ln>
          </p:spPr>
          <p:txBody>
            <a:bodyPr wrap="none" anchor="ctr">
              <a:spAutoFit/>
            </a:bodyPr>
            <a:lstStyle/>
            <a:p>
              <a:endParaRPr lang="zh-CN" altLang="zh-CN"/>
            </a:p>
          </p:txBody>
        </p:sp>
        <p:sp>
          <p:nvSpPr>
            <p:cNvPr id="31764" name="Oval 42"/>
            <p:cNvSpPr>
              <a:spLocks noChangeArrowheads="1"/>
            </p:cNvSpPr>
            <p:nvPr/>
          </p:nvSpPr>
          <p:spPr bwMode="gray">
            <a:xfrm>
              <a:off x="884" y="2523"/>
              <a:ext cx="862" cy="862"/>
            </a:xfrm>
            <a:prstGeom prst="ellipse">
              <a:avLst/>
            </a:prstGeom>
            <a:gradFill rotWithShape="1">
              <a:gsLst>
                <a:gs pos="0">
                  <a:srgbClr val="00CC66">
                    <a:alpha val="32001"/>
                  </a:srgbClr>
                </a:gs>
                <a:gs pos="100000">
                  <a:srgbClr val="000000">
                    <a:alpha val="89998"/>
                  </a:srgbClr>
                </a:gs>
              </a:gsLst>
              <a:lin ang="2700000" scaled="1"/>
            </a:gradFill>
            <a:ln w="38100" algn="ctr">
              <a:noFill/>
              <a:round/>
              <a:headEnd/>
              <a:tailEnd/>
            </a:ln>
          </p:spPr>
          <p:txBody>
            <a:bodyPr anchor="ctr">
              <a:spAutoFit/>
            </a:bodyPr>
            <a:lstStyle/>
            <a:p>
              <a:endParaRPr lang="zh-CN" altLang="zh-CN"/>
            </a:p>
          </p:txBody>
        </p:sp>
        <p:sp>
          <p:nvSpPr>
            <p:cNvPr id="31765" name="Oval 43"/>
            <p:cNvSpPr>
              <a:spLocks noChangeArrowheads="1"/>
            </p:cNvSpPr>
            <p:nvPr/>
          </p:nvSpPr>
          <p:spPr bwMode="gray">
            <a:xfrm>
              <a:off x="940" y="2579"/>
              <a:ext cx="750" cy="750"/>
            </a:xfrm>
            <a:prstGeom prst="ellipse">
              <a:avLst/>
            </a:prstGeom>
            <a:gradFill rotWithShape="1">
              <a:gsLst>
                <a:gs pos="0">
                  <a:srgbClr val="006E37"/>
                </a:gs>
                <a:gs pos="50000">
                  <a:srgbClr val="00CC66"/>
                </a:gs>
                <a:gs pos="100000">
                  <a:srgbClr val="006E37"/>
                </a:gs>
              </a:gsLst>
              <a:lin ang="18900000" scaled="1"/>
            </a:gradFill>
            <a:ln w="38100" algn="ctr">
              <a:noFill/>
              <a:round/>
              <a:headEnd/>
              <a:tailEnd/>
            </a:ln>
          </p:spPr>
          <p:txBody>
            <a:bodyPr anchor="ctr">
              <a:spAutoFit/>
            </a:bodyPr>
            <a:lstStyle/>
            <a:p>
              <a:endParaRPr lang="zh-CN" altLang="zh-CN"/>
            </a:p>
          </p:txBody>
        </p:sp>
        <p:sp>
          <p:nvSpPr>
            <p:cNvPr id="31766" name="Oval 44"/>
            <p:cNvSpPr>
              <a:spLocks noChangeArrowheads="1"/>
            </p:cNvSpPr>
            <p:nvPr/>
          </p:nvSpPr>
          <p:spPr bwMode="gray">
            <a:xfrm>
              <a:off x="941" y="2579"/>
              <a:ext cx="749" cy="750"/>
            </a:xfrm>
            <a:prstGeom prst="ellipse">
              <a:avLst/>
            </a:prstGeom>
            <a:gradFill rotWithShape="1">
              <a:gsLst>
                <a:gs pos="0">
                  <a:srgbClr val="008241"/>
                </a:gs>
                <a:gs pos="100000">
                  <a:srgbClr val="00CC66">
                    <a:alpha val="0"/>
                  </a:srgbClr>
                </a:gs>
              </a:gsLst>
              <a:lin ang="2700000" scaled="1"/>
            </a:gradFill>
            <a:ln w="38100" algn="ctr">
              <a:noFill/>
              <a:round/>
              <a:headEnd/>
              <a:tailEnd/>
            </a:ln>
          </p:spPr>
          <p:txBody>
            <a:bodyPr anchor="ctr">
              <a:spAutoFit/>
            </a:bodyPr>
            <a:lstStyle/>
            <a:p>
              <a:endParaRPr lang="zh-CN" altLang="zh-CN"/>
            </a:p>
          </p:txBody>
        </p:sp>
        <p:sp>
          <p:nvSpPr>
            <p:cNvPr id="31767" name="Oval 45"/>
            <p:cNvSpPr>
              <a:spLocks noChangeArrowheads="1"/>
            </p:cNvSpPr>
            <p:nvPr/>
          </p:nvSpPr>
          <p:spPr bwMode="gray">
            <a:xfrm>
              <a:off x="981" y="2617"/>
              <a:ext cx="674" cy="674"/>
            </a:xfrm>
            <a:prstGeom prst="ellipse">
              <a:avLst/>
            </a:prstGeom>
            <a:solidFill>
              <a:srgbClr val="333333"/>
            </a:solidFill>
            <a:ln w="38100" algn="ctr">
              <a:noFill/>
              <a:round/>
              <a:headEnd/>
              <a:tailEnd/>
            </a:ln>
          </p:spPr>
          <p:txBody>
            <a:bodyPr anchor="ctr">
              <a:spAutoFit/>
            </a:bodyPr>
            <a:lstStyle/>
            <a:p>
              <a:endParaRPr lang="zh-CN" altLang="zh-CN"/>
            </a:p>
          </p:txBody>
        </p:sp>
        <p:sp>
          <p:nvSpPr>
            <p:cNvPr id="31768" name="Oval 46"/>
            <p:cNvSpPr>
              <a:spLocks noChangeArrowheads="1"/>
            </p:cNvSpPr>
            <p:nvPr/>
          </p:nvSpPr>
          <p:spPr bwMode="gray">
            <a:xfrm>
              <a:off x="992" y="2628"/>
              <a:ext cx="653" cy="653"/>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31769" name="Oval 47"/>
            <p:cNvSpPr>
              <a:spLocks noChangeArrowheads="1"/>
            </p:cNvSpPr>
            <p:nvPr/>
          </p:nvSpPr>
          <p:spPr bwMode="gray">
            <a:xfrm>
              <a:off x="1000" y="2632"/>
              <a:ext cx="637" cy="636"/>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31770" name="Oval 48"/>
            <p:cNvSpPr>
              <a:spLocks noChangeArrowheads="1"/>
            </p:cNvSpPr>
            <p:nvPr/>
          </p:nvSpPr>
          <p:spPr bwMode="gray">
            <a:xfrm>
              <a:off x="1007" y="2638"/>
              <a:ext cx="606" cy="59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31771" name="Oval 49"/>
            <p:cNvSpPr>
              <a:spLocks noChangeArrowheads="1"/>
            </p:cNvSpPr>
            <p:nvPr/>
          </p:nvSpPr>
          <p:spPr bwMode="gray">
            <a:xfrm>
              <a:off x="1042" y="2655"/>
              <a:ext cx="539" cy="483"/>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423986" name="Line 50"/>
          <p:cNvSpPr>
            <a:spLocks noChangeShapeType="1"/>
          </p:cNvSpPr>
          <p:nvPr/>
        </p:nvSpPr>
        <p:spPr bwMode="ltGray">
          <a:xfrm>
            <a:off x="1912938" y="2944813"/>
            <a:ext cx="0" cy="1571625"/>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p:spPr>
        <p:txBody>
          <a:bodyPr vert="eaVert" wrap="none" lIns="92075" tIns="46038" rIns="92075" bIns="46038" anchor="ctr"/>
          <a:lstStyle/>
          <a:p>
            <a:pPr>
              <a:defRPr/>
            </a:pPr>
            <a:endParaRPr lang="zh-CN" altLang="en-US">
              <a:latin typeface="Arial" charset="0"/>
              <a:ea typeface="+mn-ea"/>
            </a:endParaRPr>
          </a:p>
        </p:txBody>
      </p:sp>
      <p:sp>
        <p:nvSpPr>
          <p:cNvPr id="423987" name="Line 51"/>
          <p:cNvSpPr>
            <a:spLocks noChangeShapeType="1"/>
          </p:cNvSpPr>
          <p:nvPr/>
        </p:nvSpPr>
        <p:spPr bwMode="ltGray">
          <a:xfrm>
            <a:off x="3629025" y="3840163"/>
            <a:ext cx="0" cy="666750"/>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p:spPr>
        <p:txBody>
          <a:bodyPr vert="eaVert" wrap="none" lIns="92075" tIns="46038" rIns="92075" bIns="46038" anchor="ctr"/>
          <a:lstStyle/>
          <a:p>
            <a:pPr>
              <a:defRPr/>
            </a:pPr>
            <a:endParaRPr lang="zh-CN" altLang="en-US">
              <a:latin typeface="Arial" charset="0"/>
              <a:ea typeface="+mn-ea"/>
            </a:endParaRPr>
          </a:p>
        </p:txBody>
      </p:sp>
      <p:sp>
        <p:nvSpPr>
          <p:cNvPr id="423988" name="Line 52"/>
          <p:cNvSpPr>
            <a:spLocks noChangeShapeType="1"/>
          </p:cNvSpPr>
          <p:nvPr/>
        </p:nvSpPr>
        <p:spPr bwMode="ltGray">
          <a:xfrm>
            <a:off x="5322888" y="2916238"/>
            <a:ext cx="0" cy="1590675"/>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p:spPr>
        <p:txBody>
          <a:bodyPr vert="eaVert" wrap="none" lIns="92075" tIns="46038" rIns="92075" bIns="46038" anchor="ctr"/>
          <a:lstStyle/>
          <a:p>
            <a:pPr>
              <a:defRPr/>
            </a:pPr>
            <a:endParaRPr lang="zh-CN" altLang="en-US">
              <a:latin typeface="Arial" charset="0"/>
              <a:ea typeface="+mn-ea"/>
            </a:endParaRPr>
          </a:p>
        </p:txBody>
      </p:sp>
      <p:sp>
        <p:nvSpPr>
          <p:cNvPr id="423989" name="Line 53"/>
          <p:cNvSpPr>
            <a:spLocks noChangeShapeType="1"/>
          </p:cNvSpPr>
          <p:nvPr/>
        </p:nvSpPr>
        <p:spPr bwMode="ltGray">
          <a:xfrm>
            <a:off x="7005638" y="3763963"/>
            <a:ext cx="0" cy="742950"/>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p:spPr>
        <p:txBody>
          <a:bodyPr vert="eaVert" wrap="none" lIns="92075" tIns="46038" rIns="92075" bIns="46038" anchor="ctr"/>
          <a:lstStyle/>
          <a:p>
            <a:pPr>
              <a:defRPr/>
            </a:pPr>
            <a:endParaRPr lang="zh-CN" altLang="en-US">
              <a:latin typeface="Arial" charset="0"/>
              <a:ea typeface="+mn-ea"/>
            </a:endParaRPr>
          </a:p>
        </p:txBody>
      </p:sp>
      <p:sp>
        <p:nvSpPr>
          <p:cNvPr id="423990" name="Text Box 54"/>
          <p:cNvSpPr txBox="1">
            <a:spLocks noChangeArrowheads="1"/>
          </p:cNvSpPr>
          <p:nvPr/>
        </p:nvSpPr>
        <p:spPr bwMode="auto">
          <a:xfrm>
            <a:off x="1187450" y="1916113"/>
            <a:ext cx="1416050" cy="328612"/>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2400" b="1">
                <a:solidFill>
                  <a:srgbClr val="333333"/>
                </a:solidFill>
                <a:latin typeface="Arial" charset="0"/>
              </a:rPr>
              <a:t>自动托管</a:t>
            </a:r>
            <a:endParaRPr lang="en-US" altLang="zh-CN" sz="2400" b="1" dirty="0">
              <a:solidFill>
                <a:srgbClr val="333333"/>
              </a:solidFill>
              <a:latin typeface="Arial" charset="0"/>
            </a:endParaRPr>
          </a:p>
        </p:txBody>
      </p:sp>
      <p:sp>
        <p:nvSpPr>
          <p:cNvPr id="423991" name="Text Box 55"/>
          <p:cNvSpPr txBox="1">
            <a:spLocks noChangeArrowheads="1"/>
          </p:cNvSpPr>
          <p:nvPr/>
        </p:nvSpPr>
        <p:spPr bwMode="auto">
          <a:xfrm>
            <a:off x="2916238" y="2852738"/>
            <a:ext cx="1416050" cy="328612"/>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2400" b="1" dirty="0">
                <a:solidFill>
                  <a:srgbClr val="333333"/>
                </a:solidFill>
                <a:latin typeface="Arial" charset="0"/>
              </a:rPr>
              <a:t>随处通买</a:t>
            </a:r>
            <a:endParaRPr lang="en-US" altLang="zh-CN" sz="2400" b="1" dirty="0">
              <a:solidFill>
                <a:srgbClr val="333333"/>
              </a:solidFill>
              <a:latin typeface="Arial" charset="0"/>
            </a:endParaRPr>
          </a:p>
        </p:txBody>
      </p:sp>
      <p:sp>
        <p:nvSpPr>
          <p:cNvPr id="423992" name="Text Box 56"/>
          <p:cNvSpPr txBox="1">
            <a:spLocks noChangeArrowheads="1"/>
          </p:cNvSpPr>
          <p:nvPr/>
        </p:nvSpPr>
        <p:spPr bwMode="auto">
          <a:xfrm>
            <a:off x="4643438" y="1916113"/>
            <a:ext cx="1416050" cy="328612"/>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2400" b="1" dirty="0">
                <a:solidFill>
                  <a:srgbClr val="333333"/>
                </a:solidFill>
                <a:latin typeface="Arial" charset="0"/>
              </a:rPr>
              <a:t>哪买哪卖</a:t>
            </a:r>
            <a:endParaRPr lang="en-US" altLang="zh-CN" sz="2400" b="1" dirty="0">
              <a:solidFill>
                <a:srgbClr val="333333"/>
              </a:solidFill>
              <a:latin typeface="Arial" charset="0"/>
            </a:endParaRPr>
          </a:p>
        </p:txBody>
      </p:sp>
      <p:sp>
        <p:nvSpPr>
          <p:cNvPr id="423993" name="Text Box 57"/>
          <p:cNvSpPr txBox="1">
            <a:spLocks noChangeArrowheads="1"/>
          </p:cNvSpPr>
          <p:nvPr/>
        </p:nvSpPr>
        <p:spPr bwMode="auto">
          <a:xfrm>
            <a:off x="6300788" y="2781300"/>
            <a:ext cx="1416050" cy="328613"/>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2400" b="1">
                <a:solidFill>
                  <a:srgbClr val="333333"/>
                </a:solidFill>
                <a:latin typeface="Arial" charset="0"/>
              </a:rPr>
              <a:t>转托不限</a:t>
            </a:r>
            <a:endParaRPr lang="en-US" altLang="zh-CN" sz="2400" b="1" dirty="0">
              <a:solidFill>
                <a:srgbClr val="333333"/>
              </a:solidFill>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指定交易交易规则</a:t>
            </a:r>
            <a:endParaRPr lang="en-US" altLang="zh-CN" dirty="0" smtClean="0"/>
          </a:p>
        </p:txBody>
      </p:sp>
      <p:sp>
        <p:nvSpPr>
          <p:cNvPr id="32771" name="Rectangle 3"/>
          <p:cNvSpPr txBox="1">
            <a:spLocks noChangeArrowheads="1"/>
          </p:cNvSpPr>
          <p:nvPr/>
        </p:nvSpPr>
        <p:spPr bwMode="auto">
          <a:xfrm>
            <a:off x="755650" y="1268413"/>
            <a:ext cx="7791450" cy="4681537"/>
          </a:xfrm>
          <a:prstGeom prst="rect">
            <a:avLst/>
          </a:prstGeom>
          <a:noFill/>
          <a:ln w="9525">
            <a:noFill/>
            <a:miter lim="800000"/>
            <a:headEnd/>
            <a:tailEnd/>
          </a:ln>
        </p:spPr>
        <p:txBody>
          <a:bodyPr/>
          <a:lstStyle/>
          <a:p>
            <a:pPr>
              <a:lnSpc>
                <a:spcPct val="90000"/>
              </a:lnSpc>
              <a:spcBef>
                <a:spcPts val="1800"/>
              </a:spcBef>
              <a:buFont typeface="Wingdings" pitchFamily="2" charset="2"/>
              <a:buChar char="Ø"/>
            </a:pPr>
            <a:r>
              <a:rPr lang="zh-CN" altLang="en-US" sz="2200" b="1" dirty="0">
                <a:latin typeface="宋体" pitchFamily="2" charset="-122"/>
              </a:rPr>
              <a:t>指定交易业务是指在上海交易所交易市场从事证券交易的投资者，均应事先明确指定一家证券营业部作为其委托交易、清算的代理机构，并将本人所属的证券帐户指定于该机构所属席位号后，方能进行交易的交易制度。投资者如不办理指定交易，上海交易所交易系统将自动拒绝其证券帐户的交易申报指令。</a:t>
            </a:r>
          </a:p>
          <a:p>
            <a:pPr>
              <a:lnSpc>
                <a:spcPct val="90000"/>
              </a:lnSpc>
              <a:spcBef>
                <a:spcPts val="1800"/>
              </a:spcBef>
              <a:buFont typeface="Wingdings" pitchFamily="2" charset="2"/>
              <a:buChar char="Ø"/>
            </a:pPr>
            <a:r>
              <a:rPr lang="zh-CN" altLang="en-US" sz="2200" b="1" dirty="0">
                <a:latin typeface="宋体" pitchFamily="2" charset="-122"/>
              </a:rPr>
              <a:t>撤销指定交易业务是指在上海交易所交易市场从事证券交易的投资者，撤销指定在一家证券营业部作为其委托交易、清算的代理机构的</a:t>
            </a:r>
            <a:r>
              <a:rPr lang="zh-CN" altLang="en-US" sz="2200" b="1" dirty="0" smtClean="0">
                <a:latin typeface="宋体" pitchFamily="2" charset="-122"/>
              </a:rPr>
              <a:t>指令。</a:t>
            </a:r>
            <a:endParaRPr lang="zh-CN" altLang="en-US" sz="2200" b="1" dirty="0">
              <a:latin typeface="宋体" pitchFamily="2" charset="-122"/>
            </a:endParaRPr>
          </a:p>
          <a:p>
            <a:pPr>
              <a:lnSpc>
                <a:spcPct val="90000"/>
              </a:lnSpc>
              <a:spcBef>
                <a:spcPts val="1800"/>
              </a:spcBef>
              <a:buFont typeface="Wingdings" pitchFamily="2" charset="2"/>
              <a:buChar char="Ø"/>
            </a:pPr>
            <a:r>
              <a:rPr lang="zh-CN" altLang="en-US" sz="2200" b="1" dirty="0">
                <a:latin typeface="宋体" pitchFamily="2" charset="-122"/>
              </a:rPr>
              <a:t>上海</a:t>
            </a:r>
            <a:r>
              <a:rPr lang="en-US" altLang="zh-CN" sz="2200" b="1" dirty="0">
                <a:latin typeface="宋体" pitchFamily="2" charset="-122"/>
              </a:rPr>
              <a:t>A</a:t>
            </a:r>
            <a:r>
              <a:rPr lang="zh-CN" altLang="en-US" sz="2200" b="1" dirty="0">
                <a:latin typeface="宋体" pitchFamily="2" charset="-122"/>
              </a:rPr>
              <a:t>指定交易指定交易证券代码</a:t>
            </a:r>
            <a:r>
              <a:rPr lang="en-US" altLang="zh-CN" sz="2200" b="1" dirty="0">
                <a:latin typeface="宋体" pitchFamily="2" charset="-122"/>
              </a:rPr>
              <a:t>799999,</a:t>
            </a:r>
            <a:r>
              <a:rPr lang="zh-CN" altLang="en-US" sz="2200" b="1" dirty="0">
                <a:latin typeface="宋体" pitchFamily="2" charset="-122"/>
              </a:rPr>
              <a:t>撤销指定交易证券代码</a:t>
            </a:r>
            <a:r>
              <a:rPr lang="en-US" altLang="zh-CN" sz="2200" b="1" dirty="0">
                <a:latin typeface="宋体" pitchFamily="2" charset="-122"/>
              </a:rPr>
              <a:t>799998,</a:t>
            </a:r>
            <a:r>
              <a:rPr lang="zh-CN" altLang="en-US" sz="2200" b="1" dirty="0">
                <a:latin typeface="宋体" pitchFamily="2" charset="-122"/>
              </a:rPr>
              <a:t>回购指定证券代码</a:t>
            </a:r>
            <a:r>
              <a:rPr lang="en-US" altLang="zh-CN" sz="2200" b="1" dirty="0">
                <a:latin typeface="宋体" pitchFamily="2" charset="-122"/>
              </a:rPr>
              <a:t>799997</a:t>
            </a:r>
            <a:r>
              <a:rPr lang="zh-CN" altLang="en-US" sz="2200" b="1" dirty="0">
                <a:latin typeface="宋体" pitchFamily="2" charset="-122"/>
              </a:rPr>
              <a:t>，撤销回购指定证券代码</a:t>
            </a:r>
            <a:r>
              <a:rPr lang="en-US" altLang="zh-CN" sz="2200" b="1" dirty="0">
                <a:latin typeface="宋体" pitchFamily="2" charset="-122"/>
              </a:rPr>
              <a:t>799996</a:t>
            </a:r>
            <a:r>
              <a:rPr lang="zh-CN" altLang="en-US" sz="2200" b="1" dirty="0">
                <a:latin typeface="宋体" pitchFamily="2" charset="-122"/>
              </a:rPr>
              <a:t>。　　</a:t>
            </a:r>
          </a:p>
          <a:p>
            <a:pPr>
              <a:lnSpc>
                <a:spcPct val="90000"/>
              </a:lnSpc>
              <a:spcBef>
                <a:spcPts val="1800"/>
              </a:spcBef>
              <a:buFont typeface="Wingdings" pitchFamily="2" charset="2"/>
              <a:buChar char="Ø"/>
            </a:pPr>
            <a:r>
              <a:rPr lang="zh-CN" altLang="en-US" sz="2200" b="1" dirty="0">
                <a:latin typeface="宋体" pitchFamily="2" charset="-122"/>
              </a:rPr>
              <a:t>上海Ｂ指定交易不通过柜台委托，柜台不处理上海Ｂ的指定交易。</a:t>
            </a:r>
          </a:p>
          <a:p>
            <a:pPr eaLnBrk="0" hangingPunct="0">
              <a:spcBef>
                <a:spcPct val="20000"/>
              </a:spcBef>
            </a:pPr>
            <a:r>
              <a:rPr lang="zh-CN" altLang="en-US" sz="2400" b="1" dirty="0">
                <a:latin typeface="宋体" pitchFamily="2" charset="-122"/>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清算的交易规则</a:t>
            </a:r>
            <a:endParaRPr lang="en-US" altLang="zh-CN" dirty="0" smtClean="0"/>
          </a:p>
        </p:txBody>
      </p:sp>
      <p:sp>
        <p:nvSpPr>
          <p:cNvPr id="33795" name="Rectangle 3"/>
          <p:cNvSpPr txBox="1">
            <a:spLocks noChangeArrowheads="1"/>
          </p:cNvSpPr>
          <p:nvPr/>
        </p:nvSpPr>
        <p:spPr bwMode="auto">
          <a:xfrm>
            <a:off x="755650" y="1412875"/>
            <a:ext cx="7561263" cy="3311525"/>
          </a:xfrm>
          <a:prstGeom prst="rect">
            <a:avLst/>
          </a:prstGeom>
          <a:noFill/>
          <a:ln w="9525">
            <a:noFill/>
            <a:miter lim="800000"/>
            <a:headEnd/>
            <a:tailEnd/>
          </a:ln>
        </p:spPr>
        <p:txBody>
          <a:bodyPr/>
          <a:lstStyle/>
          <a:p>
            <a:pPr>
              <a:buFont typeface="Wingdings" pitchFamily="2" charset="2"/>
              <a:buNone/>
            </a:pPr>
            <a:r>
              <a:rPr lang="zh-CN" altLang="en-US" sz="2400" b="1" dirty="0">
                <a:latin typeface="+mn-ea"/>
                <a:ea typeface="+mn-ea"/>
              </a:rPr>
              <a:t>转托管清算处理的接口库：</a:t>
            </a:r>
          </a:p>
          <a:p>
            <a:pPr>
              <a:buFont typeface="Wingdings" pitchFamily="2" charset="2"/>
              <a:buNone/>
            </a:pPr>
            <a:r>
              <a:rPr lang="zh-CN" altLang="en-US" sz="2400" b="1" dirty="0">
                <a:latin typeface="+mn-ea"/>
                <a:ea typeface="+mn-ea"/>
              </a:rPr>
              <a:t>深圳处理</a:t>
            </a:r>
            <a:r>
              <a:rPr lang="en-US" altLang="zh-CN" sz="2400" b="1" dirty="0">
                <a:latin typeface="+mn-ea"/>
                <a:ea typeface="+mn-ea"/>
              </a:rPr>
              <a:t>SJSGF.dbf</a:t>
            </a:r>
            <a:r>
              <a:rPr lang="zh-CN" altLang="en-US" sz="2400" b="1" dirty="0">
                <a:latin typeface="+mn-ea"/>
                <a:ea typeface="+mn-ea"/>
              </a:rPr>
              <a:t>，业务类别</a:t>
            </a:r>
            <a:r>
              <a:rPr lang="en-US" altLang="zh-CN" sz="2400" b="1" dirty="0">
                <a:latin typeface="+mn-ea"/>
                <a:ea typeface="+mn-ea"/>
              </a:rPr>
              <a:t>25</a:t>
            </a:r>
            <a:r>
              <a:rPr lang="zh-CN" altLang="en-US" sz="2400" b="1" dirty="0">
                <a:latin typeface="+mn-ea"/>
                <a:ea typeface="+mn-ea"/>
              </a:rPr>
              <a:t>表示转出，</a:t>
            </a:r>
            <a:r>
              <a:rPr lang="en-US" altLang="zh-CN" sz="2400" b="1" dirty="0">
                <a:latin typeface="+mn-ea"/>
                <a:ea typeface="+mn-ea"/>
              </a:rPr>
              <a:t>26</a:t>
            </a:r>
            <a:r>
              <a:rPr lang="zh-CN" altLang="en-US" sz="2400" b="1" dirty="0">
                <a:latin typeface="+mn-ea"/>
                <a:ea typeface="+mn-ea"/>
              </a:rPr>
              <a:t>表示转入；上海处理</a:t>
            </a:r>
            <a:r>
              <a:rPr lang="en-US" altLang="zh-CN" sz="2400" b="1" dirty="0" err="1">
                <a:latin typeface="+mn-ea"/>
                <a:ea typeface="+mn-ea"/>
              </a:rPr>
              <a:t>kgh</a:t>
            </a:r>
            <a:r>
              <a:rPr lang="zh-CN" altLang="en-US" sz="2400" b="1" dirty="0">
                <a:latin typeface="+mn-ea"/>
                <a:ea typeface="+mn-ea"/>
              </a:rPr>
              <a:t>文件 </a:t>
            </a:r>
            <a:r>
              <a:rPr lang="en-US" altLang="zh-CN" sz="2400" b="1" dirty="0">
                <a:latin typeface="+mn-ea"/>
                <a:ea typeface="+mn-ea"/>
              </a:rPr>
              <a:t>128</a:t>
            </a:r>
            <a:r>
              <a:rPr lang="zh-CN" altLang="en-US" sz="2400" b="1" dirty="0">
                <a:latin typeface="+mn-ea"/>
                <a:ea typeface="+mn-ea"/>
              </a:rPr>
              <a:t>转出，</a:t>
            </a:r>
            <a:r>
              <a:rPr lang="en-US" altLang="zh-CN" sz="2400" b="1" dirty="0">
                <a:latin typeface="+mn-ea"/>
                <a:ea typeface="+mn-ea"/>
              </a:rPr>
              <a:t>127</a:t>
            </a:r>
            <a:r>
              <a:rPr lang="zh-CN" altLang="en-US" sz="2400" b="1" dirty="0">
                <a:latin typeface="+mn-ea"/>
                <a:ea typeface="+mn-ea"/>
              </a:rPr>
              <a:t>转入</a:t>
            </a:r>
          </a:p>
          <a:p>
            <a:pPr eaLnBrk="0" hangingPunct="0">
              <a:spcBef>
                <a:spcPts val="2400"/>
              </a:spcBef>
            </a:pPr>
            <a:r>
              <a:rPr lang="zh-CN" altLang="en-US" sz="2400" b="1" dirty="0">
                <a:latin typeface="+mn-ea"/>
                <a:ea typeface="+mn-ea"/>
                <a:cs typeface="Arial Unicode MS" pitchFamily="34" charset="-122"/>
              </a:rPr>
              <a:t>指定交易清算处理的接口库：</a:t>
            </a:r>
            <a:endParaRPr lang="en-US" altLang="zh-CN" sz="2400" b="1" dirty="0">
              <a:latin typeface="+mn-ea"/>
              <a:ea typeface="+mn-ea"/>
              <a:cs typeface="Arial Unicode MS" pitchFamily="34" charset="-122"/>
            </a:endParaRPr>
          </a:p>
          <a:p>
            <a:pPr eaLnBrk="0" hangingPunct="0">
              <a:spcBef>
                <a:spcPts val="1200"/>
              </a:spcBef>
            </a:pPr>
            <a:r>
              <a:rPr lang="en-US" altLang="zh-CN" sz="2400" b="1" dirty="0" err="1">
                <a:latin typeface="+mn-ea"/>
                <a:ea typeface="+mn-ea"/>
              </a:rPr>
              <a:t>gh</a:t>
            </a:r>
            <a:r>
              <a:rPr lang="en-US" altLang="zh-CN" sz="2400" b="1" dirty="0">
                <a:latin typeface="+mn-ea"/>
                <a:ea typeface="+mn-ea"/>
              </a:rPr>
              <a:t>***.dbf</a:t>
            </a:r>
            <a:r>
              <a:rPr lang="zh-CN" altLang="en-US" sz="2400" b="1" dirty="0">
                <a:latin typeface="+mn-ea"/>
                <a:ea typeface="+mn-ea"/>
              </a:rPr>
              <a:t>和</a:t>
            </a:r>
            <a:r>
              <a:rPr lang="en-US" altLang="zh-CN" sz="2400" b="1" dirty="0">
                <a:latin typeface="+mn-ea"/>
                <a:ea typeface="+mn-ea"/>
              </a:rPr>
              <a:t>ZQBD.dbf</a:t>
            </a:r>
          </a:p>
          <a:p>
            <a:pPr eaLnBrk="0" hangingPunct="0">
              <a:spcBef>
                <a:spcPct val="20000"/>
              </a:spcBef>
            </a:pPr>
            <a:endParaRPr lang="en-US" altLang="zh-CN" sz="2400" b="1" dirty="0">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pic>
        <p:nvPicPr>
          <p:cNvPr id="34819" name="Picture 3" descr="light_shadow_m"/>
          <p:cNvPicPr>
            <a:picLocks noChangeAspect="1" noChangeArrowheads="1"/>
          </p:cNvPicPr>
          <p:nvPr/>
        </p:nvPicPr>
        <p:blipFill>
          <a:blip r:embed="rId3">
            <a:lum bright="-48000" contrast="-24000"/>
          </a:blip>
          <a:srcRect/>
          <a:stretch>
            <a:fillRect/>
          </a:stretch>
        </p:blipFill>
        <p:spPr bwMode="auto">
          <a:xfrm rot="-3118864">
            <a:off x="1591470" y="3561556"/>
            <a:ext cx="3255962" cy="441325"/>
          </a:xfrm>
          <a:prstGeom prst="rect">
            <a:avLst/>
          </a:prstGeom>
          <a:noFill/>
          <a:ln w="9525">
            <a:noFill/>
            <a:miter lim="800000"/>
            <a:headEnd/>
            <a:tailEnd/>
          </a:ln>
        </p:spPr>
      </p:pic>
      <p:sp>
        <p:nvSpPr>
          <p:cNvPr id="34820" name="Freeform 4"/>
          <p:cNvSpPr>
            <a:spLocks/>
          </p:cNvSpPr>
          <p:nvPr/>
        </p:nvSpPr>
        <p:spPr bwMode="gray">
          <a:xfrm>
            <a:off x="2133600" y="2736850"/>
            <a:ext cx="2097088" cy="2016125"/>
          </a:xfrm>
          <a:custGeom>
            <a:avLst/>
            <a:gdLst>
              <a:gd name="T0" fmla="*/ 2147483647 w 1335"/>
              <a:gd name="T1" fmla="*/ 2147483647 h 1479"/>
              <a:gd name="T2" fmla="*/ 2147483647 w 1335"/>
              <a:gd name="T3" fmla="*/ 2147483647 h 1479"/>
              <a:gd name="T4" fmla="*/ 2147483647 w 1335"/>
              <a:gd name="T5" fmla="*/ 2147483647 h 1479"/>
              <a:gd name="T6" fmla="*/ 2147483647 w 1335"/>
              <a:gd name="T7" fmla="*/ 2147483647 h 1479"/>
              <a:gd name="T8" fmla="*/ 2147483647 w 1335"/>
              <a:gd name="T9" fmla="*/ 2147483647 h 1479"/>
              <a:gd name="T10" fmla="*/ 0 w 1335"/>
              <a:gd name="T11" fmla="*/ 2147483647 h 1479"/>
              <a:gd name="T12" fmla="*/ 2147483647 w 1335"/>
              <a:gd name="T13" fmla="*/ 2147483647 h 1479"/>
              <a:gd name="T14" fmla="*/ 0 60000 65536"/>
              <a:gd name="T15" fmla="*/ 0 60000 65536"/>
              <a:gd name="T16" fmla="*/ 0 60000 65536"/>
              <a:gd name="T17" fmla="*/ 0 60000 65536"/>
              <a:gd name="T18" fmla="*/ 0 60000 65536"/>
              <a:gd name="T19" fmla="*/ 0 60000 65536"/>
              <a:gd name="T20" fmla="*/ 0 60000 65536"/>
              <a:gd name="T21" fmla="*/ 0 w 1335"/>
              <a:gd name="T22" fmla="*/ 0 h 1479"/>
              <a:gd name="T23" fmla="*/ 1335 w 1335"/>
              <a:gd name="T24" fmla="*/ 1479 h 1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5" h="1479">
                <a:moveTo>
                  <a:pt x="763" y="102"/>
                </a:moveTo>
                <a:cubicBezTo>
                  <a:pt x="920" y="0"/>
                  <a:pt x="1137" y="178"/>
                  <a:pt x="1209" y="244"/>
                </a:cubicBezTo>
                <a:cubicBezTo>
                  <a:pt x="1281" y="310"/>
                  <a:pt x="1335" y="312"/>
                  <a:pt x="1325" y="314"/>
                </a:cubicBezTo>
                <a:cubicBezTo>
                  <a:pt x="1262" y="339"/>
                  <a:pt x="1010" y="74"/>
                  <a:pt x="843" y="267"/>
                </a:cubicBezTo>
                <a:cubicBezTo>
                  <a:pt x="554" y="534"/>
                  <a:pt x="389" y="1337"/>
                  <a:pt x="305" y="1479"/>
                </a:cubicBezTo>
                <a:lnTo>
                  <a:pt x="0" y="1303"/>
                </a:lnTo>
                <a:cubicBezTo>
                  <a:pt x="76" y="1074"/>
                  <a:pt x="398" y="270"/>
                  <a:pt x="763" y="102"/>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sp>
        <p:nvSpPr>
          <p:cNvPr id="34821" name="Freeform 5"/>
          <p:cNvSpPr>
            <a:spLocks/>
          </p:cNvSpPr>
          <p:nvPr/>
        </p:nvSpPr>
        <p:spPr bwMode="gray">
          <a:xfrm flipH="1">
            <a:off x="5226050" y="2782888"/>
            <a:ext cx="2097088" cy="2016125"/>
          </a:xfrm>
          <a:custGeom>
            <a:avLst/>
            <a:gdLst>
              <a:gd name="T0" fmla="*/ 2147483647 w 1335"/>
              <a:gd name="T1" fmla="*/ 2147483647 h 1479"/>
              <a:gd name="T2" fmla="*/ 2147483647 w 1335"/>
              <a:gd name="T3" fmla="*/ 2147483647 h 1479"/>
              <a:gd name="T4" fmla="*/ 2147483647 w 1335"/>
              <a:gd name="T5" fmla="*/ 2147483647 h 1479"/>
              <a:gd name="T6" fmla="*/ 2147483647 w 1335"/>
              <a:gd name="T7" fmla="*/ 2147483647 h 1479"/>
              <a:gd name="T8" fmla="*/ 2147483647 w 1335"/>
              <a:gd name="T9" fmla="*/ 2147483647 h 1479"/>
              <a:gd name="T10" fmla="*/ 0 w 1335"/>
              <a:gd name="T11" fmla="*/ 2147483647 h 1479"/>
              <a:gd name="T12" fmla="*/ 2147483647 w 1335"/>
              <a:gd name="T13" fmla="*/ 2147483647 h 1479"/>
              <a:gd name="T14" fmla="*/ 0 60000 65536"/>
              <a:gd name="T15" fmla="*/ 0 60000 65536"/>
              <a:gd name="T16" fmla="*/ 0 60000 65536"/>
              <a:gd name="T17" fmla="*/ 0 60000 65536"/>
              <a:gd name="T18" fmla="*/ 0 60000 65536"/>
              <a:gd name="T19" fmla="*/ 0 60000 65536"/>
              <a:gd name="T20" fmla="*/ 0 60000 65536"/>
              <a:gd name="T21" fmla="*/ 0 w 1335"/>
              <a:gd name="T22" fmla="*/ 0 h 1479"/>
              <a:gd name="T23" fmla="*/ 1335 w 1335"/>
              <a:gd name="T24" fmla="*/ 1479 h 1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5" h="1479">
                <a:moveTo>
                  <a:pt x="763" y="102"/>
                </a:moveTo>
                <a:cubicBezTo>
                  <a:pt x="920" y="0"/>
                  <a:pt x="1137" y="178"/>
                  <a:pt x="1209" y="244"/>
                </a:cubicBezTo>
                <a:cubicBezTo>
                  <a:pt x="1281" y="310"/>
                  <a:pt x="1335" y="312"/>
                  <a:pt x="1325" y="314"/>
                </a:cubicBezTo>
                <a:cubicBezTo>
                  <a:pt x="1262" y="339"/>
                  <a:pt x="1010" y="74"/>
                  <a:pt x="843" y="267"/>
                </a:cubicBezTo>
                <a:cubicBezTo>
                  <a:pt x="554" y="534"/>
                  <a:pt x="389" y="1337"/>
                  <a:pt x="305" y="1479"/>
                </a:cubicBezTo>
                <a:lnTo>
                  <a:pt x="0" y="1303"/>
                </a:lnTo>
                <a:cubicBezTo>
                  <a:pt x="76" y="1074"/>
                  <a:pt x="398" y="270"/>
                  <a:pt x="763" y="102"/>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grpSp>
        <p:nvGrpSpPr>
          <p:cNvPr id="34822" name="Group 6"/>
          <p:cNvGrpSpPr>
            <a:grpSpLocks/>
          </p:cNvGrpSpPr>
          <p:nvPr/>
        </p:nvGrpSpPr>
        <p:grpSpPr bwMode="auto">
          <a:xfrm>
            <a:off x="4448175" y="2732088"/>
            <a:ext cx="625475" cy="2103437"/>
            <a:chOff x="2687" y="1542"/>
            <a:chExt cx="398" cy="1542"/>
          </a:xfrm>
        </p:grpSpPr>
        <p:sp>
          <p:nvSpPr>
            <p:cNvPr id="34889" name="Freeform 7"/>
            <p:cNvSpPr>
              <a:spLocks/>
            </p:cNvSpPr>
            <p:nvPr/>
          </p:nvSpPr>
          <p:spPr bwMode="gray">
            <a:xfrm>
              <a:off x="2687" y="1542"/>
              <a:ext cx="398" cy="1542"/>
            </a:xfrm>
            <a:custGeom>
              <a:avLst/>
              <a:gdLst>
                <a:gd name="T0" fmla="*/ 229 w 398"/>
                <a:gd name="T1" fmla="*/ 318 h 1542"/>
                <a:gd name="T2" fmla="*/ 80 w 398"/>
                <a:gd name="T3" fmla="*/ 240 h 1542"/>
                <a:gd name="T4" fmla="*/ 10 w 398"/>
                <a:gd name="T5" fmla="*/ 1542 h 1542"/>
                <a:gd name="T6" fmla="*/ 362 w 398"/>
                <a:gd name="T7" fmla="*/ 1525 h 1542"/>
                <a:gd name="T8" fmla="*/ 229 w 398"/>
                <a:gd name="T9" fmla="*/ 318 h 1542"/>
                <a:gd name="T10" fmla="*/ 0 60000 65536"/>
                <a:gd name="T11" fmla="*/ 0 60000 65536"/>
                <a:gd name="T12" fmla="*/ 0 60000 65536"/>
                <a:gd name="T13" fmla="*/ 0 60000 65536"/>
                <a:gd name="T14" fmla="*/ 0 60000 65536"/>
                <a:gd name="T15" fmla="*/ 0 w 398"/>
                <a:gd name="T16" fmla="*/ 0 h 1542"/>
                <a:gd name="T17" fmla="*/ 398 w 398"/>
                <a:gd name="T18" fmla="*/ 1542 h 1542"/>
              </a:gdLst>
              <a:ahLst/>
              <a:cxnLst>
                <a:cxn ang="T10">
                  <a:pos x="T0" y="T1"/>
                </a:cxn>
                <a:cxn ang="T11">
                  <a:pos x="T2" y="T3"/>
                </a:cxn>
                <a:cxn ang="T12">
                  <a:pos x="T4" y="T5"/>
                </a:cxn>
                <a:cxn ang="T13">
                  <a:pos x="T6" y="T7"/>
                </a:cxn>
                <a:cxn ang="T14">
                  <a:pos x="T8" y="T9"/>
                </a:cxn>
              </a:cxnLst>
              <a:rect l="T15" t="T16" r="T17" b="T18"/>
              <a:pathLst>
                <a:path w="398" h="1542">
                  <a:moveTo>
                    <a:pt x="229" y="318"/>
                  </a:moveTo>
                  <a:cubicBezTo>
                    <a:pt x="169" y="114"/>
                    <a:pt x="110" y="0"/>
                    <a:pt x="80" y="240"/>
                  </a:cubicBezTo>
                  <a:cubicBezTo>
                    <a:pt x="50" y="480"/>
                    <a:pt x="0" y="1379"/>
                    <a:pt x="10" y="1542"/>
                  </a:cubicBezTo>
                  <a:lnTo>
                    <a:pt x="362" y="1525"/>
                  </a:lnTo>
                  <a:cubicBezTo>
                    <a:pt x="398" y="1321"/>
                    <a:pt x="289" y="522"/>
                    <a:pt x="229" y="318"/>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sp>
          <p:nvSpPr>
            <p:cNvPr id="34890" name="Freeform 8"/>
            <p:cNvSpPr>
              <a:spLocks/>
            </p:cNvSpPr>
            <p:nvPr/>
          </p:nvSpPr>
          <p:spPr bwMode="gray">
            <a:xfrm>
              <a:off x="2811" y="1889"/>
              <a:ext cx="34" cy="562"/>
            </a:xfrm>
            <a:custGeom>
              <a:avLst/>
              <a:gdLst>
                <a:gd name="T0" fmla="*/ 9 w 34"/>
                <a:gd name="T1" fmla="*/ 1 h 562"/>
                <a:gd name="T2" fmla="*/ 34 w 34"/>
                <a:gd name="T3" fmla="*/ 241 h 562"/>
                <a:gd name="T4" fmla="*/ 19 w 34"/>
                <a:gd name="T5" fmla="*/ 562 h 562"/>
                <a:gd name="T6" fmla="*/ 2 w 34"/>
                <a:gd name="T7" fmla="*/ 233 h 562"/>
                <a:gd name="T8" fmla="*/ 9 w 34"/>
                <a:gd name="T9" fmla="*/ 1 h 562"/>
                <a:gd name="T10" fmla="*/ 0 60000 65536"/>
                <a:gd name="T11" fmla="*/ 0 60000 65536"/>
                <a:gd name="T12" fmla="*/ 0 60000 65536"/>
                <a:gd name="T13" fmla="*/ 0 60000 65536"/>
                <a:gd name="T14" fmla="*/ 0 60000 65536"/>
                <a:gd name="T15" fmla="*/ 0 w 34"/>
                <a:gd name="T16" fmla="*/ 0 h 562"/>
                <a:gd name="T17" fmla="*/ 34 w 34"/>
                <a:gd name="T18" fmla="*/ 562 h 562"/>
              </a:gdLst>
              <a:ahLst/>
              <a:cxnLst>
                <a:cxn ang="T10">
                  <a:pos x="T0" y="T1"/>
                </a:cxn>
                <a:cxn ang="T11">
                  <a:pos x="T2" y="T3"/>
                </a:cxn>
                <a:cxn ang="T12">
                  <a:pos x="T4" y="T5"/>
                </a:cxn>
                <a:cxn ang="T13">
                  <a:pos x="T6" y="T7"/>
                </a:cxn>
                <a:cxn ang="T14">
                  <a:pos x="T8" y="T9"/>
                </a:cxn>
              </a:cxnLst>
              <a:rect l="T15" t="T16" r="T17" b="T18"/>
              <a:pathLst>
                <a:path w="34" h="562">
                  <a:moveTo>
                    <a:pt x="9" y="1"/>
                  </a:moveTo>
                  <a:cubicBezTo>
                    <a:pt x="14" y="2"/>
                    <a:pt x="32" y="148"/>
                    <a:pt x="34" y="241"/>
                  </a:cubicBezTo>
                  <a:cubicBezTo>
                    <a:pt x="29" y="338"/>
                    <a:pt x="14" y="562"/>
                    <a:pt x="19" y="562"/>
                  </a:cubicBezTo>
                  <a:cubicBezTo>
                    <a:pt x="13" y="561"/>
                    <a:pt x="4" y="326"/>
                    <a:pt x="2" y="233"/>
                  </a:cubicBezTo>
                  <a:cubicBezTo>
                    <a:pt x="0" y="140"/>
                    <a:pt x="4" y="0"/>
                    <a:pt x="9" y="1"/>
                  </a:cubicBezTo>
                  <a:close/>
                </a:path>
              </a:pathLst>
            </a:custGeom>
            <a:gradFill rotWithShape="1">
              <a:gsLst>
                <a:gs pos="0">
                  <a:srgbClr val="B2B2B2"/>
                </a:gs>
                <a:gs pos="50000">
                  <a:srgbClr val="E9E9E9"/>
                </a:gs>
                <a:gs pos="100000">
                  <a:srgbClr val="B2B2B2"/>
                </a:gs>
              </a:gsLst>
              <a:lin ang="5400000" scaled="1"/>
            </a:gradFill>
            <a:ln w="9525">
              <a:noFill/>
              <a:round/>
              <a:headEnd/>
              <a:tailEnd/>
            </a:ln>
          </p:spPr>
          <p:txBody>
            <a:bodyPr wrap="none" anchor="ctr"/>
            <a:lstStyle/>
            <a:p>
              <a:endParaRPr lang="zh-CN" altLang="en-US"/>
            </a:p>
          </p:txBody>
        </p:sp>
      </p:grpSp>
      <p:sp>
        <p:nvSpPr>
          <p:cNvPr id="34823" name="Freeform 9"/>
          <p:cNvSpPr>
            <a:spLocks/>
          </p:cNvSpPr>
          <p:nvPr/>
        </p:nvSpPr>
        <p:spPr bwMode="gray">
          <a:xfrm>
            <a:off x="2632075" y="2967038"/>
            <a:ext cx="587375" cy="741362"/>
          </a:xfrm>
          <a:custGeom>
            <a:avLst/>
            <a:gdLst>
              <a:gd name="T0" fmla="*/ 2147483647 w 368"/>
              <a:gd name="T1" fmla="*/ 2147483647 h 543"/>
              <a:gd name="T2" fmla="*/ 2147483647 w 368"/>
              <a:gd name="T3" fmla="*/ 2147483647 h 543"/>
              <a:gd name="T4" fmla="*/ 2147483647 w 368"/>
              <a:gd name="T5" fmla="*/ 2147483647 h 543"/>
              <a:gd name="T6" fmla="*/ 2147483647 w 368"/>
              <a:gd name="T7" fmla="*/ 2147483647 h 543"/>
              <a:gd name="T8" fmla="*/ 0 w 368"/>
              <a:gd name="T9" fmla="*/ 2147483647 h 543"/>
              <a:gd name="T10" fmla="*/ 2147483647 w 368"/>
              <a:gd name="T11" fmla="*/ 2147483647 h 543"/>
              <a:gd name="T12" fmla="*/ 0 60000 65536"/>
              <a:gd name="T13" fmla="*/ 0 60000 65536"/>
              <a:gd name="T14" fmla="*/ 0 60000 65536"/>
              <a:gd name="T15" fmla="*/ 0 60000 65536"/>
              <a:gd name="T16" fmla="*/ 0 60000 65536"/>
              <a:gd name="T17" fmla="*/ 0 60000 65536"/>
              <a:gd name="T18" fmla="*/ 0 w 368"/>
              <a:gd name="T19" fmla="*/ 0 h 543"/>
              <a:gd name="T20" fmla="*/ 368 w 36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368" h="543">
                <a:moveTo>
                  <a:pt x="154" y="241"/>
                </a:moveTo>
                <a:cubicBezTo>
                  <a:pt x="224" y="129"/>
                  <a:pt x="364" y="0"/>
                  <a:pt x="366" y="9"/>
                </a:cubicBezTo>
                <a:cubicBezTo>
                  <a:pt x="368" y="18"/>
                  <a:pt x="216" y="210"/>
                  <a:pt x="165" y="293"/>
                </a:cubicBezTo>
                <a:cubicBezTo>
                  <a:pt x="103" y="394"/>
                  <a:pt x="97" y="449"/>
                  <a:pt x="60" y="507"/>
                </a:cubicBezTo>
                <a:lnTo>
                  <a:pt x="0" y="543"/>
                </a:lnTo>
                <a:cubicBezTo>
                  <a:pt x="16" y="499"/>
                  <a:pt x="122" y="304"/>
                  <a:pt x="154" y="241"/>
                </a:cubicBezTo>
                <a:close/>
              </a:path>
            </a:pathLst>
          </a:custGeom>
          <a:gradFill rotWithShape="1">
            <a:gsLst>
              <a:gs pos="0">
                <a:srgbClr val="D2D2D2"/>
              </a:gs>
              <a:gs pos="100000">
                <a:srgbClr val="969696"/>
              </a:gs>
            </a:gsLst>
            <a:path path="rect">
              <a:fillToRect l="50000" t="50000" r="50000" b="50000"/>
            </a:path>
          </a:gradFill>
          <a:ln w="9525">
            <a:noFill/>
            <a:round/>
            <a:headEnd/>
            <a:tailEnd/>
          </a:ln>
        </p:spPr>
        <p:txBody>
          <a:bodyPr wrap="none" anchor="ctr"/>
          <a:lstStyle/>
          <a:p>
            <a:endParaRPr lang="zh-CN" altLang="en-US"/>
          </a:p>
        </p:txBody>
      </p:sp>
      <p:sp>
        <p:nvSpPr>
          <p:cNvPr id="34824" name="Freeform 10"/>
          <p:cNvSpPr>
            <a:spLocks/>
          </p:cNvSpPr>
          <p:nvPr/>
        </p:nvSpPr>
        <p:spPr bwMode="gray">
          <a:xfrm flipH="1">
            <a:off x="6242050" y="3082925"/>
            <a:ext cx="530225" cy="560388"/>
          </a:xfrm>
          <a:custGeom>
            <a:avLst/>
            <a:gdLst>
              <a:gd name="T0" fmla="*/ 2147483647 w 368"/>
              <a:gd name="T1" fmla="*/ 2147483647 h 543"/>
              <a:gd name="T2" fmla="*/ 2147483647 w 368"/>
              <a:gd name="T3" fmla="*/ 2147483647 h 543"/>
              <a:gd name="T4" fmla="*/ 2147483647 w 368"/>
              <a:gd name="T5" fmla="*/ 2147483647 h 543"/>
              <a:gd name="T6" fmla="*/ 2147483647 w 368"/>
              <a:gd name="T7" fmla="*/ 2147483647 h 543"/>
              <a:gd name="T8" fmla="*/ 0 w 368"/>
              <a:gd name="T9" fmla="*/ 2147483647 h 543"/>
              <a:gd name="T10" fmla="*/ 2147483647 w 368"/>
              <a:gd name="T11" fmla="*/ 2147483647 h 543"/>
              <a:gd name="T12" fmla="*/ 0 60000 65536"/>
              <a:gd name="T13" fmla="*/ 0 60000 65536"/>
              <a:gd name="T14" fmla="*/ 0 60000 65536"/>
              <a:gd name="T15" fmla="*/ 0 60000 65536"/>
              <a:gd name="T16" fmla="*/ 0 60000 65536"/>
              <a:gd name="T17" fmla="*/ 0 60000 65536"/>
              <a:gd name="T18" fmla="*/ 0 w 368"/>
              <a:gd name="T19" fmla="*/ 0 h 543"/>
              <a:gd name="T20" fmla="*/ 368 w 36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368" h="543">
                <a:moveTo>
                  <a:pt x="154" y="241"/>
                </a:moveTo>
                <a:cubicBezTo>
                  <a:pt x="224" y="129"/>
                  <a:pt x="364" y="0"/>
                  <a:pt x="366" y="9"/>
                </a:cubicBezTo>
                <a:cubicBezTo>
                  <a:pt x="368" y="18"/>
                  <a:pt x="216" y="210"/>
                  <a:pt x="165" y="293"/>
                </a:cubicBezTo>
                <a:cubicBezTo>
                  <a:pt x="103" y="394"/>
                  <a:pt x="97" y="449"/>
                  <a:pt x="60" y="507"/>
                </a:cubicBezTo>
                <a:lnTo>
                  <a:pt x="0" y="543"/>
                </a:lnTo>
                <a:cubicBezTo>
                  <a:pt x="16" y="499"/>
                  <a:pt x="122" y="304"/>
                  <a:pt x="154" y="241"/>
                </a:cubicBezTo>
                <a:close/>
              </a:path>
            </a:pathLst>
          </a:custGeom>
          <a:gradFill rotWithShape="1">
            <a:gsLst>
              <a:gs pos="0">
                <a:srgbClr val="D1D1D1"/>
              </a:gs>
              <a:gs pos="100000">
                <a:srgbClr val="969696"/>
              </a:gs>
            </a:gsLst>
            <a:path path="rect">
              <a:fillToRect l="50000" t="50000" r="50000" b="50000"/>
            </a:path>
          </a:gradFill>
          <a:ln w="9525">
            <a:noFill/>
            <a:round/>
            <a:headEnd/>
            <a:tailEnd/>
          </a:ln>
        </p:spPr>
        <p:txBody>
          <a:bodyPr wrap="none" anchor="ctr"/>
          <a:lstStyle/>
          <a:p>
            <a:endParaRPr lang="zh-CN" altLang="en-US"/>
          </a:p>
        </p:txBody>
      </p:sp>
      <p:sp>
        <p:nvSpPr>
          <p:cNvPr id="34825" name="Oval 11"/>
          <p:cNvSpPr>
            <a:spLocks noChangeArrowheads="1"/>
          </p:cNvSpPr>
          <p:nvPr/>
        </p:nvSpPr>
        <p:spPr bwMode="gray">
          <a:xfrm>
            <a:off x="1236663" y="4133850"/>
            <a:ext cx="1749425"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4826" name="Oval 12"/>
          <p:cNvSpPr>
            <a:spLocks noChangeArrowheads="1"/>
          </p:cNvSpPr>
          <p:nvPr/>
        </p:nvSpPr>
        <p:spPr bwMode="gray">
          <a:xfrm>
            <a:off x="1311275" y="4213225"/>
            <a:ext cx="1595438"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4827" name="Picture 13" descr="circuler_1"/>
          <p:cNvPicPr>
            <a:picLocks noChangeAspect="1" noChangeArrowheads="1"/>
          </p:cNvPicPr>
          <p:nvPr/>
        </p:nvPicPr>
        <p:blipFill>
          <a:blip r:embed="rId4"/>
          <a:srcRect/>
          <a:stretch>
            <a:fillRect/>
          </a:stretch>
        </p:blipFill>
        <p:spPr bwMode="gray">
          <a:xfrm>
            <a:off x="1368425" y="4270375"/>
            <a:ext cx="1492250" cy="1457325"/>
          </a:xfrm>
          <a:prstGeom prst="rect">
            <a:avLst/>
          </a:prstGeom>
          <a:noFill/>
          <a:ln w="9525">
            <a:noFill/>
            <a:miter lim="800000"/>
            <a:headEnd/>
            <a:tailEnd/>
          </a:ln>
        </p:spPr>
      </p:pic>
      <p:sp>
        <p:nvSpPr>
          <p:cNvPr id="382990" name="Oval 14"/>
          <p:cNvSpPr>
            <a:spLocks noChangeArrowheads="1"/>
          </p:cNvSpPr>
          <p:nvPr/>
        </p:nvSpPr>
        <p:spPr bwMode="gray">
          <a:xfrm>
            <a:off x="1368425" y="4270375"/>
            <a:ext cx="1482725" cy="1460500"/>
          </a:xfrm>
          <a:prstGeom prst="ellipse">
            <a:avLst/>
          </a:prstGeom>
          <a:gradFill rotWithShape="1">
            <a:gsLst>
              <a:gs pos="0">
                <a:srgbClr val="FFFF99">
                  <a:gamma/>
                  <a:shade val="26275"/>
                  <a:invGamma/>
                  <a:alpha val="89999"/>
                </a:srgbClr>
              </a:gs>
              <a:gs pos="50000">
                <a:srgbClr val="FFFF99">
                  <a:alpha val="45000"/>
                </a:srgbClr>
              </a:gs>
              <a:gs pos="100000">
                <a:srgbClr val="FFFF99">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4831" name="Freeform 15"/>
          <p:cNvSpPr>
            <a:spLocks/>
          </p:cNvSpPr>
          <p:nvPr/>
        </p:nvSpPr>
        <p:spPr bwMode="gray">
          <a:xfrm>
            <a:off x="1520825" y="4298950"/>
            <a:ext cx="1165225"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99">
                  <a:alpha val="17998"/>
                </a:srgbClr>
              </a:gs>
            </a:gsLst>
            <a:lin ang="5400000" scaled="1"/>
          </a:gradFill>
          <a:ln w="0">
            <a:noFill/>
            <a:round/>
            <a:headEnd/>
            <a:tailEnd/>
          </a:ln>
        </p:spPr>
        <p:txBody>
          <a:bodyPr/>
          <a:lstStyle/>
          <a:p>
            <a:endParaRPr lang="zh-CN" altLang="en-US"/>
          </a:p>
        </p:txBody>
      </p:sp>
      <p:sp>
        <p:nvSpPr>
          <p:cNvPr id="34832" name="Oval 16"/>
          <p:cNvSpPr>
            <a:spLocks noChangeArrowheads="1"/>
          </p:cNvSpPr>
          <p:nvPr/>
        </p:nvSpPr>
        <p:spPr bwMode="gray">
          <a:xfrm>
            <a:off x="6329363" y="4133850"/>
            <a:ext cx="1747837"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4833" name="Oval 17"/>
          <p:cNvSpPr>
            <a:spLocks noChangeArrowheads="1"/>
          </p:cNvSpPr>
          <p:nvPr/>
        </p:nvSpPr>
        <p:spPr bwMode="gray">
          <a:xfrm>
            <a:off x="6402388" y="4213225"/>
            <a:ext cx="1597025"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4834" name="Picture 18" descr="circuler_1"/>
          <p:cNvPicPr>
            <a:picLocks noChangeAspect="1" noChangeArrowheads="1"/>
          </p:cNvPicPr>
          <p:nvPr/>
        </p:nvPicPr>
        <p:blipFill>
          <a:blip r:embed="rId4"/>
          <a:srcRect/>
          <a:stretch>
            <a:fillRect/>
          </a:stretch>
        </p:blipFill>
        <p:spPr bwMode="gray">
          <a:xfrm>
            <a:off x="6461125" y="4270375"/>
            <a:ext cx="1490663" cy="1457325"/>
          </a:xfrm>
          <a:prstGeom prst="rect">
            <a:avLst/>
          </a:prstGeom>
          <a:noFill/>
          <a:ln w="9525">
            <a:noFill/>
            <a:miter lim="800000"/>
            <a:headEnd/>
            <a:tailEnd/>
          </a:ln>
        </p:spPr>
      </p:pic>
      <p:sp>
        <p:nvSpPr>
          <p:cNvPr id="382995" name="Oval 19"/>
          <p:cNvSpPr>
            <a:spLocks noChangeArrowheads="1"/>
          </p:cNvSpPr>
          <p:nvPr/>
        </p:nvSpPr>
        <p:spPr bwMode="gray">
          <a:xfrm>
            <a:off x="6461125" y="4270375"/>
            <a:ext cx="1481138" cy="1460500"/>
          </a:xfrm>
          <a:prstGeom prst="ellipse">
            <a:avLst/>
          </a:prstGeom>
          <a:gradFill rotWithShape="1">
            <a:gsLst>
              <a:gs pos="0">
                <a:srgbClr val="CCCCFF">
                  <a:gamma/>
                  <a:shade val="26275"/>
                  <a:invGamma/>
                  <a:alpha val="89999"/>
                </a:srgbClr>
              </a:gs>
              <a:gs pos="50000">
                <a:srgbClr val="CCCCFF">
                  <a:alpha val="45000"/>
                </a:srgbClr>
              </a:gs>
              <a:gs pos="100000">
                <a:srgbClr val="CCCCFF">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4838" name="Freeform 20"/>
          <p:cNvSpPr>
            <a:spLocks/>
          </p:cNvSpPr>
          <p:nvPr/>
        </p:nvSpPr>
        <p:spPr bwMode="gray">
          <a:xfrm>
            <a:off x="6613525" y="4298950"/>
            <a:ext cx="1163638"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CCFF">
                  <a:alpha val="17998"/>
                </a:srgbClr>
              </a:gs>
            </a:gsLst>
            <a:lin ang="5400000" scaled="1"/>
          </a:gradFill>
          <a:ln w="0">
            <a:noFill/>
            <a:round/>
            <a:headEnd/>
            <a:tailEnd/>
          </a:ln>
        </p:spPr>
        <p:txBody>
          <a:bodyPr/>
          <a:lstStyle/>
          <a:p>
            <a:endParaRPr lang="zh-CN" altLang="en-US"/>
          </a:p>
        </p:txBody>
      </p:sp>
      <p:grpSp>
        <p:nvGrpSpPr>
          <p:cNvPr id="34839" name="Group 21"/>
          <p:cNvGrpSpPr>
            <a:grpSpLocks/>
          </p:cNvGrpSpPr>
          <p:nvPr/>
        </p:nvGrpSpPr>
        <p:grpSpPr bwMode="auto">
          <a:xfrm rot="-1297425" flipH="1" flipV="1">
            <a:off x="6573838" y="5410200"/>
            <a:ext cx="1293812" cy="309563"/>
            <a:chOff x="2532" y="1051"/>
            <a:chExt cx="893" cy="246"/>
          </a:xfrm>
        </p:grpSpPr>
        <p:grpSp>
          <p:nvGrpSpPr>
            <p:cNvPr id="34879" name="Group 22"/>
            <p:cNvGrpSpPr>
              <a:grpSpLocks/>
            </p:cNvGrpSpPr>
            <p:nvPr/>
          </p:nvGrpSpPr>
          <p:grpSpPr bwMode="auto">
            <a:xfrm>
              <a:off x="2532" y="1051"/>
              <a:ext cx="743" cy="185"/>
              <a:chOff x="1565" y="2568"/>
              <a:chExt cx="1118" cy="279"/>
            </a:xfrm>
          </p:grpSpPr>
          <p:sp>
            <p:nvSpPr>
              <p:cNvPr id="34885" name="AutoShape 2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6" name="AutoShape 2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7" name="AutoShape 2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8" name="AutoShape 2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4880" name="Group 27"/>
            <p:cNvGrpSpPr>
              <a:grpSpLocks/>
            </p:cNvGrpSpPr>
            <p:nvPr/>
          </p:nvGrpSpPr>
          <p:grpSpPr bwMode="auto">
            <a:xfrm rot="1353540">
              <a:off x="2682" y="1111"/>
              <a:ext cx="743" cy="186"/>
              <a:chOff x="1565" y="2568"/>
              <a:chExt cx="1118" cy="279"/>
            </a:xfrm>
          </p:grpSpPr>
          <p:sp>
            <p:nvSpPr>
              <p:cNvPr id="34881" name="AutoShape 2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2" name="AutoShape 2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3" name="AutoShape 3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4" name="AutoShape 3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sp>
        <p:nvSpPr>
          <p:cNvPr id="34840" name="Oval 32"/>
          <p:cNvSpPr>
            <a:spLocks noChangeArrowheads="1"/>
          </p:cNvSpPr>
          <p:nvPr/>
        </p:nvSpPr>
        <p:spPr bwMode="gray">
          <a:xfrm>
            <a:off x="3857625" y="4133850"/>
            <a:ext cx="1747838"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4841" name="Oval 33"/>
          <p:cNvSpPr>
            <a:spLocks noChangeArrowheads="1"/>
          </p:cNvSpPr>
          <p:nvPr/>
        </p:nvSpPr>
        <p:spPr bwMode="gray">
          <a:xfrm>
            <a:off x="3930650" y="4213225"/>
            <a:ext cx="1597025"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4842" name="Picture 34" descr="circuler_1"/>
          <p:cNvPicPr>
            <a:picLocks noChangeAspect="1" noChangeArrowheads="1"/>
          </p:cNvPicPr>
          <p:nvPr/>
        </p:nvPicPr>
        <p:blipFill>
          <a:blip r:embed="rId4"/>
          <a:srcRect/>
          <a:stretch>
            <a:fillRect/>
          </a:stretch>
        </p:blipFill>
        <p:spPr bwMode="gray">
          <a:xfrm>
            <a:off x="3989388" y="4270375"/>
            <a:ext cx="1490662" cy="1457325"/>
          </a:xfrm>
          <a:prstGeom prst="rect">
            <a:avLst/>
          </a:prstGeom>
          <a:noFill/>
          <a:ln w="9525">
            <a:noFill/>
            <a:miter lim="800000"/>
            <a:headEnd/>
            <a:tailEnd/>
          </a:ln>
        </p:spPr>
      </p:pic>
      <p:sp>
        <p:nvSpPr>
          <p:cNvPr id="383011" name="Oval 35"/>
          <p:cNvSpPr>
            <a:spLocks noChangeArrowheads="1"/>
          </p:cNvSpPr>
          <p:nvPr/>
        </p:nvSpPr>
        <p:spPr bwMode="gray">
          <a:xfrm>
            <a:off x="3989388" y="4270375"/>
            <a:ext cx="1481137" cy="1460500"/>
          </a:xfrm>
          <a:prstGeom prst="ellipse">
            <a:avLst/>
          </a:prstGeom>
          <a:gradFill rotWithShape="1">
            <a:gsLst>
              <a:gs pos="0">
                <a:srgbClr val="99FFCC">
                  <a:gamma/>
                  <a:shade val="26275"/>
                  <a:invGamma/>
                  <a:alpha val="89999"/>
                </a:srgbClr>
              </a:gs>
              <a:gs pos="50000">
                <a:srgbClr val="99FFCC">
                  <a:alpha val="45000"/>
                </a:srgbClr>
              </a:gs>
              <a:gs pos="100000">
                <a:srgbClr val="99FFCC">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4846" name="Freeform 36"/>
          <p:cNvSpPr>
            <a:spLocks/>
          </p:cNvSpPr>
          <p:nvPr/>
        </p:nvSpPr>
        <p:spPr bwMode="gray">
          <a:xfrm>
            <a:off x="4141788" y="4298950"/>
            <a:ext cx="1163637"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FFCC">
                  <a:alpha val="17998"/>
                </a:srgbClr>
              </a:gs>
            </a:gsLst>
            <a:lin ang="5400000" scaled="1"/>
          </a:gradFill>
          <a:ln w="0">
            <a:noFill/>
            <a:round/>
            <a:headEnd/>
            <a:tailEnd/>
          </a:ln>
        </p:spPr>
        <p:txBody>
          <a:bodyPr/>
          <a:lstStyle/>
          <a:p>
            <a:endParaRPr lang="zh-CN" altLang="en-US"/>
          </a:p>
        </p:txBody>
      </p:sp>
      <p:grpSp>
        <p:nvGrpSpPr>
          <p:cNvPr id="34847" name="Group 37"/>
          <p:cNvGrpSpPr>
            <a:grpSpLocks/>
          </p:cNvGrpSpPr>
          <p:nvPr/>
        </p:nvGrpSpPr>
        <p:grpSpPr bwMode="auto">
          <a:xfrm rot="-1297425" flipH="1" flipV="1">
            <a:off x="4102100" y="5410200"/>
            <a:ext cx="1293813" cy="309563"/>
            <a:chOff x="2532" y="1051"/>
            <a:chExt cx="893" cy="246"/>
          </a:xfrm>
        </p:grpSpPr>
        <p:grpSp>
          <p:nvGrpSpPr>
            <p:cNvPr id="34869" name="Group 38"/>
            <p:cNvGrpSpPr>
              <a:grpSpLocks/>
            </p:cNvGrpSpPr>
            <p:nvPr/>
          </p:nvGrpSpPr>
          <p:grpSpPr bwMode="auto">
            <a:xfrm>
              <a:off x="2532" y="1051"/>
              <a:ext cx="743" cy="185"/>
              <a:chOff x="1565" y="2568"/>
              <a:chExt cx="1118" cy="279"/>
            </a:xfrm>
          </p:grpSpPr>
          <p:sp>
            <p:nvSpPr>
              <p:cNvPr id="34875" name="AutoShape 3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6" name="AutoShape 4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7" name="AutoShape 4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8" name="AutoShape 4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4870" name="Group 43"/>
            <p:cNvGrpSpPr>
              <a:grpSpLocks/>
            </p:cNvGrpSpPr>
            <p:nvPr/>
          </p:nvGrpSpPr>
          <p:grpSpPr bwMode="auto">
            <a:xfrm rot="1353540">
              <a:off x="2682" y="1111"/>
              <a:ext cx="743" cy="186"/>
              <a:chOff x="1565" y="2568"/>
              <a:chExt cx="1118" cy="279"/>
            </a:xfrm>
          </p:grpSpPr>
          <p:sp>
            <p:nvSpPr>
              <p:cNvPr id="34871" name="AutoShape 4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2" name="AutoShape 4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3" name="AutoShape 4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4" name="AutoShape 4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pic>
        <p:nvPicPr>
          <p:cNvPr id="34848" name="Picture 48" descr="light_shadow_m"/>
          <p:cNvPicPr>
            <a:picLocks noChangeAspect="1" noChangeArrowheads="1"/>
          </p:cNvPicPr>
          <p:nvPr/>
        </p:nvPicPr>
        <p:blipFill>
          <a:blip r:embed="rId3">
            <a:lum bright="-48000" contrast="-24000"/>
          </a:blip>
          <a:srcRect/>
          <a:stretch>
            <a:fillRect/>
          </a:stretch>
        </p:blipFill>
        <p:spPr bwMode="auto">
          <a:xfrm rot="3050435">
            <a:off x="4614070" y="3561556"/>
            <a:ext cx="3255962" cy="441325"/>
          </a:xfrm>
          <a:prstGeom prst="rect">
            <a:avLst/>
          </a:prstGeom>
          <a:noFill/>
          <a:ln w="9525">
            <a:noFill/>
            <a:miter lim="800000"/>
            <a:headEnd/>
            <a:tailEnd/>
          </a:ln>
        </p:spPr>
      </p:pic>
      <p:sp>
        <p:nvSpPr>
          <p:cNvPr id="45112" name="Rectangle 49"/>
          <p:cNvSpPr>
            <a:spLocks noChangeArrowheads="1"/>
          </p:cNvSpPr>
          <p:nvPr/>
        </p:nvSpPr>
        <p:spPr bwMode="black">
          <a:xfrm>
            <a:off x="4206875" y="4849813"/>
            <a:ext cx="1082675"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上海转托管</a:t>
            </a:r>
            <a:endParaRPr lang="en-US" altLang="zh-CN" sz="1400" dirty="0">
              <a:solidFill>
                <a:srgbClr val="1C1C1C"/>
              </a:solidFill>
              <a:latin typeface="Arial" charset="0"/>
            </a:endParaRPr>
          </a:p>
        </p:txBody>
      </p:sp>
      <p:sp>
        <p:nvSpPr>
          <p:cNvPr id="45113" name="Rectangle 50"/>
          <p:cNvSpPr>
            <a:spLocks noChangeArrowheads="1"/>
          </p:cNvSpPr>
          <p:nvPr/>
        </p:nvSpPr>
        <p:spPr bwMode="black">
          <a:xfrm>
            <a:off x="1558925" y="4849813"/>
            <a:ext cx="1082675"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深圳转托管</a:t>
            </a:r>
            <a:endParaRPr lang="en-US" altLang="zh-CN" sz="1400" dirty="0">
              <a:solidFill>
                <a:srgbClr val="1C1C1C"/>
              </a:solidFill>
              <a:latin typeface="Arial" charset="0"/>
            </a:endParaRPr>
          </a:p>
        </p:txBody>
      </p:sp>
      <p:sp>
        <p:nvSpPr>
          <p:cNvPr id="45114" name="Rectangle 51"/>
          <p:cNvSpPr>
            <a:spLocks noChangeArrowheads="1"/>
          </p:cNvSpPr>
          <p:nvPr/>
        </p:nvSpPr>
        <p:spPr bwMode="black">
          <a:xfrm>
            <a:off x="6683375" y="4849813"/>
            <a:ext cx="1082675"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基金转托管</a:t>
            </a:r>
            <a:endParaRPr lang="en-US" altLang="zh-CN" sz="1400" dirty="0">
              <a:solidFill>
                <a:srgbClr val="1C1C1C"/>
              </a:solidFill>
              <a:latin typeface="Arial" charset="0"/>
            </a:endParaRPr>
          </a:p>
        </p:txBody>
      </p:sp>
      <p:grpSp>
        <p:nvGrpSpPr>
          <p:cNvPr id="34852" name="Group 52"/>
          <p:cNvGrpSpPr>
            <a:grpSpLocks/>
          </p:cNvGrpSpPr>
          <p:nvPr/>
        </p:nvGrpSpPr>
        <p:grpSpPr bwMode="auto">
          <a:xfrm>
            <a:off x="2532063" y="1524000"/>
            <a:ext cx="4267200" cy="617538"/>
            <a:chOff x="1488" y="1056"/>
            <a:chExt cx="2688" cy="389"/>
          </a:xfrm>
        </p:grpSpPr>
        <p:grpSp>
          <p:nvGrpSpPr>
            <p:cNvPr id="34865" name="Group 53"/>
            <p:cNvGrpSpPr>
              <a:grpSpLocks/>
            </p:cNvGrpSpPr>
            <p:nvPr/>
          </p:nvGrpSpPr>
          <p:grpSpPr bwMode="auto">
            <a:xfrm>
              <a:off x="1488" y="1056"/>
              <a:ext cx="2688" cy="389"/>
              <a:chOff x="1596" y="1167"/>
              <a:chExt cx="2448" cy="389"/>
            </a:xfrm>
          </p:grpSpPr>
          <p:sp>
            <p:nvSpPr>
              <p:cNvPr id="383030" name="AutoShape 54"/>
              <p:cNvSpPr>
                <a:spLocks noChangeArrowheads="1"/>
              </p:cNvSpPr>
              <p:nvPr/>
            </p:nvSpPr>
            <p:spPr bwMode="gray">
              <a:xfrm>
                <a:off x="1596" y="1167"/>
                <a:ext cx="2448" cy="389"/>
              </a:xfrm>
              <a:prstGeom prst="roundRect">
                <a:avLst>
                  <a:gd name="adj" fmla="val 50000"/>
                </a:avLst>
              </a:prstGeom>
              <a:gradFill rotWithShape="1">
                <a:gsLst>
                  <a:gs pos="0">
                    <a:schemeClr val="tx2">
                      <a:gamma/>
                      <a:tint val="33725"/>
                      <a:invGamma/>
                    </a:schemeClr>
                  </a:gs>
                  <a:gs pos="50000">
                    <a:schemeClr val="tx2">
                      <a:alpha val="89999"/>
                    </a:schemeClr>
                  </a:gs>
                  <a:gs pos="100000">
                    <a:schemeClr val="tx2">
                      <a:gamma/>
                      <a:tint val="33725"/>
                      <a:invGamma/>
                    </a:schemeClr>
                  </a:gs>
                </a:gsLst>
                <a:lin ang="0" scaled="1"/>
              </a:gradFill>
              <a:ln w="9525" algn="ctr">
                <a:noFill/>
                <a:round/>
                <a:headEnd/>
                <a:tailEnd/>
              </a:ln>
              <a:effectLst/>
            </p:spPr>
            <p:txBody>
              <a:bodyPr wrap="none" anchor="ctr"/>
              <a:lstStyle/>
              <a:p>
                <a:pPr>
                  <a:defRPr/>
                </a:pPr>
                <a:endParaRPr lang="zh-CN" altLang="en-US">
                  <a:latin typeface="Arial" charset="0"/>
                </a:endParaRPr>
              </a:p>
            </p:txBody>
          </p:sp>
          <p:sp>
            <p:nvSpPr>
              <p:cNvPr id="383031" name="AutoShape 55"/>
              <p:cNvSpPr>
                <a:spLocks noChangeArrowheads="1"/>
              </p:cNvSpPr>
              <p:nvPr/>
            </p:nvSpPr>
            <p:spPr bwMode="gray">
              <a:xfrm>
                <a:off x="1632" y="1200"/>
                <a:ext cx="2371" cy="328"/>
              </a:xfrm>
              <a:prstGeom prst="roundRect">
                <a:avLst>
                  <a:gd name="adj" fmla="val 50000"/>
                </a:avLst>
              </a:prstGeom>
              <a:gradFill rotWithShape="1">
                <a:gsLst>
                  <a:gs pos="0">
                    <a:schemeClr val="accent1">
                      <a:alpha val="89999"/>
                    </a:schemeClr>
                  </a:gs>
                  <a:gs pos="50000">
                    <a:schemeClr val="accent1">
                      <a:gamma/>
                      <a:tint val="48627"/>
                      <a:invGamma/>
                    </a:schemeClr>
                  </a:gs>
                  <a:gs pos="100000">
                    <a:schemeClr val="accent1">
                      <a:alpha val="89999"/>
                    </a:schemeClr>
                  </a:gs>
                </a:gsLst>
                <a:lin ang="2700000" scaled="1"/>
              </a:gradFill>
              <a:ln w="9525" algn="ctr">
                <a:noFill/>
                <a:round/>
                <a:headEnd/>
                <a:tailEnd/>
              </a:ln>
              <a:effectLst/>
            </p:spPr>
            <p:txBody>
              <a:bodyPr wrap="none" anchor="ctr"/>
              <a:lstStyle/>
              <a:p>
                <a:pPr>
                  <a:defRPr/>
                </a:pPr>
                <a:endParaRPr lang="zh-CN" altLang="en-US">
                  <a:latin typeface="Arial" charset="0"/>
                </a:endParaRPr>
              </a:p>
            </p:txBody>
          </p:sp>
        </p:grpSp>
        <p:sp>
          <p:nvSpPr>
            <p:cNvPr id="34866" name="Rectangle 56"/>
            <p:cNvSpPr>
              <a:spLocks noChangeArrowheads="1"/>
            </p:cNvSpPr>
            <p:nvPr/>
          </p:nvSpPr>
          <p:spPr bwMode="auto">
            <a:xfrm>
              <a:off x="2047" y="1167"/>
              <a:ext cx="1724" cy="193"/>
            </a:xfrm>
            <a:prstGeom prst="rect">
              <a:avLst/>
            </a:prstGeom>
            <a:noFill/>
            <a:ln w="9525">
              <a:noFill/>
              <a:miter lim="800000"/>
              <a:headEnd/>
              <a:tailEnd/>
            </a:ln>
          </p:spPr>
          <p:txBody>
            <a:bodyPr>
              <a:spAutoFit/>
            </a:bodyPr>
            <a:lstStyle/>
            <a:p>
              <a:pPr>
                <a:lnSpc>
                  <a:spcPct val="60000"/>
                </a:lnSpc>
                <a:spcBef>
                  <a:spcPct val="50000"/>
                </a:spcBef>
              </a:pPr>
              <a:r>
                <a:rPr lang="zh-CN" altLang="en-US" sz="2200" b="1"/>
                <a:t>转托管业务流程</a:t>
              </a:r>
              <a:endParaRPr lang="en-US" altLang="zh-CN" sz="2200" b="1">
                <a:solidFill>
                  <a:schemeClr val="bg1"/>
                </a:solidFill>
              </a:endParaRPr>
            </a:p>
          </p:txBody>
        </p:sp>
      </p:grpSp>
      <p:grpSp>
        <p:nvGrpSpPr>
          <p:cNvPr id="34853" name="Group 58"/>
          <p:cNvGrpSpPr>
            <a:grpSpLocks/>
          </p:cNvGrpSpPr>
          <p:nvPr/>
        </p:nvGrpSpPr>
        <p:grpSpPr bwMode="auto">
          <a:xfrm rot="-1297425" flipH="1" flipV="1">
            <a:off x="1470025" y="5410200"/>
            <a:ext cx="1293813" cy="309563"/>
            <a:chOff x="2532" y="1051"/>
            <a:chExt cx="893" cy="246"/>
          </a:xfrm>
        </p:grpSpPr>
        <p:grpSp>
          <p:nvGrpSpPr>
            <p:cNvPr id="34855" name="Group 59"/>
            <p:cNvGrpSpPr>
              <a:grpSpLocks/>
            </p:cNvGrpSpPr>
            <p:nvPr/>
          </p:nvGrpSpPr>
          <p:grpSpPr bwMode="auto">
            <a:xfrm>
              <a:off x="2532" y="1051"/>
              <a:ext cx="743" cy="185"/>
              <a:chOff x="1565" y="2568"/>
              <a:chExt cx="1118" cy="279"/>
            </a:xfrm>
          </p:grpSpPr>
          <p:sp>
            <p:nvSpPr>
              <p:cNvPr id="34861" name="AutoShape 6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62" name="AutoShape 6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63" name="AutoShape 6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64" name="AutoShape 6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4856" name="Group 64"/>
            <p:cNvGrpSpPr>
              <a:grpSpLocks/>
            </p:cNvGrpSpPr>
            <p:nvPr/>
          </p:nvGrpSpPr>
          <p:grpSpPr bwMode="auto">
            <a:xfrm rot="1353540">
              <a:off x="2682" y="1111"/>
              <a:ext cx="743" cy="186"/>
              <a:chOff x="1565" y="2568"/>
              <a:chExt cx="1118" cy="279"/>
            </a:xfrm>
          </p:grpSpPr>
          <p:sp>
            <p:nvSpPr>
              <p:cNvPr id="34857" name="AutoShape 6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58" name="AutoShape 6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59" name="AutoShape 6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60" name="AutoShape 6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sp>
        <p:nvSpPr>
          <p:cNvPr id="70" name="标题 69"/>
          <p:cNvSpPr>
            <a:spLocks noGrp="1"/>
          </p:cNvSpPr>
          <p:nvPr>
            <p:ph type="title"/>
          </p:nvPr>
        </p:nvSpPr>
        <p:spPr/>
        <p:txBody>
          <a:bodyPr/>
          <a:lstStyle/>
          <a:p>
            <a:pPr>
              <a:defRPr/>
            </a:pPr>
            <a:r>
              <a:rPr lang="zh-CN" altLang="en-US" dirty="0" smtClean="0"/>
              <a:t>转托管业务流程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pic>
        <p:nvPicPr>
          <p:cNvPr id="35843" name="Picture 3" descr="light_shadow_m"/>
          <p:cNvPicPr>
            <a:picLocks noChangeAspect="1" noChangeArrowheads="1"/>
          </p:cNvPicPr>
          <p:nvPr/>
        </p:nvPicPr>
        <p:blipFill>
          <a:blip r:embed="rId3">
            <a:lum bright="-48000" contrast="-24000"/>
          </a:blip>
          <a:srcRect/>
          <a:stretch>
            <a:fillRect/>
          </a:stretch>
        </p:blipFill>
        <p:spPr bwMode="auto">
          <a:xfrm rot="-3118864">
            <a:off x="1591470" y="3561556"/>
            <a:ext cx="3255962" cy="441325"/>
          </a:xfrm>
          <a:prstGeom prst="rect">
            <a:avLst/>
          </a:prstGeom>
          <a:noFill/>
          <a:ln w="9525">
            <a:noFill/>
            <a:miter lim="800000"/>
            <a:headEnd/>
            <a:tailEnd/>
          </a:ln>
        </p:spPr>
      </p:pic>
      <p:sp>
        <p:nvSpPr>
          <p:cNvPr id="35844" name="Freeform 4"/>
          <p:cNvSpPr>
            <a:spLocks/>
          </p:cNvSpPr>
          <p:nvPr/>
        </p:nvSpPr>
        <p:spPr bwMode="gray">
          <a:xfrm>
            <a:off x="2133600" y="2736850"/>
            <a:ext cx="2097088" cy="2016125"/>
          </a:xfrm>
          <a:custGeom>
            <a:avLst/>
            <a:gdLst>
              <a:gd name="T0" fmla="*/ 2147483647 w 1335"/>
              <a:gd name="T1" fmla="*/ 2147483647 h 1479"/>
              <a:gd name="T2" fmla="*/ 2147483647 w 1335"/>
              <a:gd name="T3" fmla="*/ 2147483647 h 1479"/>
              <a:gd name="T4" fmla="*/ 2147483647 w 1335"/>
              <a:gd name="T5" fmla="*/ 2147483647 h 1479"/>
              <a:gd name="T6" fmla="*/ 2147483647 w 1335"/>
              <a:gd name="T7" fmla="*/ 2147483647 h 1479"/>
              <a:gd name="T8" fmla="*/ 2147483647 w 1335"/>
              <a:gd name="T9" fmla="*/ 2147483647 h 1479"/>
              <a:gd name="T10" fmla="*/ 0 w 1335"/>
              <a:gd name="T11" fmla="*/ 2147483647 h 1479"/>
              <a:gd name="T12" fmla="*/ 2147483647 w 1335"/>
              <a:gd name="T13" fmla="*/ 2147483647 h 1479"/>
              <a:gd name="T14" fmla="*/ 0 60000 65536"/>
              <a:gd name="T15" fmla="*/ 0 60000 65536"/>
              <a:gd name="T16" fmla="*/ 0 60000 65536"/>
              <a:gd name="T17" fmla="*/ 0 60000 65536"/>
              <a:gd name="T18" fmla="*/ 0 60000 65536"/>
              <a:gd name="T19" fmla="*/ 0 60000 65536"/>
              <a:gd name="T20" fmla="*/ 0 60000 65536"/>
              <a:gd name="T21" fmla="*/ 0 w 1335"/>
              <a:gd name="T22" fmla="*/ 0 h 1479"/>
              <a:gd name="T23" fmla="*/ 1335 w 1335"/>
              <a:gd name="T24" fmla="*/ 1479 h 1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5" h="1479">
                <a:moveTo>
                  <a:pt x="763" y="102"/>
                </a:moveTo>
                <a:cubicBezTo>
                  <a:pt x="920" y="0"/>
                  <a:pt x="1137" y="178"/>
                  <a:pt x="1209" y="244"/>
                </a:cubicBezTo>
                <a:cubicBezTo>
                  <a:pt x="1281" y="310"/>
                  <a:pt x="1335" y="312"/>
                  <a:pt x="1325" y="314"/>
                </a:cubicBezTo>
                <a:cubicBezTo>
                  <a:pt x="1262" y="339"/>
                  <a:pt x="1010" y="74"/>
                  <a:pt x="843" y="267"/>
                </a:cubicBezTo>
                <a:cubicBezTo>
                  <a:pt x="554" y="534"/>
                  <a:pt x="389" y="1337"/>
                  <a:pt x="305" y="1479"/>
                </a:cubicBezTo>
                <a:lnTo>
                  <a:pt x="0" y="1303"/>
                </a:lnTo>
                <a:cubicBezTo>
                  <a:pt x="76" y="1074"/>
                  <a:pt x="398" y="270"/>
                  <a:pt x="763" y="102"/>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sp>
        <p:nvSpPr>
          <p:cNvPr id="35845" name="Freeform 5"/>
          <p:cNvSpPr>
            <a:spLocks/>
          </p:cNvSpPr>
          <p:nvPr/>
        </p:nvSpPr>
        <p:spPr bwMode="gray">
          <a:xfrm flipH="1">
            <a:off x="5226050" y="2782888"/>
            <a:ext cx="2097088" cy="2016125"/>
          </a:xfrm>
          <a:custGeom>
            <a:avLst/>
            <a:gdLst>
              <a:gd name="T0" fmla="*/ 2147483647 w 1335"/>
              <a:gd name="T1" fmla="*/ 2147483647 h 1479"/>
              <a:gd name="T2" fmla="*/ 2147483647 w 1335"/>
              <a:gd name="T3" fmla="*/ 2147483647 h 1479"/>
              <a:gd name="T4" fmla="*/ 2147483647 w 1335"/>
              <a:gd name="T5" fmla="*/ 2147483647 h 1479"/>
              <a:gd name="T6" fmla="*/ 2147483647 w 1335"/>
              <a:gd name="T7" fmla="*/ 2147483647 h 1479"/>
              <a:gd name="T8" fmla="*/ 2147483647 w 1335"/>
              <a:gd name="T9" fmla="*/ 2147483647 h 1479"/>
              <a:gd name="T10" fmla="*/ 0 w 1335"/>
              <a:gd name="T11" fmla="*/ 2147483647 h 1479"/>
              <a:gd name="T12" fmla="*/ 2147483647 w 1335"/>
              <a:gd name="T13" fmla="*/ 2147483647 h 1479"/>
              <a:gd name="T14" fmla="*/ 0 60000 65536"/>
              <a:gd name="T15" fmla="*/ 0 60000 65536"/>
              <a:gd name="T16" fmla="*/ 0 60000 65536"/>
              <a:gd name="T17" fmla="*/ 0 60000 65536"/>
              <a:gd name="T18" fmla="*/ 0 60000 65536"/>
              <a:gd name="T19" fmla="*/ 0 60000 65536"/>
              <a:gd name="T20" fmla="*/ 0 60000 65536"/>
              <a:gd name="T21" fmla="*/ 0 w 1335"/>
              <a:gd name="T22" fmla="*/ 0 h 1479"/>
              <a:gd name="T23" fmla="*/ 1335 w 1335"/>
              <a:gd name="T24" fmla="*/ 1479 h 1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5" h="1479">
                <a:moveTo>
                  <a:pt x="763" y="102"/>
                </a:moveTo>
                <a:cubicBezTo>
                  <a:pt x="920" y="0"/>
                  <a:pt x="1137" y="178"/>
                  <a:pt x="1209" y="244"/>
                </a:cubicBezTo>
                <a:cubicBezTo>
                  <a:pt x="1281" y="310"/>
                  <a:pt x="1335" y="312"/>
                  <a:pt x="1325" y="314"/>
                </a:cubicBezTo>
                <a:cubicBezTo>
                  <a:pt x="1262" y="339"/>
                  <a:pt x="1010" y="74"/>
                  <a:pt x="843" y="267"/>
                </a:cubicBezTo>
                <a:cubicBezTo>
                  <a:pt x="554" y="534"/>
                  <a:pt x="389" y="1337"/>
                  <a:pt x="305" y="1479"/>
                </a:cubicBezTo>
                <a:lnTo>
                  <a:pt x="0" y="1303"/>
                </a:lnTo>
                <a:cubicBezTo>
                  <a:pt x="76" y="1074"/>
                  <a:pt x="398" y="270"/>
                  <a:pt x="763" y="102"/>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grpSp>
        <p:nvGrpSpPr>
          <p:cNvPr id="35846" name="Group 6"/>
          <p:cNvGrpSpPr>
            <a:grpSpLocks/>
          </p:cNvGrpSpPr>
          <p:nvPr/>
        </p:nvGrpSpPr>
        <p:grpSpPr bwMode="auto">
          <a:xfrm>
            <a:off x="4448175" y="2732088"/>
            <a:ext cx="625475" cy="2103437"/>
            <a:chOff x="2687" y="1542"/>
            <a:chExt cx="398" cy="1542"/>
          </a:xfrm>
        </p:grpSpPr>
        <p:sp>
          <p:nvSpPr>
            <p:cNvPr id="35913" name="Freeform 7"/>
            <p:cNvSpPr>
              <a:spLocks/>
            </p:cNvSpPr>
            <p:nvPr/>
          </p:nvSpPr>
          <p:spPr bwMode="gray">
            <a:xfrm>
              <a:off x="2687" y="1542"/>
              <a:ext cx="398" cy="1542"/>
            </a:xfrm>
            <a:custGeom>
              <a:avLst/>
              <a:gdLst>
                <a:gd name="T0" fmla="*/ 229 w 398"/>
                <a:gd name="T1" fmla="*/ 318 h 1542"/>
                <a:gd name="T2" fmla="*/ 80 w 398"/>
                <a:gd name="T3" fmla="*/ 240 h 1542"/>
                <a:gd name="T4" fmla="*/ 10 w 398"/>
                <a:gd name="T5" fmla="*/ 1542 h 1542"/>
                <a:gd name="T6" fmla="*/ 362 w 398"/>
                <a:gd name="T7" fmla="*/ 1525 h 1542"/>
                <a:gd name="T8" fmla="*/ 229 w 398"/>
                <a:gd name="T9" fmla="*/ 318 h 1542"/>
                <a:gd name="T10" fmla="*/ 0 60000 65536"/>
                <a:gd name="T11" fmla="*/ 0 60000 65536"/>
                <a:gd name="T12" fmla="*/ 0 60000 65536"/>
                <a:gd name="T13" fmla="*/ 0 60000 65536"/>
                <a:gd name="T14" fmla="*/ 0 60000 65536"/>
                <a:gd name="T15" fmla="*/ 0 w 398"/>
                <a:gd name="T16" fmla="*/ 0 h 1542"/>
                <a:gd name="T17" fmla="*/ 398 w 398"/>
                <a:gd name="T18" fmla="*/ 1542 h 1542"/>
              </a:gdLst>
              <a:ahLst/>
              <a:cxnLst>
                <a:cxn ang="T10">
                  <a:pos x="T0" y="T1"/>
                </a:cxn>
                <a:cxn ang="T11">
                  <a:pos x="T2" y="T3"/>
                </a:cxn>
                <a:cxn ang="T12">
                  <a:pos x="T4" y="T5"/>
                </a:cxn>
                <a:cxn ang="T13">
                  <a:pos x="T6" y="T7"/>
                </a:cxn>
                <a:cxn ang="T14">
                  <a:pos x="T8" y="T9"/>
                </a:cxn>
              </a:cxnLst>
              <a:rect l="T15" t="T16" r="T17" b="T18"/>
              <a:pathLst>
                <a:path w="398" h="1542">
                  <a:moveTo>
                    <a:pt x="229" y="318"/>
                  </a:moveTo>
                  <a:cubicBezTo>
                    <a:pt x="169" y="114"/>
                    <a:pt x="110" y="0"/>
                    <a:pt x="80" y="240"/>
                  </a:cubicBezTo>
                  <a:cubicBezTo>
                    <a:pt x="50" y="480"/>
                    <a:pt x="0" y="1379"/>
                    <a:pt x="10" y="1542"/>
                  </a:cubicBezTo>
                  <a:lnTo>
                    <a:pt x="362" y="1525"/>
                  </a:lnTo>
                  <a:cubicBezTo>
                    <a:pt x="398" y="1321"/>
                    <a:pt x="289" y="522"/>
                    <a:pt x="229" y="318"/>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sp>
          <p:nvSpPr>
            <p:cNvPr id="35914" name="Freeform 8"/>
            <p:cNvSpPr>
              <a:spLocks/>
            </p:cNvSpPr>
            <p:nvPr/>
          </p:nvSpPr>
          <p:spPr bwMode="gray">
            <a:xfrm>
              <a:off x="2811" y="1889"/>
              <a:ext cx="34" cy="562"/>
            </a:xfrm>
            <a:custGeom>
              <a:avLst/>
              <a:gdLst>
                <a:gd name="T0" fmla="*/ 9 w 34"/>
                <a:gd name="T1" fmla="*/ 1 h 562"/>
                <a:gd name="T2" fmla="*/ 34 w 34"/>
                <a:gd name="T3" fmla="*/ 241 h 562"/>
                <a:gd name="T4" fmla="*/ 19 w 34"/>
                <a:gd name="T5" fmla="*/ 562 h 562"/>
                <a:gd name="T6" fmla="*/ 2 w 34"/>
                <a:gd name="T7" fmla="*/ 233 h 562"/>
                <a:gd name="T8" fmla="*/ 9 w 34"/>
                <a:gd name="T9" fmla="*/ 1 h 562"/>
                <a:gd name="T10" fmla="*/ 0 60000 65536"/>
                <a:gd name="T11" fmla="*/ 0 60000 65536"/>
                <a:gd name="T12" fmla="*/ 0 60000 65536"/>
                <a:gd name="T13" fmla="*/ 0 60000 65536"/>
                <a:gd name="T14" fmla="*/ 0 60000 65536"/>
                <a:gd name="T15" fmla="*/ 0 w 34"/>
                <a:gd name="T16" fmla="*/ 0 h 562"/>
                <a:gd name="T17" fmla="*/ 34 w 34"/>
                <a:gd name="T18" fmla="*/ 562 h 562"/>
              </a:gdLst>
              <a:ahLst/>
              <a:cxnLst>
                <a:cxn ang="T10">
                  <a:pos x="T0" y="T1"/>
                </a:cxn>
                <a:cxn ang="T11">
                  <a:pos x="T2" y="T3"/>
                </a:cxn>
                <a:cxn ang="T12">
                  <a:pos x="T4" y="T5"/>
                </a:cxn>
                <a:cxn ang="T13">
                  <a:pos x="T6" y="T7"/>
                </a:cxn>
                <a:cxn ang="T14">
                  <a:pos x="T8" y="T9"/>
                </a:cxn>
              </a:cxnLst>
              <a:rect l="T15" t="T16" r="T17" b="T18"/>
              <a:pathLst>
                <a:path w="34" h="562">
                  <a:moveTo>
                    <a:pt x="9" y="1"/>
                  </a:moveTo>
                  <a:cubicBezTo>
                    <a:pt x="14" y="2"/>
                    <a:pt x="32" y="148"/>
                    <a:pt x="34" y="241"/>
                  </a:cubicBezTo>
                  <a:cubicBezTo>
                    <a:pt x="29" y="338"/>
                    <a:pt x="14" y="562"/>
                    <a:pt x="19" y="562"/>
                  </a:cubicBezTo>
                  <a:cubicBezTo>
                    <a:pt x="13" y="561"/>
                    <a:pt x="4" y="326"/>
                    <a:pt x="2" y="233"/>
                  </a:cubicBezTo>
                  <a:cubicBezTo>
                    <a:pt x="0" y="140"/>
                    <a:pt x="4" y="0"/>
                    <a:pt x="9" y="1"/>
                  </a:cubicBezTo>
                  <a:close/>
                </a:path>
              </a:pathLst>
            </a:custGeom>
            <a:gradFill rotWithShape="1">
              <a:gsLst>
                <a:gs pos="0">
                  <a:srgbClr val="B2B2B2"/>
                </a:gs>
                <a:gs pos="50000">
                  <a:srgbClr val="E9E9E9"/>
                </a:gs>
                <a:gs pos="100000">
                  <a:srgbClr val="B2B2B2"/>
                </a:gs>
              </a:gsLst>
              <a:lin ang="5400000" scaled="1"/>
            </a:gradFill>
            <a:ln w="9525">
              <a:noFill/>
              <a:round/>
              <a:headEnd/>
              <a:tailEnd/>
            </a:ln>
          </p:spPr>
          <p:txBody>
            <a:bodyPr wrap="none" anchor="ctr"/>
            <a:lstStyle/>
            <a:p>
              <a:endParaRPr lang="zh-CN" altLang="en-US"/>
            </a:p>
          </p:txBody>
        </p:sp>
      </p:grpSp>
      <p:sp>
        <p:nvSpPr>
          <p:cNvPr id="35847" name="Freeform 9"/>
          <p:cNvSpPr>
            <a:spLocks/>
          </p:cNvSpPr>
          <p:nvPr/>
        </p:nvSpPr>
        <p:spPr bwMode="gray">
          <a:xfrm>
            <a:off x="2632075" y="2967038"/>
            <a:ext cx="587375" cy="741362"/>
          </a:xfrm>
          <a:custGeom>
            <a:avLst/>
            <a:gdLst>
              <a:gd name="T0" fmla="*/ 2147483647 w 368"/>
              <a:gd name="T1" fmla="*/ 2147483647 h 543"/>
              <a:gd name="T2" fmla="*/ 2147483647 w 368"/>
              <a:gd name="T3" fmla="*/ 2147483647 h 543"/>
              <a:gd name="T4" fmla="*/ 2147483647 w 368"/>
              <a:gd name="T5" fmla="*/ 2147483647 h 543"/>
              <a:gd name="T6" fmla="*/ 2147483647 w 368"/>
              <a:gd name="T7" fmla="*/ 2147483647 h 543"/>
              <a:gd name="T8" fmla="*/ 0 w 368"/>
              <a:gd name="T9" fmla="*/ 2147483647 h 543"/>
              <a:gd name="T10" fmla="*/ 2147483647 w 368"/>
              <a:gd name="T11" fmla="*/ 2147483647 h 543"/>
              <a:gd name="T12" fmla="*/ 0 60000 65536"/>
              <a:gd name="T13" fmla="*/ 0 60000 65536"/>
              <a:gd name="T14" fmla="*/ 0 60000 65536"/>
              <a:gd name="T15" fmla="*/ 0 60000 65536"/>
              <a:gd name="T16" fmla="*/ 0 60000 65536"/>
              <a:gd name="T17" fmla="*/ 0 60000 65536"/>
              <a:gd name="T18" fmla="*/ 0 w 368"/>
              <a:gd name="T19" fmla="*/ 0 h 543"/>
              <a:gd name="T20" fmla="*/ 368 w 36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368" h="543">
                <a:moveTo>
                  <a:pt x="154" y="241"/>
                </a:moveTo>
                <a:cubicBezTo>
                  <a:pt x="224" y="129"/>
                  <a:pt x="364" y="0"/>
                  <a:pt x="366" y="9"/>
                </a:cubicBezTo>
                <a:cubicBezTo>
                  <a:pt x="368" y="18"/>
                  <a:pt x="216" y="210"/>
                  <a:pt x="165" y="293"/>
                </a:cubicBezTo>
                <a:cubicBezTo>
                  <a:pt x="103" y="394"/>
                  <a:pt x="97" y="449"/>
                  <a:pt x="60" y="507"/>
                </a:cubicBezTo>
                <a:lnTo>
                  <a:pt x="0" y="543"/>
                </a:lnTo>
                <a:cubicBezTo>
                  <a:pt x="16" y="499"/>
                  <a:pt x="122" y="304"/>
                  <a:pt x="154" y="241"/>
                </a:cubicBezTo>
                <a:close/>
              </a:path>
            </a:pathLst>
          </a:custGeom>
          <a:gradFill rotWithShape="1">
            <a:gsLst>
              <a:gs pos="0">
                <a:srgbClr val="D2D2D2"/>
              </a:gs>
              <a:gs pos="100000">
                <a:srgbClr val="969696"/>
              </a:gs>
            </a:gsLst>
            <a:path path="rect">
              <a:fillToRect l="50000" t="50000" r="50000" b="50000"/>
            </a:path>
          </a:gradFill>
          <a:ln w="9525">
            <a:noFill/>
            <a:round/>
            <a:headEnd/>
            <a:tailEnd/>
          </a:ln>
        </p:spPr>
        <p:txBody>
          <a:bodyPr wrap="none" anchor="ctr"/>
          <a:lstStyle/>
          <a:p>
            <a:endParaRPr lang="zh-CN" altLang="en-US"/>
          </a:p>
        </p:txBody>
      </p:sp>
      <p:sp>
        <p:nvSpPr>
          <p:cNvPr id="35848" name="Freeform 10"/>
          <p:cNvSpPr>
            <a:spLocks/>
          </p:cNvSpPr>
          <p:nvPr/>
        </p:nvSpPr>
        <p:spPr bwMode="gray">
          <a:xfrm flipH="1">
            <a:off x="6242050" y="3082925"/>
            <a:ext cx="530225" cy="560388"/>
          </a:xfrm>
          <a:custGeom>
            <a:avLst/>
            <a:gdLst>
              <a:gd name="T0" fmla="*/ 2147483647 w 368"/>
              <a:gd name="T1" fmla="*/ 2147483647 h 543"/>
              <a:gd name="T2" fmla="*/ 2147483647 w 368"/>
              <a:gd name="T3" fmla="*/ 2147483647 h 543"/>
              <a:gd name="T4" fmla="*/ 2147483647 w 368"/>
              <a:gd name="T5" fmla="*/ 2147483647 h 543"/>
              <a:gd name="T6" fmla="*/ 2147483647 w 368"/>
              <a:gd name="T7" fmla="*/ 2147483647 h 543"/>
              <a:gd name="T8" fmla="*/ 0 w 368"/>
              <a:gd name="T9" fmla="*/ 2147483647 h 543"/>
              <a:gd name="T10" fmla="*/ 2147483647 w 368"/>
              <a:gd name="T11" fmla="*/ 2147483647 h 543"/>
              <a:gd name="T12" fmla="*/ 0 60000 65536"/>
              <a:gd name="T13" fmla="*/ 0 60000 65536"/>
              <a:gd name="T14" fmla="*/ 0 60000 65536"/>
              <a:gd name="T15" fmla="*/ 0 60000 65536"/>
              <a:gd name="T16" fmla="*/ 0 60000 65536"/>
              <a:gd name="T17" fmla="*/ 0 60000 65536"/>
              <a:gd name="T18" fmla="*/ 0 w 368"/>
              <a:gd name="T19" fmla="*/ 0 h 543"/>
              <a:gd name="T20" fmla="*/ 368 w 36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368" h="543">
                <a:moveTo>
                  <a:pt x="154" y="241"/>
                </a:moveTo>
                <a:cubicBezTo>
                  <a:pt x="224" y="129"/>
                  <a:pt x="364" y="0"/>
                  <a:pt x="366" y="9"/>
                </a:cubicBezTo>
                <a:cubicBezTo>
                  <a:pt x="368" y="18"/>
                  <a:pt x="216" y="210"/>
                  <a:pt x="165" y="293"/>
                </a:cubicBezTo>
                <a:cubicBezTo>
                  <a:pt x="103" y="394"/>
                  <a:pt x="97" y="449"/>
                  <a:pt x="60" y="507"/>
                </a:cubicBezTo>
                <a:lnTo>
                  <a:pt x="0" y="543"/>
                </a:lnTo>
                <a:cubicBezTo>
                  <a:pt x="16" y="499"/>
                  <a:pt x="122" y="304"/>
                  <a:pt x="154" y="241"/>
                </a:cubicBezTo>
                <a:close/>
              </a:path>
            </a:pathLst>
          </a:custGeom>
          <a:gradFill rotWithShape="1">
            <a:gsLst>
              <a:gs pos="0">
                <a:srgbClr val="D1D1D1"/>
              </a:gs>
              <a:gs pos="100000">
                <a:srgbClr val="969696"/>
              </a:gs>
            </a:gsLst>
            <a:path path="rect">
              <a:fillToRect l="50000" t="50000" r="50000" b="50000"/>
            </a:path>
          </a:gradFill>
          <a:ln w="9525">
            <a:noFill/>
            <a:round/>
            <a:headEnd/>
            <a:tailEnd/>
          </a:ln>
        </p:spPr>
        <p:txBody>
          <a:bodyPr wrap="none" anchor="ctr"/>
          <a:lstStyle/>
          <a:p>
            <a:endParaRPr lang="zh-CN" altLang="en-US"/>
          </a:p>
        </p:txBody>
      </p:sp>
      <p:sp>
        <p:nvSpPr>
          <p:cNvPr id="35849" name="Oval 11"/>
          <p:cNvSpPr>
            <a:spLocks noChangeArrowheads="1"/>
          </p:cNvSpPr>
          <p:nvPr/>
        </p:nvSpPr>
        <p:spPr bwMode="gray">
          <a:xfrm>
            <a:off x="1236663" y="4133850"/>
            <a:ext cx="1749425"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5850" name="Oval 12"/>
          <p:cNvSpPr>
            <a:spLocks noChangeArrowheads="1"/>
          </p:cNvSpPr>
          <p:nvPr/>
        </p:nvSpPr>
        <p:spPr bwMode="gray">
          <a:xfrm>
            <a:off x="1311275" y="4213225"/>
            <a:ext cx="1595438"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5851" name="Picture 13" descr="circuler_1"/>
          <p:cNvPicPr>
            <a:picLocks noChangeAspect="1" noChangeArrowheads="1"/>
          </p:cNvPicPr>
          <p:nvPr/>
        </p:nvPicPr>
        <p:blipFill>
          <a:blip r:embed="rId4"/>
          <a:srcRect/>
          <a:stretch>
            <a:fillRect/>
          </a:stretch>
        </p:blipFill>
        <p:spPr bwMode="gray">
          <a:xfrm>
            <a:off x="1368425" y="4270375"/>
            <a:ext cx="1492250" cy="1457325"/>
          </a:xfrm>
          <a:prstGeom prst="rect">
            <a:avLst/>
          </a:prstGeom>
          <a:noFill/>
          <a:ln w="9525">
            <a:noFill/>
            <a:miter lim="800000"/>
            <a:headEnd/>
            <a:tailEnd/>
          </a:ln>
        </p:spPr>
      </p:pic>
      <p:sp>
        <p:nvSpPr>
          <p:cNvPr id="382990" name="Oval 14"/>
          <p:cNvSpPr>
            <a:spLocks noChangeArrowheads="1"/>
          </p:cNvSpPr>
          <p:nvPr/>
        </p:nvSpPr>
        <p:spPr bwMode="gray">
          <a:xfrm>
            <a:off x="1368425" y="4270375"/>
            <a:ext cx="1482725" cy="1460500"/>
          </a:xfrm>
          <a:prstGeom prst="ellipse">
            <a:avLst/>
          </a:prstGeom>
          <a:gradFill rotWithShape="1">
            <a:gsLst>
              <a:gs pos="0">
                <a:srgbClr val="FFFF99">
                  <a:gamma/>
                  <a:shade val="26275"/>
                  <a:invGamma/>
                  <a:alpha val="89999"/>
                </a:srgbClr>
              </a:gs>
              <a:gs pos="50000">
                <a:srgbClr val="FFFF99">
                  <a:alpha val="45000"/>
                </a:srgbClr>
              </a:gs>
              <a:gs pos="100000">
                <a:srgbClr val="FFFF99">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5855" name="Freeform 15"/>
          <p:cNvSpPr>
            <a:spLocks/>
          </p:cNvSpPr>
          <p:nvPr/>
        </p:nvSpPr>
        <p:spPr bwMode="gray">
          <a:xfrm>
            <a:off x="1520825" y="4298950"/>
            <a:ext cx="1165225"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99">
                  <a:alpha val="17998"/>
                </a:srgbClr>
              </a:gs>
            </a:gsLst>
            <a:lin ang="5400000" scaled="1"/>
          </a:gradFill>
          <a:ln w="0">
            <a:noFill/>
            <a:round/>
            <a:headEnd/>
            <a:tailEnd/>
          </a:ln>
        </p:spPr>
        <p:txBody>
          <a:bodyPr/>
          <a:lstStyle/>
          <a:p>
            <a:endParaRPr lang="zh-CN" altLang="en-US"/>
          </a:p>
        </p:txBody>
      </p:sp>
      <p:sp>
        <p:nvSpPr>
          <p:cNvPr id="35856" name="Oval 16"/>
          <p:cNvSpPr>
            <a:spLocks noChangeArrowheads="1"/>
          </p:cNvSpPr>
          <p:nvPr/>
        </p:nvSpPr>
        <p:spPr bwMode="gray">
          <a:xfrm>
            <a:off x="6329363" y="4133850"/>
            <a:ext cx="1747837"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5857" name="Oval 17"/>
          <p:cNvSpPr>
            <a:spLocks noChangeArrowheads="1"/>
          </p:cNvSpPr>
          <p:nvPr/>
        </p:nvSpPr>
        <p:spPr bwMode="gray">
          <a:xfrm>
            <a:off x="6402388" y="4213225"/>
            <a:ext cx="1597025"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5858" name="Picture 18" descr="circuler_1"/>
          <p:cNvPicPr>
            <a:picLocks noChangeAspect="1" noChangeArrowheads="1"/>
          </p:cNvPicPr>
          <p:nvPr/>
        </p:nvPicPr>
        <p:blipFill>
          <a:blip r:embed="rId4"/>
          <a:srcRect/>
          <a:stretch>
            <a:fillRect/>
          </a:stretch>
        </p:blipFill>
        <p:spPr bwMode="gray">
          <a:xfrm>
            <a:off x="6461125" y="4270375"/>
            <a:ext cx="1490663" cy="1457325"/>
          </a:xfrm>
          <a:prstGeom prst="rect">
            <a:avLst/>
          </a:prstGeom>
          <a:noFill/>
          <a:ln w="9525">
            <a:noFill/>
            <a:miter lim="800000"/>
            <a:headEnd/>
            <a:tailEnd/>
          </a:ln>
        </p:spPr>
      </p:pic>
      <p:sp>
        <p:nvSpPr>
          <p:cNvPr id="382995" name="Oval 19"/>
          <p:cNvSpPr>
            <a:spLocks noChangeArrowheads="1"/>
          </p:cNvSpPr>
          <p:nvPr/>
        </p:nvSpPr>
        <p:spPr bwMode="gray">
          <a:xfrm>
            <a:off x="6461125" y="4270375"/>
            <a:ext cx="1481138" cy="1460500"/>
          </a:xfrm>
          <a:prstGeom prst="ellipse">
            <a:avLst/>
          </a:prstGeom>
          <a:gradFill rotWithShape="1">
            <a:gsLst>
              <a:gs pos="0">
                <a:srgbClr val="CCCCFF">
                  <a:gamma/>
                  <a:shade val="26275"/>
                  <a:invGamma/>
                  <a:alpha val="89999"/>
                </a:srgbClr>
              </a:gs>
              <a:gs pos="50000">
                <a:srgbClr val="CCCCFF">
                  <a:alpha val="45000"/>
                </a:srgbClr>
              </a:gs>
              <a:gs pos="100000">
                <a:srgbClr val="CCCCFF">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5862" name="Freeform 20"/>
          <p:cNvSpPr>
            <a:spLocks/>
          </p:cNvSpPr>
          <p:nvPr/>
        </p:nvSpPr>
        <p:spPr bwMode="gray">
          <a:xfrm>
            <a:off x="6613525" y="4298950"/>
            <a:ext cx="1163638"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CCFF">
                  <a:alpha val="17998"/>
                </a:srgbClr>
              </a:gs>
            </a:gsLst>
            <a:lin ang="5400000" scaled="1"/>
          </a:gradFill>
          <a:ln w="0">
            <a:noFill/>
            <a:round/>
            <a:headEnd/>
            <a:tailEnd/>
          </a:ln>
        </p:spPr>
        <p:txBody>
          <a:bodyPr/>
          <a:lstStyle/>
          <a:p>
            <a:endParaRPr lang="zh-CN" altLang="en-US"/>
          </a:p>
        </p:txBody>
      </p:sp>
      <p:grpSp>
        <p:nvGrpSpPr>
          <p:cNvPr id="35863" name="Group 21"/>
          <p:cNvGrpSpPr>
            <a:grpSpLocks/>
          </p:cNvGrpSpPr>
          <p:nvPr/>
        </p:nvGrpSpPr>
        <p:grpSpPr bwMode="auto">
          <a:xfrm rot="-1297425" flipH="1" flipV="1">
            <a:off x="6573838" y="5410200"/>
            <a:ext cx="1293812" cy="309563"/>
            <a:chOff x="2532" y="1051"/>
            <a:chExt cx="893" cy="246"/>
          </a:xfrm>
        </p:grpSpPr>
        <p:grpSp>
          <p:nvGrpSpPr>
            <p:cNvPr id="35903" name="Group 22"/>
            <p:cNvGrpSpPr>
              <a:grpSpLocks/>
            </p:cNvGrpSpPr>
            <p:nvPr/>
          </p:nvGrpSpPr>
          <p:grpSpPr bwMode="auto">
            <a:xfrm>
              <a:off x="2532" y="1051"/>
              <a:ext cx="743" cy="185"/>
              <a:chOff x="1565" y="2568"/>
              <a:chExt cx="1118" cy="279"/>
            </a:xfrm>
          </p:grpSpPr>
          <p:sp>
            <p:nvSpPr>
              <p:cNvPr id="35909" name="AutoShape 2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10" name="AutoShape 2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11" name="AutoShape 2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12" name="AutoShape 2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5904" name="Group 27"/>
            <p:cNvGrpSpPr>
              <a:grpSpLocks/>
            </p:cNvGrpSpPr>
            <p:nvPr/>
          </p:nvGrpSpPr>
          <p:grpSpPr bwMode="auto">
            <a:xfrm rot="1353540">
              <a:off x="2682" y="1111"/>
              <a:ext cx="743" cy="186"/>
              <a:chOff x="1565" y="2568"/>
              <a:chExt cx="1118" cy="279"/>
            </a:xfrm>
          </p:grpSpPr>
          <p:sp>
            <p:nvSpPr>
              <p:cNvPr id="35905" name="AutoShape 2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6" name="AutoShape 2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7" name="AutoShape 3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8" name="AutoShape 3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sp>
        <p:nvSpPr>
          <p:cNvPr id="35864" name="Oval 32"/>
          <p:cNvSpPr>
            <a:spLocks noChangeArrowheads="1"/>
          </p:cNvSpPr>
          <p:nvPr/>
        </p:nvSpPr>
        <p:spPr bwMode="gray">
          <a:xfrm>
            <a:off x="3857625" y="4133850"/>
            <a:ext cx="1747838"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5865" name="Oval 33"/>
          <p:cNvSpPr>
            <a:spLocks noChangeArrowheads="1"/>
          </p:cNvSpPr>
          <p:nvPr/>
        </p:nvSpPr>
        <p:spPr bwMode="gray">
          <a:xfrm>
            <a:off x="3930650" y="4213225"/>
            <a:ext cx="1597025"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5866" name="Picture 34" descr="circuler_1"/>
          <p:cNvPicPr>
            <a:picLocks noChangeAspect="1" noChangeArrowheads="1"/>
          </p:cNvPicPr>
          <p:nvPr/>
        </p:nvPicPr>
        <p:blipFill>
          <a:blip r:embed="rId4"/>
          <a:srcRect/>
          <a:stretch>
            <a:fillRect/>
          </a:stretch>
        </p:blipFill>
        <p:spPr bwMode="gray">
          <a:xfrm>
            <a:off x="3989388" y="4270375"/>
            <a:ext cx="1490662" cy="1457325"/>
          </a:xfrm>
          <a:prstGeom prst="rect">
            <a:avLst/>
          </a:prstGeom>
          <a:noFill/>
          <a:ln w="9525">
            <a:noFill/>
            <a:miter lim="800000"/>
            <a:headEnd/>
            <a:tailEnd/>
          </a:ln>
        </p:spPr>
      </p:pic>
      <p:sp>
        <p:nvSpPr>
          <p:cNvPr id="383011" name="Oval 35"/>
          <p:cNvSpPr>
            <a:spLocks noChangeArrowheads="1"/>
          </p:cNvSpPr>
          <p:nvPr/>
        </p:nvSpPr>
        <p:spPr bwMode="gray">
          <a:xfrm>
            <a:off x="3989388" y="4270375"/>
            <a:ext cx="1481137" cy="1460500"/>
          </a:xfrm>
          <a:prstGeom prst="ellipse">
            <a:avLst/>
          </a:prstGeom>
          <a:gradFill rotWithShape="1">
            <a:gsLst>
              <a:gs pos="0">
                <a:srgbClr val="99FFCC">
                  <a:gamma/>
                  <a:shade val="26275"/>
                  <a:invGamma/>
                  <a:alpha val="89999"/>
                </a:srgbClr>
              </a:gs>
              <a:gs pos="50000">
                <a:srgbClr val="99FFCC">
                  <a:alpha val="45000"/>
                </a:srgbClr>
              </a:gs>
              <a:gs pos="100000">
                <a:srgbClr val="99FFCC">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5870" name="Freeform 36"/>
          <p:cNvSpPr>
            <a:spLocks/>
          </p:cNvSpPr>
          <p:nvPr/>
        </p:nvSpPr>
        <p:spPr bwMode="gray">
          <a:xfrm>
            <a:off x="4141788" y="4298950"/>
            <a:ext cx="1163637"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FFCC">
                  <a:alpha val="17998"/>
                </a:srgbClr>
              </a:gs>
            </a:gsLst>
            <a:lin ang="5400000" scaled="1"/>
          </a:gradFill>
          <a:ln w="0">
            <a:noFill/>
            <a:round/>
            <a:headEnd/>
            <a:tailEnd/>
          </a:ln>
        </p:spPr>
        <p:txBody>
          <a:bodyPr/>
          <a:lstStyle/>
          <a:p>
            <a:endParaRPr lang="zh-CN" altLang="en-US"/>
          </a:p>
        </p:txBody>
      </p:sp>
      <p:grpSp>
        <p:nvGrpSpPr>
          <p:cNvPr id="35871" name="Group 37"/>
          <p:cNvGrpSpPr>
            <a:grpSpLocks/>
          </p:cNvGrpSpPr>
          <p:nvPr/>
        </p:nvGrpSpPr>
        <p:grpSpPr bwMode="auto">
          <a:xfrm rot="-1297425" flipH="1" flipV="1">
            <a:off x="4102100" y="5410200"/>
            <a:ext cx="1293813" cy="309563"/>
            <a:chOff x="2532" y="1051"/>
            <a:chExt cx="893" cy="246"/>
          </a:xfrm>
        </p:grpSpPr>
        <p:grpSp>
          <p:nvGrpSpPr>
            <p:cNvPr id="35893" name="Group 38"/>
            <p:cNvGrpSpPr>
              <a:grpSpLocks/>
            </p:cNvGrpSpPr>
            <p:nvPr/>
          </p:nvGrpSpPr>
          <p:grpSpPr bwMode="auto">
            <a:xfrm>
              <a:off x="2532" y="1051"/>
              <a:ext cx="743" cy="185"/>
              <a:chOff x="1565" y="2568"/>
              <a:chExt cx="1118" cy="279"/>
            </a:xfrm>
          </p:grpSpPr>
          <p:sp>
            <p:nvSpPr>
              <p:cNvPr id="35899" name="AutoShape 3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0" name="AutoShape 4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1" name="AutoShape 4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2" name="AutoShape 4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5894" name="Group 43"/>
            <p:cNvGrpSpPr>
              <a:grpSpLocks/>
            </p:cNvGrpSpPr>
            <p:nvPr/>
          </p:nvGrpSpPr>
          <p:grpSpPr bwMode="auto">
            <a:xfrm rot="1353540">
              <a:off x="2682" y="1111"/>
              <a:ext cx="743" cy="186"/>
              <a:chOff x="1565" y="2568"/>
              <a:chExt cx="1118" cy="279"/>
            </a:xfrm>
          </p:grpSpPr>
          <p:sp>
            <p:nvSpPr>
              <p:cNvPr id="35895" name="AutoShape 4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96" name="AutoShape 4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97" name="AutoShape 4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98" name="AutoShape 4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pic>
        <p:nvPicPr>
          <p:cNvPr id="35872" name="Picture 48" descr="light_shadow_m"/>
          <p:cNvPicPr>
            <a:picLocks noChangeAspect="1" noChangeArrowheads="1"/>
          </p:cNvPicPr>
          <p:nvPr/>
        </p:nvPicPr>
        <p:blipFill>
          <a:blip r:embed="rId3">
            <a:lum bright="-48000" contrast="-24000"/>
          </a:blip>
          <a:srcRect/>
          <a:stretch>
            <a:fillRect/>
          </a:stretch>
        </p:blipFill>
        <p:spPr bwMode="auto">
          <a:xfrm rot="3050435">
            <a:off x="4614070" y="3561556"/>
            <a:ext cx="3255962" cy="441325"/>
          </a:xfrm>
          <a:prstGeom prst="rect">
            <a:avLst/>
          </a:prstGeom>
          <a:noFill/>
          <a:ln w="9525">
            <a:noFill/>
            <a:miter lim="800000"/>
            <a:headEnd/>
            <a:tailEnd/>
          </a:ln>
        </p:spPr>
      </p:pic>
      <p:sp>
        <p:nvSpPr>
          <p:cNvPr id="45112" name="Rectangle 49"/>
          <p:cNvSpPr>
            <a:spLocks noChangeArrowheads="1"/>
          </p:cNvSpPr>
          <p:nvPr/>
        </p:nvSpPr>
        <p:spPr bwMode="black">
          <a:xfrm>
            <a:off x="4206875" y="4849813"/>
            <a:ext cx="1262063"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撤销指定交易</a:t>
            </a:r>
            <a:endParaRPr lang="en-US" altLang="zh-CN" sz="1400" dirty="0">
              <a:solidFill>
                <a:srgbClr val="1C1C1C"/>
              </a:solidFill>
              <a:latin typeface="Arial" charset="0"/>
            </a:endParaRPr>
          </a:p>
        </p:txBody>
      </p:sp>
      <p:sp>
        <p:nvSpPr>
          <p:cNvPr id="45113" name="Rectangle 50"/>
          <p:cNvSpPr>
            <a:spLocks noChangeArrowheads="1"/>
          </p:cNvSpPr>
          <p:nvPr/>
        </p:nvSpPr>
        <p:spPr bwMode="black">
          <a:xfrm>
            <a:off x="1558925" y="4849813"/>
            <a:ext cx="1262063"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办理指定交易</a:t>
            </a:r>
            <a:endParaRPr lang="en-US" altLang="zh-CN" sz="1400" dirty="0">
              <a:solidFill>
                <a:srgbClr val="1C1C1C"/>
              </a:solidFill>
              <a:latin typeface="Arial" charset="0"/>
            </a:endParaRPr>
          </a:p>
        </p:txBody>
      </p:sp>
      <p:sp>
        <p:nvSpPr>
          <p:cNvPr id="45114" name="Rectangle 51"/>
          <p:cNvSpPr>
            <a:spLocks noChangeArrowheads="1"/>
          </p:cNvSpPr>
          <p:nvPr/>
        </p:nvSpPr>
        <p:spPr bwMode="black">
          <a:xfrm>
            <a:off x="6683375" y="4849813"/>
            <a:ext cx="1262063"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变更指定交易</a:t>
            </a:r>
            <a:endParaRPr lang="en-US" altLang="zh-CN" sz="1400" dirty="0">
              <a:solidFill>
                <a:srgbClr val="1C1C1C"/>
              </a:solidFill>
              <a:latin typeface="Arial" charset="0"/>
            </a:endParaRPr>
          </a:p>
        </p:txBody>
      </p:sp>
      <p:grpSp>
        <p:nvGrpSpPr>
          <p:cNvPr id="35876" name="Group 52"/>
          <p:cNvGrpSpPr>
            <a:grpSpLocks/>
          </p:cNvGrpSpPr>
          <p:nvPr/>
        </p:nvGrpSpPr>
        <p:grpSpPr bwMode="auto">
          <a:xfrm>
            <a:off x="2532063" y="1524000"/>
            <a:ext cx="4267200" cy="617538"/>
            <a:chOff x="1488" y="1056"/>
            <a:chExt cx="2688" cy="389"/>
          </a:xfrm>
        </p:grpSpPr>
        <p:grpSp>
          <p:nvGrpSpPr>
            <p:cNvPr id="35889" name="Group 53"/>
            <p:cNvGrpSpPr>
              <a:grpSpLocks/>
            </p:cNvGrpSpPr>
            <p:nvPr/>
          </p:nvGrpSpPr>
          <p:grpSpPr bwMode="auto">
            <a:xfrm>
              <a:off x="1488" y="1056"/>
              <a:ext cx="2688" cy="389"/>
              <a:chOff x="1596" y="1167"/>
              <a:chExt cx="2448" cy="389"/>
            </a:xfrm>
          </p:grpSpPr>
          <p:sp>
            <p:nvSpPr>
              <p:cNvPr id="383030" name="AutoShape 54"/>
              <p:cNvSpPr>
                <a:spLocks noChangeArrowheads="1"/>
              </p:cNvSpPr>
              <p:nvPr/>
            </p:nvSpPr>
            <p:spPr bwMode="gray">
              <a:xfrm>
                <a:off x="1596" y="1167"/>
                <a:ext cx="2448" cy="389"/>
              </a:xfrm>
              <a:prstGeom prst="roundRect">
                <a:avLst>
                  <a:gd name="adj" fmla="val 50000"/>
                </a:avLst>
              </a:prstGeom>
              <a:gradFill rotWithShape="1">
                <a:gsLst>
                  <a:gs pos="0">
                    <a:schemeClr val="tx2">
                      <a:gamma/>
                      <a:tint val="33725"/>
                      <a:invGamma/>
                    </a:schemeClr>
                  </a:gs>
                  <a:gs pos="50000">
                    <a:schemeClr val="tx2">
                      <a:alpha val="89999"/>
                    </a:schemeClr>
                  </a:gs>
                  <a:gs pos="100000">
                    <a:schemeClr val="tx2">
                      <a:gamma/>
                      <a:tint val="33725"/>
                      <a:invGamma/>
                    </a:schemeClr>
                  </a:gs>
                </a:gsLst>
                <a:lin ang="0" scaled="1"/>
              </a:gradFill>
              <a:ln w="9525" algn="ctr">
                <a:noFill/>
                <a:round/>
                <a:headEnd/>
                <a:tailEnd/>
              </a:ln>
              <a:effectLst/>
            </p:spPr>
            <p:txBody>
              <a:bodyPr wrap="none" anchor="ctr"/>
              <a:lstStyle/>
              <a:p>
                <a:pPr>
                  <a:defRPr/>
                </a:pPr>
                <a:endParaRPr lang="zh-CN" altLang="en-US">
                  <a:latin typeface="Arial" charset="0"/>
                </a:endParaRPr>
              </a:p>
            </p:txBody>
          </p:sp>
          <p:sp>
            <p:nvSpPr>
              <p:cNvPr id="383031" name="AutoShape 55"/>
              <p:cNvSpPr>
                <a:spLocks noChangeArrowheads="1"/>
              </p:cNvSpPr>
              <p:nvPr/>
            </p:nvSpPr>
            <p:spPr bwMode="gray">
              <a:xfrm>
                <a:off x="1632" y="1200"/>
                <a:ext cx="2371" cy="328"/>
              </a:xfrm>
              <a:prstGeom prst="roundRect">
                <a:avLst>
                  <a:gd name="adj" fmla="val 50000"/>
                </a:avLst>
              </a:prstGeom>
              <a:gradFill rotWithShape="1">
                <a:gsLst>
                  <a:gs pos="0">
                    <a:schemeClr val="accent1">
                      <a:alpha val="89999"/>
                    </a:schemeClr>
                  </a:gs>
                  <a:gs pos="50000">
                    <a:schemeClr val="accent1">
                      <a:gamma/>
                      <a:tint val="48627"/>
                      <a:invGamma/>
                    </a:schemeClr>
                  </a:gs>
                  <a:gs pos="100000">
                    <a:schemeClr val="accent1">
                      <a:alpha val="89999"/>
                    </a:schemeClr>
                  </a:gs>
                </a:gsLst>
                <a:lin ang="2700000" scaled="1"/>
              </a:gradFill>
              <a:ln w="9525" algn="ctr">
                <a:noFill/>
                <a:round/>
                <a:headEnd/>
                <a:tailEnd/>
              </a:ln>
              <a:effectLst/>
            </p:spPr>
            <p:txBody>
              <a:bodyPr wrap="none" anchor="ctr"/>
              <a:lstStyle/>
              <a:p>
                <a:pPr>
                  <a:defRPr/>
                </a:pPr>
                <a:endParaRPr lang="zh-CN" altLang="en-US">
                  <a:latin typeface="Arial" charset="0"/>
                </a:endParaRPr>
              </a:p>
            </p:txBody>
          </p:sp>
        </p:grpSp>
        <p:sp>
          <p:nvSpPr>
            <p:cNvPr id="35890" name="Rectangle 56"/>
            <p:cNvSpPr>
              <a:spLocks noChangeArrowheads="1"/>
            </p:cNvSpPr>
            <p:nvPr/>
          </p:nvSpPr>
          <p:spPr bwMode="auto">
            <a:xfrm>
              <a:off x="2047" y="1167"/>
              <a:ext cx="1724" cy="193"/>
            </a:xfrm>
            <a:prstGeom prst="rect">
              <a:avLst/>
            </a:prstGeom>
            <a:noFill/>
            <a:ln w="9525">
              <a:noFill/>
              <a:miter lim="800000"/>
              <a:headEnd/>
              <a:tailEnd/>
            </a:ln>
          </p:spPr>
          <p:txBody>
            <a:bodyPr>
              <a:spAutoFit/>
            </a:bodyPr>
            <a:lstStyle/>
            <a:p>
              <a:pPr>
                <a:lnSpc>
                  <a:spcPct val="60000"/>
                </a:lnSpc>
                <a:spcBef>
                  <a:spcPct val="50000"/>
                </a:spcBef>
              </a:pPr>
              <a:r>
                <a:rPr lang="zh-CN" altLang="en-US" sz="2200" b="1"/>
                <a:t>指定交易业务流程</a:t>
              </a:r>
              <a:endParaRPr lang="en-US" altLang="zh-CN" sz="2200" b="1">
                <a:solidFill>
                  <a:schemeClr val="bg1"/>
                </a:solidFill>
              </a:endParaRPr>
            </a:p>
          </p:txBody>
        </p:sp>
      </p:grpSp>
      <p:grpSp>
        <p:nvGrpSpPr>
          <p:cNvPr id="35877" name="Group 58"/>
          <p:cNvGrpSpPr>
            <a:grpSpLocks/>
          </p:cNvGrpSpPr>
          <p:nvPr/>
        </p:nvGrpSpPr>
        <p:grpSpPr bwMode="auto">
          <a:xfrm rot="-1297425" flipH="1" flipV="1">
            <a:off x="1470025" y="5410200"/>
            <a:ext cx="1293813" cy="309563"/>
            <a:chOff x="2532" y="1051"/>
            <a:chExt cx="893" cy="246"/>
          </a:xfrm>
        </p:grpSpPr>
        <p:grpSp>
          <p:nvGrpSpPr>
            <p:cNvPr id="35879" name="Group 59"/>
            <p:cNvGrpSpPr>
              <a:grpSpLocks/>
            </p:cNvGrpSpPr>
            <p:nvPr/>
          </p:nvGrpSpPr>
          <p:grpSpPr bwMode="auto">
            <a:xfrm>
              <a:off x="2532" y="1051"/>
              <a:ext cx="743" cy="185"/>
              <a:chOff x="1565" y="2568"/>
              <a:chExt cx="1118" cy="279"/>
            </a:xfrm>
          </p:grpSpPr>
          <p:sp>
            <p:nvSpPr>
              <p:cNvPr id="35885" name="AutoShape 6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6" name="AutoShape 6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7" name="AutoShape 6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8" name="AutoShape 6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5880" name="Group 64"/>
            <p:cNvGrpSpPr>
              <a:grpSpLocks/>
            </p:cNvGrpSpPr>
            <p:nvPr/>
          </p:nvGrpSpPr>
          <p:grpSpPr bwMode="auto">
            <a:xfrm rot="1353540">
              <a:off x="2682" y="1111"/>
              <a:ext cx="743" cy="186"/>
              <a:chOff x="1565" y="2568"/>
              <a:chExt cx="1118" cy="279"/>
            </a:xfrm>
          </p:grpSpPr>
          <p:sp>
            <p:nvSpPr>
              <p:cNvPr id="35881" name="AutoShape 6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2" name="AutoShape 6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3" name="AutoShape 6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4" name="AutoShape 6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sp>
        <p:nvSpPr>
          <p:cNvPr id="70" name="标题 69"/>
          <p:cNvSpPr>
            <a:spLocks noGrp="1"/>
          </p:cNvSpPr>
          <p:nvPr>
            <p:ph type="title"/>
          </p:nvPr>
        </p:nvSpPr>
        <p:spPr/>
        <p:txBody>
          <a:bodyPr/>
          <a:lstStyle/>
          <a:p>
            <a:pPr>
              <a:defRPr/>
            </a:pPr>
            <a:r>
              <a:rPr lang="zh-CN" altLang="en-US" dirty="0" smtClean="0"/>
              <a:t>指定交易业务流程</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培训课程简介</a:t>
            </a:r>
            <a:endParaRPr lang="en-US" altLang="zh-CN" dirty="0" smtClean="0"/>
          </a:p>
        </p:txBody>
      </p:sp>
      <p:grpSp>
        <p:nvGrpSpPr>
          <p:cNvPr id="8195" name="Group 12"/>
          <p:cNvGrpSpPr>
            <a:grpSpLocks/>
          </p:cNvGrpSpPr>
          <p:nvPr/>
        </p:nvGrpSpPr>
        <p:grpSpPr bwMode="auto">
          <a:xfrm>
            <a:off x="2033588" y="2298700"/>
            <a:ext cx="609600" cy="609600"/>
            <a:chOff x="816" y="1872"/>
            <a:chExt cx="384" cy="384"/>
          </a:xfrm>
        </p:grpSpPr>
        <p:sp>
          <p:nvSpPr>
            <p:cNvPr id="125"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6"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7"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28"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8258" name="Oval 17"/>
            <p:cNvSpPr>
              <a:spLocks noChangeArrowheads="1"/>
            </p:cNvSpPr>
            <p:nvPr/>
          </p:nvSpPr>
          <p:spPr bwMode="gray">
            <a:xfrm>
              <a:off x="859" y="1914"/>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8259" name="Oval 1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8260"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8261" name="Oval 2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8262" name="Oval 2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8196" name="Line 25"/>
          <p:cNvSpPr>
            <a:spLocks noChangeShapeType="1"/>
          </p:cNvSpPr>
          <p:nvPr/>
        </p:nvSpPr>
        <p:spPr bwMode="auto">
          <a:xfrm>
            <a:off x="2543175" y="2860675"/>
            <a:ext cx="4800600" cy="1588"/>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8197" name="Text Box 42"/>
          <p:cNvSpPr txBox="1">
            <a:spLocks noChangeArrowheads="1"/>
          </p:cNvSpPr>
          <p:nvPr/>
        </p:nvSpPr>
        <p:spPr bwMode="gray">
          <a:xfrm>
            <a:off x="2162175" y="2382838"/>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2</a:t>
            </a:r>
          </a:p>
        </p:txBody>
      </p:sp>
      <p:grpSp>
        <p:nvGrpSpPr>
          <p:cNvPr id="8198" name="Group 2"/>
          <p:cNvGrpSpPr>
            <a:grpSpLocks/>
          </p:cNvGrpSpPr>
          <p:nvPr/>
        </p:nvGrpSpPr>
        <p:grpSpPr bwMode="auto">
          <a:xfrm>
            <a:off x="2052638" y="4098925"/>
            <a:ext cx="609600" cy="609600"/>
            <a:chOff x="816" y="1872"/>
            <a:chExt cx="384" cy="384"/>
          </a:xfrm>
        </p:grpSpPr>
        <p:sp>
          <p:nvSpPr>
            <p:cNvPr id="138"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39"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40"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41"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8249" name="Oval 7"/>
            <p:cNvSpPr>
              <a:spLocks noChangeArrowheads="1"/>
            </p:cNvSpPr>
            <p:nvPr/>
          </p:nvSpPr>
          <p:spPr bwMode="gray">
            <a:xfrm>
              <a:off x="859" y="1914"/>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8250" name="Oval 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8251"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8252" name="Oval 1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8253" name="Oval 1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8199" name="Line 29"/>
          <p:cNvSpPr>
            <a:spLocks noChangeShapeType="1"/>
          </p:cNvSpPr>
          <p:nvPr/>
        </p:nvSpPr>
        <p:spPr bwMode="auto">
          <a:xfrm>
            <a:off x="2543175" y="4667250"/>
            <a:ext cx="4800600" cy="1588"/>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8200" name="Text Box 43"/>
          <p:cNvSpPr txBox="1">
            <a:spLocks noChangeArrowheads="1"/>
          </p:cNvSpPr>
          <p:nvPr/>
        </p:nvSpPr>
        <p:spPr bwMode="gray">
          <a:xfrm>
            <a:off x="2190750" y="4167188"/>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4</a:t>
            </a:r>
          </a:p>
        </p:txBody>
      </p:sp>
      <p:sp>
        <p:nvSpPr>
          <p:cNvPr id="8201" name="Line 27"/>
          <p:cNvSpPr>
            <a:spLocks noChangeShapeType="1"/>
          </p:cNvSpPr>
          <p:nvPr/>
        </p:nvSpPr>
        <p:spPr bwMode="auto">
          <a:xfrm>
            <a:off x="2543175" y="3752850"/>
            <a:ext cx="4800600" cy="1588"/>
          </a:xfrm>
          <a:prstGeom prst="line">
            <a:avLst/>
          </a:prstGeom>
          <a:noFill/>
          <a:ln w="25400">
            <a:solidFill>
              <a:schemeClr val="tx2"/>
            </a:solidFill>
            <a:prstDash val="sysDot"/>
            <a:round/>
            <a:headEnd/>
            <a:tailEnd type="oval" w="med" len="med"/>
          </a:ln>
        </p:spPr>
        <p:txBody>
          <a:bodyPr wrap="none" anchor="ctr"/>
          <a:lstStyle/>
          <a:p>
            <a:endParaRPr lang="zh-CN" altLang="en-US"/>
          </a:p>
        </p:txBody>
      </p:sp>
      <p:grpSp>
        <p:nvGrpSpPr>
          <p:cNvPr id="8202" name="Group 57"/>
          <p:cNvGrpSpPr>
            <a:grpSpLocks/>
          </p:cNvGrpSpPr>
          <p:nvPr/>
        </p:nvGrpSpPr>
        <p:grpSpPr bwMode="auto">
          <a:xfrm>
            <a:off x="2051050" y="3181350"/>
            <a:ext cx="609600" cy="609600"/>
            <a:chOff x="1274" y="2437"/>
            <a:chExt cx="384" cy="384"/>
          </a:xfrm>
        </p:grpSpPr>
        <p:sp>
          <p:nvSpPr>
            <p:cNvPr id="8235" name="Text Box 46"/>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8236" name="Oval 47"/>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55"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56"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57"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8240" name="Oval 51"/>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8241"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8242"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8243"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8244"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8203" name="Text Box 56"/>
          <p:cNvSpPr txBox="1">
            <a:spLocks noChangeArrowheads="1"/>
          </p:cNvSpPr>
          <p:nvPr/>
        </p:nvSpPr>
        <p:spPr bwMode="gray">
          <a:xfrm>
            <a:off x="2176463" y="327501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8204" name="Line 23"/>
          <p:cNvSpPr>
            <a:spLocks noChangeShapeType="1"/>
          </p:cNvSpPr>
          <p:nvPr/>
        </p:nvSpPr>
        <p:spPr bwMode="auto">
          <a:xfrm>
            <a:off x="2543175" y="1946275"/>
            <a:ext cx="4800600" cy="1588"/>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8205" name="Text Box 24"/>
          <p:cNvSpPr txBox="1">
            <a:spLocks noChangeArrowheads="1"/>
          </p:cNvSpPr>
          <p:nvPr/>
        </p:nvSpPr>
        <p:spPr bwMode="auto">
          <a:xfrm>
            <a:off x="2771775" y="1412875"/>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帐户开户和销户</a:t>
            </a:r>
            <a:endParaRPr lang="en-US" altLang="zh-CN" sz="2400">
              <a:solidFill>
                <a:schemeClr val="tx2"/>
              </a:solidFill>
            </a:endParaRPr>
          </a:p>
        </p:txBody>
      </p:sp>
      <p:grpSp>
        <p:nvGrpSpPr>
          <p:cNvPr id="8206" name="Group 58"/>
          <p:cNvGrpSpPr>
            <a:grpSpLocks/>
          </p:cNvGrpSpPr>
          <p:nvPr/>
        </p:nvGrpSpPr>
        <p:grpSpPr bwMode="auto">
          <a:xfrm>
            <a:off x="2032000" y="1446213"/>
            <a:ext cx="609600" cy="609600"/>
            <a:chOff x="1274" y="2437"/>
            <a:chExt cx="384" cy="384"/>
          </a:xfrm>
        </p:grpSpPr>
        <p:sp>
          <p:nvSpPr>
            <p:cNvPr id="8225"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8226"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69"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70"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71"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8230"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8231"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8232"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8233"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8234"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8207" name="Text Box 69"/>
          <p:cNvSpPr txBox="1">
            <a:spLocks noChangeArrowheads="1"/>
          </p:cNvSpPr>
          <p:nvPr/>
        </p:nvSpPr>
        <p:spPr bwMode="gray">
          <a:xfrm>
            <a:off x="2157413" y="1539875"/>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1</a:t>
            </a:r>
          </a:p>
        </p:txBody>
      </p:sp>
      <p:sp>
        <p:nvSpPr>
          <p:cNvPr id="8208" name="Text Box 26"/>
          <p:cNvSpPr txBox="1">
            <a:spLocks noChangeArrowheads="1"/>
          </p:cNvSpPr>
          <p:nvPr/>
        </p:nvSpPr>
        <p:spPr bwMode="auto">
          <a:xfrm>
            <a:off x="2871788" y="230981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资金存取</a:t>
            </a:r>
            <a:endParaRPr lang="en-US" altLang="zh-CN" sz="2400">
              <a:solidFill>
                <a:schemeClr val="tx2"/>
              </a:solidFill>
            </a:endParaRPr>
          </a:p>
        </p:txBody>
      </p:sp>
      <p:sp>
        <p:nvSpPr>
          <p:cNvPr id="8209" name="Text Box 30"/>
          <p:cNvSpPr txBox="1">
            <a:spLocks noChangeArrowheads="1"/>
          </p:cNvSpPr>
          <p:nvPr/>
        </p:nvSpPr>
        <p:spPr bwMode="auto">
          <a:xfrm>
            <a:off x="2944813" y="4181475"/>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股票交易</a:t>
            </a:r>
            <a:endParaRPr lang="en-US" altLang="zh-CN" sz="2400">
              <a:solidFill>
                <a:schemeClr val="tx2"/>
              </a:solidFill>
            </a:endParaRPr>
          </a:p>
        </p:txBody>
      </p:sp>
      <p:sp>
        <p:nvSpPr>
          <p:cNvPr id="8210" name="Text Box 28"/>
          <p:cNvSpPr txBox="1">
            <a:spLocks noChangeArrowheads="1"/>
          </p:cNvSpPr>
          <p:nvPr/>
        </p:nvSpPr>
        <p:spPr bwMode="auto">
          <a:xfrm>
            <a:off x="2944813" y="3246438"/>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转托管和指定交易</a:t>
            </a:r>
            <a:endParaRPr lang="en-US" altLang="zh-CN" sz="2400">
              <a:solidFill>
                <a:schemeClr val="tx2"/>
              </a:solidFill>
            </a:endParaRPr>
          </a:p>
        </p:txBody>
      </p:sp>
      <p:sp>
        <p:nvSpPr>
          <p:cNvPr id="8211" name="Line 29"/>
          <p:cNvSpPr>
            <a:spLocks noChangeShapeType="1"/>
          </p:cNvSpPr>
          <p:nvPr/>
        </p:nvSpPr>
        <p:spPr bwMode="auto">
          <a:xfrm>
            <a:off x="2555875" y="5589588"/>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8212" name="Text Box 30"/>
          <p:cNvSpPr txBox="1">
            <a:spLocks noChangeArrowheads="1"/>
          </p:cNvSpPr>
          <p:nvPr/>
        </p:nvSpPr>
        <p:spPr bwMode="auto">
          <a:xfrm>
            <a:off x="2957513" y="510381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大宗交易</a:t>
            </a:r>
            <a:endParaRPr lang="en-US" altLang="zh-CN" sz="2400">
              <a:solidFill>
                <a:schemeClr val="tx2"/>
              </a:solidFill>
            </a:endParaRPr>
          </a:p>
        </p:txBody>
      </p:sp>
      <p:grpSp>
        <p:nvGrpSpPr>
          <p:cNvPr id="8213" name="Group 57"/>
          <p:cNvGrpSpPr>
            <a:grpSpLocks/>
          </p:cNvGrpSpPr>
          <p:nvPr/>
        </p:nvGrpSpPr>
        <p:grpSpPr bwMode="auto">
          <a:xfrm>
            <a:off x="2051050" y="5084763"/>
            <a:ext cx="609600" cy="609600"/>
            <a:chOff x="1274" y="2437"/>
            <a:chExt cx="384" cy="384"/>
          </a:xfrm>
        </p:grpSpPr>
        <p:sp>
          <p:nvSpPr>
            <p:cNvPr id="8215" name="Text Box 46"/>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8216" name="Oval 47"/>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73"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74"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75"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8220" name="Oval 51"/>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8221"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8222"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8223"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8224"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8214" name="Text Box 56"/>
          <p:cNvSpPr txBox="1">
            <a:spLocks noChangeArrowheads="1"/>
          </p:cNvSpPr>
          <p:nvPr/>
        </p:nvSpPr>
        <p:spPr bwMode="gray">
          <a:xfrm>
            <a:off x="2176463" y="5178425"/>
            <a:ext cx="357187" cy="461963"/>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5</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zh-CN" altLang="en-US" dirty="0"/>
          </a:p>
        </p:txBody>
      </p:sp>
      <p:sp>
        <p:nvSpPr>
          <p:cNvPr id="36867" name="Rectangle 3"/>
          <p:cNvSpPr txBox="1">
            <a:spLocks noChangeArrowheads="1"/>
          </p:cNvSpPr>
          <p:nvPr/>
        </p:nvSpPr>
        <p:spPr bwMode="auto">
          <a:xfrm>
            <a:off x="827088" y="981075"/>
            <a:ext cx="7688262" cy="5327650"/>
          </a:xfrm>
          <a:prstGeom prst="rect">
            <a:avLst/>
          </a:prstGeom>
          <a:noFill/>
          <a:ln w="9525">
            <a:noFill/>
            <a:miter lim="800000"/>
            <a:headEnd/>
            <a:tailEnd/>
          </a:ln>
        </p:spPr>
        <p:txBody>
          <a:bodyPr/>
          <a:lstStyle/>
          <a:p>
            <a:pPr>
              <a:spcBef>
                <a:spcPts val="600"/>
              </a:spcBef>
            </a:pPr>
            <a:r>
              <a:rPr lang="en-US" altLang="zh-CN" sz="2000" b="1">
                <a:latin typeface="Arial Unicode MS" pitchFamily="34" charset="-122"/>
                <a:ea typeface="Arial Unicode MS" pitchFamily="34" charset="-122"/>
                <a:cs typeface="Arial Unicode MS" pitchFamily="34" charset="-122"/>
              </a:rPr>
              <a:t>1.</a:t>
            </a:r>
            <a:r>
              <a:rPr lang="zh-CN" altLang="en-US" sz="2000" b="1"/>
              <a:t>转托管未到账，怎么办？</a:t>
            </a:r>
          </a:p>
          <a:p>
            <a:pPr>
              <a:spcBef>
                <a:spcPts val="600"/>
              </a:spcBef>
              <a:buFont typeface="Wingdings" pitchFamily="2" charset="2"/>
              <a:buNone/>
            </a:pPr>
            <a:r>
              <a:rPr lang="zh-CN" altLang="en-US" sz="2000" b="1"/>
              <a:t>    投资者在办理转托管时，可能会出现错填转入券商席位号而使股票被错转至其它地方或被返回原券商处的情 况。</a:t>
            </a:r>
          </a:p>
          <a:p>
            <a:pPr>
              <a:spcBef>
                <a:spcPts val="600"/>
              </a:spcBef>
              <a:buFont typeface="Wingdings" pitchFamily="2" charset="2"/>
              <a:buNone/>
            </a:pPr>
            <a:r>
              <a:rPr lang="zh-CN" altLang="en-US" sz="2000" b="1"/>
              <a:t>     出现找不到自己股票被转至何处的情况时，可以到原转出券商处，并由原转出券商与深圳证券登记结算公司联 系调账事宜。</a:t>
            </a:r>
          </a:p>
          <a:p>
            <a:pPr>
              <a:spcBef>
                <a:spcPts val="600"/>
              </a:spcBef>
            </a:pPr>
            <a:r>
              <a:rPr lang="en-US" altLang="zh-CN" sz="2000" b="1"/>
              <a:t>2.</a:t>
            </a:r>
            <a:r>
              <a:rPr lang="zh-CN" altLang="en-US" sz="2000" b="1"/>
              <a:t>错转托管到另一家券商该怎么办？</a:t>
            </a:r>
          </a:p>
          <a:p>
            <a:pPr>
              <a:spcBef>
                <a:spcPts val="600"/>
              </a:spcBef>
              <a:buFont typeface="Wingdings" pitchFamily="2" charset="2"/>
              <a:buNone/>
            </a:pPr>
            <a:r>
              <a:rPr lang="zh-CN" altLang="en-US" sz="2000" b="1"/>
              <a:t>    转托管出错有两种情况：</a:t>
            </a:r>
          </a:p>
          <a:p>
            <a:pPr>
              <a:spcBef>
                <a:spcPts val="600"/>
              </a:spcBef>
              <a:buFont typeface="Wingdings" pitchFamily="2" charset="2"/>
              <a:buNone/>
            </a:pPr>
            <a:r>
              <a:rPr lang="en-US" altLang="zh-CN" sz="2000" b="1"/>
              <a:t> （</a:t>
            </a:r>
            <a:r>
              <a:rPr lang="zh-CN" altLang="en-US" sz="2000" b="1"/>
              <a:t>一</a:t>
            </a:r>
            <a:r>
              <a:rPr lang="en-US" altLang="zh-CN" sz="2000" b="1"/>
              <a:t>）</a:t>
            </a:r>
            <a:r>
              <a:rPr lang="zh-CN" altLang="en-US" sz="2000" b="1"/>
              <a:t>填写错误的券商席位号，而该席位号并没有对应的券商。</a:t>
            </a:r>
          </a:p>
          <a:p>
            <a:pPr>
              <a:spcBef>
                <a:spcPts val="600"/>
              </a:spcBef>
              <a:buFont typeface="Wingdings" pitchFamily="2" charset="2"/>
              <a:buNone/>
            </a:pPr>
            <a:r>
              <a:rPr lang="zh-CN" altLang="en-US" sz="2000" b="1"/>
              <a:t>    遇此情况，您只要回原证券部查询转出股票是否被返 回，如果是，办理解冻手续后重新转托管即可。</a:t>
            </a:r>
          </a:p>
          <a:p>
            <a:pPr>
              <a:spcBef>
                <a:spcPts val="600"/>
              </a:spcBef>
              <a:buFont typeface="Wingdings" pitchFamily="2" charset="2"/>
              <a:buNone/>
            </a:pPr>
            <a:r>
              <a:rPr lang="en-US" altLang="zh-CN" sz="2000" b="1"/>
              <a:t> </a:t>
            </a:r>
            <a:r>
              <a:rPr lang="zh-CN" altLang="en-US" sz="2000" b="1"/>
              <a:t> （二）错填券商席位号，被错转至另一家券商。</a:t>
            </a:r>
          </a:p>
          <a:p>
            <a:pPr>
              <a:spcBef>
                <a:spcPts val="600"/>
              </a:spcBef>
              <a:buFont typeface="Wingdings" pitchFamily="2" charset="2"/>
              <a:buNone/>
            </a:pPr>
            <a:r>
              <a:rPr lang="zh-CN" altLang="en-US" sz="2000" b="1"/>
              <a:t>   遇此情况，请到转出券商处说明情况，并委托转出券商通过结算公司结算部调账处理，将转错股票调回，重新办理转托管；若你已查知错转的券商名称、地址，并且你 也能方便地在该证券部进行交易，那么不妨将错就错，以 免调账延误时间。</a:t>
            </a:r>
          </a:p>
          <a:p>
            <a:pPr>
              <a:spcBef>
                <a:spcPct val="20000"/>
              </a:spcBef>
            </a:pPr>
            <a:endParaRPr lang="zh-CN" altLang="en-US" sz="2000">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zh-CN" altLang="en-US" dirty="0"/>
          </a:p>
        </p:txBody>
      </p:sp>
      <p:sp>
        <p:nvSpPr>
          <p:cNvPr id="27651" name="Rectangle 3"/>
          <p:cNvSpPr txBox="1">
            <a:spLocks noChangeArrowheads="1"/>
          </p:cNvSpPr>
          <p:nvPr/>
        </p:nvSpPr>
        <p:spPr bwMode="auto">
          <a:xfrm>
            <a:off x="755650" y="1052513"/>
            <a:ext cx="7902575" cy="5329237"/>
          </a:xfrm>
          <a:prstGeom prst="rect">
            <a:avLst/>
          </a:prstGeom>
          <a:noFill/>
          <a:ln w="9525">
            <a:noFill/>
            <a:miter lim="800000"/>
            <a:headEnd/>
            <a:tailEnd/>
          </a:ln>
        </p:spPr>
        <p:txBody>
          <a:bodyPr/>
          <a:lstStyle/>
          <a:p>
            <a:pPr>
              <a:spcBef>
                <a:spcPts val="600"/>
              </a:spcBef>
              <a:defRPr/>
            </a:pPr>
            <a:r>
              <a:rPr lang="en-US" altLang="zh-CN" sz="2000" b="1" dirty="0">
                <a:latin typeface="+mn-ea"/>
                <a:ea typeface="+mn-ea"/>
              </a:rPr>
              <a:t>3.</a:t>
            </a:r>
            <a:r>
              <a:rPr lang="zh-CN" altLang="en-US" sz="2000" b="1" dirty="0">
                <a:latin typeface="+mn-ea"/>
                <a:ea typeface="+mn-ea"/>
              </a:rPr>
              <a:t>深市 </a:t>
            </a:r>
            <a:r>
              <a:rPr lang="en-US" altLang="zh-CN" sz="2000" b="1" dirty="0">
                <a:latin typeface="+mn-ea"/>
                <a:ea typeface="+mn-ea"/>
              </a:rPr>
              <a:t>B </a:t>
            </a:r>
            <a:r>
              <a:rPr lang="zh-CN" altLang="en-US" sz="2000" b="1" dirty="0">
                <a:latin typeface="+mn-ea"/>
                <a:ea typeface="+mn-ea"/>
              </a:rPr>
              <a:t>股转托管手续如何办理？</a:t>
            </a:r>
          </a:p>
          <a:p>
            <a:pPr>
              <a:spcBef>
                <a:spcPts val="600"/>
              </a:spcBef>
              <a:buFont typeface="Wingdings" pitchFamily="2" charset="2"/>
              <a:buNone/>
              <a:defRPr/>
            </a:pPr>
            <a:r>
              <a:rPr lang="zh-CN" altLang="en-US" sz="2000" b="1" dirty="0">
                <a:latin typeface="+mn-ea"/>
                <a:ea typeface="+mn-ea"/>
              </a:rPr>
              <a:t>    投资者买入的 </a:t>
            </a:r>
            <a:r>
              <a:rPr lang="en-US" altLang="zh-CN" sz="2000" b="1" dirty="0">
                <a:latin typeface="+mn-ea"/>
                <a:ea typeface="+mn-ea"/>
              </a:rPr>
              <a:t>B </a:t>
            </a:r>
            <a:r>
              <a:rPr lang="zh-CN" altLang="en-US" sz="2000" b="1" dirty="0">
                <a:latin typeface="+mn-ea"/>
                <a:ea typeface="+mn-ea"/>
              </a:rPr>
              <a:t>股股份、认购的新股托管在其买入或指定的券商名下。</a:t>
            </a:r>
          </a:p>
          <a:p>
            <a:pPr>
              <a:spcBef>
                <a:spcPts val="600"/>
              </a:spcBef>
              <a:buFont typeface="Wingdings" pitchFamily="2" charset="2"/>
              <a:buNone/>
              <a:defRPr/>
            </a:pPr>
            <a:r>
              <a:rPr lang="en-US" altLang="zh-CN" sz="2000" b="1" dirty="0">
                <a:latin typeface="+mn-ea"/>
                <a:ea typeface="+mn-ea"/>
              </a:rPr>
              <a:t>    B </a:t>
            </a:r>
            <a:r>
              <a:rPr lang="zh-CN" altLang="en-US" sz="2000" b="1" dirty="0">
                <a:latin typeface="+mn-ea"/>
                <a:ea typeface="+mn-ea"/>
              </a:rPr>
              <a:t>股投资者变更托管券商，可以办理转托管。转托管有以下两种方法，各有不同的适用对象：</a:t>
            </a:r>
          </a:p>
          <a:p>
            <a:pPr>
              <a:spcBef>
                <a:spcPts val="600"/>
              </a:spcBef>
              <a:buFont typeface="Wingdings" pitchFamily="2" charset="2"/>
              <a:buNone/>
              <a:defRPr/>
            </a:pPr>
            <a:r>
              <a:rPr lang="en-US" altLang="zh-CN" sz="2000" b="1" dirty="0">
                <a:latin typeface="+mn-ea"/>
                <a:ea typeface="+mn-ea"/>
              </a:rPr>
              <a:t>   （</a:t>
            </a:r>
            <a:r>
              <a:rPr lang="zh-CN" altLang="en-US" sz="2000" b="1" dirty="0">
                <a:latin typeface="+mn-ea"/>
                <a:ea typeface="+mn-ea"/>
              </a:rPr>
              <a:t>一）交易报盘转托管</a:t>
            </a:r>
            <a:r>
              <a:rPr lang="en-US" altLang="zh-CN" sz="2000" b="1" dirty="0">
                <a:latin typeface="+mn-ea"/>
                <a:ea typeface="+mn-ea"/>
              </a:rPr>
              <a:t>--</a:t>
            </a:r>
            <a:r>
              <a:rPr lang="zh-CN" altLang="en-US" sz="2000" b="1" dirty="0">
                <a:latin typeface="+mn-ea"/>
                <a:ea typeface="+mn-ea"/>
              </a:rPr>
              <a:t>适用于境内券商之间的转托管，程序同 </a:t>
            </a:r>
            <a:r>
              <a:rPr lang="en-US" altLang="zh-CN" sz="2000" b="1" dirty="0">
                <a:latin typeface="+mn-ea"/>
                <a:ea typeface="+mn-ea"/>
              </a:rPr>
              <a:t>A </a:t>
            </a:r>
            <a:r>
              <a:rPr lang="zh-CN" altLang="en-US" sz="2000" b="1" dirty="0">
                <a:latin typeface="+mn-ea"/>
                <a:ea typeface="+mn-ea"/>
              </a:rPr>
              <a:t>股。</a:t>
            </a:r>
          </a:p>
          <a:p>
            <a:pPr>
              <a:spcBef>
                <a:spcPts val="600"/>
              </a:spcBef>
              <a:buFont typeface="Wingdings" pitchFamily="2" charset="2"/>
              <a:buNone/>
              <a:defRPr/>
            </a:pPr>
            <a:r>
              <a:rPr lang="en-US" altLang="zh-CN" sz="2000" b="1" dirty="0">
                <a:latin typeface="+mn-ea"/>
                <a:ea typeface="+mn-ea"/>
              </a:rPr>
              <a:t>   （</a:t>
            </a:r>
            <a:r>
              <a:rPr lang="zh-CN" altLang="en-US" sz="2000" b="1" dirty="0">
                <a:latin typeface="+mn-ea"/>
                <a:ea typeface="+mn-ea"/>
              </a:rPr>
              <a:t>二）二类指令转托管</a:t>
            </a:r>
            <a:r>
              <a:rPr lang="en-US" altLang="zh-CN" sz="2000" b="1" dirty="0">
                <a:latin typeface="+mn-ea"/>
                <a:ea typeface="+mn-ea"/>
              </a:rPr>
              <a:t>--</a:t>
            </a:r>
            <a:r>
              <a:rPr lang="zh-CN" altLang="en-US" sz="2000" b="1" dirty="0">
                <a:latin typeface="+mn-ea"/>
                <a:ea typeface="+mn-ea"/>
              </a:rPr>
              <a:t>用于涉及境外券商的转托管。 注意事项：</a:t>
            </a:r>
          </a:p>
          <a:p>
            <a:pPr>
              <a:spcBef>
                <a:spcPts val="600"/>
              </a:spcBef>
              <a:buFont typeface="Wingdings" pitchFamily="2" charset="2"/>
              <a:buNone/>
              <a:defRPr/>
            </a:pPr>
            <a:r>
              <a:rPr lang="en-US" altLang="zh-CN" sz="2000" b="1" dirty="0">
                <a:latin typeface="+mn-ea"/>
                <a:ea typeface="+mn-ea"/>
              </a:rPr>
              <a:t>      1）</a:t>
            </a:r>
            <a:r>
              <a:rPr lang="zh-CN" altLang="en-US" sz="2000" b="1" dirty="0">
                <a:latin typeface="+mn-ea"/>
                <a:ea typeface="+mn-ea"/>
              </a:rPr>
              <a:t>权益派发日转托管的，红股和红利在原托管券商处领取；</a:t>
            </a:r>
          </a:p>
          <a:p>
            <a:pPr>
              <a:spcBef>
                <a:spcPts val="600"/>
              </a:spcBef>
              <a:buFont typeface="Wingdings" pitchFamily="2" charset="2"/>
              <a:buNone/>
              <a:defRPr/>
            </a:pPr>
            <a:r>
              <a:rPr lang="en-US" altLang="zh-CN" sz="2000" b="1" dirty="0">
                <a:latin typeface="+mn-ea"/>
                <a:ea typeface="+mn-ea"/>
              </a:rPr>
              <a:t>      2</a:t>
            </a:r>
            <a:r>
              <a:rPr lang="zh-CN" altLang="en-US" sz="2000" b="1" dirty="0">
                <a:latin typeface="+mn-ea"/>
                <a:ea typeface="+mn-ea"/>
              </a:rPr>
              <a:t>）配股权证不允许转托管；</a:t>
            </a:r>
          </a:p>
          <a:p>
            <a:pPr>
              <a:spcBef>
                <a:spcPts val="600"/>
              </a:spcBef>
              <a:buFont typeface="Wingdings" pitchFamily="2" charset="2"/>
              <a:buNone/>
              <a:defRPr/>
            </a:pPr>
            <a:r>
              <a:rPr lang="en-US" altLang="zh-CN" sz="2000" b="1" dirty="0">
                <a:latin typeface="+mn-ea"/>
                <a:ea typeface="+mn-ea"/>
              </a:rPr>
              <a:t>      3</a:t>
            </a:r>
            <a:r>
              <a:rPr lang="zh-CN" altLang="en-US" sz="2000" b="1" dirty="0">
                <a:latin typeface="+mn-ea"/>
                <a:ea typeface="+mn-ea"/>
              </a:rPr>
              <a:t>）通过交易系统报盘办理 </a:t>
            </a:r>
            <a:r>
              <a:rPr lang="en-US" altLang="zh-CN" sz="2000" b="1" dirty="0">
                <a:latin typeface="+mn-ea"/>
                <a:ea typeface="+mn-ea"/>
              </a:rPr>
              <a:t>B </a:t>
            </a:r>
            <a:r>
              <a:rPr lang="zh-CN" altLang="en-US" sz="2000" b="1" dirty="0">
                <a:latin typeface="+mn-ea"/>
                <a:ea typeface="+mn-ea"/>
              </a:rPr>
              <a:t>股转托管的业务目前仅适用于境内结算会员；</a:t>
            </a:r>
          </a:p>
          <a:p>
            <a:pPr>
              <a:spcBef>
                <a:spcPts val="600"/>
              </a:spcBef>
              <a:buFont typeface="Wingdings" pitchFamily="2" charset="2"/>
              <a:buNone/>
              <a:defRPr/>
            </a:pPr>
            <a:r>
              <a:rPr lang="en-US" altLang="zh-CN" sz="2000" b="1" dirty="0">
                <a:latin typeface="+mn-ea"/>
                <a:ea typeface="+mn-ea"/>
              </a:rPr>
              <a:t>      4</a:t>
            </a:r>
            <a:r>
              <a:rPr lang="zh-CN" altLang="en-US" sz="2000" b="1" dirty="0">
                <a:latin typeface="+mn-ea"/>
                <a:ea typeface="+mn-ea"/>
              </a:rPr>
              <a:t>）转出券商受理转托管业务时，向投资者收取港币</a:t>
            </a:r>
            <a:r>
              <a:rPr lang="en-US" altLang="zh-CN" sz="2000" b="1" dirty="0">
                <a:latin typeface="+mn-ea"/>
                <a:ea typeface="+mn-ea"/>
              </a:rPr>
              <a:t>100 </a:t>
            </a:r>
            <a:r>
              <a:rPr lang="zh-CN" altLang="en-US" sz="2000" b="1" dirty="0">
                <a:latin typeface="+mn-ea"/>
                <a:ea typeface="+mn-ea"/>
              </a:rPr>
              <a:t>元的费用。</a:t>
            </a:r>
          </a:p>
          <a:p>
            <a:pPr>
              <a:spcBef>
                <a:spcPts val="600"/>
              </a:spcBef>
              <a:buFont typeface="Wingdings" pitchFamily="2" charset="2"/>
              <a:buNone/>
              <a:defRPr/>
            </a:pPr>
            <a:r>
              <a:rPr lang="en-US" altLang="zh-CN" sz="2000" b="1" dirty="0">
                <a:latin typeface="+mn-ea"/>
                <a:ea typeface="+mn-ea"/>
              </a:rPr>
              <a:t>      5</a:t>
            </a:r>
            <a:r>
              <a:rPr lang="zh-CN" altLang="en-US" sz="2000" b="1" dirty="0">
                <a:latin typeface="+mn-ea"/>
                <a:ea typeface="+mn-ea"/>
              </a:rPr>
              <a:t>）境内居民的股份不允许转托管至境外券商处。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zh-CN" altLang="en-US" dirty="0"/>
          </a:p>
        </p:txBody>
      </p:sp>
      <p:sp>
        <p:nvSpPr>
          <p:cNvPr id="38915" name="Rectangle 3"/>
          <p:cNvSpPr txBox="1">
            <a:spLocks noChangeArrowheads="1"/>
          </p:cNvSpPr>
          <p:nvPr/>
        </p:nvSpPr>
        <p:spPr bwMode="auto">
          <a:xfrm>
            <a:off x="827088" y="1123950"/>
            <a:ext cx="7688262" cy="4392613"/>
          </a:xfrm>
          <a:prstGeom prst="rect">
            <a:avLst/>
          </a:prstGeom>
          <a:noFill/>
          <a:ln w="9525">
            <a:noFill/>
            <a:miter lim="800000"/>
            <a:headEnd/>
            <a:tailEnd/>
          </a:ln>
        </p:spPr>
        <p:txBody>
          <a:bodyPr/>
          <a:lstStyle/>
          <a:p>
            <a:pPr>
              <a:lnSpc>
                <a:spcPct val="150000"/>
              </a:lnSpc>
              <a:spcBef>
                <a:spcPts val="1200"/>
              </a:spcBef>
            </a:pPr>
            <a:r>
              <a:rPr lang="en-US" altLang="zh-CN" sz="2000" b="1">
                <a:latin typeface="Arial Unicode MS" pitchFamily="34" charset="-122"/>
                <a:ea typeface="Arial Unicode MS" pitchFamily="34" charset="-122"/>
                <a:cs typeface="Arial Unicode MS" pitchFamily="34" charset="-122"/>
              </a:rPr>
              <a:t>4.</a:t>
            </a:r>
            <a:r>
              <a:rPr lang="zh-CN" altLang="en-US" sz="2000" b="1"/>
              <a:t>在同一家证券公司的不同营业部之间也需要办理深圳证券的转托管吗？ </a:t>
            </a:r>
            <a:r>
              <a:rPr lang="zh-CN" altLang="en-US" sz="2000"/>
              <a:t/>
            </a:r>
            <a:br>
              <a:rPr lang="zh-CN" altLang="en-US" sz="2000"/>
            </a:br>
            <a:r>
              <a:rPr lang="zh-CN" altLang="en-US" sz="2000"/>
              <a:t>    是的，深圳市场的证券托管是以交易单元为单位而非证券公司，只要发生席位的变化就必须办理转托管</a:t>
            </a:r>
            <a:r>
              <a:rPr lang="zh-CN" altLang="en-US" sz="2000" b="1"/>
              <a:t>。</a:t>
            </a:r>
          </a:p>
          <a:p>
            <a:pPr>
              <a:lnSpc>
                <a:spcPct val="150000"/>
              </a:lnSpc>
              <a:spcBef>
                <a:spcPts val="1200"/>
              </a:spcBef>
            </a:pPr>
            <a:r>
              <a:rPr lang="en-US" altLang="zh-CN" sz="2000" b="1"/>
              <a:t>5.</a:t>
            </a:r>
            <a:r>
              <a:rPr lang="zh-CN" altLang="en-US" sz="2000" b="1"/>
              <a:t>当日买入已成交的深圳证券可以办理转托管吗？</a:t>
            </a:r>
            <a:r>
              <a:rPr lang="zh-CN" altLang="en-US" sz="2000"/>
              <a:t> </a:t>
            </a:r>
            <a:br>
              <a:rPr lang="zh-CN" altLang="en-US" sz="2000"/>
            </a:br>
            <a:r>
              <a:rPr lang="zh-CN" altLang="en-US" sz="2000"/>
              <a:t> 可以</a:t>
            </a:r>
            <a:r>
              <a:rPr lang="zh-CN" altLang="en-US" sz="2000" b="1"/>
              <a:t>。</a:t>
            </a:r>
            <a:endParaRPr lang="en-US" altLang="zh-CN" sz="2000" b="1"/>
          </a:p>
          <a:p>
            <a:pPr>
              <a:lnSpc>
                <a:spcPct val="150000"/>
              </a:lnSpc>
              <a:spcBef>
                <a:spcPts val="1200"/>
              </a:spcBef>
            </a:pPr>
            <a:r>
              <a:rPr lang="en-US" altLang="zh-CN" sz="2000" b="1"/>
              <a:t>6.</a:t>
            </a:r>
            <a:r>
              <a:rPr lang="zh-CN" altLang="en-US" sz="2000" b="1"/>
              <a:t>停牌的股票是否可以办理转托管？ </a:t>
            </a:r>
            <a:r>
              <a:rPr lang="zh-CN" altLang="en-US" sz="2000"/>
              <a:t/>
            </a:r>
            <a:br>
              <a:rPr lang="zh-CN" altLang="en-US" sz="2000"/>
            </a:br>
            <a:r>
              <a:rPr lang="zh-CN" altLang="en-US" sz="2000"/>
              <a:t>可以。 </a:t>
            </a:r>
            <a:br>
              <a:rPr lang="zh-CN" altLang="en-US" sz="2000"/>
            </a:br>
            <a:r>
              <a:rPr lang="zh-CN" altLang="en-US" sz="2000"/>
              <a:t/>
            </a:r>
            <a:br>
              <a:rPr lang="zh-CN" altLang="en-US" sz="2000"/>
            </a:br>
            <a:endParaRPr lang="zh-CN" altLang="en-US" sz="2000" b="1"/>
          </a:p>
          <a:p>
            <a:pPr>
              <a:spcBef>
                <a:spcPct val="20000"/>
              </a:spcBef>
            </a:pPr>
            <a:endParaRPr lang="zh-CN" altLang="en-US" sz="2000">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zh-CN" altLang="en-US" dirty="0"/>
          </a:p>
        </p:txBody>
      </p:sp>
      <p:sp>
        <p:nvSpPr>
          <p:cNvPr id="27651" name="Rectangle 3"/>
          <p:cNvSpPr txBox="1">
            <a:spLocks noChangeArrowheads="1"/>
          </p:cNvSpPr>
          <p:nvPr/>
        </p:nvSpPr>
        <p:spPr bwMode="auto">
          <a:xfrm>
            <a:off x="755650" y="1052513"/>
            <a:ext cx="7902575" cy="4968875"/>
          </a:xfrm>
          <a:prstGeom prst="rect">
            <a:avLst/>
          </a:prstGeom>
          <a:noFill/>
          <a:ln w="9525">
            <a:noFill/>
            <a:miter lim="800000"/>
            <a:headEnd/>
            <a:tailEnd/>
          </a:ln>
        </p:spPr>
        <p:txBody>
          <a:bodyPr/>
          <a:lstStyle/>
          <a:p>
            <a:pPr>
              <a:spcBef>
                <a:spcPts val="600"/>
              </a:spcBef>
              <a:defRPr/>
            </a:pPr>
            <a:r>
              <a:rPr lang="en-US" altLang="zh-CN" sz="2000" b="1" dirty="0">
                <a:latin typeface="+mn-ea"/>
                <a:ea typeface="+mn-ea"/>
              </a:rPr>
              <a:t>4.</a:t>
            </a:r>
            <a:r>
              <a:rPr lang="zh-CN" altLang="en-US" sz="2000" b="1" dirty="0">
                <a:latin typeface="+mn-ea"/>
                <a:ea typeface="+mn-ea"/>
              </a:rPr>
              <a:t>什么情况下不能马上办理撤销指定交易？</a:t>
            </a:r>
          </a:p>
          <a:p>
            <a:pPr>
              <a:spcBef>
                <a:spcPts val="600"/>
              </a:spcBef>
              <a:buFont typeface="Wingdings" pitchFamily="2" charset="2"/>
              <a:buNone/>
              <a:defRPr/>
            </a:pPr>
            <a:r>
              <a:rPr lang="zh-CN" altLang="en-US" sz="2000" b="1" dirty="0">
                <a:latin typeface="+mn-ea"/>
                <a:ea typeface="+mn-ea"/>
              </a:rPr>
              <a:t>    办理全面指定交易撤销必须在投资者于原指定券商 处已完成清算交收责任且无违约情况的前提下进行。假如 某投资者在上午已经买进或卖出某股票，由于清算交收还 没有完成，券商可以不予受理该账户的撤销指定交易申 请。</a:t>
            </a:r>
          </a:p>
          <a:p>
            <a:pPr>
              <a:spcBef>
                <a:spcPts val="600"/>
              </a:spcBef>
              <a:buFont typeface="Wingdings" pitchFamily="2" charset="2"/>
              <a:buNone/>
              <a:defRPr/>
            </a:pPr>
            <a:r>
              <a:rPr lang="zh-CN" altLang="en-US" sz="2000" b="1" dirty="0">
                <a:latin typeface="+mn-ea"/>
                <a:ea typeface="+mn-ea"/>
              </a:rPr>
              <a:t>      因投资者未完成清算交收责任而不能撤销指定交易 的情况有以下多种：</a:t>
            </a:r>
          </a:p>
          <a:p>
            <a:pPr>
              <a:spcBef>
                <a:spcPts val="600"/>
              </a:spcBef>
              <a:buFont typeface="Wingdings" pitchFamily="2" charset="2"/>
              <a:buNone/>
              <a:defRPr/>
            </a:pPr>
            <a:r>
              <a:rPr lang="en-US" altLang="zh-CN" sz="2000" b="1" dirty="0">
                <a:latin typeface="+mn-ea"/>
                <a:ea typeface="+mn-ea"/>
              </a:rPr>
              <a:t>    </a:t>
            </a:r>
            <a:r>
              <a:rPr lang="zh-CN" altLang="en-US" sz="2000" b="1" dirty="0">
                <a:latin typeface="+mn-ea"/>
                <a:ea typeface="+mn-ea"/>
              </a:rPr>
              <a:t> </a:t>
            </a:r>
            <a:r>
              <a:rPr lang="en-US" altLang="zh-CN" sz="2000" b="1" dirty="0">
                <a:latin typeface="+mn-ea"/>
                <a:ea typeface="+mn-ea"/>
              </a:rPr>
              <a:t>1）</a:t>
            </a:r>
            <a:r>
              <a:rPr lang="zh-CN" altLang="en-US" sz="2000" b="1" dirty="0">
                <a:latin typeface="+mn-ea"/>
                <a:ea typeface="+mn-ea"/>
              </a:rPr>
              <a:t>投资者当日已经有证券成交，尚未完成交易交收责任；</a:t>
            </a:r>
          </a:p>
          <a:p>
            <a:pPr>
              <a:spcBef>
                <a:spcPts val="600"/>
              </a:spcBef>
              <a:buFont typeface="Wingdings" pitchFamily="2" charset="2"/>
              <a:buNone/>
              <a:defRPr/>
            </a:pPr>
            <a:r>
              <a:rPr lang="en-US" altLang="zh-CN" sz="2000" b="1" dirty="0">
                <a:latin typeface="+mn-ea"/>
                <a:ea typeface="+mn-ea"/>
              </a:rPr>
              <a:t>     2</a:t>
            </a:r>
            <a:r>
              <a:rPr lang="zh-CN" altLang="en-US" sz="2000" b="1" dirty="0">
                <a:latin typeface="+mn-ea"/>
                <a:ea typeface="+mn-ea"/>
              </a:rPr>
              <a:t>）投资者当天已经办理了委托，但未成交，且投资 者未成交部分的委托尚未全部撤销的；</a:t>
            </a:r>
            <a:endParaRPr lang="en-US" altLang="zh-CN" sz="2000" b="1" dirty="0">
              <a:latin typeface="+mn-ea"/>
              <a:ea typeface="+mn-ea"/>
            </a:endParaRPr>
          </a:p>
          <a:p>
            <a:pPr>
              <a:spcBef>
                <a:spcPts val="600"/>
              </a:spcBef>
              <a:buFont typeface="Wingdings" pitchFamily="2" charset="2"/>
              <a:buNone/>
              <a:defRPr/>
            </a:pPr>
            <a:r>
              <a:rPr lang="en-US" altLang="zh-CN" sz="2000" b="1" dirty="0">
                <a:latin typeface="+mn-ea"/>
                <a:ea typeface="+mn-ea"/>
              </a:rPr>
              <a:t>     3</a:t>
            </a:r>
            <a:r>
              <a:rPr lang="zh-CN" altLang="en-US" sz="2000" b="1" dirty="0">
                <a:latin typeface="+mn-ea"/>
                <a:ea typeface="+mn-ea"/>
              </a:rPr>
              <a:t>）投资者账户证券余额有负数未能解决的；</a:t>
            </a:r>
          </a:p>
          <a:p>
            <a:pPr>
              <a:spcBef>
                <a:spcPts val="600"/>
              </a:spcBef>
              <a:buFont typeface="Wingdings" pitchFamily="2" charset="2"/>
              <a:buNone/>
              <a:defRPr/>
            </a:pPr>
            <a:r>
              <a:rPr lang="en-US" altLang="zh-CN" sz="2000" b="1" dirty="0">
                <a:latin typeface="+mn-ea"/>
                <a:ea typeface="+mn-ea"/>
              </a:rPr>
              <a:t>     4</a:t>
            </a:r>
            <a:r>
              <a:rPr lang="zh-CN" altLang="en-US" sz="2000" b="1" dirty="0">
                <a:latin typeface="+mn-ea"/>
                <a:ea typeface="+mn-ea"/>
              </a:rPr>
              <a:t>）投资者账户撤销后造成券商总的证券余额负数的；</a:t>
            </a:r>
          </a:p>
          <a:p>
            <a:pPr>
              <a:spcBef>
                <a:spcPts val="600"/>
              </a:spcBef>
              <a:buFont typeface="Wingdings" pitchFamily="2" charset="2"/>
              <a:buNone/>
              <a:defRPr/>
            </a:pPr>
            <a:r>
              <a:rPr lang="en-US" altLang="zh-CN" sz="2000" b="1" dirty="0">
                <a:latin typeface="+mn-ea"/>
                <a:ea typeface="+mn-ea"/>
              </a:rPr>
              <a:t>     5</a:t>
            </a:r>
            <a:r>
              <a:rPr lang="zh-CN" altLang="en-US" sz="2000" b="1" dirty="0">
                <a:latin typeface="+mn-ea"/>
                <a:ea typeface="+mn-ea"/>
              </a:rPr>
              <a:t>）尚处于新股认购期内的；</a:t>
            </a:r>
          </a:p>
          <a:p>
            <a:pPr>
              <a:spcBef>
                <a:spcPts val="600"/>
              </a:spcBef>
              <a:buFont typeface="Wingdings" pitchFamily="2" charset="2"/>
              <a:buNone/>
              <a:defRPr/>
            </a:pPr>
            <a:r>
              <a:rPr lang="en-US" altLang="zh-CN" sz="2000" b="1" dirty="0">
                <a:latin typeface="+mn-ea"/>
                <a:ea typeface="+mn-ea"/>
              </a:rPr>
              <a:t>     6</a:t>
            </a:r>
            <a:r>
              <a:rPr lang="zh-CN" altLang="en-US" sz="2000" b="1" dirty="0">
                <a:latin typeface="+mn-ea"/>
                <a:ea typeface="+mn-ea"/>
              </a:rPr>
              <a:t>）上证中央登记结算公司认为不能撤销的其他情况。</a:t>
            </a:r>
          </a:p>
          <a:p>
            <a:pPr>
              <a:defRPr/>
            </a:pP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142339" name="AutoShape 2"/>
          <p:cNvSpPr>
            <a:spLocks noChangeArrowheads="1"/>
          </p:cNvSpPr>
          <p:nvPr/>
        </p:nvSpPr>
        <p:spPr bwMode="gray">
          <a:xfrm>
            <a:off x="1549400" y="1695450"/>
            <a:ext cx="6794500" cy="4210050"/>
          </a:xfrm>
          <a:prstGeom prst="roundRect">
            <a:avLst>
              <a:gd name="adj" fmla="val 8856"/>
            </a:avLst>
          </a:prstGeom>
          <a:gradFill rotWithShape="1">
            <a:gsLst>
              <a:gs pos="0">
                <a:schemeClr val="bg1"/>
              </a:gs>
              <a:gs pos="100000">
                <a:srgbClr val="FFFFFF"/>
              </a:gs>
            </a:gsLst>
            <a:lin ang="2700000" scaled="1"/>
          </a:gradFill>
          <a:ln w="38100">
            <a:solidFill>
              <a:schemeClr val="tx1"/>
            </a:solidFill>
            <a:round/>
            <a:headEnd/>
            <a:tailEnd/>
          </a:ln>
        </p:spPr>
        <p:txBody>
          <a:bodyPr wrap="none" anchor="ctr"/>
          <a:lstStyle/>
          <a:p>
            <a:r>
              <a:rPr lang="zh-CN" altLang="en-US" sz="1600" b="1" dirty="0">
                <a:latin typeface="+mn-ea"/>
                <a:ea typeface="+mn-ea"/>
                <a:cs typeface="Arial Unicode MS" pitchFamily="34" charset="-122"/>
              </a:rPr>
              <a:t>某投资者在</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券商处开户买卖沪、深两市上市股票，由于某种原因，</a:t>
            </a:r>
            <a:endParaRPr lang="en-US" altLang="zh-CN" sz="1600" b="1" dirty="0">
              <a:latin typeface="+mn-ea"/>
              <a:ea typeface="+mn-ea"/>
              <a:cs typeface="Arial Unicode MS" pitchFamily="34" charset="-122"/>
            </a:endParaRPr>
          </a:p>
          <a:p>
            <a:r>
              <a:rPr lang="zh-CN" altLang="en-US" sz="1600" b="1" dirty="0">
                <a:latin typeface="+mn-ea"/>
                <a:ea typeface="+mn-ea"/>
                <a:cs typeface="Arial Unicode MS" pitchFamily="34" charset="-122"/>
              </a:rPr>
              <a:t>他欲将资金和股票移至</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券商处、而此时他资金帐户内既有上海股票，</a:t>
            </a:r>
            <a:endParaRPr lang="en-US" altLang="zh-CN" sz="1600" b="1" dirty="0">
              <a:latin typeface="+mn-ea"/>
              <a:ea typeface="+mn-ea"/>
              <a:cs typeface="Arial Unicode MS" pitchFamily="34" charset="-122"/>
            </a:endParaRPr>
          </a:p>
          <a:p>
            <a:r>
              <a:rPr lang="zh-CN" altLang="en-US" sz="1600" b="1" dirty="0">
                <a:latin typeface="+mn-ea"/>
                <a:ea typeface="+mn-ea"/>
                <a:cs typeface="Arial Unicode MS" pitchFamily="34" charset="-122"/>
              </a:rPr>
              <a:t>又有深圳股票，还有资金。那么，他所要办的手续是：</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1</a:t>
            </a:r>
            <a:r>
              <a:rPr lang="zh-CN" altLang="en-US" sz="1600" b="1" dirty="0">
                <a:latin typeface="+mn-ea"/>
                <a:ea typeface="+mn-ea"/>
                <a:cs typeface="Arial Unicode MS" pitchFamily="34" charset="-122"/>
              </a:rPr>
              <a:t>）问清</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券商的深圳席位名称和席位号；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2</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券商处撤消指定交易；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3</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券商处将资金取出</a:t>
            </a:r>
            <a:r>
              <a:rPr lang="en-US" altLang="zh-CN" sz="1600" b="1" dirty="0">
                <a:latin typeface="+mn-ea"/>
                <a:ea typeface="+mn-ea"/>
                <a:cs typeface="Arial Unicode MS" pitchFamily="34" charset="-122"/>
              </a:rPr>
              <a:t>(</a:t>
            </a:r>
            <a:r>
              <a:rPr lang="zh-CN" altLang="en-US" sz="1600" b="1" dirty="0">
                <a:latin typeface="+mn-ea"/>
                <a:ea typeface="+mn-ea"/>
                <a:cs typeface="Arial Unicode MS" pitchFamily="34" charset="-122"/>
              </a:rPr>
              <a:t>转出</a:t>
            </a:r>
            <a:r>
              <a:rPr lang="en-US" altLang="zh-CN" sz="1600" b="1" dirty="0">
                <a:latin typeface="+mn-ea"/>
                <a:ea typeface="+mn-ea"/>
                <a:cs typeface="Arial Unicode MS" pitchFamily="34" charset="-122"/>
              </a:rPr>
              <a:t>)</a:t>
            </a:r>
            <a:r>
              <a:rPr lang="zh-CN" altLang="en-US" sz="1600" b="1" dirty="0">
                <a:latin typeface="+mn-ea"/>
                <a:ea typeface="+mn-ea"/>
                <a:cs typeface="Arial Unicode MS" pitchFamily="34" charset="-122"/>
              </a:rPr>
              <a:t>；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4</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券商处办理转托管手续，详细填写转托管申请单，</a:t>
            </a:r>
            <a:endParaRPr lang="en-US" altLang="zh-CN" sz="1600" b="1" dirty="0">
              <a:latin typeface="+mn-ea"/>
              <a:ea typeface="+mn-ea"/>
              <a:cs typeface="Arial Unicode MS" pitchFamily="34" charset="-122"/>
            </a:endParaRPr>
          </a:p>
          <a:p>
            <a:r>
              <a:rPr lang="zh-CN" altLang="en-US" sz="1600" b="1" dirty="0">
                <a:latin typeface="+mn-ea"/>
                <a:ea typeface="+mn-ea"/>
                <a:cs typeface="Arial Unicode MS" pitchFamily="34" charset="-122"/>
              </a:rPr>
              <a:t>并向</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券商交纳</a:t>
            </a:r>
            <a:r>
              <a:rPr lang="en-US" altLang="zh-CN" sz="1600" b="1" dirty="0">
                <a:latin typeface="+mn-ea"/>
                <a:ea typeface="+mn-ea"/>
                <a:cs typeface="Arial Unicode MS" pitchFamily="34" charset="-122"/>
              </a:rPr>
              <a:t>30</a:t>
            </a:r>
            <a:r>
              <a:rPr lang="zh-CN" altLang="en-US" sz="1600" b="1" dirty="0">
                <a:latin typeface="+mn-ea"/>
                <a:ea typeface="+mn-ea"/>
                <a:cs typeface="Arial Unicode MS" pitchFamily="34" charset="-122"/>
              </a:rPr>
              <a:t>元转托管手续费；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5</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券商处开立资金帐户；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6</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券商处存入资金并办理指定交易；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7</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券商处办理转托管手续的第二天，到</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券商处查询转托管</a:t>
            </a:r>
            <a:endParaRPr lang="en-US" altLang="zh-CN" sz="1600" b="1" dirty="0">
              <a:latin typeface="+mn-ea"/>
              <a:ea typeface="+mn-ea"/>
              <a:cs typeface="Arial Unicode MS" pitchFamily="34" charset="-122"/>
            </a:endParaRPr>
          </a:p>
          <a:p>
            <a:r>
              <a:rPr lang="zh-CN" altLang="en-US" sz="1600" b="1" dirty="0">
                <a:latin typeface="+mn-ea"/>
                <a:ea typeface="+mn-ea"/>
                <a:cs typeface="Arial Unicode MS" pitchFamily="34" charset="-122"/>
              </a:rPr>
              <a:t>的股票是否已到其在</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券商处所开立的帐户内。 </a:t>
            </a:r>
          </a:p>
          <a:p>
            <a:r>
              <a:rPr lang="zh-CN" altLang="en-US" sz="1500" dirty="0"/>
              <a:t>   </a:t>
            </a:r>
            <a:endParaRPr lang="zh-CN" altLang="zh-CN" sz="1500" dirty="0"/>
          </a:p>
        </p:txBody>
      </p:sp>
      <p:grpSp>
        <p:nvGrpSpPr>
          <p:cNvPr id="40964" name="Group 3"/>
          <p:cNvGrpSpPr>
            <a:grpSpLocks/>
          </p:cNvGrpSpPr>
          <p:nvPr/>
        </p:nvGrpSpPr>
        <p:grpSpPr bwMode="auto">
          <a:xfrm>
            <a:off x="1289050" y="1473200"/>
            <a:ext cx="5294313" cy="620713"/>
            <a:chOff x="892" y="928"/>
            <a:chExt cx="3335" cy="391"/>
          </a:xfrm>
        </p:grpSpPr>
        <p:sp>
          <p:nvSpPr>
            <p:cNvPr id="315396" name="AutoShape 4"/>
            <p:cNvSpPr>
              <a:spLocks noChangeArrowheads="1"/>
            </p:cNvSpPr>
            <p:nvPr/>
          </p:nvSpPr>
          <p:spPr bwMode="gray">
            <a:xfrm>
              <a:off x="976" y="939"/>
              <a:ext cx="3251" cy="261"/>
            </a:xfrm>
            <a:prstGeom prst="roundRect">
              <a:avLst>
                <a:gd name="adj" fmla="val 50000"/>
              </a:avLst>
            </a:prstGeom>
            <a:gradFill rotWithShape="1">
              <a:gsLst>
                <a:gs pos="0">
                  <a:schemeClr val="tx2"/>
                </a:gs>
                <a:gs pos="100000">
                  <a:schemeClr val="tx1"/>
                </a:gs>
              </a:gsLst>
              <a:lin ang="2700000" scaled="1"/>
            </a:gradFill>
            <a:ln w="9525">
              <a:noFill/>
              <a:round/>
              <a:headEnd/>
              <a:tailEnd/>
            </a:ln>
            <a:effectLst>
              <a:outerShdw dist="28398" dir="3806097" algn="ctr" rotWithShape="0">
                <a:schemeClr val="bg2"/>
              </a:outerShdw>
            </a:effectLst>
          </p:spPr>
          <p:txBody>
            <a:bodyPr wrap="none" anchor="ctr"/>
            <a:lstStyle/>
            <a:p>
              <a:pPr>
                <a:defRPr/>
              </a:pPr>
              <a:endParaRPr lang="zh-CN" altLang="en-US">
                <a:latin typeface="Arial" charset="0"/>
              </a:endParaRPr>
            </a:p>
          </p:txBody>
        </p:sp>
        <p:grpSp>
          <p:nvGrpSpPr>
            <p:cNvPr id="40968" name="Group 5"/>
            <p:cNvGrpSpPr>
              <a:grpSpLocks/>
            </p:cNvGrpSpPr>
            <p:nvPr/>
          </p:nvGrpSpPr>
          <p:grpSpPr bwMode="auto">
            <a:xfrm>
              <a:off x="892" y="928"/>
              <a:ext cx="376" cy="391"/>
              <a:chOff x="892" y="928"/>
              <a:chExt cx="376" cy="391"/>
            </a:xfrm>
          </p:grpSpPr>
          <p:sp>
            <p:nvSpPr>
              <p:cNvPr id="40969" name="Oval 6"/>
              <p:cNvSpPr>
                <a:spLocks noChangeArrowheads="1"/>
              </p:cNvSpPr>
              <p:nvPr/>
            </p:nvSpPr>
            <p:spPr bwMode="gray">
              <a:xfrm>
                <a:off x="897" y="948"/>
                <a:ext cx="371" cy="371"/>
              </a:xfrm>
              <a:prstGeom prst="ellipse">
                <a:avLst/>
              </a:prstGeom>
              <a:solidFill>
                <a:schemeClr val="tx1"/>
              </a:solidFill>
              <a:ln w="28575">
                <a:noFill/>
                <a:round/>
                <a:headEnd/>
                <a:tailEnd/>
              </a:ln>
            </p:spPr>
            <p:txBody>
              <a:bodyPr wrap="none" anchor="ctr"/>
              <a:lstStyle/>
              <a:p>
                <a:endParaRPr lang="zh-CN" altLang="zh-CN"/>
              </a:p>
            </p:txBody>
          </p:sp>
          <p:grpSp>
            <p:nvGrpSpPr>
              <p:cNvPr id="40970" name="Group 7"/>
              <p:cNvGrpSpPr>
                <a:grpSpLocks/>
              </p:cNvGrpSpPr>
              <p:nvPr/>
            </p:nvGrpSpPr>
            <p:grpSpPr bwMode="auto">
              <a:xfrm>
                <a:off x="892" y="928"/>
                <a:ext cx="376" cy="376"/>
                <a:chOff x="892" y="928"/>
                <a:chExt cx="376" cy="376"/>
              </a:xfrm>
            </p:grpSpPr>
            <p:sp>
              <p:nvSpPr>
                <p:cNvPr id="315400" name="AutoShape 8"/>
                <p:cNvSpPr>
                  <a:spLocks noChangeArrowheads="1"/>
                </p:cNvSpPr>
                <p:nvPr/>
              </p:nvSpPr>
              <p:spPr bwMode="gray">
                <a:xfrm>
                  <a:off x="892" y="928"/>
                  <a:ext cx="376" cy="37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tx2"/>
                    </a:gs>
                    <a:gs pos="100000">
                      <a:schemeClr val="bg1"/>
                    </a:gs>
                  </a:gsLst>
                  <a:path path="rect">
                    <a:fillToRect l="100000" t="100000"/>
                  </a:path>
                </a:gradFill>
                <a:ln w="9525">
                  <a:noFill/>
                  <a:round/>
                  <a:headEnd/>
                  <a:tailEnd/>
                </a:ln>
                <a:effectLst>
                  <a:outerShdw dist="25400" algn="ctr" rotWithShape="0">
                    <a:schemeClr val="bg2"/>
                  </a:outerShdw>
                </a:effectLst>
              </p:spPr>
              <p:txBody>
                <a:bodyPr wrap="none" anchor="ctr"/>
                <a:lstStyle/>
                <a:p>
                  <a:pPr>
                    <a:defRPr/>
                  </a:pPr>
                  <a:endParaRPr lang="zh-CN" altLang="en-US">
                    <a:latin typeface="Arial" charset="0"/>
                  </a:endParaRPr>
                </a:p>
              </p:txBody>
            </p:sp>
            <p:sp>
              <p:nvSpPr>
                <p:cNvPr id="315401" name="Oval 9"/>
                <p:cNvSpPr>
                  <a:spLocks noChangeArrowheads="1"/>
                </p:cNvSpPr>
                <p:nvPr/>
              </p:nvSpPr>
              <p:spPr bwMode="gray">
                <a:xfrm>
                  <a:off x="979" y="1009"/>
                  <a:ext cx="212" cy="212"/>
                </a:xfrm>
                <a:prstGeom prst="ellipse">
                  <a:avLst/>
                </a:prstGeom>
                <a:gradFill rotWithShape="1">
                  <a:gsLst>
                    <a:gs pos="0">
                      <a:schemeClr val="tx2"/>
                    </a:gs>
                    <a:gs pos="100000">
                      <a:schemeClr val="tx2">
                        <a:gamma/>
                        <a:shade val="46275"/>
                        <a:invGamma/>
                      </a:schemeClr>
                    </a:gs>
                  </a:gsLst>
                  <a:path path="rect">
                    <a:fillToRect r="100000" b="100000"/>
                  </a:path>
                </a:gradFill>
                <a:ln w="9525">
                  <a:noFill/>
                  <a:round/>
                  <a:headEnd/>
                  <a:tailEnd/>
                </a:ln>
                <a:effectLst/>
              </p:spPr>
              <p:txBody>
                <a:bodyPr wrap="none" anchor="ctr"/>
                <a:lstStyle/>
                <a:p>
                  <a:pPr>
                    <a:defRPr/>
                  </a:pPr>
                  <a:endParaRPr lang="zh-CN" altLang="en-US">
                    <a:latin typeface="Arial" charset="0"/>
                  </a:endParaRPr>
                </a:p>
              </p:txBody>
            </p:sp>
          </p:grpSp>
        </p:grpSp>
      </p:grpSp>
      <p:sp>
        <p:nvSpPr>
          <p:cNvPr id="40965" name="Rectangle 10"/>
          <p:cNvSpPr>
            <a:spLocks noChangeArrowheads="1"/>
          </p:cNvSpPr>
          <p:nvPr/>
        </p:nvSpPr>
        <p:spPr bwMode="white">
          <a:xfrm>
            <a:off x="1892300" y="1536700"/>
            <a:ext cx="3760788" cy="330200"/>
          </a:xfrm>
          <a:prstGeom prst="rect">
            <a:avLst/>
          </a:prstGeom>
          <a:noFill/>
          <a:ln w="9525">
            <a:noFill/>
            <a:miter lim="800000"/>
            <a:headEnd/>
            <a:tailEnd/>
          </a:ln>
        </p:spPr>
        <p:txBody>
          <a:bodyPr anchor="ctr"/>
          <a:lstStyle/>
          <a:p>
            <a:pPr algn="ctr"/>
            <a:r>
              <a:rPr lang="zh-CN" altLang="en-US" sz="2400" b="1">
                <a:solidFill>
                  <a:schemeClr val="bg1"/>
                </a:solidFill>
                <a:ea typeface="Gulim" pitchFamily="34" charset="-127"/>
              </a:rPr>
              <a:t>转托管和指定交易举例</a:t>
            </a:r>
            <a:endParaRPr lang="en-US" altLang="ko-KR" sz="2400" b="1">
              <a:solidFill>
                <a:schemeClr val="bg1"/>
              </a:solidFill>
              <a:ea typeface="Gulim" pitchFamily="34" charset="-127"/>
            </a:endParaRPr>
          </a:p>
        </p:txBody>
      </p:sp>
      <p:sp>
        <p:nvSpPr>
          <p:cNvPr id="15" name="标题 1"/>
          <p:cNvSpPr>
            <a:spLocks noGrp="1"/>
          </p:cNvSpPr>
          <p:nvPr>
            <p:ph type="title"/>
          </p:nvPr>
        </p:nvSpPr>
        <p:spPr/>
        <p:txBody>
          <a:bodyPr/>
          <a:lstStyle/>
          <a:p>
            <a:pPr>
              <a:defRPr/>
            </a:pPr>
            <a:r>
              <a:rPr lang="zh-CN" altLang="en-US" dirty="0" smtClean="0"/>
              <a:t>参考资料</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课程四</a:t>
            </a:r>
            <a:endParaRPr lang="en-US" altLang="zh-CN" dirty="0" smtClean="0"/>
          </a:p>
        </p:txBody>
      </p:sp>
      <p:sp>
        <p:nvSpPr>
          <p:cNvPr id="41987" name="Line 23"/>
          <p:cNvSpPr>
            <a:spLocks noChangeShapeType="1"/>
          </p:cNvSpPr>
          <p:nvPr/>
        </p:nvSpPr>
        <p:spPr bwMode="auto">
          <a:xfrm>
            <a:off x="2514600" y="2633663"/>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41988" name="Text Box 24"/>
          <p:cNvSpPr txBox="1">
            <a:spLocks noChangeArrowheads="1"/>
          </p:cNvSpPr>
          <p:nvPr/>
        </p:nvSpPr>
        <p:spPr bwMode="auto">
          <a:xfrm>
            <a:off x="2743200" y="210026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股票交易</a:t>
            </a:r>
            <a:endParaRPr lang="en-US" altLang="zh-CN" sz="2400">
              <a:solidFill>
                <a:schemeClr val="tx2"/>
              </a:solidFill>
            </a:endParaRPr>
          </a:p>
        </p:txBody>
      </p:sp>
      <p:grpSp>
        <p:nvGrpSpPr>
          <p:cNvPr id="41989" name="Group 58"/>
          <p:cNvGrpSpPr>
            <a:grpSpLocks/>
          </p:cNvGrpSpPr>
          <p:nvPr/>
        </p:nvGrpSpPr>
        <p:grpSpPr bwMode="auto">
          <a:xfrm>
            <a:off x="2003425" y="2133600"/>
            <a:ext cx="609600" cy="609600"/>
            <a:chOff x="1274" y="2437"/>
            <a:chExt cx="384" cy="384"/>
          </a:xfrm>
        </p:grpSpPr>
        <p:sp>
          <p:nvSpPr>
            <p:cNvPr id="41991"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41992"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1"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3"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41996"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41997"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41998"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41999"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42000"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41990" name="Text Box 69"/>
          <p:cNvSpPr txBox="1">
            <a:spLocks noChangeArrowheads="1"/>
          </p:cNvSpPr>
          <p:nvPr/>
        </p:nvSpPr>
        <p:spPr bwMode="gray">
          <a:xfrm>
            <a:off x="2128838" y="222726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4</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17411" name="内容占位符 4"/>
          <p:cNvSpPr>
            <a:spLocks noGrp="1"/>
          </p:cNvSpPr>
          <p:nvPr>
            <p:ph idx="1"/>
          </p:nvPr>
        </p:nvSpPr>
        <p:spPr>
          <a:xfrm>
            <a:off x="395288" y="1412875"/>
            <a:ext cx="8424862" cy="4464050"/>
          </a:xfrm>
        </p:spPr>
        <p:txBody>
          <a:bodyPr/>
          <a:lstStyle/>
          <a:p>
            <a:pPr>
              <a:spcBef>
                <a:spcPts val="1800"/>
              </a:spcBef>
              <a:buFont typeface="Arial" charset="0"/>
              <a:buNone/>
              <a:defRPr/>
            </a:pPr>
            <a:r>
              <a:rPr lang="en-US" altLang="zh-CN" sz="1900" dirty="0" smtClean="0"/>
              <a:t>1</a:t>
            </a:r>
            <a:r>
              <a:rPr lang="en-US" altLang="zh-CN" sz="1800" dirty="0" smtClean="0">
                <a:latin typeface="+mn-ea"/>
                <a:ea typeface="+mn-ea"/>
              </a:rPr>
              <a:t>.</a:t>
            </a:r>
            <a:r>
              <a:rPr lang="zh-CN" altLang="en-US" sz="1800" dirty="0" smtClean="0">
                <a:latin typeface="+mn-ea"/>
                <a:ea typeface="+mn-ea"/>
              </a:rPr>
              <a:t>股票</a:t>
            </a:r>
            <a:r>
              <a:rPr lang="en-US" altLang="zh-CN" sz="1800" dirty="0" smtClean="0">
                <a:latin typeface="+mn-ea"/>
                <a:ea typeface="+mn-ea"/>
              </a:rPr>
              <a:t>:</a:t>
            </a:r>
            <a:r>
              <a:rPr lang="zh-CN" altLang="en-US" sz="1800" dirty="0" smtClean="0">
                <a:latin typeface="+mn-ea"/>
                <a:ea typeface="+mn-ea"/>
              </a:rPr>
              <a:t>是一种有价证券，是股份有限公司签发的证明股东所持股份的凭证。我国上市公司股票又可分为</a:t>
            </a:r>
            <a:r>
              <a:rPr lang="en-US" altLang="zh-CN" sz="1800" dirty="0" smtClean="0">
                <a:latin typeface="+mn-ea"/>
                <a:ea typeface="+mn-ea"/>
              </a:rPr>
              <a:t>A</a:t>
            </a:r>
            <a:r>
              <a:rPr lang="zh-CN" altLang="en-US" sz="1800" dirty="0" smtClean="0">
                <a:latin typeface="+mn-ea"/>
                <a:ea typeface="+mn-ea"/>
              </a:rPr>
              <a:t>股、</a:t>
            </a:r>
            <a:r>
              <a:rPr lang="en-US" altLang="zh-CN" sz="1800" dirty="0" smtClean="0">
                <a:latin typeface="+mn-ea"/>
                <a:ea typeface="+mn-ea"/>
              </a:rPr>
              <a:t>B</a:t>
            </a:r>
            <a:r>
              <a:rPr lang="zh-CN" altLang="en-US" sz="1800" dirty="0" smtClean="0">
                <a:latin typeface="+mn-ea"/>
                <a:ea typeface="+mn-ea"/>
              </a:rPr>
              <a:t>股、</a:t>
            </a:r>
            <a:r>
              <a:rPr lang="en-US" altLang="zh-CN" sz="1800" dirty="0" smtClean="0">
                <a:latin typeface="+mn-ea"/>
                <a:ea typeface="+mn-ea"/>
              </a:rPr>
              <a:t>H</a:t>
            </a:r>
            <a:r>
              <a:rPr lang="zh-CN" altLang="en-US" sz="1800" dirty="0" smtClean="0">
                <a:latin typeface="+mn-ea"/>
                <a:ea typeface="+mn-ea"/>
              </a:rPr>
              <a:t>股、</a:t>
            </a:r>
            <a:r>
              <a:rPr lang="en-US" altLang="zh-CN" sz="1800" dirty="0" smtClean="0">
                <a:latin typeface="+mn-ea"/>
                <a:ea typeface="+mn-ea"/>
              </a:rPr>
              <a:t>N</a:t>
            </a:r>
            <a:r>
              <a:rPr lang="zh-CN" altLang="en-US" sz="1800" dirty="0" smtClean="0">
                <a:latin typeface="+mn-ea"/>
                <a:ea typeface="+mn-ea"/>
              </a:rPr>
              <a:t>股、</a:t>
            </a:r>
            <a:r>
              <a:rPr lang="en-US" altLang="zh-CN" sz="1800" dirty="0" smtClean="0">
                <a:latin typeface="+mn-ea"/>
                <a:ea typeface="+mn-ea"/>
              </a:rPr>
              <a:t>S</a:t>
            </a:r>
            <a:r>
              <a:rPr lang="zh-CN" altLang="en-US" sz="1800" dirty="0" smtClean="0">
                <a:latin typeface="+mn-ea"/>
                <a:ea typeface="+mn-ea"/>
              </a:rPr>
              <a:t>股等等。</a:t>
            </a:r>
            <a:endParaRPr lang="en-US" altLang="zh-CN" sz="1800" dirty="0" smtClean="0">
              <a:latin typeface="+mn-ea"/>
              <a:ea typeface="+mn-ea"/>
            </a:endParaRPr>
          </a:p>
          <a:p>
            <a:pPr>
              <a:spcBef>
                <a:spcPts val="1800"/>
              </a:spcBef>
              <a:buFont typeface="Arial" charset="0"/>
              <a:buNone/>
              <a:defRPr/>
            </a:pPr>
            <a:r>
              <a:rPr lang="en-US" altLang="zh-CN" sz="1800" dirty="0" smtClean="0">
                <a:latin typeface="+mn-ea"/>
                <a:ea typeface="+mn-ea"/>
              </a:rPr>
              <a:t>   </a:t>
            </a:r>
            <a:r>
              <a:rPr lang="zh-CN" altLang="en-US" sz="1800" dirty="0" smtClean="0">
                <a:latin typeface="+mn-ea"/>
                <a:ea typeface="+mn-ea"/>
              </a:rPr>
              <a:t>①</a:t>
            </a:r>
            <a:r>
              <a:rPr lang="en-US" altLang="zh-CN" sz="1800" dirty="0" smtClean="0">
                <a:latin typeface="+mn-ea"/>
                <a:ea typeface="+mn-ea"/>
              </a:rPr>
              <a:t>A</a:t>
            </a:r>
            <a:r>
              <a:rPr lang="zh-CN" altLang="en-US" sz="1800" dirty="0" smtClean="0">
                <a:latin typeface="+mn-ea"/>
                <a:ea typeface="+mn-ea"/>
              </a:rPr>
              <a:t>股，即人民币普通股票，是由我国境内公司发行，供境内机构、组织或个人（不含台、港、澳投资者）以人民币认购和交易的普通股股票，目前我国</a:t>
            </a:r>
            <a:r>
              <a:rPr lang="en-US" altLang="zh-CN" sz="1800" dirty="0" smtClean="0">
                <a:latin typeface="+mn-ea"/>
                <a:ea typeface="+mn-ea"/>
              </a:rPr>
              <a:t>A</a:t>
            </a:r>
            <a:r>
              <a:rPr lang="zh-CN" altLang="en-US" sz="1800" dirty="0" smtClean="0">
                <a:latin typeface="+mn-ea"/>
                <a:ea typeface="+mn-ea"/>
              </a:rPr>
              <a:t>股股票已经达到</a:t>
            </a:r>
            <a:r>
              <a:rPr lang="en-US" altLang="zh-CN" sz="1800" dirty="0" smtClean="0">
                <a:latin typeface="+mn-ea"/>
                <a:ea typeface="+mn-ea"/>
              </a:rPr>
              <a:t>1900</a:t>
            </a:r>
            <a:r>
              <a:rPr lang="zh-CN" altLang="en-US" sz="1800" dirty="0" smtClean="0">
                <a:latin typeface="+mn-ea"/>
                <a:ea typeface="+mn-ea"/>
              </a:rPr>
              <a:t>余只。 </a:t>
            </a:r>
            <a:endParaRPr lang="en-US" altLang="zh-CN" sz="1800" dirty="0" smtClean="0">
              <a:latin typeface="+mn-ea"/>
              <a:ea typeface="+mn-ea"/>
            </a:endParaRPr>
          </a:p>
          <a:p>
            <a:pPr>
              <a:spcBef>
                <a:spcPts val="1800"/>
              </a:spcBef>
              <a:buFont typeface="Arial" charset="0"/>
              <a:buNone/>
              <a:defRPr/>
            </a:pPr>
            <a:r>
              <a:rPr lang="en-US" altLang="zh-CN" sz="1800" dirty="0" smtClean="0">
                <a:latin typeface="+mn-ea"/>
                <a:ea typeface="+mn-ea"/>
              </a:rPr>
              <a:t>   </a:t>
            </a:r>
            <a:r>
              <a:rPr lang="zh-CN" altLang="en-US" sz="1800" dirty="0" smtClean="0">
                <a:latin typeface="+mn-ea"/>
                <a:ea typeface="+mn-ea"/>
              </a:rPr>
              <a:t>②</a:t>
            </a:r>
            <a:r>
              <a:rPr lang="en-US" altLang="zh-CN" sz="1800" dirty="0" smtClean="0">
                <a:latin typeface="+mn-ea"/>
                <a:ea typeface="+mn-ea"/>
              </a:rPr>
              <a:t>B</a:t>
            </a:r>
            <a:r>
              <a:rPr lang="zh-CN" altLang="en-US" sz="1800" dirty="0" smtClean="0">
                <a:latin typeface="+mn-ea"/>
                <a:ea typeface="+mn-ea"/>
              </a:rPr>
              <a:t>股，即人民币特种股票，是境内发行的外资股。以人民币标明面值，以外币认购和买卖，在上海和深圳两个证券交易所上市交易的股票。它投资人为境外投资者及港澳台投资者。目前我国</a:t>
            </a:r>
            <a:r>
              <a:rPr lang="en-US" altLang="zh-CN" sz="1800" dirty="0" smtClean="0">
                <a:latin typeface="+mn-ea"/>
                <a:ea typeface="+mn-ea"/>
              </a:rPr>
              <a:t>B</a:t>
            </a:r>
            <a:r>
              <a:rPr lang="zh-CN" altLang="en-US" sz="1800" dirty="0" smtClean="0">
                <a:latin typeface="+mn-ea"/>
                <a:ea typeface="+mn-ea"/>
              </a:rPr>
              <a:t>股股票共有</a:t>
            </a:r>
            <a:r>
              <a:rPr lang="en-US" altLang="zh-CN" sz="1800" dirty="0" smtClean="0">
                <a:latin typeface="+mn-ea"/>
                <a:ea typeface="+mn-ea"/>
              </a:rPr>
              <a:t>106</a:t>
            </a:r>
            <a:r>
              <a:rPr lang="zh-CN" altLang="en-US" sz="1800" dirty="0" smtClean="0">
                <a:latin typeface="+mn-ea"/>
                <a:ea typeface="+mn-ea"/>
              </a:rPr>
              <a:t>只。</a:t>
            </a:r>
            <a:endParaRPr lang="en-US" altLang="zh-CN" sz="1800" dirty="0" smtClean="0">
              <a:latin typeface="+mn-ea"/>
              <a:ea typeface="+mn-ea"/>
            </a:endParaRPr>
          </a:p>
          <a:p>
            <a:pPr>
              <a:spcBef>
                <a:spcPts val="1800"/>
              </a:spcBef>
              <a:buFont typeface="Arial" charset="0"/>
              <a:buNone/>
              <a:defRPr/>
            </a:pPr>
            <a:r>
              <a:rPr lang="en-US" altLang="zh-CN" sz="1800" dirty="0" smtClean="0">
                <a:latin typeface="+mn-ea"/>
                <a:ea typeface="+mn-ea"/>
              </a:rPr>
              <a:t>   </a:t>
            </a:r>
            <a:r>
              <a:rPr lang="zh-CN" altLang="en-US" sz="1800" dirty="0" smtClean="0">
                <a:latin typeface="+mn-ea"/>
                <a:ea typeface="+mn-ea"/>
              </a:rPr>
              <a:t>③</a:t>
            </a:r>
            <a:r>
              <a:rPr lang="en-US" altLang="zh-CN" sz="1800" dirty="0" smtClean="0">
                <a:latin typeface="+mn-ea"/>
                <a:ea typeface="+mn-ea"/>
              </a:rPr>
              <a:t>H</a:t>
            </a:r>
            <a:r>
              <a:rPr lang="zh-CN" altLang="en-US" sz="1800" dirty="0" smtClean="0">
                <a:latin typeface="+mn-ea"/>
                <a:ea typeface="+mn-ea"/>
              </a:rPr>
              <a:t>股，即在内地注册，在香港上市的外资股，香港的英文是</a:t>
            </a:r>
            <a:r>
              <a:rPr lang="en-US" altLang="zh-CN" sz="1800" dirty="0" smtClean="0">
                <a:latin typeface="+mn-ea"/>
                <a:ea typeface="+mn-ea"/>
              </a:rPr>
              <a:t>Hong Kong</a:t>
            </a:r>
            <a:r>
              <a:rPr lang="zh-CN" altLang="en-US" sz="1800" dirty="0" smtClean="0">
                <a:latin typeface="+mn-ea"/>
                <a:ea typeface="+mn-ea"/>
              </a:rPr>
              <a:t>，取其字首，即为</a:t>
            </a:r>
            <a:r>
              <a:rPr lang="en-US" altLang="zh-CN" sz="1800" dirty="0" smtClean="0">
                <a:latin typeface="+mn-ea"/>
                <a:ea typeface="+mn-ea"/>
              </a:rPr>
              <a:t>H</a:t>
            </a:r>
            <a:r>
              <a:rPr lang="zh-CN" altLang="en-US" sz="1800" dirty="0" smtClean="0">
                <a:latin typeface="+mn-ea"/>
                <a:ea typeface="+mn-ea"/>
              </a:rPr>
              <a:t>股，依此类推，在纽约上市的股票为</a:t>
            </a:r>
            <a:r>
              <a:rPr lang="en-US" altLang="zh-CN" sz="1800" dirty="0" smtClean="0">
                <a:latin typeface="+mn-ea"/>
                <a:ea typeface="+mn-ea"/>
              </a:rPr>
              <a:t>N</a:t>
            </a:r>
            <a:r>
              <a:rPr lang="zh-CN" altLang="en-US" sz="1800" dirty="0" smtClean="0">
                <a:latin typeface="+mn-ea"/>
                <a:ea typeface="+mn-ea"/>
              </a:rPr>
              <a:t>股，在新加坡上市的股票为</a:t>
            </a:r>
            <a:r>
              <a:rPr lang="en-US" altLang="zh-CN" sz="1800" dirty="0" smtClean="0">
                <a:latin typeface="+mn-ea"/>
                <a:ea typeface="+mn-ea"/>
              </a:rPr>
              <a:t>S</a:t>
            </a:r>
            <a:r>
              <a:rPr lang="zh-CN" altLang="en-US" sz="1800" dirty="0" smtClean="0">
                <a:latin typeface="+mn-ea"/>
                <a:ea typeface="+mn-ea"/>
              </a:rPr>
              <a:t>股。</a:t>
            </a:r>
            <a:endParaRPr lang="en-US" altLang="zh-CN" sz="1800" dirty="0" smtClean="0">
              <a:latin typeface="+mn-ea"/>
              <a:ea typeface="+mn-ea"/>
            </a:endParaRPr>
          </a:p>
          <a:p>
            <a:pPr>
              <a:buFont typeface="Arial" charset="0"/>
              <a:buNone/>
              <a:defRPr/>
            </a:pPr>
            <a:endParaRPr lang="zh-CN" altLang="en-US" dirty="0" smtClean="0"/>
          </a:p>
          <a:p>
            <a:pPr>
              <a:buFont typeface="Arial" charset="0"/>
              <a:buNone/>
              <a:defRPr/>
            </a:pPr>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18435" name="内容占位符 4"/>
          <p:cNvSpPr>
            <a:spLocks noGrp="1"/>
          </p:cNvSpPr>
          <p:nvPr>
            <p:ph idx="1"/>
          </p:nvPr>
        </p:nvSpPr>
        <p:spPr>
          <a:xfrm>
            <a:off x="611188" y="1268413"/>
            <a:ext cx="7993062" cy="3960812"/>
          </a:xfrm>
        </p:spPr>
        <p:txBody>
          <a:bodyPr/>
          <a:lstStyle/>
          <a:p>
            <a:pPr eaLnBrk="1" hangingPunct="1">
              <a:spcBef>
                <a:spcPts val="1200"/>
              </a:spcBef>
              <a:buFont typeface="Arial" charset="0"/>
              <a:buNone/>
              <a:defRPr/>
            </a:pPr>
            <a:r>
              <a:rPr lang="en-US" altLang="zh-CN" sz="1900" dirty="0" smtClean="0">
                <a:latin typeface="+mn-ea"/>
                <a:ea typeface="+mn-ea"/>
              </a:rPr>
              <a:t>2.</a:t>
            </a:r>
            <a:r>
              <a:rPr lang="zh-CN" altLang="en-US" sz="1900" dirty="0" smtClean="0">
                <a:latin typeface="+mn-ea"/>
                <a:ea typeface="+mn-ea"/>
              </a:rPr>
              <a:t>证券市值：该证券的市场价格乘以发行数量就是该证券的证券市值。</a:t>
            </a:r>
          </a:p>
          <a:p>
            <a:pPr eaLnBrk="1" hangingPunct="1">
              <a:spcBef>
                <a:spcPts val="1200"/>
              </a:spcBef>
              <a:buFont typeface="Arial" charset="0"/>
              <a:buNone/>
              <a:defRPr/>
            </a:pPr>
            <a:r>
              <a:rPr lang="en-US" altLang="zh-CN" sz="1900" dirty="0" smtClean="0">
                <a:latin typeface="+mn-ea"/>
                <a:ea typeface="+mn-ea"/>
              </a:rPr>
              <a:t>3.</a:t>
            </a:r>
            <a:r>
              <a:rPr lang="zh-CN" altLang="en-US" sz="1900" dirty="0" smtClean="0">
                <a:latin typeface="+mn-ea"/>
                <a:ea typeface="+mn-ea"/>
              </a:rPr>
              <a:t>委托：投资者进行证券交易时，不能亲自到交易所办理，必须通过证券交易所的会员（券商）进行，以申报单、电话等形式向券商发出买卖等交易指令。</a:t>
            </a:r>
          </a:p>
          <a:p>
            <a:pPr eaLnBrk="1" hangingPunct="1">
              <a:spcBef>
                <a:spcPts val="1200"/>
              </a:spcBef>
              <a:buFont typeface="Arial" charset="0"/>
              <a:buNone/>
              <a:defRPr/>
            </a:pPr>
            <a:r>
              <a:rPr lang="en-US" altLang="zh-CN" sz="1900" dirty="0" smtClean="0">
                <a:latin typeface="+mn-ea"/>
                <a:ea typeface="+mn-ea"/>
              </a:rPr>
              <a:t>4.</a:t>
            </a:r>
            <a:r>
              <a:rPr lang="zh-CN" altLang="en-US" sz="1900" dirty="0" smtClean="0">
                <a:latin typeface="+mn-ea"/>
                <a:ea typeface="+mn-ea"/>
              </a:rPr>
              <a:t>交易天数：除去星期六、日以及特殊节假日外等，交易所正常开市交易的天数。如：通常情况下一周的交易天数为</a:t>
            </a:r>
            <a:r>
              <a:rPr lang="en-US" altLang="zh-CN" sz="1900" dirty="0" smtClean="0">
                <a:latin typeface="+mn-ea"/>
                <a:ea typeface="+mn-ea"/>
              </a:rPr>
              <a:t>5</a:t>
            </a:r>
            <a:r>
              <a:rPr lang="zh-CN" altLang="en-US" sz="1900" dirty="0" smtClean="0">
                <a:latin typeface="+mn-ea"/>
                <a:ea typeface="+mn-ea"/>
              </a:rPr>
              <a:t>天。</a:t>
            </a:r>
          </a:p>
          <a:p>
            <a:pPr eaLnBrk="1" hangingPunct="1">
              <a:spcBef>
                <a:spcPts val="1200"/>
              </a:spcBef>
              <a:buFont typeface="Arial" charset="0"/>
              <a:buNone/>
              <a:defRPr/>
            </a:pPr>
            <a:r>
              <a:rPr lang="en-US" altLang="zh-CN" sz="1900" dirty="0" smtClean="0">
                <a:latin typeface="+mn-ea"/>
                <a:ea typeface="+mn-ea"/>
              </a:rPr>
              <a:t>5.</a:t>
            </a:r>
            <a:r>
              <a:rPr lang="zh-CN" altLang="en-US" sz="1900" dirty="0" smtClean="0">
                <a:latin typeface="+mn-ea"/>
                <a:ea typeface="+mn-ea"/>
              </a:rPr>
              <a:t>自然天数：即现实生活中的实际天数，如：一周的自然（物理）天数为</a:t>
            </a:r>
            <a:r>
              <a:rPr lang="en-US" altLang="zh-CN" sz="1900" dirty="0" smtClean="0">
                <a:latin typeface="+mn-ea"/>
                <a:ea typeface="+mn-ea"/>
              </a:rPr>
              <a:t>7</a:t>
            </a:r>
            <a:r>
              <a:rPr lang="zh-CN" altLang="en-US" sz="1900" dirty="0" smtClean="0">
                <a:latin typeface="+mn-ea"/>
                <a:ea typeface="+mn-ea"/>
              </a:rPr>
              <a:t>天。</a:t>
            </a:r>
            <a:endParaRPr lang="en-US" altLang="zh-CN" sz="1900" dirty="0" smtClean="0">
              <a:latin typeface="+mn-ea"/>
              <a:ea typeface="+mn-ea"/>
            </a:endParaRPr>
          </a:p>
          <a:p>
            <a:pPr eaLnBrk="1" hangingPunct="1">
              <a:spcBef>
                <a:spcPts val="1200"/>
              </a:spcBef>
              <a:buFont typeface="Arial" charset="0"/>
              <a:buNone/>
              <a:defRPr/>
            </a:pPr>
            <a:r>
              <a:rPr lang="en-US" altLang="zh-CN" sz="1900" dirty="0" smtClean="0">
                <a:latin typeface="+mn-ea"/>
                <a:ea typeface="+mn-ea"/>
              </a:rPr>
              <a:t>6.</a:t>
            </a:r>
            <a:r>
              <a:rPr lang="zh-CN" altLang="en-US" sz="1900" dirty="0" smtClean="0">
                <a:latin typeface="+mn-ea"/>
                <a:ea typeface="+mn-ea"/>
              </a:rPr>
              <a:t>开市价：又称开盘价，是指某种证券在证券交易所每个交易日开市后的第一笔买卖成交价格。如果开市后一段时间（通常为半小时）某种证券仍没有买卖或成交，取前一日的收盘价作为当日证券的开盘价。</a:t>
            </a:r>
          </a:p>
          <a:p>
            <a:pPr eaLnBrk="1" hangingPunct="1">
              <a:spcBef>
                <a:spcPts val="1200"/>
              </a:spcBef>
              <a:buFont typeface="Arial" charset="0"/>
              <a:buNone/>
              <a:defRPr/>
            </a:pPr>
            <a:endParaRPr lang="zh-CN" altLang="en-US" sz="1900" dirty="0" smtClean="0">
              <a:latin typeface="+mn-ea"/>
              <a:ea typeface="+mn-ea"/>
            </a:endParaRPr>
          </a:p>
          <a:p>
            <a:pPr>
              <a:buFont typeface="Arial" charset="0"/>
              <a:buNone/>
              <a:defRPr/>
            </a:pPr>
            <a:endParaRPr lang="zh-CN" altLang="en-US" sz="26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22531" name="内容占位符 4"/>
          <p:cNvSpPr>
            <a:spLocks noGrp="1"/>
          </p:cNvSpPr>
          <p:nvPr>
            <p:ph idx="1"/>
          </p:nvPr>
        </p:nvSpPr>
        <p:spPr>
          <a:xfrm>
            <a:off x="683460" y="1772770"/>
            <a:ext cx="7775575" cy="3672225"/>
          </a:xfrm>
        </p:spPr>
        <p:txBody>
          <a:bodyPr/>
          <a:lstStyle/>
          <a:p>
            <a:pPr>
              <a:spcBef>
                <a:spcPts val="1200"/>
              </a:spcBef>
              <a:buFont typeface="Arial" charset="0"/>
              <a:buNone/>
              <a:defRPr/>
            </a:pPr>
            <a:r>
              <a:rPr lang="en-US" altLang="zh-CN" sz="1800" dirty="0" smtClean="0">
                <a:latin typeface="+mn-ea"/>
                <a:ea typeface="+mn-ea"/>
              </a:rPr>
              <a:t>7.</a:t>
            </a:r>
            <a:r>
              <a:rPr lang="zh-CN" altLang="en-US" sz="1800" dirty="0" smtClean="0">
                <a:latin typeface="+mn-ea"/>
                <a:ea typeface="+mn-ea"/>
              </a:rPr>
              <a:t>收市价：又称收盘价，通常指某种证券在证券交易所每个交易日里的最后一笔买卖成交价格（上海证券交易所）或以每个交易日里的最后一分钟内所有的成交价加权平均（深圳证券交易所）。如果某种证券当日没有成交，则采用最近一次成交价作为收盘价。初次上市的证券，以其上市前公开销售的平均价格作为收盘价。</a:t>
            </a:r>
          </a:p>
          <a:p>
            <a:pPr>
              <a:spcBef>
                <a:spcPts val="1200"/>
              </a:spcBef>
              <a:buFont typeface="Arial" charset="0"/>
              <a:buNone/>
              <a:defRPr/>
            </a:pPr>
            <a:r>
              <a:rPr lang="en-US" altLang="zh-CN" sz="1800" dirty="0" smtClean="0">
                <a:latin typeface="+mn-ea"/>
                <a:ea typeface="+mn-ea"/>
              </a:rPr>
              <a:t>8.</a:t>
            </a:r>
            <a:r>
              <a:rPr lang="zh-CN" altLang="en-US" sz="1800" dirty="0" smtClean="0">
                <a:latin typeface="+mn-ea"/>
                <a:ea typeface="+mn-ea"/>
              </a:rPr>
              <a:t>最高价：某证券在每个交易日从开市到收市的交易过程中产生的最高价格。最高价不得超过涨停限制。如果当日该种证券成交价格没有发生变化，最高价就是即时价；若当日该证券停牌，则最高价就是前收市价。</a:t>
            </a:r>
            <a:endParaRPr lang="en-US" altLang="zh-CN" sz="1800" dirty="0" smtClean="0">
              <a:latin typeface="+mn-ea"/>
              <a:ea typeface="+mn-ea"/>
            </a:endParaRPr>
          </a:p>
          <a:p>
            <a:pPr>
              <a:spcBef>
                <a:spcPts val="1200"/>
              </a:spcBef>
              <a:buFont typeface="Arial" charset="0"/>
              <a:buNone/>
              <a:defRPr/>
            </a:pPr>
            <a:r>
              <a:rPr lang="en-US" altLang="zh-CN" sz="1800" dirty="0" smtClean="0">
                <a:latin typeface="+mn-ea"/>
                <a:ea typeface="+mn-ea"/>
              </a:rPr>
              <a:t>9.</a:t>
            </a:r>
            <a:r>
              <a:rPr lang="zh-CN" altLang="en-US" sz="1800" dirty="0" smtClean="0">
                <a:latin typeface="+mn-ea"/>
                <a:ea typeface="+mn-ea"/>
              </a:rPr>
              <a:t>最低价：某证券在每个交易日从开市到收市的交易过程中产生的最低价格。最低价不得超过跌停限制。如果当日该种证券成交价格没有发生变化，最低价就是即时价，若当日该证券停牌，则最低价就是前收市价。</a:t>
            </a:r>
          </a:p>
          <a:p>
            <a:pPr>
              <a:buFont typeface="Arial" charset="0"/>
              <a:buNone/>
              <a:defRPr/>
            </a:pPr>
            <a:endParaRPr lang="zh-CN" altLang="en-US" sz="1800" dirty="0" smtClean="0">
              <a:latin typeface="+mn-ea"/>
              <a:ea typeface="+mn-ea"/>
            </a:endParaRPr>
          </a:p>
          <a:p>
            <a:pPr>
              <a:buFont typeface="Arial" charset="0"/>
              <a:buNone/>
              <a:defRPr/>
            </a:pPr>
            <a:endParaRPr lang="zh-CN" altLang="en-US" sz="26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46083" name="Rectangle 3"/>
          <p:cNvSpPr txBox="1">
            <a:spLocks noChangeArrowheads="1"/>
          </p:cNvSpPr>
          <p:nvPr/>
        </p:nvSpPr>
        <p:spPr bwMode="auto">
          <a:xfrm>
            <a:off x="755650" y="1484313"/>
            <a:ext cx="7272338" cy="3817937"/>
          </a:xfrm>
          <a:prstGeom prst="rect">
            <a:avLst/>
          </a:prstGeom>
          <a:noFill/>
          <a:ln w="9525">
            <a:noFill/>
            <a:miter lim="800000"/>
            <a:headEnd/>
            <a:tailEnd/>
          </a:ln>
        </p:spPr>
        <p:txBody>
          <a:bodyPr/>
          <a:lstStyle/>
          <a:p>
            <a:pPr marL="342900" indent="-342900" eaLnBrk="0" hangingPunct="0">
              <a:spcBef>
                <a:spcPts val="1800"/>
              </a:spcBef>
              <a:buFont typeface="Wingdings" pitchFamily="2" charset="2"/>
              <a:buChar char="Ø"/>
            </a:pPr>
            <a:r>
              <a:rPr lang="zh-CN" altLang="en-US" sz="2400" b="1" dirty="0">
                <a:latin typeface="宋体" pitchFamily="2" charset="-122"/>
              </a:rPr>
              <a:t>交易品种：Ａ股和Ｂ股</a:t>
            </a:r>
            <a:endParaRPr lang="en-US" altLang="zh-CN" sz="2400" b="1" dirty="0">
              <a:latin typeface="宋体" pitchFamily="2" charset="-122"/>
            </a:endParaRPr>
          </a:p>
          <a:p>
            <a:pPr marL="342900" indent="-342900">
              <a:spcBef>
                <a:spcPts val="1800"/>
              </a:spcBef>
              <a:buFont typeface="Wingdings" pitchFamily="2" charset="2"/>
              <a:buChar char="Ø"/>
            </a:pPr>
            <a:r>
              <a:rPr lang="zh-CN" altLang="en-US" sz="2400" b="1" dirty="0"/>
              <a:t>交易时间</a:t>
            </a:r>
            <a:r>
              <a:rPr lang="zh-CN" altLang="en-US" sz="2400" b="1" dirty="0" smtClean="0"/>
              <a:t>：周一</a:t>
            </a:r>
            <a:r>
              <a:rPr lang="en-US" altLang="zh-CN" sz="2400" b="1" dirty="0" smtClean="0"/>
              <a:t>~</a:t>
            </a:r>
            <a:r>
              <a:rPr lang="zh-CN" altLang="en-US" sz="2400" b="1" dirty="0" smtClean="0"/>
              <a:t>周五</a:t>
            </a:r>
            <a:r>
              <a:rPr lang="zh-CN" altLang="en-US" sz="2400" b="1" dirty="0"/>
              <a:t>，每天上午</a:t>
            </a:r>
            <a:r>
              <a:rPr lang="en-US" altLang="zh-CN" sz="2400" b="1" dirty="0"/>
              <a:t>9:30 </a:t>
            </a:r>
            <a:r>
              <a:rPr lang="zh-CN" altLang="en-US" sz="2400" b="1" dirty="0"/>
              <a:t>至</a:t>
            </a:r>
            <a:r>
              <a:rPr lang="en-US" altLang="zh-CN" sz="2400" b="1" dirty="0"/>
              <a:t>11:30</a:t>
            </a:r>
            <a:r>
              <a:rPr lang="zh-CN" altLang="en-US" sz="2400" b="1" dirty="0"/>
              <a:t>，下午</a:t>
            </a:r>
            <a:r>
              <a:rPr lang="en-US" altLang="zh-CN" sz="2400" b="1" dirty="0"/>
              <a:t>1:00 </a:t>
            </a:r>
            <a:r>
              <a:rPr lang="zh-CN" altLang="en-US" sz="2400" b="1" dirty="0"/>
              <a:t>至</a:t>
            </a:r>
            <a:r>
              <a:rPr lang="en-US" altLang="zh-CN" sz="2400" b="1" dirty="0"/>
              <a:t>3:00</a:t>
            </a:r>
            <a:r>
              <a:rPr lang="zh-CN" altLang="en-US" sz="2400" b="1" dirty="0"/>
              <a:t>。法定公众假期除外。</a:t>
            </a:r>
          </a:p>
          <a:p>
            <a:pPr marL="342900" indent="-342900">
              <a:spcBef>
                <a:spcPts val="1800"/>
              </a:spcBef>
            </a:pPr>
            <a:endParaRPr lang="zh-CN" altLang="en-US" sz="2400" b="1" dirty="0"/>
          </a:p>
          <a:p>
            <a:pPr marL="342900" indent="-342900">
              <a:spcBef>
                <a:spcPts val="1800"/>
              </a:spcBef>
              <a:buFont typeface="Wingdings" pitchFamily="2" charset="2"/>
              <a:buChar char="Ø"/>
            </a:pPr>
            <a:r>
              <a:rPr lang="zh-CN" altLang="en-US" sz="2400" b="1" dirty="0"/>
              <a:t>交易成交原则：价格优先、时间优先。</a:t>
            </a:r>
            <a:endParaRPr lang="en-US" altLang="zh-CN" sz="2400" b="1" dirty="0"/>
          </a:p>
          <a:p>
            <a:pPr marL="342900" indent="-342900">
              <a:spcBef>
                <a:spcPts val="1800"/>
              </a:spcBef>
            </a:pPr>
            <a:r>
              <a:rPr lang="zh-CN" altLang="en-US" sz="2400" dirty="0"/>
              <a:t> </a:t>
            </a:r>
          </a:p>
          <a:p>
            <a:pPr marL="342900" indent="-342900" eaLnBrk="0" hangingPunct="0">
              <a:spcBef>
                <a:spcPct val="20000"/>
              </a:spcBef>
            </a:pPr>
            <a:endParaRPr lang="zh-CN" altLang="en-US" sz="2400" b="1" dirty="0">
              <a:latin typeface="宋体" pitchFamily="2" charset="-122"/>
            </a:endParaRPr>
          </a:p>
          <a:p>
            <a:pPr marL="342900" indent="-342900" eaLnBrk="0" hangingPunct="0">
              <a:spcBef>
                <a:spcPct val="20000"/>
              </a:spcBef>
            </a:pPr>
            <a:r>
              <a:rPr lang="zh-CN" altLang="en-US" sz="2400" b="1" dirty="0">
                <a:latin typeface="宋体" pitchFamily="2" charset="-122"/>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课程一</a:t>
            </a:r>
            <a:endParaRPr lang="en-US" altLang="zh-CN" dirty="0" smtClean="0"/>
          </a:p>
        </p:txBody>
      </p:sp>
      <p:sp>
        <p:nvSpPr>
          <p:cNvPr id="9219" name="Line 23"/>
          <p:cNvSpPr>
            <a:spLocks noChangeShapeType="1"/>
          </p:cNvSpPr>
          <p:nvPr/>
        </p:nvSpPr>
        <p:spPr bwMode="auto">
          <a:xfrm>
            <a:off x="2514600" y="2633663"/>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9220" name="Text Box 24"/>
          <p:cNvSpPr txBox="1">
            <a:spLocks noChangeArrowheads="1"/>
          </p:cNvSpPr>
          <p:nvPr/>
        </p:nvSpPr>
        <p:spPr bwMode="auto">
          <a:xfrm>
            <a:off x="2743200" y="210026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帐户开户和销户</a:t>
            </a:r>
            <a:endParaRPr lang="en-US" altLang="zh-CN" sz="2400">
              <a:solidFill>
                <a:schemeClr val="tx2"/>
              </a:solidFill>
            </a:endParaRPr>
          </a:p>
        </p:txBody>
      </p:sp>
      <p:grpSp>
        <p:nvGrpSpPr>
          <p:cNvPr id="9221" name="Group 58"/>
          <p:cNvGrpSpPr>
            <a:grpSpLocks/>
          </p:cNvGrpSpPr>
          <p:nvPr/>
        </p:nvGrpSpPr>
        <p:grpSpPr bwMode="auto">
          <a:xfrm>
            <a:off x="2003425" y="2133600"/>
            <a:ext cx="609600" cy="609600"/>
            <a:chOff x="1274" y="2437"/>
            <a:chExt cx="384" cy="384"/>
          </a:xfrm>
        </p:grpSpPr>
        <p:sp>
          <p:nvSpPr>
            <p:cNvPr id="9223"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9224"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1"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3"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9228"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9229"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9230"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9231"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9232"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9222" name="Text Box 69"/>
          <p:cNvSpPr txBox="1">
            <a:spLocks noChangeArrowheads="1"/>
          </p:cNvSpPr>
          <p:nvPr/>
        </p:nvSpPr>
        <p:spPr bwMode="gray">
          <a:xfrm>
            <a:off x="2128838" y="222726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47107" name="Rectangle 3"/>
          <p:cNvSpPr txBox="1">
            <a:spLocks noChangeArrowheads="1"/>
          </p:cNvSpPr>
          <p:nvPr/>
        </p:nvSpPr>
        <p:spPr bwMode="auto">
          <a:xfrm>
            <a:off x="684213" y="1196975"/>
            <a:ext cx="7789862" cy="5111750"/>
          </a:xfrm>
          <a:prstGeom prst="rect">
            <a:avLst/>
          </a:prstGeom>
          <a:noFill/>
          <a:ln w="9525">
            <a:noFill/>
            <a:miter lim="800000"/>
            <a:headEnd/>
            <a:tailEnd/>
          </a:ln>
        </p:spPr>
        <p:txBody>
          <a:bodyPr/>
          <a:lstStyle/>
          <a:p>
            <a:pPr>
              <a:spcBef>
                <a:spcPts val="1800"/>
              </a:spcBef>
              <a:buFont typeface="Wingdings" pitchFamily="2" charset="2"/>
              <a:buChar char="Ø"/>
            </a:pPr>
            <a:r>
              <a:rPr lang="zh-CN" altLang="en-US" sz="2200" b="1" dirty="0">
                <a:latin typeface="宋体" pitchFamily="2" charset="-122"/>
              </a:rPr>
              <a:t>价格优先</a:t>
            </a:r>
            <a:r>
              <a:rPr lang="en-US" altLang="zh-CN" sz="2200" b="1" dirty="0">
                <a:latin typeface="宋体" pitchFamily="2" charset="-122"/>
              </a:rPr>
              <a:t>:  </a:t>
            </a:r>
            <a:r>
              <a:rPr lang="zh-CN" altLang="en-US" sz="2200" b="1" dirty="0">
                <a:latin typeface="宋体" pitchFamily="2" charset="-122"/>
              </a:rPr>
              <a:t>较高价格买进申报优先于较低价格买进申报，较低价格卖出申报优先于较高价格卖出申报；</a:t>
            </a:r>
          </a:p>
          <a:p>
            <a:pPr>
              <a:spcBef>
                <a:spcPts val="1800"/>
              </a:spcBef>
              <a:buFont typeface="Wingdings" pitchFamily="2" charset="2"/>
              <a:buChar char="Ø"/>
            </a:pPr>
            <a:r>
              <a:rPr lang="zh-CN" altLang="en-US" sz="2200" b="1" dirty="0">
                <a:latin typeface="宋体" pitchFamily="2" charset="-122"/>
              </a:rPr>
              <a:t>时间优先</a:t>
            </a:r>
            <a:r>
              <a:rPr lang="en-US" altLang="zh-CN" sz="2200" b="1" dirty="0">
                <a:latin typeface="宋体" pitchFamily="2" charset="-122"/>
              </a:rPr>
              <a:t>:  </a:t>
            </a:r>
            <a:r>
              <a:rPr lang="zh-CN" altLang="en-US" sz="2200" b="1" dirty="0">
                <a:latin typeface="宋体" pitchFamily="2" charset="-122"/>
              </a:rPr>
              <a:t>买卖方向、价格相同的，先申报者优先于后申报者。先后顺序按交易主机接受申报的时间确定。</a:t>
            </a:r>
          </a:p>
          <a:p>
            <a:pPr>
              <a:spcBef>
                <a:spcPts val="1800"/>
              </a:spcBef>
              <a:buFont typeface="Wingdings" pitchFamily="2" charset="2"/>
              <a:buChar char="Ø"/>
            </a:pPr>
            <a:r>
              <a:rPr lang="zh-CN" altLang="en-US" sz="2200" b="1" dirty="0">
                <a:latin typeface="宋体" pitchFamily="2" charset="-122"/>
              </a:rPr>
              <a:t>计价单位：每股价格 。 </a:t>
            </a:r>
          </a:p>
          <a:p>
            <a:pPr>
              <a:spcBef>
                <a:spcPts val="1800"/>
              </a:spcBef>
              <a:buFont typeface="Wingdings" pitchFamily="2" charset="2"/>
              <a:buChar char="Ø"/>
            </a:pPr>
            <a:r>
              <a:rPr lang="zh-CN" altLang="en-US" sz="2200" b="1" dirty="0">
                <a:latin typeface="宋体" pitchFamily="2" charset="-122"/>
              </a:rPr>
              <a:t>价格最小变化档位： </a:t>
            </a:r>
            <a:r>
              <a:rPr lang="en-US" altLang="zh-CN" sz="2200" b="1" dirty="0">
                <a:latin typeface="宋体" pitchFamily="2" charset="-122"/>
              </a:rPr>
              <a:t>A </a:t>
            </a:r>
            <a:r>
              <a:rPr lang="zh-CN" altLang="en-US" sz="2200" b="1" dirty="0">
                <a:latin typeface="宋体" pitchFamily="2" charset="-122"/>
              </a:rPr>
              <a:t>股交易的申报价格最小变动单位为</a:t>
            </a:r>
            <a:r>
              <a:rPr lang="en-US" altLang="zh-CN" sz="2200" b="1" dirty="0">
                <a:latin typeface="宋体" pitchFamily="2" charset="-122"/>
              </a:rPr>
              <a:t>0.01 </a:t>
            </a:r>
            <a:r>
              <a:rPr lang="zh-CN" altLang="en-US" sz="2200" b="1" dirty="0">
                <a:latin typeface="宋体" pitchFamily="2" charset="-122"/>
              </a:rPr>
              <a:t>元人民币；</a:t>
            </a:r>
            <a:r>
              <a:rPr lang="en-US" altLang="zh-CN" sz="2200" b="1" dirty="0">
                <a:latin typeface="宋体" pitchFamily="2" charset="-122"/>
              </a:rPr>
              <a:t>B </a:t>
            </a:r>
            <a:r>
              <a:rPr lang="zh-CN" altLang="en-US" sz="2200" b="1" dirty="0">
                <a:latin typeface="宋体" pitchFamily="2" charset="-122"/>
              </a:rPr>
              <a:t>股上海证券交易所为</a:t>
            </a:r>
            <a:r>
              <a:rPr lang="en-US" altLang="zh-CN" sz="2200" b="1" dirty="0">
                <a:latin typeface="宋体" pitchFamily="2" charset="-122"/>
              </a:rPr>
              <a:t>0.001 </a:t>
            </a:r>
            <a:r>
              <a:rPr lang="zh-CN" altLang="en-US" sz="2200" b="1" dirty="0">
                <a:latin typeface="宋体" pitchFamily="2" charset="-122"/>
              </a:rPr>
              <a:t>美元、深圳证券交易所为</a:t>
            </a:r>
            <a:r>
              <a:rPr lang="en-US" altLang="zh-CN" sz="2200" b="1" dirty="0">
                <a:latin typeface="宋体" pitchFamily="2" charset="-122"/>
              </a:rPr>
              <a:t>0.01 </a:t>
            </a:r>
            <a:r>
              <a:rPr lang="zh-CN" altLang="en-US" sz="2200" b="1" dirty="0">
                <a:latin typeface="宋体" pitchFamily="2" charset="-122"/>
              </a:rPr>
              <a:t>港元。 </a:t>
            </a:r>
          </a:p>
          <a:p>
            <a:pPr>
              <a:spcBef>
                <a:spcPts val="1800"/>
              </a:spcBef>
            </a:pPr>
            <a:r>
              <a:rPr lang="zh-CN" altLang="en-US" sz="2400" dirty="0"/>
              <a:t> </a:t>
            </a:r>
          </a:p>
          <a:p>
            <a:pPr eaLnBrk="0" hangingPunct="0">
              <a:spcBef>
                <a:spcPct val="20000"/>
              </a:spcBef>
            </a:pPr>
            <a:endParaRPr lang="zh-CN" altLang="en-US" sz="2400" b="1" dirty="0">
              <a:latin typeface="宋体" pitchFamily="2" charset="-122"/>
            </a:endParaRPr>
          </a:p>
          <a:p>
            <a:pPr eaLnBrk="0" hangingPunct="0">
              <a:spcBef>
                <a:spcPct val="20000"/>
              </a:spcBef>
            </a:pPr>
            <a:r>
              <a:rPr lang="zh-CN" altLang="en-US" sz="2400" b="1" dirty="0">
                <a:latin typeface="宋体" pitchFamily="2" charset="-122"/>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487427" name="Rectangle 3"/>
          <p:cNvSpPr>
            <a:spLocks noGrp="1" noChangeArrowheads="1"/>
          </p:cNvSpPr>
          <p:nvPr>
            <p:ph type="title"/>
          </p:nvPr>
        </p:nvSpPr>
        <p:spPr>
          <a:effectLst>
            <a:outerShdw dist="35921" dir="2700000" algn="ctr" rotWithShape="0">
              <a:schemeClr val="bg2">
                <a:alpha val="50000"/>
              </a:schemeClr>
            </a:outerShdw>
          </a:effectLst>
        </p:spPr>
        <p:txBody>
          <a:bodyPr/>
          <a:lstStyle/>
          <a:p>
            <a:pPr>
              <a:defRPr/>
            </a:pPr>
            <a:r>
              <a:rPr lang="zh-CN" altLang="en-US" dirty="0" smtClean="0">
                <a:ea typeface="Gulim" pitchFamily="34" charset="-127"/>
              </a:rPr>
              <a:t>举例</a:t>
            </a:r>
            <a:endParaRPr lang="en-US" altLang="ko-KR" dirty="0">
              <a:ea typeface="Gulim" pitchFamily="34" charset="-127"/>
            </a:endParaRPr>
          </a:p>
        </p:txBody>
      </p:sp>
      <p:grpSp>
        <p:nvGrpSpPr>
          <p:cNvPr id="48132" name="Group 11"/>
          <p:cNvGrpSpPr>
            <a:grpSpLocks/>
          </p:cNvGrpSpPr>
          <p:nvPr/>
        </p:nvGrpSpPr>
        <p:grpSpPr bwMode="auto">
          <a:xfrm>
            <a:off x="1295400" y="1844675"/>
            <a:ext cx="6553200" cy="4356100"/>
            <a:chOff x="204" y="958"/>
            <a:chExt cx="4921" cy="3039"/>
          </a:xfrm>
        </p:grpSpPr>
        <p:pic>
          <p:nvPicPr>
            <p:cNvPr id="48134" name="Picture 2" descr="box_wide_fill"/>
            <p:cNvPicPr>
              <a:picLocks noChangeAspect="1" noChangeArrowheads="1"/>
            </p:cNvPicPr>
            <p:nvPr/>
          </p:nvPicPr>
          <p:blipFill>
            <a:blip r:embed="rId2"/>
            <a:srcRect/>
            <a:stretch>
              <a:fillRect/>
            </a:stretch>
          </p:blipFill>
          <p:spPr bwMode="gray">
            <a:xfrm>
              <a:off x="204" y="1412"/>
              <a:ext cx="4921" cy="2585"/>
            </a:xfrm>
            <a:prstGeom prst="rect">
              <a:avLst/>
            </a:prstGeom>
            <a:noFill/>
            <a:ln w="9525">
              <a:noFill/>
              <a:miter lim="800000"/>
              <a:headEnd/>
              <a:tailEnd/>
            </a:ln>
          </p:spPr>
        </p:pic>
        <p:sp>
          <p:nvSpPr>
            <p:cNvPr id="487428" name="Rectangle 4"/>
            <p:cNvSpPr>
              <a:spLocks noChangeArrowheads="1"/>
            </p:cNvSpPr>
            <p:nvPr/>
          </p:nvSpPr>
          <p:spPr bwMode="gray">
            <a:xfrm>
              <a:off x="225" y="1457"/>
              <a:ext cx="4900" cy="2493"/>
            </a:xfrm>
            <a:prstGeom prst="rect">
              <a:avLst/>
            </a:prstGeom>
            <a:noFill/>
            <a:ln w="25400">
              <a:noFill/>
              <a:miter lim="800000"/>
              <a:headEnd/>
              <a:tailEnd/>
            </a:ln>
            <a:effectLst/>
          </p:spPr>
          <p:txBody>
            <a:bodyPr wrap="none" anchor="ctr"/>
            <a:lstStyle/>
            <a:p>
              <a:pPr marL="342900" indent="-342900" eaLnBrk="0" hangingPunct="0">
                <a:defRPr/>
              </a:pPr>
              <a:r>
                <a:rPr lang="zh-CN" altLang="en-US" dirty="0">
                  <a:effectLst>
                    <a:outerShdw blurRad="38100" dist="38100" dir="2700000" algn="tl">
                      <a:srgbClr val="C0C0C0"/>
                    </a:outerShdw>
                  </a:effectLst>
                  <a:latin typeface="+mn-ea"/>
                  <a:ea typeface="+mn-ea"/>
                </a:rPr>
                <a:t>有甲、乙、丙、丁投资者四人，均申报卖出</a:t>
              </a:r>
              <a:r>
                <a:rPr lang="en-US" altLang="zh-CN" dirty="0">
                  <a:effectLst>
                    <a:outerShdw blurRad="38100" dist="38100" dir="2700000" algn="tl">
                      <a:srgbClr val="C0C0C0"/>
                    </a:outerShdw>
                  </a:effectLst>
                  <a:latin typeface="+mn-ea"/>
                  <a:ea typeface="+mn-ea"/>
                </a:rPr>
                <a:t>X</a:t>
              </a:r>
              <a:r>
                <a:rPr lang="zh-CN" altLang="en-US" dirty="0">
                  <a:effectLst>
                    <a:outerShdw blurRad="38100" dist="38100" dir="2700000" algn="tl">
                      <a:srgbClr val="C0C0C0"/>
                    </a:outerShdw>
                  </a:effectLst>
                  <a:latin typeface="+mn-ea"/>
                  <a:ea typeface="+mn-ea"/>
                </a:rPr>
                <a:t>股票，申报价格</a:t>
              </a:r>
              <a:endParaRPr lang="en-US" altLang="zh-CN" dirty="0">
                <a:effectLst>
                  <a:outerShdw blurRad="38100" dist="38100" dir="2700000" algn="tl">
                    <a:srgbClr val="C0C0C0"/>
                  </a:outerShdw>
                </a:effectLst>
                <a:latin typeface="+mn-ea"/>
                <a:ea typeface="+mn-ea"/>
              </a:endParaRPr>
            </a:p>
            <a:p>
              <a:pPr marL="342900" indent="-342900" eaLnBrk="0" hangingPunct="0">
                <a:defRPr/>
              </a:pPr>
              <a:r>
                <a:rPr lang="zh-CN" altLang="en-US" dirty="0">
                  <a:effectLst>
                    <a:outerShdw blurRad="38100" dist="38100" dir="2700000" algn="tl">
                      <a:srgbClr val="C0C0C0"/>
                    </a:outerShdw>
                  </a:effectLst>
                  <a:latin typeface="+mn-ea"/>
                  <a:ea typeface="+mn-ea"/>
                </a:rPr>
                <a:t>和申报时间分别为：</a:t>
              </a:r>
              <a:endParaRPr lang="en-US" altLang="zh-CN" dirty="0">
                <a:effectLst>
                  <a:outerShdw blurRad="38100" dist="38100" dir="2700000" algn="tl">
                    <a:srgbClr val="C0C0C0"/>
                  </a:outerShdw>
                </a:effectLst>
                <a:latin typeface="+mn-ea"/>
                <a:ea typeface="+mn-ea"/>
              </a:endParaRPr>
            </a:p>
            <a:p>
              <a:pPr marL="342900" indent="-342900" eaLnBrk="0" hangingPunct="0">
                <a:defRPr/>
              </a:pPr>
              <a:r>
                <a:rPr lang="zh-CN" altLang="en-US" dirty="0">
                  <a:effectLst>
                    <a:outerShdw blurRad="38100" dist="38100" dir="2700000" algn="tl">
                      <a:srgbClr val="C0C0C0"/>
                    </a:outerShdw>
                  </a:effectLst>
                  <a:latin typeface="+mn-ea"/>
                  <a:ea typeface="+mn-ea"/>
                </a:rPr>
                <a:t>甲的卖出价</a:t>
              </a:r>
              <a:r>
                <a:rPr lang="en-US" altLang="zh-CN" dirty="0">
                  <a:effectLst>
                    <a:outerShdw blurRad="38100" dist="38100" dir="2700000" algn="tl">
                      <a:srgbClr val="C0C0C0"/>
                    </a:outerShdw>
                  </a:effectLst>
                  <a:latin typeface="+mn-ea"/>
                  <a:ea typeface="+mn-ea"/>
                </a:rPr>
                <a:t>10.70</a:t>
              </a:r>
              <a:r>
                <a:rPr lang="zh-CN" altLang="en-US" dirty="0">
                  <a:effectLst>
                    <a:outerShdw blurRad="38100" dist="38100" dir="2700000" algn="tl">
                      <a:srgbClr val="C0C0C0"/>
                    </a:outerShdw>
                  </a:effectLst>
                  <a:latin typeface="+mn-ea"/>
                  <a:ea typeface="+mn-ea"/>
                </a:rPr>
                <a:t>元，时间</a:t>
              </a:r>
              <a:r>
                <a:rPr lang="en-US" altLang="zh-CN" dirty="0">
                  <a:effectLst>
                    <a:outerShdw blurRad="38100" dist="38100" dir="2700000" algn="tl">
                      <a:srgbClr val="C0C0C0"/>
                    </a:outerShdw>
                  </a:effectLst>
                  <a:latin typeface="+mn-ea"/>
                  <a:ea typeface="+mn-ea"/>
                </a:rPr>
                <a:t>13:35；</a:t>
              </a:r>
            </a:p>
            <a:p>
              <a:pPr marL="342900" indent="-342900" eaLnBrk="0" hangingPunct="0">
                <a:defRPr/>
              </a:pPr>
              <a:r>
                <a:rPr lang="zh-CN" altLang="en-US" dirty="0">
                  <a:effectLst>
                    <a:outerShdw blurRad="38100" dist="38100" dir="2700000" algn="tl">
                      <a:srgbClr val="C0C0C0"/>
                    </a:outerShdw>
                  </a:effectLst>
                  <a:latin typeface="+mn-ea"/>
                  <a:ea typeface="+mn-ea"/>
                </a:rPr>
                <a:t>乙的卖出价</a:t>
              </a:r>
              <a:r>
                <a:rPr lang="en-US" altLang="zh-CN" dirty="0">
                  <a:effectLst>
                    <a:outerShdw blurRad="38100" dist="38100" dir="2700000" algn="tl">
                      <a:srgbClr val="C0C0C0"/>
                    </a:outerShdw>
                  </a:effectLst>
                  <a:latin typeface="+mn-ea"/>
                  <a:ea typeface="+mn-ea"/>
                </a:rPr>
                <a:t>10.40</a:t>
              </a:r>
              <a:r>
                <a:rPr lang="zh-CN" altLang="en-US" dirty="0">
                  <a:effectLst>
                    <a:outerShdw blurRad="38100" dist="38100" dir="2700000" algn="tl">
                      <a:srgbClr val="C0C0C0"/>
                    </a:outerShdw>
                  </a:effectLst>
                  <a:latin typeface="+mn-ea"/>
                  <a:ea typeface="+mn-ea"/>
                </a:rPr>
                <a:t>元，时间</a:t>
              </a:r>
              <a:r>
                <a:rPr lang="en-US" altLang="zh-CN" dirty="0">
                  <a:effectLst>
                    <a:outerShdw blurRad="38100" dist="38100" dir="2700000" algn="tl">
                      <a:srgbClr val="C0C0C0"/>
                    </a:outerShdw>
                  </a:effectLst>
                  <a:latin typeface="+mn-ea"/>
                  <a:ea typeface="+mn-ea"/>
                </a:rPr>
                <a:t>13:40；</a:t>
              </a:r>
            </a:p>
            <a:p>
              <a:pPr marL="342900" indent="-342900" eaLnBrk="0" hangingPunct="0">
                <a:defRPr/>
              </a:pPr>
              <a:r>
                <a:rPr lang="zh-CN" altLang="en-US" dirty="0">
                  <a:effectLst>
                    <a:outerShdw blurRad="38100" dist="38100" dir="2700000" algn="tl">
                      <a:srgbClr val="C0C0C0"/>
                    </a:outerShdw>
                  </a:effectLst>
                  <a:latin typeface="+mn-ea"/>
                  <a:ea typeface="+mn-ea"/>
                </a:rPr>
                <a:t>丙的卖出价</a:t>
              </a:r>
              <a:r>
                <a:rPr lang="en-US" altLang="zh-CN" dirty="0">
                  <a:effectLst>
                    <a:outerShdw blurRad="38100" dist="38100" dir="2700000" algn="tl">
                      <a:srgbClr val="C0C0C0"/>
                    </a:outerShdw>
                  </a:effectLst>
                  <a:latin typeface="+mn-ea"/>
                  <a:ea typeface="+mn-ea"/>
                </a:rPr>
                <a:t>10.75</a:t>
              </a:r>
              <a:r>
                <a:rPr lang="zh-CN" altLang="en-US" dirty="0">
                  <a:effectLst>
                    <a:outerShdw blurRad="38100" dist="38100" dir="2700000" algn="tl">
                      <a:srgbClr val="C0C0C0"/>
                    </a:outerShdw>
                  </a:effectLst>
                  <a:latin typeface="+mn-ea"/>
                  <a:ea typeface="+mn-ea"/>
                </a:rPr>
                <a:t>元，时间</a:t>
              </a:r>
              <a:r>
                <a:rPr lang="en-US" altLang="zh-CN" dirty="0">
                  <a:effectLst>
                    <a:outerShdw blurRad="38100" dist="38100" dir="2700000" algn="tl">
                      <a:srgbClr val="C0C0C0"/>
                    </a:outerShdw>
                  </a:effectLst>
                  <a:latin typeface="+mn-ea"/>
                  <a:ea typeface="+mn-ea"/>
                </a:rPr>
                <a:t>13:25；</a:t>
              </a:r>
            </a:p>
            <a:p>
              <a:pPr marL="342900" indent="-342900" eaLnBrk="0" hangingPunct="0">
                <a:defRPr/>
              </a:pPr>
              <a:r>
                <a:rPr lang="zh-CN" altLang="en-US" dirty="0">
                  <a:effectLst>
                    <a:outerShdw blurRad="38100" dist="38100" dir="2700000" algn="tl">
                      <a:srgbClr val="C0C0C0"/>
                    </a:outerShdw>
                  </a:effectLst>
                  <a:latin typeface="+mn-ea"/>
                  <a:ea typeface="+mn-ea"/>
                </a:rPr>
                <a:t>丁的卖出价</a:t>
              </a:r>
              <a:r>
                <a:rPr lang="en-US" altLang="zh-CN" dirty="0">
                  <a:effectLst>
                    <a:outerShdw blurRad="38100" dist="38100" dir="2700000" algn="tl">
                      <a:srgbClr val="C0C0C0"/>
                    </a:outerShdw>
                  </a:effectLst>
                  <a:latin typeface="+mn-ea"/>
                  <a:ea typeface="+mn-ea"/>
                </a:rPr>
                <a:t>10.40</a:t>
              </a:r>
              <a:r>
                <a:rPr lang="zh-CN" altLang="en-US" dirty="0">
                  <a:effectLst>
                    <a:outerShdw blurRad="38100" dist="38100" dir="2700000" algn="tl">
                      <a:srgbClr val="C0C0C0"/>
                    </a:outerShdw>
                  </a:effectLst>
                  <a:latin typeface="+mn-ea"/>
                  <a:ea typeface="+mn-ea"/>
                </a:rPr>
                <a:t>元，时间</a:t>
              </a:r>
              <a:r>
                <a:rPr lang="en-US" altLang="zh-CN" dirty="0">
                  <a:effectLst>
                    <a:outerShdw blurRad="38100" dist="38100" dir="2700000" algn="tl">
                      <a:srgbClr val="C0C0C0"/>
                    </a:outerShdw>
                  </a:effectLst>
                  <a:latin typeface="+mn-ea"/>
                  <a:ea typeface="+mn-ea"/>
                </a:rPr>
                <a:t>13:38</a:t>
              </a:r>
              <a:r>
                <a:rPr lang="zh-CN" altLang="en-US" dirty="0">
                  <a:effectLst>
                    <a:outerShdw blurRad="38100" dist="38100" dir="2700000" algn="tl">
                      <a:srgbClr val="C0C0C0"/>
                    </a:outerShdw>
                  </a:effectLst>
                  <a:latin typeface="+mn-ea"/>
                  <a:ea typeface="+mn-ea"/>
                </a:rPr>
                <a:t>。</a:t>
              </a:r>
              <a:endParaRPr lang="en-US" altLang="zh-CN" dirty="0">
                <a:effectLst>
                  <a:outerShdw blurRad="38100" dist="38100" dir="2700000" algn="tl">
                    <a:srgbClr val="C0C0C0"/>
                  </a:outerShdw>
                </a:effectLst>
                <a:latin typeface="+mn-ea"/>
                <a:ea typeface="+mn-ea"/>
              </a:endParaRPr>
            </a:p>
            <a:p>
              <a:pPr marL="342900" indent="-342900" eaLnBrk="0" hangingPunct="0">
                <a:defRPr/>
              </a:pPr>
              <a:endParaRPr lang="en-US" altLang="ko-KR" dirty="0">
                <a:effectLst>
                  <a:outerShdw blurRad="38100" dist="38100" dir="2700000" algn="tl">
                    <a:srgbClr val="C0C0C0"/>
                  </a:outerShdw>
                </a:effectLst>
                <a:latin typeface="Verdana" pitchFamily="34" charset="0"/>
                <a:ea typeface="Gulim" pitchFamily="34" charset="-127"/>
              </a:endParaRPr>
            </a:p>
          </p:txBody>
        </p:sp>
        <p:grpSp>
          <p:nvGrpSpPr>
            <p:cNvPr id="48136" name="Group 5"/>
            <p:cNvGrpSpPr>
              <a:grpSpLocks/>
            </p:cNvGrpSpPr>
            <p:nvPr/>
          </p:nvGrpSpPr>
          <p:grpSpPr bwMode="auto">
            <a:xfrm>
              <a:off x="204" y="958"/>
              <a:ext cx="4921" cy="340"/>
              <a:chOff x="136" y="1995"/>
              <a:chExt cx="5080" cy="340"/>
            </a:xfrm>
          </p:grpSpPr>
          <p:pic>
            <p:nvPicPr>
              <p:cNvPr id="48137" name="Picture 6" descr="box_wide2"/>
              <p:cNvPicPr>
                <a:picLocks noChangeAspect="1" noChangeArrowheads="1"/>
              </p:cNvPicPr>
              <p:nvPr/>
            </p:nvPicPr>
            <p:blipFill>
              <a:blip r:embed="rId3"/>
              <a:srcRect/>
              <a:stretch>
                <a:fillRect/>
              </a:stretch>
            </p:blipFill>
            <p:spPr bwMode="gray">
              <a:xfrm flipH="1">
                <a:off x="204" y="1995"/>
                <a:ext cx="5012" cy="330"/>
              </a:xfrm>
              <a:prstGeom prst="rect">
                <a:avLst/>
              </a:prstGeom>
              <a:noFill/>
              <a:ln w="9525">
                <a:noFill/>
                <a:miter lim="800000"/>
                <a:headEnd/>
                <a:tailEnd/>
              </a:ln>
            </p:spPr>
          </p:pic>
          <p:sp>
            <p:nvSpPr>
              <p:cNvPr id="487431" name="Rectangle 7"/>
              <p:cNvSpPr>
                <a:spLocks noChangeArrowheads="1"/>
              </p:cNvSpPr>
              <p:nvPr/>
            </p:nvSpPr>
            <p:spPr bwMode="gray">
              <a:xfrm>
                <a:off x="204" y="2016"/>
                <a:ext cx="4967" cy="319"/>
              </a:xfrm>
              <a:prstGeom prst="rect">
                <a:avLst/>
              </a:prstGeom>
              <a:noFill/>
              <a:ln w="25400">
                <a:noFill/>
                <a:miter lim="800000"/>
                <a:headEnd/>
                <a:tailEnd/>
              </a:ln>
              <a:effectLst/>
            </p:spPr>
            <p:txBody>
              <a:bodyPr>
                <a:spAutoFit/>
              </a:bodyPr>
              <a:lstStyle/>
              <a:p>
                <a:pPr latinLnBrk="1">
                  <a:defRPr/>
                </a:pPr>
                <a:r>
                  <a:rPr kumimoji="1" lang="en-US" altLang="ko-KR" sz="2400" b="1" dirty="0">
                    <a:effectLst>
                      <a:outerShdw blurRad="38100" dist="38100" dir="2700000" algn="tl">
                        <a:srgbClr val="C0C0C0"/>
                      </a:outerShdw>
                    </a:effectLst>
                    <a:latin typeface="Verdana" pitchFamily="34" charset="0"/>
                    <a:ea typeface="Gulim" pitchFamily="34" charset="-127"/>
                  </a:rPr>
                  <a:t>   </a:t>
                </a:r>
                <a:r>
                  <a:rPr kumimoji="1" lang="zh-CN" altLang="en-US" sz="2400" b="1" dirty="0">
                    <a:effectLst>
                      <a:outerShdw blurRad="38100" dist="38100" dir="2700000" algn="tl">
                        <a:srgbClr val="C0C0C0"/>
                      </a:outerShdw>
                    </a:effectLst>
                    <a:latin typeface="Verdana" pitchFamily="34" charset="0"/>
                    <a:ea typeface="Gulim" pitchFamily="34" charset="-127"/>
                  </a:rPr>
                  <a:t>举例说明交易的优先</a:t>
                </a:r>
                <a:r>
                  <a:rPr kumimoji="1" lang="zh-CN" altLang="en-US" sz="2400" b="1" dirty="0">
                    <a:effectLst>
                      <a:outerShdw blurRad="38100" dist="38100" dir="2700000" algn="tl">
                        <a:srgbClr val="C0C0C0"/>
                      </a:outerShdw>
                    </a:effectLst>
                    <a:latin typeface="+mn-ea"/>
                    <a:ea typeface="+mn-ea"/>
                  </a:rPr>
                  <a:t>顺序</a:t>
                </a:r>
                <a:endParaRPr kumimoji="1" lang="en-US" altLang="ko-KR" sz="2400" b="1" dirty="0">
                  <a:effectLst>
                    <a:outerShdw blurRad="38100" dist="38100" dir="2700000" algn="tl">
                      <a:srgbClr val="C0C0C0"/>
                    </a:outerShdw>
                  </a:effectLst>
                  <a:latin typeface="+mn-ea"/>
                  <a:ea typeface="+mn-ea"/>
                </a:endParaRPr>
              </a:p>
            </p:txBody>
          </p:sp>
          <p:grpSp>
            <p:nvGrpSpPr>
              <p:cNvPr id="48139" name="Group 8"/>
              <p:cNvGrpSpPr>
                <a:grpSpLocks/>
              </p:cNvGrpSpPr>
              <p:nvPr/>
            </p:nvGrpSpPr>
            <p:grpSpPr bwMode="auto">
              <a:xfrm>
                <a:off x="136" y="2069"/>
                <a:ext cx="181" cy="181"/>
                <a:chOff x="385" y="1412"/>
                <a:chExt cx="181" cy="181"/>
              </a:xfrm>
            </p:grpSpPr>
            <p:pic>
              <p:nvPicPr>
                <p:cNvPr id="48140" name="Picture 9" descr="ball"/>
                <p:cNvPicPr>
                  <a:picLocks noChangeAspect="1" noChangeArrowheads="1"/>
                </p:cNvPicPr>
                <p:nvPr/>
              </p:nvPicPr>
              <p:blipFill>
                <a:blip r:embed="rId4"/>
                <a:srcRect/>
                <a:stretch>
                  <a:fillRect/>
                </a:stretch>
              </p:blipFill>
              <p:spPr bwMode="gray">
                <a:xfrm>
                  <a:off x="385" y="1412"/>
                  <a:ext cx="181" cy="181"/>
                </a:xfrm>
                <a:prstGeom prst="rect">
                  <a:avLst/>
                </a:prstGeom>
                <a:noFill/>
                <a:ln w="9525">
                  <a:noFill/>
                  <a:miter lim="800000"/>
                  <a:headEnd/>
                  <a:tailEnd/>
                </a:ln>
              </p:spPr>
            </p:pic>
            <p:sp>
              <p:nvSpPr>
                <p:cNvPr id="48141" name="Oval 10"/>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a:solidFill>
                      <a:schemeClr val="bg1"/>
                    </a:solidFill>
                    <a:latin typeface="Verdana" pitchFamily="34" charset="0"/>
                    <a:ea typeface="Gulim" pitchFamily="34" charset="-127"/>
                  </a:endParaRPr>
                </a:p>
              </p:txBody>
            </p:sp>
          </p:grpSp>
        </p:grpSp>
      </p:grpSp>
      <p:sp>
        <p:nvSpPr>
          <p:cNvPr id="14" name="波形 13"/>
          <p:cNvSpPr/>
          <p:nvPr/>
        </p:nvSpPr>
        <p:spPr bwMode="auto">
          <a:xfrm>
            <a:off x="2195513" y="5157788"/>
            <a:ext cx="4608512" cy="719137"/>
          </a:xfrm>
          <a:prstGeom prst="wave">
            <a:avLst/>
          </a:prstGeom>
          <a:gradFill rotWithShape="1">
            <a:gsLst>
              <a:gs pos="0">
                <a:srgbClr val="5E9EFF"/>
              </a:gs>
              <a:gs pos="39999">
                <a:srgbClr val="85C2FF"/>
              </a:gs>
              <a:gs pos="70000">
                <a:srgbClr val="C4D6EB"/>
              </a:gs>
              <a:gs pos="100000">
                <a:srgbClr val="FFEBFA"/>
              </a:gs>
            </a:gsLst>
            <a:lin ang="2700000" scaled="0"/>
          </a:gradFill>
          <a:ln w="9525" algn="ctr">
            <a:noFill/>
            <a:miter lim="800000"/>
            <a:headEnd/>
            <a:tailEnd/>
          </a:ln>
        </p:spPr>
        <p:txBody>
          <a:bodyPr wrap="none" anchor="ctr"/>
          <a:lstStyle/>
          <a:p>
            <a:pPr algn="ctr" latinLnBrk="1">
              <a:defRPr/>
            </a:pPr>
            <a:r>
              <a:rPr kumimoji="1" lang="zh-CN" altLang="en-US" sz="1600" b="1" dirty="0">
                <a:latin typeface="+mn-ea"/>
                <a:ea typeface="+mn-ea"/>
                <a:cs typeface="Arial Unicode MS" pitchFamily="34" charset="-122"/>
              </a:rPr>
              <a:t>答案：丁、</a:t>
            </a:r>
            <a:r>
              <a:rPr lang="zh-CN" altLang="en-US" sz="1600" b="1" dirty="0">
                <a:effectLst>
                  <a:outerShdw blurRad="38100" dist="38100" dir="2700000" algn="tl">
                    <a:srgbClr val="C0C0C0"/>
                  </a:outerShdw>
                </a:effectLst>
                <a:latin typeface="+mn-ea"/>
                <a:ea typeface="+mn-ea"/>
              </a:rPr>
              <a:t>乙、甲、丙</a:t>
            </a:r>
            <a:endParaRPr kumimoji="1" lang="zh-CN" altLang="en-US" sz="1600" b="1" dirty="0">
              <a:latin typeface="+mn-ea"/>
              <a:ea typeface="+mn-ea"/>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49155" name="Rectangle 3"/>
          <p:cNvSpPr txBox="1">
            <a:spLocks noChangeArrowheads="1"/>
          </p:cNvSpPr>
          <p:nvPr/>
        </p:nvSpPr>
        <p:spPr bwMode="auto">
          <a:xfrm>
            <a:off x="611450" y="1700760"/>
            <a:ext cx="7862887" cy="2952567"/>
          </a:xfrm>
          <a:prstGeom prst="rect">
            <a:avLst/>
          </a:prstGeom>
          <a:noFill/>
          <a:ln w="9525">
            <a:noFill/>
            <a:miter lim="800000"/>
            <a:headEnd/>
            <a:tailEnd/>
          </a:ln>
        </p:spPr>
        <p:txBody>
          <a:bodyPr/>
          <a:lstStyle/>
          <a:p>
            <a:pPr>
              <a:spcBef>
                <a:spcPts val="1200"/>
              </a:spcBef>
              <a:buFont typeface="Wingdings" pitchFamily="2" charset="2"/>
              <a:buChar char="Ø"/>
            </a:pPr>
            <a:r>
              <a:rPr lang="zh-CN" altLang="en-US" sz="2200" b="1" dirty="0">
                <a:latin typeface="宋体" pitchFamily="2" charset="-122"/>
              </a:rPr>
              <a:t>涨跌幅限制：股票涨跌幅比例为</a:t>
            </a:r>
            <a:r>
              <a:rPr lang="en-US" altLang="zh-CN" sz="2200" b="1" dirty="0">
                <a:latin typeface="宋体" pitchFamily="2" charset="-122"/>
              </a:rPr>
              <a:t>10%,</a:t>
            </a:r>
            <a:r>
              <a:rPr lang="zh-CN" altLang="en-US" sz="2200" b="1" dirty="0">
                <a:latin typeface="宋体" pitchFamily="2" charset="-122"/>
              </a:rPr>
              <a:t>其中</a:t>
            </a:r>
            <a:r>
              <a:rPr lang="en-US" altLang="zh-CN" sz="2200" b="1" dirty="0">
                <a:latin typeface="宋体" pitchFamily="2" charset="-122"/>
              </a:rPr>
              <a:t>ST </a:t>
            </a:r>
            <a:r>
              <a:rPr lang="zh-CN" altLang="en-US" sz="2200" b="1" dirty="0">
                <a:latin typeface="宋体" pitchFamily="2" charset="-122"/>
              </a:rPr>
              <a:t>股票价格涨跌幅比例为</a:t>
            </a:r>
            <a:r>
              <a:rPr lang="en-US" altLang="zh-CN" sz="2200" b="1" dirty="0">
                <a:latin typeface="宋体" pitchFamily="2" charset="-122"/>
              </a:rPr>
              <a:t>5%</a:t>
            </a:r>
            <a:r>
              <a:rPr lang="zh-CN" altLang="en-US" sz="2200" b="1" dirty="0">
                <a:latin typeface="宋体" pitchFamily="2" charset="-122"/>
              </a:rPr>
              <a:t>。股票上市首日不受涨跌幅限制。</a:t>
            </a:r>
          </a:p>
          <a:p>
            <a:pPr>
              <a:spcBef>
                <a:spcPts val="1200"/>
              </a:spcBef>
              <a:buFont typeface="Wingdings" pitchFamily="2" charset="2"/>
              <a:buChar char="Ø"/>
            </a:pPr>
            <a:r>
              <a:rPr lang="zh-CN" altLang="en-US" sz="2200" b="1" dirty="0">
                <a:latin typeface="宋体" pitchFamily="2" charset="-122"/>
              </a:rPr>
              <a:t>申报限制：买卖有价格涨跌幅限制的证券，在价格涨跌幅限制以内的申报为有效申报。超过涨跌幅限制的申报为无效申报。 </a:t>
            </a:r>
          </a:p>
          <a:p>
            <a:pPr>
              <a:spcBef>
                <a:spcPts val="1200"/>
              </a:spcBef>
              <a:buFont typeface="Wingdings" pitchFamily="2" charset="2"/>
              <a:buChar char="Ø"/>
            </a:pPr>
            <a:r>
              <a:rPr lang="zh-CN" altLang="en-US" sz="2200" b="1" dirty="0">
                <a:latin typeface="宋体" pitchFamily="2" charset="-122"/>
              </a:rPr>
              <a:t>委托买卖</a:t>
            </a:r>
            <a:r>
              <a:rPr lang="zh-CN" altLang="en-US" sz="2200" b="1" dirty="0" smtClean="0">
                <a:latin typeface="宋体" pitchFamily="2" charset="-122"/>
              </a:rPr>
              <a:t>单位：</a:t>
            </a:r>
            <a:r>
              <a:rPr lang="en-US" altLang="zh-CN" sz="2200" b="1" dirty="0" smtClean="0">
                <a:latin typeface="宋体" pitchFamily="2" charset="-122"/>
              </a:rPr>
              <a:t>1</a:t>
            </a:r>
            <a:r>
              <a:rPr lang="zh-CN" altLang="en-US" sz="2200" b="1" dirty="0">
                <a:latin typeface="宋体" pitchFamily="2" charset="-122"/>
              </a:rPr>
              <a:t>手（</a:t>
            </a:r>
            <a:r>
              <a:rPr lang="en-US" altLang="zh-CN" sz="2200" b="1" dirty="0">
                <a:latin typeface="宋体" pitchFamily="2" charset="-122"/>
              </a:rPr>
              <a:t>100 </a:t>
            </a:r>
            <a:r>
              <a:rPr lang="zh-CN" altLang="en-US" sz="2200" b="1" dirty="0">
                <a:latin typeface="宋体" pitchFamily="2" charset="-122"/>
              </a:rPr>
              <a:t>股）或其整数</a:t>
            </a:r>
            <a:r>
              <a:rPr lang="zh-CN" altLang="en-US" sz="2200" b="1" dirty="0" smtClean="0">
                <a:latin typeface="宋体" pitchFamily="2" charset="-122"/>
              </a:rPr>
              <a:t>倍。</a:t>
            </a:r>
            <a:endParaRPr lang="zh-CN" altLang="en-US" sz="2200" b="1" dirty="0">
              <a:latin typeface="宋体" pitchFamily="2" charset="-122"/>
            </a:endParaRPr>
          </a:p>
          <a:p>
            <a:pPr>
              <a:spcBef>
                <a:spcPts val="1200"/>
              </a:spcBef>
              <a:buFont typeface="Wingdings" pitchFamily="2" charset="2"/>
              <a:buChar char="Ø"/>
            </a:pPr>
            <a:r>
              <a:rPr lang="zh-CN" altLang="en-US" sz="2200" b="1" dirty="0">
                <a:latin typeface="宋体" pitchFamily="2" charset="-122"/>
              </a:rPr>
              <a:t>申报上限：单笔申报最大数量不超过</a:t>
            </a:r>
            <a:r>
              <a:rPr lang="en-US" altLang="zh-CN" sz="2200" b="1" dirty="0">
                <a:latin typeface="宋体" pitchFamily="2" charset="-122"/>
              </a:rPr>
              <a:t>100</a:t>
            </a:r>
            <a:r>
              <a:rPr lang="zh-CN" altLang="en-US" sz="2200" b="1" dirty="0">
                <a:latin typeface="宋体" pitchFamily="2" charset="-122"/>
              </a:rPr>
              <a:t>万股。</a:t>
            </a:r>
          </a:p>
          <a:p>
            <a:pPr eaLnBrk="0" hangingPunct="0">
              <a:spcBef>
                <a:spcPct val="20000"/>
              </a:spcBef>
            </a:pPr>
            <a:endParaRPr lang="zh-CN" altLang="en-US" sz="2400" b="1" dirty="0">
              <a:latin typeface="宋体" pitchFamily="2" charset="-122"/>
            </a:endParaRPr>
          </a:p>
          <a:p>
            <a:pPr eaLnBrk="0" hangingPunct="0">
              <a:spcBef>
                <a:spcPct val="20000"/>
              </a:spcBef>
            </a:pPr>
            <a:r>
              <a:rPr lang="zh-CN" altLang="en-US" sz="2400" b="1" dirty="0">
                <a:latin typeface="宋体" pitchFamily="2" charset="-122"/>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487427" name="Rectangle 3"/>
          <p:cNvSpPr>
            <a:spLocks noGrp="1" noChangeArrowheads="1"/>
          </p:cNvSpPr>
          <p:nvPr>
            <p:ph type="title"/>
          </p:nvPr>
        </p:nvSpPr>
        <p:spPr>
          <a:effectLst>
            <a:outerShdw dist="35921" dir="2700000" algn="ctr" rotWithShape="0">
              <a:schemeClr val="bg2">
                <a:alpha val="50000"/>
              </a:schemeClr>
            </a:outerShdw>
          </a:effectLst>
        </p:spPr>
        <p:txBody>
          <a:bodyPr/>
          <a:lstStyle/>
          <a:p>
            <a:pPr>
              <a:defRPr/>
            </a:pPr>
            <a:r>
              <a:rPr lang="zh-CN" altLang="en-US" dirty="0" smtClean="0">
                <a:ea typeface="Gulim" pitchFamily="34" charset="-127"/>
              </a:rPr>
              <a:t>业务规则</a:t>
            </a:r>
            <a:endParaRPr lang="en-US" altLang="ko-KR" dirty="0">
              <a:ea typeface="Gulim" pitchFamily="34" charset="-127"/>
            </a:endParaRPr>
          </a:p>
        </p:txBody>
      </p:sp>
      <p:grpSp>
        <p:nvGrpSpPr>
          <p:cNvPr id="50180" name="Group 11"/>
          <p:cNvGrpSpPr>
            <a:grpSpLocks/>
          </p:cNvGrpSpPr>
          <p:nvPr/>
        </p:nvGrpSpPr>
        <p:grpSpPr bwMode="auto">
          <a:xfrm>
            <a:off x="1295400" y="1844675"/>
            <a:ext cx="6553200" cy="4356100"/>
            <a:chOff x="204" y="958"/>
            <a:chExt cx="4921" cy="3039"/>
          </a:xfrm>
        </p:grpSpPr>
        <p:pic>
          <p:nvPicPr>
            <p:cNvPr id="50182" name="Picture 2" descr="box_wide_fill"/>
            <p:cNvPicPr>
              <a:picLocks noChangeAspect="1" noChangeArrowheads="1"/>
            </p:cNvPicPr>
            <p:nvPr/>
          </p:nvPicPr>
          <p:blipFill>
            <a:blip r:embed="rId3"/>
            <a:srcRect/>
            <a:stretch>
              <a:fillRect/>
            </a:stretch>
          </p:blipFill>
          <p:spPr bwMode="gray">
            <a:xfrm>
              <a:off x="204" y="1412"/>
              <a:ext cx="4921" cy="2585"/>
            </a:xfrm>
            <a:prstGeom prst="rect">
              <a:avLst/>
            </a:prstGeom>
            <a:noFill/>
            <a:ln w="9525">
              <a:noFill/>
              <a:miter lim="800000"/>
              <a:headEnd/>
              <a:tailEnd/>
            </a:ln>
          </p:spPr>
        </p:pic>
        <p:sp>
          <p:nvSpPr>
            <p:cNvPr id="487428" name="Rectangle 4"/>
            <p:cNvSpPr>
              <a:spLocks noChangeArrowheads="1"/>
            </p:cNvSpPr>
            <p:nvPr/>
          </p:nvSpPr>
          <p:spPr bwMode="gray">
            <a:xfrm>
              <a:off x="225" y="1457"/>
              <a:ext cx="4900" cy="2493"/>
            </a:xfrm>
            <a:prstGeom prst="rect">
              <a:avLst/>
            </a:prstGeom>
            <a:noFill/>
            <a:ln w="25400">
              <a:noFill/>
              <a:miter lim="800000"/>
              <a:headEnd/>
              <a:tailEnd/>
            </a:ln>
            <a:effectLst/>
          </p:spPr>
          <p:txBody>
            <a:bodyPr wrap="none" anchor="ctr"/>
            <a:lstStyle/>
            <a:p>
              <a:pPr marL="342900" indent="-342900" eaLnBrk="0" hangingPunct="0">
                <a:defRPr/>
              </a:pPr>
              <a:r>
                <a:rPr lang="en-US" altLang="ko-KR" sz="2000" dirty="0">
                  <a:effectLst>
                    <a:outerShdw blurRad="38100" dist="38100" dir="2700000" algn="tl">
                      <a:srgbClr val="C0C0C0"/>
                    </a:outerShdw>
                  </a:effectLst>
                  <a:latin typeface="宋体" pitchFamily="2" charset="-122"/>
                </a:rPr>
                <a:t>X</a:t>
              </a:r>
              <a:r>
                <a:rPr lang="zh-CN" altLang="en-US" sz="2000" dirty="0">
                  <a:effectLst>
                    <a:outerShdw blurRad="38100" dist="38100" dir="2700000" algn="tl">
                      <a:srgbClr val="C0C0C0"/>
                    </a:outerShdw>
                  </a:effectLst>
                  <a:latin typeface="宋体" pitchFamily="2" charset="-122"/>
                </a:rPr>
                <a:t>股票的收盘价为</a:t>
              </a:r>
              <a:r>
                <a:rPr lang="en-US" altLang="zh-CN" sz="2000" dirty="0">
                  <a:effectLst>
                    <a:outerShdw blurRad="38100" dist="38100" dir="2700000" algn="tl">
                      <a:srgbClr val="C0C0C0"/>
                    </a:outerShdw>
                  </a:effectLst>
                  <a:latin typeface="宋体" pitchFamily="2" charset="-122"/>
                </a:rPr>
                <a:t>12.38</a:t>
              </a:r>
              <a:r>
                <a:rPr lang="zh-CN" altLang="en-US" sz="2000" dirty="0">
                  <a:effectLst>
                    <a:outerShdw blurRad="38100" dist="38100" dir="2700000" algn="tl">
                      <a:srgbClr val="C0C0C0"/>
                    </a:outerShdw>
                  </a:effectLst>
                  <a:latin typeface="宋体" pitchFamily="2" charset="-122"/>
                </a:rPr>
                <a:t>元，</a:t>
              </a:r>
              <a:r>
                <a:rPr lang="en-US" altLang="zh-CN" sz="2000" dirty="0">
                  <a:effectLst>
                    <a:outerShdw blurRad="38100" dist="38100" dir="2700000" algn="tl">
                      <a:srgbClr val="C0C0C0"/>
                    </a:outerShdw>
                  </a:effectLst>
                  <a:latin typeface="宋体" pitchFamily="2" charset="-122"/>
                </a:rPr>
                <a:t>Y</a:t>
              </a:r>
              <a:r>
                <a:rPr lang="zh-CN" altLang="en-US" sz="2000" dirty="0">
                  <a:effectLst>
                    <a:outerShdw blurRad="38100" dist="38100" dir="2700000" algn="tl">
                      <a:srgbClr val="C0C0C0"/>
                    </a:outerShdw>
                  </a:effectLst>
                  <a:latin typeface="宋体" pitchFamily="2" charset="-122"/>
                </a:rPr>
                <a:t>股票的交易特别处理，</a:t>
              </a:r>
              <a:endParaRPr lang="en-US" altLang="zh-CN" sz="2000" dirty="0">
                <a:effectLst>
                  <a:outerShdw blurRad="38100" dist="38100" dir="2700000" algn="tl">
                    <a:srgbClr val="C0C0C0"/>
                  </a:outerShdw>
                </a:effectLst>
                <a:latin typeface="宋体" pitchFamily="2" charset="-122"/>
              </a:endParaRPr>
            </a:p>
            <a:p>
              <a:pPr marL="342900" indent="-342900" eaLnBrk="0" hangingPunct="0">
                <a:defRPr/>
              </a:pPr>
              <a:r>
                <a:rPr lang="zh-CN" altLang="en-US" sz="2000" dirty="0">
                  <a:effectLst>
                    <a:outerShdw blurRad="38100" dist="38100" dir="2700000" algn="tl">
                      <a:srgbClr val="C0C0C0"/>
                    </a:outerShdw>
                  </a:effectLst>
                  <a:latin typeface="宋体" pitchFamily="2" charset="-122"/>
                </a:rPr>
                <a:t>属于</a:t>
              </a:r>
              <a:r>
                <a:rPr lang="en-US" altLang="zh-CN" sz="2000" dirty="0">
                  <a:effectLst>
                    <a:outerShdw blurRad="38100" dist="38100" dir="2700000" algn="tl">
                      <a:srgbClr val="C0C0C0"/>
                    </a:outerShdw>
                  </a:effectLst>
                  <a:latin typeface="宋体" pitchFamily="2" charset="-122"/>
                </a:rPr>
                <a:t>ST</a:t>
              </a:r>
              <a:r>
                <a:rPr lang="zh-CN" altLang="en-US" sz="2000" dirty="0">
                  <a:effectLst>
                    <a:outerShdw blurRad="38100" dist="38100" dir="2700000" algn="tl">
                      <a:srgbClr val="C0C0C0"/>
                    </a:outerShdw>
                  </a:effectLst>
                  <a:latin typeface="宋体" pitchFamily="2" charset="-122"/>
                </a:rPr>
                <a:t>股票，收盘价为</a:t>
              </a:r>
              <a:r>
                <a:rPr lang="en-US" altLang="zh-CN" sz="2000" dirty="0">
                  <a:effectLst>
                    <a:outerShdw blurRad="38100" dist="38100" dir="2700000" algn="tl">
                      <a:srgbClr val="C0C0C0"/>
                    </a:outerShdw>
                  </a:effectLst>
                  <a:latin typeface="宋体" pitchFamily="2" charset="-122"/>
                </a:rPr>
                <a:t>9.66</a:t>
              </a:r>
              <a:r>
                <a:rPr lang="zh-CN" altLang="en-US" sz="2000" dirty="0">
                  <a:effectLst>
                    <a:outerShdw blurRad="38100" dist="38100" dir="2700000" algn="tl">
                      <a:srgbClr val="C0C0C0"/>
                    </a:outerShdw>
                  </a:effectLst>
                  <a:latin typeface="宋体" pitchFamily="2" charset="-122"/>
                </a:rPr>
                <a:t>元。则次一交易日</a:t>
              </a:r>
              <a:endParaRPr lang="en-US" altLang="zh-CN" sz="2000" dirty="0">
                <a:effectLst>
                  <a:outerShdw blurRad="38100" dist="38100" dir="2700000" algn="tl">
                    <a:srgbClr val="C0C0C0"/>
                  </a:outerShdw>
                </a:effectLst>
                <a:latin typeface="宋体" pitchFamily="2" charset="-122"/>
              </a:endParaRPr>
            </a:p>
            <a:p>
              <a:pPr marL="342900" indent="-342900" eaLnBrk="0" hangingPunct="0">
                <a:defRPr/>
              </a:pPr>
              <a:r>
                <a:rPr lang="en-US" altLang="zh-CN" sz="2000" dirty="0">
                  <a:effectLst>
                    <a:outerShdw blurRad="38100" dist="38100" dir="2700000" algn="tl">
                      <a:srgbClr val="C0C0C0"/>
                    </a:outerShdw>
                  </a:effectLst>
                  <a:latin typeface="宋体" pitchFamily="2" charset="-122"/>
                </a:rPr>
                <a:t>X</a:t>
              </a:r>
              <a:r>
                <a:rPr lang="zh-CN" altLang="en-US" sz="2000" dirty="0">
                  <a:effectLst>
                    <a:outerShdw blurRad="38100" dist="38100" dir="2700000" algn="tl">
                      <a:srgbClr val="C0C0C0"/>
                    </a:outerShdw>
                  </a:effectLst>
                  <a:latin typeface="宋体" pitchFamily="2" charset="-122"/>
                </a:rPr>
                <a:t>股票交易的价格上下限分别是多少元？</a:t>
              </a:r>
              <a:r>
                <a:rPr lang="en-US" altLang="zh-CN" sz="2000" dirty="0">
                  <a:effectLst>
                    <a:outerShdw blurRad="38100" dist="38100" dir="2700000" algn="tl">
                      <a:srgbClr val="C0C0C0"/>
                    </a:outerShdw>
                  </a:effectLst>
                  <a:latin typeface="宋体" pitchFamily="2" charset="-122"/>
                </a:rPr>
                <a:t>Y</a:t>
              </a:r>
              <a:r>
                <a:rPr lang="zh-CN" altLang="en-US" sz="2000" dirty="0">
                  <a:effectLst>
                    <a:outerShdw blurRad="38100" dist="38100" dir="2700000" algn="tl">
                      <a:srgbClr val="C0C0C0"/>
                    </a:outerShdw>
                  </a:effectLst>
                  <a:latin typeface="宋体" pitchFamily="2" charset="-122"/>
                </a:rPr>
                <a:t>股票的呢？</a:t>
              </a:r>
              <a:endParaRPr lang="en-US" altLang="zh-CN" sz="2000" dirty="0">
                <a:effectLst>
                  <a:outerShdw blurRad="38100" dist="38100" dir="2700000" algn="tl">
                    <a:srgbClr val="C0C0C0"/>
                  </a:outerShdw>
                </a:effectLst>
                <a:latin typeface="宋体" pitchFamily="2" charset="-122"/>
              </a:endParaRPr>
            </a:p>
            <a:p>
              <a:pPr marL="342900" indent="-342900" eaLnBrk="0" hangingPunct="0">
                <a:defRPr/>
              </a:pPr>
              <a:endParaRPr lang="en-US" altLang="zh-CN" sz="2000" dirty="0">
                <a:effectLst>
                  <a:outerShdw blurRad="38100" dist="38100" dir="2700000" algn="tl">
                    <a:srgbClr val="C0C0C0"/>
                  </a:outerShdw>
                </a:effectLst>
                <a:latin typeface="宋体" pitchFamily="2" charset="-122"/>
              </a:endParaRPr>
            </a:p>
            <a:p>
              <a:pPr marL="342900" indent="-342900" eaLnBrk="0" hangingPunct="0">
                <a:defRPr/>
              </a:pPr>
              <a:endParaRPr lang="en-US" altLang="zh-CN" sz="2000" dirty="0">
                <a:effectLst>
                  <a:outerShdw blurRad="38100" dist="38100" dir="2700000" algn="tl">
                    <a:srgbClr val="C0C0C0"/>
                  </a:outerShdw>
                </a:effectLst>
                <a:latin typeface="宋体" pitchFamily="2" charset="-122"/>
              </a:endParaRPr>
            </a:p>
            <a:p>
              <a:pPr marL="342900" indent="-342900" eaLnBrk="0" hangingPunct="0">
                <a:defRPr/>
              </a:pPr>
              <a:endParaRPr lang="en-US" altLang="ko-KR" dirty="0">
                <a:effectLst>
                  <a:outerShdw blurRad="38100" dist="38100" dir="2700000" algn="tl">
                    <a:srgbClr val="C0C0C0"/>
                  </a:outerShdw>
                </a:effectLst>
                <a:latin typeface="Verdana" pitchFamily="34" charset="0"/>
                <a:ea typeface="Gulim" pitchFamily="34" charset="-127"/>
              </a:endParaRPr>
            </a:p>
            <a:p>
              <a:pPr marL="342900" indent="-342900" eaLnBrk="0" hangingPunct="0">
                <a:defRPr/>
              </a:pPr>
              <a:endParaRPr lang="en-US" altLang="ko-KR" dirty="0">
                <a:effectLst>
                  <a:outerShdw blurRad="38100" dist="38100" dir="2700000" algn="tl">
                    <a:srgbClr val="C0C0C0"/>
                  </a:outerShdw>
                </a:effectLst>
                <a:latin typeface="Verdana" pitchFamily="34" charset="0"/>
                <a:ea typeface="Gulim" pitchFamily="34" charset="-127"/>
              </a:endParaRPr>
            </a:p>
            <a:p>
              <a:pPr marL="342900" indent="-342900" eaLnBrk="0" hangingPunct="0">
                <a:defRPr/>
              </a:pPr>
              <a:endParaRPr lang="en-US" altLang="ko-KR" dirty="0">
                <a:effectLst>
                  <a:outerShdw blurRad="38100" dist="38100" dir="2700000" algn="tl">
                    <a:srgbClr val="C0C0C0"/>
                  </a:outerShdw>
                </a:effectLst>
                <a:latin typeface="Verdana" pitchFamily="34" charset="0"/>
                <a:ea typeface="Gulim" pitchFamily="34" charset="-127"/>
              </a:endParaRPr>
            </a:p>
            <a:p>
              <a:pPr marL="342900" indent="-342900" eaLnBrk="0" hangingPunct="0">
                <a:defRPr/>
              </a:pPr>
              <a:endParaRPr lang="en-US" altLang="ko-KR" dirty="0">
                <a:effectLst>
                  <a:outerShdw blurRad="38100" dist="38100" dir="2700000" algn="tl">
                    <a:srgbClr val="C0C0C0"/>
                  </a:outerShdw>
                </a:effectLst>
                <a:latin typeface="Verdana" pitchFamily="34" charset="0"/>
                <a:ea typeface="Gulim" pitchFamily="34" charset="-127"/>
              </a:endParaRPr>
            </a:p>
          </p:txBody>
        </p:sp>
        <p:grpSp>
          <p:nvGrpSpPr>
            <p:cNvPr id="50184" name="Group 5"/>
            <p:cNvGrpSpPr>
              <a:grpSpLocks/>
            </p:cNvGrpSpPr>
            <p:nvPr/>
          </p:nvGrpSpPr>
          <p:grpSpPr bwMode="auto">
            <a:xfrm>
              <a:off x="204" y="958"/>
              <a:ext cx="4921" cy="340"/>
              <a:chOff x="136" y="1995"/>
              <a:chExt cx="5080" cy="340"/>
            </a:xfrm>
          </p:grpSpPr>
          <p:pic>
            <p:nvPicPr>
              <p:cNvPr id="50185" name="Picture 6" descr="box_wide2"/>
              <p:cNvPicPr>
                <a:picLocks noChangeAspect="1" noChangeArrowheads="1"/>
              </p:cNvPicPr>
              <p:nvPr/>
            </p:nvPicPr>
            <p:blipFill>
              <a:blip r:embed="rId4"/>
              <a:srcRect/>
              <a:stretch>
                <a:fillRect/>
              </a:stretch>
            </p:blipFill>
            <p:spPr bwMode="gray">
              <a:xfrm flipH="1">
                <a:off x="204" y="1995"/>
                <a:ext cx="5012" cy="330"/>
              </a:xfrm>
              <a:prstGeom prst="rect">
                <a:avLst/>
              </a:prstGeom>
              <a:noFill/>
              <a:ln w="9525">
                <a:noFill/>
                <a:miter lim="800000"/>
                <a:headEnd/>
                <a:tailEnd/>
              </a:ln>
            </p:spPr>
          </p:pic>
          <p:sp>
            <p:nvSpPr>
              <p:cNvPr id="487431" name="Rectangle 7"/>
              <p:cNvSpPr>
                <a:spLocks noChangeArrowheads="1"/>
              </p:cNvSpPr>
              <p:nvPr/>
            </p:nvSpPr>
            <p:spPr bwMode="gray">
              <a:xfrm>
                <a:off x="204" y="2016"/>
                <a:ext cx="4967" cy="319"/>
              </a:xfrm>
              <a:prstGeom prst="rect">
                <a:avLst/>
              </a:prstGeom>
              <a:noFill/>
              <a:ln w="25400">
                <a:noFill/>
                <a:miter lim="800000"/>
                <a:headEnd/>
                <a:tailEnd/>
              </a:ln>
              <a:effectLst/>
            </p:spPr>
            <p:txBody>
              <a:bodyPr>
                <a:spAutoFit/>
              </a:bodyPr>
              <a:lstStyle/>
              <a:p>
                <a:pPr latinLnBrk="1">
                  <a:defRPr/>
                </a:pPr>
                <a:r>
                  <a:rPr kumimoji="1" lang="en-US" altLang="ko-KR" sz="2400" b="1" dirty="0">
                    <a:effectLst>
                      <a:outerShdw blurRad="38100" dist="38100" dir="2700000" algn="tl">
                        <a:srgbClr val="C0C0C0"/>
                      </a:outerShdw>
                    </a:effectLst>
                    <a:latin typeface="Verdana" pitchFamily="34" charset="0"/>
                    <a:ea typeface="Gulim" pitchFamily="34" charset="-127"/>
                  </a:rPr>
                  <a:t>   </a:t>
                </a:r>
                <a:r>
                  <a:rPr kumimoji="1" lang="zh-CN" altLang="en-US" sz="2400" b="1" dirty="0">
                    <a:effectLst>
                      <a:outerShdw blurRad="38100" dist="38100" dir="2700000" algn="tl">
                        <a:srgbClr val="C0C0C0"/>
                      </a:outerShdw>
                    </a:effectLst>
                    <a:latin typeface="Verdana" pitchFamily="34" charset="0"/>
                    <a:ea typeface="Gulim" pitchFamily="34" charset="-127"/>
                  </a:rPr>
                  <a:t>涨跌幅价格</a:t>
                </a:r>
                <a:r>
                  <a:rPr kumimoji="1" lang="en-US" altLang="zh-CN" sz="2400" b="1" dirty="0">
                    <a:effectLst>
                      <a:outerShdw blurRad="38100" dist="38100" dir="2700000" algn="tl">
                        <a:srgbClr val="C0C0C0"/>
                      </a:outerShdw>
                    </a:effectLst>
                    <a:latin typeface="Verdana" pitchFamily="34" charset="0"/>
                    <a:ea typeface="Gulim" pitchFamily="34" charset="-127"/>
                  </a:rPr>
                  <a:t>=</a:t>
                </a:r>
                <a:r>
                  <a:rPr kumimoji="1" lang="zh-CN" altLang="en-US" sz="2400" b="1" dirty="0">
                    <a:effectLst>
                      <a:outerShdw blurRad="38100" dist="38100" dir="2700000" algn="tl">
                        <a:srgbClr val="C0C0C0"/>
                      </a:outerShdw>
                    </a:effectLst>
                    <a:latin typeface="Verdana" pitchFamily="34" charset="0"/>
                    <a:ea typeface="Gulim" pitchFamily="34" charset="-127"/>
                  </a:rPr>
                  <a:t>前收盘价</a:t>
                </a:r>
                <a:r>
                  <a:rPr kumimoji="1" lang="en-US" altLang="zh-CN" sz="2400" b="1" dirty="0">
                    <a:effectLst>
                      <a:outerShdw blurRad="38100" dist="38100" dir="2700000" algn="tl">
                        <a:srgbClr val="C0C0C0"/>
                      </a:outerShdw>
                    </a:effectLst>
                    <a:latin typeface="Verdana" pitchFamily="34" charset="0"/>
                    <a:ea typeface="Gulim" pitchFamily="34" charset="-127"/>
                  </a:rPr>
                  <a:t>*（1±</a:t>
                </a:r>
                <a:r>
                  <a:rPr kumimoji="1" lang="zh-CN" altLang="en-US" sz="2400" b="1" dirty="0">
                    <a:effectLst>
                      <a:outerShdw blurRad="38100" dist="38100" dir="2700000" algn="tl">
                        <a:srgbClr val="C0C0C0"/>
                      </a:outerShdw>
                    </a:effectLst>
                    <a:latin typeface="Verdana" pitchFamily="34" charset="0"/>
                    <a:ea typeface="Gulim" pitchFamily="34" charset="-127"/>
                  </a:rPr>
                  <a:t>涨跌幅比例</a:t>
                </a:r>
                <a:r>
                  <a:rPr kumimoji="1" lang="en-US" altLang="zh-CN" sz="2400" b="1" dirty="0">
                    <a:effectLst>
                      <a:outerShdw blurRad="38100" dist="38100" dir="2700000" algn="tl">
                        <a:srgbClr val="C0C0C0"/>
                      </a:outerShdw>
                    </a:effectLst>
                    <a:latin typeface="Verdana" pitchFamily="34" charset="0"/>
                    <a:ea typeface="Gulim" pitchFamily="34" charset="-127"/>
                  </a:rPr>
                  <a:t>）</a:t>
                </a:r>
                <a:endParaRPr kumimoji="1" lang="en-US" altLang="ko-KR" sz="2400" b="1" dirty="0">
                  <a:effectLst>
                    <a:outerShdw blurRad="38100" dist="38100" dir="2700000" algn="tl">
                      <a:srgbClr val="C0C0C0"/>
                    </a:outerShdw>
                  </a:effectLst>
                  <a:latin typeface="Verdana" pitchFamily="34" charset="0"/>
                  <a:ea typeface="Gulim" pitchFamily="34" charset="-127"/>
                </a:endParaRPr>
              </a:p>
            </p:txBody>
          </p:sp>
          <p:grpSp>
            <p:nvGrpSpPr>
              <p:cNvPr id="50187" name="Group 8"/>
              <p:cNvGrpSpPr>
                <a:grpSpLocks/>
              </p:cNvGrpSpPr>
              <p:nvPr/>
            </p:nvGrpSpPr>
            <p:grpSpPr bwMode="auto">
              <a:xfrm>
                <a:off x="136" y="2069"/>
                <a:ext cx="181" cy="181"/>
                <a:chOff x="385" y="1412"/>
                <a:chExt cx="181" cy="181"/>
              </a:xfrm>
            </p:grpSpPr>
            <p:pic>
              <p:nvPicPr>
                <p:cNvPr id="50188" name="Picture 9" descr="ball"/>
                <p:cNvPicPr>
                  <a:picLocks noChangeAspect="1" noChangeArrowheads="1"/>
                </p:cNvPicPr>
                <p:nvPr/>
              </p:nvPicPr>
              <p:blipFill>
                <a:blip r:embed="rId5"/>
                <a:srcRect/>
                <a:stretch>
                  <a:fillRect/>
                </a:stretch>
              </p:blipFill>
              <p:spPr bwMode="gray">
                <a:xfrm>
                  <a:off x="385" y="1412"/>
                  <a:ext cx="181" cy="181"/>
                </a:xfrm>
                <a:prstGeom prst="rect">
                  <a:avLst/>
                </a:prstGeom>
                <a:noFill/>
                <a:ln w="9525">
                  <a:noFill/>
                  <a:miter lim="800000"/>
                  <a:headEnd/>
                  <a:tailEnd/>
                </a:ln>
              </p:spPr>
            </p:pic>
            <p:sp>
              <p:nvSpPr>
                <p:cNvPr id="50189" name="Oval 10"/>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a:solidFill>
                      <a:schemeClr val="bg1"/>
                    </a:solidFill>
                    <a:latin typeface="Verdana" pitchFamily="34" charset="0"/>
                    <a:ea typeface="Gulim" pitchFamily="34" charset="-127"/>
                  </a:endParaRPr>
                </a:p>
              </p:txBody>
            </p:sp>
          </p:grpSp>
        </p:grpSp>
      </p:grpSp>
      <p:sp>
        <p:nvSpPr>
          <p:cNvPr id="13" name="波形 12"/>
          <p:cNvSpPr/>
          <p:nvPr/>
        </p:nvSpPr>
        <p:spPr bwMode="auto">
          <a:xfrm>
            <a:off x="1979613" y="4292600"/>
            <a:ext cx="5329237" cy="1441450"/>
          </a:xfrm>
          <a:prstGeom prst="wave">
            <a:avLst/>
          </a:prstGeom>
          <a:gradFill rotWithShape="1">
            <a:gsLst>
              <a:gs pos="0">
                <a:schemeClr val="accent5">
                  <a:lumMod val="40000"/>
                  <a:lumOff val="60000"/>
                </a:schemeClr>
              </a:gs>
              <a:gs pos="100000">
                <a:srgbClr val="0093B3"/>
              </a:gs>
            </a:gsLst>
            <a:lin ang="2700000" scaled="1"/>
          </a:gradFill>
          <a:ln w="9525" algn="ctr">
            <a:noFill/>
            <a:miter lim="800000"/>
            <a:headEnd/>
            <a:tailEnd/>
          </a:ln>
        </p:spPr>
        <p:txBody>
          <a:bodyPr wrap="none" anchor="ctr"/>
          <a:lstStyle/>
          <a:p>
            <a:pPr algn="just" latinLnBrk="1">
              <a:defRPr/>
            </a:pPr>
            <a:r>
              <a:rPr kumimoji="1" lang="en-US" altLang="zh-CN" b="1" dirty="0">
                <a:latin typeface="Arial Unicode MS" pitchFamily="34" charset="-122"/>
                <a:ea typeface="Arial Unicode MS" pitchFamily="34" charset="-122"/>
                <a:cs typeface="Arial Unicode MS" pitchFamily="34" charset="-122"/>
              </a:rPr>
              <a:t>X</a:t>
            </a:r>
            <a:r>
              <a:rPr kumimoji="1" lang="zh-CN" altLang="en-US" b="1" dirty="0">
                <a:latin typeface="Arial Unicode MS" pitchFamily="34" charset="-122"/>
                <a:ea typeface="Arial Unicode MS" pitchFamily="34" charset="-122"/>
                <a:cs typeface="Arial Unicode MS" pitchFamily="34" charset="-122"/>
              </a:rPr>
              <a:t>股票上下限</a:t>
            </a:r>
            <a:r>
              <a:rPr kumimoji="1" lang="en-US" altLang="zh-CN" b="1" dirty="0">
                <a:latin typeface="Arial Unicode MS" pitchFamily="34" charset="-122"/>
                <a:ea typeface="Arial Unicode MS" pitchFamily="34" charset="-122"/>
                <a:cs typeface="Arial Unicode MS" pitchFamily="34" charset="-122"/>
              </a:rPr>
              <a:t>=12.38*（1</a:t>
            </a:r>
            <a:r>
              <a:rPr kumimoji="1" lang="en-US" altLang="zh-CN" b="1" dirty="0">
                <a:effectLst>
                  <a:outerShdw blurRad="38100" dist="38100" dir="2700000" algn="tl">
                    <a:srgbClr val="C0C0C0"/>
                  </a:outerShdw>
                </a:effectLst>
                <a:latin typeface="Verdana" pitchFamily="34" charset="0"/>
                <a:ea typeface="Gulim" pitchFamily="34" charset="-127"/>
              </a:rPr>
              <a:t> ± 10%</a:t>
            </a:r>
            <a:r>
              <a:rPr kumimoji="1" lang="en-US" altLang="zh-CN" b="1" dirty="0">
                <a:latin typeface="Arial Unicode MS" pitchFamily="34" charset="-122"/>
                <a:ea typeface="Arial Unicode MS" pitchFamily="34" charset="-122"/>
                <a:cs typeface="Arial Unicode MS" pitchFamily="34" charset="-122"/>
              </a:rPr>
              <a:t>）</a:t>
            </a:r>
          </a:p>
          <a:p>
            <a:pPr algn="just" latinLnBrk="1">
              <a:defRPr/>
            </a:pPr>
            <a:r>
              <a:rPr kumimoji="1" lang="en-US" altLang="zh-CN" b="1" dirty="0">
                <a:latin typeface="Arial Unicode MS" pitchFamily="34" charset="-122"/>
                <a:ea typeface="Arial Unicode MS" pitchFamily="34" charset="-122"/>
                <a:cs typeface="Arial Unicode MS" pitchFamily="34" charset="-122"/>
              </a:rPr>
              <a:t>Y</a:t>
            </a:r>
            <a:r>
              <a:rPr kumimoji="1" lang="zh-CN" altLang="en-US" b="1" dirty="0">
                <a:latin typeface="Arial Unicode MS" pitchFamily="34" charset="-122"/>
                <a:ea typeface="Arial Unicode MS" pitchFamily="34" charset="-122"/>
                <a:cs typeface="Arial Unicode MS" pitchFamily="34" charset="-122"/>
              </a:rPr>
              <a:t>股票上下限</a:t>
            </a:r>
            <a:r>
              <a:rPr kumimoji="1" lang="en-US" altLang="zh-CN" b="1" dirty="0">
                <a:latin typeface="Arial Unicode MS" pitchFamily="34" charset="-122"/>
                <a:ea typeface="Arial Unicode MS" pitchFamily="34" charset="-122"/>
                <a:cs typeface="Arial Unicode MS" pitchFamily="34" charset="-122"/>
              </a:rPr>
              <a:t>=9.66*（ 1</a:t>
            </a:r>
            <a:r>
              <a:rPr kumimoji="1" lang="en-US" altLang="zh-CN" b="1" dirty="0">
                <a:effectLst>
                  <a:outerShdw blurRad="38100" dist="38100" dir="2700000" algn="tl">
                    <a:srgbClr val="C0C0C0"/>
                  </a:outerShdw>
                </a:effectLst>
                <a:latin typeface="Verdana" pitchFamily="34" charset="0"/>
                <a:ea typeface="Gulim" pitchFamily="34" charset="-127"/>
              </a:rPr>
              <a:t> ± 5%</a:t>
            </a:r>
            <a:r>
              <a:rPr kumimoji="1" lang="en-US" altLang="zh-CN" b="1" dirty="0">
                <a:latin typeface="Arial Unicode MS" pitchFamily="34" charset="-122"/>
                <a:ea typeface="Arial Unicode MS" pitchFamily="34" charset="-122"/>
                <a:cs typeface="Arial Unicode MS" pitchFamily="34" charset="-122"/>
              </a:rPr>
              <a:t>）</a:t>
            </a:r>
            <a:endParaRPr kumimoji="1" lang="zh-CN" altLang="en-US" b="1"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486402" name="Rectangle 2"/>
          <p:cNvSpPr>
            <a:spLocks noGrp="1" noChangeArrowheads="1"/>
          </p:cNvSpPr>
          <p:nvPr>
            <p:ph type="title"/>
          </p:nvPr>
        </p:nvSpPr>
        <p:spPr>
          <a:xfrm>
            <a:off x="179388" y="188913"/>
            <a:ext cx="6013450" cy="571500"/>
          </a:xfrm>
          <a:effectLst>
            <a:outerShdw dist="35921" dir="2700000" algn="ctr" rotWithShape="0">
              <a:schemeClr val="bg2">
                <a:alpha val="50000"/>
              </a:schemeClr>
            </a:outerShdw>
          </a:effectLst>
        </p:spPr>
        <p:txBody>
          <a:bodyPr/>
          <a:lstStyle/>
          <a:p>
            <a:pPr>
              <a:defRPr/>
            </a:pPr>
            <a:r>
              <a:rPr lang="zh-CN" altLang="en-US" dirty="0" smtClean="0">
                <a:ea typeface="Gulim" pitchFamily="34" charset="-127"/>
              </a:rPr>
              <a:t>业务规则</a:t>
            </a:r>
            <a:endParaRPr lang="en-US" altLang="ko-KR" dirty="0">
              <a:ea typeface="Gulim" pitchFamily="34" charset="-127"/>
            </a:endParaRPr>
          </a:p>
        </p:txBody>
      </p:sp>
      <p:grpSp>
        <p:nvGrpSpPr>
          <p:cNvPr id="51204" name="Group 15"/>
          <p:cNvGrpSpPr>
            <a:grpSpLocks/>
          </p:cNvGrpSpPr>
          <p:nvPr/>
        </p:nvGrpSpPr>
        <p:grpSpPr bwMode="auto">
          <a:xfrm>
            <a:off x="1042988" y="1773238"/>
            <a:ext cx="6769100" cy="4321175"/>
            <a:chOff x="204" y="891"/>
            <a:chExt cx="5074" cy="3129"/>
          </a:xfrm>
        </p:grpSpPr>
        <p:grpSp>
          <p:nvGrpSpPr>
            <p:cNvPr id="51205" name="Group 3"/>
            <p:cNvGrpSpPr>
              <a:grpSpLocks/>
            </p:cNvGrpSpPr>
            <p:nvPr/>
          </p:nvGrpSpPr>
          <p:grpSpPr bwMode="auto">
            <a:xfrm>
              <a:off x="272" y="891"/>
              <a:ext cx="5006" cy="3129"/>
              <a:chOff x="272" y="1134"/>
              <a:chExt cx="5006" cy="2676"/>
            </a:xfrm>
          </p:grpSpPr>
          <p:pic>
            <p:nvPicPr>
              <p:cNvPr id="51215" name="Picture 4" descr="box_wide"/>
              <p:cNvPicPr>
                <a:picLocks noChangeAspect="1" noChangeArrowheads="1"/>
              </p:cNvPicPr>
              <p:nvPr/>
            </p:nvPicPr>
            <p:blipFill>
              <a:blip r:embed="rId2"/>
              <a:srcRect/>
              <a:stretch>
                <a:fillRect/>
              </a:stretch>
            </p:blipFill>
            <p:spPr bwMode="gray">
              <a:xfrm flipV="1">
                <a:off x="272" y="1134"/>
                <a:ext cx="5006" cy="2676"/>
              </a:xfrm>
              <a:prstGeom prst="rect">
                <a:avLst/>
              </a:prstGeom>
              <a:noFill/>
              <a:ln w="9525">
                <a:noFill/>
                <a:miter lim="800000"/>
                <a:headEnd/>
                <a:tailEnd/>
              </a:ln>
            </p:spPr>
          </p:pic>
          <p:sp>
            <p:nvSpPr>
              <p:cNvPr id="486405" name="Rectangle 5"/>
              <p:cNvSpPr>
                <a:spLocks noChangeArrowheads="1"/>
              </p:cNvSpPr>
              <p:nvPr/>
            </p:nvSpPr>
            <p:spPr bwMode="gray">
              <a:xfrm>
                <a:off x="499" y="1150"/>
                <a:ext cx="4717" cy="2660"/>
              </a:xfrm>
              <a:prstGeom prst="rect">
                <a:avLst/>
              </a:prstGeom>
              <a:noFill/>
              <a:ln w="9525">
                <a:noFill/>
                <a:miter lim="800000"/>
                <a:headEnd/>
                <a:tailEnd/>
              </a:ln>
              <a:effectLst/>
            </p:spPr>
            <p:txBody>
              <a:bodyPr wrap="none" anchor="ctr"/>
              <a:lstStyle/>
              <a:p>
                <a:pPr eaLnBrk="0" hangingPunct="0">
                  <a:spcBef>
                    <a:spcPts val="600"/>
                  </a:spcBef>
                  <a:spcAft>
                    <a:spcPts val="600"/>
                  </a:spcAft>
                  <a:defRPr/>
                </a:pPr>
                <a:r>
                  <a:rPr lang="zh-CN" altLang="en-US" sz="2000" b="1" dirty="0">
                    <a:solidFill>
                      <a:srgbClr val="000000"/>
                    </a:solidFill>
                    <a:effectLst>
                      <a:outerShdw blurRad="38100" dist="38100" dir="2700000" algn="tl">
                        <a:srgbClr val="C0C0C0"/>
                      </a:outerShdw>
                    </a:effectLst>
                    <a:latin typeface="宋体" pitchFamily="2" charset="-122"/>
                  </a:rPr>
                  <a:t>首个交易日不实行价格涨跌幅限制的情形：</a:t>
                </a:r>
                <a:endParaRPr lang="en-US" altLang="zh-CN" sz="2000" b="1" dirty="0">
                  <a:solidFill>
                    <a:srgbClr val="000000"/>
                  </a:solidFill>
                  <a:effectLst>
                    <a:outerShdw blurRad="38100" dist="38100" dir="2700000" algn="tl">
                      <a:srgbClr val="C0C0C0"/>
                    </a:outerShdw>
                  </a:effectLst>
                  <a:latin typeface="宋体" pitchFamily="2" charset="-122"/>
                </a:endParaRPr>
              </a:p>
              <a:p>
                <a:pPr eaLnBrk="0" hangingPunct="0">
                  <a:spcBef>
                    <a:spcPts val="600"/>
                  </a:spcBef>
                  <a:spcAft>
                    <a:spcPts val="600"/>
                  </a:spcAft>
                  <a:defRPr/>
                </a:pPr>
                <a:r>
                  <a:rPr lang="en-US" altLang="ko-KR" sz="2000" b="1" dirty="0">
                    <a:solidFill>
                      <a:srgbClr val="000000"/>
                    </a:solidFill>
                    <a:effectLst>
                      <a:outerShdw blurRad="38100" dist="38100" dir="2700000" algn="tl">
                        <a:srgbClr val="C0C0C0"/>
                      </a:outerShdw>
                    </a:effectLst>
                    <a:latin typeface="宋体" pitchFamily="2" charset="-122"/>
                  </a:rPr>
                  <a:t>1.</a:t>
                </a:r>
                <a:r>
                  <a:rPr lang="zh-CN" altLang="en-US" sz="2000" b="1" dirty="0">
                    <a:solidFill>
                      <a:srgbClr val="000000"/>
                    </a:solidFill>
                    <a:effectLst>
                      <a:outerShdw blurRad="38100" dist="38100" dir="2700000" algn="tl">
                        <a:srgbClr val="C0C0C0"/>
                      </a:outerShdw>
                    </a:effectLst>
                    <a:latin typeface="宋体" pitchFamily="2" charset="-122"/>
                  </a:rPr>
                  <a:t>首次公开发行上市的股票。</a:t>
                </a:r>
                <a:endParaRPr lang="en-US" altLang="zh-CN" sz="2000" b="1" dirty="0">
                  <a:solidFill>
                    <a:srgbClr val="000000"/>
                  </a:solidFill>
                  <a:effectLst>
                    <a:outerShdw blurRad="38100" dist="38100" dir="2700000" algn="tl">
                      <a:srgbClr val="C0C0C0"/>
                    </a:outerShdw>
                  </a:effectLst>
                  <a:latin typeface="宋体" pitchFamily="2" charset="-122"/>
                </a:endParaRPr>
              </a:p>
              <a:p>
                <a:pPr eaLnBrk="0" hangingPunct="0">
                  <a:spcBef>
                    <a:spcPts val="600"/>
                  </a:spcBef>
                  <a:spcAft>
                    <a:spcPts val="600"/>
                  </a:spcAft>
                  <a:defRPr/>
                </a:pPr>
                <a:r>
                  <a:rPr lang="en-US" altLang="ko-KR" sz="2000" b="1" dirty="0">
                    <a:solidFill>
                      <a:srgbClr val="000000"/>
                    </a:solidFill>
                    <a:effectLst>
                      <a:outerShdw blurRad="38100" dist="38100" dir="2700000" algn="tl">
                        <a:srgbClr val="C0C0C0"/>
                      </a:outerShdw>
                    </a:effectLst>
                    <a:latin typeface="宋体" pitchFamily="2" charset="-122"/>
                  </a:rPr>
                  <a:t>2.</a:t>
                </a:r>
                <a:r>
                  <a:rPr lang="zh-CN" altLang="en-US" sz="2000" b="1" dirty="0">
                    <a:solidFill>
                      <a:srgbClr val="000000"/>
                    </a:solidFill>
                    <a:effectLst>
                      <a:outerShdw blurRad="38100" dist="38100" dir="2700000" algn="tl">
                        <a:srgbClr val="C0C0C0"/>
                      </a:outerShdw>
                    </a:effectLst>
                    <a:latin typeface="宋体" pitchFamily="2" charset="-122"/>
                  </a:rPr>
                  <a:t>增发上市的股票。</a:t>
                </a:r>
                <a:endParaRPr lang="en-US" altLang="zh-CN" sz="2000" b="1" dirty="0">
                  <a:solidFill>
                    <a:srgbClr val="000000"/>
                  </a:solidFill>
                  <a:effectLst>
                    <a:outerShdw blurRad="38100" dist="38100" dir="2700000" algn="tl">
                      <a:srgbClr val="C0C0C0"/>
                    </a:outerShdw>
                  </a:effectLst>
                  <a:latin typeface="宋体" pitchFamily="2" charset="-122"/>
                </a:endParaRPr>
              </a:p>
              <a:p>
                <a:pPr eaLnBrk="0" hangingPunct="0">
                  <a:spcBef>
                    <a:spcPts val="600"/>
                  </a:spcBef>
                  <a:spcAft>
                    <a:spcPts val="600"/>
                  </a:spcAft>
                  <a:defRPr/>
                </a:pPr>
                <a:r>
                  <a:rPr lang="en-US" altLang="ko-KR" sz="2000" b="1" dirty="0">
                    <a:solidFill>
                      <a:srgbClr val="000000"/>
                    </a:solidFill>
                    <a:effectLst>
                      <a:outerShdw blurRad="38100" dist="38100" dir="2700000" algn="tl">
                        <a:srgbClr val="C0C0C0"/>
                      </a:outerShdw>
                    </a:effectLst>
                    <a:latin typeface="宋体" pitchFamily="2" charset="-122"/>
                  </a:rPr>
                  <a:t>3.</a:t>
                </a:r>
                <a:r>
                  <a:rPr lang="zh-CN" altLang="en-US" sz="2000" b="1" dirty="0">
                    <a:solidFill>
                      <a:srgbClr val="000000"/>
                    </a:solidFill>
                    <a:effectLst>
                      <a:outerShdw blurRad="38100" dist="38100" dir="2700000" algn="tl">
                        <a:srgbClr val="C0C0C0"/>
                      </a:outerShdw>
                    </a:effectLst>
                    <a:latin typeface="宋体" pitchFamily="2" charset="-122"/>
                  </a:rPr>
                  <a:t>暂停上市后恢复上市的股票。</a:t>
                </a:r>
                <a:endParaRPr lang="en-US" altLang="zh-CN" sz="2000" b="1" dirty="0">
                  <a:solidFill>
                    <a:srgbClr val="000000"/>
                  </a:solidFill>
                  <a:effectLst>
                    <a:outerShdw blurRad="38100" dist="38100" dir="2700000" algn="tl">
                      <a:srgbClr val="C0C0C0"/>
                    </a:outerShdw>
                  </a:effectLst>
                  <a:latin typeface="宋体" pitchFamily="2" charset="-122"/>
                </a:endParaRPr>
              </a:p>
              <a:p>
                <a:pPr eaLnBrk="0" hangingPunct="0">
                  <a:spcBef>
                    <a:spcPts val="600"/>
                  </a:spcBef>
                  <a:spcAft>
                    <a:spcPts val="600"/>
                  </a:spcAft>
                  <a:defRPr/>
                </a:pPr>
                <a:r>
                  <a:rPr lang="en-US" altLang="ko-KR" sz="2000" b="1" dirty="0">
                    <a:solidFill>
                      <a:srgbClr val="000000"/>
                    </a:solidFill>
                    <a:effectLst>
                      <a:outerShdw blurRad="38100" dist="38100" dir="2700000" algn="tl">
                        <a:srgbClr val="C0C0C0"/>
                      </a:outerShdw>
                    </a:effectLst>
                    <a:latin typeface="宋体" pitchFamily="2" charset="-122"/>
                  </a:rPr>
                  <a:t>4.</a:t>
                </a:r>
                <a:r>
                  <a:rPr lang="zh-CN" altLang="en-US" sz="2000" b="1" dirty="0">
                    <a:solidFill>
                      <a:srgbClr val="000000"/>
                    </a:solidFill>
                    <a:effectLst>
                      <a:outerShdw blurRad="38100" dist="38100" dir="2700000" algn="tl">
                        <a:srgbClr val="C0C0C0"/>
                      </a:outerShdw>
                    </a:effectLst>
                    <a:latin typeface="宋体" pitchFamily="2" charset="-122"/>
                  </a:rPr>
                  <a:t>证券交易所或证监会认定的其他情形。</a:t>
                </a:r>
                <a:endParaRPr lang="en-US" altLang="ko-KR" sz="2000" b="1" dirty="0">
                  <a:solidFill>
                    <a:srgbClr val="000000"/>
                  </a:solidFill>
                  <a:effectLst>
                    <a:outerShdw blurRad="38100" dist="38100" dir="2700000" algn="tl">
                      <a:srgbClr val="C0C0C0"/>
                    </a:outerShdw>
                  </a:effectLst>
                  <a:latin typeface="宋体" pitchFamily="2" charset="-122"/>
                </a:endParaRPr>
              </a:p>
            </p:txBody>
          </p:sp>
        </p:grpSp>
        <p:grpSp>
          <p:nvGrpSpPr>
            <p:cNvPr id="51206" name="Group 6"/>
            <p:cNvGrpSpPr>
              <a:grpSpLocks/>
            </p:cNvGrpSpPr>
            <p:nvPr/>
          </p:nvGrpSpPr>
          <p:grpSpPr bwMode="auto">
            <a:xfrm>
              <a:off x="204" y="1275"/>
              <a:ext cx="181" cy="181"/>
              <a:chOff x="385" y="1412"/>
              <a:chExt cx="181" cy="181"/>
            </a:xfrm>
          </p:grpSpPr>
          <p:pic>
            <p:nvPicPr>
              <p:cNvPr id="51213" name="Picture 7" descr="ball"/>
              <p:cNvPicPr>
                <a:picLocks noChangeAspect="1" noChangeArrowheads="1"/>
              </p:cNvPicPr>
              <p:nvPr/>
            </p:nvPicPr>
            <p:blipFill>
              <a:blip r:embed="rId3"/>
              <a:srcRect/>
              <a:stretch>
                <a:fillRect/>
              </a:stretch>
            </p:blipFill>
            <p:spPr bwMode="gray">
              <a:xfrm>
                <a:off x="385" y="1412"/>
                <a:ext cx="181" cy="181"/>
              </a:xfrm>
              <a:prstGeom prst="rect">
                <a:avLst/>
              </a:prstGeom>
              <a:noFill/>
              <a:ln w="9525">
                <a:noFill/>
                <a:miter lim="800000"/>
                <a:headEnd/>
                <a:tailEnd/>
              </a:ln>
            </p:spPr>
          </p:pic>
          <p:sp>
            <p:nvSpPr>
              <p:cNvPr id="51214" name="Oval 8"/>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nvGrpSpPr>
            <p:cNvPr id="51207" name="Group 9"/>
            <p:cNvGrpSpPr>
              <a:grpSpLocks/>
            </p:cNvGrpSpPr>
            <p:nvPr/>
          </p:nvGrpSpPr>
          <p:grpSpPr bwMode="auto">
            <a:xfrm>
              <a:off x="204" y="1911"/>
              <a:ext cx="181" cy="181"/>
              <a:chOff x="385" y="1412"/>
              <a:chExt cx="181" cy="181"/>
            </a:xfrm>
          </p:grpSpPr>
          <p:pic>
            <p:nvPicPr>
              <p:cNvPr id="51211" name="Picture 10" descr="ball"/>
              <p:cNvPicPr>
                <a:picLocks noChangeAspect="1" noChangeArrowheads="1"/>
              </p:cNvPicPr>
              <p:nvPr/>
            </p:nvPicPr>
            <p:blipFill>
              <a:blip r:embed="rId3"/>
              <a:srcRect/>
              <a:stretch>
                <a:fillRect/>
              </a:stretch>
            </p:blipFill>
            <p:spPr bwMode="gray">
              <a:xfrm>
                <a:off x="385" y="1412"/>
                <a:ext cx="181" cy="181"/>
              </a:xfrm>
              <a:prstGeom prst="rect">
                <a:avLst/>
              </a:prstGeom>
              <a:noFill/>
              <a:ln w="9525">
                <a:noFill/>
                <a:miter lim="800000"/>
                <a:headEnd/>
                <a:tailEnd/>
              </a:ln>
            </p:spPr>
          </p:pic>
          <p:sp>
            <p:nvSpPr>
              <p:cNvPr id="51212" name="Oval 11"/>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nvGrpSpPr>
            <p:cNvPr id="51208" name="Group 12"/>
            <p:cNvGrpSpPr>
              <a:grpSpLocks/>
            </p:cNvGrpSpPr>
            <p:nvPr/>
          </p:nvGrpSpPr>
          <p:grpSpPr bwMode="auto">
            <a:xfrm>
              <a:off x="204" y="2546"/>
              <a:ext cx="181" cy="181"/>
              <a:chOff x="385" y="1412"/>
              <a:chExt cx="181" cy="181"/>
            </a:xfrm>
          </p:grpSpPr>
          <p:pic>
            <p:nvPicPr>
              <p:cNvPr id="51209" name="Picture 13" descr="ball"/>
              <p:cNvPicPr>
                <a:picLocks noChangeAspect="1" noChangeArrowheads="1"/>
              </p:cNvPicPr>
              <p:nvPr/>
            </p:nvPicPr>
            <p:blipFill>
              <a:blip r:embed="rId3"/>
              <a:srcRect/>
              <a:stretch>
                <a:fillRect/>
              </a:stretch>
            </p:blipFill>
            <p:spPr bwMode="gray">
              <a:xfrm>
                <a:off x="385" y="1412"/>
                <a:ext cx="181" cy="181"/>
              </a:xfrm>
              <a:prstGeom prst="rect">
                <a:avLst/>
              </a:prstGeom>
              <a:noFill/>
              <a:ln w="9525">
                <a:noFill/>
                <a:miter lim="800000"/>
                <a:headEnd/>
                <a:tailEnd/>
              </a:ln>
            </p:spPr>
          </p:pic>
          <p:sp>
            <p:nvSpPr>
              <p:cNvPr id="51210" name="Oval 14"/>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52227" name="Rectangle 3"/>
          <p:cNvSpPr txBox="1">
            <a:spLocks noChangeArrowheads="1"/>
          </p:cNvSpPr>
          <p:nvPr/>
        </p:nvSpPr>
        <p:spPr bwMode="auto">
          <a:xfrm>
            <a:off x="755650" y="1557338"/>
            <a:ext cx="7561263" cy="4103687"/>
          </a:xfrm>
          <a:prstGeom prst="rect">
            <a:avLst/>
          </a:prstGeom>
          <a:noFill/>
          <a:ln w="9525">
            <a:noFill/>
            <a:miter lim="800000"/>
            <a:headEnd/>
            <a:tailEnd/>
          </a:ln>
        </p:spPr>
        <p:txBody>
          <a:bodyPr/>
          <a:lstStyle/>
          <a:p>
            <a:pPr>
              <a:buFont typeface="Wingdings" pitchFamily="2" charset="2"/>
              <a:buChar char="Ø"/>
            </a:pPr>
            <a:r>
              <a:rPr lang="zh-CN" altLang="en-US" sz="2200" b="1" dirty="0">
                <a:latin typeface="宋体" pitchFamily="2" charset="-122"/>
              </a:rPr>
              <a:t>证券交易一般采用电脑集合竞价和连续竞价两种方式。</a:t>
            </a:r>
          </a:p>
          <a:p>
            <a:r>
              <a:rPr lang="zh-CN" altLang="en-US" sz="2200" b="1" dirty="0">
                <a:latin typeface="宋体" pitchFamily="2" charset="-122"/>
              </a:rPr>
              <a:t>集合竞价是指对一段时间内接受的买卖申报一次性集中撮合的竞价方式。连续竞价是指对买卖申报逐笔连续撮合的竞价方式。</a:t>
            </a:r>
          </a:p>
          <a:p>
            <a:pPr>
              <a:buFont typeface="Wingdings" pitchFamily="2" charset="2"/>
              <a:buChar char="Ø"/>
            </a:pPr>
            <a:r>
              <a:rPr lang="zh-CN" altLang="en-US" sz="2200" b="1" dirty="0">
                <a:latin typeface="宋体" pitchFamily="2" charset="-122"/>
              </a:rPr>
              <a:t>上交所规定：</a:t>
            </a:r>
            <a:endParaRPr lang="en-US" altLang="zh-CN" sz="2200" b="1" dirty="0">
              <a:latin typeface="宋体" pitchFamily="2" charset="-122"/>
            </a:endParaRPr>
          </a:p>
          <a:p>
            <a:r>
              <a:rPr lang="en-US" altLang="zh-CN" sz="2200" b="1" dirty="0">
                <a:latin typeface="宋体" pitchFamily="2" charset="-122"/>
              </a:rPr>
              <a:t>9:15</a:t>
            </a:r>
            <a:r>
              <a:rPr lang="zh-CN" altLang="en-US" sz="2200" b="1" dirty="0">
                <a:latin typeface="宋体" pitchFamily="2" charset="-122"/>
              </a:rPr>
              <a:t>～</a:t>
            </a:r>
            <a:r>
              <a:rPr lang="en-US" altLang="zh-CN" sz="2200" b="1" dirty="0">
                <a:latin typeface="宋体" pitchFamily="2" charset="-122"/>
              </a:rPr>
              <a:t>9:25</a:t>
            </a:r>
            <a:r>
              <a:rPr lang="zh-CN" altLang="en-US" sz="2200" b="1" dirty="0">
                <a:latin typeface="宋体" pitchFamily="2" charset="-122"/>
              </a:rPr>
              <a:t>为开盘集合竞价时间，</a:t>
            </a:r>
            <a:r>
              <a:rPr lang="en-US" altLang="zh-CN" sz="2200" b="1" dirty="0">
                <a:latin typeface="宋体" pitchFamily="2" charset="-122"/>
              </a:rPr>
              <a:t>9:30</a:t>
            </a:r>
            <a:r>
              <a:rPr lang="zh-CN" altLang="en-US" sz="2200" b="1" dirty="0">
                <a:latin typeface="宋体" pitchFamily="2" charset="-122"/>
              </a:rPr>
              <a:t>～</a:t>
            </a:r>
            <a:r>
              <a:rPr lang="en-US" altLang="zh-CN" sz="2200" b="1" dirty="0">
                <a:latin typeface="宋体" pitchFamily="2" charset="-122"/>
              </a:rPr>
              <a:t>11:30</a:t>
            </a:r>
            <a:r>
              <a:rPr lang="zh-CN" altLang="en-US" sz="2200" b="1" dirty="0">
                <a:latin typeface="宋体" pitchFamily="2" charset="-122"/>
              </a:rPr>
              <a:t>，</a:t>
            </a:r>
            <a:r>
              <a:rPr lang="en-US" altLang="zh-CN" sz="2200" b="1" dirty="0">
                <a:latin typeface="宋体" pitchFamily="2" charset="-122"/>
              </a:rPr>
              <a:t>13:00</a:t>
            </a:r>
            <a:r>
              <a:rPr lang="zh-CN" altLang="en-US" sz="2200" b="1" dirty="0">
                <a:latin typeface="宋体" pitchFamily="2" charset="-122"/>
              </a:rPr>
              <a:t>～</a:t>
            </a:r>
            <a:r>
              <a:rPr lang="en-US" altLang="zh-CN" sz="2200" b="1" dirty="0">
                <a:latin typeface="宋体" pitchFamily="2" charset="-122"/>
              </a:rPr>
              <a:t>15:00 </a:t>
            </a:r>
            <a:r>
              <a:rPr lang="zh-CN" altLang="en-US" sz="2200" b="1" dirty="0">
                <a:latin typeface="宋体" pitchFamily="2" charset="-122"/>
              </a:rPr>
              <a:t>为</a:t>
            </a:r>
            <a:r>
              <a:rPr lang="zh-CN" altLang="en-US" sz="2400" b="1" dirty="0"/>
              <a:t>连续竞价时间</a:t>
            </a:r>
            <a:r>
              <a:rPr lang="en-US" altLang="zh-CN" sz="2200" b="1" dirty="0">
                <a:latin typeface="宋体" pitchFamily="2" charset="-122"/>
              </a:rPr>
              <a:t>。</a:t>
            </a:r>
          </a:p>
          <a:p>
            <a:pPr>
              <a:buFont typeface="Wingdings" pitchFamily="2" charset="2"/>
              <a:buChar char="Ø"/>
            </a:pPr>
            <a:r>
              <a:rPr lang="zh-CN" altLang="en-US" sz="2200" b="1" dirty="0">
                <a:latin typeface="宋体" pitchFamily="2" charset="-122"/>
              </a:rPr>
              <a:t>深交所规定：</a:t>
            </a:r>
            <a:endParaRPr lang="en-US" altLang="zh-CN" sz="2200" b="1" dirty="0">
              <a:latin typeface="宋体" pitchFamily="2" charset="-122"/>
            </a:endParaRPr>
          </a:p>
          <a:p>
            <a:r>
              <a:rPr lang="en-US" altLang="zh-CN" sz="2200" b="1" dirty="0">
                <a:latin typeface="宋体" pitchFamily="2" charset="-122"/>
              </a:rPr>
              <a:t>9:15</a:t>
            </a:r>
            <a:r>
              <a:rPr lang="zh-CN" altLang="en-US" sz="2200" b="1" dirty="0">
                <a:latin typeface="宋体" pitchFamily="2" charset="-122"/>
              </a:rPr>
              <a:t>～</a:t>
            </a:r>
            <a:r>
              <a:rPr lang="en-US" altLang="zh-CN" sz="2200" b="1" dirty="0">
                <a:latin typeface="宋体" pitchFamily="2" charset="-122"/>
              </a:rPr>
              <a:t>9:25</a:t>
            </a:r>
            <a:r>
              <a:rPr lang="zh-CN" altLang="en-US" sz="2200" b="1" dirty="0">
                <a:latin typeface="宋体" pitchFamily="2" charset="-122"/>
              </a:rPr>
              <a:t>为开盘集合竞价时间，</a:t>
            </a:r>
            <a:r>
              <a:rPr lang="en-US" altLang="zh-CN" sz="2200" b="1" dirty="0">
                <a:latin typeface="宋体" pitchFamily="2" charset="-122"/>
              </a:rPr>
              <a:t>9:30</a:t>
            </a:r>
            <a:r>
              <a:rPr lang="zh-CN" altLang="en-US" sz="2200" b="1" dirty="0">
                <a:latin typeface="宋体" pitchFamily="2" charset="-122"/>
              </a:rPr>
              <a:t>～</a:t>
            </a:r>
            <a:r>
              <a:rPr lang="en-US" altLang="zh-CN" sz="2200" b="1" dirty="0">
                <a:latin typeface="宋体" pitchFamily="2" charset="-122"/>
              </a:rPr>
              <a:t>11:30</a:t>
            </a:r>
            <a:r>
              <a:rPr lang="zh-CN" altLang="en-US" sz="2200" b="1" dirty="0">
                <a:latin typeface="宋体" pitchFamily="2" charset="-122"/>
              </a:rPr>
              <a:t>，</a:t>
            </a:r>
            <a:r>
              <a:rPr lang="en-US" altLang="zh-CN" sz="2200" b="1" dirty="0">
                <a:latin typeface="宋体" pitchFamily="2" charset="-122"/>
              </a:rPr>
              <a:t>13:00</a:t>
            </a:r>
            <a:r>
              <a:rPr lang="zh-CN" altLang="en-US" sz="2200" b="1" dirty="0">
                <a:latin typeface="宋体" pitchFamily="2" charset="-122"/>
              </a:rPr>
              <a:t>～</a:t>
            </a:r>
            <a:r>
              <a:rPr lang="en-US" altLang="zh-CN" sz="2200" b="1" dirty="0">
                <a:latin typeface="宋体" pitchFamily="2" charset="-122"/>
              </a:rPr>
              <a:t>14:57 </a:t>
            </a:r>
            <a:r>
              <a:rPr lang="zh-CN" altLang="en-US" sz="2200" b="1" dirty="0">
                <a:latin typeface="宋体" pitchFamily="2" charset="-122"/>
              </a:rPr>
              <a:t>为</a:t>
            </a:r>
            <a:r>
              <a:rPr lang="zh-CN" altLang="en-US" sz="2400" b="1" dirty="0"/>
              <a:t>连续竞价时间</a:t>
            </a:r>
            <a:r>
              <a:rPr lang="zh-CN" altLang="en-US" sz="2200" b="1" dirty="0">
                <a:latin typeface="宋体" pitchFamily="2" charset="-122"/>
              </a:rPr>
              <a:t>，</a:t>
            </a:r>
            <a:r>
              <a:rPr lang="en-US" altLang="zh-CN" sz="2200" b="1" dirty="0">
                <a:latin typeface="宋体" pitchFamily="2" charset="-122"/>
              </a:rPr>
              <a:t> 14:57</a:t>
            </a:r>
            <a:r>
              <a:rPr lang="zh-CN" altLang="en-US" sz="2200" b="1" dirty="0">
                <a:latin typeface="宋体" pitchFamily="2" charset="-122"/>
              </a:rPr>
              <a:t>～</a:t>
            </a:r>
            <a:r>
              <a:rPr lang="en-US" altLang="zh-CN" sz="2200" b="1" dirty="0">
                <a:latin typeface="宋体" pitchFamily="2" charset="-122"/>
              </a:rPr>
              <a:t>15:00</a:t>
            </a:r>
            <a:r>
              <a:rPr lang="zh-CN" altLang="en-US" sz="2200" b="1" dirty="0">
                <a:latin typeface="宋体" pitchFamily="2" charset="-122"/>
              </a:rPr>
              <a:t>为收盘集合竞价时间。</a:t>
            </a:r>
            <a:endParaRPr lang="en-US" altLang="zh-CN" sz="2200" b="1" dirty="0">
              <a:latin typeface="宋体" pitchFamily="2" charset="-122"/>
            </a:endParaRPr>
          </a:p>
          <a:p>
            <a:endParaRPr lang="en-US" altLang="zh-CN" sz="2200" b="1" dirty="0">
              <a:latin typeface="宋体" pitchFamily="2" charset="-122"/>
            </a:endParaRPr>
          </a:p>
          <a:p>
            <a:endParaRPr lang="en-US" altLang="zh-CN" sz="2200" b="1" dirty="0">
              <a:latin typeface="宋体" pitchFamily="2" charset="-122"/>
            </a:endParaRPr>
          </a:p>
          <a:p>
            <a:endParaRPr lang="en-US" altLang="zh-CN" sz="2200" b="1" dirty="0">
              <a:latin typeface="宋体" pitchFamily="2" charset="-122"/>
            </a:endParaRPr>
          </a:p>
          <a:p>
            <a:r>
              <a:rPr lang="en-US" altLang="zh-CN" sz="2200" b="1" dirty="0">
                <a:latin typeface="宋体" pitchFamily="2" charset="-122"/>
              </a:rPr>
              <a:t> </a:t>
            </a:r>
          </a:p>
          <a:p>
            <a:pPr>
              <a:spcBef>
                <a:spcPts val="1800"/>
              </a:spcBef>
            </a:pPr>
            <a:r>
              <a:rPr lang="zh-CN" altLang="en-US" sz="2400" dirty="0"/>
              <a:t> </a:t>
            </a:r>
          </a:p>
          <a:p>
            <a:pPr eaLnBrk="0" hangingPunct="0">
              <a:spcBef>
                <a:spcPct val="20000"/>
              </a:spcBef>
            </a:pPr>
            <a:endParaRPr lang="zh-CN" altLang="en-US" sz="2400" b="1" dirty="0">
              <a:latin typeface="宋体" pitchFamily="2" charset="-122"/>
            </a:endParaRPr>
          </a:p>
          <a:p>
            <a:pPr eaLnBrk="0" hangingPunct="0">
              <a:spcBef>
                <a:spcPct val="20000"/>
              </a:spcBef>
            </a:pPr>
            <a:r>
              <a:rPr lang="zh-CN" altLang="en-US" sz="2400" b="1" dirty="0">
                <a:latin typeface="宋体" pitchFamily="2" charset="-122"/>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23555" name="Rectangle 3"/>
          <p:cNvSpPr>
            <a:spLocks noGrp="1" noChangeArrowheads="1"/>
          </p:cNvSpPr>
          <p:nvPr>
            <p:ph type="title"/>
          </p:nvPr>
        </p:nvSpPr>
        <p:spPr bwMode="white"/>
        <p:txBody>
          <a:bodyPr/>
          <a:lstStyle/>
          <a:p>
            <a:pPr defTabSz="804863">
              <a:defRPr/>
            </a:pPr>
            <a:r>
              <a:rPr lang="zh-CN" altLang="en-US" sz="3200" dirty="0" smtClean="0">
                <a:ea typeface="Gulim" pitchFamily="34" charset="-127"/>
              </a:rPr>
              <a:t>交收业务规则</a:t>
            </a:r>
            <a:endParaRPr lang="en-US" altLang="ko-KR" sz="3200" dirty="0">
              <a:ea typeface="Gulim" pitchFamily="34" charset="-127"/>
            </a:endParaRPr>
          </a:p>
        </p:txBody>
      </p:sp>
      <p:grpSp>
        <p:nvGrpSpPr>
          <p:cNvPr id="53252" name="Group 10"/>
          <p:cNvGrpSpPr>
            <a:grpSpLocks/>
          </p:cNvGrpSpPr>
          <p:nvPr/>
        </p:nvGrpSpPr>
        <p:grpSpPr bwMode="auto">
          <a:xfrm>
            <a:off x="1403560" y="1268700"/>
            <a:ext cx="6408737" cy="3384445"/>
            <a:chOff x="567" y="1037"/>
            <a:chExt cx="4626" cy="3044"/>
          </a:xfrm>
        </p:grpSpPr>
        <p:sp>
          <p:nvSpPr>
            <p:cNvPr id="53253" name="AutoShape 2"/>
            <p:cNvSpPr>
              <a:spLocks noChangeArrowheads="1"/>
            </p:cNvSpPr>
            <p:nvPr/>
          </p:nvSpPr>
          <p:spPr bwMode="gray">
            <a:xfrm>
              <a:off x="567" y="1570"/>
              <a:ext cx="4626" cy="2511"/>
            </a:xfrm>
            <a:prstGeom prst="roundRect">
              <a:avLst>
                <a:gd name="adj" fmla="val 4843"/>
              </a:avLst>
            </a:prstGeom>
            <a:solidFill>
              <a:schemeClr val="bg2"/>
            </a:solidFill>
            <a:ln w="9525" algn="ctr">
              <a:noFill/>
              <a:round/>
              <a:headEnd/>
              <a:tailEnd/>
            </a:ln>
          </p:spPr>
          <p:txBody>
            <a:bodyPr wrap="none" anchor="ctr"/>
            <a:lstStyle/>
            <a:p>
              <a:endParaRPr lang="zh-CN" altLang="zh-CN"/>
            </a:p>
          </p:txBody>
        </p:sp>
        <p:sp>
          <p:nvSpPr>
            <p:cNvPr id="369668" name="AutoShape 4"/>
            <p:cNvSpPr>
              <a:spLocks noChangeArrowheads="1"/>
            </p:cNvSpPr>
            <p:nvPr/>
          </p:nvSpPr>
          <p:spPr bwMode="gray">
            <a:xfrm>
              <a:off x="3301" y="1158"/>
              <a:ext cx="696" cy="230"/>
            </a:xfrm>
            <a:prstGeom prst="downArrow">
              <a:avLst>
                <a:gd name="adj1" fmla="val 50000"/>
                <a:gd name="adj2" fmla="val 50005"/>
              </a:avLst>
            </a:prstGeom>
            <a:gradFill rotWithShape="0">
              <a:gsLst>
                <a:gs pos="0">
                  <a:schemeClr val="bg1"/>
                </a:gs>
                <a:gs pos="100000">
                  <a:schemeClr val="bg1">
                    <a:gamma/>
                    <a:shade val="82353"/>
                    <a:invGamma/>
                  </a:schemeClr>
                </a:gs>
              </a:gsLst>
              <a:lin ang="5400000" scaled="1"/>
            </a:gradFill>
            <a:ln w="12700">
              <a:noFill/>
              <a:miter lim="800000"/>
              <a:headEnd/>
              <a:tailEnd/>
            </a:ln>
            <a:effectLst>
              <a:outerShdw dist="89803" dir="2700000" algn="ctr" rotWithShape="0">
                <a:schemeClr val="bg2"/>
              </a:outerShdw>
            </a:effectLst>
          </p:spPr>
          <p:txBody>
            <a:bodyPr vert="eaVert" wrap="none" anchor="ctr"/>
            <a:lstStyle/>
            <a:p>
              <a:pPr>
                <a:defRPr/>
              </a:pPr>
              <a:endParaRPr lang="zh-CN" altLang="en-US">
                <a:latin typeface="Arial" charset="0"/>
              </a:endParaRPr>
            </a:p>
          </p:txBody>
        </p:sp>
        <p:sp>
          <p:nvSpPr>
            <p:cNvPr id="53255" name="AutoShape 5"/>
            <p:cNvSpPr>
              <a:spLocks noChangeArrowheads="1"/>
            </p:cNvSpPr>
            <p:nvPr/>
          </p:nvSpPr>
          <p:spPr bwMode="gray">
            <a:xfrm>
              <a:off x="596" y="1037"/>
              <a:ext cx="4556" cy="396"/>
            </a:xfrm>
            <a:prstGeom prst="roundRect">
              <a:avLst>
                <a:gd name="adj" fmla="val 48991"/>
              </a:avLst>
            </a:prstGeom>
            <a:gradFill rotWithShape="1">
              <a:gsLst>
                <a:gs pos="0">
                  <a:schemeClr val="accent1"/>
                </a:gs>
                <a:gs pos="100000">
                  <a:schemeClr val="tx2"/>
                </a:gs>
              </a:gsLst>
              <a:lin ang="5400000" scaled="1"/>
            </a:gradFill>
            <a:ln w="38100">
              <a:solidFill>
                <a:schemeClr val="bg2"/>
              </a:solidFill>
              <a:round/>
              <a:headEnd/>
              <a:tailEnd/>
            </a:ln>
          </p:spPr>
          <p:txBody>
            <a:bodyPr wrap="none" anchor="ctr"/>
            <a:lstStyle/>
            <a:p>
              <a:pPr algn="ctr" latinLnBrk="1"/>
              <a:r>
                <a:rPr kumimoji="1" lang="zh-CN" altLang="en-US" sz="2400" b="1">
                  <a:solidFill>
                    <a:schemeClr val="bg1"/>
                  </a:solidFill>
                  <a:ea typeface="Gulim" pitchFamily="34" charset="-127"/>
                </a:rPr>
                <a:t>股票交收制度</a:t>
              </a:r>
              <a:endParaRPr kumimoji="1" lang="en-US" altLang="ko-KR" sz="2400" b="1">
                <a:solidFill>
                  <a:schemeClr val="bg1"/>
                </a:solidFill>
                <a:ea typeface="Gulim" pitchFamily="34" charset="-127"/>
              </a:endParaRPr>
            </a:p>
          </p:txBody>
        </p:sp>
        <p:sp>
          <p:nvSpPr>
            <p:cNvPr id="369670" name="Rectangle 6"/>
            <p:cNvSpPr>
              <a:spLocks noChangeArrowheads="1"/>
            </p:cNvSpPr>
            <p:nvPr/>
          </p:nvSpPr>
          <p:spPr bwMode="gray">
            <a:xfrm flipH="1">
              <a:off x="2917" y="1942"/>
              <a:ext cx="2133" cy="1985"/>
            </a:xfrm>
            <a:prstGeom prst="rect">
              <a:avLst/>
            </a:prstGeom>
            <a:gradFill rotWithShape="1">
              <a:gsLst>
                <a:gs pos="0">
                  <a:schemeClr val="accent5">
                    <a:lumMod val="20000"/>
                    <a:lumOff val="80000"/>
                  </a:schemeClr>
                </a:gs>
                <a:gs pos="100000">
                  <a:schemeClr val="accent1">
                    <a:gamma/>
                    <a:shade val="6275"/>
                    <a:invGamma/>
                  </a:schemeClr>
                </a:gs>
              </a:gsLst>
              <a:lin ang="5400000" scaled="1"/>
            </a:gradFill>
            <a:ln w="76200">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latinLnBrk="1">
                <a:defRPr/>
              </a:pPr>
              <a:r>
                <a:rPr lang="en-US" altLang="zh-CN" sz="2800" b="1" dirty="0">
                  <a:latin typeface="宋体" pitchFamily="2" charset="-122"/>
                </a:rPr>
                <a:t>B</a:t>
              </a:r>
              <a:r>
                <a:rPr lang="zh-CN" altLang="en-US" sz="2800" b="1" dirty="0">
                  <a:latin typeface="宋体" pitchFamily="2" charset="-122"/>
                </a:rPr>
                <a:t>股：</a:t>
              </a:r>
              <a:r>
                <a:rPr lang="en-US" altLang="zh-CN" sz="2800" b="1" dirty="0">
                  <a:latin typeface="宋体" pitchFamily="2" charset="-122"/>
                </a:rPr>
                <a:t>T+3</a:t>
              </a:r>
              <a:r>
                <a:rPr lang="zh-CN" altLang="en-US" sz="2800" b="1" dirty="0">
                  <a:latin typeface="宋体" pitchFamily="2" charset="-122"/>
                </a:rPr>
                <a:t>交收</a:t>
              </a:r>
              <a:endParaRPr kumimoji="1" lang="en-US" altLang="ko-KR" sz="2800" b="1" dirty="0">
                <a:solidFill>
                  <a:srgbClr val="000000"/>
                </a:solidFill>
                <a:latin typeface="Arial" charset="0"/>
                <a:ea typeface="Gulim" pitchFamily="34" charset="-127"/>
              </a:endParaRPr>
            </a:p>
          </p:txBody>
        </p:sp>
        <p:sp>
          <p:nvSpPr>
            <p:cNvPr id="369671" name="Rectangle 7"/>
            <p:cNvSpPr>
              <a:spLocks noChangeArrowheads="1"/>
            </p:cNvSpPr>
            <p:nvPr/>
          </p:nvSpPr>
          <p:spPr bwMode="gray">
            <a:xfrm flipH="1">
              <a:off x="711" y="1942"/>
              <a:ext cx="2133" cy="1985"/>
            </a:xfrm>
            <a:prstGeom prst="rect">
              <a:avLst/>
            </a:prstGeom>
            <a:gradFill rotWithShape="1">
              <a:gsLst>
                <a:gs pos="0">
                  <a:schemeClr val="accent5">
                    <a:lumMod val="20000"/>
                    <a:lumOff val="80000"/>
                    <a:alpha val="91000"/>
                  </a:schemeClr>
                </a:gs>
                <a:gs pos="100000">
                  <a:schemeClr val="accent1">
                    <a:gamma/>
                    <a:shade val="6275"/>
                    <a:invGamma/>
                  </a:schemeClr>
                </a:gs>
              </a:gsLst>
              <a:lin ang="5400000" scaled="1"/>
            </a:gradFill>
            <a:ln w="76200">
              <a:noFill/>
              <a:miter lim="800000"/>
              <a:headEnd/>
              <a:tailEnd/>
            </a:ln>
            <a:effectLst/>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latinLnBrk="1">
                <a:defRPr/>
              </a:pPr>
              <a:r>
                <a:rPr lang="en-US" altLang="zh-CN" sz="2800" b="1" dirty="0">
                  <a:latin typeface="宋体" pitchFamily="2" charset="-122"/>
                </a:rPr>
                <a:t>A</a:t>
              </a:r>
              <a:r>
                <a:rPr lang="zh-CN" altLang="en-US" sz="2800" b="1" dirty="0">
                  <a:latin typeface="宋体" pitchFamily="2" charset="-122"/>
                </a:rPr>
                <a:t>股：</a:t>
              </a:r>
              <a:r>
                <a:rPr lang="en-US" altLang="zh-CN" sz="2800" b="1" dirty="0">
                  <a:latin typeface="宋体" pitchFamily="2" charset="-122"/>
                </a:rPr>
                <a:t>T+1</a:t>
              </a:r>
              <a:r>
                <a:rPr lang="zh-CN" altLang="en-US" sz="2800" b="1" dirty="0">
                  <a:latin typeface="宋体" pitchFamily="2" charset="-122"/>
                </a:rPr>
                <a:t>交收</a:t>
              </a:r>
              <a:endParaRPr kumimoji="1" lang="en-US" altLang="ko-KR" sz="2800" b="1" dirty="0">
                <a:solidFill>
                  <a:srgbClr val="000000"/>
                </a:solidFill>
                <a:latin typeface="Arial" charset="0"/>
                <a:ea typeface="Gulim" pitchFamily="34" charset="-127"/>
              </a:endParaRPr>
            </a:p>
          </p:txBody>
        </p:sp>
        <p:sp>
          <p:nvSpPr>
            <p:cNvPr id="369672" name="AutoShape 8"/>
            <p:cNvSpPr>
              <a:spLocks noChangeArrowheads="1"/>
            </p:cNvSpPr>
            <p:nvPr/>
          </p:nvSpPr>
          <p:spPr bwMode="gray">
            <a:xfrm flipV="1">
              <a:off x="1565" y="1662"/>
              <a:ext cx="406" cy="304"/>
            </a:xfrm>
            <a:prstGeom prst="triangle">
              <a:avLst>
                <a:gd name="adj" fmla="val 50000"/>
              </a:avLst>
            </a:prstGeom>
            <a:solidFill>
              <a:schemeClr val="hlink"/>
            </a:solidFill>
            <a:ln w="12700">
              <a:solidFill>
                <a:schemeClr val="bg2"/>
              </a:solidFill>
              <a:miter lim="800000"/>
              <a:headEnd/>
              <a:tailEnd/>
            </a:ln>
            <a:effectLst>
              <a:outerShdw sy="50000" rotWithShape="0">
                <a:schemeClr val="tx2">
                  <a:alpha val="50000"/>
                </a:schemeClr>
              </a:outerShdw>
            </a:effectLst>
          </p:spPr>
          <p:txBody>
            <a:bodyPr wrap="none" anchor="ctr"/>
            <a:lstStyle/>
            <a:p>
              <a:pPr>
                <a:defRPr/>
              </a:pPr>
              <a:endParaRPr lang="zh-CN" altLang="en-US">
                <a:latin typeface="Arial" charset="0"/>
              </a:endParaRPr>
            </a:p>
          </p:txBody>
        </p:sp>
        <p:sp>
          <p:nvSpPr>
            <p:cNvPr id="369673" name="AutoShape 9"/>
            <p:cNvSpPr>
              <a:spLocks noChangeArrowheads="1"/>
            </p:cNvSpPr>
            <p:nvPr/>
          </p:nvSpPr>
          <p:spPr bwMode="gray">
            <a:xfrm flipV="1">
              <a:off x="3787" y="1654"/>
              <a:ext cx="406" cy="304"/>
            </a:xfrm>
            <a:prstGeom prst="triangle">
              <a:avLst>
                <a:gd name="adj" fmla="val 50000"/>
              </a:avLst>
            </a:prstGeom>
            <a:solidFill>
              <a:schemeClr val="hlink"/>
            </a:solidFill>
            <a:ln w="12700">
              <a:solidFill>
                <a:schemeClr val="bg2"/>
              </a:solidFill>
              <a:miter lim="800000"/>
              <a:headEnd/>
              <a:tailEnd/>
            </a:ln>
            <a:effectLst>
              <a:outerShdw sy="50000" rotWithShape="0">
                <a:schemeClr val="tx2">
                  <a:alpha val="50000"/>
                </a:schemeClr>
              </a:outerShdw>
            </a:effectLst>
          </p:spPr>
          <p:txBody>
            <a:bodyPr wrap="none" anchor="ctr"/>
            <a:lstStyle/>
            <a:p>
              <a:pPr>
                <a:defRPr/>
              </a:pPr>
              <a:endParaRPr lang="zh-CN" altLang="en-US">
                <a:latin typeface="Arial" charset="0"/>
              </a:endParaRPr>
            </a:p>
          </p:txBody>
        </p:sp>
      </p:grpSp>
      <p:sp>
        <p:nvSpPr>
          <p:cNvPr id="12" name="圆角矩形 11"/>
          <p:cNvSpPr/>
          <p:nvPr/>
        </p:nvSpPr>
        <p:spPr bwMode="auto">
          <a:xfrm>
            <a:off x="899490" y="4869200"/>
            <a:ext cx="7201000" cy="1512210"/>
          </a:xfrm>
          <a:prstGeom prst="roundRect">
            <a:avLst/>
          </a:prstGeom>
          <a:gradFill rotWithShape="1">
            <a:gsLst>
              <a:gs pos="0">
                <a:srgbClr val="CAD5D6"/>
              </a:gs>
              <a:gs pos="100000">
                <a:srgbClr val="0093B3"/>
              </a:gs>
            </a:gsLst>
            <a:lin ang="2700000" scaled="1"/>
          </a:gradFill>
          <a:ln w="9525" algn="ctr">
            <a:noFill/>
            <a:miter lim="800000"/>
            <a:headEnd/>
            <a:tailEnd/>
          </a:ln>
        </p:spPr>
        <p:txBody>
          <a:bodyPr wrap="none" rtlCol="0" anchor="ctr"/>
          <a:lstStyle/>
          <a:p>
            <a:r>
              <a:rPr lang="zh-CN" altLang="en-US" b="1" dirty="0" smtClean="0"/>
              <a:t>回转交易和交收制度：证券的回转交易是指投资者买入的证券，</a:t>
            </a:r>
            <a:endParaRPr lang="en-US" altLang="zh-CN" b="1" dirty="0" smtClean="0"/>
          </a:p>
          <a:p>
            <a:r>
              <a:rPr lang="zh-CN" altLang="en-US" b="1" dirty="0" smtClean="0"/>
              <a:t>经确认成交后，在交收前全部或部分卖出。</a:t>
            </a:r>
            <a:endParaRPr lang="en-US" altLang="zh-CN" b="1" dirty="0" smtClean="0"/>
          </a:p>
          <a:p>
            <a:r>
              <a:rPr lang="zh-CN" altLang="en-US" b="1" dirty="0" smtClean="0"/>
              <a:t>根据我国现行有关交易规则，债券和权证实行当日回转交易，</a:t>
            </a:r>
            <a:endParaRPr lang="en-US" altLang="zh-CN" b="1" dirty="0" smtClean="0"/>
          </a:p>
          <a:p>
            <a:r>
              <a:rPr lang="en-US" altLang="zh-CN" b="1" dirty="0" smtClean="0"/>
              <a:t>B</a:t>
            </a:r>
            <a:r>
              <a:rPr lang="zh-CN" altLang="en-US" b="1" dirty="0" smtClean="0"/>
              <a:t>股实行次交易日起回转交易。</a:t>
            </a:r>
            <a:endParaRPr kumimoji="1" lang="zh-CN" altLang="en-US" b="1" dirty="0" smtClean="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1" nodeType="clickEffect">
                                  <p:stCondLst>
                                    <p:cond delay="0"/>
                                  </p:stCondLst>
                                  <p:childTnLst>
                                    <p:animRot by="21600000">
                                      <p:cBhvr>
                                        <p:cTn id="10"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a:defRPr/>
            </a:pPr>
            <a:r>
              <a:rPr lang="zh-CN" altLang="en-US" dirty="0" smtClean="0"/>
              <a:t>业务规则：交易费用</a:t>
            </a:r>
            <a:endParaRPr lang="en-US" altLang="zh-CN" dirty="0"/>
          </a:p>
        </p:txBody>
      </p:sp>
      <p:sp>
        <p:nvSpPr>
          <p:cNvPr id="4" name="AutoShape 3"/>
          <p:cNvSpPr>
            <a:spLocks noChangeArrowheads="1"/>
          </p:cNvSpPr>
          <p:nvPr/>
        </p:nvSpPr>
        <p:spPr bwMode="gray">
          <a:xfrm rot="5400000">
            <a:off x="643732" y="3826668"/>
            <a:ext cx="2451100" cy="2062163"/>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a:srgbClr val="1C1C1C">
                <a:alpha val="50000"/>
              </a:srgbClr>
            </a:prstShdw>
          </a:effectLst>
        </p:spPr>
        <p:txBody>
          <a:bodyPr wrap="none" anchor="ctr"/>
          <a:lstStyle/>
          <a:p>
            <a:pPr>
              <a:defRPr/>
            </a:pPr>
            <a:endParaRPr lang="zh-CN" altLang="en-US">
              <a:latin typeface="Arial" charset="0"/>
            </a:endParaRPr>
          </a:p>
        </p:txBody>
      </p:sp>
      <p:sp>
        <p:nvSpPr>
          <p:cNvPr id="54278" name="Text Box 4"/>
          <p:cNvSpPr txBox="1">
            <a:spLocks noChangeArrowheads="1"/>
          </p:cNvSpPr>
          <p:nvPr/>
        </p:nvSpPr>
        <p:spPr bwMode="gray">
          <a:xfrm>
            <a:off x="855663" y="4130675"/>
            <a:ext cx="2044700" cy="1323975"/>
          </a:xfrm>
          <a:prstGeom prst="rect">
            <a:avLst/>
          </a:prstGeom>
          <a:noFill/>
          <a:ln w="9525" algn="ctr">
            <a:noFill/>
            <a:miter lim="800000"/>
            <a:headEnd/>
            <a:tailEnd/>
          </a:ln>
        </p:spPr>
        <p:txBody>
          <a:bodyPr>
            <a:spAutoFit/>
          </a:bodyPr>
          <a:lstStyle/>
          <a:p>
            <a:pPr algn="ctr" eaLnBrk="0" hangingPunct="0"/>
            <a:r>
              <a:rPr lang="zh-CN" altLang="en-US" sz="1600">
                <a:solidFill>
                  <a:srgbClr val="1C1C1C"/>
                </a:solidFill>
              </a:rPr>
              <a:t>投资人按成交金额的一定比例支付的费用，属于券商收入：包括经手费、证管费、交易手续费等。</a:t>
            </a:r>
            <a:endParaRPr lang="en-US" altLang="zh-CN" sz="1600">
              <a:solidFill>
                <a:srgbClr val="1C1C1C"/>
              </a:solidFill>
            </a:endParaRPr>
          </a:p>
        </p:txBody>
      </p:sp>
      <p:sp>
        <p:nvSpPr>
          <p:cNvPr id="6" name="AutoShape 5"/>
          <p:cNvSpPr>
            <a:spLocks noChangeArrowheads="1"/>
          </p:cNvSpPr>
          <p:nvPr/>
        </p:nvSpPr>
        <p:spPr bwMode="gray">
          <a:xfrm rot="5400000">
            <a:off x="3205957" y="3826668"/>
            <a:ext cx="2451100" cy="2062163"/>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a:srgbClr val="1C1C1C">
                <a:alpha val="50000"/>
              </a:srgbClr>
            </a:prstShdw>
          </a:effectLst>
        </p:spPr>
        <p:txBody>
          <a:bodyPr wrap="none" anchor="ctr"/>
          <a:lstStyle/>
          <a:p>
            <a:pPr>
              <a:defRPr/>
            </a:pPr>
            <a:endParaRPr lang="zh-CN" altLang="en-US">
              <a:latin typeface="Arial" charset="0"/>
            </a:endParaRPr>
          </a:p>
        </p:txBody>
      </p:sp>
      <p:sp>
        <p:nvSpPr>
          <p:cNvPr id="54282" name="Text Box 6"/>
          <p:cNvSpPr txBox="1">
            <a:spLocks noChangeArrowheads="1"/>
          </p:cNvSpPr>
          <p:nvPr/>
        </p:nvSpPr>
        <p:spPr bwMode="gray">
          <a:xfrm>
            <a:off x="3417888" y="4130675"/>
            <a:ext cx="2044700" cy="1570038"/>
          </a:xfrm>
          <a:prstGeom prst="rect">
            <a:avLst/>
          </a:prstGeom>
          <a:noFill/>
          <a:ln w="9525" algn="ctr">
            <a:noFill/>
            <a:miter lim="800000"/>
            <a:headEnd/>
            <a:tailEnd/>
          </a:ln>
        </p:spPr>
        <p:txBody>
          <a:bodyPr>
            <a:spAutoFit/>
          </a:bodyPr>
          <a:lstStyle/>
          <a:p>
            <a:pPr algn="ctr" eaLnBrk="0" hangingPunct="0"/>
            <a:r>
              <a:rPr lang="en-US" altLang="zh-CN" sz="1600">
                <a:solidFill>
                  <a:srgbClr val="FF0000"/>
                </a:solidFill>
              </a:rPr>
              <a:t> </a:t>
            </a:r>
          </a:p>
          <a:p>
            <a:pPr algn="ctr" eaLnBrk="0" hangingPunct="0"/>
            <a:r>
              <a:rPr lang="zh-CN" altLang="en-US" sz="1600">
                <a:solidFill>
                  <a:srgbClr val="1C1C1C"/>
                </a:solidFill>
              </a:rPr>
              <a:t>委托买卖的股票基金等成交后，买卖双方为变更证券登记所支付的费用，属于结算公司收入。</a:t>
            </a:r>
            <a:endParaRPr lang="en-US" altLang="zh-CN" sz="1600">
              <a:solidFill>
                <a:srgbClr val="1C1C1C"/>
              </a:solidFill>
            </a:endParaRPr>
          </a:p>
        </p:txBody>
      </p:sp>
      <p:sp>
        <p:nvSpPr>
          <p:cNvPr id="8" name="AutoShape 7"/>
          <p:cNvSpPr>
            <a:spLocks noChangeArrowheads="1"/>
          </p:cNvSpPr>
          <p:nvPr/>
        </p:nvSpPr>
        <p:spPr bwMode="gray">
          <a:xfrm rot="5400000">
            <a:off x="5796757" y="3826668"/>
            <a:ext cx="2451100" cy="2062163"/>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dist="88900" dir="10800000">
              <a:srgbClr val="1C1C1C">
                <a:alpha val="50000"/>
              </a:srgbClr>
            </a:prstShdw>
          </a:effectLst>
        </p:spPr>
        <p:txBody>
          <a:bodyPr wrap="none" anchor="ctr"/>
          <a:lstStyle/>
          <a:p>
            <a:pPr>
              <a:defRPr/>
            </a:pPr>
            <a:endParaRPr lang="zh-CN" altLang="en-US">
              <a:latin typeface="Arial" charset="0"/>
            </a:endParaRPr>
          </a:p>
        </p:txBody>
      </p:sp>
      <p:sp>
        <p:nvSpPr>
          <p:cNvPr id="54286" name="Text Box 8"/>
          <p:cNvSpPr txBox="1">
            <a:spLocks noChangeArrowheads="1"/>
          </p:cNvSpPr>
          <p:nvPr/>
        </p:nvSpPr>
        <p:spPr bwMode="gray">
          <a:xfrm>
            <a:off x="6008688" y="4130675"/>
            <a:ext cx="2044700" cy="1323975"/>
          </a:xfrm>
          <a:prstGeom prst="rect">
            <a:avLst/>
          </a:prstGeom>
          <a:noFill/>
          <a:ln w="9525" algn="ctr">
            <a:noFill/>
            <a:miter lim="800000"/>
            <a:headEnd/>
            <a:tailEnd/>
          </a:ln>
        </p:spPr>
        <p:txBody>
          <a:bodyPr>
            <a:spAutoFit/>
          </a:bodyPr>
          <a:lstStyle/>
          <a:p>
            <a:pPr algn="ctr" eaLnBrk="0" hangingPunct="0"/>
            <a:r>
              <a:rPr lang="en-US" altLang="zh-CN" sz="1600">
                <a:solidFill>
                  <a:srgbClr val="FF0000"/>
                </a:solidFill>
              </a:rPr>
              <a:t> </a:t>
            </a:r>
          </a:p>
          <a:p>
            <a:pPr algn="ctr" eaLnBrk="0" hangingPunct="0"/>
            <a:r>
              <a:rPr lang="zh-CN" altLang="en-US" sz="1600">
                <a:solidFill>
                  <a:srgbClr val="1C1C1C"/>
                </a:solidFill>
              </a:rPr>
              <a:t>买卖成交双方向国家税务机关上交的费用，目前只有卖出时才收。</a:t>
            </a:r>
            <a:endParaRPr lang="en-US" altLang="zh-CN" sz="1600">
              <a:solidFill>
                <a:srgbClr val="1C1C1C"/>
              </a:solidFill>
            </a:endParaRPr>
          </a:p>
        </p:txBody>
      </p:sp>
      <p:pic>
        <p:nvPicPr>
          <p:cNvPr id="54287" name="Picture 9" descr="RY_circle001"/>
          <p:cNvPicPr>
            <a:picLocks noChangeAspect="1" noChangeArrowheads="1"/>
          </p:cNvPicPr>
          <p:nvPr/>
        </p:nvPicPr>
        <p:blipFill>
          <a:blip r:embed="rId3"/>
          <a:srcRect/>
          <a:stretch>
            <a:fillRect/>
          </a:stretch>
        </p:blipFill>
        <p:spPr bwMode="auto">
          <a:xfrm>
            <a:off x="6234113" y="1868488"/>
            <a:ext cx="1514475" cy="1514475"/>
          </a:xfrm>
          <a:prstGeom prst="rect">
            <a:avLst/>
          </a:prstGeom>
          <a:noFill/>
          <a:ln w="9525">
            <a:noFill/>
            <a:miter lim="800000"/>
            <a:headEnd/>
            <a:tailEnd/>
          </a:ln>
        </p:spPr>
      </p:pic>
      <p:pic>
        <p:nvPicPr>
          <p:cNvPr id="54288" name="Picture 10" descr="LB_circle001"/>
          <p:cNvPicPr>
            <a:picLocks noChangeAspect="1" noChangeArrowheads="1"/>
          </p:cNvPicPr>
          <p:nvPr/>
        </p:nvPicPr>
        <p:blipFill>
          <a:blip r:embed="rId4"/>
          <a:srcRect/>
          <a:stretch>
            <a:fillRect/>
          </a:stretch>
        </p:blipFill>
        <p:spPr bwMode="auto">
          <a:xfrm>
            <a:off x="1033463" y="1857375"/>
            <a:ext cx="1606550" cy="1606550"/>
          </a:xfrm>
          <a:prstGeom prst="rect">
            <a:avLst/>
          </a:prstGeom>
          <a:noFill/>
          <a:ln w="9525">
            <a:noFill/>
            <a:miter lim="800000"/>
            <a:headEnd/>
            <a:tailEnd/>
          </a:ln>
        </p:spPr>
      </p:pic>
      <p:pic>
        <p:nvPicPr>
          <p:cNvPr id="54289" name="Picture 11" descr="YG_circle001"/>
          <p:cNvPicPr>
            <a:picLocks noChangeAspect="1" noChangeArrowheads="1"/>
          </p:cNvPicPr>
          <p:nvPr/>
        </p:nvPicPr>
        <p:blipFill>
          <a:blip r:embed="rId5"/>
          <a:srcRect/>
          <a:stretch>
            <a:fillRect/>
          </a:stretch>
        </p:blipFill>
        <p:spPr bwMode="auto">
          <a:xfrm>
            <a:off x="3590925" y="1828800"/>
            <a:ext cx="1628775" cy="1628775"/>
          </a:xfrm>
          <a:prstGeom prst="rect">
            <a:avLst/>
          </a:prstGeom>
          <a:noFill/>
          <a:ln w="9525">
            <a:noFill/>
            <a:miter lim="800000"/>
            <a:headEnd/>
            <a:tailEnd/>
          </a:ln>
        </p:spPr>
      </p:pic>
      <p:sp>
        <p:nvSpPr>
          <p:cNvPr id="54290" name="Text Box 12"/>
          <p:cNvSpPr txBox="1">
            <a:spLocks noChangeArrowheads="1"/>
          </p:cNvSpPr>
          <p:nvPr/>
        </p:nvSpPr>
        <p:spPr bwMode="auto">
          <a:xfrm>
            <a:off x="1331913" y="2565400"/>
            <a:ext cx="955675" cy="309563"/>
          </a:xfrm>
          <a:prstGeom prst="rect">
            <a:avLst/>
          </a:prstGeom>
          <a:noFill/>
          <a:ln w="9525" algn="ctr">
            <a:noFill/>
            <a:miter lim="800000"/>
            <a:headEnd/>
            <a:tailEnd/>
          </a:ln>
        </p:spPr>
        <p:txBody>
          <a:bodyPr>
            <a:spAutoFit/>
          </a:bodyPr>
          <a:lstStyle/>
          <a:p>
            <a:pPr algn="ctr" eaLnBrk="0" hangingPunct="0">
              <a:lnSpc>
                <a:spcPct val="70000"/>
              </a:lnSpc>
              <a:spcBef>
                <a:spcPct val="50000"/>
              </a:spcBef>
            </a:pPr>
            <a:r>
              <a:rPr lang="zh-CN" altLang="en-US" sz="2000" b="1">
                <a:solidFill>
                  <a:srgbClr val="D13F11"/>
                </a:solidFill>
              </a:rPr>
              <a:t>佣金</a:t>
            </a:r>
            <a:endParaRPr lang="en-US" altLang="zh-CN" sz="2000" b="1">
              <a:solidFill>
                <a:srgbClr val="5F5F5F"/>
              </a:solidFill>
            </a:endParaRPr>
          </a:p>
        </p:txBody>
      </p:sp>
      <p:sp>
        <p:nvSpPr>
          <p:cNvPr id="54291" name="Text Box 13"/>
          <p:cNvSpPr txBox="1">
            <a:spLocks noChangeArrowheads="1"/>
          </p:cNvSpPr>
          <p:nvPr/>
        </p:nvSpPr>
        <p:spPr bwMode="auto">
          <a:xfrm>
            <a:off x="6516688" y="2565400"/>
            <a:ext cx="955675" cy="309563"/>
          </a:xfrm>
          <a:prstGeom prst="rect">
            <a:avLst/>
          </a:prstGeom>
          <a:noFill/>
          <a:ln w="9525" algn="ctr">
            <a:noFill/>
            <a:miter lim="800000"/>
            <a:headEnd/>
            <a:tailEnd/>
          </a:ln>
        </p:spPr>
        <p:txBody>
          <a:bodyPr>
            <a:spAutoFit/>
          </a:bodyPr>
          <a:lstStyle/>
          <a:p>
            <a:pPr algn="ctr" eaLnBrk="0" hangingPunct="0">
              <a:lnSpc>
                <a:spcPct val="70000"/>
              </a:lnSpc>
              <a:spcBef>
                <a:spcPct val="50000"/>
              </a:spcBef>
            </a:pPr>
            <a:r>
              <a:rPr lang="zh-CN" altLang="en-US" sz="2000" b="1">
                <a:solidFill>
                  <a:srgbClr val="D13F11"/>
                </a:solidFill>
              </a:rPr>
              <a:t>印花税</a:t>
            </a:r>
            <a:endParaRPr lang="en-US" altLang="zh-CN" sz="2000" b="1">
              <a:solidFill>
                <a:srgbClr val="5F5F5F"/>
              </a:solidFill>
            </a:endParaRPr>
          </a:p>
        </p:txBody>
      </p:sp>
      <p:sp>
        <p:nvSpPr>
          <p:cNvPr id="54292" name="Text Box 14"/>
          <p:cNvSpPr txBox="1">
            <a:spLocks noChangeArrowheads="1"/>
          </p:cNvSpPr>
          <p:nvPr/>
        </p:nvSpPr>
        <p:spPr bwMode="auto">
          <a:xfrm>
            <a:off x="3924300" y="2565400"/>
            <a:ext cx="955675" cy="309563"/>
          </a:xfrm>
          <a:prstGeom prst="rect">
            <a:avLst/>
          </a:prstGeom>
          <a:noFill/>
          <a:ln w="9525" algn="ctr">
            <a:noFill/>
            <a:miter lim="800000"/>
            <a:headEnd/>
            <a:tailEnd/>
          </a:ln>
        </p:spPr>
        <p:txBody>
          <a:bodyPr>
            <a:spAutoFit/>
          </a:bodyPr>
          <a:lstStyle/>
          <a:p>
            <a:pPr algn="ctr" eaLnBrk="0" hangingPunct="0">
              <a:lnSpc>
                <a:spcPct val="70000"/>
              </a:lnSpc>
              <a:spcBef>
                <a:spcPct val="50000"/>
              </a:spcBef>
            </a:pPr>
            <a:r>
              <a:rPr lang="zh-CN" altLang="en-US" sz="2000" b="1">
                <a:solidFill>
                  <a:srgbClr val="D13F11"/>
                </a:solidFill>
              </a:rPr>
              <a:t>过户费</a:t>
            </a:r>
            <a:endParaRPr lang="en-US" altLang="zh-CN" sz="2000" b="1">
              <a:solidFill>
                <a:srgbClr val="5F5F5F"/>
              </a:solidFill>
            </a:endParaRPr>
          </a:p>
        </p:txBody>
      </p:sp>
      <p:pic>
        <p:nvPicPr>
          <p:cNvPr id="54293" name="Picture 15" descr="Trans_003"/>
          <p:cNvPicPr>
            <a:picLocks noChangeAspect="1" noChangeArrowheads="1"/>
          </p:cNvPicPr>
          <p:nvPr/>
        </p:nvPicPr>
        <p:blipFill>
          <a:blip r:embed="rId6">
            <a:lum bright="70000" contrast="-70000"/>
          </a:blip>
          <a:srcRect/>
          <a:stretch>
            <a:fillRect/>
          </a:stretch>
        </p:blipFill>
        <p:spPr bwMode="invGray">
          <a:xfrm>
            <a:off x="2938463" y="2498725"/>
            <a:ext cx="333375" cy="333375"/>
          </a:xfrm>
          <a:prstGeom prst="rect">
            <a:avLst/>
          </a:prstGeom>
          <a:noFill/>
          <a:ln w="9525">
            <a:noFill/>
            <a:miter lim="800000"/>
            <a:headEnd/>
            <a:tailEnd/>
          </a:ln>
        </p:spPr>
      </p:pic>
      <p:pic>
        <p:nvPicPr>
          <p:cNvPr id="54294" name="Picture 16" descr="Trans_003"/>
          <p:cNvPicPr>
            <a:picLocks noChangeAspect="1" noChangeArrowheads="1"/>
          </p:cNvPicPr>
          <p:nvPr/>
        </p:nvPicPr>
        <p:blipFill>
          <a:blip r:embed="rId6">
            <a:lum bright="70000" contrast="-70000"/>
          </a:blip>
          <a:srcRect/>
          <a:stretch>
            <a:fillRect/>
          </a:stretch>
        </p:blipFill>
        <p:spPr bwMode="invGray">
          <a:xfrm>
            <a:off x="5556250" y="2498725"/>
            <a:ext cx="333375" cy="33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业务流程</a:t>
            </a:r>
            <a:endParaRPr lang="en-US" altLang="zh-CN" dirty="0" smtClean="0"/>
          </a:p>
        </p:txBody>
      </p:sp>
      <p:grpSp>
        <p:nvGrpSpPr>
          <p:cNvPr id="55299" name="Group 4"/>
          <p:cNvGrpSpPr>
            <a:grpSpLocks noChangeAspect="1"/>
          </p:cNvGrpSpPr>
          <p:nvPr/>
        </p:nvGrpSpPr>
        <p:grpSpPr bwMode="auto">
          <a:xfrm>
            <a:off x="1042988" y="1123950"/>
            <a:ext cx="7200900" cy="5329238"/>
            <a:chOff x="2185" y="4210"/>
            <a:chExt cx="7200" cy="6386"/>
          </a:xfrm>
        </p:grpSpPr>
        <p:sp>
          <p:nvSpPr>
            <p:cNvPr id="55306" name="AutoShape 5"/>
            <p:cNvSpPr>
              <a:spLocks noChangeAspect="1" noChangeArrowheads="1"/>
            </p:cNvSpPr>
            <p:nvPr/>
          </p:nvSpPr>
          <p:spPr bwMode="auto">
            <a:xfrm>
              <a:off x="2185" y="4210"/>
              <a:ext cx="7200" cy="6386"/>
            </a:xfrm>
            <a:prstGeom prst="rect">
              <a:avLst/>
            </a:prstGeom>
            <a:noFill/>
            <a:ln w="12700">
              <a:solidFill>
                <a:srgbClr val="000000"/>
              </a:solidFill>
              <a:miter lim="800000"/>
              <a:headEnd/>
              <a:tailEnd/>
            </a:ln>
          </p:spPr>
          <p:txBody>
            <a:bodyPr/>
            <a:lstStyle/>
            <a:p>
              <a:endParaRPr lang="zh-CN" altLang="en-US"/>
            </a:p>
          </p:txBody>
        </p:sp>
        <p:sp>
          <p:nvSpPr>
            <p:cNvPr id="55307" name="Rectangle 6"/>
            <p:cNvSpPr>
              <a:spLocks noChangeArrowheads="1"/>
            </p:cNvSpPr>
            <p:nvPr/>
          </p:nvSpPr>
          <p:spPr bwMode="auto">
            <a:xfrm>
              <a:off x="3437" y="4346"/>
              <a:ext cx="4383" cy="407"/>
            </a:xfrm>
            <a:prstGeom prst="rect">
              <a:avLst/>
            </a:prstGeom>
            <a:solidFill>
              <a:srgbClr val="FFFFFF"/>
            </a:solidFill>
            <a:ln w="9525">
              <a:solidFill>
                <a:srgbClr val="000000"/>
              </a:solidFill>
              <a:miter lim="800000"/>
              <a:headEnd/>
              <a:tailEnd/>
            </a:ln>
          </p:spPr>
          <p:txBody>
            <a:bodyPr/>
            <a:lstStyle/>
            <a:p>
              <a:pPr algn="dist"/>
              <a:r>
                <a:rPr lang="zh-CN" altLang="en-US" sz="1200" b="1"/>
                <a:t>在当地证券登记机构或代办处开立证券帐户卡</a:t>
              </a:r>
            </a:p>
          </p:txBody>
        </p:sp>
        <p:sp>
          <p:nvSpPr>
            <p:cNvPr id="55308" name="Rectangle 7"/>
            <p:cNvSpPr>
              <a:spLocks noChangeArrowheads="1"/>
            </p:cNvSpPr>
            <p:nvPr/>
          </p:nvSpPr>
          <p:spPr bwMode="auto">
            <a:xfrm>
              <a:off x="3437" y="5161"/>
              <a:ext cx="4383" cy="408"/>
            </a:xfrm>
            <a:prstGeom prst="rect">
              <a:avLst/>
            </a:prstGeom>
            <a:solidFill>
              <a:srgbClr val="FFFFFF"/>
            </a:solidFill>
            <a:ln w="9525">
              <a:solidFill>
                <a:srgbClr val="000000"/>
              </a:solidFill>
              <a:miter lim="800000"/>
              <a:headEnd/>
              <a:tailEnd/>
            </a:ln>
          </p:spPr>
          <p:txBody>
            <a:bodyPr/>
            <a:lstStyle/>
            <a:p>
              <a:pPr algn="dist"/>
              <a:r>
                <a:rPr lang="zh-CN" altLang="en-US" sz="1200" b="1"/>
                <a:t>到选定证券商处办理委托，并开立资金帐户</a:t>
              </a:r>
            </a:p>
          </p:txBody>
        </p:sp>
        <p:sp>
          <p:nvSpPr>
            <p:cNvPr id="55309" name="Rectangle 8"/>
            <p:cNvSpPr>
              <a:spLocks noChangeArrowheads="1"/>
            </p:cNvSpPr>
            <p:nvPr/>
          </p:nvSpPr>
          <p:spPr bwMode="auto">
            <a:xfrm>
              <a:off x="2968" y="6248"/>
              <a:ext cx="1565" cy="545"/>
            </a:xfrm>
            <a:prstGeom prst="rect">
              <a:avLst/>
            </a:prstGeom>
            <a:solidFill>
              <a:srgbClr val="FFFFFF"/>
            </a:solidFill>
            <a:ln w="9525">
              <a:solidFill>
                <a:srgbClr val="000000"/>
              </a:solidFill>
              <a:miter lim="800000"/>
              <a:headEnd/>
              <a:tailEnd/>
            </a:ln>
          </p:spPr>
          <p:txBody>
            <a:bodyPr/>
            <a:lstStyle/>
            <a:p>
              <a:pPr algn="dist"/>
              <a:r>
                <a:rPr lang="zh-CN" altLang="en-US" sz="1200" b="1"/>
                <a:t>柜台委托</a:t>
              </a:r>
            </a:p>
          </p:txBody>
        </p:sp>
        <p:sp>
          <p:nvSpPr>
            <p:cNvPr id="55310" name="Rectangle 9"/>
            <p:cNvSpPr>
              <a:spLocks noChangeArrowheads="1"/>
            </p:cNvSpPr>
            <p:nvPr/>
          </p:nvSpPr>
          <p:spPr bwMode="auto">
            <a:xfrm>
              <a:off x="6568" y="6248"/>
              <a:ext cx="1878" cy="544"/>
            </a:xfrm>
            <a:prstGeom prst="rect">
              <a:avLst/>
            </a:prstGeom>
            <a:solidFill>
              <a:srgbClr val="FFFFFF"/>
            </a:solidFill>
            <a:ln w="9525">
              <a:solidFill>
                <a:srgbClr val="000000"/>
              </a:solidFill>
              <a:miter lim="800000"/>
              <a:headEnd/>
              <a:tailEnd/>
            </a:ln>
          </p:spPr>
          <p:txBody>
            <a:bodyPr/>
            <a:lstStyle/>
            <a:p>
              <a:pPr algn="dist"/>
              <a:r>
                <a:rPr lang="zh-CN" altLang="en-US" sz="1200" b="1"/>
                <a:t>非柜台委托</a:t>
              </a:r>
            </a:p>
          </p:txBody>
        </p:sp>
        <p:sp>
          <p:nvSpPr>
            <p:cNvPr id="55311" name="Rectangle 10"/>
            <p:cNvSpPr>
              <a:spLocks noChangeArrowheads="1"/>
            </p:cNvSpPr>
            <p:nvPr/>
          </p:nvSpPr>
          <p:spPr bwMode="auto">
            <a:xfrm>
              <a:off x="2655" y="7335"/>
              <a:ext cx="2033" cy="414"/>
            </a:xfrm>
            <a:prstGeom prst="rect">
              <a:avLst/>
            </a:prstGeom>
            <a:solidFill>
              <a:srgbClr val="FFFFFF"/>
            </a:solidFill>
            <a:ln w="9525">
              <a:solidFill>
                <a:srgbClr val="000000"/>
              </a:solidFill>
              <a:miter lim="800000"/>
              <a:headEnd/>
              <a:tailEnd/>
            </a:ln>
          </p:spPr>
          <p:txBody>
            <a:bodyPr/>
            <a:lstStyle/>
            <a:p>
              <a:pPr algn="dist"/>
              <a:r>
                <a:rPr lang="zh-CN" altLang="en-US" sz="1200" b="1"/>
                <a:t>委托买卖指令申报</a:t>
              </a:r>
            </a:p>
          </p:txBody>
        </p:sp>
        <p:sp>
          <p:nvSpPr>
            <p:cNvPr id="55312" name="Rectangle 11"/>
            <p:cNvSpPr>
              <a:spLocks noChangeArrowheads="1"/>
            </p:cNvSpPr>
            <p:nvPr/>
          </p:nvSpPr>
          <p:spPr bwMode="auto">
            <a:xfrm>
              <a:off x="2690" y="8180"/>
              <a:ext cx="2031" cy="412"/>
            </a:xfrm>
            <a:prstGeom prst="rect">
              <a:avLst/>
            </a:prstGeom>
            <a:solidFill>
              <a:srgbClr val="FFFFFF"/>
            </a:solidFill>
            <a:ln w="9525">
              <a:solidFill>
                <a:srgbClr val="000000"/>
              </a:solidFill>
              <a:miter lim="800000"/>
              <a:headEnd/>
              <a:tailEnd/>
            </a:ln>
          </p:spPr>
          <p:txBody>
            <a:bodyPr/>
            <a:lstStyle/>
            <a:p>
              <a:pPr algn="dist"/>
              <a:r>
                <a:rPr lang="zh-CN" altLang="en-US" sz="1200" b="1"/>
                <a:t>交易所电脑主机撮合</a:t>
              </a:r>
            </a:p>
          </p:txBody>
        </p:sp>
        <p:sp>
          <p:nvSpPr>
            <p:cNvPr id="55313" name="Rectangle 12"/>
            <p:cNvSpPr>
              <a:spLocks noChangeArrowheads="1"/>
            </p:cNvSpPr>
            <p:nvPr/>
          </p:nvSpPr>
          <p:spPr bwMode="auto">
            <a:xfrm>
              <a:off x="3194" y="9043"/>
              <a:ext cx="864" cy="345"/>
            </a:xfrm>
            <a:prstGeom prst="rect">
              <a:avLst/>
            </a:prstGeom>
            <a:solidFill>
              <a:srgbClr val="FFFFFF"/>
            </a:solidFill>
            <a:ln w="9525">
              <a:solidFill>
                <a:srgbClr val="000000"/>
              </a:solidFill>
              <a:miter lim="800000"/>
              <a:headEnd/>
              <a:tailEnd/>
            </a:ln>
          </p:spPr>
          <p:txBody>
            <a:bodyPr/>
            <a:lstStyle/>
            <a:p>
              <a:pPr algn="dist"/>
              <a:r>
                <a:rPr lang="zh-CN" altLang="en-US" sz="1200" b="1"/>
                <a:t>成交</a:t>
              </a:r>
            </a:p>
          </p:txBody>
        </p:sp>
        <p:sp>
          <p:nvSpPr>
            <p:cNvPr id="55314" name="Rectangle 13"/>
            <p:cNvSpPr>
              <a:spLocks noChangeArrowheads="1"/>
            </p:cNvSpPr>
            <p:nvPr/>
          </p:nvSpPr>
          <p:spPr bwMode="auto">
            <a:xfrm>
              <a:off x="5942" y="7471"/>
              <a:ext cx="625" cy="1224"/>
            </a:xfrm>
            <a:prstGeom prst="rect">
              <a:avLst/>
            </a:prstGeom>
            <a:solidFill>
              <a:srgbClr val="FFFFFF"/>
            </a:solidFill>
            <a:ln w="9525">
              <a:solidFill>
                <a:srgbClr val="000000"/>
              </a:solidFill>
              <a:miter lim="800000"/>
              <a:headEnd/>
              <a:tailEnd/>
            </a:ln>
          </p:spPr>
          <p:txBody>
            <a:bodyPr/>
            <a:lstStyle/>
            <a:p>
              <a:pPr algn="just"/>
              <a:r>
                <a:rPr lang="zh-CN" altLang="en-US" sz="1200" b="1"/>
                <a:t>电   话</a:t>
              </a:r>
            </a:p>
            <a:p>
              <a:pPr algn="just"/>
              <a:endParaRPr lang="zh-CN" altLang="en-US" sz="1200" b="1"/>
            </a:p>
            <a:p>
              <a:pPr algn="just"/>
              <a:endParaRPr lang="zh-CN" altLang="en-US" sz="1200" b="1"/>
            </a:p>
            <a:p>
              <a:pPr algn="just"/>
              <a:r>
                <a:rPr lang="zh-CN" altLang="en-US" sz="1200" b="1"/>
                <a:t>委  托</a:t>
              </a:r>
            </a:p>
          </p:txBody>
        </p:sp>
        <p:sp>
          <p:nvSpPr>
            <p:cNvPr id="55315" name="Rectangle 14"/>
            <p:cNvSpPr>
              <a:spLocks noChangeArrowheads="1"/>
            </p:cNvSpPr>
            <p:nvPr/>
          </p:nvSpPr>
          <p:spPr bwMode="auto">
            <a:xfrm>
              <a:off x="7037" y="7471"/>
              <a:ext cx="783" cy="1224"/>
            </a:xfrm>
            <a:prstGeom prst="rect">
              <a:avLst/>
            </a:prstGeom>
            <a:solidFill>
              <a:srgbClr val="FFFFFF"/>
            </a:solidFill>
            <a:ln w="9525">
              <a:solidFill>
                <a:srgbClr val="000000"/>
              </a:solidFill>
              <a:miter lim="800000"/>
              <a:headEnd/>
              <a:tailEnd/>
            </a:ln>
          </p:spPr>
          <p:txBody>
            <a:bodyPr/>
            <a:lstStyle/>
            <a:p>
              <a:pPr algn="just"/>
              <a:r>
                <a:rPr lang="zh-CN" altLang="en-US" sz="1200" b="1"/>
                <a:t>触  摸  屏委       托</a:t>
              </a:r>
            </a:p>
          </p:txBody>
        </p:sp>
        <p:sp>
          <p:nvSpPr>
            <p:cNvPr id="55316" name="Rectangle 15"/>
            <p:cNvSpPr>
              <a:spLocks noChangeArrowheads="1"/>
            </p:cNvSpPr>
            <p:nvPr/>
          </p:nvSpPr>
          <p:spPr bwMode="auto">
            <a:xfrm>
              <a:off x="8289" y="7471"/>
              <a:ext cx="626" cy="1224"/>
            </a:xfrm>
            <a:prstGeom prst="rect">
              <a:avLst/>
            </a:prstGeom>
            <a:solidFill>
              <a:srgbClr val="FFFFFF"/>
            </a:solidFill>
            <a:ln w="9525">
              <a:solidFill>
                <a:srgbClr val="000000"/>
              </a:solidFill>
              <a:miter lim="800000"/>
              <a:headEnd/>
              <a:tailEnd/>
            </a:ln>
          </p:spPr>
          <p:txBody>
            <a:bodyPr/>
            <a:lstStyle/>
            <a:p>
              <a:pPr algn="just"/>
              <a:r>
                <a:rPr lang="en-US" altLang="zh-CN" sz="1200" b="1"/>
                <a:t>    </a:t>
              </a:r>
              <a:r>
                <a:rPr lang="zh-CN" altLang="en-US" sz="1200" b="1"/>
                <a:t>互</a:t>
              </a:r>
            </a:p>
            <a:p>
              <a:pPr algn="just"/>
              <a:endParaRPr lang="zh-CN" altLang="en-US" sz="1200" b="1"/>
            </a:p>
            <a:p>
              <a:pPr algn="just"/>
              <a:r>
                <a:rPr lang="zh-CN" altLang="en-US" sz="1200" b="1"/>
                <a:t>    联</a:t>
              </a:r>
            </a:p>
            <a:p>
              <a:pPr algn="just"/>
              <a:endParaRPr lang="zh-CN" altLang="en-US" sz="1200" b="1"/>
            </a:p>
            <a:p>
              <a:pPr algn="just"/>
              <a:r>
                <a:rPr lang="zh-CN" altLang="en-US" sz="1200" b="1"/>
                <a:t>    网</a:t>
              </a:r>
            </a:p>
          </p:txBody>
        </p:sp>
        <p:sp>
          <p:nvSpPr>
            <p:cNvPr id="55317" name="Rectangle 16"/>
            <p:cNvSpPr>
              <a:spLocks noChangeArrowheads="1"/>
            </p:cNvSpPr>
            <p:nvPr/>
          </p:nvSpPr>
          <p:spPr bwMode="auto">
            <a:xfrm>
              <a:off x="6098" y="9509"/>
              <a:ext cx="2661" cy="815"/>
            </a:xfrm>
            <a:prstGeom prst="rect">
              <a:avLst/>
            </a:prstGeom>
            <a:solidFill>
              <a:srgbClr val="FFFFFF"/>
            </a:solidFill>
            <a:ln w="9525">
              <a:solidFill>
                <a:srgbClr val="000000"/>
              </a:solidFill>
              <a:miter lim="800000"/>
              <a:headEnd/>
              <a:tailEnd/>
            </a:ln>
          </p:spPr>
          <p:txBody>
            <a:bodyPr/>
            <a:lstStyle/>
            <a:p>
              <a:pPr algn="dist"/>
              <a:r>
                <a:rPr lang="zh-CN" altLang="en-US" sz="1200" b="1"/>
                <a:t>可根据语音或文字提示进行委托或查询相关信息</a:t>
              </a:r>
            </a:p>
          </p:txBody>
        </p:sp>
        <p:sp>
          <p:nvSpPr>
            <p:cNvPr id="55318" name="Line 17"/>
            <p:cNvSpPr>
              <a:spLocks noChangeShapeType="1"/>
            </p:cNvSpPr>
            <p:nvPr/>
          </p:nvSpPr>
          <p:spPr bwMode="auto">
            <a:xfrm>
              <a:off x="5472" y="4753"/>
              <a:ext cx="1" cy="409"/>
            </a:xfrm>
            <a:prstGeom prst="line">
              <a:avLst/>
            </a:prstGeom>
            <a:noFill/>
            <a:ln w="9525">
              <a:solidFill>
                <a:srgbClr val="000000"/>
              </a:solidFill>
              <a:round/>
              <a:headEnd/>
              <a:tailEnd type="triangle" w="med" len="med"/>
            </a:ln>
          </p:spPr>
          <p:txBody>
            <a:bodyPr/>
            <a:lstStyle/>
            <a:p>
              <a:endParaRPr lang="zh-CN" altLang="en-US"/>
            </a:p>
          </p:txBody>
        </p:sp>
        <p:sp>
          <p:nvSpPr>
            <p:cNvPr id="55319" name="Line 18"/>
            <p:cNvSpPr>
              <a:spLocks noChangeShapeType="1"/>
            </p:cNvSpPr>
            <p:nvPr/>
          </p:nvSpPr>
          <p:spPr bwMode="auto">
            <a:xfrm>
              <a:off x="5472" y="5569"/>
              <a:ext cx="0" cy="271"/>
            </a:xfrm>
            <a:prstGeom prst="line">
              <a:avLst/>
            </a:prstGeom>
            <a:noFill/>
            <a:ln w="9525">
              <a:solidFill>
                <a:srgbClr val="000000"/>
              </a:solidFill>
              <a:round/>
              <a:headEnd/>
              <a:tailEnd type="triangle" w="med" len="med"/>
            </a:ln>
          </p:spPr>
          <p:txBody>
            <a:bodyPr/>
            <a:lstStyle/>
            <a:p>
              <a:endParaRPr lang="zh-CN" altLang="en-US"/>
            </a:p>
          </p:txBody>
        </p:sp>
        <p:sp>
          <p:nvSpPr>
            <p:cNvPr id="55320" name="Line 19"/>
            <p:cNvSpPr>
              <a:spLocks noChangeShapeType="1"/>
            </p:cNvSpPr>
            <p:nvPr/>
          </p:nvSpPr>
          <p:spPr bwMode="auto">
            <a:xfrm>
              <a:off x="3594" y="5840"/>
              <a:ext cx="4069" cy="1"/>
            </a:xfrm>
            <a:prstGeom prst="line">
              <a:avLst/>
            </a:prstGeom>
            <a:noFill/>
            <a:ln w="9525">
              <a:solidFill>
                <a:srgbClr val="000000"/>
              </a:solidFill>
              <a:round/>
              <a:headEnd/>
              <a:tailEnd/>
            </a:ln>
          </p:spPr>
          <p:txBody>
            <a:bodyPr/>
            <a:lstStyle/>
            <a:p>
              <a:endParaRPr lang="zh-CN" altLang="en-US"/>
            </a:p>
          </p:txBody>
        </p:sp>
        <p:sp>
          <p:nvSpPr>
            <p:cNvPr id="55321" name="Line 20"/>
            <p:cNvSpPr>
              <a:spLocks noChangeShapeType="1"/>
            </p:cNvSpPr>
            <p:nvPr/>
          </p:nvSpPr>
          <p:spPr bwMode="auto">
            <a:xfrm>
              <a:off x="3594" y="5840"/>
              <a:ext cx="0" cy="408"/>
            </a:xfrm>
            <a:prstGeom prst="line">
              <a:avLst/>
            </a:prstGeom>
            <a:noFill/>
            <a:ln w="9525">
              <a:solidFill>
                <a:srgbClr val="000000"/>
              </a:solidFill>
              <a:round/>
              <a:headEnd/>
              <a:tailEnd type="triangle" w="med" len="med"/>
            </a:ln>
          </p:spPr>
          <p:txBody>
            <a:bodyPr/>
            <a:lstStyle/>
            <a:p>
              <a:endParaRPr lang="zh-CN" altLang="en-US"/>
            </a:p>
          </p:txBody>
        </p:sp>
        <p:sp>
          <p:nvSpPr>
            <p:cNvPr id="55322" name="Line 21"/>
            <p:cNvSpPr>
              <a:spLocks noChangeShapeType="1"/>
            </p:cNvSpPr>
            <p:nvPr/>
          </p:nvSpPr>
          <p:spPr bwMode="auto">
            <a:xfrm>
              <a:off x="7663" y="5840"/>
              <a:ext cx="0" cy="408"/>
            </a:xfrm>
            <a:prstGeom prst="line">
              <a:avLst/>
            </a:prstGeom>
            <a:noFill/>
            <a:ln w="9525">
              <a:solidFill>
                <a:srgbClr val="000000"/>
              </a:solidFill>
              <a:round/>
              <a:headEnd/>
              <a:tailEnd type="triangle" w="med" len="med"/>
            </a:ln>
          </p:spPr>
          <p:txBody>
            <a:bodyPr/>
            <a:lstStyle/>
            <a:p>
              <a:endParaRPr lang="zh-CN" altLang="en-US"/>
            </a:p>
          </p:txBody>
        </p:sp>
        <p:sp>
          <p:nvSpPr>
            <p:cNvPr id="55323" name="Line 22"/>
            <p:cNvSpPr>
              <a:spLocks noChangeShapeType="1"/>
            </p:cNvSpPr>
            <p:nvPr/>
          </p:nvSpPr>
          <p:spPr bwMode="auto">
            <a:xfrm>
              <a:off x="3594" y="6792"/>
              <a:ext cx="0" cy="543"/>
            </a:xfrm>
            <a:prstGeom prst="line">
              <a:avLst/>
            </a:prstGeom>
            <a:noFill/>
            <a:ln w="9525">
              <a:solidFill>
                <a:srgbClr val="000000"/>
              </a:solidFill>
              <a:round/>
              <a:headEnd/>
              <a:tailEnd type="triangle" w="med" len="med"/>
            </a:ln>
          </p:spPr>
          <p:txBody>
            <a:bodyPr/>
            <a:lstStyle/>
            <a:p>
              <a:endParaRPr lang="zh-CN" altLang="en-US"/>
            </a:p>
          </p:txBody>
        </p:sp>
        <p:sp>
          <p:nvSpPr>
            <p:cNvPr id="55324" name="Line 23"/>
            <p:cNvSpPr>
              <a:spLocks noChangeShapeType="1"/>
            </p:cNvSpPr>
            <p:nvPr/>
          </p:nvSpPr>
          <p:spPr bwMode="auto">
            <a:xfrm>
              <a:off x="3626" y="7749"/>
              <a:ext cx="0" cy="407"/>
            </a:xfrm>
            <a:prstGeom prst="line">
              <a:avLst/>
            </a:prstGeom>
            <a:noFill/>
            <a:ln w="9525">
              <a:solidFill>
                <a:srgbClr val="000000"/>
              </a:solidFill>
              <a:round/>
              <a:headEnd/>
              <a:tailEnd type="triangle" w="med" len="med"/>
            </a:ln>
          </p:spPr>
          <p:txBody>
            <a:bodyPr/>
            <a:lstStyle/>
            <a:p>
              <a:endParaRPr lang="zh-CN" altLang="en-US"/>
            </a:p>
          </p:txBody>
        </p:sp>
        <p:sp>
          <p:nvSpPr>
            <p:cNvPr id="55325" name="Line 25"/>
            <p:cNvSpPr>
              <a:spLocks noChangeShapeType="1"/>
            </p:cNvSpPr>
            <p:nvPr/>
          </p:nvSpPr>
          <p:spPr bwMode="auto">
            <a:xfrm>
              <a:off x="7507" y="6792"/>
              <a:ext cx="1" cy="679"/>
            </a:xfrm>
            <a:prstGeom prst="line">
              <a:avLst/>
            </a:prstGeom>
            <a:noFill/>
            <a:ln w="9525">
              <a:solidFill>
                <a:srgbClr val="000000"/>
              </a:solidFill>
              <a:round/>
              <a:headEnd/>
              <a:tailEnd type="triangle" w="med" len="med"/>
            </a:ln>
          </p:spPr>
          <p:txBody>
            <a:bodyPr/>
            <a:lstStyle/>
            <a:p>
              <a:endParaRPr lang="zh-CN" altLang="en-US"/>
            </a:p>
          </p:txBody>
        </p:sp>
        <p:sp>
          <p:nvSpPr>
            <p:cNvPr id="55326" name="Line 26"/>
            <p:cNvSpPr>
              <a:spLocks noChangeShapeType="1"/>
            </p:cNvSpPr>
            <p:nvPr/>
          </p:nvSpPr>
          <p:spPr bwMode="auto">
            <a:xfrm>
              <a:off x="6255" y="7199"/>
              <a:ext cx="2347" cy="0"/>
            </a:xfrm>
            <a:prstGeom prst="line">
              <a:avLst/>
            </a:prstGeom>
            <a:noFill/>
            <a:ln w="9525">
              <a:solidFill>
                <a:srgbClr val="000000"/>
              </a:solidFill>
              <a:round/>
              <a:headEnd/>
              <a:tailEnd/>
            </a:ln>
          </p:spPr>
          <p:txBody>
            <a:bodyPr/>
            <a:lstStyle/>
            <a:p>
              <a:endParaRPr lang="zh-CN" altLang="en-US"/>
            </a:p>
          </p:txBody>
        </p:sp>
        <p:sp>
          <p:nvSpPr>
            <p:cNvPr id="55327" name="Line 27"/>
            <p:cNvSpPr>
              <a:spLocks noChangeShapeType="1"/>
            </p:cNvSpPr>
            <p:nvPr/>
          </p:nvSpPr>
          <p:spPr bwMode="auto">
            <a:xfrm>
              <a:off x="6255" y="7199"/>
              <a:ext cx="0" cy="272"/>
            </a:xfrm>
            <a:prstGeom prst="line">
              <a:avLst/>
            </a:prstGeom>
            <a:noFill/>
            <a:ln w="9525">
              <a:solidFill>
                <a:srgbClr val="000000"/>
              </a:solidFill>
              <a:round/>
              <a:headEnd/>
              <a:tailEnd/>
            </a:ln>
          </p:spPr>
          <p:txBody>
            <a:bodyPr/>
            <a:lstStyle/>
            <a:p>
              <a:endParaRPr lang="zh-CN" altLang="en-US"/>
            </a:p>
          </p:txBody>
        </p:sp>
        <p:sp>
          <p:nvSpPr>
            <p:cNvPr id="55328" name="Line 28"/>
            <p:cNvSpPr>
              <a:spLocks noChangeShapeType="1"/>
            </p:cNvSpPr>
            <p:nvPr/>
          </p:nvSpPr>
          <p:spPr bwMode="auto">
            <a:xfrm>
              <a:off x="8602" y="7199"/>
              <a:ext cx="0" cy="272"/>
            </a:xfrm>
            <a:prstGeom prst="line">
              <a:avLst/>
            </a:prstGeom>
            <a:noFill/>
            <a:ln w="9525">
              <a:solidFill>
                <a:srgbClr val="000000"/>
              </a:solidFill>
              <a:round/>
              <a:headEnd/>
              <a:tailEnd/>
            </a:ln>
          </p:spPr>
          <p:txBody>
            <a:bodyPr/>
            <a:lstStyle/>
            <a:p>
              <a:endParaRPr lang="zh-CN" altLang="en-US"/>
            </a:p>
          </p:txBody>
        </p:sp>
        <p:sp>
          <p:nvSpPr>
            <p:cNvPr id="55329" name="Line 29"/>
            <p:cNvSpPr>
              <a:spLocks noChangeShapeType="1"/>
            </p:cNvSpPr>
            <p:nvPr/>
          </p:nvSpPr>
          <p:spPr bwMode="auto">
            <a:xfrm>
              <a:off x="7507" y="8694"/>
              <a:ext cx="0" cy="815"/>
            </a:xfrm>
            <a:prstGeom prst="line">
              <a:avLst/>
            </a:prstGeom>
            <a:noFill/>
            <a:ln w="9525">
              <a:solidFill>
                <a:srgbClr val="000000"/>
              </a:solidFill>
              <a:round/>
              <a:headEnd/>
              <a:tailEnd type="triangle" w="med" len="med"/>
            </a:ln>
          </p:spPr>
          <p:txBody>
            <a:bodyPr/>
            <a:lstStyle/>
            <a:p>
              <a:endParaRPr lang="zh-CN" altLang="en-US"/>
            </a:p>
          </p:txBody>
        </p:sp>
        <p:sp>
          <p:nvSpPr>
            <p:cNvPr id="55330" name="Line 30"/>
            <p:cNvSpPr>
              <a:spLocks noChangeShapeType="1"/>
            </p:cNvSpPr>
            <p:nvPr/>
          </p:nvSpPr>
          <p:spPr bwMode="auto">
            <a:xfrm>
              <a:off x="6255" y="9101"/>
              <a:ext cx="2347" cy="0"/>
            </a:xfrm>
            <a:prstGeom prst="line">
              <a:avLst/>
            </a:prstGeom>
            <a:noFill/>
            <a:ln w="9525">
              <a:solidFill>
                <a:srgbClr val="000000"/>
              </a:solidFill>
              <a:round/>
              <a:headEnd/>
              <a:tailEnd/>
            </a:ln>
          </p:spPr>
          <p:txBody>
            <a:bodyPr/>
            <a:lstStyle/>
            <a:p>
              <a:endParaRPr lang="zh-CN" altLang="en-US"/>
            </a:p>
          </p:txBody>
        </p:sp>
        <p:sp>
          <p:nvSpPr>
            <p:cNvPr id="55331" name="Line 31"/>
            <p:cNvSpPr>
              <a:spLocks noChangeShapeType="1"/>
            </p:cNvSpPr>
            <p:nvPr/>
          </p:nvSpPr>
          <p:spPr bwMode="auto">
            <a:xfrm flipV="1">
              <a:off x="6255" y="8694"/>
              <a:ext cx="0" cy="407"/>
            </a:xfrm>
            <a:prstGeom prst="line">
              <a:avLst/>
            </a:prstGeom>
            <a:noFill/>
            <a:ln w="9525">
              <a:solidFill>
                <a:srgbClr val="000000"/>
              </a:solidFill>
              <a:round/>
              <a:headEnd/>
              <a:tailEnd/>
            </a:ln>
          </p:spPr>
          <p:txBody>
            <a:bodyPr/>
            <a:lstStyle/>
            <a:p>
              <a:endParaRPr lang="zh-CN" altLang="en-US"/>
            </a:p>
          </p:txBody>
        </p:sp>
        <p:sp>
          <p:nvSpPr>
            <p:cNvPr id="55332" name="Line 32"/>
            <p:cNvSpPr>
              <a:spLocks noChangeShapeType="1"/>
            </p:cNvSpPr>
            <p:nvPr/>
          </p:nvSpPr>
          <p:spPr bwMode="auto">
            <a:xfrm flipV="1">
              <a:off x="8602" y="8694"/>
              <a:ext cx="0" cy="407"/>
            </a:xfrm>
            <a:prstGeom prst="line">
              <a:avLst/>
            </a:prstGeom>
            <a:noFill/>
            <a:ln w="9525">
              <a:solidFill>
                <a:srgbClr val="000000"/>
              </a:solidFill>
              <a:round/>
              <a:headEnd/>
              <a:tailEnd/>
            </a:ln>
          </p:spPr>
          <p:txBody>
            <a:bodyPr/>
            <a:lstStyle/>
            <a:p>
              <a:endParaRPr lang="zh-CN" altLang="en-US"/>
            </a:p>
          </p:txBody>
        </p:sp>
      </p:grpSp>
      <p:sp>
        <p:nvSpPr>
          <p:cNvPr id="55300" name="Line 23"/>
          <p:cNvSpPr>
            <a:spLocks noChangeShapeType="1"/>
          </p:cNvSpPr>
          <p:nvPr/>
        </p:nvSpPr>
        <p:spPr bwMode="auto">
          <a:xfrm>
            <a:off x="2484438" y="4797425"/>
            <a:ext cx="0" cy="339725"/>
          </a:xfrm>
          <a:prstGeom prst="line">
            <a:avLst/>
          </a:prstGeom>
          <a:noFill/>
          <a:ln w="9525">
            <a:solidFill>
              <a:srgbClr val="000000"/>
            </a:solidFill>
            <a:round/>
            <a:headEnd/>
            <a:tailEnd type="triangle" w="med" len="med"/>
          </a:ln>
        </p:spPr>
        <p:txBody>
          <a:bodyPr/>
          <a:lstStyle/>
          <a:p>
            <a:endParaRPr lang="zh-CN" altLang="en-US"/>
          </a:p>
        </p:txBody>
      </p:sp>
      <p:sp>
        <p:nvSpPr>
          <p:cNvPr id="55301" name="Line 23"/>
          <p:cNvSpPr>
            <a:spLocks noChangeShapeType="1"/>
          </p:cNvSpPr>
          <p:nvPr/>
        </p:nvSpPr>
        <p:spPr bwMode="auto">
          <a:xfrm>
            <a:off x="2484438" y="5445125"/>
            <a:ext cx="0" cy="339725"/>
          </a:xfrm>
          <a:prstGeom prst="line">
            <a:avLst/>
          </a:prstGeom>
          <a:noFill/>
          <a:ln w="9525">
            <a:solidFill>
              <a:srgbClr val="000000"/>
            </a:solidFill>
            <a:round/>
            <a:headEnd/>
            <a:tailEnd type="triangle" w="med" len="med"/>
          </a:ln>
        </p:spPr>
        <p:txBody>
          <a:bodyPr/>
          <a:lstStyle/>
          <a:p>
            <a:endParaRPr lang="zh-CN" altLang="en-US"/>
          </a:p>
        </p:txBody>
      </p:sp>
      <p:sp>
        <p:nvSpPr>
          <p:cNvPr id="55302" name="圆角矩形 36"/>
          <p:cNvSpPr>
            <a:spLocks noChangeArrowheads="1"/>
          </p:cNvSpPr>
          <p:nvPr/>
        </p:nvSpPr>
        <p:spPr bwMode="auto">
          <a:xfrm>
            <a:off x="1908175" y="5805488"/>
            <a:ext cx="1295400" cy="431800"/>
          </a:xfrm>
          <a:prstGeom prst="roundRect">
            <a:avLst>
              <a:gd name="adj" fmla="val 16667"/>
            </a:avLst>
          </a:prstGeom>
          <a:noFill/>
          <a:ln w="9525" algn="ctr">
            <a:solidFill>
              <a:schemeClr val="accent1"/>
            </a:solidFill>
            <a:miter lim="800000"/>
            <a:headEnd/>
            <a:tailEnd/>
          </a:ln>
        </p:spPr>
        <p:txBody>
          <a:bodyPr wrap="none" anchor="ctr"/>
          <a:lstStyle/>
          <a:p>
            <a:pPr algn="ctr" latinLnBrk="1"/>
            <a:endParaRPr kumimoji="1" lang="zh-CN" altLang="en-US" sz="1600" b="1">
              <a:solidFill>
                <a:schemeClr val="bg1"/>
              </a:solidFill>
              <a:latin typeface="Arial Unicode MS" pitchFamily="34" charset="-122"/>
              <a:ea typeface="Arial Unicode MS" pitchFamily="34" charset="-122"/>
              <a:cs typeface="Arial Unicode MS" pitchFamily="34" charset="-122"/>
            </a:endParaRPr>
          </a:p>
        </p:txBody>
      </p:sp>
      <p:sp>
        <p:nvSpPr>
          <p:cNvPr id="55303" name="TextBox 37"/>
          <p:cNvSpPr txBox="1">
            <a:spLocks noChangeArrowheads="1"/>
          </p:cNvSpPr>
          <p:nvPr/>
        </p:nvSpPr>
        <p:spPr bwMode="auto">
          <a:xfrm>
            <a:off x="2124075" y="5876925"/>
            <a:ext cx="647700" cy="277813"/>
          </a:xfrm>
          <a:prstGeom prst="rect">
            <a:avLst/>
          </a:prstGeom>
          <a:noFill/>
          <a:ln w="9525">
            <a:noFill/>
            <a:miter lim="800000"/>
            <a:headEnd/>
            <a:tailEnd/>
          </a:ln>
        </p:spPr>
        <p:txBody>
          <a:bodyPr>
            <a:spAutoFit/>
          </a:bodyPr>
          <a:lstStyle/>
          <a:p>
            <a:r>
              <a:rPr lang="zh-CN" altLang="en-US" sz="1200" b="1"/>
              <a:t>结   算</a:t>
            </a:r>
            <a:endParaRPr lang="en-US" altLang="zh-CN" sz="1200" b="1"/>
          </a:p>
        </p:txBody>
      </p:sp>
      <p:cxnSp>
        <p:nvCxnSpPr>
          <p:cNvPr id="45" name="直接箭头连接符 44"/>
          <p:cNvCxnSpPr>
            <a:stCxn id="55312" idx="3"/>
          </p:cNvCxnSpPr>
          <p:nvPr/>
        </p:nvCxnSpPr>
        <p:spPr>
          <a:xfrm flipV="1">
            <a:off x="3578225" y="4581525"/>
            <a:ext cx="273050" cy="26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05" name="Rectangle 12"/>
          <p:cNvSpPr>
            <a:spLocks noChangeArrowheads="1"/>
          </p:cNvSpPr>
          <p:nvPr/>
        </p:nvSpPr>
        <p:spPr bwMode="auto">
          <a:xfrm>
            <a:off x="3851275" y="4437063"/>
            <a:ext cx="720725" cy="287337"/>
          </a:xfrm>
          <a:prstGeom prst="rect">
            <a:avLst/>
          </a:prstGeom>
          <a:solidFill>
            <a:srgbClr val="FFFFFF"/>
          </a:solidFill>
          <a:ln w="9525">
            <a:solidFill>
              <a:srgbClr val="000000"/>
            </a:solidFill>
            <a:miter lim="800000"/>
            <a:headEnd/>
            <a:tailEnd/>
          </a:ln>
        </p:spPr>
        <p:txBody>
          <a:bodyPr/>
          <a:lstStyle/>
          <a:p>
            <a:pPr algn="dist"/>
            <a:r>
              <a:rPr lang="zh-CN" altLang="en-US" sz="1200" b="1"/>
              <a:t>不成交</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委托买卖数据流</a:t>
            </a:r>
            <a:endParaRPr lang="en-US" altLang="zh-CN" dirty="0" smtClean="0"/>
          </a:p>
        </p:txBody>
      </p:sp>
      <p:grpSp>
        <p:nvGrpSpPr>
          <p:cNvPr id="56323" name="Group 20"/>
          <p:cNvGrpSpPr>
            <a:grpSpLocks noChangeAspect="1"/>
          </p:cNvGrpSpPr>
          <p:nvPr/>
        </p:nvGrpSpPr>
        <p:grpSpPr bwMode="auto">
          <a:xfrm>
            <a:off x="827088" y="1196975"/>
            <a:ext cx="7345362" cy="4679950"/>
            <a:chOff x="2185" y="4045"/>
            <a:chExt cx="7670" cy="4892"/>
          </a:xfrm>
        </p:grpSpPr>
        <p:sp>
          <p:nvSpPr>
            <p:cNvPr id="56324" name="AutoShape 21"/>
            <p:cNvSpPr>
              <a:spLocks noChangeAspect="1" noChangeArrowheads="1"/>
            </p:cNvSpPr>
            <p:nvPr/>
          </p:nvSpPr>
          <p:spPr bwMode="auto">
            <a:xfrm>
              <a:off x="2185" y="4045"/>
              <a:ext cx="7670" cy="4892"/>
            </a:xfrm>
            <a:prstGeom prst="rect">
              <a:avLst/>
            </a:prstGeom>
            <a:noFill/>
            <a:ln w="9525">
              <a:noFill/>
              <a:miter lim="800000"/>
              <a:headEnd/>
              <a:tailEnd/>
            </a:ln>
          </p:spPr>
          <p:txBody>
            <a:bodyPr/>
            <a:lstStyle/>
            <a:p>
              <a:endParaRPr lang="zh-CN" altLang="en-US"/>
            </a:p>
          </p:txBody>
        </p:sp>
        <p:sp>
          <p:nvSpPr>
            <p:cNvPr id="56325" name="Rectangle 22"/>
            <p:cNvSpPr>
              <a:spLocks noChangeArrowheads="1"/>
            </p:cNvSpPr>
            <p:nvPr/>
          </p:nvSpPr>
          <p:spPr bwMode="auto">
            <a:xfrm>
              <a:off x="3538" y="4346"/>
              <a:ext cx="1565" cy="543"/>
            </a:xfrm>
            <a:prstGeom prst="rect">
              <a:avLst/>
            </a:prstGeom>
            <a:solidFill>
              <a:srgbClr val="FFFFFF"/>
            </a:solidFill>
            <a:ln w="9525">
              <a:solidFill>
                <a:srgbClr val="000000"/>
              </a:solidFill>
              <a:miter lim="800000"/>
              <a:headEnd/>
              <a:tailEnd/>
            </a:ln>
          </p:spPr>
          <p:txBody>
            <a:bodyPr/>
            <a:lstStyle/>
            <a:p>
              <a:pPr algn="dist"/>
              <a:r>
                <a:rPr lang="zh-CN" altLang="en-US" sz="1400" b="1"/>
                <a:t>委托买入</a:t>
              </a:r>
            </a:p>
          </p:txBody>
        </p:sp>
        <p:sp>
          <p:nvSpPr>
            <p:cNvPr id="56326" name="Rectangle 23"/>
            <p:cNvSpPr>
              <a:spLocks noChangeArrowheads="1"/>
            </p:cNvSpPr>
            <p:nvPr/>
          </p:nvSpPr>
          <p:spPr bwMode="auto">
            <a:xfrm>
              <a:off x="7351" y="4317"/>
              <a:ext cx="1565" cy="543"/>
            </a:xfrm>
            <a:prstGeom prst="rect">
              <a:avLst/>
            </a:prstGeom>
            <a:solidFill>
              <a:srgbClr val="FFFFFF"/>
            </a:solidFill>
            <a:ln w="9525">
              <a:solidFill>
                <a:srgbClr val="000000"/>
              </a:solidFill>
              <a:miter lim="800000"/>
              <a:headEnd/>
              <a:tailEnd/>
            </a:ln>
          </p:spPr>
          <p:txBody>
            <a:bodyPr/>
            <a:lstStyle/>
            <a:p>
              <a:pPr algn="dist"/>
              <a:r>
                <a:rPr lang="zh-CN" altLang="en-US" sz="1400" b="1"/>
                <a:t>委托卖出</a:t>
              </a:r>
            </a:p>
          </p:txBody>
        </p:sp>
        <p:sp>
          <p:nvSpPr>
            <p:cNvPr id="56327" name="Rectangle 24"/>
            <p:cNvSpPr>
              <a:spLocks noChangeArrowheads="1"/>
            </p:cNvSpPr>
            <p:nvPr/>
          </p:nvSpPr>
          <p:spPr bwMode="auto">
            <a:xfrm>
              <a:off x="2655" y="5404"/>
              <a:ext cx="3287" cy="951"/>
            </a:xfrm>
            <a:prstGeom prst="rect">
              <a:avLst/>
            </a:prstGeom>
            <a:solidFill>
              <a:srgbClr val="FFFFFF"/>
            </a:solidFill>
            <a:ln w="9525">
              <a:solidFill>
                <a:srgbClr val="000000"/>
              </a:solidFill>
              <a:miter lim="800000"/>
              <a:headEnd/>
              <a:tailEnd/>
            </a:ln>
          </p:spPr>
          <p:txBody>
            <a:bodyPr/>
            <a:lstStyle/>
            <a:p>
              <a:pPr algn="just"/>
              <a:r>
                <a:rPr lang="zh-CN" altLang="en-US" sz="1400" b="1"/>
                <a:t>发出买入申请，减少可用金额，冻结金额</a:t>
              </a:r>
              <a:r>
                <a:rPr lang="en-US" altLang="zh-CN" sz="1400" b="1"/>
                <a:t>=</a:t>
              </a:r>
              <a:r>
                <a:rPr lang="zh-CN" altLang="en-US" sz="1400" b="1"/>
                <a:t>委托数量*委托价格</a:t>
              </a:r>
              <a:r>
                <a:rPr lang="en-US" altLang="zh-CN" sz="1400" b="1"/>
                <a:t>+</a:t>
              </a:r>
              <a:r>
                <a:rPr lang="zh-CN" altLang="en-US" sz="1400" b="1"/>
                <a:t>手续费</a:t>
              </a:r>
              <a:r>
                <a:rPr lang="en-US" altLang="zh-CN" sz="1400" b="1"/>
                <a:t>+</a:t>
              </a:r>
              <a:r>
                <a:rPr lang="zh-CN" altLang="en-US" sz="1400" b="1"/>
                <a:t>过户费</a:t>
              </a:r>
              <a:r>
                <a:rPr lang="en-US" altLang="zh-CN" sz="1400" b="1"/>
                <a:t>+</a:t>
              </a:r>
              <a:r>
                <a:rPr lang="zh-CN" altLang="en-US" sz="1400" b="1"/>
                <a:t>清算费</a:t>
              </a:r>
              <a:r>
                <a:rPr lang="en-US" altLang="zh-CN" sz="1400" b="1"/>
                <a:t>+</a:t>
              </a:r>
              <a:r>
                <a:rPr lang="zh-CN" altLang="en-US" sz="1400" b="1"/>
                <a:t>交易规费</a:t>
              </a:r>
              <a:r>
                <a:rPr lang="en-US" altLang="zh-CN" sz="1400" b="1"/>
                <a:t>+</a:t>
              </a:r>
              <a:r>
                <a:rPr lang="zh-CN" altLang="en-US" sz="1400" b="1"/>
                <a:t>委托单费</a:t>
              </a:r>
              <a:r>
                <a:rPr lang="en-US" altLang="zh-CN" sz="1400" b="1"/>
                <a:t>+</a:t>
              </a:r>
              <a:r>
                <a:rPr lang="zh-CN" altLang="en-US" sz="1400" b="1"/>
                <a:t>成交单费</a:t>
              </a:r>
            </a:p>
          </p:txBody>
        </p:sp>
        <p:sp>
          <p:nvSpPr>
            <p:cNvPr id="56328" name="Rectangle 25"/>
            <p:cNvSpPr>
              <a:spLocks noChangeArrowheads="1"/>
            </p:cNvSpPr>
            <p:nvPr/>
          </p:nvSpPr>
          <p:spPr bwMode="auto">
            <a:xfrm>
              <a:off x="2655" y="6762"/>
              <a:ext cx="3287" cy="816"/>
            </a:xfrm>
            <a:prstGeom prst="rect">
              <a:avLst/>
            </a:prstGeom>
            <a:solidFill>
              <a:srgbClr val="FFFFFF"/>
            </a:solidFill>
            <a:ln w="9525">
              <a:solidFill>
                <a:srgbClr val="000000"/>
              </a:solidFill>
              <a:miter lim="800000"/>
              <a:headEnd/>
              <a:tailEnd/>
            </a:ln>
          </p:spPr>
          <p:txBody>
            <a:bodyPr/>
            <a:lstStyle/>
            <a:p>
              <a:pPr algn="just"/>
              <a:r>
                <a:rPr lang="zh-CN" altLang="en-US" sz="1400" b="1"/>
                <a:t>成交后，增加股份（数量是成交的数量），减少资金（为各类费用之和）</a:t>
              </a:r>
            </a:p>
          </p:txBody>
        </p:sp>
        <p:sp>
          <p:nvSpPr>
            <p:cNvPr id="56329" name="Rectangle 26"/>
            <p:cNvSpPr>
              <a:spLocks noChangeArrowheads="1"/>
            </p:cNvSpPr>
            <p:nvPr/>
          </p:nvSpPr>
          <p:spPr bwMode="auto">
            <a:xfrm>
              <a:off x="2655" y="7986"/>
              <a:ext cx="3287" cy="815"/>
            </a:xfrm>
            <a:prstGeom prst="rect">
              <a:avLst/>
            </a:prstGeom>
            <a:solidFill>
              <a:srgbClr val="FFFFFF"/>
            </a:solidFill>
            <a:ln w="9525">
              <a:solidFill>
                <a:srgbClr val="000000"/>
              </a:solidFill>
              <a:miter lim="800000"/>
              <a:headEnd/>
              <a:tailEnd/>
            </a:ln>
          </p:spPr>
          <p:txBody>
            <a:bodyPr/>
            <a:lstStyle/>
            <a:p>
              <a:pPr algn="just"/>
              <a:r>
                <a:rPr lang="zh-CN" altLang="en-US" sz="1400" b="1"/>
                <a:t>客户的资金、股份实际交收按该证券的</a:t>
              </a:r>
              <a:r>
                <a:rPr lang="en-US" altLang="zh-CN" sz="1400" b="1"/>
                <a:t>T+N</a:t>
              </a:r>
              <a:r>
                <a:rPr lang="zh-CN" altLang="en-US" sz="1400" b="1"/>
                <a:t>交收模式进行清算处理</a:t>
              </a:r>
            </a:p>
          </p:txBody>
        </p:sp>
        <p:sp>
          <p:nvSpPr>
            <p:cNvPr id="56330" name="Rectangle 27"/>
            <p:cNvSpPr>
              <a:spLocks noChangeArrowheads="1"/>
            </p:cNvSpPr>
            <p:nvPr/>
          </p:nvSpPr>
          <p:spPr bwMode="auto">
            <a:xfrm>
              <a:off x="6568" y="5404"/>
              <a:ext cx="3130" cy="951"/>
            </a:xfrm>
            <a:prstGeom prst="rect">
              <a:avLst/>
            </a:prstGeom>
            <a:solidFill>
              <a:srgbClr val="FFFFFF"/>
            </a:solidFill>
            <a:ln w="9525">
              <a:solidFill>
                <a:srgbClr val="000000"/>
              </a:solidFill>
              <a:miter lim="800000"/>
              <a:headEnd/>
              <a:tailEnd/>
            </a:ln>
          </p:spPr>
          <p:txBody>
            <a:bodyPr/>
            <a:lstStyle/>
            <a:p>
              <a:pPr algn="just"/>
              <a:r>
                <a:rPr lang="zh-CN" altLang="en-US" sz="1400" b="1"/>
                <a:t>发出卖出申请，冻结委托股数和费用合计（费用</a:t>
              </a:r>
              <a:r>
                <a:rPr lang="en-US" altLang="zh-CN" sz="1400" b="1"/>
                <a:t>=</a:t>
              </a:r>
              <a:r>
                <a:rPr lang="zh-CN" altLang="en-US" sz="1400" b="1"/>
                <a:t>印花税</a:t>
              </a:r>
              <a:r>
                <a:rPr lang="en-US" altLang="zh-CN" sz="1400" b="1"/>
                <a:t>+</a:t>
              </a:r>
              <a:r>
                <a:rPr lang="zh-CN" altLang="en-US" sz="1400" b="1"/>
                <a:t>过户费</a:t>
              </a:r>
              <a:r>
                <a:rPr lang="en-US" altLang="zh-CN" sz="1400" b="1"/>
                <a:t>+</a:t>
              </a:r>
              <a:r>
                <a:rPr lang="zh-CN" altLang="en-US" sz="1400" b="1"/>
                <a:t>手续费</a:t>
              </a:r>
              <a:r>
                <a:rPr lang="en-US" altLang="zh-CN" sz="1400" b="1"/>
                <a:t>+</a:t>
              </a:r>
              <a:r>
                <a:rPr lang="zh-CN" altLang="en-US" sz="1400" b="1"/>
                <a:t>清算费</a:t>
              </a:r>
              <a:r>
                <a:rPr lang="en-US" altLang="zh-CN" sz="1400" b="1"/>
                <a:t>+</a:t>
              </a:r>
              <a:r>
                <a:rPr lang="zh-CN" altLang="en-US" sz="1400" b="1"/>
                <a:t>交易规费</a:t>
              </a:r>
              <a:r>
                <a:rPr lang="en-US" altLang="zh-CN" sz="1400" b="1"/>
                <a:t>+</a:t>
              </a:r>
              <a:r>
                <a:rPr lang="zh-CN" altLang="en-US" sz="1400" b="1"/>
                <a:t>委托单费</a:t>
              </a:r>
              <a:r>
                <a:rPr lang="en-US" altLang="zh-CN" sz="1400" b="1"/>
                <a:t>+</a:t>
              </a:r>
              <a:r>
                <a:rPr lang="zh-CN" altLang="en-US" sz="1400" b="1"/>
                <a:t>成交单费）</a:t>
              </a:r>
            </a:p>
          </p:txBody>
        </p:sp>
        <p:sp>
          <p:nvSpPr>
            <p:cNvPr id="56331" name="Rectangle 28"/>
            <p:cNvSpPr>
              <a:spLocks noChangeArrowheads="1"/>
            </p:cNvSpPr>
            <p:nvPr/>
          </p:nvSpPr>
          <p:spPr bwMode="auto">
            <a:xfrm>
              <a:off x="6411" y="6763"/>
              <a:ext cx="3287" cy="951"/>
            </a:xfrm>
            <a:prstGeom prst="rect">
              <a:avLst/>
            </a:prstGeom>
            <a:solidFill>
              <a:srgbClr val="FFFFFF"/>
            </a:solidFill>
            <a:ln w="9525">
              <a:solidFill>
                <a:srgbClr val="000000"/>
              </a:solidFill>
              <a:miter lim="800000"/>
              <a:headEnd/>
              <a:tailEnd/>
            </a:ln>
          </p:spPr>
          <p:txBody>
            <a:bodyPr/>
            <a:lstStyle/>
            <a:p>
              <a:pPr algn="just"/>
              <a:r>
                <a:rPr lang="zh-CN" altLang="en-US" sz="1400" b="1"/>
                <a:t>成交后，减少股份（数量是成交的数量），增加资金为成交价扣除税金、佣金及各类交易费用</a:t>
              </a:r>
            </a:p>
          </p:txBody>
        </p:sp>
        <p:sp>
          <p:nvSpPr>
            <p:cNvPr id="56332" name="Rectangle 29"/>
            <p:cNvSpPr>
              <a:spLocks noChangeArrowheads="1"/>
            </p:cNvSpPr>
            <p:nvPr/>
          </p:nvSpPr>
          <p:spPr bwMode="auto">
            <a:xfrm>
              <a:off x="6411" y="7986"/>
              <a:ext cx="3287" cy="815"/>
            </a:xfrm>
            <a:prstGeom prst="rect">
              <a:avLst/>
            </a:prstGeom>
            <a:solidFill>
              <a:srgbClr val="FFFFFF"/>
            </a:solidFill>
            <a:ln w="9525">
              <a:solidFill>
                <a:srgbClr val="000000"/>
              </a:solidFill>
              <a:miter lim="800000"/>
              <a:headEnd/>
              <a:tailEnd/>
            </a:ln>
          </p:spPr>
          <p:txBody>
            <a:bodyPr/>
            <a:lstStyle/>
            <a:p>
              <a:pPr algn="just"/>
              <a:r>
                <a:rPr lang="zh-CN" altLang="en-US" sz="1400" b="1"/>
                <a:t>客户的资金、股份实际交收按该证券的</a:t>
              </a:r>
              <a:r>
                <a:rPr lang="en-US" altLang="zh-CN" sz="1400" b="1"/>
                <a:t>T+N</a:t>
              </a:r>
              <a:r>
                <a:rPr lang="zh-CN" altLang="en-US" sz="1400" b="1"/>
                <a:t>交收模式进行清算处理</a:t>
              </a:r>
            </a:p>
          </p:txBody>
        </p:sp>
        <p:sp>
          <p:nvSpPr>
            <p:cNvPr id="56333" name="Line 30"/>
            <p:cNvSpPr>
              <a:spLocks noChangeShapeType="1"/>
            </p:cNvSpPr>
            <p:nvPr/>
          </p:nvSpPr>
          <p:spPr bwMode="auto">
            <a:xfrm>
              <a:off x="4366" y="4873"/>
              <a:ext cx="0" cy="544"/>
            </a:xfrm>
            <a:prstGeom prst="line">
              <a:avLst/>
            </a:prstGeom>
            <a:noFill/>
            <a:ln w="9525">
              <a:solidFill>
                <a:srgbClr val="000000"/>
              </a:solidFill>
              <a:round/>
              <a:headEnd/>
              <a:tailEnd type="triangle" w="med" len="med"/>
            </a:ln>
          </p:spPr>
          <p:txBody>
            <a:bodyPr/>
            <a:lstStyle/>
            <a:p>
              <a:endParaRPr lang="zh-CN" altLang="en-US"/>
            </a:p>
          </p:txBody>
        </p:sp>
        <p:sp>
          <p:nvSpPr>
            <p:cNvPr id="56334" name="Line 31"/>
            <p:cNvSpPr>
              <a:spLocks noChangeShapeType="1"/>
            </p:cNvSpPr>
            <p:nvPr/>
          </p:nvSpPr>
          <p:spPr bwMode="auto">
            <a:xfrm>
              <a:off x="4376" y="6355"/>
              <a:ext cx="0" cy="408"/>
            </a:xfrm>
            <a:prstGeom prst="line">
              <a:avLst/>
            </a:prstGeom>
            <a:noFill/>
            <a:ln w="9525">
              <a:solidFill>
                <a:srgbClr val="000000"/>
              </a:solidFill>
              <a:round/>
              <a:headEnd/>
              <a:tailEnd type="triangle" w="med" len="med"/>
            </a:ln>
          </p:spPr>
          <p:txBody>
            <a:bodyPr/>
            <a:lstStyle/>
            <a:p>
              <a:endParaRPr lang="zh-CN" altLang="en-US"/>
            </a:p>
          </p:txBody>
        </p:sp>
        <p:sp>
          <p:nvSpPr>
            <p:cNvPr id="56335" name="Line 32"/>
            <p:cNvSpPr>
              <a:spLocks noChangeShapeType="1"/>
            </p:cNvSpPr>
            <p:nvPr/>
          </p:nvSpPr>
          <p:spPr bwMode="auto">
            <a:xfrm>
              <a:off x="4376" y="7578"/>
              <a:ext cx="0" cy="408"/>
            </a:xfrm>
            <a:prstGeom prst="line">
              <a:avLst/>
            </a:prstGeom>
            <a:noFill/>
            <a:ln w="9525">
              <a:solidFill>
                <a:srgbClr val="000000"/>
              </a:solidFill>
              <a:round/>
              <a:headEnd/>
              <a:tailEnd type="triangle" w="med" len="med"/>
            </a:ln>
          </p:spPr>
          <p:txBody>
            <a:bodyPr/>
            <a:lstStyle/>
            <a:p>
              <a:endParaRPr lang="zh-CN" altLang="en-US"/>
            </a:p>
          </p:txBody>
        </p:sp>
        <p:sp>
          <p:nvSpPr>
            <p:cNvPr id="56336" name="Line 33"/>
            <p:cNvSpPr>
              <a:spLocks noChangeShapeType="1"/>
            </p:cNvSpPr>
            <p:nvPr/>
          </p:nvSpPr>
          <p:spPr bwMode="auto">
            <a:xfrm>
              <a:off x="8133" y="4860"/>
              <a:ext cx="0" cy="544"/>
            </a:xfrm>
            <a:prstGeom prst="line">
              <a:avLst/>
            </a:prstGeom>
            <a:noFill/>
            <a:ln w="9525">
              <a:solidFill>
                <a:srgbClr val="000000"/>
              </a:solidFill>
              <a:round/>
              <a:headEnd/>
              <a:tailEnd type="triangle" w="med" len="med"/>
            </a:ln>
          </p:spPr>
          <p:txBody>
            <a:bodyPr/>
            <a:lstStyle/>
            <a:p>
              <a:endParaRPr lang="zh-CN" altLang="en-US"/>
            </a:p>
          </p:txBody>
        </p:sp>
        <p:sp>
          <p:nvSpPr>
            <p:cNvPr id="56337" name="Line 34"/>
            <p:cNvSpPr>
              <a:spLocks noChangeShapeType="1"/>
            </p:cNvSpPr>
            <p:nvPr/>
          </p:nvSpPr>
          <p:spPr bwMode="auto">
            <a:xfrm>
              <a:off x="8133" y="6355"/>
              <a:ext cx="1" cy="408"/>
            </a:xfrm>
            <a:prstGeom prst="line">
              <a:avLst/>
            </a:prstGeom>
            <a:noFill/>
            <a:ln w="9525">
              <a:solidFill>
                <a:srgbClr val="000000"/>
              </a:solidFill>
              <a:round/>
              <a:headEnd/>
              <a:tailEnd type="triangle" w="med" len="med"/>
            </a:ln>
          </p:spPr>
          <p:txBody>
            <a:bodyPr/>
            <a:lstStyle/>
            <a:p>
              <a:endParaRPr lang="zh-CN" altLang="en-US"/>
            </a:p>
          </p:txBody>
        </p:sp>
        <p:sp>
          <p:nvSpPr>
            <p:cNvPr id="56338" name="Line 35"/>
            <p:cNvSpPr>
              <a:spLocks noChangeShapeType="1"/>
            </p:cNvSpPr>
            <p:nvPr/>
          </p:nvSpPr>
          <p:spPr bwMode="auto">
            <a:xfrm>
              <a:off x="8133" y="7714"/>
              <a:ext cx="0" cy="272"/>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9219" name="内容占位符 4"/>
          <p:cNvSpPr txBox="1">
            <a:spLocks/>
          </p:cNvSpPr>
          <p:nvPr/>
        </p:nvSpPr>
        <p:spPr bwMode="auto">
          <a:xfrm>
            <a:off x="755650" y="1484730"/>
            <a:ext cx="7561263" cy="3815933"/>
          </a:xfrm>
          <a:prstGeom prst="rect">
            <a:avLst/>
          </a:prstGeom>
          <a:noFill/>
          <a:ln w="9525">
            <a:noFill/>
            <a:miter lim="800000"/>
            <a:headEnd/>
            <a:tailEnd/>
          </a:ln>
        </p:spPr>
        <p:txBody>
          <a:bodyPr/>
          <a:lstStyle/>
          <a:p>
            <a:pPr marL="342900" indent="-342900" eaLnBrk="0" hangingPunct="0">
              <a:spcBef>
                <a:spcPts val="1200"/>
              </a:spcBef>
            </a:pPr>
            <a:r>
              <a:rPr lang="en-US" altLang="zh-CN" sz="2200" dirty="0">
                <a:latin typeface="+mn-ea"/>
                <a:ea typeface="+mn-ea"/>
                <a:cs typeface="Arial Unicode MS" pitchFamily="34" charset="-122"/>
              </a:rPr>
              <a:t>1</a:t>
            </a:r>
            <a:r>
              <a:rPr lang="zh-CN" altLang="en-US" sz="2200" dirty="0">
                <a:latin typeface="+mn-ea"/>
                <a:ea typeface="+mn-ea"/>
                <a:cs typeface="Arial Unicode MS" pitchFamily="34" charset="-122"/>
              </a:rPr>
              <a:t>．证券交易所</a:t>
            </a:r>
            <a:r>
              <a:rPr lang="zh-CN" altLang="en-US" sz="2200" dirty="0" smtClean="0">
                <a:latin typeface="+mn-ea"/>
                <a:ea typeface="+mn-ea"/>
                <a:cs typeface="Arial Unicode MS" pitchFamily="34" charset="-122"/>
              </a:rPr>
              <a:t>：深圳证券交易所</a:t>
            </a:r>
            <a:r>
              <a:rPr lang="zh-CN" altLang="en-US" sz="2200" dirty="0">
                <a:latin typeface="+mn-ea"/>
                <a:ea typeface="+mn-ea"/>
                <a:cs typeface="Arial Unicode MS" pitchFamily="34" charset="-122"/>
              </a:rPr>
              <a:t>和上海</a:t>
            </a:r>
            <a:r>
              <a:rPr lang="zh-CN" altLang="en-US" sz="2200" dirty="0" smtClean="0">
                <a:latin typeface="+mn-ea"/>
                <a:ea typeface="+mn-ea"/>
                <a:cs typeface="Arial Unicode MS" pitchFamily="34" charset="-122"/>
              </a:rPr>
              <a:t>证券交易所。</a:t>
            </a:r>
            <a:endParaRPr lang="zh-CN" altLang="en-US" sz="2200" dirty="0">
              <a:latin typeface="+mn-ea"/>
              <a:ea typeface="+mn-ea"/>
              <a:cs typeface="Arial Unicode MS" pitchFamily="34" charset="-122"/>
            </a:endParaRPr>
          </a:p>
          <a:p>
            <a:pPr marL="342900" indent="-342900">
              <a:spcBef>
                <a:spcPts val="1200"/>
              </a:spcBef>
            </a:pPr>
            <a:r>
              <a:rPr lang="en-US" altLang="zh-CN" sz="2200" dirty="0">
                <a:latin typeface="+mn-ea"/>
                <a:ea typeface="+mn-ea"/>
                <a:cs typeface="Arial Unicode MS" pitchFamily="34" charset="-122"/>
              </a:rPr>
              <a:t>2</a:t>
            </a:r>
            <a:r>
              <a:rPr lang="zh-CN" altLang="en-US" sz="2200" dirty="0">
                <a:latin typeface="+mn-ea"/>
                <a:ea typeface="+mn-ea"/>
                <a:cs typeface="Arial Unicode MS" pitchFamily="34" charset="-122"/>
              </a:rPr>
              <a:t>．证券交易市场：对已经发行的证券进行买卖、转让和流通的市场，也称为二级市场。包括：上海</a:t>
            </a:r>
            <a:r>
              <a:rPr lang="en-US" altLang="zh-CN" sz="2200" dirty="0">
                <a:latin typeface="+mn-ea"/>
                <a:ea typeface="+mn-ea"/>
                <a:cs typeface="Arial Unicode MS" pitchFamily="34" charset="-122"/>
              </a:rPr>
              <a:t>A</a:t>
            </a:r>
            <a:r>
              <a:rPr lang="zh-CN" altLang="en-US" sz="2200" dirty="0">
                <a:latin typeface="+mn-ea"/>
                <a:ea typeface="+mn-ea"/>
                <a:cs typeface="Arial Unicode MS" pitchFamily="34" charset="-122"/>
              </a:rPr>
              <a:t>股、上海</a:t>
            </a:r>
            <a:r>
              <a:rPr lang="en-US" altLang="zh-CN" sz="2200" dirty="0">
                <a:latin typeface="+mn-ea"/>
                <a:ea typeface="+mn-ea"/>
                <a:cs typeface="Arial Unicode MS" pitchFamily="34" charset="-122"/>
              </a:rPr>
              <a:t>B</a:t>
            </a:r>
            <a:r>
              <a:rPr lang="zh-CN" altLang="en-US" sz="2200" dirty="0">
                <a:latin typeface="+mn-ea"/>
                <a:ea typeface="+mn-ea"/>
                <a:cs typeface="Arial Unicode MS" pitchFamily="34" charset="-122"/>
              </a:rPr>
              <a:t>股、深圳</a:t>
            </a:r>
            <a:r>
              <a:rPr lang="en-US" altLang="zh-CN" sz="2200" dirty="0">
                <a:latin typeface="+mn-ea"/>
                <a:ea typeface="+mn-ea"/>
                <a:cs typeface="Arial Unicode MS" pitchFamily="34" charset="-122"/>
              </a:rPr>
              <a:t>A</a:t>
            </a:r>
            <a:r>
              <a:rPr lang="zh-CN" altLang="en-US" sz="2200" dirty="0">
                <a:latin typeface="+mn-ea"/>
                <a:ea typeface="+mn-ea"/>
                <a:cs typeface="Arial Unicode MS" pitchFamily="34" charset="-122"/>
              </a:rPr>
              <a:t>股、深圳</a:t>
            </a:r>
            <a:r>
              <a:rPr lang="en-US" altLang="zh-CN" sz="2200" dirty="0">
                <a:latin typeface="+mn-ea"/>
                <a:ea typeface="+mn-ea"/>
                <a:cs typeface="Arial Unicode MS" pitchFamily="34" charset="-122"/>
              </a:rPr>
              <a:t>B</a:t>
            </a:r>
            <a:r>
              <a:rPr lang="zh-CN" altLang="en-US" sz="2200" dirty="0" smtClean="0">
                <a:latin typeface="+mn-ea"/>
                <a:ea typeface="+mn-ea"/>
                <a:cs typeface="Arial Unicode MS" pitchFamily="34" charset="-122"/>
              </a:rPr>
              <a:t>股、创业板、三板、报价转让。</a:t>
            </a:r>
            <a:endParaRPr lang="zh-CN" altLang="en-US" sz="2200" dirty="0">
              <a:latin typeface="+mn-ea"/>
              <a:ea typeface="+mn-ea"/>
              <a:cs typeface="Arial Unicode MS" pitchFamily="34" charset="-122"/>
            </a:endParaRPr>
          </a:p>
          <a:p>
            <a:pPr marL="342900" indent="-342900">
              <a:spcBef>
                <a:spcPts val="1200"/>
              </a:spcBef>
            </a:pPr>
            <a:r>
              <a:rPr lang="en-US" altLang="zh-CN" sz="2200" dirty="0">
                <a:latin typeface="+mn-ea"/>
                <a:ea typeface="+mn-ea"/>
                <a:cs typeface="Arial Unicode MS" pitchFamily="34" charset="-122"/>
              </a:rPr>
              <a:t>3.</a:t>
            </a:r>
            <a:r>
              <a:rPr lang="zh-CN" altLang="en-US" sz="2200" dirty="0">
                <a:latin typeface="+mn-ea"/>
                <a:ea typeface="+mn-ea"/>
                <a:cs typeface="Arial Unicode MS" pitchFamily="34" charset="-122"/>
              </a:rPr>
              <a:t>证券公司：俗称券商。为投资者买卖股票提供通道，是证券交易所的会员。</a:t>
            </a:r>
            <a:endParaRPr lang="en-US" altLang="zh-CN" sz="2200" dirty="0">
              <a:latin typeface="+mn-ea"/>
              <a:ea typeface="+mn-ea"/>
              <a:cs typeface="Arial Unicode MS" pitchFamily="34" charset="-122"/>
            </a:endParaRPr>
          </a:p>
          <a:p>
            <a:pPr marL="342900" indent="-342900">
              <a:spcBef>
                <a:spcPts val="1200"/>
              </a:spcBef>
            </a:pPr>
            <a:r>
              <a:rPr lang="en-US" altLang="zh-CN" sz="2200" dirty="0">
                <a:latin typeface="+mn-ea"/>
                <a:ea typeface="+mn-ea"/>
                <a:cs typeface="Arial Unicode MS" pitchFamily="34" charset="-122"/>
              </a:rPr>
              <a:t>4.</a:t>
            </a:r>
            <a:r>
              <a:rPr lang="zh-CN" altLang="en-US" sz="2200" dirty="0">
                <a:latin typeface="+mn-ea"/>
                <a:ea typeface="+mn-ea"/>
                <a:cs typeface="Arial Unicode MS" pitchFamily="34" charset="-122"/>
              </a:rPr>
              <a:t>证券登记结算机构：为证券交易提供集中登记、存管与结算服务的法人。分为上海分公司和深圳分公司。 </a:t>
            </a:r>
            <a:endParaRPr lang="zh-CN" altLang="en-US" sz="2800" dirty="0">
              <a:latin typeface="+mn-ea"/>
              <a:ea typeface="+mn-ea"/>
              <a:cs typeface="Arial Unicode MS"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委托报盘数据流</a:t>
            </a:r>
            <a:endParaRPr lang="en-US" altLang="zh-CN" dirty="0" smtClean="0"/>
          </a:p>
        </p:txBody>
      </p:sp>
      <p:grpSp>
        <p:nvGrpSpPr>
          <p:cNvPr id="57347" name="Group 4"/>
          <p:cNvGrpSpPr>
            <a:grpSpLocks noChangeAspect="1"/>
          </p:cNvGrpSpPr>
          <p:nvPr/>
        </p:nvGrpSpPr>
        <p:grpSpPr bwMode="auto">
          <a:xfrm>
            <a:off x="1187450" y="1268413"/>
            <a:ext cx="4968875" cy="4829175"/>
            <a:chOff x="2983" y="1833"/>
            <a:chExt cx="6104" cy="7744"/>
          </a:xfrm>
        </p:grpSpPr>
        <p:sp>
          <p:nvSpPr>
            <p:cNvPr id="57349" name="AutoShape 5"/>
            <p:cNvSpPr>
              <a:spLocks noChangeAspect="1" noChangeArrowheads="1"/>
            </p:cNvSpPr>
            <p:nvPr/>
          </p:nvSpPr>
          <p:spPr bwMode="auto">
            <a:xfrm>
              <a:off x="2983" y="1833"/>
              <a:ext cx="6104" cy="7744"/>
            </a:xfrm>
            <a:prstGeom prst="rect">
              <a:avLst/>
            </a:prstGeom>
            <a:noFill/>
            <a:ln w="9525">
              <a:noFill/>
              <a:miter lim="800000"/>
              <a:headEnd/>
              <a:tailEnd/>
            </a:ln>
          </p:spPr>
          <p:txBody>
            <a:bodyPr/>
            <a:lstStyle/>
            <a:p>
              <a:endParaRPr lang="zh-CN" altLang="en-US" sz="2000"/>
            </a:p>
          </p:txBody>
        </p:sp>
        <p:sp>
          <p:nvSpPr>
            <p:cNvPr id="57350" name="Rectangle 6"/>
            <p:cNvSpPr>
              <a:spLocks noChangeArrowheads="1"/>
            </p:cNvSpPr>
            <p:nvPr/>
          </p:nvSpPr>
          <p:spPr bwMode="auto">
            <a:xfrm>
              <a:off x="5018" y="2105"/>
              <a:ext cx="2034" cy="543"/>
            </a:xfrm>
            <a:prstGeom prst="rect">
              <a:avLst/>
            </a:prstGeom>
            <a:solidFill>
              <a:srgbClr val="C0C0C0"/>
            </a:solidFill>
            <a:ln w="9525">
              <a:solidFill>
                <a:srgbClr val="000000"/>
              </a:solidFill>
              <a:miter lim="800000"/>
              <a:headEnd/>
              <a:tailEnd/>
            </a:ln>
          </p:spPr>
          <p:txBody>
            <a:bodyPr/>
            <a:lstStyle/>
            <a:p>
              <a:pPr algn="ctr"/>
              <a:r>
                <a:rPr lang="zh-CN" altLang="en-US" sz="2000" b="1"/>
                <a:t>股   民</a:t>
              </a:r>
              <a:endParaRPr lang="zh-CN" altLang="en-US" sz="2000"/>
            </a:p>
          </p:txBody>
        </p:sp>
        <p:sp>
          <p:nvSpPr>
            <p:cNvPr id="57351" name="AutoShape 7"/>
            <p:cNvSpPr>
              <a:spLocks noChangeArrowheads="1"/>
            </p:cNvSpPr>
            <p:nvPr/>
          </p:nvSpPr>
          <p:spPr bwMode="auto">
            <a:xfrm>
              <a:off x="4548" y="3328"/>
              <a:ext cx="2974" cy="1086"/>
            </a:xfrm>
            <a:prstGeom prst="flowChartMagneticDisk">
              <a:avLst/>
            </a:prstGeom>
            <a:solidFill>
              <a:srgbClr val="C0C0C0"/>
            </a:solidFill>
            <a:ln w="9525">
              <a:solidFill>
                <a:srgbClr val="000000"/>
              </a:solidFill>
              <a:round/>
              <a:headEnd/>
              <a:tailEnd/>
            </a:ln>
          </p:spPr>
          <p:txBody>
            <a:bodyPr/>
            <a:lstStyle/>
            <a:p>
              <a:pPr algn="ctr"/>
              <a:r>
                <a:rPr lang="zh-CN" altLang="en-US" sz="2000" b="1"/>
                <a:t>金证后台数据库</a:t>
              </a:r>
              <a:endParaRPr lang="zh-CN" altLang="en-US" sz="2000"/>
            </a:p>
          </p:txBody>
        </p:sp>
        <p:sp>
          <p:nvSpPr>
            <p:cNvPr id="57352" name="Rectangle 8"/>
            <p:cNvSpPr>
              <a:spLocks noChangeArrowheads="1"/>
            </p:cNvSpPr>
            <p:nvPr/>
          </p:nvSpPr>
          <p:spPr bwMode="auto">
            <a:xfrm>
              <a:off x="4548" y="4958"/>
              <a:ext cx="3131" cy="679"/>
            </a:xfrm>
            <a:prstGeom prst="rect">
              <a:avLst/>
            </a:prstGeom>
            <a:solidFill>
              <a:srgbClr val="C0C0C0"/>
            </a:solidFill>
            <a:ln w="9525">
              <a:solidFill>
                <a:srgbClr val="000000"/>
              </a:solidFill>
              <a:miter lim="800000"/>
              <a:headEnd/>
              <a:tailEnd/>
            </a:ln>
          </p:spPr>
          <p:txBody>
            <a:bodyPr/>
            <a:lstStyle/>
            <a:p>
              <a:pPr algn="ctr"/>
              <a:r>
                <a:rPr lang="zh-CN" altLang="en-US" sz="2000" b="1"/>
                <a:t>金证自动报盘</a:t>
              </a:r>
              <a:endParaRPr lang="zh-CN" altLang="en-US" sz="2000"/>
            </a:p>
          </p:txBody>
        </p:sp>
        <p:sp>
          <p:nvSpPr>
            <p:cNvPr id="57353" name="Rectangle 9"/>
            <p:cNvSpPr>
              <a:spLocks noChangeArrowheads="1"/>
            </p:cNvSpPr>
            <p:nvPr/>
          </p:nvSpPr>
          <p:spPr bwMode="auto">
            <a:xfrm>
              <a:off x="4548" y="6181"/>
              <a:ext cx="3131" cy="679"/>
            </a:xfrm>
            <a:prstGeom prst="rect">
              <a:avLst/>
            </a:prstGeom>
            <a:solidFill>
              <a:srgbClr val="C0C0C0"/>
            </a:solidFill>
            <a:ln w="9525">
              <a:solidFill>
                <a:srgbClr val="000000"/>
              </a:solidFill>
              <a:miter lim="800000"/>
              <a:headEnd/>
              <a:tailEnd/>
            </a:ln>
          </p:spPr>
          <p:txBody>
            <a:bodyPr/>
            <a:lstStyle/>
            <a:p>
              <a:pPr algn="ctr"/>
              <a:r>
                <a:rPr lang="zh-CN" altLang="en-US" sz="2000" b="1"/>
                <a:t>交易所接口库</a:t>
              </a:r>
              <a:endParaRPr lang="zh-CN" altLang="en-US" sz="2000"/>
            </a:p>
          </p:txBody>
        </p:sp>
        <p:sp>
          <p:nvSpPr>
            <p:cNvPr id="57354" name="Rectangle 10"/>
            <p:cNvSpPr>
              <a:spLocks noChangeArrowheads="1"/>
            </p:cNvSpPr>
            <p:nvPr/>
          </p:nvSpPr>
          <p:spPr bwMode="auto">
            <a:xfrm>
              <a:off x="4548" y="7403"/>
              <a:ext cx="3131" cy="680"/>
            </a:xfrm>
            <a:prstGeom prst="rect">
              <a:avLst/>
            </a:prstGeom>
            <a:solidFill>
              <a:srgbClr val="C0C0C0"/>
            </a:solidFill>
            <a:ln w="9525">
              <a:solidFill>
                <a:srgbClr val="000000"/>
              </a:solidFill>
              <a:miter lim="800000"/>
              <a:headEnd/>
              <a:tailEnd/>
            </a:ln>
          </p:spPr>
          <p:txBody>
            <a:bodyPr/>
            <a:lstStyle/>
            <a:p>
              <a:pPr algn="ctr"/>
              <a:r>
                <a:rPr lang="zh-CN" altLang="en-US" sz="2000" b="1"/>
                <a:t>交易所报盘机</a:t>
              </a:r>
              <a:endParaRPr lang="zh-CN" altLang="en-US" sz="2000"/>
            </a:p>
          </p:txBody>
        </p:sp>
        <p:sp>
          <p:nvSpPr>
            <p:cNvPr id="57355" name="Rectangle 11"/>
            <p:cNvSpPr>
              <a:spLocks noChangeArrowheads="1"/>
            </p:cNvSpPr>
            <p:nvPr/>
          </p:nvSpPr>
          <p:spPr bwMode="auto">
            <a:xfrm>
              <a:off x="4548" y="8626"/>
              <a:ext cx="3131" cy="680"/>
            </a:xfrm>
            <a:prstGeom prst="rect">
              <a:avLst/>
            </a:prstGeom>
            <a:solidFill>
              <a:srgbClr val="C0C0C0"/>
            </a:solidFill>
            <a:ln w="9525">
              <a:solidFill>
                <a:srgbClr val="000000"/>
              </a:solidFill>
              <a:miter lim="800000"/>
              <a:headEnd/>
              <a:tailEnd/>
            </a:ln>
          </p:spPr>
          <p:txBody>
            <a:bodyPr/>
            <a:lstStyle/>
            <a:p>
              <a:pPr algn="ctr"/>
              <a:r>
                <a:rPr lang="zh-CN" altLang="en-US" sz="2000" b="1"/>
                <a:t>交易所主机</a:t>
              </a:r>
              <a:endParaRPr lang="zh-CN" altLang="en-US" sz="2000"/>
            </a:p>
          </p:txBody>
        </p:sp>
        <p:sp>
          <p:nvSpPr>
            <p:cNvPr id="57356" name="Line 12"/>
            <p:cNvSpPr>
              <a:spLocks noChangeShapeType="1"/>
            </p:cNvSpPr>
            <p:nvPr/>
          </p:nvSpPr>
          <p:spPr bwMode="auto">
            <a:xfrm>
              <a:off x="5487" y="2648"/>
              <a:ext cx="0" cy="679"/>
            </a:xfrm>
            <a:prstGeom prst="line">
              <a:avLst/>
            </a:prstGeom>
            <a:noFill/>
            <a:ln w="9525">
              <a:solidFill>
                <a:srgbClr val="000000"/>
              </a:solidFill>
              <a:round/>
              <a:headEnd/>
              <a:tailEnd type="triangle" w="med" len="med"/>
            </a:ln>
          </p:spPr>
          <p:txBody>
            <a:bodyPr/>
            <a:lstStyle/>
            <a:p>
              <a:endParaRPr lang="zh-CN" altLang="en-US"/>
            </a:p>
          </p:txBody>
        </p:sp>
        <p:sp>
          <p:nvSpPr>
            <p:cNvPr id="57357" name="Line 13"/>
            <p:cNvSpPr>
              <a:spLocks noChangeShapeType="1"/>
            </p:cNvSpPr>
            <p:nvPr/>
          </p:nvSpPr>
          <p:spPr bwMode="auto">
            <a:xfrm flipV="1">
              <a:off x="6426" y="2648"/>
              <a:ext cx="0" cy="679"/>
            </a:xfrm>
            <a:prstGeom prst="line">
              <a:avLst/>
            </a:prstGeom>
            <a:noFill/>
            <a:ln w="9525">
              <a:solidFill>
                <a:srgbClr val="000000"/>
              </a:solidFill>
              <a:round/>
              <a:headEnd/>
              <a:tailEnd type="triangle" w="med" len="med"/>
            </a:ln>
          </p:spPr>
          <p:txBody>
            <a:bodyPr/>
            <a:lstStyle/>
            <a:p>
              <a:endParaRPr lang="zh-CN" altLang="en-US"/>
            </a:p>
          </p:txBody>
        </p:sp>
        <p:sp>
          <p:nvSpPr>
            <p:cNvPr id="57358" name="Line 14"/>
            <p:cNvSpPr>
              <a:spLocks noChangeShapeType="1"/>
            </p:cNvSpPr>
            <p:nvPr/>
          </p:nvSpPr>
          <p:spPr bwMode="auto">
            <a:xfrm>
              <a:off x="5487" y="4414"/>
              <a:ext cx="0" cy="544"/>
            </a:xfrm>
            <a:prstGeom prst="line">
              <a:avLst/>
            </a:prstGeom>
            <a:noFill/>
            <a:ln w="9525">
              <a:solidFill>
                <a:srgbClr val="000000"/>
              </a:solidFill>
              <a:round/>
              <a:headEnd/>
              <a:tailEnd type="triangle" w="med" len="med"/>
            </a:ln>
          </p:spPr>
          <p:txBody>
            <a:bodyPr/>
            <a:lstStyle/>
            <a:p>
              <a:endParaRPr lang="zh-CN" altLang="en-US"/>
            </a:p>
          </p:txBody>
        </p:sp>
        <p:sp>
          <p:nvSpPr>
            <p:cNvPr id="57359" name="Line 15"/>
            <p:cNvSpPr>
              <a:spLocks noChangeShapeType="1"/>
            </p:cNvSpPr>
            <p:nvPr/>
          </p:nvSpPr>
          <p:spPr bwMode="auto">
            <a:xfrm flipV="1">
              <a:off x="6583" y="4414"/>
              <a:ext cx="0" cy="544"/>
            </a:xfrm>
            <a:prstGeom prst="line">
              <a:avLst/>
            </a:prstGeom>
            <a:noFill/>
            <a:ln w="9525">
              <a:solidFill>
                <a:srgbClr val="000000"/>
              </a:solidFill>
              <a:round/>
              <a:headEnd/>
              <a:tailEnd type="triangle" w="med" len="med"/>
            </a:ln>
          </p:spPr>
          <p:txBody>
            <a:bodyPr/>
            <a:lstStyle/>
            <a:p>
              <a:endParaRPr lang="zh-CN" altLang="en-US"/>
            </a:p>
          </p:txBody>
        </p:sp>
        <p:sp>
          <p:nvSpPr>
            <p:cNvPr id="57360" name="Line 16"/>
            <p:cNvSpPr>
              <a:spLocks noChangeShapeType="1"/>
            </p:cNvSpPr>
            <p:nvPr/>
          </p:nvSpPr>
          <p:spPr bwMode="auto">
            <a:xfrm>
              <a:off x="5487" y="5637"/>
              <a:ext cx="0" cy="544"/>
            </a:xfrm>
            <a:prstGeom prst="line">
              <a:avLst/>
            </a:prstGeom>
            <a:noFill/>
            <a:ln w="9525">
              <a:solidFill>
                <a:srgbClr val="000000"/>
              </a:solidFill>
              <a:round/>
              <a:headEnd/>
              <a:tailEnd type="triangle" w="med" len="med"/>
            </a:ln>
          </p:spPr>
          <p:txBody>
            <a:bodyPr/>
            <a:lstStyle/>
            <a:p>
              <a:endParaRPr lang="zh-CN" altLang="en-US"/>
            </a:p>
          </p:txBody>
        </p:sp>
        <p:sp>
          <p:nvSpPr>
            <p:cNvPr id="57361" name="Line 17"/>
            <p:cNvSpPr>
              <a:spLocks noChangeShapeType="1"/>
            </p:cNvSpPr>
            <p:nvPr/>
          </p:nvSpPr>
          <p:spPr bwMode="auto">
            <a:xfrm flipV="1">
              <a:off x="6583" y="5637"/>
              <a:ext cx="0" cy="544"/>
            </a:xfrm>
            <a:prstGeom prst="line">
              <a:avLst/>
            </a:prstGeom>
            <a:noFill/>
            <a:ln w="9525">
              <a:solidFill>
                <a:srgbClr val="000000"/>
              </a:solidFill>
              <a:round/>
              <a:headEnd/>
              <a:tailEnd type="triangle" w="med" len="med"/>
            </a:ln>
          </p:spPr>
          <p:txBody>
            <a:bodyPr/>
            <a:lstStyle/>
            <a:p>
              <a:endParaRPr lang="zh-CN" altLang="en-US"/>
            </a:p>
          </p:txBody>
        </p:sp>
        <p:sp>
          <p:nvSpPr>
            <p:cNvPr id="57362" name="Line 18"/>
            <p:cNvSpPr>
              <a:spLocks noChangeShapeType="1"/>
            </p:cNvSpPr>
            <p:nvPr/>
          </p:nvSpPr>
          <p:spPr bwMode="auto">
            <a:xfrm>
              <a:off x="5487" y="6860"/>
              <a:ext cx="0" cy="543"/>
            </a:xfrm>
            <a:prstGeom prst="line">
              <a:avLst/>
            </a:prstGeom>
            <a:noFill/>
            <a:ln w="9525">
              <a:solidFill>
                <a:srgbClr val="000000"/>
              </a:solidFill>
              <a:round/>
              <a:headEnd/>
              <a:tailEnd type="triangle" w="med" len="med"/>
            </a:ln>
          </p:spPr>
          <p:txBody>
            <a:bodyPr/>
            <a:lstStyle/>
            <a:p>
              <a:endParaRPr lang="zh-CN" altLang="en-US"/>
            </a:p>
          </p:txBody>
        </p:sp>
        <p:sp>
          <p:nvSpPr>
            <p:cNvPr id="57363" name="Line 19"/>
            <p:cNvSpPr>
              <a:spLocks noChangeShapeType="1"/>
            </p:cNvSpPr>
            <p:nvPr/>
          </p:nvSpPr>
          <p:spPr bwMode="auto">
            <a:xfrm flipV="1">
              <a:off x="6583" y="6860"/>
              <a:ext cx="0" cy="543"/>
            </a:xfrm>
            <a:prstGeom prst="line">
              <a:avLst/>
            </a:prstGeom>
            <a:noFill/>
            <a:ln w="9525">
              <a:solidFill>
                <a:srgbClr val="000000"/>
              </a:solidFill>
              <a:round/>
              <a:headEnd/>
              <a:tailEnd type="triangle" w="med" len="med"/>
            </a:ln>
          </p:spPr>
          <p:txBody>
            <a:bodyPr/>
            <a:lstStyle/>
            <a:p>
              <a:endParaRPr lang="zh-CN" altLang="en-US"/>
            </a:p>
          </p:txBody>
        </p:sp>
        <p:sp>
          <p:nvSpPr>
            <p:cNvPr id="57364" name="Line 20"/>
            <p:cNvSpPr>
              <a:spLocks noChangeShapeType="1"/>
            </p:cNvSpPr>
            <p:nvPr/>
          </p:nvSpPr>
          <p:spPr bwMode="auto">
            <a:xfrm>
              <a:off x="5487" y="8083"/>
              <a:ext cx="0" cy="543"/>
            </a:xfrm>
            <a:prstGeom prst="line">
              <a:avLst/>
            </a:prstGeom>
            <a:noFill/>
            <a:ln w="9525">
              <a:solidFill>
                <a:srgbClr val="000000"/>
              </a:solidFill>
              <a:round/>
              <a:headEnd/>
              <a:tailEnd type="triangle" w="med" len="med"/>
            </a:ln>
          </p:spPr>
          <p:txBody>
            <a:bodyPr/>
            <a:lstStyle/>
            <a:p>
              <a:endParaRPr lang="zh-CN" altLang="en-US"/>
            </a:p>
          </p:txBody>
        </p:sp>
        <p:sp>
          <p:nvSpPr>
            <p:cNvPr id="57365" name="Line 21"/>
            <p:cNvSpPr>
              <a:spLocks noChangeShapeType="1"/>
            </p:cNvSpPr>
            <p:nvPr/>
          </p:nvSpPr>
          <p:spPr bwMode="auto">
            <a:xfrm flipV="1">
              <a:off x="6583" y="8083"/>
              <a:ext cx="0" cy="543"/>
            </a:xfrm>
            <a:prstGeom prst="line">
              <a:avLst/>
            </a:prstGeom>
            <a:noFill/>
            <a:ln w="9525">
              <a:solidFill>
                <a:srgbClr val="000000"/>
              </a:solidFill>
              <a:round/>
              <a:headEnd/>
              <a:tailEnd type="triangle" w="med" len="med"/>
            </a:ln>
          </p:spPr>
          <p:txBody>
            <a:bodyPr/>
            <a:lstStyle/>
            <a:p>
              <a:endParaRPr lang="zh-CN" altLang="en-US"/>
            </a:p>
          </p:txBody>
        </p:sp>
      </p:grpSp>
      <p:sp>
        <p:nvSpPr>
          <p:cNvPr id="57348" name="Text Box 22"/>
          <p:cNvSpPr txBox="1">
            <a:spLocks noChangeArrowheads="1"/>
          </p:cNvSpPr>
          <p:nvPr/>
        </p:nvSpPr>
        <p:spPr bwMode="auto">
          <a:xfrm>
            <a:off x="5867400" y="1412875"/>
            <a:ext cx="1662113" cy="4608513"/>
          </a:xfrm>
          <a:prstGeom prst="rect">
            <a:avLst/>
          </a:prstGeom>
          <a:solidFill>
            <a:srgbClr val="FFCC99"/>
          </a:solidFill>
          <a:ln w="9525" algn="ctr">
            <a:noFill/>
            <a:miter lim="800000"/>
            <a:headEnd/>
            <a:tailEnd/>
          </a:ln>
        </p:spPr>
        <p:txBody>
          <a:bodyPr vert="eaVert">
            <a:spAutoFit/>
          </a:bodyPr>
          <a:lstStyle/>
          <a:p>
            <a:pPr>
              <a:spcBef>
                <a:spcPct val="50000"/>
              </a:spcBef>
            </a:pPr>
            <a:r>
              <a:rPr lang="zh-CN" altLang="en-US" sz="2400" b="1"/>
              <a:t>报盘是指将委托从营业部证券交易系统发送到交易所主机并将交易所主机成交回报反馈回营业部证券交易系统的全过程。</a:t>
            </a:r>
          </a:p>
        </p:txBody>
      </p:sp>
    </p:spTree>
  </p:cSld>
  <p:clrMapOvr>
    <a:masterClrMapping/>
  </p:clrMapOvr>
  <p:transition spd="med">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blinds(horizontal)">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58371" name="Rectangle 3"/>
          <p:cNvSpPr txBox="1">
            <a:spLocks noChangeArrowheads="1"/>
          </p:cNvSpPr>
          <p:nvPr/>
        </p:nvSpPr>
        <p:spPr bwMode="auto">
          <a:xfrm>
            <a:off x="755650" y="1268413"/>
            <a:ext cx="7848600" cy="4465637"/>
          </a:xfrm>
          <a:prstGeom prst="rect">
            <a:avLst/>
          </a:prstGeom>
          <a:noFill/>
          <a:ln w="9525">
            <a:noFill/>
            <a:miter lim="800000"/>
            <a:headEnd/>
            <a:tailEnd/>
          </a:ln>
        </p:spPr>
        <p:txBody>
          <a:bodyPr/>
          <a:lstStyle/>
          <a:p>
            <a:pPr>
              <a:spcBef>
                <a:spcPts val="1200"/>
              </a:spcBef>
            </a:pPr>
            <a:r>
              <a:rPr lang="en-US" altLang="zh-CN" sz="2200" b="1">
                <a:latin typeface="宋体" pitchFamily="2" charset="-122"/>
                <a:ea typeface="Arial Unicode MS" pitchFamily="34" charset="-122"/>
                <a:cs typeface="Arial Unicode MS" pitchFamily="34" charset="-122"/>
              </a:rPr>
              <a:t>1</a:t>
            </a:r>
            <a:r>
              <a:rPr lang="zh-CN" altLang="en-US" sz="2200" b="1">
                <a:latin typeface="宋体" pitchFamily="2" charset="-122"/>
                <a:ea typeface="Arial Unicode MS" pitchFamily="34" charset="-122"/>
                <a:cs typeface="Arial Unicode MS" pitchFamily="34" charset="-122"/>
              </a:rPr>
              <a:t>．</a:t>
            </a:r>
            <a:r>
              <a:rPr lang="zh-CN" altLang="en-US" sz="2200" b="1">
                <a:latin typeface="宋体" pitchFamily="2" charset="-122"/>
              </a:rPr>
              <a:t>委托申报是以什么最先成交的？</a:t>
            </a:r>
          </a:p>
          <a:p>
            <a:pPr>
              <a:spcBef>
                <a:spcPts val="1200"/>
              </a:spcBef>
            </a:pPr>
            <a:r>
              <a:rPr lang="zh-CN" altLang="en-US" sz="2200" b="1">
                <a:latin typeface="宋体" pitchFamily="2" charset="-122"/>
              </a:rPr>
              <a:t>交易所交易原则为：价格优先，时间优先。</a:t>
            </a:r>
          </a:p>
          <a:p>
            <a:pPr>
              <a:spcBef>
                <a:spcPts val="1200"/>
              </a:spcBef>
            </a:pPr>
            <a:r>
              <a:rPr lang="zh-CN" altLang="en-US" sz="2200" b="1">
                <a:latin typeface="宋体" pitchFamily="2" charset="-122"/>
              </a:rPr>
              <a:t>根据这一交易原则，对投资者申报的委托，交易所电脑撮合系统首先考虑的是价格。</a:t>
            </a:r>
            <a:endParaRPr lang="en-US" altLang="zh-CN" sz="2200" b="1">
              <a:latin typeface="宋体" pitchFamily="2" charset="-122"/>
            </a:endParaRPr>
          </a:p>
          <a:p>
            <a:pPr>
              <a:spcBef>
                <a:spcPts val="1200"/>
              </a:spcBef>
            </a:pPr>
            <a:r>
              <a:rPr lang="zh-CN" altLang="en-US" sz="2200" b="1">
                <a:solidFill>
                  <a:srgbClr val="0070C0"/>
                </a:solidFill>
                <a:latin typeface="宋体" pitchFamily="2" charset="-122"/>
                <a:ea typeface="Arial Unicode MS" pitchFamily="34" charset="-122"/>
                <a:cs typeface="Arial Unicode MS" pitchFamily="34" charset="-122"/>
              </a:rPr>
              <a:t>举例说明：</a:t>
            </a:r>
            <a:r>
              <a:rPr lang="zh-CN" altLang="en-US" sz="2200" b="1">
                <a:solidFill>
                  <a:srgbClr val="0070C0"/>
                </a:solidFill>
                <a:latin typeface="宋体" pitchFamily="2" charset="-122"/>
              </a:rPr>
              <a:t>集合竞价中，相同时间的两笔委托进入电脑撮合主机，甲买入委托价高于乙买入委托价，则在进行集合成交处理时对符合条件的甲和乙委托，甲先成交；如果甲卖出委托价高于乙卖出委托价，则乙先成交。</a:t>
            </a:r>
          </a:p>
          <a:p>
            <a:pPr>
              <a:spcBef>
                <a:spcPts val="1200"/>
              </a:spcBef>
            </a:pPr>
            <a:r>
              <a:rPr lang="zh-CN" altLang="en-US" sz="2200" b="1">
                <a:solidFill>
                  <a:srgbClr val="0070C0"/>
                </a:solidFill>
                <a:latin typeface="宋体" pitchFamily="2" charset="-122"/>
              </a:rPr>
              <a:t>在价格都相同的情况下，以“时间优先”。上述如果甲和乙的委托价格相同，甲的委托比乙的委托先进入电脑，则甲先成交。</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59395" name="Rectangle 3"/>
          <p:cNvSpPr txBox="1">
            <a:spLocks noChangeArrowheads="1"/>
          </p:cNvSpPr>
          <p:nvPr/>
        </p:nvSpPr>
        <p:spPr bwMode="auto">
          <a:xfrm>
            <a:off x="755650" y="1268413"/>
            <a:ext cx="7561263" cy="4681537"/>
          </a:xfrm>
          <a:prstGeom prst="rect">
            <a:avLst/>
          </a:prstGeom>
          <a:noFill/>
          <a:ln w="9525">
            <a:noFill/>
            <a:miter lim="800000"/>
            <a:headEnd/>
            <a:tailEnd/>
          </a:ln>
        </p:spPr>
        <p:txBody>
          <a:bodyPr/>
          <a:lstStyle/>
          <a:p>
            <a:pPr>
              <a:spcBef>
                <a:spcPts val="1200"/>
              </a:spcBef>
            </a:pPr>
            <a:r>
              <a:rPr lang="en-US" altLang="zh-CN" sz="2400" b="1" dirty="0">
                <a:latin typeface="宋体" pitchFamily="2" charset="-122"/>
                <a:ea typeface="Arial Unicode MS" pitchFamily="34" charset="-122"/>
                <a:cs typeface="Arial Unicode MS" pitchFamily="34" charset="-122"/>
              </a:rPr>
              <a:t>2</a:t>
            </a:r>
            <a:r>
              <a:rPr lang="zh-CN" altLang="en-US" sz="2400" b="1" dirty="0">
                <a:latin typeface="宋体" pitchFamily="2" charset="-122"/>
                <a:ea typeface="Arial Unicode MS" pitchFamily="34" charset="-122"/>
                <a:cs typeface="Arial Unicode MS" pitchFamily="34" charset="-122"/>
              </a:rPr>
              <a:t>．</a:t>
            </a:r>
            <a:r>
              <a:rPr lang="zh-CN" altLang="en-US" sz="2400" b="1" dirty="0">
                <a:latin typeface="宋体" pitchFamily="2" charset="-122"/>
              </a:rPr>
              <a:t>买卖委托被“化整为零”是怎么回事</a:t>
            </a:r>
            <a:r>
              <a:rPr lang="zh-CN" altLang="en-US" sz="2400" b="1" dirty="0">
                <a:latin typeface="宋体" pitchFamily="2" charset="-122"/>
                <a:ea typeface="Arial Unicode MS" pitchFamily="34" charset="-122"/>
                <a:cs typeface="Arial Unicode MS" pitchFamily="34" charset="-122"/>
              </a:rPr>
              <a:t>？ </a:t>
            </a:r>
          </a:p>
          <a:p>
            <a:pPr>
              <a:spcBef>
                <a:spcPts val="1200"/>
              </a:spcBef>
            </a:pPr>
            <a:r>
              <a:rPr lang="zh-CN" altLang="en-US" sz="2200" b="1" dirty="0">
                <a:latin typeface="宋体" pitchFamily="2" charset="-122"/>
              </a:rPr>
              <a:t>投资者甲在证券营业部通过电话委托卖出深发展</a:t>
            </a:r>
            <a:r>
              <a:rPr lang="en-US" altLang="zh-CN" sz="2200" b="1" dirty="0"/>
              <a:t>200</a:t>
            </a:r>
            <a:r>
              <a:rPr lang="zh-CN" altLang="en-US" sz="2200" b="1" dirty="0">
                <a:latin typeface="宋体" pitchFamily="2" charset="-122"/>
              </a:rPr>
              <a:t>股，但最后只成交了</a:t>
            </a:r>
            <a:r>
              <a:rPr lang="en-US" altLang="zh-CN" sz="2200" b="1" dirty="0"/>
              <a:t>55 </a:t>
            </a:r>
            <a:r>
              <a:rPr lang="zh-CN" altLang="en-US" sz="2200" b="1" dirty="0">
                <a:latin typeface="宋体" pitchFamily="2" charset="-122"/>
              </a:rPr>
              <a:t>股。本来是整数的股票却成了有零股的股票，显然电脑撮合系统将整数委托“化整（数）为零（股）”。于是投资者甲想将已成零股的“深发展”股票凑成整数，所以多次用电话进行零股委托买进，但每次买进委托都被拒绝，投资者甲问，交易所的零股买卖是否只能卖出而不能买进？由于进入交易所电脑竞价撮合系统的卖出委托有零股出现，相对应的买入委托就有可能会以零股成交，而不以整数成交；反过来，如果委托买入以零股成交的话，那么整数的卖出委托也可能出现零股成交的情况。</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60419" name="Rectangle 3"/>
          <p:cNvSpPr txBox="1">
            <a:spLocks noChangeArrowheads="1"/>
          </p:cNvSpPr>
          <p:nvPr/>
        </p:nvSpPr>
        <p:spPr bwMode="auto">
          <a:xfrm>
            <a:off x="755650" y="1268413"/>
            <a:ext cx="7561263" cy="4321175"/>
          </a:xfrm>
          <a:prstGeom prst="rect">
            <a:avLst/>
          </a:prstGeom>
          <a:noFill/>
          <a:ln w="9525">
            <a:noFill/>
            <a:miter lim="800000"/>
            <a:headEnd/>
            <a:tailEnd/>
          </a:ln>
        </p:spPr>
        <p:txBody>
          <a:bodyPr/>
          <a:lstStyle/>
          <a:p>
            <a:pPr>
              <a:spcBef>
                <a:spcPts val="1200"/>
              </a:spcBef>
            </a:pPr>
            <a:r>
              <a:rPr lang="en-US" altLang="zh-CN" sz="2200" b="1">
                <a:latin typeface="宋体" pitchFamily="2" charset="-122"/>
                <a:ea typeface="Arial Unicode MS" pitchFamily="34" charset="-122"/>
                <a:cs typeface="Arial Unicode MS" pitchFamily="34" charset="-122"/>
              </a:rPr>
              <a:t>3</a:t>
            </a:r>
            <a:r>
              <a:rPr lang="zh-CN" altLang="en-US" sz="2200" b="1">
                <a:latin typeface="宋体" pitchFamily="2" charset="-122"/>
                <a:ea typeface="Arial Unicode MS" pitchFamily="34" charset="-122"/>
                <a:cs typeface="Arial Unicode MS" pitchFamily="34" charset="-122"/>
              </a:rPr>
              <a:t>．</a:t>
            </a:r>
            <a:r>
              <a:rPr lang="zh-CN" altLang="en-US" sz="2200" b="1">
                <a:latin typeface="宋体" pitchFamily="2" charset="-122"/>
              </a:rPr>
              <a:t>停牌的股票接受申报委托吗</a:t>
            </a:r>
            <a:r>
              <a:rPr lang="zh-CN" altLang="en-US" sz="2200" b="1">
                <a:latin typeface="宋体" pitchFamily="2" charset="-122"/>
                <a:ea typeface="Arial Unicode MS" pitchFamily="34" charset="-122"/>
                <a:cs typeface="Arial Unicode MS" pitchFamily="34" charset="-122"/>
              </a:rPr>
              <a:t>？ </a:t>
            </a:r>
          </a:p>
          <a:p>
            <a:pPr>
              <a:spcBef>
                <a:spcPts val="1200"/>
              </a:spcBef>
            </a:pPr>
            <a:r>
              <a:rPr lang="zh-CN" altLang="en-US" sz="2200" b="1">
                <a:latin typeface="宋体" pitchFamily="2" charset="-122"/>
              </a:rPr>
              <a:t>对于停牌期间的股票的申报委托深、沪证券交易所交易规则不同：</a:t>
            </a:r>
          </a:p>
          <a:p>
            <a:pPr>
              <a:spcBef>
                <a:spcPts val="1200"/>
              </a:spcBef>
            </a:pPr>
            <a:r>
              <a:rPr lang="zh-CN" altLang="en-US" sz="2200" b="1">
                <a:latin typeface="宋体" pitchFamily="2" charset="-122"/>
              </a:rPr>
              <a:t>在深交所停牌</a:t>
            </a:r>
            <a:r>
              <a:rPr lang="en-US" altLang="zh-CN" sz="2200" b="1"/>
              <a:t>1 </a:t>
            </a:r>
            <a:r>
              <a:rPr lang="zh-CN" altLang="en-US" sz="2200" b="1">
                <a:latin typeface="宋体" pitchFamily="2" charset="-122"/>
              </a:rPr>
              <a:t>小时（一般指上午停牌）的股票，停牌期间，可以申报，申报也可以撤销；复牌时对已接受的申报实行集合竞价。</a:t>
            </a:r>
          </a:p>
          <a:p>
            <a:pPr>
              <a:spcBef>
                <a:spcPts val="1200"/>
              </a:spcBef>
            </a:pPr>
            <a:r>
              <a:rPr lang="zh-CN" altLang="en-US" sz="2200" b="1">
                <a:latin typeface="宋体" pitchFamily="2" charset="-122"/>
              </a:rPr>
              <a:t>上交所开市期间停牌的，停牌前的申报参加当日该证券复牌后的交易；停牌期间，不接受申报，但停牌前的申报可以撤销。</a:t>
            </a:r>
            <a:endParaRPr lang="zh-CN" altLang="en-US" sz="2200" b="1">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61443" name="Rectangle 3"/>
          <p:cNvSpPr txBox="1">
            <a:spLocks noChangeArrowheads="1"/>
          </p:cNvSpPr>
          <p:nvPr/>
        </p:nvSpPr>
        <p:spPr bwMode="auto">
          <a:xfrm>
            <a:off x="684213" y="1268413"/>
            <a:ext cx="7848600" cy="4608512"/>
          </a:xfrm>
          <a:prstGeom prst="rect">
            <a:avLst/>
          </a:prstGeom>
          <a:noFill/>
          <a:ln w="9525">
            <a:noFill/>
            <a:miter lim="800000"/>
            <a:headEnd/>
            <a:tailEnd/>
          </a:ln>
        </p:spPr>
        <p:txBody>
          <a:bodyPr/>
          <a:lstStyle/>
          <a:p>
            <a:pPr>
              <a:spcBef>
                <a:spcPts val="1200"/>
              </a:spcBef>
            </a:pPr>
            <a:r>
              <a:rPr lang="en-US" altLang="zh-CN" sz="2400" b="1">
                <a:latin typeface="宋体" pitchFamily="2" charset="-122"/>
                <a:ea typeface="Arial Unicode MS" pitchFamily="34" charset="-122"/>
                <a:cs typeface="Arial Unicode MS" pitchFamily="34" charset="-122"/>
              </a:rPr>
              <a:t>4</a:t>
            </a:r>
            <a:r>
              <a:rPr lang="zh-CN" altLang="en-US" sz="2400" b="1">
                <a:latin typeface="宋体" pitchFamily="2" charset="-122"/>
                <a:ea typeface="Arial Unicode MS" pitchFamily="34" charset="-122"/>
                <a:cs typeface="Arial Unicode MS" pitchFamily="34" charset="-122"/>
              </a:rPr>
              <a:t>．</a:t>
            </a:r>
            <a:r>
              <a:rPr lang="zh-CN" altLang="en-US" sz="2400" b="1">
                <a:latin typeface="宋体" pitchFamily="2" charset="-122"/>
              </a:rPr>
              <a:t>零股怎样交易</a:t>
            </a:r>
            <a:r>
              <a:rPr lang="zh-CN" altLang="en-US" sz="2400" b="1">
                <a:latin typeface="宋体" pitchFamily="2" charset="-122"/>
                <a:ea typeface="Arial Unicode MS" pitchFamily="34" charset="-122"/>
                <a:cs typeface="Arial Unicode MS" pitchFamily="34" charset="-122"/>
              </a:rPr>
              <a:t>？ </a:t>
            </a:r>
          </a:p>
          <a:p>
            <a:pPr>
              <a:spcBef>
                <a:spcPts val="1200"/>
              </a:spcBef>
            </a:pPr>
            <a:r>
              <a:rPr lang="zh-CN" altLang="en-US" sz="2400" b="1">
                <a:latin typeface="宋体" pitchFamily="2" charset="-122"/>
              </a:rPr>
              <a:t>不足</a:t>
            </a:r>
            <a:r>
              <a:rPr lang="en-US" altLang="zh-CN" sz="2400" b="1">
                <a:latin typeface="宋体" pitchFamily="2" charset="-122"/>
              </a:rPr>
              <a:t>100</a:t>
            </a:r>
            <a:r>
              <a:rPr lang="zh-CN" altLang="en-US" sz="2400" b="1">
                <a:latin typeface="宋体" pitchFamily="2" charset="-122"/>
              </a:rPr>
              <a:t>股的股票为零股。</a:t>
            </a:r>
            <a:br>
              <a:rPr lang="zh-CN" altLang="en-US" sz="2400" b="1">
                <a:latin typeface="宋体" pitchFamily="2" charset="-122"/>
              </a:rPr>
            </a:br>
            <a:r>
              <a:rPr lang="zh-CN" altLang="en-US" sz="2400" b="1">
                <a:latin typeface="宋体" pitchFamily="2" charset="-122"/>
              </a:rPr>
              <a:t>　　零股可以进行委托卖出。交易的原则：零股只能一次性委托卖出，但不能委托买入零股。</a:t>
            </a:r>
            <a:br>
              <a:rPr lang="zh-CN" altLang="en-US" sz="2400" b="1">
                <a:latin typeface="宋体" pitchFamily="2" charset="-122"/>
              </a:rPr>
            </a:br>
            <a:r>
              <a:rPr lang="zh-CN" altLang="en-US" sz="2400" b="1">
                <a:latin typeface="宋体" pitchFamily="2" charset="-122"/>
              </a:rPr>
              <a:t>所谓“一次性委托卖出零股”，举例：</a:t>
            </a:r>
            <a:br>
              <a:rPr lang="zh-CN" altLang="en-US" sz="2400" b="1">
                <a:latin typeface="宋体" pitchFamily="2" charset="-122"/>
              </a:rPr>
            </a:br>
            <a:r>
              <a:rPr lang="zh-CN" altLang="en-US" sz="2400" b="1">
                <a:latin typeface="宋体" pitchFamily="2" charset="-122"/>
              </a:rPr>
              <a:t>　　如投资者甲有某只股票</a:t>
            </a:r>
            <a:r>
              <a:rPr lang="en-US" altLang="zh-CN" sz="2400" b="1">
                <a:latin typeface="宋体" pitchFamily="2" charset="-122"/>
              </a:rPr>
              <a:t>170</a:t>
            </a:r>
            <a:r>
              <a:rPr lang="zh-CN" altLang="en-US" sz="2400" b="1">
                <a:latin typeface="宋体" pitchFamily="2" charset="-122"/>
              </a:rPr>
              <a:t>股，</a:t>
            </a:r>
            <a:r>
              <a:rPr lang="en-US" altLang="zh-CN" sz="2400" b="1">
                <a:latin typeface="宋体" pitchFamily="2" charset="-122"/>
              </a:rPr>
              <a:t>70</a:t>
            </a:r>
            <a:r>
              <a:rPr lang="zh-CN" altLang="en-US" sz="2400" b="1">
                <a:latin typeface="宋体" pitchFamily="2" charset="-122"/>
              </a:rPr>
              <a:t>股是零股，这时，投资者甲要么卖出</a:t>
            </a:r>
            <a:r>
              <a:rPr lang="en-US" altLang="zh-CN" sz="2400" b="1">
                <a:latin typeface="宋体" pitchFamily="2" charset="-122"/>
              </a:rPr>
              <a:t>170</a:t>
            </a:r>
            <a:r>
              <a:rPr lang="zh-CN" altLang="en-US" sz="2400" b="1">
                <a:latin typeface="宋体" pitchFamily="2" charset="-122"/>
              </a:rPr>
              <a:t>股；要么先卖</a:t>
            </a:r>
            <a:r>
              <a:rPr lang="en-US" altLang="zh-CN" sz="2400" b="1">
                <a:latin typeface="宋体" pitchFamily="2" charset="-122"/>
              </a:rPr>
              <a:t>100</a:t>
            </a:r>
            <a:r>
              <a:rPr lang="zh-CN" altLang="en-US" sz="2400" b="1">
                <a:latin typeface="宋体" pitchFamily="2" charset="-122"/>
              </a:rPr>
              <a:t>股，然后卖</a:t>
            </a:r>
            <a:r>
              <a:rPr lang="en-US" altLang="zh-CN" sz="2400" b="1">
                <a:latin typeface="宋体" pitchFamily="2" charset="-122"/>
              </a:rPr>
              <a:t>70</a:t>
            </a:r>
            <a:r>
              <a:rPr lang="zh-CN" altLang="en-US" sz="2400" b="1">
                <a:latin typeface="宋体" pitchFamily="2" charset="-122"/>
              </a:rPr>
              <a:t>股，决不能把后面的</a:t>
            </a:r>
            <a:r>
              <a:rPr lang="en-US" altLang="zh-CN" sz="2400" b="1">
                <a:latin typeface="宋体" pitchFamily="2" charset="-122"/>
              </a:rPr>
              <a:t>70</a:t>
            </a:r>
            <a:r>
              <a:rPr lang="zh-CN" altLang="en-US" sz="2400" b="1">
                <a:latin typeface="宋体" pitchFamily="2" charset="-122"/>
              </a:rPr>
              <a:t>股零股拆开来卖，比如不能先卖</a:t>
            </a:r>
            <a:r>
              <a:rPr lang="en-US" altLang="zh-CN" sz="2400" b="1">
                <a:latin typeface="宋体" pitchFamily="2" charset="-122"/>
              </a:rPr>
              <a:t>140</a:t>
            </a:r>
            <a:r>
              <a:rPr lang="zh-CN" altLang="en-US" sz="2400" b="1">
                <a:latin typeface="宋体" pitchFamily="2" charset="-122"/>
              </a:rPr>
              <a:t>股，再卖</a:t>
            </a:r>
            <a:r>
              <a:rPr lang="en-US" altLang="zh-CN" sz="2400" b="1">
                <a:latin typeface="宋体" pitchFamily="2" charset="-122"/>
              </a:rPr>
              <a:t>30</a:t>
            </a:r>
            <a:r>
              <a:rPr lang="zh-CN" altLang="en-US" sz="2400" b="1">
                <a:latin typeface="宋体" pitchFamily="2" charset="-122"/>
              </a:rPr>
              <a:t>股，这样的委托系统不予接受。</a:t>
            </a:r>
            <a:br>
              <a:rPr lang="zh-CN" altLang="en-US" sz="2400" b="1">
                <a:latin typeface="宋体" pitchFamily="2" charset="-122"/>
              </a:rPr>
            </a:br>
            <a:r>
              <a:rPr lang="zh-CN" altLang="en-US" sz="2400" b="1">
                <a:latin typeface="宋体" pitchFamily="2" charset="-122"/>
              </a:rPr>
              <a:t>　　交易时间：每一交易日的任何交易时间都可以委托卖出零股。</a:t>
            </a:r>
            <a:endParaRPr lang="zh-CN" altLang="en-US" sz="2400" b="1">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62467" name="Rectangle 3"/>
          <p:cNvSpPr txBox="1">
            <a:spLocks noChangeArrowheads="1"/>
          </p:cNvSpPr>
          <p:nvPr/>
        </p:nvSpPr>
        <p:spPr bwMode="auto">
          <a:xfrm>
            <a:off x="684213" y="1628775"/>
            <a:ext cx="7848600" cy="4032250"/>
          </a:xfrm>
          <a:prstGeom prst="rect">
            <a:avLst/>
          </a:prstGeom>
          <a:noFill/>
          <a:ln w="9525">
            <a:noFill/>
            <a:miter lim="800000"/>
            <a:headEnd/>
            <a:tailEnd/>
          </a:ln>
        </p:spPr>
        <p:txBody>
          <a:bodyPr/>
          <a:lstStyle/>
          <a:p>
            <a:pPr>
              <a:spcBef>
                <a:spcPts val="1200"/>
              </a:spcBef>
            </a:pPr>
            <a:r>
              <a:rPr lang="en-US" altLang="zh-CN" sz="2400" b="1">
                <a:latin typeface="宋体" pitchFamily="2" charset="-122"/>
                <a:ea typeface="Arial Unicode MS" pitchFamily="34" charset="-122"/>
                <a:cs typeface="Arial Unicode MS" pitchFamily="34" charset="-122"/>
              </a:rPr>
              <a:t>5</a:t>
            </a:r>
            <a:r>
              <a:rPr lang="zh-CN" altLang="en-US" sz="2400" b="1">
                <a:latin typeface="宋体" pitchFamily="2" charset="-122"/>
                <a:ea typeface="Arial Unicode MS" pitchFamily="34" charset="-122"/>
                <a:cs typeface="Arial Unicode MS" pitchFamily="34" charset="-122"/>
              </a:rPr>
              <a:t>．</a:t>
            </a:r>
            <a:r>
              <a:rPr lang="zh-CN" altLang="en-US" sz="2400" b="1">
                <a:latin typeface="宋体" pitchFamily="2" charset="-122"/>
              </a:rPr>
              <a:t>股票名称前“</a:t>
            </a:r>
            <a:r>
              <a:rPr lang="en-US" sz="2400" b="1"/>
              <a:t> </a:t>
            </a:r>
            <a:r>
              <a:rPr lang="en-US" altLang="zh-CN" sz="2400" b="1"/>
              <a:t>ST</a:t>
            </a:r>
            <a:r>
              <a:rPr lang="zh-CN" altLang="en-US" sz="2400" b="1">
                <a:latin typeface="宋体" pitchFamily="2" charset="-122"/>
              </a:rPr>
              <a:t>”标志为何意</a:t>
            </a:r>
            <a:r>
              <a:rPr lang="zh-CN" altLang="en-US" sz="2400" b="1">
                <a:latin typeface="宋体" pitchFamily="2" charset="-122"/>
                <a:ea typeface="Arial Unicode MS" pitchFamily="34" charset="-122"/>
                <a:cs typeface="Arial Unicode MS" pitchFamily="34" charset="-122"/>
              </a:rPr>
              <a:t>？ </a:t>
            </a:r>
          </a:p>
          <a:p>
            <a:pPr>
              <a:spcBef>
                <a:spcPts val="1200"/>
              </a:spcBef>
            </a:pPr>
            <a:r>
              <a:rPr lang="en-US" altLang="zh-CN" sz="2400" b="1"/>
              <a:t>ST </a:t>
            </a:r>
            <a:r>
              <a:rPr lang="zh-CN" altLang="en-US" sz="2400" b="1">
                <a:latin typeface="宋体" pitchFamily="2" charset="-122"/>
              </a:rPr>
              <a:t>是英文</a:t>
            </a:r>
            <a:r>
              <a:rPr lang="en-US" altLang="zh-CN" sz="2400" b="1"/>
              <a:t>Special Treatment </a:t>
            </a:r>
            <a:r>
              <a:rPr lang="zh-CN" altLang="en-US" sz="2400" b="1">
                <a:latin typeface="宋体" pitchFamily="2" charset="-122"/>
              </a:rPr>
              <a:t>的缩写，意即“特别处理”。该政策自</a:t>
            </a:r>
            <a:r>
              <a:rPr lang="en-US" altLang="zh-CN" sz="2400" b="1"/>
              <a:t>1998 </a:t>
            </a:r>
            <a:r>
              <a:rPr lang="zh-CN" altLang="en-US" sz="2400" b="1">
                <a:latin typeface="宋体" pitchFamily="2" charset="-122"/>
              </a:rPr>
              <a:t>年</a:t>
            </a:r>
            <a:r>
              <a:rPr lang="en-US" altLang="zh-CN" sz="2400" b="1"/>
              <a:t>4 </a:t>
            </a:r>
            <a:r>
              <a:rPr lang="zh-CN" altLang="en-US" sz="2400" b="1">
                <a:latin typeface="宋体" pitchFamily="2" charset="-122"/>
              </a:rPr>
              <a:t>月</a:t>
            </a:r>
            <a:r>
              <a:rPr lang="en-US" altLang="zh-CN" sz="2400" b="1"/>
              <a:t>22 </a:t>
            </a:r>
            <a:r>
              <a:rPr lang="zh-CN" altLang="en-US" sz="2400" b="1">
                <a:latin typeface="宋体" pitchFamily="2" charset="-122"/>
              </a:rPr>
              <a:t>日起实行。针对的对象是出现财务状况或其他状况异常的上市公司。</a:t>
            </a:r>
            <a:endParaRPr lang="en-US" altLang="zh-CN" sz="2400" b="1">
              <a:latin typeface="宋体" pitchFamily="2" charset="-122"/>
            </a:endParaRPr>
          </a:p>
          <a:p>
            <a:pPr>
              <a:spcBef>
                <a:spcPts val="1200"/>
              </a:spcBef>
            </a:pPr>
            <a:r>
              <a:rPr lang="en-US" altLang="zh-CN" sz="2400" b="1"/>
              <a:t>ST </a:t>
            </a:r>
            <a:r>
              <a:rPr lang="zh-CN" altLang="en-US" sz="2400" b="1">
                <a:latin typeface="宋体" pitchFamily="2" charset="-122"/>
              </a:rPr>
              <a:t>股票日涨跌幅限制为</a:t>
            </a:r>
            <a:r>
              <a:rPr lang="en-US" altLang="zh-CN" sz="2400" b="1"/>
              <a:t>5%</a:t>
            </a:r>
            <a:r>
              <a:rPr lang="zh-CN" altLang="en-US" sz="2400" b="1">
                <a:latin typeface="宋体" pitchFamily="2" charset="-122"/>
              </a:rPr>
              <a:t>，需要指出的是，特别处理并不是上市公司的处罚，而只是对上市公司目前的情况的一种客观揭示，其目的在于向投资者提示市场风险，引导投资者进行理性投资，如果公司异常状况消除，可以恢复正常交易。</a:t>
            </a:r>
            <a:endParaRPr lang="zh-CN" altLang="en-US" sz="2400" b="1">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课程五</a:t>
            </a:r>
            <a:endParaRPr lang="en-US" altLang="zh-CN" dirty="0" smtClean="0"/>
          </a:p>
        </p:txBody>
      </p:sp>
      <p:sp>
        <p:nvSpPr>
          <p:cNvPr id="63491" name="Line 23"/>
          <p:cNvSpPr>
            <a:spLocks noChangeShapeType="1"/>
          </p:cNvSpPr>
          <p:nvPr/>
        </p:nvSpPr>
        <p:spPr bwMode="auto">
          <a:xfrm>
            <a:off x="2514600" y="2633663"/>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63492" name="Text Box 24"/>
          <p:cNvSpPr txBox="1">
            <a:spLocks noChangeArrowheads="1"/>
          </p:cNvSpPr>
          <p:nvPr/>
        </p:nvSpPr>
        <p:spPr bwMode="auto">
          <a:xfrm>
            <a:off x="2743200" y="210026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大宗交易</a:t>
            </a:r>
            <a:endParaRPr lang="en-US" altLang="zh-CN" sz="2400">
              <a:solidFill>
                <a:schemeClr val="tx2"/>
              </a:solidFill>
            </a:endParaRPr>
          </a:p>
        </p:txBody>
      </p:sp>
      <p:grpSp>
        <p:nvGrpSpPr>
          <p:cNvPr id="63493" name="Group 58"/>
          <p:cNvGrpSpPr>
            <a:grpSpLocks/>
          </p:cNvGrpSpPr>
          <p:nvPr/>
        </p:nvGrpSpPr>
        <p:grpSpPr bwMode="auto">
          <a:xfrm>
            <a:off x="2003425" y="2133600"/>
            <a:ext cx="609600" cy="609600"/>
            <a:chOff x="1274" y="2437"/>
            <a:chExt cx="384" cy="384"/>
          </a:xfrm>
        </p:grpSpPr>
        <p:sp>
          <p:nvSpPr>
            <p:cNvPr id="63495"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63496"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1"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3"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63500"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63501"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63502"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63503"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63504"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63494" name="Text Box 69"/>
          <p:cNvSpPr txBox="1">
            <a:spLocks noChangeArrowheads="1"/>
          </p:cNvSpPr>
          <p:nvPr/>
        </p:nvSpPr>
        <p:spPr bwMode="gray">
          <a:xfrm>
            <a:off x="2128838" y="222726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5</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a:t>
            </a:r>
            <a:endParaRPr lang="en-US" altLang="zh-CN" dirty="0" smtClean="0"/>
          </a:p>
        </p:txBody>
      </p:sp>
      <p:sp>
        <p:nvSpPr>
          <p:cNvPr id="11267" name="内容占位符 4"/>
          <p:cNvSpPr>
            <a:spLocks noGrp="1"/>
          </p:cNvSpPr>
          <p:nvPr>
            <p:ph idx="1"/>
          </p:nvPr>
        </p:nvSpPr>
        <p:spPr>
          <a:xfrm>
            <a:off x="755650" y="1196975"/>
            <a:ext cx="7561263" cy="4537075"/>
          </a:xfrm>
        </p:spPr>
        <p:txBody>
          <a:bodyPr/>
          <a:lstStyle/>
          <a:p>
            <a:pPr>
              <a:lnSpc>
                <a:spcPct val="150000"/>
              </a:lnSpc>
              <a:spcBef>
                <a:spcPts val="1200"/>
              </a:spcBef>
              <a:buFont typeface="Arial" charset="0"/>
              <a:buNone/>
              <a:defRPr/>
            </a:pPr>
            <a:r>
              <a:rPr lang="zh-CN" altLang="en-US" sz="2400" dirty="0" smtClean="0">
                <a:latin typeface="+mn-ea"/>
                <a:ea typeface="+mn-ea"/>
              </a:rPr>
              <a:t>大宗交易</a:t>
            </a:r>
            <a:r>
              <a:rPr lang="en-US" altLang="zh-CN" sz="2400" dirty="0" smtClean="0">
                <a:latin typeface="+mn-ea"/>
                <a:ea typeface="+mn-ea"/>
              </a:rPr>
              <a:t>,</a:t>
            </a:r>
            <a:r>
              <a:rPr lang="zh-CN" altLang="en-US" sz="2400" dirty="0" smtClean="0">
                <a:latin typeface="+mn-ea"/>
                <a:ea typeface="+mn-ea"/>
              </a:rPr>
              <a:t>又称为大宗买卖。一般是指交易数量和金额都非常大，远远超过市场的平均交易规模。针对的是一笔数额较大的证券买卖。我国现行有关交易制度规则，如果证券单笔买卖申报达到一定数额的，可以采用大宗交易方式进行交易。</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45059" name="Rectangle 2"/>
          <p:cNvSpPr>
            <a:spLocks noGrp="1" noChangeArrowheads="1"/>
          </p:cNvSpPr>
          <p:nvPr>
            <p:ph type="title"/>
          </p:nvPr>
        </p:nvSpPr>
        <p:spPr/>
        <p:txBody>
          <a:bodyPr/>
          <a:lstStyle/>
          <a:p>
            <a:pPr>
              <a:defRPr/>
            </a:pPr>
            <a:r>
              <a:rPr lang="zh-CN" altLang="en-US" sz="3600" dirty="0" smtClean="0"/>
              <a:t>交易规则</a:t>
            </a:r>
            <a:endParaRPr lang="en-US" altLang="zh-CN" sz="3600" dirty="0"/>
          </a:p>
        </p:txBody>
      </p:sp>
      <p:grpSp>
        <p:nvGrpSpPr>
          <p:cNvPr id="65540" name="Group 3"/>
          <p:cNvGrpSpPr>
            <a:grpSpLocks/>
          </p:cNvGrpSpPr>
          <p:nvPr/>
        </p:nvGrpSpPr>
        <p:grpSpPr bwMode="auto">
          <a:xfrm>
            <a:off x="466725" y="1341438"/>
            <a:ext cx="3952875" cy="4679950"/>
            <a:chOff x="527" y="1252"/>
            <a:chExt cx="2257" cy="2411"/>
          </a:xfrm>
        </p:grpSpPr>
        <p:sp>
          <p:nvSpPr>
            <p:cNvPr id="65545" name="Rectangle 4"/>
            <p:cNvSpPr>
              <a:spLocks noChangeArrowheads="1"/>
            </p:cNvSpPr>
            <p:nvPr/>
          </p:nvSpPr>
          <p:spPr bwMode="gray">
            <a:xfrm rot="-319177">
              <a:off x="527" y="1252"/>
              <a:ext cx="2144" cy="2411"/>
            </a:xfrm>
            <a:prstGeom prst="rect">
              <a:avLst/>
            </a:prstGeom>
            <a:solidFill>
              <a:srgbClr val="000000">
                <a:alpha val="39999"/>
              </a:srgbClr>
            </a:solidFill>
            <a:ln w="9525">
              <a:noFill/>
              <a:miter lim="800000"/>
              <a:headEnd/>
              <a:tailEnd/>
            </a:ln>
          </p:spPr>
          <p:txBody>
            <a:bodyPr wrap="none" anchor="ctr"/>
            <a:lstStyle/>
            <a:p>
              <a:endParaRPr lang="zh-CN" altLang="zh-CN"/>
            </a:p>
          </p:txBody>
        </p:sp>
        <p:sp>
          <p:nvSpPr>
            <p:cNvPr id="65546" name="Rectangle 5"/>
            <p:cNvSpPr>
              <a:spLocks noChangeArrowheads="1"/>
            </p:cNvSpPr>
            <p:nvPr/>
          </p:nvSpPr>
          <p:spPr bwMode="gray">
            <a:xfrm>
              <a:off x="688" y="1344"/>
              <a:ext cx="2096" cy="2202"/>
            </a:xfrm>
            <a:prstGeom prst="rect">
              <a:avLst/>
            </a:prstGeom>
            <a:gradFill rotWithShape="1">
              <a:gsLst>
                <a:gs pos="0">
                  <a:srgbClr val="FFFFFF"/>
                </a:gs>
                <a:gs pos="100000">
                  <a:srgbClr val="DBD3A9"/>
                </a:gs>
              </a:gsLst>
              <a:lin ang="2700000" scaled="1"/>
            </a:gradFill>
            <a:ln w="9525">
              <a:solidFill>
                <a:srgbClr val="000000"/>
              </a:solidFill>
              <a:miter lim="800000"/>
              <a:headEnd/>
              <a:tailEnd/>
            </a:ln>
          </p:spPr>
          <p:txBody>
            <a:bodyPr wrap="none" anchor="ctr"/>
            <a:lstStyle/>
            <a:p>
              <a:endParaRPr lang="zh-CN" altLang="zh-CN"/>
            </a:p>
          </p:txBody>
        </p:sp>
        <p:sp>
          <p:nvSpPr>
            <p:cNvPr id="45063" name="Text Box 6"/>
            <p:cNvSpPr txBox="1">
              <a:spLocks noChangeArrowheads="1"/>
            </p:cNvSpPr>
            <p:nvPr/>
          </p:nvSpPr>
          <p:spPr bwMode="gray">
            <a:xfrm>
              <a:off x="759" y="1440"/>
              <a:ext cx="1980" cy="2109"/>
            </a:xfrm>
            <a:prstGeom prst="rect">
              <a:avLst/>
            </a:prstGeom>
            <a:noFill/>
            <a:ln w="9525" algn="ctr">
              <a:noFill/>
              <a:miter lim="800000"/>
              <a:headEnd/>
              <a:tailEnd/>
            </a:ln>
          </p:spPr>
          <p:txBody>
            <a:bodyPr>
              <a:spAutoFit/>
            </a:bodyPr>
            <a:lstStyle/>
            <a:p>
              <a:pPr algn="ctr">
                <a:defRPr/>
              </a:pPr>
              <a:r>
                <a:rPr lang="zh-CN" altLang="en-US" sz="2000" dirty="0">
                  <a:solidFill>
                    <a:srgbClr val="006699"/>
                  </a:solidFill>
                  <a:latin typeface="Arial" charset="0"/>
                </a:rPr>
                <a:t>深交所规定</a:t>
              </a:r>
              <a:endParaRPr lang="en-US" altLang="zh-CN" sz="2000" b="1" dirty="0">
                <a:latin typeface="+mn-ea"/>
              </a:endParaRPr>
            </a:p>
            <a:p>
              <a:pPr>
                <a:buFont typeface="Wingdings" pitchFamily="2" charset="2"/>
                <a:buChar char="Ø"/>
                <a:defRPr/>
              </a:pPr>
              <a:r>
                <a:rPr lang="en-US" altLang="zh-CN" sz="1200" b="1" dirty="0">
                  <a:latin typeface="+mn-ea"/>
                </a:rPr>
                <a:t>A </a:t>
              </a:r>
              <a:r>
                <a:rPr lang="zh-CN" altLang="en-US" sz="1200" b="1" dirty="0">
                  <a:latin typeface="+mn-ea"/>
                </a:rPr>
                <a:t>股单笔交易数量不低于</a:t>
              </a:r>
              <a:r>
                <a:rPr lang="en-US" altLang="zh-CN" sz="1200" b="1" dirty="0">
                  <a:latin typeface="+mn-ea"/>
                </a:rPr>
                <a:t>50 </a:t>
              </a:r>
              <a:r>
                <a:rPr lang="zh-CN" altLang="en-US" sz="1200" b="1" dirty="0">
                  <a:latin typeface="+mn-ea"/>
                </a:rPr>
                <a:t>万股，或者交易金额不低于</a:t>
              </a:r>
              <a:r>
                <a:rPr lang="en-US" altLang="zh-CN" sz="1200" b="1" dirty="0">
                  <a:latin typeface="+mn-ea"/>
                </a:rPr>
                <a:t>300 </a:t>
              </a:r>
              <a:r>
                <a:rPr lang="zh-CN" altLang="en-US" sz="1200" b="1" dirty="0">
                  <a:latin typeface="+mn-ea"/>
                </a:rPr>
                <a:t>万元人民币； </a:t>
              </a:r>
            </a:p>
            <a:p>
              <a:pPr>
                <a:buFont typeface="Wingdings" pitchFamily="2" charset="2"/>
                <a:buChar char="Ø"/>
                <a:defRPr/>
              </a:pPr>
              <a:r>
                <a:rPr lang="zh-CN" altLang="en-US" sz="1200" b="1" dirty="0">
                  <a:latin typeface="+mn-ea"/>
                </a:rPr>
                <a:t> </a:t>
              </a:r>
              <a:r>
                <a:rPr lang="en-US" altLang="zh-CN" sz="1200" b="1" dirty="0">
                  <a:latin typeface="+mn-ea"/>
                </a:rPr>
                <a:t>B</a:t>
              </a:r>
              <a:r>
                <a:rPr lang="zh-CN" altLang="en-US" sz="1200" b="1" dirty="0">
                  <a:latin typeface="+mn-ea"/>
                </a:rPr>
                <a:t>股交易数量不低于</a:t>
              </a:r>
              <a:r>
                <a:rPr lang="en-US" altLang="zh-CN" sz="1200" b="1" dirty="0">
                  <a:latin typeface="+mn-ea"/>
                </a:rPr>
                <a:t>5</a:t>
              </a:r>
              <a:r>
                <a:rPr lang="zh-CN" altLang="en-US" sz="1200" b="1" dirty="0">
                  <a:latin typeface="+mn-ea"/>
                </a:rPr>
                <a:t>万股，或者交易金额不低于</a:t>
              </a:r>
              <a:r>
                <a:rPr lang="en-US" altLang="zh-CN" sz="1200" b="1" dirty="0">
                  <a:latin typeface="+mn-ea"/>
                </a:rPr>
                <a:t>30</a:t>
              </a:r>
              <a:r>
                <a:rPr lang="zh-CN" altLang="en-US" sz="1200" b="1" dirty="0">
                  <a:latin typeface="+mn-ea"/>
                </a:rPr>
                <a:t>万元港币 ；</a:t>
              </a:r>
            </a:p>
            <a:p>
              <a:pPr>
                <a:buFont typeface="Wingdings" pitchFamily="2" charset="2"/>
                <a:buChar char="Ø"/>
                <a:defRPr/>
              </a:pPr>
              <a:r>
                <a:rPr lang="zh-CN" altLang="en-US" sz="1200" b="1" dirty="0">
                  <a:latin typeface="+mn-ea"/>
                </a:rPr>
                <a:t>基金单笔交易数量不低于</a:t>
              </a:r>
              <a:r>
                <a:rPr lang="en-US" altLang="zh-CN" sz="1200" b="1" dirty="0">
                  <a:latin typeface="+mn-ea"/>
                </a:rPr>
                <a:t>300 </a:t>
              </a:r>
              <a:r>
                <a:rPr lang="zh-CN" altLang="en-US" sz="1200" b="1" dirty="0">
                  <a:latin typeface="+mn-ea"/>
                </a:rPr>
                <a:t>万份，或者交易金额不低于</a:t>
              </a:r>
              <a:r>
                <a:rPr lang="en-US" altLang="zh-CN" sz="1200" b="1" dirty="0">
                  <a:latin typeface="+mn-ea"/>
                </a:rPr>
                <a:t>300 </a:t>
              </a:r>
              <a:r>
                <a:rPr lang="zh-CN" altLang="en-US" sz="1200" b="1" dirty="0">
                  <a:latin typeface="+mn-ea"/>
                </a:rPr>
                <a:t>万元人民币； </a:t>
              </a:r>
            </a:p>
            <a:p>
              <a:pPr>
                <a:buFont typeface="Wingdings" pitchFamily="2" charset="2"/>
                <a:buChar char="Ø"/>
                <a:defRPr/>
              </a:pPr>
              <a:r>
                <a:rPr lang="zh-CN" altLang="en-US" sz="1200" b="1" dirty="0">
                  <a:latin typeface="+mn-ea"/>
                </a:rPr>
                <a:t>债券单笔交易数量不低于</a:t>
              </a:r>
              <a:r>
                <a:rPr lang="en-US" altLang="zh-CN" sz="1200" b="1" dirty="0">
                  <a:latin typeface="+mn-ea"/>
                </a:rPr>
                <a:t>5 </a:t>
              </a:r>
              <a:r>
                <a:rPr lang="zh-CN" altLang="en-US" sz="1200" b="1" dirty="0">
                  <a:latin typeface="+mn-ea"/>
                </a:rPr>
                <a:t>千张，或者交易金额不低于</a:t>
              </a:r>
              <a:r>
                <a:rPr lang="en-US" altLang="zh-CN" sz="1200" b="1" dirty="0">
                  <a:latin typeface="+mn-ea"/>
                </a:rPr>
                <a:t>50 </a:t>
              </a:r>
              <a:r>
                <a:rPr lang="zh-CN" altLang="en-US" sz="1200" b="1" dirty="0">
                  <a:latin typeface="+mn-ea"/>
                </a:rPr>
                <a:t>万元人民币； </a:t>
              </a:r>
            </a:p>
            <a:p>
              <a:pPr>
                <a:buFont typeface="Wingdings" pitchFamily="2" charset="2"/>
                <a:buChar char="Ø"/>
                <a:defRPr/>
              </a:pPr>
              <a:r>
                <a:rPr lang="zh-CN" altLang="en-US" sz="1200" b="1" dirty="0">
                  <a:latin typeface="+mn-ea"/>
                </a:rPr>
                <a:t>债券质押式回购单笔交易数量不低于</a:t>
              </a:r>
              <a:r>
                <a:rPr lang="en-US" altLang="zh-CN" sz="1200" b="1" dirty="0">
                  <a:latin typeface="+mn-ea"/>
                </a:rPr>
                <a:t>5 </a:t>
              </a:r>
              <a:r>
                <a:rPr lang="zh-CN" altLang="en-US" sz="1200" b="1" dirty="0">
                  <a:latin typeface="+mn-ea"/>
                </a:rPr>
                <a:t>千张，或者交易金额不低于</a:t>
              </a:r>
              <a:r>
                <a:rPr lang="en-US" altLang="zh-CN" sz="1200" b="1" dirty="0">
                  <a:latin typeface="+mn-ea"/>
                </a:rPr>
                <a:t>50 </a:t>
              </a:r>
              <a:r>
                <a:rPr lang="zh-CN" altLang="en-US" sz="1200" b="1" dirty="0">
                  <a:latin typeface="+mn-ea"/>
                </a:rPr>
                <a:t>万元人民币。 </a:t>
              </a:r>
            </a:p>
            <a:p>
              <a:pPr>
                <a:buFont typeface="Wingdings" pitchFamily="2" charset="2"/>
                <a:buChar char="Ø"/>
                <a:defRPr/>
              </a:pPr>
              <a:r>
                <a:rPr lang="zh-CN" altLang="en-US" sz="1200" b="1" dirty="0">
                  <a:latin typeface="+mn-ea"/>
                </a:rPr>
                <a:t>多只</a:t>
              </a:r>
              <a:r>
                <a:rPr lang="en-US" altLang="zh-CN" sz="1200" b="1" dirty="0">
                  <a:latin typeface="+mn-ea"/>
                </a:rPr>
                <a:t>A </a:t>
              </a:r>
              <a:r>
                <a:rPr lang="zh-CN" altLang="en-US" sz="1200" b="1" dirty="0">
                  <a:latin typeface="+mn-ea"/>
                </a:rPr>
                <a:t>股合计单向买入或卖出的交易金额不低于</a:t>
              </a:r>
              <a:r>
                <a:rPr lang="en-US" altLang="zh-CN" sz="1200" b="1" dirty="0">
                  <a:latin typeface="+mn-ea"/>
                </a:rPr>
                <a:t>500 </a:t>
              </a:r>
              <a:r>
                <a:rPr lang="zh-CN" altLang="en-US" sz="1200" b="1" dirty="0">
                  <a:latin typeface="+mn-ea"/>
                </a:rPr>
                <a:t>万元人民币，且其中单只</a:t>
              </a:r>
              <a:r>
                <a:rPr lang="en-US" altLang="zh-CN" sz="1200" b="1" dirty="0">
                  <a:latin typeface="+mn-ea"/>
                </a:rPr>
                <a:t>A </a:t>
              </a:r>
              <a:r>
                <a:rPr lang="zh-CN" altLang="en-US" sz="1200" b="1" dirty="0">
                  <a:latin typeface="+mn-ea"/>
                </a:rPr>
                <a:t>股的交易数量不低于</a:t>
              </a:r>
              <a:r>
                <a:rPr lang="en-US" altLang="zh-CN" sz="1200" b="1" dirty="0">
                  <a:latin typeface="+mn-ea"/>
                </a:rPr>
                <a:t>20 </a:t>
              </a:r>
              <a:r>
                <a:rPr lang="zh-CN" altLang="en-US" sz="1200" b="1" dirty="0">
                  <a:latin typeface="+mn-ea"/>
                </a:rPr>
                <a:t>万股。 </a:t>
              </a:r>
            </a:p>
            <a:p>
              <a:pPr>
                <a:buFont typeface="Wingdings" pitchFamily="2" charset="2"/>
                <a:buChar char="Ø"/>
                <a:defRPr/>
              </a:pPr>
              <a:r>
                <a:rPr lang="zh-CN" altLang="en-US" sz="1200" b="1" dirty="0">
                  <a:latin typeface="+mn-ea"/>
                </a:rPr>
                <a:t>多只基金合计单向买入或卖出的交易金额不低于</a:t>
              </a:r>
              <a:r>
                <a:rPr lang="en-US" altLang="zh-CN" sz="1200" b="1" dirty="0">
                  <a:latin typeface="+mn-ea"/>
                </a:rPr>
                <a:t>500 </a:t>
              </a:r>
              <a:r>
                <a:rPr lang="zh-CN" altLang="en-US" sz="1200" b="1" dirty="0">
                  <a:latin typeface="+mn-ea"/>
                </a:rPr>
                <a:t>万元人民币，且其中单只基金的交易数量不低于</a:t>
              </a:r>
              <a:r>
                <a:rPr lang="en-US" altLang="zh-CN" sz="1200" b="1" dirty="0">
                  <a:latin typeface="+mn-ea"/>
                </a:rPr>
                <a:t>100 </a:t>
              </a:r>
              <a:r>
                <a:rPr lang="zh-CN" altLang="en-US" sz="1200" b="1" dirty="0">
                  <a:latin typeface="+mn-ea"/>
                </a:rPr>
                <a:t>万份。 </a:t>
              </a:r>
            </a:p>
            <a:p>
              <a:pPr>
                <a:buFont typeface="Wingdings" pitchFamily="2" charset="2"/>
                <a:buChar char="Ø"/>
                <a:defRPr/>
              </a:pPr>
              <a:r>
                <a:rPr lang="zh-CN" altLang="en-US" sz="1200" b="1" dirty="0">
                  <a:latin typeface="+mn-ea"/>
                </a:rPr>
                <a:t>多只债券合计单向买入或卖出的交易金额不低于</a:t>
              </a:r>
              <a:r>
                <a:rPr lang="en-US" altLang="zh-CN" sz="1200" b="1" dirty="0">
                  <a:latin typeface="+mn-ea"/>
                </a:rPr>
                <a:t>100 </a:t>
              </a:r>
              <a:r>
                <a:rPr lang="zh-CN" altLang="en-US" sz="1200" b="1" dirty="0">
                  <a:latin typeface="+mn-ea"/>
                </a:rPr>
                <a:t>万元人民币，且其中单只债券的交易数量不低于</a:t>
              </a:r>
              <a:r>
                <a:rPr lang="en-US" altLang="zh-CN" sz="1200" b="1" dirty="0">
                  <a:latin typeface="+mn-ea"/>
                </a:rPr>
                <a:t>2 </a:t>
              </a:r>
              <a:r>
                <a:rPr lang="zh-CN" altLang="en-US" sz="1200" b="1" dirty="0">
                  <a:latin typeface="+mn-ea"/>
                </a:rPr>
                <a:t>千张。</a:t>
              </a:r>
              <a:endParaRPr lang="en-US" altLang="zh-CN" sz="1200" b="1" dirty="0">
                <a:solidFill>
                  <a:srgbClr val="003366"/>
                </a:solidFill>
                <a:latin typeface="Arial" charset="0"/>
              </a:endParaRPr>
            </a:p>
            <a:p>
              <a:pPr algn="ctr" eaLnBrk="0" hangingPunct="0">
                <a:defRPr/>
              </a:pPr>
              <a:endParaRPr lang="en-US" altLang="zh-CN" sz="1200" dirty="0">
                <a:solidFill>
                  <a:srgbClr val="003366"/>
                </a:solidFill>
                <a:latin typeface="Arial" charset="0"/>
              </a:endParaRPr>
            </a:p>
          </p:txBody>
        </p:sp>
      </p:grpSp>
      <p:grpSp>
        <p:nvGrpSpPr>
          <p:cNvPr id="65541" name="Group 7"/>
          <p:cNvGrpSpPr>
            <a:grpSpLocks/>
          </p:cNvGrpSpPr>
          <p:nvPr/>
        </p:nvGrpSpPr>
        <p:grpSpPr bwMode="auto">
          <a:xfrm>
            <a:off x="4932363" y="1268413"/>
            <a:ext cx="3816350" cy="4535487"/>
            <a:chOff x="3101" y="1232"/>
            <a:chExt cx="2205" cy="2422"/>
          </a:xfrm>
        </p:grpSpPr>
        <p:sp>
          <p:nvSpPr>
            <p:cNvPr id="65542" name="Rectangle 8"/>
            <p:cNvSpPr>
              <a:spLocks noChangeArrowheads="1"/>
            </p:cNvSpPr>
            <p:nvPr/>
          </p:nvSpPr>
          <p:spPr bwMode="gray">
            <a:xfrm rot="301233">
              <a:off x="3162" y="1232"/>
              <a:ext cx="2144" cy="2411"/>
            </a:xfrm>
            <a:prstGeom prst="rect">
              <a:avLst/>
            </a:prstGeom>
            <a:solidFill>
              <a:srgbClr val="000000">
                <a:alpha val="39999"/>
              </a:srgbClr>
            </a:solidFill>
            <a:ln w="9525">
              <a:noFill/>
              <a:miter lim="800000"/>
              <a:headEnd/>
              <a:tailEnd/>
            </a:ln>
          </p:spPr>
          <p:txBody>
            <a:bodyPr wrap="none" anchor="ctr"/>
            <a:lstStyle/>
            <a:p>
              <a:endParaRPr lang="zh-CN" altLang="zh-CN"/>
            </a:p>
          </p:txBody>
        </p:sp>
        <p:sp>
          <p:nvSpPr>
            <p:cNvPr id="65543" name="Rectangle 9"/>
            <p:cNvSpPr>
              <a:spLocks noChangeArrowheads="1"/>
            </p:cNvSpPr>
            <p:nvPr/>
          </p:nvSpPr>
          <p:spPr bwMode="gray">
            <a:xfrm>
              <a:off x="3101" y="1347"/>
              <a:ext cx="2096" cy="2307"/>
            </a:xfrm>
            <a:prstGeom prst="rect">
              <a:avLst/>
            </a:prstGeom>
            <a:gradFill rotWithShape="1">
              <a:gsLst>
                <a:gs pos="0">
                  <a:srgbClr val="FFFFFF"/>
                </a:gs>
                <a:gs pos="100000">
                  <a:srgbClr val="ABC9BC"/>
                </a:gs>
              </a:gsLst>
              <a:lin ang="2700000" scaled="1"/>
            </a:gradFill>
            <a:ln w="9525">
              <a:solidFill>
                <a:srgbClr val="000000"/>
              </a:solidFill>
              <a:miter lim="800000"/>
              <a:headEnd/>
              <a:tailEnd/>
            </a:ln>
          </p:spPr>
          <p:txBody>
            <a:bodyPr wrap="none" anchor="ctr"/>
            <a:lstStyle/>
            <a:p>
              <a:endParaRPr lang="zh-CN" altLang="zh-CN"/>
            </a:p>
          </p:txBody>
        </p:sp>
        <p:sp>
          <p:nvSpPr>
            <p:cNvPr id="45067" name="Text Box 10"/>
            <p:cNvSpPr txBox="1">
              <a:spLocks noChangeArrowheads="1"/>
            </p:cNvSpPr>
            <p:nvPr/>
          </p:nvSpPr>
          <p:spPr bwMode="gray">
            <a:xfrm>
              <a:off x="3111" y="1440"/>
              <a:ext cx="1980" cy="1200"/>
            </a:xfrm>
            <a:prstGeom prst="rect">
              <a:avLst/>
            </a:prstGeom>
            <a:noFill/>
            <a:ln w="9525" algn="ctr">
              <a:noFill/>
              <a:miter lim="800000"/>
              <a:headEnd/>
              <a:tailEnd/>
            </a:ln>
          </p:spPr>
          <p:txBody>
            <a:bodyPr>
              <a:spAutoFit/>
            </a:bodyPr>
            <a:lstStyle/>
            <a:p>
              <a:pPr algn="ctr" eaLnBrk="0" hangingPunct="0">
                <a:defRPr/>
              </a:pPr>
              <a:r>
                <a:rPr lang="zh-CN" altLang="en-US" sz="2000" dirty="0">
                  <a:solidFill>
                    <a:srgbClr val="006699"/>
                  </a:solidFill>
                  <a:latin typeface="Arial" charset="0"/>
                </a:rPr>
                <a:t>上交所规定</a:t>
              </a:r>
              <a:endParaRPr lang="en-US" altLang="zh-CN" sz="2000" dirty="0">
                <a:solidFill>
                  <a:srgbClr val="006699"/>
                </a:solidFill>
                <a:latin typeface="Arial" charset="0"/>
              </a:endParaRPr>
            </a:p>
            <a:p>
              <a:pPr>
                <a:buFont typeface="Wingdings" pitchFamily="2" charset="2"/>
                <a:buChar char="Ø"/>
                <a:defRPr/>
              </a:pPr>
              <a:r>
                <a:rPr lang="en-US" altLang="zh-CN" sz="1200" b="1" dirty="0">
                  <a:latin typeface="+mn-ea"/>
                </a:rPr>
                <a:t>A </a:t>
              </a:r>
              <a:r>
                <a:rPr lang="zh-CN" altLang="en-US" sz="1200" b="1" dirty="0">
                  <a:latin typeface="+mn-ea"/>
                </a:rPr>
                <a:t>股单笔申报数量不低于</a:t>
              </a:r>
              <a:r>
                <a:rPr lang="en-US" altLang="zh-CN" sz="1200" b="1" dirty="0">
                  <a:latin typeface="+mn-ea"/>
                </a:rPr>
                <a:t>50 </a:t>
              </a:r>
              <a:r>
                <a:rPr lang="zh-CN" altLang="en-US" sz="1200" b="1" dirty="0">
                  <a:latin typeface="+mn-ea"/>
                </a:rPr>
                <a:t>万股，或者交易金额不低于</a:t>
              </a:r>
              <a:r>
                <a:rPr lang="en-US" altLang="zh-CN" sz="1200" b="1" dirty="0">
                  <a:latin typeface="+mn-ea"/>
                </a:rPr>
                <a:t>300 </a:t>
              </a:r>
              <a:r>
                <a:rPr lang="zh-CN" altLang="en-US" sz="1200" b="1" dirty="0">
                  <a:latin typeface="+mn-ea"/>
                </a:rPr>
                <a:t>万元人民币； </a:t>
              </a:r>
            </a:p>
            <a:p>
              <a:pPr>
                <a:buFont typeface="Wingdings" pitchFamily="2" charset="2"/>
                <a:buChar char="Ø"/>
                <a:defRPr/>
              </a:pPr>
              <a:r>
                <a:rPr lang="zh-CN" altLang="en-US" sz="1200" b="1" dirty="0">
                  <a:latin typeface="+mn-ea"/>
                </a:rPr>
                <a:t> </a:t>
              </a:r>
              <a:r>
                <a:rPr lang="en-US" altLang="zh-CN" sz="1200" b="1" dirty="0">
                  <a:latin typeface="+mn-ea"/>
                </a:rPr>
                <a:t>B</a:t>
              </a:r>
              <a:r>
                <a:rPr lang="zh-CN" altLang="en-US" sz="1200" b="1" dirty="0">
                  <a:latin typeface="+mn-ea"/>
                </a:rPr>
                <a:t>股申报数量不低于</a:t>
              </a:r>
              <a:r>
                <a:rPr lang="en-US" altLang="zh-CN" sz="1200" b="1" dirty="0">
                  <a:latin typeface="+mn-ea"/>
                </a:rPr>
                <a:t>50</a:t>
              </a:r>
              <a:r>
                <a:rPr lang="zh-CN" altLang="en-US" sz="1200" b="1" dirty="0">
                  <a:latin typeface="+mn-ea"/>
                </a:rPr>
                <a:t>万股，或者交易金额不低于</a:t>
              </a:r>
              <a:r>
                <a:rPr lang="en-US" altLang="zh-CN" sz="1200" b="1" dirty="0">
                  <a:latin typeface="+mn-ea"/>
                </a:rPr>
                <a:t>30</a:t>
              </a:r>
              <a:r>
                <a:rPr lang="zh-CN" altLang="en-US" sz="1200" b="1" dirty="0">
                  <a:latin typeface="+mn-ea"/>
                </a:rPr>
                <a:t>万美元 ；</a:t>
              </a:r>
            </a:p>
            <a:p>
              <a:pPr>
                <a:buFont typeface="Wingdings" pitchFamily="2" charset="2"/>
                <a:buChar char="Ø"/>
                <a:defRPr/>
              </a:pPr>
              <a:r>
                <a:rPr lang="zh-CN" altLang="en-US" sz="1200" b="1" dirty="0">
                  <a:latin typeface="+mn-ea"/>
                </a:rPr>
                <a:t>基金单笔申报数量不低于</a:t>
              </a:r>
              <a:r>
                <a:rPr lang="en-US" altLang="zh-CN" sz="1200" b="1" dirty="0">
                  <a:latin typeface="+mn-ea"/>
                </a:rPr>
                <a:t>300 </a:t>
              </a:r>
              <a:r>
                <a:rPr lang="zh-CN" altLang="en-US" sz="1200" b="1" dirty="0">
                  <a:latin typeface="+mn-ea"/>
                </a:rPr>
                <a:t>万份，或者交易金额不低于</a:t>
              </a:r>
              <a:r>
                <a:rPr lang="en-US" altLang="zh-CN" sz="1200" b="1" dirty="0">
                  <a:latin typeface="+mn-ea"/>
                </a:rPr>
                <a:t>300 </a:t>
              </a:r>
              <a:r>
                <a:rPr lang="zh-CN" altLang="en-US" sz="1200" b="1" dirty="0">
                  <a:latin typeface="+mn-ea"/>
                </a:rPr>
                <a:t>万元人民币； </a:t>
              </a:r>
            </a:p>
            <a:p>
              <a:pPr>
                <a:buFont typeface="Wingdings" pitchFamily="2" charset="2"/>
                <a:buChar char="Ø"/>
                <a:defRPr/>
              </a:pPr>
              <a:r>
                <a:rPr lang="zh-CN" altLang="en-US" sz="1200" b="1" dirty="0">
                  <a:latin typeface="+mn-ea"/>
                </a:rPr>
                <a:t>国债及债券回购单笔申报数量不低于</a:t>
              </a:r>
              <a:r>
                <a:rPr lang="en-US" altLang="zh-CN" sz="1200" b="1" dirty="0">
                  <a:latin typeface="+mn-ea"/>
                </a:rPr>
                <a:t>1</a:t>
              </a:r>
              <a:r>
                <a:rPr lang="zh-CN" altLang="en-US" sz="1200" b="1" dirty="0">
                  <a:latin typeface="+mn-ea"/>
                </a:rPr>
                <a:t>万手，或者交易金额不低于</a:t>
              </a:r>
              <a:r>
                <a:rPr lang="en-US" altLang="zh-CN" sz="1200" b="1" dirty="0">
                  <a:latin typeface="+mn-ea"/>
                </a:rPr>
                <a:t>1000</a:t>
              </a:r>
              <a:r>
                <a:rPr lang="zh-CN" altLang="en-US" sz="1200" b="1" dirty="0">
                  <a:latin typeface="+mn-ea"/>
                </a:rPr>
                <a:t>万元人民币； </a:t>
              </a:r>
            </a:p>
            <a:p>
              <a:pPr>
                <a:buFont typeface="Wingdings" pitchFamily="2" charset="2"/>
                <a:buChar char="Ø"/>
                <a:defRPr/>
              </a:pPr>
              <a:r>
                <a:rPr lang="zh-CN" altLang="en-US" sz="1200" b="1" dirty="0">
                  <a:latin typeface="+mn-ea"/>
                </a:rPr>
                <a:t>其他债券单笔申报数量不低于</a:t>
              </a:r>
              <a:r>
                <a:rPr lang="en-US" altLang="zh-CN" sz="1200" b="1" dirty="0">
                  <a:latin typeface="+mn-ea"/>
                </a:rPr>
                <a:t>1000</a:t>
              </a:r>
              <a:r>
                <a:rPr lang="zh-CN" altLang="en-US" sz="1200" b="1" dirty="0">
                  <a:latin typeface="+mn-ea"/>
                </a:rPr>
                <a:t>手，或者交易金额不低于</a:t>
              </a:r>
              <a:r>
                <a:rPr lang="en-US" altLang="zh-CN" sz="1200" b="1" dirty="0">
                  <a:latin typeface="+mn-ea"/>
                </a:rPr>
                <a:t>100</a:t>
              </a:r>
              <a:r>
                <a:rPr lang="zh-CN" altLang="en-US" sz="1200" b="1" dirty="0">
                  <a:latin typeface="+mn-ea"/>
                </a:rPr>
                <a:t>万元人民币。 </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5" name="矩形 4"/>
          <p:cNvSpPr/>
          <p:nvPr/>
        </p:nvSpPr>
        <p:spPr>
          <a:xfrm>
            <a:off x="466725" y="1196975"/>
            <a:ext cx="8066088" cy="4770438"/>
          </a:xfrm>
          <a:prstGeom prst="rect">
            <a:avLst/>
          </a:prstGeom>
        </p:spPr>
        <p:txBody>
          <a:bodyPr>
            <a:spAutoFit/>
          </a:bodyPr>
          <a:lstStyle/>
          <a:p>
            <a:pPr>
              <a:spcBef>
                <a:spcPts val="1200"/>
              </a:spcBef>
              <a:buFont typeface="Wingdings" pitchFamily="2" charset="2"/>
              <a:buChar char="Ø"/>
              <a:defRPr/>
            </a:pPr>
            <a:r>
              <a:rPr lang="zh-CN" altLang="en-US" sz="2400" b="1" dirty="0">
                <a:latin typeface="+mn-ea"/>
                <a:ea typeface="+mn-ea"/>
              </a:rPr>
              <a:t>大宗交易与普通交易在交易规则、申报规则及竞价规则上都不相同，也不在同一个交易系统内运行。</a:t>
            </a:r>
            <a:endParaRPr lang="en-US" altLang="zh-CN" sz="2400" b="1" dirty="0">
              <a:latin typeface="+mn-ea"/>
              <a:ea typeface="+mn-ea"/>
            </a:endParaRPr>
          </a:p>
          <a:p>
            <a:pPr>
              <a:spcBef>
                <a:spcPts val="1200"/>
              </a:spcBef>
              <a:buFont typeface="Wingdings" pitchFamily="2" charset="2"/>
              <a:buChar char="Ø"/>
              <a:defRPr/>
            </a:pPr>
            <a:r>
              <a:rPr lang="zh-CN" altLang="en-US" sz="2400" b="1" dirty="0">
                <a:latin typeface="+mn-ea"/>
                <a:ea typeface="+mn-ea"/>
              </a:rPr>
              <a:t>有价格涨跌幅限制证券的大宗交易成交价格，由买卖双方在该证券当日涨跌幅限制价格范围内确定。 </a:t>
            </a:r>
          </a:p>
          <a:p>
            <a:pPr>
              <a:spcBef>
                <a:spcPts val="1200"/>
              </a:spcBef>
              <a:buFont typeface="Wingdings" pitchFamily="2" charset="2"/>
              <a:buChar char="Ø"/>
              <a:defRPr/>
            </a:pPr>
            <a:r>
              <a:rPr lang="zh-CN" altLang="en-US" sz="2400" b="1" dirty="0">
                <a:latin typeface="+mn-ea"/>
                <a:ea typeface="+mn-ea"/>
              </a:rPr>
              <a:t>无价格涨跌幅限制证券的大宗交易成交价格，由买卖双方在前收盘价的上下</a:t>
            </a:r>
            <a:r>
              <a:rPr lang="en-US" altLang="zh-CN" sz="2400" b="1" dirty="0">
                <a:latin typeface="+mn-ea"/>
                <a:ea typeface="+mn-ea"/>
              </a:rPr>
              <a:t>30%</a:t>
            </a:r>
            <a:r>
              <a:rPr lang="zh-CN" altLang="en-US" sz="2400" b="1" dirty="0">
                <a:latin typeface="+mn-ea"/>
                <a:ea typeface="+mn-ea"/>
              </a:rPr>
              <a:t>之间自行协商确定。</a:t>
            </a:r>
            <a:endParaRPr lang="en-US" altLang="zh-CN" sz="2400" b="1" dirty="0">
              <a:latin typeface="+mn-ea"/>
              <a:ea typeface="+mn-ea"/>
            </a:endParaRPr>
          </a:p>
          <a:p>
            <a:pPr>
              <a:spcBef>
                <a:spcPts val="1200"/>
              </a:spcBef>
              <a:buFont typeface="Wingdings" pitchFamily="2" charset="2"/>
              <a:buChar char="Ø"/>
              <a:defRPr/>
            </a:pPr>
            <a:r>
              <a:rPr lang="zh-CN" altLang="en-US" sz="2400" b="1" dirty="0">
                <a:latin typeface="+mn-ea"/>
                <a:ea typeface="+mn-ea"/>
              </a:rPr>
              <a:t>股票、基金大宗交易不纳入本所即时行情和指数的计算，成交量在大宗交易结束后计入当日该证券成交总量。</a:t>
            </a:r>
            <a:endParaRPr lang="en-US" altLang="zh-CN" sz="2400" b="1" dirty="0">
              <a:latin typeface="+mn-ea"/>
              <a:ea typeface="+mn-ea"/>
            </a:endParaRPr>
          </a:p>
          <a:p>
            <a:pPr>
              <a:spcBef>
                <a:spcPts val="1200"/>
              </a:spcBef>
              <a:buFont typeface="Wingdings" pitchFamily="2" charset="2"/>
              <a:buChar char="Ø"/>
              <a:defRPr/>
            </a:pPr>
            <a:r>
              <a:rPr lang="zh-CN" altLang="en-US" sz="2400" b="1" dirty="0">
                <a:latin typeface="+mn-ea"/>
                <a:ea typeface="+mn-ea"/>
              </a:rPr>
              <a:t>每个交易日大宗交易结束后，本所公布大宗交易的证券名称、成交量、成交价以及买卖双方所在会员证券营业部或交易单元的名称。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11267" name="内容占位符 4"/>
          <p:cNvSpPr>
            <a:spLocks noGrp="1"/>
          </p:cNvSpPr>
          <p:nvPr>
            <p:ph idx="1"/>
          </p:nvPr>
        </p:nvSpPr>
        <p:spPr>
          <a:xfrm>
            <a:off x="684213" y="1268700"/>
            <a:ext cx="7632700" cy="4104570"/>
          </a:xfrm>
        </p:spPr>
        <p:txBody>
          <a:bodyPr/>
          <a:lstStyle/>
          <a:p>
            <a:pPr>
              <a:spcBef>
                <a:spcPts val="1200"/>
              </a:spcBef>
              <a:buFont typeface="Arial" charset="0"/>
              <a:buNone/>
              <a:defRPr/>
            </a:pPr>
            <a:r>
              <a:rPr lang="en-US" altLang="zh-CN" sz="2200" b="0" dirty="0" smtClean="0">
                <a:latin typeface="+mn-ea"/>
                <a:ea typeface="+mn-ea"/>
              </a:rPr>
              <a:t>5.</a:t>
            </a:r>
            <a:r>
              <a:rPr lang="zh-CN" altLang="en-US" sz="2200" b="0" dirty="0" smtClean="0">
                <a:latin typeface="+mn-ea"/>
                <a:ea typeface="+mn-ea"/>
              </a:rPr>
              <a:t>交易席位：证券商参与证券交易，必须先购买席位，席位购买后只能转让，不能撤销。</a:t>
            </a:r>
          </a:p>
          <a:p>
            <a:pPr>
              <a:spcBef>
                <a:spcPts val="1200"/>
              </a:spcBef>
              <a:buFont typeface="Arial" charset="0"/>
              <a:buNone/>
              <a:defRPr/>
            </a:pPr>
            <a:r>
              <a:rPr lang="en-US" altLang="zh-CN" sz="2200" b="0" dirty="0" smtClean="0">
                <a:latin typeface="+mn-ea"/>
                <a:ea typeface="+mn-ea"/>
              </a:rPr>
              <a:t>6. </a:t>
            </a:r>
            <a:r>
              <a:rPr lang="zh-CN" altLang="en-US" sz="2200" b="0" dirty="0" smtClean="0">
                <a:latin typeface="+mn-ea"/>
                <a:ea typeface="+mn-ea"/>
              </a:rPr>
              <a:t>证券帐户：俗称股东帐户、股东代码卡。相当于投资者的证券存折，用于记录投资者所持有的证券种类和数量。</a:t>
            </a:r>
          </a:p>
          <a:p>
            <a:pPr>
              <a:spcBef>
                <a:spcPts val="1200"/>
              </a:spcBef>
              <a:buFont typeface="Arial" charset="0"/>
              <a:buNone/>
              <a:defRPr/>
            </a:pPr>
            <a:r>
              <a:rPr lang="en-US" altLang="zh-CN" sz="2200" b="0" dirty="0" smtClean="0">
                <a:latin typeface="+mn-ea"/>
                <a:ea typeface="+mn-ea"/>
              </a:rPr>
              <a:t>7. </a:t>
            </a:r>
            <a:r>
              <a:rPr lang="zh-CN" altLang="en-US" sz="2200" b="0" dirty="0" smtClean="0">
                <a:latin typeface="+mn-ea"/>
                <a:ea typeface="+mn-ea"/>
              </a:rPr>
              <a:t>资金帐户：是投资者在券商处开设的资金专用帐户，用于存放投资者买入股票所需的资金和卖出股票取得的价款。</a:t>
            </a:r>
          </a:p>
          <a:p>
            <a:pPr>
              <a:spcBef>
                <a:spcPts val="1200"/>
              </a:spcBef>
              <a:buFont typeface="Arial" charset="0"/>
              <a:buNone/>
              <a:defRPr/>
            </a:pPr>
            <a:r>
              <a:rPr lang="en-US" altLang="zh-CN" sz="2200" b="0" dirty="0" smtClean="0">
                <a:latin typeface="+mn-ea"/>
                <a:ea typeface="+mn-ea"/>
              </a:rPr>
              <a:t>8.</a:t>
            </a:r>
            <a:r>
              <a:rPr lang="zh-CN" altLang="en-US" sz="2200" b="0" dirty="0" smtClean="0">
                <a:latin typeface="+mn-ea"/>
                <a:ea typeface="+mn-ea"/>
              </a:rPr>
              <a:t>红马甲：因为他们在场内（交易厅）穿一件红色的马甲，俗称为“红马甲”。马甲背后大字印刷的是席位号码（也有交易所不印席位号的）</a:t>
            </a:r>
          </a:p>
          <a:p>
            <a:pPr>
              <a:buFont typeface="Arial" charset="0"/>
              <a:buNone/>
              <a:defRPr/>
            </a:pPr>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5" name="矩形 4"/>
          <p:cNvSpPr/>
          <p:nvPr/>
        </p:nvSpPr>
        <p:spPr>
          <a:xfrm>
            <a:off x="827088" y="1484313"/>
            <a:ext cx="7561262" cy="4078287"/>
          </a:xfrm>
          <a:prstGeom prst="rect">
            <a:avLst/>
          </a:prstGeom>
        </p:spPr>
        <p:txBody>
          <a:bodyPr>
            <a:spAutoFit/>
          </a:bodyPr>
          <a:lstStyle/>
          <a:p>
            <a:pPr>
              <a:spcBef>
                <a:spcPts val="1800"/>
              </a:spcBef>
              <a:buFont typeface="Wingdings" pitchFamily="2" charset="2"/>
              <a:buChar char="Ø"/>
              <a:defRPr/>
            </a:pPr>
            <a:r>
              <a:rPr lang="zh-CN" altLang="en-US" sz="2800" b="1" dirty="0">
                <a:latin typeface="+mn-ea"/>
                <a:ea typeface="+mn-ea"/>
              </a:rPr>
              <a:t>深交所大宗交易申报的时间为每个交易日</a:t>
            </a:r>
            <a:r>
              <a:rPr lang="en-US" altLang="zh-CN" sz="2800" b="1" dirty="0">
                <a:latin typeface="+mn-ea"/>
                <a:ea typeface="+mn-ea"/>
              </a:rPr>
              <a:t>9:15 </a:t>
            </a:r>
            <a:r>
              <a:rPr lang="zh-CN" altLang="en-US" sz="2800" b="1" dirty="0">
                <a:latin typeface="+mn-ea"/>
                <a:ea typeface="+mn-ea"/>
              </a:rPr>
              <a:t>至</a:t>
            </a:r>
            <a:r>
              <a:rPr lang="en-US" altLang="zh-CN" sz="2800" b="1" dirty="0">
                <a:latin typeface="+mn-ea"/>
                <a:ea typeface="+mn-ea"/>
              </a:rPr>
              <a:t>11:30</a:t>
            </a:r>
            <a:r>
              <a:rPr lang="zh-CN" altLang="en-US" sz="2800" b="1" dirty="0">
                <a:latin typeface="+mn-ea"/>
                <a:ea typeface="+mn-ea"/>
              </a:rPr>
              <a:t>、</a:t>
            </a:r>
            <a:r>
              <a:rPr lang="en-US" altLang="zh-CN" sz="2800" b="1" dirty="0">
                <a:latin typeface="+mn-ea"/>
                <a:ea typeface="+mn-ea"/>
              </a:rPr>
              <a:t>13:00 </a:t>
            </a:r>
            <a:r>
              <a:rPr lang="zh-CN" altLang="en-US" sz="2800" b="1" dirty="0">
                <a:latin typeface="+mn-ea"/>
                <a:ea typeface="+mn-ea"/>
              </a:rPr>
              <a:t>至</a:t>
            </a:r>
            <a:r>
              <a:rPr lang="en-US" altLang="zh-CN" sz="2800" b="1" dirty="0">
                <a:latin typeface="+mn-ea"/>
                <a:ea typeface="+mn-ea"/>
              </a:rPr>
              <a:t>15:30</a:t>
            </a:r>
            <a:r>
              <a:rPr lang="zh-CN" altLang="en-US" sz="2800" b="1" dirty="0">
                <a:latin typeface="+mn-ea"/>
                <a:ea typeface="+mn-ea"/>
              </a:rPr>
              <a:t>。</a:t>
            </a:r>
            <a:endParaRPr lang="en-US" altLang="zh-CN" sz="2800" b="1" dirty="0">
              <a:latin typeface="+mn-ea"/>
              <a:ea typeface="+mn-ea"/>
            </a:endParaRPr>
          </a:p>
          <a:p>
            <a:pPr>
              <a:spcBef>
                <a:spcPts val="1800"/>
              </a:spcBef>
              <a:buFont typeface="Wingdings" pitchFamily="2" charset="2"/>
              <a:buChar char="Ø"/>
              <a:defRPr/>
            </a:pPr>
            <a:r>
              <a:rPr lang="zh-CN" altLang="en-US" sz="2800" b="1" dirty="0">
                <a:latin typeface="+mn-ea"/>
                <a:ea typeface="+mn-ea"/>
              </a:rPr>
              <a:t>上交所接受大宗交易的时间为每个交易日 </a:t>
            </a:r>
            <a:r>
              <a:rPr lang="en-US" altLang="zh-CN" sz="2800" b="1" dirty="0">
                <a:latin typeface="+mn-ea"/>
                <a:ea typeface="+mn-ea"/>
              </a:rPr>
              <a:t>9:30</a:t>
            </a:r>
            <a:r>
              <a:rPr lang="zh-CN" altLang="en-US" sz="2800" b="1" dirty="0">
                <a:latin typeface="+mn-ea"/>
                <a:ea typeface="+mn-ea"/>
              </a:rPr>
              <a:t>～</a:t>
            </a:r>
            <a:r>
              <a:rPr lang="en-US" altLang="zh-CN" sz="2800" b="1" dirty="0">
                <a:latin typeface="+mn-ea"/>
                <a:ea typeface="+mn-ea"/>
              </a:rPr>
              <a:t>11</a:t>
            </a:r>
            <a:r>
              <a:rPr lang="zh-CN" altLang="en-US" sz="2800" b="1" dirty="0">
                <a:latin typeface="+mn-ea"/>
                <a:ea typeface="+mn-ea"/>
              </a:rPr>
              <a:t>：</a:t>
            </a:r>
            <a:r>
              <a:rPr lang="en-US" altLang="zh-CN" sz="2800" b="1" dirty="0">
                <a:latin typeface="+mn-ea"/>
                <a:ea typeface="+mn-ea"/>
              </a:rPr>
              <a:t>30</a:t>
            </a:r>
            <a:r>
              <a:rPr lang="zh-CN" altLang="en-US" sz="2800" b="1" dirty="0">
                <a:latin typeface="+mn-ea"/>
                <a:ea typeface="+mn-ea"/>
              </a:rPr>
              <a:t>、</a:t>
            </a:r>
            <a:r>
              <a:rPr lang="en-US" altLang="zh-CN" sz="2800" b="1" dirty="0">
                <a:latin typeface="+mn-ea"/>
                <a:ea typeface="+mn-ea"/>
              </a:rPr>
              <a:t>13:00</a:t>
            </a:r>
            <a:r>
              <a:rPr lang="zh-CN" altLang="en-US" sz="2800" b="1" dirty="0">
                <a:latin typeface="+mn-ea"/>
                <a:ea typeface="+mn-ea"/>
              </a:rPr>
              <a:t>～</a:t>
            </a:r>
            <a:r>
              <a:rPr lang="en-US" altLang="zh-CN" sz="2800" b="1" dirty="0">
                <a:latin typeface="+mn-ea"/>
                <a:ea typeface="+mn-ea"/>
              </a:rPr>
              <a:t>15:30</a:t>
            </a:r>
            <a:r>
              <a:rPr lang="zh-CN" altLang="en-US" sz="2800" b="1" dirty="0">
                <a:latin typeface="+mn-ea"/>
                <a:ea typeface="+mn-ea"/>
              </a:rPr>
              <a:t>，但如果在交易日</a:t>
            </a:r>
            <a:r>
              <a:rPr lang="en-US" altLang="zh-CN" sz="2800" b="1" dirty="0">
                <a:latin typeface="+mn-ea"/>
                <a:ea typeface="+mn-ea"/>
              </a:rPr>
              <a:t>15:00</a:t>
            </a:r>
            <a:r>
              <a:rPr lang="zh-CN" altLang="en-US" sz="2800" b="1" dirty="0">
                <a:latin typeface="+mn-ea"/>
                <a:ea typeface="+mn-ea"/>
              </a:rPr>
              <a:t>前处于停牌状态的证券，上海证券交易所不受理其大宗交易的申报；每个交易日</a:t>
            </a:r>
            <a:r>
              <a:rPr lang="en-US" altLang="zh-CN" sz="2800" b="1" dirty="0">
                <a:latin typeface="+mn-ea"/>
                <a:ea typeface="+mn-ea"/>
              </a:rPr>
              <a:t>15:00</a:t>
            </a:r>
            <a:r>
              <a:rPr lang="zh-CN" altLang="en-US" sz="2800" b="1" dirty="0">
                <a:latin typeface="+mn-ea"/>
                <a:ea typeface="+mn-ea"/>
              </a:rPr>
              <a:t>～</a:t>
            </a:r>
            <a:r>
              <a:rPr lang="en-US" altLang="zh-CN" sz="2800" b="1" dirty="0">
                <a:latin typeface="+mn-ea"/>
                <a:ea typeface="+mn-ea"/>
              </a:rPr>
              <a:t>15:30</a:t>
            </a:r>
            <a:r>
              <a:rPr lang="zh-CN" altLang="en-US" sz="2800" b="1" dirty="0">
                <a:latin typeface="+mn-ea"/>
                <a:ea typeface="+mn-ea"/>
              </a:rPr>
              <a:t>，证券交易所交易主机对买卖双方的成交申报进行成交确认。</a:t>
            </a:r>
          </a:p>
          <a:p>
            <a:pPr>
              <a:defRPr/>
            </a:pPr>
            <a:r>
              <a:rPr lang="zh-CN" altLang="en-US" sz="2000" b="1" dirty="0">
                <a:latin typeface="+mn-ea"/>
                <a:ea typeface="+mn-ea"/>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68611" name="Rectangle 3"/>
          <p:cNvSpPr txBox="1">
            <a:spLocks noChangeArrowheads="1"/>
          </p:cNvSpPr>
          <p:nvPr/>
        </p:nvSpPr>
        <p:spPr bwMode="auto">
          <a:xfrm>
            <a:off x="395288" y="1268413"/>
            <a:ext cx="8353425" cy="4681537"/>
          </a:xfrm>
          <a:prstGeom prst="rect">
            <a:avLst/>
          </a:prstGeom>
          <a:noFill/>
          <a:ln w="9525">
            <a:noFill/>
            <a:miter lim="800000"/>
            <a:headEnd/>
            <a:tailEnd/>
          </a:ln>
        </p:spPr>
        <p:txBody>
          <a:bodyPr/>
          <a:lstStyle/>
          <a:p>
            <a:pPr>
              <a:spcBef>
                <a:spcPts val="600"/>
              </a:spcBef>
            </a:pPr>
            <a:r>
              <a:rPr lang="en-US" altLang="zh-CN" sz="2000" b="1">
                <a:latin typeface="宋体" pitchFamily="2" charset="-122"/>
                <a:ea typeface="Arial Unicode MS" pitchFamily="34" charset="-122"/>
                <a:cs typeface="Arial Unicode MS" pitchFamily="34" charset="-122"/>
              </a:rPr>
              <a:t>1</a:t>
            </a:r>
            <a:r>
              <a:rPr lang="zh-CN" altLang="en-US" sz="2000" b="1">
                <a:latin typeface="宋体" pitchFamily="2" charset="-122"/>
                <a:ea typeface="Arial Unicode MS" pitchFamily="34" charset="-122"/>
                <a:cs typeface="Arial Unicode MS" pitchFamily="34" charset="-122"/>
              </a:rPr>
              <a:t>．</a:t>
            </a:r>
            <a:r>
              <a:rPr lang="zh-CN" altLang="en-US" sz="2000" b="1">
                <a:latin typeface="宋体" pitchFamily="2" charset="-122"/>
              </a:rPr>
              <a:t>个人投资者能不能参与深市大宗交易，申请交易需具备哪些条件</a:t>
            </a:r>
            <a:r>
              <a:rPr lang="zh-CN" altLang="en-US" sz="2000" b="1">
                <a:latin typeface="宋体" pitchFamily="2" charset="-122"/>
                <a:ea typeface="Arial Unicode MS" pitchFamily="34" charset="-122"/>
                <a:cs typeface="Arial Unicode MS" pitchFamily="34" charset="-122"/>
              </a:rPr>
              <a:t>？ </a:t>
            </a:r>
          </a:p>
          <a:p>
            <a:pPr>
              <a:spcBef>
                <a:spcPts val="600"/>
              </a:spcBef>
            </a:pPr>
            <a:r>
              <a:rPr lang="zh-CN" altLang="en-US" sz="2000" b="1">
                <a:latin typeface="宋体" pitchFamily="2" charset="-122"/>
              </a:rPr>
              <a:t>能参与。个人投资者和机构一样只需大宗交易的条件即可。买卖双方必须在相同证券公司的同一席位上开立资金账户，有买卖意愿且按要求确定好当日成交价。</a:t>
            </a:r>
            <a:endParaRPr lang="en-US" altLang="zh-CN" sz="2000" b="1">
              <a:latin typeface="宋体" pitchFamily="2" charset="-122"/>
            </a:endParaRPr>
          </a:p>
          <a:p>
            <a:pPr>
              <a:spcBef>
                <a:spcPts val="600"/>
              </a:spcBef>
            </a:pPr>
            <a:r>
              <a:rPr lang="en-US" altLang="zh-CN" sz="2000" b="1">
                <a:latin typeface="宋体" pitchFamily="2" charset="-122"/>
                <a:ea typeface="Arial Unicode MS" pitchFamily="34" charset="-122"/>
                <a:cs typeface="Arial Unicode MS" pitchFamily="34" charset="-122"/>
              </a:rPr>
              <a:t>2</a:t>
            </a:r>
            <a:r>
              <a:rPr lang="zh-CN" altLang="en-US" sz="2000" b="1">
                <a:latin typeface="宋体" pitchFamily="2" charset="-122"/>
                <a:ea typeface="Arial Unicode MS" pitchFamily="34" charset="-122"/>
                <a:cs typeface="Arial Unicode MS" pitchFamily="34" charset="-122"/>
              </a:rPr>
              <a:t>．</a:t>
            </a:r>
            <a:r>
              <a:rPr lang="zh-CN" altLang="en-US" sz="2000" b="1">
                <a:latin typeface="宋体" pitchFamily="2" charset="-122"/>
              </a:rPr>
              <a:t>我想尽快卖出</a:t>
            </a:r>
            <a:r>
              <a:rPr lang="en-US" altLang="zh-CN" sz="2000" b="1"/>
              <a:t>50 </a:t>
            </a:r>
            <a:r>
              <a:rPr lang="zh-CN" altLang="en-US" sz="2000" b="1">
                <a:latin typeface="宋体" pitchFamily="2" charset="-122"/>
              </a:rPr>
              <a:t>万股</a:t>
            </a:r>
            <a:r>
              <a:rPr lang="en-US" altLang="zh-CN" sz="2000" b="1"/>
              <a:t>XX </a:t>
            </a:r>
            <a:r>
              <a:rPr lang="zh-CN" altLang="en-US" sz="2000" b="1">
                <a:latin typeface="宋体" pitchFamily="2" charset="-122"/>
              </a:rPr>
              <a:t>股票，请问如何参与大宗交易？</a:t>
            </a:r>
            <a:endParaRPr lang="en-US" altLang="zh-CN" sz="2000" b="1">
              <a:latin typeface="宋体" pitchFamily="2" charset="-122"/>
            </a:endParaRPr>
          </a:p>
          <a:p>
            <a:pPr>
              <a:spcBef>
                <a:spcPts val="600"/>
              </a:spcBef>
            </a:pPr>
            <a:r>
              <a:rPr lang="zh-CN" altLang="en-US" sz="2000" b="1">
                <a:latin typeface="宋体" pitchFamily="2" charset="-122"/>
              </a:rPr>
              <a:t>第一，您要找到买主，并与买主在交易当日已成交的最高和最低价格之间确定一个双方同意的交易价；第二，买主还必须在您委托的证券公司同一席位上开立资金账户，存入足够的买入资金。具备以上条件后，您和买主即可委托所属证券公司向深圳证券交易所提出交易申请。</a:t>
            </a:r>
            <a:endParaRPr lang="en-US" altLang="zh-CN" sz="2000" b="1">
              <a:latin typeface="宋体" pitchFamily="2" charset="-122"/>
            </a:endParaRPr>
          </a:p>
          <a:p>
            <a:pPr>
              <a:spcBef>
                <a:spcPts val="600"/>
              </a:spcBef>
            </a:pPr>
            <a:r>
              <a:rPr lang="en-US" altLang="zh-CN" sz="2000" b="1">
                <a:latin typeface="宋体" pitchFamily="2" charset="-122"/>
                <a:ea typeface="Arial Unicode MS" pitchFamily="34" charset="-122"/>
                <a:cs typeface="Arial Unicode MS" pitchFamily="34" charset="-122"/>
              </a:rPr>
              <a:t>3</a:t>
            </a:r>
            <a:r>
              <a:rPr lang="zh-CN" altLang="en-US" sz="2000" b="1">
                <a:latin typeface="宋体" pitchFamily="2" charset="-122"/>
                <a:ea typeface="Arial Unicode MS" pitchFamily="34" charset="-122"/>
                <a:cs typeface="Arial Unicode MS" pitchFamily="34" charset="-122"/>
              </a:rPr>
              <a:t>．</a:t>
            </a:r>
            <a:r>
              <a:rPr lang="zh-CN" altLang="en-US" sz="2000" b="1">
                <a:latin typeface="宋体" pitchFamily="2" charset="-122"/>
              </a:rPr>
              <a:t>参加深市大宗交易能否减少交易费用？</a:t>
            </a:r>
            <a:endParaRPr lang="en-US" altLang="zh-CN" sz="2000" b="1">
              <a:latin typeface="宋体" pitchFamily="2" charset="-122"/>
            </a:endParaRPr>
          </a:p>
          <a:p>
            <a:pPr>
              <a:spcBef>
                <a:spcPts val="600"/>
              </a:spcBef>
            </a:pPr>
            <a:r>
              <a:rPr lang="zh-CN" altLang="en-US" sz="2000" b="1">
                <a:latin typeface="宋体" pitchFamily="2" charset="-122"/>
              </a:rPr>
              <a:t>上交所：佣金、过户费、印花税同品种竞价交易。上交所另行规定除外。</a:t>
            </a:r>
            <a:endParaRPr lang="en-US" altLang="zh-CN" sz="2000" b="1">
              <a:latin typeface="宋体" pitchFamily="2" charset="-122"/>
            </a:endParaRPr>
          </a:p>
          <a:p>
            <a:pPr>
              <a:spcBef>
                <a:spcPts val="600"/>
              </a:spcBef>
            </a:pPr>
            <a:r>
              <a:rPr lang="zh-CN" altLang="en-US" sz="2000" b="1">
                <a:latin typeface="宋体" pitchFamily="2" charset="-122"/>
              </a:rPr>
              <a:t>深交所：</a:t>
            </a:r>
            <a:r>
              <a:rPr lang="en-US" altLang="zh-CN" sz="2000" b="1">
                <a:latin typeface="宋体" pitchFamily="2" charset="-122"/>
              </a:rPr>
              <a:t>A</a:t>
            </a:r>
            <a:r>
              <a:rPr lang="zh-CN" altLang="en-US" sz="2000" b="1">
                <a:latin typeface="宋体" pitchFamily="2" charset="-122"/>
              </a:rPr>
              <a:t>股大宗交易按标准费率下浮</a:t>
            </a:r>
            <a:r>
              <a:rPr lang="en-US" altLang="zh-CN" sz="2000" b="1">
                <a:latin typeface="宋体" pitchFamily="2" charset="-122"/>
              </a:rPr>
              <a:t>30%</a:t>
            </a:r>
            <a:r>
              <a:rPr lang="zh-CN" altLang="en-US" sz="2000" b="1">
                <a:latin typeface="宋体" pitchFamily="2" charset="-122"/>
              </a:rPr>
              <a:t>收取；</a:t>
            </a:r>
            <a:r>
              <a:rPr lang="en-US" altLang="zh-CN" sz="2000" b="1">
                <a:latin typeface="宋体" pitchFamily="2" charset="-122"/>
              </a:rPr>
              <a:t>B</a:t>
            </a:r>
            <a:r>
              <a:rPr lang="zh-CN" altLang="en-US" sz="2000" b="1">
                <a:latin typeface="宋体" pitchFamily="2" charset="-122"/>
              </a:rPr>
              <a:t>股、基金大宗交易按标准费率下浮</a:t>
            </a:r>
            <a:r>
              <a:rPr lang="en-US" altLang="zh-CN" sz="2000" b="1">
                <a:latin typeface="宋体" pitchFamily="2" charset="-122"/>
              </a:rPr>
              <a:t>50%</a:t>
            </a:r>
            <a:r>
              <a:rPr lang="zh-CN" altLang="en-US" sz="2000" b="1">
                <a:latin typeface="宋体" pitchFamily="2" charset="-122"/>
              </a:rPr>
              <a:t>收取；债券、债券回购大宗交易费率标准维持不变。</a:t>
            </a:r>
          </a:p>
          <a:p>
            <a:endParaRPr lang="en-US" altLang="zh-CN" sz="2000"/>
          </a:p>
          <a:p>
            <a:endParaRPr lang="en-US" altLang="zh-CN" sz="2000" b="1">
              <a:latin typeface="宋体" pitchFamily="2" charset="-122"/>
            </a:endParaRPr>
          </a:p>
          <a:p>
            <a:endParaRPr lang="zh-CN" altLang="en-US" sz="28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参考资料</a:t>
            </a:r>
            <a:endParaRPr lang="zh-CN" altLang="en-US" dirty="0"/>
          </a:p>
        </p:txBody>
      </p:sp>
      <p:sp>
        <p:nvSpPr>
          <p:cNvPr id="7171" name="内容占位符 2"/>
          <p:cNvSpPr>
            <a:spLocks noGrp="1"/>
          </p:cNvSpPr>
          <p:nvPr>
            <p:ph idx="1"/>
          </p:nvPr>
        </p:nvSpPr>
        <p:spPr>
          <a:xfrm>
            <a:off x="827480" y="1556740"/>
            <a:ext cx="7273010" cy="4373162"/>
          </a:xfrm>
        </p:spPr>
        <p:txBody>
          <a:bodyPr/>
          <a:lstStyle/>
          <a:p>
            <a:pPr>
              <a:lnSpc>
                <a:spcPct val="150000"/>
              </a:lnSpc>
              <a:buFont typeface="Arial" charset="0"/>
              <a:buNone/>
              <a:defRPr/>
            </a:pPr>
            <a:endParaRPr lang="zh-CN" altLang="en-US" sz="2000" b="1" dirty="0" smtClean="0">
              <a:latin typeface="+mn-ea"/>
              <a:ea typeface="+mn-ea"/>
            </a:endParaRPr>
          </a:p>
          <a:p>
            <a:pPr>
              <a:spcBef>
                <a:spcPts val="1200"/>
              </a:spcBef>
              <a:spcAft>
                <a:spcPts val="600"/>
              </a:spcAft>
              <a:buFont typeface="Arial" charset="0"/>
              <a:buNone/>
              <a:defRPr/>
            </a:pPr>
            <a:r>
              <a:rPr lang="zh-CN" altLang="en-US" sz="2000" b="1" dirty="0" smtClean="0"/>
              <a:t>证券业从业资格考试统编教材（</a:t>
            </a:r>
            <a:r>
              <a:rPr lang="en-US" altLang="zh-CN" sz="2000" b="1" dirty="0" smtClean="0"/>
              <a:t>2010</a:t>
            </a:r>
            <a:r>
              <a:rPr lang="zh-CN" altLang="en-US" sz="2000" b="1" dirty="0" smtClean="0"/>
              <a:t>）</a:t>
            </a:r>
            <a:endParaRPr lang="en-US" altLang="zh-CN" sz="2000" b="1" dirty="0" smtClean="0"/>
          </a:p>
          <a:p>
            <a:pPr>
              <a:spcBef>
                <a:spcPts val="1200"/>
              </a:spcBef>
              <a:spcAft>
                <a:spcPts val="600"/>
              </a:spcAft>
              <a:buFont typeface="Wingdings" pitchFamily="2" charset="2"/>
              <a:buChar char="u"/>
              <a:defRPr/>
            </a:pPr>
            <a:r>
              <a:rPr lang="zh-CN" altLang="en-US" sz="2000" dirty="0" smtClean="0"/>
              <a:t>证券市场基础知识</a:t>
            </a:r>
            <a:endParaRPr lang="en-US" altLang="zh-CN" sz="2000" dirty="0" smtClean="0"/>
          </a:p>
          <a:p>
            <a:pPr>
              <a:spcBef>
                <a:spcPts val="1200"/>
              </a:spcBef>
              <a:spcAft>
                <a:spcPts val="600"/>
              </a:spcAft>
              <a:buFont typeface="Wingdings" pitchFamily="2" charset="2"/>
              <a:buChar char="u"/>
              <a:defRPr/>
            </a:pPr>
            <a:r>
              <a:rPr lang="zh-CN" altLang="en-US" sz="2000" b="1" dirty="0" smtClean="0"/>
              <a:t>证券交易</a:t>
            </a:r>
            <a:endParaRPr lang="en-US" altLang="zh-CN" sz="2000" b="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1" descr="C:\Users\yes\AppData\Roaming\Tencent\Users\51096359\QQ\WinTemp\RichOle\ZPMEKPQ7]3LA`]IS68TPMC4.jpg"/>
          <p:cNvPicPr>
            <a:picLocks noChangeAspect="1" noChangeArrowheads="1"/>
          </p:cNvPicPr>
          <p:nvPr/>
        </p:nvPicPr>
        <p:blipFill>
          <a:blip r:embed="rId2"/>
          <a:srcRect/>
          <a:stretch>
            <a:fillRect/>
          </a:stretch>
        </p:blipFill>
        <p:spPr bwMode="auto">
          <a:xfrm>
            <a:off x="900113" y="1700213"/>
            <a:ext cx="6911975"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5" name="Freeform 399"/>
          <p:cNvSpPr>
            <a:spLocks/>
          </p:cNvSpPr>
          <p:nvPr/>
        </p:nvSpPr>
        <p:spPr bwMode="auto">
          <a:xfrm>
            <a:off x="1376363" y="2457450"/>
            <a:ext cx="1152525" cy="2663825"/>
          </a:xfrm>
          <a:custGeom>
            <a:avLst/>
            <a:gdLst/>
            <a:ahLst/>
            <a:cxnLst>
              <a:cxn ang="0">
                <a:pos x="252" y="0"/>
              </a:cxn>
              <a:cxn ang="0">
                <a:pos x="0" y="0"/>
              </a:cxn>
              <a:cxn ang="0">
                <a:pos x="0" y="837"/>
              </a:cxn>
              <a:cxn ang="0">
                <a:pos x="252" y="837"/>
              </a:cxn>
            </a:cxnLst>
            <a:rect l="0" t="0" r="r" b="b"/>
            <a:pathLst>
              <a:path w="253" h="838">
                <a:moveTo>
                  <a:pt x="252" y="0"/>
                </a:moveTo>
                <a:lnTo>
                  <a:pt x="0" y="0"/>
                </a:lnTo>
                <a:lnTo>
                  <a:pt x="0" y="837"/>
                </a:lnTo>
                <a:lnTo>
                  <a:pt x="252" y="837"/>
                </a:lnTo>
              </a:path>
            </a:pathLst>
          </a:custGeom>
          <a:noFill/>
          <a:ln w="19050" cap="flat" cmpd="sng">
            <a:solidFill>
              <a:srgbClr val="A2D466"/>
            </a:solidFill>
            <a:prstDash val="solid"/>
            <a:round/>
            <a:headEnd type="triangle" w="med" len="med"/>
            <a:tailEnd type="triangle" w="med" len="med"/>
          </a:ln>
          <a:effectLst>
            <a:outerShdw dist="17961" dir="2700000" algn="ctr" rotWithShape="0">
              <a:schemeClr val="tx1">
                <a:alpha val="50000"/>
              </a:schemeClr>
            </a:outerShdw>
          </a:effectLst>
        </p:spPr>
        <p:txBody>
          <a:bodyPr/>
          <a:lstStyle/>
          <a:p>
            <a:pPr>
              <a:defRPr/>
            </a:pPr>
            <a:endParaRPr lang="zh-CN" altLang="en-US">
              <a:latin typeface="Arial" charset="0"/>
            </a:endParaRPr>
          </a:p>
        </p:txBody>
      </p:sp>
      <p:sp>
        <p:nvSpPr>
          <p:cNvPr id="6" name="Line 400"/>
          <p:cNvSpPr>
            <a:spLocks noChangeShapeType="1"/>
          </p:cNvSpPr>
          <p:nvPr/>
        </p:nvSpPr>
        <p:spPr bwMode="auto">
          <a:xfrm flipH="1">
            <a:off x="4545013" y="5049838"/>
            <a:ext cx="287337" cy="0"/>
          </a:xfrm>
          <a:prstGeom prst="line">
            <a:avLst/>
          </a:prstGeom>
          <a:noFill/>
          <a:ln w="19050">
            <a:solidFill>
              <a:srgbClr val="A2D466"/>
            </a:solidFill>
            <a:round/>
            <a:headEnd type="none" w="med" len="lg"/>
            <a:tailEnd type="none" w="med" len="lg"/>
          </a:ln>
          <a:effectLst>
            <a:outerShdw dist="17961" dir="2700000" algn="ctr" rotWithShape="0">
              <a:schemeClr val="tx1">
                <a:alpha val="50000"/>
              </a:schemeClr>
            </a:outerShdw>
          </a:effectLst>
        </p:spPr>
        <p:txBody>
          <a:bodyPr/>
          <a:lstStyle/>
          <a:p>
            <a:pPr>
              <a:defRPr/>
            </a:pPr>
            <a:endParaRPr lang="zh-CN" altLang="en-US">
              <a:latin typeface="Arial" charset="0"/>
            </a:endParaRPr>
          </a:p>
        </p:txBody>
      </p:sp>
      <p:sp>
        <p:nvSpPr>
          <p:cNvPr id="7" name="Line 401"/>
          <p:cNvSpPr>
            <a:spLocks noChangeShapeType="1"/>
          </p:cNvSpPr>
          <p:nvPr/>
        </p:nvSpPr>
        <p:spPr bwMode="auto">
          <a:xfrm flipH="1">
            <a:off x="4545013" y="2384425"/>
            <a:ext cx="287337" cy="0"/>
          </a:xfrm>
          <a:prstGeom prst="line">
            <a:avLst/>
          </a:prstGeom>
          <a:noFill/>
          <a:ln w="19050">
            <a:solidFill>
              <a:srgbClr val="A2D466"/>
            </a:solidFill>
            <a:round/>
            <a:headEnd type="none" w="med" len="lg"/>
            <a:tailEnd type="none" w="med" len="lg"/>
          </a:ln>
          <a:effectLst>
            <a:outerShdw dist="17961" dir="2700000" algn="ctr" rotWithShape="0">
              <a:schemeClr val="tx1">
                <a:alpha val="50000"/>
              </a:schemeClr>
            </a:outerShdw>
          </a:effectLst>
        </p:spPr>
        <p:txBody>
          <a:bodyPr/>
          <a:lstStyle/>
          <a:p>
            <a:pPr>
              <a:defRPr/>
            </a:pPr>
            <a:endParaRPr lang="zh-CN" altLang="en-US">
              <a:latin typeface="Arial" charset="0"/>
            </a:endParaRPr>
          </a:p>
        </p:txBody>
      </p:sp>
      <p:sp>
        <p:nvSpPr>
          <p:cNvPr id="12294" name="Rectangle 402"/>
          <p:cNvSpPr>
            <a:spLocks noChangeArrowheads="1"/>
          </p:cNvSpPr>
          <p:nvPr/>
        </p:nvSpPr>
        <p:spPr bwMode="auto">
          <a:xfrm>
            <a:off x="2673350" y="2024063"/>
            <a:ext cx="1871663" cy="792162"/>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2295" name="Rectangle 403"/>
          <p:cNvSpPr>
            <a:spLocks noChangeArrowheads="1"/>
          </p:cNvSpPr>
          <p:nvPr/>
        </p:nvSpPr>
        <p:spPr bwMode="auto">
          <a:xfrm>
            <a:off x="5446713" y="1412875"/>
            <a:ext cx="3130550" cy="900113"/>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0" name="Freeform 404"/>
          <p:cNvSpPr>
            <a:spLocks/>
          </p:cNvSpPr>
          <p:nvPr/>
        </p:nvSpPr>
        <p:spPr bwMode="auto">
          <a:xfrm>
            <a:off x="4832350" y="1736725"/>
            <a:ext cx="484188" cy="1330325"/>
          </a:xfrm>
          <a:custGeom>
            <a:avLst/>
            <a:gdLst/>
            <a:ahLst/>
            <a:cxnLst>
              <a:cxn ang="0">
                <a:pos x="252" y="0"/>
              </a:cxn>
              <a:cxn ang="0">
                <a:pos x="0" y="0"/>
              </a:cxn>
              <a:cxn ang="0">
                <a:pos x="0" y="837"/>
              </a:cxn>
              <a:cxn ang="0">
                <a:pos x="252" y="837"/>
              </a:cxn>
            </a:cxnLst>
            <a:rect l="0" t="0" r="r" b="b"/>
            <a:pathLst>
              <a:path w="253" h="838">
                <a:moveTo>
                  <a:pt x="252" y="0"/>
                </a:moveTo>
                <a:lnTo>
                  <a:pt x="0" y="0"/>
                </a:lnTo>
                <a:lnTo>
                  <a:pt x="0" y="837"/>
                </a:lnTo>
                <a:lnTo>
                  <a:pt x="252" y="837"/>
                </a:lnTo>
              </a:path>
            </a:pathLst>
          </a:custGeom>
          <a:noFill/>
          <a:ln w="19050" cap="flat" cmpd="sng">
            <a:solidFill>
              <a:srgbClr val="A2D466"/>
            </a:solidFill>
            <a:prstDash val="solid"/>
            <a:round/>
            <a:headEnd type="triangle" w="med" len="med"/>
            <a:tailEnd type="triangle" w="med" len="med"/>
          </a:ln>
          <a:effectLst>
            <a:outerShdw dist="17961" dir="2700000" algn="ctr" rotWithShape="0">
              <a:schemeClr val="tx1">
                <a:alpha val="50000"/>
              </a:schemeClr>
            </a:outerShdw>
          </a:effectLst>
        </p:spPr>
        <p:txBody>
          <a:bodyPr/>
          <a:lstStyle/>
          <a:p>
            <a:pPr>
              <a:defRPr/>
            </a:pPr>
            <a:endParaRPr lang="zh-CN" altLang="en-US">
              <a:latin typeface="Arial" charset="0"/>
            </a:endParaRPr>
          </a:p>
        </p:txBody>
      </p:sp>
      <p:grpSp>
        <p:nvGrpSpPr>
          <p:cNvPr id="12297" name="Group 405"/>
          <p:cNvGrpSpPr>
            <a:grpSpLocks/>
          </p:cNvGrpSpPr>
          <p:nvPr/>
        </p:nvGrpSpPr>
        <p:grpSpPr bwMode="auto">
          <a:xfrm>
            <a:off x="468313" y="3192463"/>
            <a:ext cx="1800225" cy="1136650"/>
            <a:chOff x="138" y="1901"/>
            <a:chExt cx="1134" cy="716"/>
          </a:xfrm>
        </p:grpSpPr>
        <p:sp>
          <p:nvSpPr>
            <p:cNvPr id="12335" name="Oval 406"/>
            <p:cNvSpPr>
              <a:spLocks noChangeArrowheads="1"/>
            </p:cNvSpPr>
            <p:nvPr/>
          </p:nvSpPr>
          <p:spPr bwMode="auto">
            <a:xfrm>
              <a:off x="138" y="1901"/>
              <a:ext cx="1134" cy="716"/>
            </a:xfrm>
            <a:prstGeom prst="ellipse">
              <a:avLst/>
            </a:prstGeom>
            <a:gradFill rotWithShape="0">
              <a:gsLst>
                <a:gs pos="0">
                  <a:srgbClr val="DDE3E1"/>
                </a:gs>
                <a:gs pos="100000">
                  <a:srgbClr val="AFBDB8"/>
                </a:gs>
              </a:gsLst>
              <a:lin ang="0" scaled="1"/>
            </a:gradFill>
            <a:ln w="9525">
              <a:noFill/>
              <a:round/>
              <a:headEnd/>
              <a:tailEnd/>
            </a:ln>
          </p:spPr>
          <p:txBody>
            <a:bodyPr wrap="none" anchor="ctr"/>
            <a:lstStyle/>
            <a:p>
              <a:endParaRPr lang="zh-CN" altLang="zh-CN"/>
            </a:p>
          </p:txBody>
        </p:sp>
        <p:sp>
          <p:nvSpPr>
            <p:cNvPr id="12336" name="Oval 407"/>
            <p:cNvSpPr>
              <a:spLocks noChangeArrowheads="1"/>
            </p:cNvSpPr>
            <p:nvPr/>
          </p:nvSpPr>
          <p:spPr bwMode="auto">
            <a:xfrm>
              <a:off x="193" y="1963"/>
              <a:ext cx="1019" cy="596"/>
            </a:xfrm>
            <a:prstGeom prst="ellipse">
              <a:avLst/>
            </a:prstGeom>
            <a:gradFill rotWithShape="0">
              <a:gsLst>
                <a:gs pos="0">
                  <a:srgbClr val="AFBDB8"/>
                </a:gs>
                <a:gs pos="100000">
                  <a:srgbClr val="DDE3E1"/>
                </a:gs>
              </a:gsLst>
              <a:lin ang="0" scaled="1"/>
            </a:gradFill>
            <a:ln w="9525">
              <a:noFill/>
              <a:round/>
              <a:headEnd/>
              <a:tailEnd/>
            </a:ln>
          </p:spPr>
          <p:txBody>
            <a:bodyPr wrap="none" anchor="ctr"/>
            <a:lstStyle/>
            <a:p>
              <a:pPr algn="ctr" eaLnBrk="0" hangingPunct="0"/>
              <a:endParaRPr lang="zh-CN" altLang="zh-CN" sz="1300">
                <a:latin typeface="Times New Roman" pitchFamily="18" charset="0"/>
              </a:endParaRPr>
            </a:p>
          </p:txBody>
        </p:sp>
      </p:grpSp>
      <p:sp>
        <p:nvSpPr>
          <p:cNvPr id="12298" name="Rectangle 408"/>
          <p:cNvSpPr>
            <a:spLocks noChangeArrowheads="1"/>
          </p:cNvSpPr>
          <p:nvPr/>
        </p:nvSpPr>
        <p:spPr bwMode="auto">
          <a:xfrm>
            <a:off x="5481638" y="1447800"/>
            <a:ext cx="3059112" cy="827088"/>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grpSp>
        <p:nvGrpSpPr>
          <p:cNvPr id="12299" name="Group 409"/>
          <p:cNvGrpSpPr>
            <a:grpSpLocks/>
          </p:cNvGrpSpPr>
          <p:nvPr/>
        </p:nvGrpSpPr>
        <p:grpSpPr bwMode="auto">
          <a:xfrm>
            <a:off x="5608638" y="1681163"/>
            <a:ext cx="360362" cy="360362"/>
            <a:chOff x="2766" y="2047"/>
            <a:chExt cx="318" cy="318"/>
          </a:xfrm>
        </p:grpSpPr>
        <p:sp>
          <p:nvSpPr>
            <p:cNvPr id="12332" name="Oval 410"/>
            <p:cNvSpPr>
              <a:spLocks noChangeArrowheads="1"/>
            </p:cNvSpPr>
            <p:nvPr/>
          </p:nvSpPr>
          <p:spPr bwMode="auto">
            <a:xfrm>
              <a:off x="2766" y="2047"/>
              <a:ext cx="318" cy="318"/>
            </a:xfrm>
            <a:prstGeom prst="ellipse">
              <a:avLst/>
            </a:prstGeom>
            <a:solidFill>
              <a:srgbClr val="EAD8B4"/>
            </a:solidFill>
            <a:ln w="9525">
              <a:noFill/>
              <a:round/>
              <a:headEnd/>
              <a:tailEnd/>
            </a:ln>
          </p:spPr>
          <p:txBody>
            <a:bodyPr wrap="none" anchor="ctr"/>
            <a:lstStyle/>
            <a:p>
              <a:endParaRPr lang="zh-CN" altLang="zh-CN"/>
            </a:p>
          </p:txBody>
        </p:sp>
        <p:sp>
          <p:nvSpPr>
            <p:cNvPr id="12333" name="Oval 411"/>
            <p:cNvSpPr>
              <a:spLocks noChangeArrowheads="1"/>
            </p:cNvSpPr>
            <p:nvPr/>
          </p:nvSpPr>
          <p:spPr bwMode="auto">
            <a:xfrm>
              <a:off x="2812" y="2093"/>
              <a:ext cx="227" cy="227"/>
            </a:xfrm>
            <a:prstGeom prst="ellipse">
              <a:avLst/>
            </a:prstGeom>
            <a:solidFill>
              <a:srgbClr val="D4AF66"/>
            </a:solidFill>
            <a:ln w="9525">
              <a:noFill/>
              <a:round/>
              <a:headEnd/>
              <a:tailEnd/>
            </a:ln>
          </p:spPr>
          <p:txBody>
            <a:bodyPr wrap="none" anchor="ctr"/>
            <a:lstStyle/>
            <a:p>
              <a:endParaRPr lang="zh-CN" altLang="zh-CN"/>
            </a:p>
          </p:txBody>
        </p:sp>
        <p:sp>
          <p:nvSpPr>
            <p:cNvPr id="12334" name="AutoShape 412"/>
            <p:cNvSpPr>
              <a:spLocks noChangeArrowheads="1"/>
            </p:cNvSpPr>
            <p:nvPr/>
          </p:nvSpPr>
          <p:spPr bwMode="auto">
            <a:xfrm rot="5400000">
              <a:off x="2876" y="2155"/>
              <a:ext cx="121" cy="104"/>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sp>
        <p:nvSpPr>
          <p:cNvPr id="12300" name="Rectangle 414"/>
          <p:cNvSpPr>
            <a:spLocks noChangeArrowheads="1"/>
          </p:cNvSpPr>
          <p:nvPr/>
        </p:nvSpPr>
        <p:spPr bwMode="auto">
          <a:xfrm>
            <a:off x="6084888" y="1700213"/>
            <a:ext cx="1393825" cy="277812"/>
          </a:xfrm>
          <a:prstGeom prst="rect">
            <a:avLst/>
          </a:prstGeom>
          <a:noFill/>
          <a:ln w="9525">
            <a:noFill/>
            <a:miter lim="800000"/>
            <a:headEnd/>
            <a:tailEnd/>
          </a:ln>
        </p:spPr>
        <p:txBody>
          <a:bodyPr wrap="none" lIns="0" tIns="0" rIns="0" bIns="0">
            <a:spAutoFit/>
          </a:bodyPr>
          <a:lstStyle/>
          <a:p>
            <a:r>
              <a:rPr lang="zh-CN" altLang="en-US" b="1">
                <a:solidFill>
                  <a:srgbClr val="333333"/>
                </a:solidFill>
              </a:rPr>
              <a:t>上海证券帐户</a:t>
            </a:r>
            <a:endParaRPr lang="en-US" altLang="ko-KR" b="1">
              <a:solidFill>
                <a:srgbClr val="333333"/>
              </a:solidFill>
            </a:endParaRPr>
          </a:p>
        </p:txBody>
      </p:sp>
      <p:sp>
        <p:nvSpPr>
          <p:cNvPr id="12301" name="Rectangle 415"/>
          <p:cNvSpPr>
            <a:spLocks noChangeArrowheads="1"/>
          </p:cNvSpPr>
          <p:nvPr/>
        </p:nvSpPr>
        <p:spPr bwMode="auto">
          <a:xfrm>
            <a:off x="5446713" y="2420938"/>
            <a:ext cx="3130550" cy="900112"/>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2302" name="Rectangle 416"/>
          <p:cNvSpPr>
            <a:spLocks noChangeArrowheads="1"/>
          </p:cNvSpPr>
          <p:nvPr/>
        </p:nvSpPr>
        <p:spPr bwMode="auto">
          <a:xfrm>
            <a:off x="5481638" y="2455863"/>
            <a:ext cx="3059112" cy="827087"/>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grpSp>
        <p:nvGrpSpPr>
          <p:cNvPr id="12303" name="Group 417"/>
          <p:cNvGrpSpPr>
            <a:grpSpLocks/>
          </p:cNvGrpSpPr>
          <p:nvPr/>
        </p:nvGrpSpPr>
        <p:grpSpPr bwMode="auto">
          <a:xfrm>
            <a:off x="5608638" y="2689225"/>
            <a:ext cx="360362" cy="360363"/>
            <a:chOff x="2766" y="2047"/>
            <a:chExt cx="318" cy="318"/>
          </a:xfrm>
        </p:grpSpPr>
        <p:sp>
          <p:nvSpPr>
            <p:cNvPr id="12329" name="Oval 418"/>
            <p:cNvSpPr>
              <a:spLocks noChangeArrowheads="1"/>
            </p:cNvSpPr>
            <p:nvPr/>
          </p:nvSpPr>
          <p:spPr bwMode="auto">
            <a:xfrm>
              <a:off x="2766" y="2047"/>
              <a:ext cx="318" cy="318"/>
            </a:xfrm>
            <a:prstGeom prst="ellipse">
              <a:avLst/>
            </a:prstGeom>
            <a:solidFill>
              <a:srgbClr val="EAD8B4"/>
            </a:solidFill>
            <a:ln w="9525">
              <a:noFill/>
              <a:round/>
              <a:headEnd/>
              <a:tailEnd/>
            </a:ln>
          </p:spPr>
          <p:txBody>
            <a:bodyPr wrap="none" anchor="ctr"/>
            <a:lstStyle/>
            <a:p>
              <a:endParaRPr lang="zh-CN" altLang="zh-CN"/>
            </a:p>
          </p:txBody>
        </p:sp>
        <p:sp>
          <p:nvSpPr>
            <p:cNvPr id="12330" name="Oval 419"/>
            <p:cNvSpPr>
              <a:spLocks noChangeArrowheads="1"/>
            </p:cNvSpPr>
            <p:nvPr/>
          </p:nvSpPr>
          <p:spPr bwMode="auto">
            <a:xfrm>
              <a:off x="2812" y="2093"/>
              <a:ext cx="227" cy="227"/>
            </a:xfrm>
            <a:prstGeom prst="ellipse">
              <a:avLst/>
            </a:prstGeom>
            <a:solidFill>
              <a:srgbClr val="D4AF66"/>
            </a:solidFill>
            <a:ln w="9525">
              <a:noFill/>
              <a:round/>
              <a:headEnd/>
              <a:tailEnd/>
            </a:ln>
          </p:spPr>
          <p:txBody>
            <a:bodyPr wrap="none" anchor="ctr"/>
            <a:lstStyle/>
            <a:p>
              <a:endParaRPr lang="zh-CN" altLang="zh-CN"/>
            </a:p>
          </p:txBody>
        </p:sp>
        <p:sp>
          <p:nvSpPr>
            <p:cNvPr id="12331" name="AutoShape 420"/>
            <p:cNvSpPr>
              <a:spLocks noChangeArrowheads="1"/>
            </p:cNvSpPr>
            <p:nvPr/>
          </p:nvSpPr>
          <p:spPr bwMode="auto">
            <a:xfrm rot="5400000">
              <a:off x="2876" y="2155"/>
              <a:ext cx="121" cy="104"/>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sp>
        <p:nvSpPr>
          <p:cNvPr id="12304" name="Rectangle 422"/>
          <p:cNvSpPr>
            <a:spLocks noChangeArrowheads="1"/>
          </p:cNvSpPr>
          <p:nvPr/>
        </p:nvSpPr>
        <p:spPr bwMode="auto">
          <a:xfrm>
            <a:off x="6084888" y="2708275"/>
            <a:ext cx="1393825" cy="277813"/>
          </a:xfrm>
          <a:prstGeom prst="rect">
            <a:avLst/>
          </a:prstGeom>
          <a:noFill/>
          <a:ln w="9525">
            <a:noFill/>
            <a:miter lim="800000"/>
            <a:headEnd/>
            <a:tailEnd/>
          </a:ln>
        </p:spPr>
        <p:txBody>
          <a:bodyPr wrap="none" lIns="0" tIns="0" rIns="0" bIns="0">
            <a:spAutoFit/>
          </a:bodyPr>
          <a:lstStyle/>
          <a:p>
            <a:r>
              <a:rPr lang="zh-CN" altLang="en-US" b="1">
                <a:solidFill>
                  <a:srgbClr val="333333"/>
                </a:solidFill>
              </a:rPr>
              <a:t>深圳证券帐户</a:t>
            </a:r>
            <a:endParaRPr lang="en-US" altLang="ko-KR" b="1">
              <a:solidFill>
                <a:srgbClr val="333333"/>
              </a:solidFill>
            </a:endParaRPr>
          </a:p>
        </p:txBody>
      </p:sp>
      <p:sp>
        <p:nvSpPr>
          <p:cNvPr id="12305" name="Rectangle 423"/>
          <p:cNvSpPr>
            <a:spLocks noChangeArrowheads="1"/>
          </p:cNvSpPr>
          <p:nvPr/>
        </p:nvSpPr>
        <p:spPr bwMode="auto">
          <a:xfrm>
            <a:off x="5446713" y="4078288"/>
            <a:ext cx="3130550" cy="900112"/>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2306" name="Rectangle 424"/>
          <p:cNvSpPr>
            <a:spLocks noChangeArrowheads="1"/>
          </p:cNvSpPr>
          <p:nvPr/>
        </p:nvSpPr>
        <p:spPr bwMode="auto">
          <a:xfrm>
            <a:off x="5481638" y="4113213"/>
            <a:ext cx="3059112" cy="827087"/>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grpSp>
        <p:nvGrpSpPr>
          <p:cNvPr id="12307" name="Group 425"/>
          <p:cNvGrpSpPr>
            <a:grpSpLocks/>
          </p:cNvGrpSpPr>
          <p:nvPr/>
        </p:nvGrpSpPr>
        <p:grpSpPr bwMode="auto">
          <a:xfrm>
            <a:off x="5608638" y="4346575"/>
            <a:ext cx="360362" cy="360363"/>
            <a:chOff x="3278" y="2715"/>
            <a:chExt cx="227" cy="227"/>
          </a:xfrm>
        </p:grpSpPr>
        <p:sp>
          <p:nvSpPr>
            <p:cNvPr id="12326" name="Oval 426"/>
            <p:cNvSpPr>
              <a:spLocks noChangeArrowheads="1"/>
            </p:cNvSpPr>
            <p:nvPr/>
          </p:nvSpPr>
          <p:spPr bwMode="auto">
            <a:xfrm>
              <a:off x="3278" y="2715"/>
              <a:ext cx="227" cy="227"/>
            </a:xfrm>
            <a:prstGeom prst="ellipse">
              <a:avLst/>
            </a:prstGeom>
            <a:solidFill>
              <a:srgbClr val="D2EAB4"/>
            </a:solidFill>
            <a:ln w="9525">
              <a:noFill/>
              <a:round/>
              <a:headEnd/>
              <a:tailEnd/>
            </a:ln>
          </p:spPr>
          <p:txBody>
            <a:bodyPr wrap="none" anchor="ctr"/>
            <a:lstStyle/>
            <a:p>
              <a:endParaRPr lang="zh-CN" altLang="zh-CN"/>
            </a:p>
          </p:txBody>
        </p:sp>
        <p:sp>
          <p:nvSpPr>
            <p:cNvPr id="12327" name="Oval 427"/>
            <p:cNvSpPr>
              <a:spLocks noChangeArrowheads="1"/>
            </p:cNvSpPr>
            <p:nvPr/>
          </p:nvSpPr>
          <p:spPr bwMode="auto">
            <a:xfrm>
              <a:off x="3311" y="2748"/>
              <a:ext cx="162" cy="162"/>
            </a:xfrm>
            <a:prstGeom prst="ellipse">
              <a:avLst/>
            </a:prstGeom>
            <a:solidFill>
              <a:srgbClr val="A2D466"/>
            </a:solidFill>
            <a:ln w="9525">
              <a:noFill/>
              <a:round/>
              <a:headEnd/>
              <a:tailEnd/>
            </a:ln>
          </p:spPr>
          <p:txBody>
            <a:bodyPr wrap="none" anchor="ctr"/>
            <a:lstStyle/>
            <a:p>
              <a:endParaRPr lang="zh-CN" altLang="zh-CN"/>
            </a:p>
          </p:txBody>
        </p:sp>
        <p:sp>
          <p:nvSpPr>
            <p:cNvPr id="12328" name="AutoShape 428"/>
            <p:cNvSpPr>
              <a:spLocks noChangeArrowheads="1"/>
            </p:cNvSpPr>
            <p:nvPr/>
          </p:nvSpPr>
          <p:spPr bwMode="auto">
            <a:xfrm rot="5400000">
              <a:off x="3357" y="2792"/>
              <a:ext cx="86" cy="74"/>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sp>
        <p:nvSpPr>
          <p:cNvPr id="12308" name="Rectangle 429"/>
          <p:cNvSpPr>
            <a:spLocks noChangeArrowheads="1"/>
          </p:cNvSpPr>
          <p:nvPr/>
        </p:nvSpPr>
        <p:spPr bwMode="auto">
          <a:xfrm>
            <a:off x="6084888" y="4365625"/>
            <a:ext cx="2090737" cy="276225"/>
          </a:xfrm>
          <a:prstGeom prst="rect">
            <a:avLst/>
          </a:prstGeom>
          <a:noFill/>
          <a:ln w="9525">
            <a:noFill/>
            <a:miter lim="800000"/>
            <a:headEnd/>
            <a:tailEnd/>
          </a:ln>
        </p:spPr>
        <p:txBody>
          <a:bodyPr wrap="none" lIns="0" tIns="0" rIns="0" bIns="0">
            <a:spAutoFit/>
          </a:bodyPr>
          <a:lstStyle/>
          <a:p>
            <a:r>
              <a:rPr lang="zh-CN" altLang="en-US" b="1" dirty="0">
                <a:solidFill>
                  <a:srgbClr val="333333"/>
                </a:solidFill>
              </a:rPr>
              <a:t>人民币普通股票帐户</a:t>
            </a:r>
            <a:endParaRPr lang="en-US" altLang="ko-KR" b="1" dirty="0">
              <a:solidFill>
                <a:srgbClr val="333333"/>
              </a:solidFill>
            </a:endParaRPr>
          </a:p>
        </p:txBody>
      </p:sp>
      <p:sp>
        <p:nvSpPr>
          <p:cNvPr id="12309" name="Rectangle 430"/>
          <p:cNvSpPr>
            <a:spLocks noChangeArrowheads="1"/>
          </p:cNvSpPr>
          <p:nvPr/>
        </p:nvSpPr>
        <p:spPr bwMode="auto">
          <a:xfrm>
            <a:off x="5446713" y="5086350"/>
            <a:ext cx="3130550" cy="900113"/>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2310" name="Rectangle 431"/>
          <p:cNvSpPr>
            <a:spLocks noChangeArrowheads="1"/>
          </p:cNvSpPr>
          <p:nvPr/>
        </p:nvSpPr>
        <p:spPr bwMode="auto">
          <a:xfrm>
            <a:off x="5481638" y="5121275"/>
            <a:ext cx="3059112" cy="827088"/>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sp>
        <p:nvSpPr>
          <p:cNvPr id="12311" name="Rectangle 433"/>
          <p:cNvSpPr>
            <a:spLocks noChangeArrowheads="1"/>
          </p:cNvSpPr>
          <p:nvPr/>
        </p:nvSpPr>
        <p:spPr bwMode="auto">
          <a:xfrm>
            <a:off x="6084888" y="5373688"/>
            <a:ext cx="2090737" cy="276225"/>
          </a:xfrm>
          <a:prstGeom prst="rect">
            <a:avLst/>
          </a:prstGeom>
          <a:noFill/>
          <a:ln w="9525">
            <a:noFill/>
            <a:miter lim="800000"/>
            <a:headEnd/>
            <a:tailEnd/>
          </a:ln>
        </p:spPr>
        <p:txBody>
          <a:bodyPr wrap="none" lIns="0" tIns="0" rIns="0" bIns="0">
            <a:spAutoFit/>
          </a:bodyPr>
          <a:lstStyle/>
          <a:p>
            <a:r>
              <a:rPr lang="zh-CN" altLang="en-US" b="1">
                <a:solidFill>
                  <a:srgbClr val="333333"/>
                </a:solidFill>
              </a:rPr>
              <a:t>人民币特种股票帐户</a:t>
            </a:r>
            <a:endParaRPr lang="en-US" altLang="ko-KR" b="1">
              <a:solidFill>
                <a:srgbClr val="333333"/>
              </a:solidFill>
            </a:endParaRPr>
          </a:p>
        </p:txBody>
      </p:sp>
      <p:grpSp>
        <p:nvGrpSpPr>
          <p:cNvPr id="12312" name="Group 434"/>
          <p:cNvGrpSpPr>
            <a:grpSpLocks/>
          </p:cNvGrpSpPr>
          <p:nvPr/>
        </p:nvGrpSpPr>
        <p:grpSpPr bwMode="auto">
          <a:xfrm>
            <a:off x="5608638" y="5337175"/>
            <a:ext cx="360362" cy="360363"/>
            <a:chOff x="3278" y="2715"/>
            <a:chExt cx="227" cy="227"/>
          </a:xfrm>
        </p:grpSpPr>
        <p:sp>
          <p:nvSpPr>
            <p:cNvPr id="12323" name="Oval 435"/>
            <p:cNvSpPr>
              <a:spLocks noChangeArrowheads="1"/>
            </p:cNvSpPr>
            <p:nvPr/>
          </p:nvSpPr>
          <p:spPr bwMode="auto">
            <a:xfrm>
              <a:off x="3278" y="2715"/>
              <a:ext cx="227" cy="227"/>
            </a:xfrm>
            <a:prstGeom prst="ellipse">
              <a:avLst/>
            </a:prstGeom>
            <a:solidFill>
              <a:srgbClr val="D2EAB4"/>
            </a:solidFill>
            <a:ln w="9525">
              <a:noFill/>
              <a:round/>
              <a:headEnd/>
              <a:tailEnd/>
            </a:ln>
          </p:spPr>
          <p:txBody>
            <a:bodyPr wrap="none" anchor="ctr"/>
            <a:lstStyle/>
            <a:p>
              <a:endParaRPr lang="zh-CN" altLang="zh-CN"/>
            </a:p>
          </p:txBody>
        </p:sp>
        <p:sp>
          <p:nvSpPr>
            <p:cNvPr id="12324" name="Oval 436"/>
            <p:cNvSpPr>
              <a:spLocks noChangeArrowheads="1"/>
            </p:cNvSpPr>
            <p:nvPr/>
          </p:nvSpPr>
          <p:spPr bwMode="auto">
            <a:xfrm>
              <a:off x="3311" y="2748"/>
              <a:ext cx="162" cy="162"/>
            </a:xfrm>
            <a:prstGeom prst="ellipse">
              <a:avLst/>
            </a:prstGeom>
            <a:solidFill>
              <a:srgbClr val="A2D466"/>
            </a:solidFill>
            <a:ln w="9525">
              <a:noFill/>
              <a:round/>
              <a:headEnd/>
              <a:tailEnd/>
            </a:ln>
          </p:spPr>
          <p:txBody>
            <a:bodyPr wrap="none" anchor="ctr"/>
            <a:lstStyle/>
            <a:p>
              <a:endParaRPr lang="zh-CN" altLang="zh-CN"/>
            </a:p>
          </p:txBody>
        </p:sp>
        <p:sp>
          <p:nvSpPr>
            <p:cNvPr id="12325" name="AutoShape 437"/>
            <p:cNvSpPr>
              <a:spLocks noChangeArrowheads="1"/>
            </p:cNvSpPr>
            <p:nvPr/>
          </p:nvSpPr>
          <p:spPr bwMode="auto">
            <a:xfrm rot="5400000">
              <a:off x="3357" y="2792"/>
              <a:ext cx="86" cy="74"/>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sp>
        <p:nvSpPr>
          <p:cNvPr id="44" name="Freeform 438"/>
          <p:cNvSpPr>
            <a:spLocks/>
          </p:cNvSpPr>
          <p:nvPr/>
        </p:nvSpPr>
        <p:spPr bwMode="auto">
          <a:xfrm>
            <a:off x="4832350" y="4402138"/>
            <a:ext cx="484188" cy="1330325"/>
          </a:xfrm>
          <a:custGeom>
            <a:avLst/>
            <a:gdLst/>
            <a:ahLst/>
            <a:cxnLst>
              <a:cxn ang="0">
                <a:pos x="252" y="0"/>
              </a:cxn>
              <a:cxn ang="0">
                <a:pos x="0" y="0"/>
              </a:cxn>
              <a:cxn ang="0">
                <a:pos x="0" y="837"/>
              </a:cxn>
              <a:cxn ang="0">
                <a:pos x="252" y="837"/>
              </a:cxn>
            </a:cxnLst>
            <a:rect l="0" t="0" r="r" b="b"/>
            <a:pathLst>
              <a:path w="253" h="838">
                <a:moveTo>
                  <a:pt x="252" y="0"/>
                </a:moveTo>
                <a:lnTo>
                  <a:pt x="0" y="0"/>
                </a:lnTo>
                <a:lnTo>
                  <a:pt x="0" y="837"/>
                </a:lnTo>
                <a:lnTo>
                  <a:pt x="252" y="837"/>
                </a:lnTo>
              </a:path>
            </a:pathLst>
          </a:custGeom>
          <a:noFill/>
          <a:ln w="19050" cap="flat" cmpd="sng">
            <a:solidFill>
              <a:srgbClr val="A2D466"/>
            </a:solidFill>
            <a:prstDash val="solid"/>
            <a:round/>
            <a:headEnd type="triangle" w="med" len="med"/>
            <a:tailEnd type="triangle" w="med" len="med"/>
          </a:ln>
          <a:effectLst>
            <a:outerShdw dist="17961" dir="2700000" algn="ctr" rotWithShape="0">
              <a:schemeClr val="tx1">
                <a:alpha val="50000"/>
              </a:schemeClr>
            </a:outerShdw>
          </a:effectLst>
        </p:spPr>
        <p:txBody>
          <a:bodyPr/>
          <a:lstStyle/>
          <a:p>
            <a:pPr>
              <a:defRPr/>
            </a:pPr>
            <a:endParaRPr lang="zh-CN" altLang="en-US">
              <a:latin typeface="Arial" charset="0"/>
            </a:endParaRPr>
          </a:p>
        </p:txBody>
      </p:sp>
      <p:sp>
        <p:nvSpPr>
          <p:cNvPr id="12314" name="Rectangle 439"/>
          <p:cNvSpPr>
            <a:spLocks noChangeArrowheads="1"/>
          </p:cNvSpPr>
          <p:nvPr/>
        </p:nvSpPr>
        <p:spPr bwMode="auto">
          <a:xfrm>
            <a:off x="2709863" y="2060575"/>
            <a:ext cx="1800225" cy="719138"/>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sp>
        <p:nvSpPr>
          <p:cNvPr id="12315" name="AutoShape 440"/>
          <p:cNvSpPr>
            <a:spLocks noChangeArrowheads="1"/>
          </p:cNvSpPr>
          <p:nvPr/>
        </p:nvSpPr>
        <p:spPr bwMode="auto">
          <a:xfrm rot="5400000">
            <a:off x="2709862" y="2060576"/>
            <a:ext cx="252413" cy="252412"/>
          </a:xfrm>
          <a:prstGeom prst="rtTriangle">
            <a:avLst/>
          </a:prstGeom>
          <a:solidFill>
            <a:srgbClr val="990000"/>
          </a:solidFill>
          <a:ln w="9525">
            <a:noFill/>
            <a:miter lim="800000"/>
            <a:headEnd/>
            <a:tailEnd/>
          </a:ln>
        </p:spPr>
        <p:txBody>
          <a:bodyPr wrap="none" anchor="ctr"/>
          <a:lstStyle/>
          <a:p>
            <a:endParaRPr lang="zh-CN" altLang="zh-CN"/>
          </a:p>
        </p:txBody>
      </p:sp>
      <p:sp>
        <p:nvSpPr>
          <p:cNvPr id="12316" name="Rectangle 441"/>
          <p:cNvSpPr>
            <a:spLocks noChangeArrowheads="1"/>
          </p:cNvSpPr>
          <p:nvPr/>
        </p:nvSpPr>
        <p:spPr bwMode="auto">
          <a:xfrm>
            <a:off x="2673350" y="4652963"/>
            <a:ext cx="1871663" cy="792162"/>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2317" name="Rectangle 442"/>
          <p:cNvSpPr>
            <a:spLocks noChangeArrowheads="1"/>
          </p:cNvSpPr>
          <p:nvPr/>
        </p:nvSpPr>
        <p:spPr bwMode="auto">
          <a:xfrm>
            <a:off x="2709863" y="4689475"/>
            <a:ext cx="1800225" cy="719138"/>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sp>
        <p:nvSpPr>
          <p:cNvPr id="12318" name="AutoShape 443"/>
          <p:cNvSpPr>
            <a:spLocks noChangeArrowheads="1"/>
          </p:cNvSpPr>
          <p:nvPr/>
        </p:nvSpPr>
        <p:spPr bwMode="auto">
          <a:xfrm rot="5400000">
            <a:off x="2709862" y="4689476"/>
            <a:ext cx="252413" cy="252412"/>
          </a:xfrm>
          <a:prstGeom prst="rtTriangle">
            <a:avLst/>
          </a:prstGeom>
          <a:solidFill>
            <a:srgbClr val="000066"/>
          </a:solidFill>
          <a:ln w="9525">
            <a:noFill/>
            <a:miter lim="800000"/>
            <a:headEnd/>
            <a:tailEnd/>
          </a:ln>
        </p:spPr>
        <p:txBody>
          <a:bodyPr wrap="none" anchor="ctr"/>
          <a:lstStyle/>
          <a:p>
            <a:endParaRPr lang="zh-CN" altLang="zh-CN"/>
          </a:p>
        </p:txBody>
      </p:sp>
      <p:sp>
        <p:nvSpPr>
          <p:cNvPr id="12319" name="Rectangle 444"/>
          <p:cNvSpPr>
            <a:spLocks noChangeArrowheads="1"/>
          </p:cNvSpPr>
          <p:nvPr/>
        </p:nvSpPr>
        <p:spPr bwMode="auto">
          <a:xfrm>
            <a:off x="2916238" y="2276475"/>
            <a:ext cx="1482725" cy="354013"/>
          </a:xfrm>
          <a:prstGeom prst="rect">
            <a:avLst/>
          </a:prstGeom>
          <a:noFill/>
          <a:ln w="9525">
            <a:noFill/>
            <a:miter lim="800000"/>
            <a:headEnd/>
            <a:tailEnd/>
          </a:ln>
        </p:spPr>
        <p:txBody>
          <a:bodyPr wrap="none" lIns="0" tIns="0" rIns="0" bIns="0">
            <a:spAutoFit/>
          </a:bodyPr>
          <a:lstStyle/>
          <a:p>
            <a:pPr algn="ctr"/>
            <a:r>
              <a:rPr lang="zh-CN" altLang="en-US" sz="2300" b="1">
                <a:solidFill>
                  <a:srgbClr val="333333"/>
                </a:solidFill>
                <a:ea typeface="HY헤드라인M"/>
                <a:cs typeface="HY헤드라인M"/>
              </a:rPr>
              <a:t>按交易所分</a:t>
            </a:r>
            <a:endParaRPr lang="en-US" altLang="ko-KR" sz="2300" b="1">
              <a:solidFill>
                <a:srgbClr val="333333"/>
              </a:solidFill>
              <a:ea typeface="HY헤드라인M"/>
              <a:cs typeface="HY헤드라인M"/>
            </a:endParaRPr>
          </a:p>
        </p:txBody>
      </p:sp>
      <p:sp>
        <p:nvSpPr>
          <p:cNvPr id="12320" name="Rectangle 445"/>
          <p:cNvSpPr>
            <a:spLocks noChangeArrowheads="1"/>
          </p:cNvSpPr>
          <p:nvPr/>
        </p:nvSpPr>
        <p:spPr bwMode="auto">
          <a:xfrm>
            <a:off x="3059113" y="4868863"/>
            <a:ext cx="1187450" cy="354012"/>
          </a:xfrm>
          <a:prstGeom prst="rect">
            <a:avLst/>
          </a:prstGeom>
          <a:noFill/>
          <a:ln w="9525">
            <a:noFill/>
            <a:miter lim="800000"/>
            <a:headEnd/>
            <a:tailEnd/>
          </a:ln>
        </p:spPr>
        <p:txBody>
          <a:bodyPr wrap="none" lIns="0" tIns="0" rIns="0" bIns="0">
            <a:spAutoFit/>
          </a:bodyPr>
          <a:lstStyle/>
          <a:p>
            <a:pPr algn="ctr"/>
            <a:r>
              <a:rPr lang="zh-CN" altLang="en-US" sz="2300" b="1">
                <a:solidFill>
                  <a:srgbClr val="333333"/>
                </a:solidFill>
                <a:ea typeface="HY헤드라인M"/>
                <a:cs typeface="HY헤드라인M"/>
              </a:rPr>
              <a:t>按用途分</a:t>
            </a:r>
            <a:endParaRPr lang="en-US" altLang="ko-KR" sz="2300" b="1">
              <a:solidFill>
                <a:srgbClr val="333333"/>
              </a:solidFill>
              <a:ea typeface="HY헤드라인M"/>
              <a:cs typeface="HY헤드라인M"/>
            </a:endParaRPr>
          </a:p>
        </p:txBody>
      </p:sp>
      <p:sp>
        <p:nvSpPr>
          <p:cNvPr id="12321" name="Rectangle 446"/>
          <p:cNvSpPr>
            <a:spLocks noChangeArrowheads="1"/>
          </p:cNvSpPr>
          <p:nvPr/>
        </p:nvSpPr>
        <p:spPr bwMode="auto">
          <a:xfrm>
            <a:off x="611188" y="3644900"/>
            <a:ext cx="1549400" cy="307975"/>
          </a:xfrm>
          <a:prstGeom prst="rect">
            <a:avLst/>
          </a:prstGeom>
          <a:noFill/>
          <a:ln w="9525">
            <a:noFill/>
            <a:miter lim="800000"/>
            <a:headEnd/>
            <a:tailEnd/>
          </a:ln>
        </p:spPr>
        <p:txBody>
          <a:bodyPr wrap="none" lIns="0" tIns="0" rIns="0" bIns="0">
            <a:spAutoFit/>
          </a:bodyPr>
          <a:lstStyle/>
          <a:p>
            <a:pPr algn="ctr"/>
            <a:r>
              <a:rPr lang="zh-CN" altLang="en-US" sz="2000" b="1">
                <a:solidFill>
                  <a:srgbClr val="333333"/>
                </a:solidFill>
              </a:rPr>
              <a:t>证券帐户种类</a:t>
            </a:r>
            <a:endParaRPr lang="en-US" altLang="ko-KR" sz="2000" b="1">
              <a:solidFill>
                <a:srgbClr val="333333"/>
              </a:solidFill>
            </a:endParaRPr>
          </a:p>
        </p:txBody>
      </p:sp>
      <p:sp>
        <p:nvSpPr>
          <p:cNvPr id="57" name="标题 56"/>
          <p:cNvSpPr>
            <a:spLocks noGrp="1"/>
          </p:cNvSpPr>
          <p:nvPr>
            <p:ph type="title"/>
          </p:nvPr>
        </p:nvSpPr>
        <p:spPr/>
        <p:txBody>
          <a:bodyPr/>
          <a:lstStyle/>
          <a:p>
            <a:pPr>
              <a:defRPr/>
            </a:pPr>
            <a:r>
              <a:rPr lang="zh-CN" altLang="en-US" dirty="0" smtClean="0"/>
              <a:t>帐户分类</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3"/>
          <p:cNvSpPr>
            <a:spLocks noChangeArrowheads="1"/>
          </p:cNvSpPr>
          <p:nvPr/>
        </p:nvSpPr>
        <p:spPr bwMode="auto">
          <a:xfrm>
            <a:off x="6443663" y="2781300"/>
            <a:ext cx="1584325" cy="1552575"/>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zh-CN">
              <a:latin typeface="Verdana" pitchFamily="34" charset="0"/>
            </a:endParaRPr>
          </a:p>
        </p:txBody>
      </p:sp>
      <p:sp>
        <p:nvSpPr>
          <p:cNvPr id="11267" name="AutoShape 24"/>
          <p:cNvSpPr>
            <a:spLocks noChangeArrowheads="1"/>
          </p:cNvSpPr>
          <p:nvPr/>
        </p:nvSpPr>
        <p:spPr bwMode="auto">
          <a:xfrm>
            <a:off x="1187450" y="2997200"/>
            <a:ext cx="1557338" cy="1552575"/>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zh-CN">
              <a:latin typeface="Verdana" pitchFamily="34" charset="0"/>
            </a:endParaRPr>
          </a:p>
        </p:txBody>
      </p:sp>
      <p:sp>
        <p:nvSpPr>
          <p:cNvPr id="11268" name="Text Box 25"/>
          <p:cNvSpPr txBox="1">
            <a:spLocks noChangeArrowheads="1"/>
          </p:cNvSpPr>
          <p:nvPr/>
        </p:nvSpPr>
        <p:spPr bwMode="auto">
          <a:xfrm>
            <a:off x="1187450" y="3429000"/>
            <a:ext cx="1441450" cy="369888"/>
          </a:xfrm>
          <a:prstGeom prst="rect">
            <a:avLst/>
          </a:prstGeom>
          <a:noFill/>
          <a:ln w="9525">
            <a:noFill/>
            <a:miter lim="800000"/>
            <a:headEnd/>
            <a:tailEnd/>
          </a:ln>
        </p:spPr>
        <p:txBody>
          <a:bodyPr>
            <a:spAutoFit/>
          </a:bodyPr>
          <a:lstStyle/>
          <a:p>
            <a:pPr algn="ctr" eaLnBrk="0" hangingPunct="0"/>
            <a:r>
              <a:rPr lang="en-US" altLang="zh-CN" b="1">
                <a:solidFill>
                  <a:srgbClr val="000000"/>
                </a:solidFill>
              </a:rPr>
              <a:t>A</a:t>
            </a:r>
            <a:r>
              <a:rPr lang="zh-CN" altLang="en-US" b="1">
                <a:solidFill>
                  <a:srgbClr val="000000"/>
                </a:solidFill>
              </a:rPr>
              <a:t>股帐户</a:t>
            </a:r>
            <a:endParaRPr lang="en-US" altLang="zh-CN" b="1">
              <a:solidFill>
                <a:srgbClr val="000000"/>
              </a:solidFill>
            </a:endParaRPr>
          </a:p>
        </p:txBody>
      </p:sp>
      <p:sp>
        <p:nvSpPr>
          <p:cNvPr id="67610" name="Freeform 26"/>
          <p:cNvSpPr>
            <a:spLocks/>
          </p:cNvSpPr>
          <p:nvPr/>
        </p:nvSpPr>
        <p:spPr bwMode="gray">
          <a:xfrm>
            <a:off x="2771775" y="27813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zh-CN" altLang="en-US">
              <a:latin typeface="Arial" charset="0"/>
              <a:ea typeface="宋体" charset="-122"/>
            </a:endParaRPr>
          </a:p>
        </p:txBody>
      </p:sp>
      <p:sp>
        <p:nvSpPr>
          <p:cNvPr id="13318" name="AutoShape 27"/>
          <p:cNvSpPr>
            <a:spLocks noChangeAspect="1" noChangeArrowheads="1" noTextEdit="1"/>
          </p:cNvSpPr>
          <p:nvPr/>
        </p:nvSpPr>
        <p:spPr bwMode="gray">
          <a:xfrm flipH="1">
            <a:off x="4868863" y="3071813"/>
            <a:ext cx="909637" cy="1244600"/>
          </a:xfrm>
          <a:prstGeom prst="rect">
            <a:avLst/>
          </a:prstGeom>
          <a:noFill/>
          <a:ln w="9525">
            <a:noFill/>
            <a:miter lim="800000"/>
            <a:headEnd/>
            <a:tailEnd/>
          </a:ln>
        </p:spPr>
        <p:txBody>
          <a:bodyPr/>
          <a:lstStyle/>
          <a:p>
            <a:endParaRPr lang="zh-CN" altLang="en-US"/>
          </a:p>
        </p:txBody>
      </p:sp>
      <p:sp>
        <p:nvSpPr>
          <p:cNvPr id="67612" name="Freeform 28"/>
          <p:cNvSpPr>
            <a:spLocks/>
          </p:cNvSpPr>
          <p:nvPr/>
        </p:nvSpPr>
        <p:spPr bwMode="gray">
          <a:xfrm flipH="1">
            <a:off x="5508625" y="2708275"/>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zh-CN" altLang="en-US">
              <a:latin typeface="Arial" charset="0"/>
              <a:ea typeface="宋体" charset="-122"/>
            </a:endParaRPr>
          </a:p>
        </p:txBody>
      </p:sp>
      <p:grpSp>
        <p:nvGrpSpPr>
          <p:cNvPr id="13320" name="Group 29"/>
          <p:cNvGrpSpPr>
            <a:grpSpLocks/>
          </p:cNvGrpSpPr>
          <p:nvPr/>
        </p:nvGrpSpPr>
        <p:grpSpPr bwMode="auto">
          <a:xfrm>
            <a:off x="3048000" y="1447800"/>
            <a:ext cx="2963863" cy="1260475"/>
            <a:chOff x="1997" y="1314"/>
            <a:chExt cx="1889" cy="1009"/>
          </a:xfrm>
        </p:grpSpPr>
        <p:grpSp>
          <p:nvGrpSpPr>
            <p:cNvPr id="13327" name="Group 30"/>
            <p:cNvGrpSpPr>
              <a:grpSpLocks/>
            </p:cNvGrpSpPr>
            <p:nvPr/>
          </p:nvGrpSpPr>
          <p:grpSpPr bwMode="auto">
            <a:xfrm>
              <a:off x="1997" y="1404"/>
              <a:ext cx="1889" cy="919"/>
              <a:chOff x="1973" y="1027"/>
              <a:chExt cx="1926" cy="937"/>
            </a:xfrm>
          </p:grpSpPr>
          <p:sp>
            <p:nvSpPr>
              <p:cNvPr id="67615" name="Oval 31"/>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67616" name="Oval 32"/>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sp>
          <p:nvSpPr>
            <p:cNvPr id="67617" name="Oval 33"/>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latin typeface="Arial" charset="0"/>
                <a:ea typeface="宋体" charset="-122"/>
              </a:endParaRPr>
            </a:p>
          </p:txBody>
        </p:sp>
        <p:sp>
          <p:nvSpPr>
            <p:cNvPr id="67618" name="Oval 34"/>
            <p:cNvSpPr>
              <a:spLocks noChangeArrowheads="1"/>
            </p:cNvSpPr>
            <p:nvPr/>
          </p:nvSpPr>
          <p:spPr bwMode="gray">
            <a:xfrm>
              <a:off x="2108" y="1319"/>
              <a:ext cx="1649" cy="823"/>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latin typeface="Arial" charset="0"/>
                <a:ea typeface="宋体" charset="-122"/>
              </a:endParaRPr>
            </a:p>
          </p:txBody>
        </p:sp>
        <p:sp>
          <p:nvSpPr>
            <p:cNvPr id="67619" name="Oval 35"/>
            <p:cNvSpPr>
              <a:spLocks noChangeArrowheads="1"/>
            </p:cNvSpPr>
            <p:nvPr/>
          </p:nvSpPr>
          <p:spPr bwMode="gray">
            <a:xfrm>
              <a:off x="2125" y="1327"/>
              <a:ext cx="1568"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latin typeface="Arial" charset="0"/>
                <a:ea typeface="宋体" charset="-122"/>
              </a:endParaRPr>
            </a:p>
          </p:txBody>
        </p:sp>
        <p:sp>
          <p:nvSpPr>
            <p:cNvPr id="67620" name="Oval 36"/>
            <p:cNvSpPr>
              <a:spLocks noChangeArrowheads="1"/>
            </p:cNvSpPr>
            <p:nvPr/>
          </p:nvSpPr>
          <p:spPr bwMode="gray">
            <a:xfrm>
              <a:off x="2208" y="1344"/>
              <a:ext cx="1380"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latin typeface="Arial" charset="0"/>
                <a:ea typeface="宋体" charset="-122"/>
              </a:endParaRPr>
            </a:p>
          </p:txBody>
        </p:sp>
      </p:grpSp>
      <p:sp>
        <p:nvSpPr>
          <p:cNvPr id="13321" name="Text Box 37"/>
          <p:cNvSpPr txBox="1">
            <a:spLocks noChangeArrowheads="1"/>
          </p:cNvSpPr>
          <p:nvPr/>
        </p:nvSpPr>
        <p:spPr bwMode="auto">
          <a:xfrm>
            <a:off x="3563938" y="1700213"/>
            <a:ext cx="1731962" cy="461962"/>
          </a:xfrm>
          <a:prstGeom prst="rect">
            <a:avLst/>
          </a:prstGeom>
          <a:noFill/>
          <a:ln w="9525" algn="ctr">
            <a:noFill/>
            <a:miter lim="800000"/>
            <a:headEnd/>
            <a:tailEnd/>
          </a:ln>
        </p:spPr>
        <p:txBody>
          <a:bodyPr wrap="none">
            <a:spAutoFit/>
          </a:bodyPr>
          <a:lstStyle/>
          <a:p>
            <a:pPr algn="ctr" eaLnBrk="0" hangingPunct="0"/>
            <a:r>
              <a:rPr lang="zh-CN" altLang="en-US" sz="2400" b="1">
                <a:solidFill>
                  <a:srgbClr val="000000"/>
                </a:solidFill>
              </a:rPr>
              <a:t>按用途分类</a:t>
            </a:r>
            <a:endParaRPr lang="en-US" altLang="zh-CN" sz="2400" b="1">
              <a:solidFill>
                <a:srgbClr val="000000"/>
              </a:solidFill>
            </a:endParaRPr>
          </a:p>
        </p:txBody>
      </p:sp>
      <p:sp>
        <p:nvSpPr>
          <p:cNvPr id="11274" name="Text Box 38"/>
          <p:cNvSpPr txBox="1">
            <a:spLocks noChangeArrowheads="1"/>
          </p:cNvSpPr>
          <p:nvPr/>
        </p:nvSpPr>
        <p:spPr bwMode="auto">
          <a:xfrm>
            <a:off x="6516688" y="3213100"/>
            <a:ext cx="1511300" cy="369888"/>
          </a:xfrm>
          <a:prstGeom prst="rect">
            <a:avLst/>
          </a:prstGeom>
          <a:noFill/>
          <a:ln w="9525">
            <a:noFill/>
            <a:miter lim="800000"/>
            <a:headEnd/>
            <a:tailEnd/>
          </a:ln>
        </p:spPr>
        <p:txBody>
          <a:bodyPr>
            <a:spAutoFit/>
          </a:bodyPr>
          <a:lstStyle/>
          <a:p>
            <a:pPr algn="ctr" eaLnBrk="0" hangingPunct="0"/>
            <a:r>
              <a:rPr lang="en-US" altLang="zh-CN" b="1">
                <a:solidFill>
                  <a:srgbClr val="000000"/>
                </a:solidFill>
              </a:rPr>
              <a:t>B</a:t>
            </a:r>
            <a:r>
              <a:rPr lang="zh-CN" altLang="en-US" b="1">
                <a:solidFill>
                  <a:srgbClr val="000000"/>
                </a:solidFill>
              </a:rPr>
              <a:t>股帐户</a:t>
            </a:r>
            <a:endParaRPr lang="en-US" altLang="zh-CN" b="1">
              <a:solidFill>
                <a:srgbClr val="000000"/>
              </a:solidFill>
            </a:endParaRPr>
          </a:p>
        </p:txBody>
      </p:sp>
      <p:sp>
        <p:nvSpPr>
          <p:cNvPr id="18" name="标题 17"/>
          <p:cNvSpPr>
            <a:spLocks noGrp="1"/>
          </p:cNvSpPr>
          <p:nvPr>
            <p:ph type="title"/>
          </p:nvPr>
        </p:nvSpPr>
        <p:spPr/>
        <p:txBody>
          <a:bodyPr/>
          <a:lstStyle/>
          <a:p>
            <a:pPr>
              <a:defRPr/>
            </a:pPr>
            <a:r>
              <a:rPr lang="zh-CN" altLang="en-US" dirty="0" smtClean="0"/>
              <a:t>帐户分类</a:t>
            </a:r>
            <a:endParaRPr lang="zh-CN" altLang="en-US" dirty="0"/>
          </a:p>
        </p:txBody>
      </p:sp>
      <p:sp>
        <p:nvSpPr>
          <p:cNvPr id="20" name="AutoShape 24"/>
          <p:cNvSpPr>
            <a:spLocks noChangeArrowheads="1"/>
          </p:cNvSpPr>
          <p:nvPr/>
        </p:nvSpPr>
        <p:spPr bwMode="auto">
          <a:xfrm>
            <a:off x="3924300" y="4292600"/>
            <a:ext cx="1555750" cy="1552575"/>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zh-CN">
              <a:latin typeface="Verdana" pitchFamily="34" charset="0"/>
            </a:endParaRPr>
          </a:p>
        </p:txBody>
      </p:sp>
      <p:sp>
        <p:nvSpPr>
          <p:cNvPr id="21" name="Text Box 38"/>
          <p:cNvSpPr txBox="1">
            <a:spLocks noChangeArrowheads="1"/>
          </p:cNvSpPr>
          <p:nvPr/>
        </p:nvSpPr>
        <p:spPr bwMode="auto">
          <a:xfrm>
            <a:off x="4140200" y="4797425"/>
            <a:ext cx="1223963" cy="369888"/>
          </a:xfrm>
          <a:prstGeom prst="rect">
            <a:avLst/>
          </a:prstGeom>
          <a:noFill/>
          <a:ln w="9525">
            <a:noFill/>
            <a:miter lim="800000"/>
            <a:headEnd/>
            <a:tailEnd/>
          </a:ln>
        </p:spPr>
        <p:txBody>
          <a:bodyPr>
            <a:spAutoFit/>
          </a:bodyPr>
          <a:lstStyle/>
          <a:p>
            <a:pPr algn="ctr" eaLnBrk="0" hangingPunct="0"/>
            <a:r>
              <a:rPr lang="zh-CN" altLang="en-US" b="1">
                <a:solidFill>
                  <a:srgbClr val="000000"/>
                </a:solidFill>
              </a:rPr>
              <a:t>基金帐户</a:t>
            </a:r>
            <a:endParaRPr lang="en-US" altLang="zh-CN" b="1">
              <a:solidFill>
                <a:srgbClr val="000000"/>
              </a:solidFill>
            </a:endParaRPr>
          </a:p>
        </p:txBody>
      </p:sp>
      <p:sp>
        <p:nvSpPr>
          <p:cNvPr id="22" name="Freeform 26"/>
          <p:cNvSpPr>
            <a:spLocks/>
          </p:cNvSpPr>
          <p:nvPr/>
        </p:nvSpPr>
        <p:spPr bwMode="gray">
          <a:xfrm rot="-3480000">
            <a:off x="3971131" y="3163095"/>
            <a:ext cx="1228725" cy="10080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DEBCF"/>
              </a:gs>
              <a:gs pos="50000">
                <a:srgbClr val="9CB86E"/>
              </a:gs>
              <a:gs pos="100000">
                <a:srgbClr val="156B13"/>
              </a:gs>
            </a:gsLst>
            <a:lin ang="0"/>
          </a:gradFill>
          <a:ln w="0">
            <a:no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610"/>
                                        </p:tgtEl>
                                        <p:attrNameLst>
                                          <p:attrName>style.visibility</p:attrName>
                                        </p:attrNameLst>
                                      </p:cBhvr>
                                      <p:to>
                                        <p:strVal val="visible"/>
                                      </p:to>
                                    </p:set>
                                    <p:anim calcmode="lin" valueType="num">
                                      <p:cBhvr additive="base">
                                        <p:cTn id="7" dur="500" fill="hold"/>
                                        <p:tgtEl>
                                          <p:spTgt spid="67610"/>
                                        </p:tgtEl>
                                        <p:attrNameLst>
                                          <p:attrName>ppt_x</p:attrName>
                                        </p:attrNameLst>
                                      </p:cBhvr>
                                      <p:tavLst>
                                        <p:tav tm="0">
                                          <p:val>
                                            <p:strVal val="#ppt_x"/>
                                          </p:val>
                                        </p:tav>
                                        <p:tav tm="100000">
                                          <p:val>
                                            <p:strVal val="#ppt_x"/>
                                          </p:val>
                                        </p:tav>
                                      </p:tavLst>
                                    </p:anim>
                                    <p:anim calcmode="lin" valueType="num">
                                      <p:cBhvr additive="base">
                                        <p:cTn id="8" dur="500" fill="hold"/>
                                        <p:tgtEl>
                                          <p:spTgt spid="676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gtEl>
                                        <p:attrNameLst>
                                          <p:attrName>style.visibility</p:attrName>
                                        </p:attrNameLst>
                                      </p:cBhvr>
                                      <p:to>
                                        <p:strVal val="visible"/>
                                      </p:to>
                                    </p:set>
                                    <p:anim calcmode="lin" valueType="num">
                                      <p:cBhvr additive="base">
                                        <p:cTn id="13" dur="500" fill="hold"/>
                                        <p:tgtEl>
                                          <p:spTgt spid="11267"/>
                                        </p:tgtEl>
                                        <p:attrNameLst>
                                          <p:attrName>ppt_x</p:attrName>
                                        </p:attrNameLst>
                                      </p:cBhvr>
                                      <p:tavLst>
                                        <p:tav tm="0">
                                          <p:val>
                                            <p:strVal val="#ppt_x"/>
                                          </p:val>
                                        </p:tav>
                                        <p:tav tm="100000">
                                          <p:val>
                                            <p:strVal val="#ppt_x"/>
                                          </p:val>
                                        </p:tav>
                                      </p:tavLst>
                                    </p:anim>
                                    <p:anim calcmode="lin" valueType="num">
                                      <p:cBhvr additive="base">
                                        <p:cTn id="14" dur="500" fill="hold"/>
                                        <p:tgtEl>
                                          <p:spTgt spid="1126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268"/>
                                        </p:tgtEl>
                                        <p:attrNameLst>
                                          <p:attrName>style.visibility</p:attrName>
                                        </p:attrNameLst>
                                      </p:cBhvr>
                                      <p:to>
                                        <p:strVal val="visible"/>
                                      </p:to>
                                    </p:set>
                                    <p:anim calcmode="lin" valueType="num">
                                      <p:cBhvr additive="base">
                                        <p:cTn id="17" dur="500" fill="hold"/>
                                        <p:tgtEl>
                                          <p:spTgt spid="11268"/>
                                        </p:tgtEl>
                                        <p:attrNameLst>
                                          <p:attrName>ppt_x</p:attrName>
                                        </p:attrNameLst>
                                      </p:cBhvr>
                                      <p:tavLst>
                                        <p:tav tm="0">
                                          <p:val>
                                            <p:strVal val="#ppt_x"/>
                                          </p:val>
                                        </p:tav>
                                        <p:tav tm="100000">
                                          <p:val>
                                            <p:strVal val="#ppt_x"/>
                                          </p:val>
                                        </p:tav>
                                      </p:tavLst>
                                    </p:anim>
                                    <p:anim calcmode="lin" valueType="num">
                                      <p:cBhvr additive="base">
                                        <p:cTn id="1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7612"/>
                                        </p:tgtEl>
                                        <p:attrNameLst>
                                          <p:attrName>style.visibility</p:attrName>
                                        </p:attrNameLst>
                                      </p:cBhvr>
                                      <p:to>
                                        <p:strVal val="visible"/>
                                      </p:to>
                                    </p:set>
                                    <p:anim calcmode="lin" valueType="num">
                                      <p:cBhvr additive="base">
                                        <p:cTn id="23" dur="500" fill="hold"/>
                                        <p:tgtEl>
                                          <p:spTgt spid="67612"/>
                                        </p:tgtEl>
                                        <p:attrNameLst>
                                          <p:attrName>ppt_x</p:attrName>
                                        </p:attrNameLst>
                                      </p:cBhvr>
                                      <p:tavLst>
                                        <p:tav tm="0">
                                          <p:val>
                                            <p:strVal val="#ppt_x"/>
                                          </p:val>
                                        </p:tav>
                                        <p:tav tm="100000">
                                          <p:val>
                                            <p:strVal val="#ppt_x"/>
                                          </p:val>
                                        </p:tav>
                                      </p:tavLst>
                                    </p:anim>
                                    <p:anim calcmode="lin" valueType="num">
                                      <p:cBhvr additive="base">
                                        <p:cTn id="24" dur="500" fill="hold"/>
                                        <p:tgtEl>
                                          <p:spTgt spid="676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266"/>
                                        </p:tgtEl>
                                        <p:attrNameLst>
                                          <p:attrName>style.visibility</p:attrName>
                                        </p:attrNameLst>
                                      </p:cBhvr>
                                      <p:to>
                                        <p:strVal val="visible"/>
                                      </p:to>
                                    </p:set>
                                    <p:anim calcmode="lin" valueType="num">
                                      <p:cBhvr additive="base">
                                        <p:cTn id="29" dur="500" fill="hold"/>
                                        <p:tgtEl>
                                          <p:spTgt spid="11266"/>
                                        </p:tgtEl>
                                        <p:attrNameLst>
                                          <p:attrName>ppt_x</p:attrName>
                                        </p:attrNameLst>
                                      </p:cBhvr>
                                      <p:tavLst>
                                        <p:tav tm="0">
                                          <p:val>
                                            <p:strVal val="#ppt_x"/>
                                          </p:val>
                                        </p:tav>
                                        <p:tav tm="100000">
                                          <p:val>
                                            <p:strVal val="#ppt_x"/>
                                          </p:val>
                                        </p:tav>
                                      </p:tavLst>
                                    </p:anim>
                                    <p:anim calcmode="lin" valueType="num">
                                      <p:cBhvr additive="base">
                                        <p:cTn id="30" dur="500" fill="hold"/>
                                        <p:tgtEl>
                                          <p:spTgt spid="1126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274"/>
                                        </p:tgtEl>
                                        <p:attrNameLst>
                                          <p:attrName>style.visibility</p:attrName>
                                        </p:attrNameLst>
                                      </p:cBhvr>
                                      <p:to>
                                        <p:strVal val="visible"/>
                                      </p:to>
                                    </p:set>
                                    <p:anim calcmode="lin" valueType="num">
                                      <p:cBhvr additive="base">
                                        <p:cTn id="33" dur="500" fill="hold"/>
                                        <p:tgtEl>
                                          <p:spTgt spid="11274"/>
                                        </p:tgtEl>
                                        <p:attrNameLst>
                                          <p:attrName>ppt_x</p:attrName>
                                        </p:attrNameLst>
                                      </p:cBhvr>
                                      <p:tavLst>
                                        <p:tav tm="0">
                                          <p:val>
                                            <p:strVal val="#ppt_x"/>
                                          </p:val>
                                        </p:tav>
                                        <p:tav tm="100000">
                                          <p:val>
                                            <p:strVal val="#ppt_x"/>
                                          </p:val>
                                        </p:tav>
                                      </p:tavLst>
                                    </p:anim>
                                    <p:anim calcmode="lin" valueType="num">
                                      <p:cBhvr additive="base">
                                        <p:cTn id="34" dur="500" fill="hold"/>
                                        <p:tgtEl>
                                          <p:spTgt spid="112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animBg="1"/>
      <p:bldP spid="11268" grpId="0"/>
      <p:bldP spid="67610" grpId="0" animBg="1"/>
      <p:bldP spid="67612" grpId="0" animBg="1"/>
      <p:bldP spid="11274" grpId="0"/>
      <p:bldP spid="20" grpId="0" animBg="1"/>
      <p:bldP spid="21" grpId="0"/>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业务分类</a:t>
            </a:r>
            <a:endParaRPr lang="en-US" altLang="zh-CN" dirty="0" smtClean="0"/>
          </a:p>
        </p:txBody>
      </p:sp>
      <p:graphicFrame>
        <p:nvGraphicFramePr>
          <p:cNvPr id="5" name="表格 4"/>
          <p:cNvGraphicFramePr>
            <a:graphicFrameLocks noGrp="1"/>
          </p:cNvGraphicFramePr>
          <p:nvPr/>
        </p:nvGraphicFramePr>
        <p:xfrm>
          <a:off x="611188" y="1341438"/>
          <a:ext cx="7777080" cy="4996043"/>
        </p:xfrm>
        <a:graphic>
          <a:graphicData uri="http://schemas.openxmlformats.org/drawingml/2006/table">
            <a:tbl>
              <a:tblPr/>
              <a:tblGrid>
                <a:gridCol w="931100"/>
                <a:gridCol w="1438432"/>
                <a:gridCol w="2703774"/>
                <a:gridCol w="2703774"/>
              </a:tblGrid>
              <a:tr h="274575">
                <a:tc>
                  <a:txBody>
                    <a:bodyPr/>
                    <a:lstStyle/>
                    <a:p>
                      <a:pPr algn="l">
                        <a:spcAft>
                          <a:spcPts val="0"/>
                        </a:spcAft>
                      </a:pPr>
                      <a:r>
                        <a:rPr lang="zh-CN" sz="1100" b="1" kern="100" dirty="0">
                          <a:latin typeface="Calibri"/>
                          <a:ea typeface="宋体"/>
                          <a:cs typeface="Times New Roman"/>
                        </a:rPr>
                        <a:t>市场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证券帐户特征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a:latin typeface="Calibri"/>
                          <a:ea typeface="宋体"/>
                          <a:cs typeface="Times New Roman"/>
                        </a:rPr>
                        <a:t>投资者分类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投资范围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rowSpan="6">
                  <a:txBody>
                    <a:bodyPr/>
                    <a:lstStyle/>
                    <a:p>
                      <a:pPr algn="l">
                        <a:spcAft>
                          <a:spcPts val="0"/>
                        </a:spcAft>
                      </a:pPr>
                      <a:r>
                        <a:rPr lang="zh-CN" sz="1100" b="1" kern="100" dirty="0">
                          <a:latin typeface="Calibri"/>
                          <a:ea typeface="宋体"/>
                          <a:cs typeface="Times New Roman"/>
                        </a:rPr>
                        <a:t>上海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00" dirty="0">
                          <a:latin typeface="Calibri"/>
                          <a:ea typeface="宋体"/>
                          <a:cs typeface="Times New Roman"/>
                        </a:rPr>
                        <a:t>A**********</a:t>
                      </a:r>
                      <a:endParaRPr lang="zh-CN" sz="11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可买卖</a:t>
                      </a:r>
                      <a:r>
                        <a:rPr lang="en-US" sz="1100" b="1" kern="100" dirty="0">
                          <a:latin typeface="Calibri"/>
                          <a:ea typeface="宋体"/>
                          <a:cs typeface="Times New Roman"/>
                        </a:rPr>
                        <a:t>A</a:t>
                      </a:r>
                      <a:r>
                        <a:rPr lang="zh-CN" sz="1100" b="1" kern="100" dirty="0">
                          <a:latin typeface="Calibri"/>
                          <a:ea typeface="宋体"/>
                          <a:cs typeface="Times New Roman"/>
                        </a:rPr>
                        <a:t>股股票、允许场内交易的基金、交易所上市债券，但不能买卖</a:t>
                      </a:r>
                      <a:r>
                        <a:rPr lang="en-US" sz="1100" b="1" kern="100" dirty="0">
                          <a:latin typeface="Calibri"/>
                          <a:ea typeface="宋体"/>
                          <a:cs typeface="Times New Roman"/>
                        </a:rPr>
                        <a:t>B</a:t>
                      </a:r>
                      <a:r>
                        <a:rPr lang="zh-CN" sz="1100" b="1" kern="100" dirty="0">
                          <a:latin typeface="Calibri"/>
                          <a:ea typeface="宋体"/>
                          <a:cs typeface="Times New Roman"/>
                        </a:rPr>
                        <a:t>股股票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vMerge="1">
                  <a:txBody>
                    <a:bodyPr/>
                    <a:lstStyle/>
                    <a:p>
                      <a:endParaRPr lang="zh-CN" altLang="en-US"/>
                    </a:p>
                  </a:txBody>
                  <a:tcPr/>
                </a:tc>
                <a:tc>
                  <a:txBody>
                    <a:bodyPr/>
                    <a:lstStyle/>
                    <a:p>
                      <a:pPr algn="l">
                        <a:spcAft>
                          <a:spcPts val="0"/>
                        </a:spcAft>
                      </a:pPr>
                      <a:r>
                        <a:rPr lang="en-US" sz="1100" b="1" kern="100" dirty="0">
                          <a:latin typeface="Calibri"/>
                          <a:ea typeface="宋体"/>
                          <a:cs typeface="Times New Roman"/>
                        </a:rPr>
                        <a:t>B**********</a:t>
                      </a:r>
                      <a:endParaRPr lang="zh-CN" sz="11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仅限于国内一般机构法人投资者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可买卖除了</a:t>
                      </a:r>
                      <a:r>
                        <a:rPr lang="en-US" sz="1100" b="1" kern="100" dirty="0">
                          <a:latin typeface="Calibri"/>
                          <a:ea typeface="宋体"/>
                          <a:cs typeface="Times New Roman"/>
                        </a:rPr>
                        <a:t>B</a:t>
                      </a:r>
                      <a:r>
                        <a:rPr lang="zh-CN" sz="1100" b="1" kern="100" dirty="0">
                          <a:latin typeface="Calibri"/>
                          <a:ea typeface="宋体"/>
                          <a:cs typeface="Times New Roman"/>
                        </a:rPr>
                        <a:t>股股票之外的其他任何在交易所挂牌交易的品种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D**********</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仅限于国内证券公司自营使用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可买卖除了</a:t>
                      </a:r>
                      <a:r>
                        <a:rPr lang="en-US" sz="1100" b="1" kern="100" dirty="0">
                          <a:latin typeface="Calibri"/>
                          <a:ea typeface="宋体"/>
                          <a:cs typeface="Times New Roman"/>
                        </a:rPr>
                        <a:t>B</a:t>
                      </a:r>
                      <a:r>
                        <a:rPr lang="zh-CN" sz="1100" b="1" kern="100" dirty="0">
                          <a:latin typeface="Calibri"/>
                          <a:ea typeface="宋体"/>
                          <a:cs typeface="Times New Roman"/>
                        </a:rPr>
                        <a:t>股股票之外的其他任何在交易所挂牌交易的品种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C**********</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仅限于国外或境外港澳台地区的个人和机构法人投资者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a:t>
                      </a:r>
                      <a:r>
                        <a:rPr lang="en-US" sz="1100" b="1" kern="100" dirty="0">
                          <a:latin typeface="Calibri"/>
                          <a:ea typeface="宋体"/>
                          <a:cs typeface="Times New Roman"/>
                        </a:rPr>
                        <a:t>B</a:t>
                      </a:r>
                      <a:r>
                        <a:rPr lang="zh-CN" sz="1100" b="1" kern="100" dirty="0">
                          <a:latin typeface="Calibri"/>
                          <a:ea typeface="宋体"/>
                          <a:cs typeface="Times New Roman"/>
                        </a:rPr>
                        <a:t>股股票</a:t>
                      </a:r>
                      <a:r>
                        <a:rPr lang="en-US" sz="1100" b="1" kern="100" dirty="0">
                          <a:latin typeface="Calibri"/>
                          <a:ea typeface="宋体"/>
                          <a:cs typeface="Times New Roman"/>
                        </a:rPr>
                        <a:t> </a:t>
                      </a:r>
                      <a:r>
                        <a:rPr lang="en-US" sz="1100" b="1" kern="100" dirty="0" smtClean="0">
                          <a:latin typeface="Calibri"/>
                          <a:ea typeface="宋体"/>
                          <a:cs typeface="Times New Roman"/>
                        </a:rPr>
                        <a:t>C1</a:t>
                      </a:r>
                      <a:r>
                        <a:rPr lang="zh-CN" sz="1100" b="1" kern="100" dirty="0">
                          <a:latin typeface="Calibri"/>
                          <a:ea typeface="宋体"/>
                          <a:cs typeface="Times New Roman"/>
                        </a:rPr>
                        <a:t>开头：用身份证开户的。</a:t>
                      </a:r>
                      <a:r>
                        <a:rPr lang="en-US" sz="1100" b="1" kern="100" dirty="0">
                          <a:latin typeface="Calibri"/>
                          <a:ea typeface="宋体"/>
                          <a:cs typeface="Times New Roman"/>
                        </a:rPr>
                        <a:t>C9</a:t>
                      </a:r>
                      <a:r>
                        <a:rPr lang="zh-CN" sz="1100" b="1" kern="100" dirty="0">
                          <a:latin typeface="Calibri"/>
                          <a:ea typeface="宋体"/>
                          <a:cs typeface="Times New Roman"/>
                        </a:rPr>
                        <a:t>：有部分用身份证开的，大部分是用护照开的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E**********</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融资融券信用证券帐户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vMerge="1">
                  <a:txBody>
                    <a:bodyPr/>
                    <a:lstStyle/>
                    <a:p>
                      <a:endParaRPr lang="zh-CN" altLang="en-US"/>
                    </a:p>
                  </a:txBody>
                  <a:tcPr/>
                </a:tc>
                <a:tc>
                  <a:txBody>
                    <a:bodyPr/>
                    <a:lstStyle/>
                    <a:p>
                      <a:pPr algn="l">
                        <a:spcAft>
                          <a:spcPts val="0"/>
                        </a:spcAft>
                      </a:pPr>
                      <a:r>
                        <a:rPr lang="en-US" sz="1100" b="1" kern="100" dirty="0">
                          <a:latin typeface="Calibri"/>
                          <a:ea typeface="宋体"/>
                          <a:cs typeface="Times New Roman"/>
                        </a:rPr>
                        <a:t>F**********</a:t>
                      </a:r>
                      <a:endParaRPr lang="zh-CN" sz="11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只能买卖封闭式基金、上证基金通、</a:t>
                      </a:r>
                      <a:r>
                        <a:rPr lang="en-US" sz="1100" b="1" kern="100" dirty="0">
                          <a:latin typeface="Calibri"/>
                          <a:ea typeface="宋体"/>
                          <a:cs typeface="Times New Roman"/>
                        </a:rPr>
                        <a:t>ETF</a:t>
                      </a:r>
                      <a:r>
                        <a:rPr lang="zh-CN" sz="1100" b="1" kern="100" dirty="0">
                          <a:latin typeface="Calibri"/>
                          <a:ea typeface="宋体"/>
                          <a:cs typeface="Times New Roman"/>
                        </a:rPr>
                        <a:t>及在交易所挂牌的国债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148">
                <a:tc rowSpan="7">
                  <a:txBody>
                    <a:bodyPr/>
                    <a:lstStyle/>
                    <a:p>
                      <a:pPr algn="l">
                        <a:spcAft>
                          <a:spcPts val="0"/>
                        </a:spcAft>
                      </a:pPr>
                      <a:r>
                        <a:rPr lang="zh-CN" sz="1100" b="1" kern="100" dirty="0">
                          <a:latin typeface="Calibri"/>
                          <a:ea typeface="宋体"/>
                          <a:cs typeface="Times New Roman"/>
                        </a:rPr>
                        <a:t>深圳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00">
                          <a:latin typeface="Calibri"/>
                          <a:ea typeface="宋体"/>
                          <a:cs typeface="Times New Roman"/>
                        </a:rPr>
                        <a:t>00********</a:t>
                      </a:r>
                      <a:r>
                        <a:rPr lang="zh-CN" sz="1100" b="1" kern="100">
                          <a:latin typeface="Calibri"/>
                          <a:ea typeface="宋体"/>
                          <a:cs typeface="Times New Roman"/>
                        </a:rPr>
                        <a:t>或</a:t>
                      </a:r>
                      <a:r>
                        <a:rPr lang="en-US" sz="1100" b="1" kern="100">
                          <a:latin typeface="Calibri"/>
                          <a:ea typeface="宋体"/>
                          <a:cs typeface="Times New Roman"/>
                        </a:rPr>
                        <a:t>01********</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可买卖</a:t>
                      </a:r>
                      <a:r>
                        <a:rPr lang="en-US" sz="1100" b="1" kern="100" dirty="0">
                          <a:latin typeface="Calibri"/>
                          <a:ea typeface="宋体"/>
                          <a:cs typeface="Times New Roman"/>
                        </a:rPr>
                        <a:t>A</a:t>
                      </a:r>
                      <a:r>
                        <a:rPr lang="zh-CN" sz="1100" b="1" kern="100" dirty="0">
                          <a:latin typeface="Calibri"/>
                          <a:ea typeface="宋体"/>
                          <a:cs typeface="Times New Roman"/>
                        </a:rPr>
                        <a:t>股股票、允许场内交易的基金、交易所上市债券，但不能买卖</a:t>
                      </a:r>
                      <a:r>
                        <a:rPr lang="en-US" sz="1100" b="1" kern="100" dirty="0">
                          <a:latin typeface="Calibri"/>
                          <a:ea typeface="宋体"/>
                          <a:cs typeface="Times New Roman"/>
                        </a:rPr>
                        <a:t>B</a:t>
                      </a:r>
                      <a:r>
                        <a:rPr lang="zh-CN" sz="1100" b="1" kern="100" dirty="0">
                          <a:latin typeface="Calibri"/>
                          <a:ea typeface="宋体"/>
                          <a:cs typeface="Times New Roman"/>
                        </a:rPr>
                        <a:t>股股票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06********</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融资融券信用证券帐户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08********</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仅限于国内一般机构法人投资者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可买卖除了</a:t>
                      </a:r>
                      <a:r>
                        <a:rPr lang="en-US" sz="1100" b="1" kern="100" dirty="0">
                          <a:latin typeface="Calibri"/>
                          <a:ea typeface="宋体"/>
                          <a:cs typeface="Times New Roman"/>
                        </a:rPr>
                        <a:t>B</a:t>
                      </a:r>
                      <a:r>
                        <a:rPr lang="zh-CN" sz="1100" b="1" kern="100" dirty="0">
                          <a:latin typeface="Calibri"/>
                          <a:ea typeface="宋体"/>
                          <a:cs typeface="Times New Roman"/>
                        </a:rPr>
                        <a:t>股股票之外的其他任何挂牌交易品种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001*******</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基金证券帐户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只能买卖封闭式基金、</a:t>
                      </a:r>
                      <a:r>
                        <a:rPr lang="en-US" sz="1100" b="1" kern="100" dirty="0">
                          <a:latin typeface="Calibri"/>
                          <a:ea typeface="宋体"/>
                          <a:cs typeface="Times New Roman"/>
                        </a:rPr>
                        <a:t>LOFS</a:t>
                      </a:r>
                      <a:r>
                        <a:rPr lang="zh-CN" sz="1100" b="1" kern="100" dirty="0">
                          <a:latin typeface="Calibri"/>
                          <a:ea typeface="宋体"/>
                          <a:cs typeface="Times New Roman"/>
                        </a:rPr>
                        <a:t>、</a:t>
                      </a:r>
                      <a:r>
                        <a:rPr lang="en-US" sz="1100" b="1" kern="100" dirty="0">
                          <a:latin typeface="Calibri"/>
                          <a:ea typeface="宋体"/>
                          <a:cs typeface="Times New Roman"/>
                        </a:rPr>
                        <a:t>ETF</a:t>
                      </a:r>
                      <a:r>
                        <a:rPr lang="zh-CN" sz="1100" b="1" kern="100" dirty="0">
                          <a:latin typeface="Calibri"/>
                          <a:ea typeface="宋体"/>
                          <a:cs typeface="Times New Roman"/>
                        </a:rPr>
                        <a:t>及在交易所挂牌的国债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20********</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a:t>
                      </a:r>
                      <a:r>
                        <a:rPr lang="en-US" sz="1100" b="1" kern="100" dirty="0">
                          <a:latin typeface="Calibri"/>
                          <a:ea typeface="宋体"/>
                          <a:cs typeface="Times New Roman"/>
                        </a:rPr>
                        <a:t>B</a:t>
                      </a:r>
                      <a:r>
                        <a:rPr lang="zh-CN" sz="1100" b="1" kern="100" dirty="0">
                          <a:latin typeface="Calibri"/>
                          <a:ea typeface="宋体"/>
                          <a:cs typeface="Times New Roman"/>
                        </a:rPr>
                        <a:t>股股票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27********</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境外</a:t>
                      </a:r>
                      <a:r>
                        <a:rPr lang="en-US" sz="1100" b="1" kern="100" dirty="0">
                          <a:latin typeface="Calibri"/>
                          <a:ea typeface="宋体"/>
                          <a:cs typeface="Times New Roman"/>
                        </a:rPr>
                        <a:t>B</a:t>
                      </a:r>
                      <a:r>
                        <a:rPr lang="zh-CN" sz="1100" b="1" kern="100" dirty="0">
                          <a:latin typeface="Calibri"/>
                          <a:ea typeface="宋体"/>
                          <a:cs typeface="Times New Roman"/>
                        </a:rPr>
                        <a:t>股个人帐户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a:t>
                      </a:r>
                      <a:r>
                        <a:rPr lang="en-US" sz="1100" b="1" kern="100" dirty="0">
                          <a:latin typeface="Calibri"/>
                          <a:ea typeface="宋体"/>
                          <a:cs typeface="Times New Roman"/>
                        </a:rPr>
                        <a:t>B</a:t>
                      </a:r>
                      <a:r>
                        <a:rPr lang="zh-CN" sz="1100" b="1" kern="100" dirty="0">
                          <a:latin typeface="Calibri"/>
                          <a:ea typeface="宋体"/>
                          <a:cs typeface="Times New Roman"/>
                        </a:rPr>
                        <a:t>股股票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28********</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境外</a:t>
                      </a:r>
                      <a:r>
                        <a:rPr lang="en-US" sz="1100" b="1" kern="100" dirty="0">
                          <a:latin typeface="Calibri"/>
                          <a:ea typeface="宋体"/>
                          <a:cs typeface="Times New Roman"/>
                        </a:rPr>
                        <a:t>B</a:t>
                      </a:r>
                      <a:r>
                        <a:rPr lang="zh-CN" sz="1100" b="1" kern="100" dirty="0">
                          <a:latin typeface="Calibri"/>
                          <a:ea typeface="宋体"/>
                          <a:cs typeface="Times New Roman"/>
                        </a:rPr>
                        <a:t>股机构帐户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a:t>
                      </a:r>
                      <a:r>
                        <a:rPr lang="en-US" sz="1100" b="1" kern="100" dirty="0">
                          <a:latin typeface="Calibri"/>
                          <a:ea typeface="宋体"/>
                          <a:cs typeface="Times New Roman"/>
                        </a:rPr>
                        <a:t>B</a:t>
                      </a:r>
                      <a:r>
                        <a:rPr lang="zh-CN" sz="1100" b="1" kern="100" dirty="0">
                          <a:latin typeface="Calibri"/>
                          <a:ea typeface="宋体"/>
                          <a:cs typeface="Times New Roman"/>
                        </a:rPr>
                        <a:t>股股票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466725" y="836613"/>
            <a:ext cx="3600450" cy="400050"/>
          </a:xfrm>
          <a:prstGeom prst="rect">
            <a:avLst/>
          </a:prstGeom>
        </p:spPr>
        <p:txBody>
          <a:bodyPr>
            <a:spAutoFit/>
          </a:bodyPr>
          <a:lstStyle/>
          <a:p>
            <a:pPr>
              <a:defRPr/>
            </a:pPr>
            <a:r>
              <a:rPr lang="zh-CN" altLang="en-US" sz="2000" b="1" dirty="0">
                <a:latin typeface="+mn-ea"/>
                <a:ea typeface="+mn-ea"/>
              </a:rPr>
              <a:t>证券账户的分类和编码规则</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001159"/>
            </a:gs>
            <a:gs pos="100000">
              <a:srgbClr val="0093B3"/>
            </a:gs>
          </a:gsLst>
          <a:lin ang="2700000" scaled="1"/>
        </a:gradFill>
        <a:ln w="9525" algn="ctr">
          <a:noFill/>
          <a:miter lim="800000"/>
          <a:headEnd/>
          <a:tailEnd/>
        </a:ln>
      </a:spPr>
      <a:bodyPr wrap="none" anchor="ctr"/>
      <a:lstStyle>
        <a:defPPr algn="ctr" latinLnBrk="1">
          <a:defRPr kumimoji="1" sz="1600" b="1" dirty="0" smtClean="0">
            <a:solidFill>
              <a:schemeClr val="bg1"/>
            </a:solidFill>
            <a:latin typeface="Arial Unicode MS" pitchFamily="34" charset="-122"/>
            <a:ea typeface="Arial Unicode MS" pitchFamily="34" charset="-122"/>
            <a:cs typeface="Arial Unicode MS" pitchFamily="34"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61343</TotalTime>
  <Words>8000</Words>
  <Application>Microsoft Office PowerPoint</Application>
  <PresentationFormat>全屏显示(4:3)</PresentationFormat>
  <Paragraphs>617</Paragraphs>
  <Slides>63</Slides>
  <Notes>29</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ppt1</vt:lpstr>
      <vt:lpstr>           金证科技证券软件中心                             业务培训之证券基础知识</vt:lpstr>
      <vt:lpstr>目录</vt:lpstr>
      <vt:lpstr>培训课程简介</vt:lpstr>
      <vt:lpstr>课程一</vt:lpstr>
      <vt:lpstr>名词解释和主要术语</vt:lpstr>
      <vt:lpstr>名词解释和主要术语</vt:lpstr>
      <vt:lpstr>帐户分类</vt:lpstr>
      <vt:lpstr>帐户分类</vt:lpstr>
      <vt:lpstr>业务分类</vt:lpstr>
      <vt:lpstr>业务规则</vt:lpstr>
      <vt:lpstr>业务规则</vt:lpstr>
      <vt:lpstr>帐户开立业务流程</vt:lpstr>
      <vt:lpstr>开户流程</vt:lpstr>
      <vt:lpstr>销户业务流程</vt:lpstr>
      <vt:lpstr>实现方法</vt:lpstr>
      <vt:lpstr>业务流程</vt:lpstr>
      <vt:lpstr>常见问题</vt:lpstr>
      <vt:lpstr>参考资料</vt:lpstr>
      <vt:lpstr>课程二</vt:lpstr>
      <vt:lpstr>目录</vt:lpstr>
      <vt:lpstr>目录</vt:lpstr>
      <vt:lpstr>课程三</vt:lpstr>
      <vt:lpstr>名词解释和主要术语</vt:lpstr>
      <vt:lpstr>业务分类</vt:lpstr>
      <vt:lpstr>业务规则</vt:lpstr>
      <vt:lpstr>指定交易交易规则</vt:lpstr>
      <vt:lpstr>清算的交易规则</vt:lpstr>
      <vt:lpstr>转托管业务流程</vt:lpstr>
      <vt:lpstr>指定交易业务流程</vt:lpstr>
      <vt:lpstr>常见问题</vt:lpstr>
      <vt:lpstr>常见问题</vt:lpstr>
      <vt:lpstr>常见问题</vt:lpstr>
      <vt:lpstr>常见问题</vt:lpstr>
      <vt:lpstr>参考资料</vt:lpstr>
      <vt:lpstr>课程四</vt:lpstr>
      <vt:lpstr>名词解释和主要术语</vt:lpstr>
      <vt:lpstr>名词解释和主要术语</vt:lpstr>
      <vt:lpstr>名词解释和主要术语</vt:lpstr>
      <vt:lpstr>交易规则</vt:lpstr>
      <vt:lpstr>交易规则</vt:lpstr>
      <vt:lpstr>举例</vt:lpstr>
      <vt:lpstr>交易规则</vt:lpstr>
      <vt:lpstr>业务规则</vt:lpstr>
      <vt:lpstr>业务规则</vt:lpstr>
      <vt:lpstr>交易规则</vt:lpstr>
      <vt:lpstr>交收业务规则</vt:lpstr>
      <vt:lpstr>业务规则：交易费用</vt:lpstr>
      <vt:lpstr>业务流程</vt:lpstr>
      <vt:lpstr>委托买卖数据流</vt:lpstr>
      <vt:lpstr>委托报盘数据流</vt:lpstr>
      <vt:lpstr>常见问题</vt:lpstr>
      <vt:lpstr>常见问题</vt:lpstr>
      <vt:lpstr>常见问题</vt:lpstr>
      <vt:lpstr>常见问题</vt:lpstr>
      <vt:lpstr>常见问题</vt:lpstr>
      <vt:lpstr>课程五</vt:lpstr>
      <vt:lpstr>名词解释</vt:lpstr>
      <vt:lpstr>交易规则</vt:lpstr>
      <vt:lpstr>交易规则</vt:lpstr>
      <vt:lpstr>交易规则</vt:lpstr>
      <vt:lpstr>常见问题</vt:lpstr>
      <vt:lpstr>参考资料</vt:lpstr>
      <vt:lpstr>幻灯片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JIANGCF</dc:creator>
  <cp:lastModifiedBy>丁勇</cp:lastModifiedBy>
  <cp:revision>1380</cp:revision>
  <dcterms:created xsi:type="dcterms:W3CDTF">2010-09-01T15:29:52Z</dcterms:created>
  <dcterms:modified xsi:type="dcterms:W3CDTF">2013-04-25T05:56:56Z</dcterms:modified>
</cp:coreProperties>
</file>