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34"/>
  </p:notesMasterIdLst>
  <p:sldIdLst>
    <p:sldId id="256" r:id="rId6"/>
    <p:sldId id="257" r:id="rId7"/>
    <p:sldId id="267" r:id="rId8"/>
    <p:sldId id="259" r:id="rId9"/>
    <p:sldId id="258" r:id="rId10"/>
    <p:sldId id="260" r:id="rId11"/>
    <p:sldId id="293" r:id="rId12"/>
    <p:sldId id="261" r:id="rId13"/>
    <p:sldId id="262" r:id="rId14"/>
    <p:sldId id="263" r:id="rId15"/>
    <p:sldId id="264" r:id="rId16"/>
    <p:sldId id="274" r:id="rId17"/>
    <p:sldId id="269" r:id="rId18"/>
    <p:sldId id="271" r:id="rId19"/>
    <p:sldId id="272" r:id="rId20"/>
    <p:sldId id="273" r:id="rId21"/>
    <p:sldId id="270" r:id="rId22"/>
    <p:sldId id="265" r:id="rId23"/>
    <p:sldId id="285" r:id="rId24"/>
    <p:sldId id="276" r:id="rId25"/>
    <p:sldId id="286" r:id="rId26"/>
    <p:sldId id="287" r:id="rId27"/>
    <p:sldId id="288" r:id="rId28"/>
    <p:sldId id="289" r:id="rId29"/>
    <p:sldId id="290" r:id="rId30"/>
    <p:sldId id="266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A6CC51D-2DB5-4D74-925D-3A966B92CEE0}">
          <p14:sldIdLst>
            <p14:sldId id="256"/>
          </p14:sldIdLst>
        </p14:section>
        <p14:section name="M1" id="{ACA286EF-F11B-4273-AB2D-4E9F019BC2C4}">
          <p14:sldIdLst>
            <p14:sldId id="257"/>
            <p14:sldId id="267"/>
            <p14:sldId id="259"/>
            <p14:sldId id="258"/>
            <p14:sldId id="260"/>
            <p14:sldId id="293"/>
            <p14:sldId id="261"/>
            <p14:sldId id="262"/>
            <p14:sldId id="263"/>
          </p14:sldIdLst>
        </p14:section>
        <p14:section name="M2" id="{1A4D3687-0124-42AA-BAC7-8B4397E748A5}">
          <p14:sldIdLst>
            <p14:sldId id="264"/>
            <p14:sldId id="274"/>
            <p14:sldId id="269"/>
            <p14:sldId id="271"/>
            <p14:sldId id="272"/>
            <p14:sldId id="273"/>
            <p14:sldId id="270"/>
          </p14:sldIdLst>
        </p14:section>
        <p14:section name="M3" id="{4CD16249-3562-41F7-9D39-1F6E46387354}">
          <p14:sldIdLst>
            <p14:sldId id="265"/>
            <p14:sldId id="285"/>
            <p14:sldId id="276"/>
            <p14:sldId id="286"/>
            <p14:sldId id="287"/>
            <p14:sldId id="288"/>
            <p14:sldId id="289"/>
            <p14:sldId id="290"/>
          </p14:sldIdLst>
        </p14:section>
        <p14:section name="M4" id="{63929795-B9DF-4498-A02F-73A0A23BCDE2}">
          <p14:sldIdLst>
            <p14:sldId id="266"/>
            <p14:sldId id="292"/>
          </p14:sldIdLst>
        </p14:section>
        <p14:section name="Schluss" id="{86E437B0-3B80-4C9A-B1D4-BF064A0A7F7E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5133" userDrawn="1">
          <p15:clr>
            <a:srgbClr val="A4A3A4"/>
          </p15:clr>
        </p15:guide>
        <p15:guide id="3" orient="horz" pos="1684" userDrawn="1">
          <p15:clr>
            <a:srgbClr val="A4A3A4"/>
          </p15:clr>
        </p15:guide>
        <p15:guide id="4" pos="1844" userDrawn="1">
          <p15:clr>
            <a:srgbClr val="A4A3A4"/>
          </p15:clr>
        </p15:guide>
        <p15:guide id="5" pos="597" userDrawn="1">
          <p15:clr>
            <a:srgbClr val="A4A3A4"/>
          </p15:clr>
        </p15:guide>
        <p15:guide id="6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F02"/>
    <a:srgbClr val="C1DD94"/>
    <a:srgbClr val="8EB98D"/>
    <a:srgbClr val="819680"/>
    <a:srgbClr val="E6E6E6"/>
    <a:srgbClr val="B6DFBF"/>
    <a:srgbClr val="9ECD9D"/>
    <a:srgbClr val="77BE9C"/>
    <a:srgbClr val="3E738A"/>
    <a:srgbClr val="B2E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EAFE5-BB3B-4096-881B-3C5981848367}" v="4" dt="2021-06-15T09:56:37.647"/>
    <p1510:client id="{B7333DAE-D825-4F41-84E1-396F0CB529AB}" v="27" dt="2021-06-15T09:53:54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15"/>
      </p:cViewPr>
      <p:guideLst>
        <p:guide orient="horz" pos="3929"/>
        <p:guide pos="5133"/>
        <p:guide orient="horz" pos="1684"/>
        <p:guide pos="1844"/>
        <p:guide pos="597"/>
        <p:guide orient="horz" pos="13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na Alemi" userId="f9207c85-11a0-4acc-b1d9-cc0964ee6ba1" providerId="ADAL" clId="{8E6EAFE5-BB3B-4096-881B-3C5981848367}"/>
    <pc:docChg chg="modSld">
      <pc:chgData name="Ranna Alemi" userId="f9207c85-11a0-4acc-b1d9-cc0964ee6ba1" providerId="ADAL" clId="{8E6EAFE5-BB3B-4096-881B-3C5981848367}" dt="2021-06-15T09:56:37.647" v="3" actId="20577"/>
      <pc:docMkLst>
        <pc:docMk/>
      </pc:docMkLst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3054668849" sldId="257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2402845348" sldId="258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4053278" sldId="259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3001075923" sldId="260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3328537135" sldId="261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389553148" sldId="262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2639976265" sldId="263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3318698476" sldId="264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1420296893" sldId="265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3975265499" sldId="267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3886271783" sldId="269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526005176" sldId="270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1981229112" sldId="271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4281319412" sldId="272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799595215" sldId="273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3050986161" sldId="274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1156926049" sldId="276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3333915949" sldId="285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988940987" sldId="286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1569475193" sldId="287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3087827876" sldId="288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1923816410" sldId="289"/>
        </pc:sldMkLst>
      </pc:sldChg>
      <pc:sldChg chg="mod modShow">
        <pc:chgData name="Ranna Alemi" userId="f9207c85-11a0-4acc-b1d9-cc0964ee6ba1" providerId="ADAL" clId="{8E6EAFE5-BB3B-4096-881B-3C5981848367}" dt="2021-06-15T09:56:26.773" v="0" actId="729"/>
        <pc:sldMkLst>
          <pc:docMk/>
          <pc:sldMk cId="3097776821" sldId="290"/>
        </pc:sldMkLst>
      </pc:sldChg>
      <pc:sldChg chg="modSp mod">
        <pc:chgData name="Ranna Alemi" userId="f9207c85-11a0-4acc-b1d9-cc0964ee6ba1" providerId="ADAL" clId="{8E6EAFE5-BB3B-4096-881B-3C5981848367}" dt="2021-06-15T09:56:37.647" v="3" actId="20577"/>
        <pc:sldMkLst>
          <pc:docMk/>
          <pc:sldMk cId="2827438674" sldId="292"/>
        </pc:sldMkLst>
        <pc:spChg chg="mod">
          <ac:chgData name="Ranna Alemi" userId="f9207c85-11a0-4acc-b1d9-cc0964ee6ba1" providerId="ADAL" clId="{8E6EAFE5-BB3B-4096-881B-3C5981848367}" dt="2021-06-15T09:56:37.647" v="3" actId="20577"/>
          <ac:spMkLst>
            <pc:docMk/>
            <pc:sldMk cId="2827438674" sldId="292"/>
            <ac:spMk id="2" creationId="{821B0557-0683-4A64-A1F9-A5FF28BD7D2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25DA9-FF9E-414B-88ED-5C80067A0ED4}" type="doc">
      <dgm:prSet loTypeId="urn:microsoft.com/office/officeart/2005/8/layout/hierarchy4" loCatId="list" qsTypeId="urn:microsoft.com/office/officeart/2005/8/quickstyle/3d5" qsCatId="3D" csTypeId="urn:microsoft.com/office/officeart/2005/8/colors/accent1_2" csCatId="accent1" phldr="1"/>
      <dgm:spPr>
        <a:scene3d>
          <a:camera prst="obliqueTopRight" zoom="95000"/>
          <a:lightRig rig="flat" dir="t"/>
        </a:scene3d>
      </dgm:spPr>
      <dgm:t>
        <a:bodyPr/>
        <a:lstStyle/>
        <a:p>
          <a:endParaRPr lang="en-GB"/>
        </a:p>
      </dgm:t>
    </dgm:pt>
    <dgm:pt modelId="{475B2B8E-082E-494E-923C-AF98AE5870DA}">
      <dgm:prSet phldrT="[Text]" custT="1"/>
      <dgm:spPr>
        <a:solidFill>
          <a:srgbClr val="3E738A"/>
        </a:solidFill>
      </dgm:spPr>
      <dgm:t>
        <a:bodyPr/>
        <a:lstStyle/>
        <a:p>
          <a:pPr rtl="0"/>
          <a:r>
            <a:rPr lang="de-DE" sz="2400"/>
            <a:t>Projekt Manager</a:t>
          </a:r>
          <a:r>
            <a:rPr lang="de-DE" sz="2400">
              <a:latin typeface="Calibri Light" panose="020F0302020204030204"/>
            </a:rPr>
            <a:t> </a:t>
          </a:r>
          <a:endParaRPr lang="de-DE" sz="2400"/>
        </a:p>
        <a:p>
          <a:r>
            <a:rPr lang="de-DE" sz="2400"/>
            <a:t>Sven Schuler</a:t>
          </a:r>
          <a:endParaRPr lang="en-GB" sz="2400"/>
        </a:p>
      </dgm:t>
    </dgm:pt>
    <dgm:pt modelId="{4882F005-9554-4538-9F01-8D8A87BA4D5F}" type="parTrans" cxnId="{21B4FF5F-73DF-4E32-B819-BC3E3FBB07DD}">
      <dgm:prSet/>
      <dgm:spPr/>
      <dgm:t>
        <a:bodyPr/>
        <a:lstStyle/>
        <a:p>
          <a:endParaRPr lang="en-GB"/>
        </a:p>
      </dgm:t>
    </dgm:pt>
    <dgm:pt modelId="{B92A28D3-E834-4589-BE09-B5650DC355B8}" type="sibTrans" cxnId="{21B4FF5F-73DF-4E32-B819-BC3E3FBB07DD}">
      <dgm:prSet/>
      <dgm:spPr/>
      <dgm:t>
        <a:bodyPr/>
        <a:lstStyle/>
        <a:p>
          <a:endParaRPr lang="en-GB"/>
        </a:p>
      </dgm:t>
    </dgm:pt>
    <dgm:pt modelId="{EEE0F0B0-5E85-4EE1-82BD-5E9E7BF4AD4A}">
      <dgm:prSet phldrT="[Text]" custT="1"/>
      <dgm:spPr>
        <a:solidFill>
          <a:srgbClr val="67AFB6"/>
        </a:solidFill>
      </dgm:spPr>
      <dgm:t>
        <a:bodyPr/>
        <a:lstStyle/>
        <a:p>
          <a:r>
            <a:rPr lang="de-DE" sz="2400" err="1"/>
            <a:t>Ranna</a:t>
          </a:r>
          <a:endParaRPr lang="de-DE" sz="2400"/>
        </a:p>
      </dgm:t>
    </dgm:pt>
    <dgm:pt modelId="{B6D8F32B-9863-41CE-B5EE-F161D39AF5CD}" type="parTrans" cxnId="{0D2146CF-9F1B-4D7C-BD62-221CED6F3CA5}">
      <dgm:prSet/>
      <dgm:spPr/>
      <dgm:t>
        <a:bodyPr/>
        <a:lstStyle/>
        <a:p>
          <a:endParaRPr lang="en-GB"/>
        </a:p>
      </dgm:t>
    </dgm:pt>
    <dgm:pt modelId="{CBA52B21-AE03-47CF-9A2B-8F12046A9B21}" type="sibTrans" cxnId="{0D2146CF-9F1B-4D7C-BD62-221CED6F3CA5}">
      <dgm:prSet/>
      <dgm:spPr/>
      <dgm:t>
        <a:bodyPr/>
        <a:lstStyle/>
        <a:p>
          <a:endParaRPr lang="en-GB"/>
        </a:p>
      </dgm:t>
    </dgm:pt>
    <dgm:pt modelId="{438D9C52-E22E-4B73-8759-7793038E0779}">
      <dgm:prSet phldrT="[Text]" custT="1"/>
      <dgm:spPr>
        <a:solidFill>
          <a:srgbClr val="67AFB6"/>
        </a:solidFill>
      </dgm:spPr>
      <dgm:t>
        <a:bodyPr/>
        <a:lstStyle/>
        <a:p>
          <a:r>
            <a:rPr lang="de-DE" sz="2400"/>
            <a:t>Timo</a:t>
          </a:r>
        </a:p>
      </dgm:t>
    </dgm:pt>
    <dgm:pt modelId="{A7AA91F1-9775-47A1-AC26-C8D8429E7FF6}" type="parTrans" cxnId="{BC7268C3-9F0C-4E57-B52E-66237376C1FC}">
      <dgm:prSet/>
      <dgm:spPr/>
      <dgm:t>
        <a:bodyPr/>
        <a:lstStyle/>
        <a:p>
          <a:endParaRPr lang="en-GB"/>
        </a:p>
      </dgm:t>
    </dgm:pt>
    <dgm:pt modelId="{DAFA9350-D744-4D68-9EB7-CE9AB96DF8CB}" type="sibTrans" cxnId="{BC7268C3-9F0C-4E57-B52E-66237376C1FC}">
      <dgm:prSet/>
      <dgm:spPr/>
      <dgm:t>
        <a:bodyPr/>
        <a:lstStyle/>
        <a:p>
          <a:endParaRPr lang="en-GB"/>
        </a:p>
      </dgm:t>
    </dgm:pt>
    <dgm:pt modelId="{AD809D56-1869-4112-BA8A-DAA1EC4243D0}">
      <dgm:prSet phldrT="[Text]" custT="1"/>
      <dgm:spPr>
        <a:solidFill>
          <a:srgbClr val="67AFB6"/>
        </a:solidFill>
      </dgm:spPr>
      <dgm:t>
        <a:bodyPr/>
        <a:lstStyle/>
        <a:p>
          <a:r>
            <a:rPr lang="de-DE" sz="2400" b="0"/>
            <a:t>Backend</a:t>
          </a:r>
        </a:p>
        <a:p>
          <a:pPr rtl="0"/>
          <a:r>
            <a:rPr lang="de-DE" sz="1800"/>
            <a:t>(MS </a:t>
          </a:r>
          <a:r>
            <a:rPr lang="de-DE" sz="1800">
              <a:latin typeface="Calibri Light" panose="020F0302020204030204"/>
            </a:rPr>
            <a:t>SQL</a:t>
          </a:r>
          <a:r>
            <a:rPr lang="de-DE" sz="1800"/>
            <a:t> Server Datenbank,</a:t>
          </a:r>
          <a:r>
            <a:rPr lang="de-DE" sz="1800">
              <a:latin typeface="Calibri Light" panose="020F0302020204030204"/>
            </a:rPr>
            <a:t> </a:t>
          </a:r>
          <a:endParaRPr lang="de-DE" sz="1800"/>
        </a:p>
        <a:p>
          <a:r>
            <a:rPr lang="de-DE" sz="1800"/>
            <a:t>Java (Spring Boot))</a:t>
          </a:r>
        </a:p>
      </dgm:t>
    </dgm:pt>
    <dgm:pt modelId="{48034D86-46AB-4EEE-9EA9-E4B4D6759661}" type="parTrans" cxnId="{4E63132F-862A-4583-97AA-4E0615CB07E0}">
      <dgm:prSet/>
      <dgm:spPr/>
      <dgm:t>
        <a:bodyPr/>
        <a:lstStyle/>
        <a:p>
          <a:endParaRPr lang="en-GB"/>
        </a:p>
      </dgm:t>
    </dgm:pt>
    <dgm:pt modelId="{F764E85C-2B76-432C-AB7F-47BAF17D1DEE}" type="sibTrans" cxnId="{4E63132F-862A-4583-97AA-4E0615CB07E0}">
      <dgm:prSet/>
      <dgm:spPr/>
      <dgm:t>
        <a:bodyPr/>
        <a:lstStyle/>
        <a:p>
          <a:endParaRPr lang="en-GB"/>
        </a:p>
      </dgm:t>
    </dgm:pt>
    <dgm:pt modelId="{A880AED4-ECAD-4AF5-B061-73DAA9666746}">
      <dgm:prSet phldrT="[Text]" custT="1"/>
      <dgm:spPr>
        <a:solidFill>
          <a:srgbClr val="67AFB6"/>
        </a:solidFill>
      </dgm:spPr>
      <dgm:t>
        <a:bodyPr/>
        <a:lstStyle/>
        <a:p>
          <a:pPr rtl="0"/>
          <a:r>
            <a:rPr lang="de-DE" sz="2400"/>
            <a:t>Tim</a:t>
          </a:r>
          <a:r>
            <a:rPr lang="de-DE" sz="2400">
              <a:latin typeface="Calibri Light" panose="020F0302020204030204"/>
            </a:rPr>
            <a:t> </a:t>
          </a:r>
          <a:endParaRPr lang="de-DE" sz="2400"/>
        </a:p>
      </dgm:t>
    </dgm:pt>
    <dgm:pt modelId="{36561086-26B5-4C99-BC02-AEACF52807F2}" type="parTrans" cxnId="{4D3DCFE9-825D-4B7B-BAAD-899EAD1B62BE}">
      <dgm:prSet/>
      <dgm:spPr/>
      <dgm:t>
        <a:bodyPr/>
        <a:lstStyle/>
        <a:p>
          <a:endParaRPr lang="en-GB"/>
        </a:p>
      </dgm:t>
    </dgm:pt>
    <dgm:pt modelId="{FEB0FE3F-FF28-4378-B04F-41E5C3534905}" type="sibTrans" cxnId="{4D3DCFE9-825D-4B7B-BAAD-899EAD1B62BE}">
      <dgm:prSet/>
      <dgm:spPr/>
      <dgm:t>
        <a:bodyPr/>
        <a:lstStyle/>
        <a:p>
          <a:endParaRPr lang="en-GB"/>
        </a:p>
      </dgm:t>
    </dgm:pt>
    <dgm:pt modelId="{32CE46C9-9FAE-4408-B264-6B540603A278}">
      <dgm:prSet phldrT="[Text]" custT="1"/>
      <dgm:spPr>
        <a:solidFill>
          <a:srgbClr val="67AFB6"/>
        </a:solidFill>
      </dgm:spPr>
      <dgm:t>
        <a:bodyPr/>
        <a:lstStyle/>
        <a:p>
          <a:pPr rtl="0"/>
          <a:r>
            <a:rPr lang="de-DE" sz="1800" b="1">
              <a:latin typeface="Calibri Light"/>
              <a:cs typeface="Calibri"/>
            </a:rPr>
            <a:t>Frontend</a:t>
          </a:r>
          <a:endParaRPr lang="de-DE" sz="1800"/>
        </a:p>
        <a:p>
          <a:pPr rtl="0"/>
          <a:r>
            <a:rPr lang="de-DE" sz="1800"/>
            <a:t>(HML, CSS, JavaFX)</a:t>
          </a:r>
        </a:p>
      </dgm:t>
    </dgm:pt>
    <dgm:pt modelId="{ECAFDFF2-3034-4FD4-9234-2A6A1CE81FF3}" type="parTrans" cxnId="{FBDBD12C-FCC4-4A94-9DBB-1513BECE6E35}">
      <dgm:prSet/>
      <dgm:spPr/>
      <dgm:t>
        <a:bodyPr/>
        <a:lstStyle/>
        <a:p>
          <a:endParaRPr lang="en-GB"/>
        </a:p>
      </dgm:t>
    </dgm:pt>
    <dgm:pt modelId="{E1DA1D0E-5928-4D45-AA31-F4EC41402F4E}" type="sibTrans" cxnId="{FBDBD12C-FCC4-4A94-9DBB-1513BECE6E35}">
      <dgm:prSet/>
      <dgm:spPr/>
      <dgm:t>
        <a:bodyPr/>
        <a:lstStyle/>
        <a:p>
          <a:endParaRPr lang="en-GB"/>
        </a:p>
      </dgm:t>
    </dgm:pt>
    <dgm:pt modelId="{B536683E-9321-474D-A21D-861BF449DD48}">
      <dgm:prSet phldrT="[Text]" custT="1"/>
      <dgm:spPr>
        <a:solidFill>
          <a:srgbClr val="67AFB6"/>
        </a:solidFill>
      </dgm:spPr>
      <dgm:t>
        <a:bodyPr/>
        <a:lstStyle/>
        <a:p>
          <a:r>
            <a:rPr lang="de-DE" sz="2400"/>
            <a:t>Anna</a:t>
          </a:r>
        </a:p>
      </dgm:t>
    </dgm:pt>
    <dgm:pt modelId="{56531856-1F0F-4491-B65F-D6AB048524A8}" type="parTrans" cxnId="{B1CB4C58-193D-4302-9879-59E28606551B}">
      <dgm:prSet/>
      <dgm:spPr/>
      <dgm:t>
        <a:bodyPr/>
        <a:lstStyle/>
        <a:p>
          <a:endParaRPr lang="en-GB"/>
        </a:p>
      </dgm:t>
    </dgm:pt>
    <dgm:pt modelId="{6A2AB6AE-54DA-49C1-A4E0-3682E2639487}" type="sibTrans" cxnId="{B1CB4C58-193D-4302-9879-59E28606551B}">
      <dgm:prSet/>
      <dgm:spPr/>
      <dgm:t>
        <a:bodyPr/>
        <a:lstStyle/>
        <a:p>
          <a:endParaRPr lang="en-GB"/>
        </a:p>
      </dgm:t>
    </dgm:pt>
    <dgm:pt modelId="{59D79260-C452-449E-838E-30300617C795}">
      <dgm:prSet phldrT="[Text]" custT="1"/>
      <dgm:spPr>
        <a:solidFill>
          <a:srgbClr val="67AFB6"/>
        </a:solidFill>
      </dgm:spPr>
      <dgm:t>
        <a:bodyPr/>
        <a:lstStyle/>
        <a:p>
          <a:r>
            <a:rPr lang="de-DE" sz="2400"/>
            <a:t>Sven</a:t>
          </a:r>
        </a:p>
      </dgm:t>
    </dgm:pt>
    <dgm:pt modelId="{4BA22171-31E4-4DDB-848A-4504A1BFF765}" type="parTrans" cxnId="{C91373A6-3B8D-4E53-83A2-E05DD4E7BE06}">
      <dgm:prSet/>
      <dgm:spPr/>
      <dgm:t>
        <a:bodyPr/>
        <a:lstStyle/>
        <a:p>
          <a:endParaRPr lang="en-GB"/>
        </a:p>
      </dgm:t>
    </dgm:pt>
    <dgm:pt modelId="{A022EC77-C5AA-42C9-A0AF-5E73703ACCD5}" type="sibTrans" cxnId="{C91373A6-3B8D-4E53-83A2-E05DD4E7BE06}">
      <dgm:prSet/>
      <dgm:spPr/>
      <dgm:t>
        <a:bodyPr/>
        <a:lstStyle/>
        <a:p>
          <a:endParaRPr lang="en-GB"/>
        </a:p>
      </dgm:t>
    </dgm:pt>
    <dgm:pt modelId="{F6EEDB35-A7E2-4507-9E50-DC870CA052A0}" type="pres">
      <dgm:prSet presAssocID="{27B25DA9-FF9E-414B-88ED-5C80067A0ED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760C77-CE15-416F-ADD0-9A003F8E2A8C}" type="pres">
      <dgm:prSet presAssocID="{475B2B8E-082E-494E-923C-AF98AE5870DA}" presName="vertOne" presStyleCnt="0"/>
      <dgm:spPr/>
    </dgm:pt>
    <dgm:pt modelId="{A273C580-D36B-4DB0-B019-4617E549A411}" type="pres">
      <dgm:prSet presAssocID="{475B2B8E-082E-494E-923C-AF98AE5870DA}" presName="txOne" presStyleLbl="node0" presStyleIdx="0" presStyleCnt="1">
        <dgm:presLayoutVars>
          <dgm:chPref val="3"/>
        </dgm:presLayoutVars>
      </dgm:prSet>
      <dgm:spPr/>
    </dgm:pt>
    <dgm:pt modelId="{58AD6B74-5E82-4AA8-9418-3235F7172BAC}" type="pres">
      <dgm:prSet presAssocID="{475B2B8E-082E-494E-923C-AF98AE5870DA}" presName="parTransOne" presStyleCnt="0"/>
      <dgm:spPr/>
    </dgm:pt>
    <dgm:pt modelId="{AEAD48C8-DD65-4A82-B33C-C59E46A9AD66}" type="pres">
      <dgm:prSet presAssocID="{475B2B8E-082E-494E-923C-AF98AE5870DA}" presName="horzOne" presStyleCnt="0"/>
      <dgm:spPr/>
    </dgm:pt>
    <dgm:pt modelId="{36A78B3A-6D4D-4B3C-9D2C-4D53AFF71CC3}" type="pres">
      <dgm:prSet presAssocID="{32CE46C9-9FAE-4408-B264-6B540603A278}" presName="vertTwo" presStyleCnt="0"/>
      <dgm:spPr/>
    </dgm:pt>
    <dgm:pt modelId="{FB15411D-3E66-4487-9CED-1663234B3F38}" type="pres">
      <dgm:prSet presAssocID="{32CE46C9-9FAE-4408-B264-6B540603A278}" presName="txTwo" presStyleLbl="node2" presStyleIdx="0" presStyleCnt="2">
        <dgm:presLayoutVars>
          <dgm:chPref val="3"/>
        </dgm:presLayoutVars>
      </dgm:prSet>
      <dgm:spPr/>
    </dgm:pt>
    <dgm:pt modelId="{C0F10397-F316-40B7-BF1B-FD3A73553237}" type="pres">
      <dgm:prSet presAssocID="{32CE46C9-9FAE-4408-B264-6B540603A278}" presName="parTransTwo" presStyleCnt="0"/>
      <dgm:spPr/>
    </dgm:pt>
    <dgm:pt modelId="{83047B97-C126-4940-BECC-39AC5E5D8D9D}" type="pres">
      <dgm:prSet presAssocID="{32CE46C9-9FAE-4408-B264-6B540603A278}" presName="horzTwo" presStyleCnt="0"/>
      <dgm:spPr/>
    </dgm:pt>
    <dgm:pt modelId="{F2ABC550-5948-4B03-94D5-E538EF817A83}" type="pres">
      <dgm:prSet presAssocID="{B536683E-9321-474D-A21D-861BF449DD48}" presName="vertThree" presStyleCnt="0"/>
      <dgm:spPr/>
    </dgm:pt>
    <dgm:pt modelId="{286577F3-6978-4344-8AB5-9CFDAB1F64E8}" type="pres">
      <dgm:prSet presAssocID="{B536683E-9321-474D-A21D-861BF449DD48}" presName="txThree" presStyleLbl="node3" presStyleIdx="0" presStyleCnt="5">
        <dgm:presLayoutVars>
          <dgm:chPref val="3"/>
        </dgm:presLayoutVars>
      </dgm:prSet>
      <dgm:spPr/>
    </dgm:pt>
    <dgm:pt modelId="{124CCD6D-5F3E-45C5-90E0-7B8DA42A9C1C}" type="pres">
      <dgm:prSet presAssocID="{B536683E-9321-474D-A21D-861BF449DD48}" presName="horzThree" presStyleCnt="0"/>
      <dgm:spPr/>
    </dgm:pt>
    <dgm:pt modelId="{B9FDD1DE-56C9-46B9-B345-E64DFA7B30B9}" type="pres">
      <dgm:prSet presAssocID="{6A2AB6AE-54DA-49C1-A4E0-3682E2639487}" presName="sibSpaceThree" presStyleCnt="0"/>
      <dgm:spPr/>
    </dgm:pt>
    <dgm:pt modelId="{952FFFF3-6953-40F9-A71C-E4AF0AE73606}" type="pres">
      <dgm:prSet presAssocID="{EEE0F0B0-5E85-4EE1-82BD-5E9E7BF4AD4A}" presName="vertThree" presStyleCnt="0"/>
      <dgm:spPr/>
    </dgm:pt>
    <dgm:pt modelId="{EE12F6EA-E13F-489F-A37A-2C08955245B4}" type="pres">
      <dgm:prSet presAssocID="{EEE0F0B0-5E85-4EE1-82BD-5E9E7BF4AD4A}" presName="txThree" presStyleLbl="node3" presStyleIdx="1" presStyleCnt="5">
        <dgm:presLayoutVars>
          <dgm:chPref val="3"/>
        </dgm:presLayoutVars>
      </dgm:prSet>
      <dgm:spPr/>
    </dgm:pt>
    <dgm:pt modelId="{82BC0D1C-ABE4-44B5-9206-0C6A12C91CD2}" type="pres">
      <dgm:prSet presAssocID="{EEE0F0B0-5E85-4EE1-82BD-5E9E7BF4AD4A}" presName="horzThree" presStyleCnt="0"/>
      <dgm:spPr/>
    </dgm:pt>
    <dgm:pt modelId="{52BA3538-7997-4FE6-8A77-28D6BC6F2569}" type="pres">
      <dgm:prSet presAssocID="{E1DA1D0E-5928-4D45-AA31-F4EC41402F4E}" presName="sibSpaceTwo" presStyleCnt="0"/>
      <dgm:spPr/>
    </dgm:pt>
    <dgm:pt modelId="{F91E90FB-EE3B-4646-AD06-F50EF013803B}" type="pres">
      <dgm:prSet presAssocID="{AD809D56-1869-4112-BA8A-DAA1EC4243D0}" presName="vertTwo" presStyleCnt="0"/>
      <dgm:spPr/>
    </dgm:pt>
    <dgm:pt modelId="{A8DCC2FA-F9AD-4F83-A5F4-6CAA8A462DBB}" type="pres">
      <dgm:prSet presAssocID="{AD809D56-1869-4112-BA8A-DAA1EC4243D0}" presName="txTwo" presStyleLbl="node2" presStyleIdx="1" presStyleCnt="2">
        <dgm:presLayoutVars>
          <dgm:chPref val="3"/>
        </dgm:presLayoutVars>
      </dgm:prSet>
      <dgm:spPr/>
    </dgm:pt>
    <dgm:pt modelId="{3D84CCE6-7F61-4C46-A19F-3977FDC3F09C}" type="pres">
      <dgm:prSet presAssocID="{AD809D56-1869-4112-BA8A-DAA1EC4243D0}" presName="parTransTwo" presStyleCnt="0"/>
      <dgm:spPr/>
    </dgm:pt>
    <dgm:pt modelId="{6CB16150-F260-4E2C-AE6C-FD74498FD63D}" type="pres">
      <dgm:prSet presAssocID="{AD809D56-1869-4112-BA8A-DAA1EC4243D0}" presName="horzTwo" presStyleCnt="0"/>
      <dgm:spPr/>
    </dgm:pt>
    <dgm:pt modelId="{14B3CCA3-4785-454B-B267-3B8E668EFC76}" type="pres">
      <dgm:prSet presAssocID="{59D79260-C452-449E-838E-30300617C795}" presName="vertThree" presStyleCnt="0"/>
      <dgm:spPr/>
    </dgm:pt>
    <dgm:pt modelId="{B2B09C98-99DD-4290-9D7B-E030BDAEC466}" type="pres">
      <dgm:prSet presAssocID="{59D79260-C452-449E-838E-30300617C795}" presName="txThree" presStyleLbl="node3" presStyleIdx="2" presStyleCnt="5">
        <dgm:presLayoutVars>
          <dgm:chPref val="3"/>
        </dgm:presLayoutVars>
      </dgm:prSet>
      <dgm:spPr/>
    </dgm:pt>
    <dgm:pt modelId="{C1C75F5B-9925-491E-B5E4-39CDA986BCBE}" type="pres">
      <dgm:prSet presAssocID="{59D79260-C452-449E-838E-30300617C795}" presName="horzThree" presStyleCnt="0"/>
      <dgm:spPr/>
    </dgm:pt>
    <dgm:pt modelId="{AF9287F1-252A-4ACB-9400-25D74D0F0F01}" type="pres">
      <dgm:prSet presAssocID="{A022EC77-C5AA-42C9-A0AF-5E73703ACCD5}" presName="sibSpaceThree" presStyleCnt="0"/>
      <dgm:spPr/>
    </dgm:pt>
    <dgm:pt modelId="{FD76CCB8-A7E4-4AF6-B9A9-7AFB094C84D3}" type="pres">
      <dgm:prSet presAssocID="{A880AED4-ECAD-4AF5-B061-73DAA9666746}" presName="vertThree" presStyleCnt="0"/>
      <dgm:spPr/>
    </dgm:pt>
    <dgm:pt modelId="{5E319DA4-F242-4589-8573-B7125641205C}" type="pres">
      <dgm:prSet presAssocID="{A880AED4-ECAD-4AF5-B061-73DAA9666746}" presName="txThree" presStyleLbl="node3" presStyleIdx="3" presStyleCnt="5">
        <dgm:presLayoutVars>
          <dgm:chPref val="3"/>
        </dgm:presLayoutVars>
      </dgm:prSet>
      <dgm:spPr/>
    </dgm:pt>
    <dgm:pt modelId="{2B4260EE-4064-49B4-8542-AD336262CC26}" type="pres">
      <dgm:prSet presAssocID="{A880AED4-ECAD-4AF5-B061-73DAA9666746}" presName="horzThree" presStyleCnt="0"/>
      <dgm:spPr/>
    </dgm:pt>
    <dgm:pt modelId="{4BF614D9-9225-4F0A-99D2-829270C1C91A}" type="pres">
      <dgm:prSet presAssocID="{FEB0FE3F-FF28-4378-B04F-41E5C3534905}" presName="sibSpaceThree" presStyleCnt="0"/>
      <dgm:spPr/>
    </dgm:pt>
    <dgm:pt modelId="{6718F87F-710F-402B-BB0E-09BCD5861295}" type="pres">
      <dgm:prSet presAssocID="{438D9C52-E22E-4B73-8759-7793038E0779}" presName="vertThree" presStyleCnt="0"/>
      <dgm:spPr/>
    </dgm:pt>
    <dgm:pt modelId="{C58D1F06-23C4-461A-B90C-EF0FB4EB8CF3}" type="pres">
      <dgm:prSet presAssocID="{438D9C52-E22E-4B73-8759-7793038E0779}" presName="txThree" presStyleLbl="node3" presStyleIdx="4" presStyleCnt="5">
        <dgm:presLayoutVars>
          <dgm:chPref val="3"/>
        </dgm:presLayoutVars>
      </dgm:prSet>
      <dgm:spPr/>
    </dgm:pt>
    <dgm:pt modelId="{6AEA6A65-E9A5-4147-B532-35C1999CA12A}" type="pres">
      <dgm:prSet presAssocID="{438D9C52-E22E-4B73-8759-7793038E0779}" presName="horzThree" presStyleCnt="0"/>
      <dgm:spPr/>
    </dgm:pt>
  </dgm:ptLst>
  <dgm:cxnLst>
    <dgm:cxn modelId="{1748FE26-A9DD-4033-AB79-21613106F108}" type="presOf" srcId="{32CE46C9-9FAE-4408-B264-6B540603A278}" destId="{FB15411D-3E66-4487-9CED-1663234B3F38}" srcOrd="0" destOrd="0" presId="urn:microsoft.com/office/officeart/2005/8/layout/hierarchy4"/>
    <dgm:cxn modelId="{B097672C-953F-49AD-BAC6-66A9778B67C1}" type="presOf" srcId="{27B25DA9-FF9E-414B-88ED-5C80067A0ED4}" destId="{F6EEDB35-A7E2-4507-9E50-DC870CA052A0}" srcOrd="0" destOrd="0" presId="urn:microsoft.com/office/officeart/2005/8/layout/hierarchy4"/>
    <dgm:cxn modelId="{FBDBD12C-FCC4-4A94-9DBB-1513BECE6E35}" srcId="{475B2B8E-082E-494E-923C-AF98AE5870DA}" destId="{32CE46C9-9FAE-4408-B264-6B540603A278}" srcOrd="0" destOrd="0" parTransId="{ECAFDFF2-3034-4FD4-9234-2A6A1CE81FF3}" sibTransId="{E1DA1D0E-5928-4D45-AA31-F4EC41402F4E}"/>
    <dgm:cxn modelId="{4E63132F-862A-4583-97AA-4E0615CB07E0}" srcId="{475B2B8E-082E-494E-923C-AF98AE5870DA}" destId="{AD809D56-1869-4112-BA8A-DAA1EC4243D0}" srcOrd="1" destOrd="0" parTransId="{48034D86-46AB-4EEE-9EA9-E4B4D6759661}" sibTransId="{F764E85C-2B76-432C-AB7F-47BAF17D1DEE}"/>
    <dgm:cxn modelId="{21B4FF5F-73DF-4E32-B819-BC3E3FBB07DD}" srcId="{27B25DA9-FF9E-414B-88ED-5C80067A0ED4}" destId="{475B2B8E-082E-494E-923C-AF98AE5870DA}" srcOrd="0" destOrd="0" parTransId="{4882F005-9554-4538-9F01-8D8A87BA4D5F}" sibTransId="{B92A28D3-E834-4589-BE09-B5650DC355B8}"/>
    <dgm:cxn modelId="{3D28CC43-F4AA-45E0-A049-2CDBD48C65E5}" type="presOf" srcId="{AD809D56-1869-4112-BA8A-DAA1EC4243D0}" destId="{A8DCC2FA-F9AD-4F83-A5F4-6CAA8A462DBB}" srcOrd="0" destOrd="0" presId="urn:microsoft.com/office/officeart/2005/8/layout/hierarchy4"/>
    <dgm:cxn modelId="{D67E3D4E-4791-40C1-A6F7-11B9BCD7AA9F}" type="presOf" srcId="{B536683E-9321-474D-A21D-861BF449DD48}" destId="{286577F3-6978-4344-8AB5-9CFDAB1F64E8}" srcOrd="0" destOrd="0" presId="urn:microsoft.com/office/officeart/2005/8/layout/hierarchy4"/>
    <dgm:cxn modelId="{B1CB4C58-193D-4302-9879-59E28606551B}" srcId="{32CE46C9-9FAE-4408-B264-6B540603A278}" destId="{B536683E-9321-474D-A21D-861BF449DD48}" srcOrd="0" destOrd="0" parTransId="{56531856-1F0F-4491-B65F-D6AB048524A8}" sibTransId="{6A2AB6AE-54DA-49C1-A4E0-3682E2639487}"/>
    <dgm:cxn modelId="{F5D4C094-4545-43E7-9F01-F261C63353A2}" type="presOf" srcId="{A880AED4-ECAD-4AF5-B061-73DAA9666746}" destId="{5E319DA4-F242-4589-8573-B7125641205C}" srcOrd="0" destOrd="0" presId="urn:microsoft.com/office/officeart/2005/8/layout/hierarchy4"/>
    <dgm:cxn modelId="{C91373A6-3B8D-4E53-83A2-E05DD4E7BE06}" srcId="{AD809D56-1869-4112-BA8A-DAA1EC4243D0}" destId="{59D79260-C452-449E-838E-30300617C795}" srcOrd="0" destOrd="0" parTransId="{4BA22171-31E4-4DDB-848A-4504A1BFF765}" sibTransId="{A022EC77-C5AA-42C9-A0AF-5E73703ACCD5}"/>
    <dgm:cxn modelId="{97F8B8AC-7EA9-4A8C-B345-EFE6DFCF183F}" type="presOf" srcId="{438D9C52-E22E-4B73-8759-7793038E0779}" destId="{C58D1F06-23C4-461A-B90C-EF0FB4EB8CF3}" srcOrd="0" destOrd="0" presId="urn:microsoft.com/office/officeart/2005/8/layout/hierarchy4"/>
    <dgm:cxn modelId="{4731C2AC-6730-4218-AF2A-5ED581A6136F}" type="presOf" srcId="{EEE0F0B0-5E85-4EE1-82BD-5E9E7BF4AD4A}" destId="{EE12F6EA-E13F-489F-A37A-2C08955245B4}" srcOrd="0" destOrd="0" presId="urn:microsoft.com/office/officeart/2005/8/layout/hierarchy4"/>
    <dgm:cxn modelId="{BC7268C3-9F0C-4E57-B52E-66237376C1FC}" srcId="{AD809D56-1869-4112-BA8A-DAA1EC4243D0}" destId="{438D9C52-E22E-4B73-8759-7793038E0779}" srcOrd="2" destOrd="0" parTransId="{A7AA91F1-9775-47A1-AC26-C8D8429E7FF6}" sibTransId="{DAFA9350-D744-4D68-9EB7-CE9AB96DF8CB}"/>
    <dgm:cxn modelId="{D4DDC1C7-1E5E-4200-BFFB-75FE69BA6381}" type="presOf" srcId="{475B2B8E-082E-494E-923C-AF98AE5870DA}" destId="{A273C580-D36B-4DB0-B019-4617E549A411}" srcOrd="0" destOrd="0" presId="urn:microsoft.com/office/officeart/2005/8/layout/hierarchy4"/>
    <dgm:cxn modelId="{0D2146CF-9F1B-4D7C-BD62-221CED6F3CA5}" srcId="{32CE46C9-9FAE-4408-B264-6B540603A278}" destId="{EEE0F0B0-5E85-4EE1-82BD-5E9E7BF4AD4A}" srcOrd="1" destOrd="0" parTransId="{B6D8F32B-9863-41CE-B5EE-F161D39AF5CD}" sibTransId="{CBA52B21-AE03-47CF-9A2B-8F12046A9B21}"/>
    <dgm:cxn modelId="{0068A6E1-AA80-4524-9A6D-C45F94146D21}" type="presOf" srcId="{59D79260-C452-449E-838E-30300617C795}" destId="{B2B09C98-99DD-4290-9D7B-E030BDAEC466}" srcOrd="0" destOrd="0" presId="urn:microsoft.com/office/officeart/2005/8/layout/hierarchy4"/>
    <dgm:cxn modelId="{4D3DCFE9-825D-4B7B-BAAD-899EAD1B62BE}" srcId="{AD809D56-1869-4112-BA8A-DAA1EC4243D0}" destId="{A880AED4-ECAD-4AF5-B061-73DAA9666746}" srcOrd="1" destOrd="0" parTransId="{36561086-26B5-4C99-BC02-AEACF52807F2}" sibTransId="{FEB0FE3F-FF28-4378-B04F-41E5C3534905}"/>
    <dgm:cxn modelId="{91E27174-03DF-487D-BACD-7419D0EE9F5F}" type="presParOf" srcId="{F6EEDB35-A7E2-4507-9E50-DC870CA052A0}" destId="{9F760C77-CE15-416F-ADD0-9A003F8E2A8C}" srcOrd="0" destOrd="0" presId="urn:microsoft.com/office/officeart/2005/8/layout/hierarchy4"/>
    <dgm:cxn modelId="{42BD0E61-C021-4434-BE5E-F09A2D30E34D}" type="presParOf" srcId="{9F760C77-CE15-416F-ADD0-9A003F8E2A8C}" destId="{A273C580-D36B-4DB0-B019-4617E549A411}" srcOrd="0" destOrd="0" presId="urn:microsoft.com/office/officeart/2005/8/layout/hierarchy4"/>
    <dgm:cxn modelId="{B45033AD-062C-4E8F-AB5A-9A7ED4074058}" type="presParOf" srcId="{9F760C77-CE15-416F-ADD0-9A003F8E2A8C}" destId="{58AD6B74-5E82-4AA8-9418-3235F7172BAC}" srcOrd="1" destOrd="0" presId="urn:microsoft.com/office/officeart/2005/8/layout/hierarchy4"/>
    <dgm:cxn modelId="{8D1A172E-D87F-4771-838D-5B6822A27431}" type="presParOf" srcId="{9F760C77-CE15-416F-ADD0-9A003F8E2A8C}" destId="{AEAD48C8-DD65-4A82-B33C-C59E46A9AD66}" srcOrd="2" destOrd="0" presId="urn:microsoft.com/office/officeart/2005/8/layout/hierarchy4"/>
    <dgm:cxn modelId="{9FBF6571-6373-4879-8201-2F7B6826A708}" type="presParOf" srcId="{AEAD48C8-DD65-4A82-B33C-C59E46A9AD66}" destId="{36A78B3A-6D4D-4B3C-9D2C-4D53AFF71CC3}" srcOrd="0" destOrd="0" presId="urn:microsoft.com/office/officeart/2005/8/layout/hierarchy4"/>
    <dgm:cxn modelId="{391C6ED8-BA8E-4FF6-A020-23624ABA0B32}" type="presParOf" srcId="{36A78B3A-6D4D-4B3C-9D2C-4D53AFF71CC3}" destId="{FB15411D-3E66-4487-9CED-1663234B3F38}" srcOrd="0" destOrd="0" presId="urn:microsoft.com/office/officeart/2005/8/layout/hierarchy4"/>
    <dgm:cxn modelId="{0EB2C6E0-9AC2-4674-9700-616B2B3DAB05}" type="presParOf" srcId="{36A78B3A-6D4D-4B3C-9D2C-4D53AFF71CC3}" destId="{C0F10397-F316-40B7-BF1B-FD3A73553237}" srcOrd="1" destOrd="0" presId="urn:microsoft.com/office/officeart/2005/8/layout/hierarchy4"/>
    <dgm:cxn modelId="{3D2A25E0-22C3-4D20-81A3-DC7A6EE270C3}" type="presParOf" srcId="{36A78B3A-6D4D-4B3C-9D2C-4D53AFF71CC3}" destId="{83047B97-C126-4940-BECC-39AC5E5D8D9D}" srcOrd="2" destOrd="0" presId="urn:microsoft.com/office/officeart/2005/8/layout/hierarchy4"/>
    <dgm:cxn modelId="{BE10B865-9873-4E52-9618-C4517DEC4A3A}" type="presParOf" srcId="{83047B97-C126-4940-BECC-39AC5E5D8D9D}" destId="{F2ABC550-5948-4B03-94D5-E538EF817A83}" srcOrd="0" destOrd="0" presId="urn:microsoft.com/office/officeart/2005/8/layout/hierarchy4"/>
    <dgm:cxn modelId="{6A514DF3-D1E0-4DF1-8425-0F244F909C79}" type="presParOf" srcId="{F2ABC550-5948-4B03-94D5-E538EF817A83}" destId="{286577F3-6978-4344-8AB5-9CFDAB1F64E8}" srcOrd="0" destOrd="0" presId="urn:microsoft.com/office/officeart/2005/8/layout/hierarchy4"/>
    <dgm:cxn modelId="{E84F8282-23BB-4011-915F-3DB1940EFFBD}" type="presParOf" srcId="{F2ABC550-5948-4B03-94D5-E538EF817A83}" destId="{124CCD6D-5F3E-45C5-90E0-7B8DA42A9C1C}" srcOrd="1" destOrd="0" presId="urn:microsoft.com/office/officeart/2005/8/layout/hierarchy4"/>
    <dgm:cxn modelId="{F546E300-D4AA-43AC-A0A1-5E0FCECA8C5F}" type="presParOf" srcId="{83047B97-C126-4940-BECC-39AC5E5D8D9D}" destId="{B9FDD1DE-56C9-46B9-B345-E64DFA7B30B9}" srcOrd="1" destOrd="0" presId="urn:microsoft.com/office/officeart/2005/8/layout/hierarchy4"/>
    <dgm:cxn modelId="{FBE30C82-3316-429C-9423-D05071DE5E61}" type="presParOf" srcId="{83047B97-C126-4940-BECC-39AC5E5D8D9D}" destId="{952FFFF3-6953-40F9-A71C-E4AF0AE73606}" srcOrd="2" destOrd="0" presId="urn:microsoft.com/office/officeart/2005/8/layout/hierarchy4"/>
    <dgm:cxn modelId="{0BEDCBC1-0EE8-4853-876D-BFE4C96B4D26}" type="presParOf" srcId="{952FFFF3-6953-40F9-A71C-E4AF0AE73606}" destId="{EE12F6EA-E13F-489F-A37A-2C08955245B4}" srcOrd="0" destOrd="0" presId="urn:microsoft.com/office/officeart/2005/8/layout/hierarchy4"/>
    <dgm:cxn modelId="{DE68C446-AFB8-4FD5-A783-9A2214AC3AF1}" type="presParOf" srcId="{952FFFF3-6953-40F9-A71C-E4AF0AE73606}" destId="{82BC0D1C-ABE4-44B5-9206-0C6A12C91CD2}" srcOrd="1" destOrd="0" presId="urn:microsoft.com/office/officeart/2005/8/layout/hierarchy4"/>
    <dgm:cxn modelId="{856F31DA-0466-466C-B67B-8632EBD0B6E4}" type="presParOf" srcId="{AEAD48C8-DD65-4A82-B33C-C59E46A9AD66}" destId="{52BA3538-7997-4FE6-8A77-28D6BC6F2569}" srcOrd="1" destOrd="0" presId="urn:microsoft.com/office/officeart/2005/8/layout/hierarchy4"/>
    <dgm:cxn modelId="{E1EDA1CD-132E-4C34-8CE6-F745AAD9C35E}" type="presParOf" srcId="{AEAD48C8-DD65-4A82-B33C-C59E46A9AD66}" destId="{F91E90FB-EE3B-4646-AD06-F50EF013803B}" srcOrd="2" destOrd="0" presId="urn:microsoft.com/office/officeart/2005/8/layout/hierarchy4"/>
    <dgm:cxn modelId="{5D5F196F-3348-4E5A-B073-51CFE9BA17ED}" type="presParOf" srcId="{F91E90FB-EE3B-4646-AD06-F50EF013803B}" destId="{A8DCC2FA-F9AD-4F83-A5F4-6CAA8A462DBB}" srcOrd="0" destOrd="0" presId="urn:microsoft.com/office/officeart/2005/8/layout/hierarchy4"/>
    <dgm:cxn modelId="{CDC31A7A-3237-4BE0-8015-FE488F112603}" type="presParOf" srcId="{F91E90FB-EE3B-4646-AD06-F50EF013803B}" destId="{3D84CCE6-7F61-4C46-A19F-3977FDC3F09C}" srcOrd="1" destOrd="0" presId="urn:microsoft.com/office/officeart/2005/8/layout/hierarchy4"/>
    <dgm:cxn modelId="{DDE6C4B5-4F08-4B56-9C92-95C7BC447746}" type="presParOf" srcId="{F91E90FB-EE3B-4646-AD06-F50EF013803B}" destId="{6CB16150-F260-4E2C-AE6C-FD74498FD63D}" srcOrd="2" destOrd="0" presId="urn:microsoft.com/office/officeart/2005/8/layout/hierarchy4"/>
    <dgm:cxn modelId="{F3807D79-7ED9-48E4-9300-69BACE411D89}" type="presParOf" srcId="{6CB16150-F260-4E2C-AE6C-FD74498FD63D}" destId="{14B3CCA3-4785-454B-B267-3B8E668EFC76}" srcOrd="0" destOrd="0" presId="urn:microsoft.com/office/officeart/2005/8/layout/hierarchy4"/>
    <dgm:cxn modelId="{83B8AD03-5887-4F09-86EA-3BD034AB3248}" type="presParOf" srcId="{14B3CCA3-4785-454B-B267-3B8E668EFC76}" destId="{B2B09C98-99DD-4290-9D7B-E030BDAEC466}" srcOrd="0" destOrd="0" presId="urn:microsoft.com/office/officeart/2005/8/layout/hierarchy4"/>
    <dgm:cxn modelId="{EF3D1D57-4975-4BA5-AD8C-B442E67A431F}" type="presParOf" srcId="{14B3CCA3-4785-454B-B267-3B8E668EFC76}" destId="{C1C75F5B-9925-491E-B5E4-39CDA986BCBE}" srcOrd="1" destOrd="0" presId="urn:microsoft.com/office/officeart/2005/8/layout/hierarchy4"/>
    <dgm:cxn modelId="{64692C1C-B2BE-4144-BB65-A6DC2A6E3C86}" type="presParOf" srcId="{6CB16150-F260-4E2C-AE6C-FD74498FD63D}" destId="{AF9287F1-252A-4ACB-9400-25D74D0F0F01}" srcOrd="1" destOrd="0" presId="urn:microsoft.com/office/officeart/2005/8/layout/hierarchy4"/>
    <dgm:cxn modelId="{E9793F44-9AFE-4951-B1A0-7044D7B84448}" type="presParOf" srcId="{6CB16150-F260-4E2C-AE6C-FD74498FD63D}" destId="{FD76CCB8-A7E4-4AF6-B9A9-7AFB094C84D3}" srcOrd="2" destOrd="0" presId="urn:microsoft.com/office/officeart/2005/8/layout/hierarchy4"/>
    <dgm:cxn modelId="{F698DF53-DC5A-4C97-A52D-2792A436AB3D}" type="presParOf" srcId="{FD76CCB8-A7E4-4AF6-B9A9-7AFB094C84D3}" destId="{5E319DA4-F242-4589-8573-B7125641205C}" srcOrd="0" destOrd="0" presId="urn:microsoft.com/office/officeart/2005/8/layout/hierarchy4"/>
    <dgm:cxn modelId="{1255678A-B442-439D-8BAF-A64ED4C8B134}" type="presParOf" srcId="{FD76CCB8-A7E4-4AF6-B9A9-7AFB094C84D3}" destId="{2B4260EE-4064-49B4-8542-AD336262CC26}" srcOrd="1" destOrd="0" presId="urn:microsoft.com/office/officeart/2005/8/layout/hierarchy4"/>
    <dgm:cxn modelId="{F8561D84-650D-4426-BB05-8639855DF88F}" type="presParOf" srcId="{6CB16150-F260-4E2C-AE6C-FD74498FD63D}" destId="{4BF614D9-9225-4F0A-99D2-829270C1C91A}" srcOrd="3" destOrd="0" presId="urn:microsoft.com/office/officeart/2005/8/layout/hierarchy4"/>
    <dgm:cxn modelId="{F15BD179-D87C-4024-92EF-42DAC7530D85}" type="presParOf" srcId="{6CB16150-F260-4E2C-AE6C-FD74498FD63D}" destId="{6718F87F-710F-402B-BB0E-09BCD5861295}" srcOrd="4" destOrd="0" presId="urn:microsoft.com/office/officeart/2005/8/layout/hierarchy4"/>
    <dgm:cxn modelId="{8E24BA51-2BE3-489B-9F06-D6F39281F2B9}" type="presParOf" srcId="{6718F87F-710F-402B-BB0E-09BCD5861295}" destId="{C58D1F06-23C4-461A-B90C-EF0FB4EB8CF3}" srcOrd="0" destOrd="0" presId="urn:microsoft.com/office/officeart/2005/8/layout/hierarchy4"/>
    <dgm:cxn modelId="{543BDC68-BAA1-4AC2-AA09-6E080442931C}" type="presParOf" srcId="{6718F87F-710F-402B-BB0E-09BCD5861295}" destId="{6AEA6A65-E9A5-4147-B532-35C1999CA12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3C580-D36B-4DB0-B019-4617E549A411}">
      <dsp:nvSpPr>
        <dsp:cNvPr id="0" name=""/>
        <dsp:cNvSpPr/>
      </dsp:nvSpPr>
      <dsp:spPr>
        <a:xfrm>
          <a:off x="844" y="2265"/>
          <a:ext cx="7356117" cy="1422499"/>
        </a:xfrm>
        <a:prstGeom prst="roundRect">
          <a:avLst>
            <a:gd name="adj" fmla="val 10000"/>
          </a:avLst>
        </a:prstGeom>
        <a:solidFill>
          <a:srgbClr val="3E738A"/>
        </a:solidFill>
        <a:ln>
          <a:noFill/>
        </a:ln>
        <a:effectLst/>
        <a:scene3d>
          <a:camera prst="obliqueTopRigh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Projekt Manager</a:t>
          </a:r>
          <a:r>
            <a:rPr lang="de-DE" sz="2400" kern="1200">
              <a:latin typeface="Calibri Light" panose="020F0302020204030204"/>
            </a:rPr>
            <a:t> </a:t>
          </a:r>
          <a:endParaRPr lang="de-DE" sz="2400" kern="120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Sven Schuler</a:t>
          </a:r>
          <a:endParaRPr lang="en-GB" sz="2400" kern="1200"/>
        </a:p>
      </dsp:txBody>
      <dsp:txXfrm>
        <a:off x="42508" y="43929"/>
        <a:ext cx="7272789" cy="1339171"/>
      </dsp:txXfrm>
    </dsp:sp>
    <dsp:sp modelId="{FB15411D-3E66-4487-9CED-1663234B3F38}">
      <dsp:nvSpPr>
        <dsp:cNvPr id="0" name=""/>
        <dsp:cNvSpPr/>
      </dsp:nvSpPr>
      <dsp:spPr>
        <a:xfrm>
          <a:off x="844" y="1554130"/>
          <a:ext cx="2883146" cy="1422499"/>
        </a:xfrm>
        <a:prstGeom prst="roundRect">
          <a:avLst>
            <a:gd name="adj" fmla="val 10000"/>
          </a:avLst>
        </a:prstGeom>
        <a:solidFill>
          <a:srgbClr val="67AFB6"/>
        </a:solidFill>
        <a:ln>
          <a:noFill/>
        </a:ln>
        <a:effectLst/>
        <a:scene3d>
          <a:camera prst="obliqueTopRigh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>
              <a:latin typeface="Calibri Light"/>
              <a:cs typeface="Calibri"/>
            </a:rPr>
            <a:t>Frontend</a:t>
          </a:r>
          <a:endParaRPr lang="de-DE" sz="1800" kern="1200"/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(HML, CSS, JavaFX)</a:t>
          </a:r>
        </a:p>
      </dsp:txBody>
      <dsp:txXfrm>
        <a:off x="42508" y="1595794"/>
        <a:ext cx="2799818" cy="1339171"/>
      </dsp:txXfrm>
    </dsp:sp>
    <dsp:sp modelId="{286577F3-6978-4344-8AB5-9CFDAB1F64E8}">
      <dsp:nvSpPr>
        <dsp:cNvPr id="0" name=""/>
        <dsp:cNvSpPr/>
      </dsp:nvSpPr>
      <dsp:spPr>
        <a:xfrm>
          <a:off x="844" y="3105994"/>
          <a:ext cx="1411922" cy="1422499"/>
        </a:xfrm>
        <a:prstGeom prst="roundRect">
          <a:avLst>
            <a:gd name="adj" fmla="val 10000"/>
          </a:avLst>
        </a:prstGeom>
        <a:solidFill>
          <a:srgbClr val="67AFB6"/>
        </a:solidFill>
        <a:ln>
          <a:noFill/>
        </a:ln>
        <a:effectLst/>
        <a:scene3d>
          <a:camera prst="obliqueTopRigh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Anna</a:t>
          </a:r>
        </a:p>
      </dsp:txBody>
      <dsp:txXfrm>
        <a:off x="42198" y="3147348"/>
        <a:ext cx="1329214" cy="1339791"/>
      </dsp:txXfrm>
    </dsp:sp>
    <dsp:sp modelId="{EE12F6EA-E13F-489F-A37A-2C08955245B4}">
      <dsp:nvSpPr>
        <dsp:cNvPr id="0" name=""/>
        <dsp:cNvSpPr/>
      </dsp:nvSpPr>
      <dsp:spPr>
        <a:xfrm>
          <a:off x="1472067" y="3105994"/>
          <a:ext cx="1411922" cy="1422499"/>
        </a:xfrm>
        <a:prstGeom prst="roundRect">
          <a:avLst>
            <a:gd name="adj" fmla="val 10000"/>
          </a:avLst>
        </a:prstGeom>
        <a:solidFill>
          <a:srgbClr val="67AFB6"/>
        </a:solidFill>
        <a:ln>
          <a:noFill/>
        </a:ln>
        <a:effectLst/>
        <a:scene3d>
          <a:camera prst="obliqueTopRigh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err="1"/>
            <a:t>Ranna</a:t>
          </a:r>
          <a:endParaRPr lang="de-DE" sz="2400" kern="1200"/>
        </a:p>
      </dsp:txBody>
      <dsp:txXfrm>
        <a:off x="1513421" y="3147348"/>
        <a:ext cx="1329214" cy="1339791"/>
      </dsp:txXfrm>
    </dsp:sp>
    <dsp:sp modelId="{A8DCC2FA-F9AD-4F83-A5F4-6CAA8A462DBB}">
      <dsp:nvSpPr>
        <dsp:cNvPr id="0" name=""/>
        <dsp:cNvSpPr/>
      </dsp:nvSpPr>
      <dsp:spPr>
        <a:xfrm>
          <a:off x="3002592" y="1554130"/>
          <a:ext cx="4354369" cy="1422499"/>
        </a:xfrm>
        <a:prstGeom prst="roundRect">
          <a:avLst>
            <a:gd name="adj" fmla="val 10000"/>
          </a:avLst>
        </a:prstGeom>
        <a:solidFill>
          <a:srgbClr val="67AFB6"/>
        </a:solidFill>
        <a:ln>
          <a:noFill/>
        </a:ln>
        <a:effectLst/>
        <a:scene3d>
          <a:camera prst="obliqueTopRigh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/>
            <a:t>Backend</a:t>
          </a: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(MS </a:t>
          </a:r>
          <a:r>
            <a:rPr lang="de-DE" sz="1800" kern="1200">
              <a:latin typeface="Calibri Light" panose="020F0302020204030204"/>
            </a:rPr>
            <a:t>SQL</a:t>
          </a:r>
          <a:r>
            <a:rPr lang="de-DE" sz="1800" kern="1200"/>
            <a:t> Server Datenbank,</a:t>
          </a:r>
          <a:r>
            <a:rPr lang="de-DE" sz="1800" kern="1200">
              <a:latin typeface="Calibri Light" panose="020F0302020204030204"/>
            </a:rPr>
            <a:t> </a:t>
          </a:r>
          <a:endParaRPr lang="de-DE" sz="1800" kern="120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Java (Spring Boot))</a:t>
          </a:r>
        </a:p>
      </dsp:txBody>
      <dsp:txXfrm>
        <a:off x="3044256" y="1595794"/>
        <a:ext cx="4271041" cy="1339171"/>
      </dsp:txXfrm>
    </dsp:sp>
    <dsp:sp modelId="{B2B09C98-99DD-4290-9D7B-E030BDAEC466}">
      <dsp:nvSpPr>
        <dsp:cNvPr id="0" name=""/>
        <dsp:cNvSpPr/>
      </dsp:nvSpPr>
      <dsp:spPr>
        <a:xfrm>
          <a:off x="3002592" y="3105994"/>
          <a:ext cx="1411922" cy="1422499"/>
        </a:xfrm>
        <a:prstGeom prst="roundRect">
          <a:avLst>
            <a:gd name="adj" fmla="val 10000"/>
          </a:avLst>
        </a:prstGeom>
        <a:solidFill>
          <a:srgbClr val="67AFB6"/>
        </a:solidFill>
        <a:ln>
          <a:noFill/>
        </a:ln>
        <a:effectLst/>
        <a:scene3d>
          <a:camera prst="obliqueTopRigh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Sven</a:t>
          </a:r>
        </a:p>
      </dsp:txBody>
      <dsp:txXfrm>
        <a:off x="3043946" y="3147348"/>
        <a:ext cx="1329214" cy="1339791"/>
      </dsp:txXfrm>
    </dsp:sp>
    <dsp:sp modelId="{5E319DA4-F242-4589-8573-B7125641205C}">
      <dsp:nvSpPr>
        <dsp:cNvPr id="0" name=""/>
        <dsp:cNvSpPr/>
      </dsp:nvSpPr>
      <dsp:spPr>
        <a:xfrm>
          <a:off x="4473815" y="3105994"/>
          <a:ext cx="1411922" cy="1422499"/>
        </a:xfrm>
        <a:prstGeom prst="roundRect">
          <a:avLst>
            <a:gd name="adj" fmla="val 10000"/>
          </a:avLst>
        </a:prstGeom>
        <a:solidFill>
          <a:srgbClr val="67AFB6"/>
        </a:solidFill>
        <a:ln>
          <a:noFill/>
        </a:ln>
        <a:effectLst/>
        <a:scene3d>
          <a:camera prst="obliqueTopRigh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Tim</a:t>
          </a:r>
          <a:r>
            <a:rPr lang="de-DE" sz="2400" kern="1200">
              <a:latin typeface="Calibri Light" panose="020F0302020204030204"/>
            </a:rPr>
            <a:t> </a:t>
          </a:r>
          <a:endParaRPr lang="de-DE" sz="2400" kern="1200"/>
        </a:p>
      </dsp:txBody>
      <dsp:txXfrm>
        <a:off x="4515169" y="3147348"/>
        <a:ext cx="1329214" cy="1339791"/>
      </dsp:txXfrm>
    </dsp:sp>
    <dsp:sp modelId="{C58D1F06-23C4-461A-B90C-EF0FB4EB8CF3}">
      <dsp:nvSpPr>
        <dsp:cNvPr id="0" name=""/>
        <dsp:cNvSpPr/>
      </dsp:nvSpPr>
      <dsp:spPr>
        <a:xfrm>
          <a:off x="5945038" y="3105994"/>
          <a:ext cx="1411922" cy="1422499"/>
        </a:xfrm>
        <a:prstGeom prst="roundRect">
          <a:avLst>
            <a:gd name="adj" fmla="val 10000"/>
          </a:avLst>
        </a:prstGeom>
        <a:solidFill>
          <a:srgbClr val="67AFB6"/>
        </a:solidFill>
        <a:ln>
          <a:noFill/>
        </a:ln>
        <a:effectLst/>
        <a:scene3d>
          <a:camera prst="obliqueTopRigh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Timo</a:t>
          </a:r>
        </a:p>
      </dsp:txBody>
      <dsp:txXfrm>
        <a:off x="5986392" y="3147348"/>
        <a:ext cx="1329214" cy="1339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A470E-8136-495E-9452-198A4C2227F0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3CEEA-5604-424C-B2B7-1A36A938EB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4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3CEEA-5604-424C-B2B7-1A36A938EB3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36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3CEEA-5604-424C-B2B7-1A36A938EB3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2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3CEEA-5604-424C-B2B7-1A36A938EB3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087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3CEEA-5604-424C-B2B7-1A36A938EB3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21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3CEEA-5604-424C-B2B7-1A36A938EB3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39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3CEEA-5604-424C-B2B7-1A36A938EB3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1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717E0-20AE-4F66-8F96-00C583746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10D3B8-619C-4DC3-8AA3-AFECA8189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9B5408-F78B-4F7E-94BC-AAE5B0F8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5298-DDC0-48D4-B19D-5C6B973F65A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C54C8-42B1-427E-A366-FBBAAE0E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19D86F-0F65-4415-B48E-FAB4BA63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E27-EA48-493F-9D93-7814AEB5AE5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E49AC-AA2F-4298-A7FE-82AC0862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325DDF-BE9E-4755-9F6B-DD02D85B5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CD8CC-920D-407A-882E-48877F2C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5298-DDC0-48D4-B19D-5C6B973F65A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BED15-6D3B-46D1-81BD-8CDEE1B8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AC0725-10F0-4226-BC4F-2965E166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E27-EA48-493F-9D93-7814AEB5AE5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58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1FA30C-CE8E-479E-A101-F44F8F003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4F0AA4-B0CF-4628-9337-8A9918EFB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BB792F-3257-4566-AEF9-A6A7AD0D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5298-DDC0-48D4-B19D-5C6B973F65A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51A2A-FDF2-46B1-B017-B76ED54B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857FC-BBC2-494C-86A6-51252978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E27-EA48-493F-9D93-7814AEB5AE5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64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2D078-F4C8-4EE5-B1F4-96127423ACE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EE8C25-6172-46E9-8AC6-3113B5E470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FC14B-A5E6-46BD-AFEC-EA207B68F5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F1C50E-D315-4170-89E7-BB85082F8363}" type="datetime1">
              <a:rPr lang="de-DE"/>
              <a:pPr lvl="0"/>
              <a:t>15.06.2021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F6B77-2CC6-44F2-BE93-E9A0A55DD52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7374A8-6FB6-4F5C-BC82-E82D998D39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9846C1-9059-415A-9A88-EE61FE49125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7911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4A711-6A55-4753-86C2-DE264A128B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5CDAB-AB28-4B3F-BBCA-8B40EC3DBEF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1BAC7A-39A7-47C0-8D96-34DDA1C260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30BB2C-9416-418B-9BB7-5416B6F8DBB6}" type="datetime1">
              <a:rPr lang="de-DE"/>
              <a:pPr lvl="0"/>
              <a:t>15.06.2021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0D1A92-9C8A-4589-A4D7-0B689160ED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C58586-28FD-4580-B113-8B9AC2189B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517449-A76C-47E9-BE8B-C9EF342B508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1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6814A-F5B8-4F0B-AC0A-4271B4D55F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C38656-DDC8-49A2-9C5B-2B747FBE6B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085297-8BD4-40AF-BD3E-EB1B0C571E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F4B404-892C-4559-9C68-43EFFB398198}" type="datetime1">
              <a:rPr lang="de-DE"/>
              <a:pPr lvl="0"/>
              <a:t>15.06.2021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7D2CD-261B-4C5B-84C7-724860A7F2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818E9-ED75-4D97-BA45-634E28593D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408BF7-8D4C-4C8B-9719-BBCA20976A3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124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604DE-9EAF-438D-BD36-6F4BC515C6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758FB-3341-45CD-87DB-5F726D9CA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6B0774-160A-4B73-9197-9FA75104FBC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119AB8-CE8D-46FF-9D9E-19BB307F00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5D8123-F38C-49E3-B481-AD3EC779400D}" type="datetime1">
              <a:rPr lang="de-DE"/>
              <a:pPr lvl="0"/>
              <a:t>15.06.2021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CB0942-9362-4581-A8DB-CB9818F91A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36F189-F286-4523-AD40-18A0A0B695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4649E0-396C-4D2C-AD3E-CF619194ED4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584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9573E-277E-4B30-809C-9E348FA867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E129E2-9C9E-45A2-8281-C9A75FE7B7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A8FAE9-8B27-4AF7-AEFA-C71789C3A6A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1ED80E-09E6-4C9A-87D6-557EC5897BB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1AED82-9694-4B9E-B080-A5C8884411F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FA7CC0-F9B0-4149-8314-5B84A4E671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D0BE52-F87D-45A2-8EBB-61AE85A10AD2}" type="datetime1">
              <a:rPr lang="de-DE"/>
              <a:pPr lvl="0"/>
              <a:t>15.06.2021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84E62F-02AE-48B3-B38E-416DC06104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CB9DEF-6F23-4729-999B-33CC09AEE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80C6A4-2FF9-4A23-B0E6-D1B7B60A5F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05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2C9F6-0145-4C5B-BC75-E6054B0514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313C68-B2B9-4CA6-A612-9501EB6A58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10C7FF-535B-460B-A422-DA95FBC12F2A}" type="datetime1">
              <a:rPr lang="de-DE"/>
              <a:pPr lvl="0"/>
              <a:t>15.06.2021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281F98-3339-448B-864E-FDDC4275FB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6B3648-22D1-4447-A806-D4238C57E7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46357-ECE9-4ACA-847D-36B3B8FFA1E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216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8BADA1-6ABF-44F6-8816-87FAE00F36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C73FBE-F275-467B-9C49-9F9561818764}" type="datetime1">
              <a:rPr lang="de-DE"/>
              <a:pPr lvl="0"/>
              <a:t>15.06.2021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11D823-FF3C-47DF-B2A9-AB4E6FC768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0B0DD2-7588-42F9-872D-762D1F0EAE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A5BBD2-7DA6-4909-B6A1-9116BFE315C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97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CC354-754C-4165-8018-9DAE939FB5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5B04FC-EA74-4FE8-AA5B-8B0FB9097D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AA740-0385-4008-9729-13C9DC15660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D4AC6-7A35-4AB9-A00F-A5CA1AA485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1C7A93-0E86-4C0D-AA84-93F5777F79C3}" type="datetime1">
              <a:rPr lang="de-DE"/>
              <a:pPr lvl="0"/>
              <a:t>15.06.2021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D9FA56-CA16-4AB2-A88F-D00835BA23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07600B-7D1A-448A-8F92-0D487BE307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F2AE4C-B149-4A05-B390-C88091A67F7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82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A85A7-22F2-46F2-A871-BDE5B056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A5FF11-C76B-4059-9F02-63C9C221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E76E0-6CC8-4284-BD72-EC82E20D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5298-DDC0-48D4-B19D-5C6B973F65A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CC7733-7ADA-4A21-9C56-41BEF7E2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826C30-91F7-4245-BDBC-E588849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E27-EA48-493F-9D93-7814AEB5AE5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75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20E54-3D94-478D-9664-6D092DB262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475236-879E-439D-B2E2-CA887CC88E7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057802-2AF1-4123-ABF7-8FE0AA7E906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A5D8E8-2334-481E-863F-BFA8FCFBBE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83116C-06E3-4738-953B-238E7917DF59}" type="datetime1">
              <a:rPr lang="de-DE"/>
              <a:pPr lvl="0"/>
              <a:t>15.06.2021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E002B0-4BDD-4725-8ACA-C5C6CF878F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1D893C-188A-48D4-A12D-A685839D9C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27FE76-EE3E-498D-AC81-1816F358C7E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216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0049A-B725-42B0-8F42-CFBE976F9E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08186A-4F8B-44A2-BC3D-4A93EDCEE34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708ED-AAA0-44E0-A3F7-2EB75E0B15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E67B18-45CD-41A4-B14C-7949FC6F5F7E}" type="datetime1">
              <a:rPr lang="de-DE"/>
              <a:pPr lvl="0"/>
              <a:t>15.06.2021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CE3B5B-FEE4-4085-872F-BBC7BE0023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440CED-73D5-45D2-9F63-913E649E40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FD7808-73A9-4DC1-8B21-CE02ADBD146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127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4BFAFE-B08C-4496-BBF6-22AFEC1F0F1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046622-0C0A-4FF6-82B0-4BB6D586C79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8D49C5-D71E-4446-88E2-F026718EE5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A6A791-B675-4878-8DD7-C29EAEC3300C}" type="datetime1">
              <a:rPr lang="de-DE"/>
              <a:pPr lvl="0"/>
              <a:t>15.06.2021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57CC17-4294-4EF6-B7D4-4AFE8B76F4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CCB152-15F6-4FB4-BD6B-D02BC5ED01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977FEE-15A6-48CC-B860-3EA8708A8E2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04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79D06-90A8-4BF7-AEC3-961A2A6D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FBB115-CDBF-4335-A779-DE1CD808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A855F-B8FC-4DA4-B802-F44D229B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5298-DDC0-48D4-B19D-5C6B973F65A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5C3137-8F89-4CF9-9FFE-723C5178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E8543-B3E7-4755-B770-DA9A3646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E27-EA48-493F-9D93-7814AEB5AE5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14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60492-7496-4E43-996E-C03B5F1B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983B0E-378A-4C07-8C33-EBA4D720A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5BF70F-B80F-4524-9A30-FCA0FABEC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213D4F-15B2-4D80-86A7-6CBF2687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5298-DDC0-48D4-B19D-5C6B973F65A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9AB0CD-9587-4B0C-B482-5A2C2BE8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00C456-3138-49AA-80AA-B9B446EF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E27-EA48-493F-9D93-7814AEB5AE5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1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11C16-110A-4671-8A6D-C9C16211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CF5D7B-DB5B-40C2-8775-7286AD371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FEC846-1F12-4CAF-8F7B-F6C72C81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58D464-C9FB-4525-BC8E-1EEE7C756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B327A-7772-44FB-B4F6-D6C583915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5806A4-4373-4064-9575-5DE9DFAA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5298-DDC0-48D4-B19D-5C6B973F65A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DD432B-0E06-498A-8F23-284305D3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D7DC79-84DB-4D88-B4A1-CF843A9D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E27-EA48-493F-9D93-7814AEB5AE5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2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383B0-2AF3-4170-A3CA-A44D98EC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C41C58-7274-4FB8-8B11-6499BBB9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5298-DDC0-48D4-B19D-5C6B973F65A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3989E1-09B4-4886-8876-44D7D520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A7D431-AC46-4E46-B7FD-8455BED5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E27-EA48-493F-9D93-7814AEB5AE5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EE0BFA-3578-4B7E-AA2B-AB5F7446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5298-DDC0-48D4-B19D-5C6B973F65A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CA57D6-805A-4732-BC91-06A99FA8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A352A8-949E-45B0-AAC0-283A5C61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E27-EA48-493F-9D93-7814AEB5AE5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64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DE518-74F7-4F83-8B66-88F5B197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52094-5DCF-420A-8ECB-1B041913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9F97E-A3B0-4D55-ABBF-CA72C06C1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37E220-208F-473D-A064-C143B34B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5298-DDC0-48D4-B19D-5C6B973F65A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EF063C-6649-4219-AA23-B50CBBF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707610-D0D2-4246-9F7A-B6673D83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E27-EA48-493F-9D93-7814AEB5AE5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49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D4C67-9C20-4962-B7F2-5C30256A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F3FC8E-73B9-4345-9C89-B42026768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E4320F-F0F8-4569-8CD2-ECE0BFA2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1A0912-CA91-4463-9C3C-DA54F759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5298-DDC0-48D4-B19D-5C6B973F65A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506089-A0B6-4846-A9CC-C2E6B8AF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251F18-5E99-4B0B-9B4C-A692483F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E27-EA48-493F-9D93-7814AEB5AE5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0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3A5CFE-127D-48C9-B01A-C0AE0078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8D38-82BC-4207-8783-974F05F85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D99C22-68F5-4E6F-B87C-6954D71D6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D5298-DDC0-48D4-B19D-5C6B973F65AB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037A-B064-481F-8720-060D99A2C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8F9AF-645B-4BE5-B7F1-C665C7D8C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DE27-EA48-493F-9D93-7814AEB5AE5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43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630DBC-CB46-4864-ADF0-D2403BE08C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B69B16-FE3B-473D-9ED9-0DDF7CB45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775E10-DAB8-457A-AC40-A559D02A36F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DEBEAC6-889C-4BF3-9738-947D2B30FD9C}" type="datetime1">
              <a:rPr lang="de-DE"/>
              <a:pPr lvl="0"/>
              <a:t>15.06.2021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F7D1F2-9494-4365-B137-C5FC5B2A603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ED32C-0214-4495-BC8C-954E1F5763F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1A95244-BB04-406C-81A3-EA256AC96FB4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1;p22">
            <a:extLst>
              <a:ext uri="{FF2B5EF4-FFF2-40B4-BE49-F238E27FC236}">
                <a16:creationId xmlns:a16="http://schemas.microsoft.com/office/drawing/2014/main" id="{7E4AD879-A098-41E8-A539-0AE3D6E27F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1109"/>
            <a:ext cx="12192000" cy="63368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3;p22">
            <a:extLst>
              <a:ext uri="{FF2B5EF4-FFF2-40B4-BE49-F238E27FC236}">
                <a16:creationId xmlns:a16="http://schemas.microsoft.com/office/drawing/2014/main" id="{164CB928-E530-485F-875D-4B917A6906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76222" y="2231924"/>
            <a:ext cx="5439553" cy="9696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One: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Anna Dobler, Ranna Alemi, Sven Schuler,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Tim Brecht, Timo Schwind</a:t>
            </a:r>
            <a:endParaRPr sz="20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A33F6CE-2142-41AA-B824-7803F6FD3469}"/>
              </a:ext>
            </a:extLst>
          </p:cNvPr>
          <p:cNvSpPr/>
          <p:nvPr/>
        </p:nvSpPr>
        <p:spPr>
          <a:xfrm>
            <a:off x="1745673" y="1312068"/>
            <a:ext cx="1113905" cy="566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BF3B7DD-E724-4DE4-9E95-B90660994582}"/>
              </a:ext>
            </a:extLst>
          </p:cNvPr>
          <p:cNvSpPr/>
          <p:nvPr/>
        </p:nvSpPr>
        <p:spPr>
          <a:xfrm>
            <a:off x="6533804" y="4472247"/>
            <a:ext cx="1230283" cy="1073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EA98C62-F6C3-488C-B143-67504975CC09}"/>
              </a:ext>
            </a:extLst>
          </p:cNvPr>
          <p:cNvSpPr/>
          <p:nvPr/>
        </p:nvSpPr>
        <p:spPr>
          <a:xfrm>
            <a:off x="3376222" y="3159870"/>
            <a:ext cx="897774" cy="897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E20516A-0382-45A8-9FE4-F34336DB3869}"/>
              </a:ext>
            </a:extLst>
          </p:cNvPr>
          <p:cNvSpPr/>
          <p:nvPr/>
        </p:nvSpPr>
        <p:spPr>
          <a:xfrm>
            <a:off x="9592887" y="2144684"/>
            <a:ext cx="498764" cy="1056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94C57DF-ED00-4686-B1F7-BA1B4483B1D3}"/>
              </a:ext>
            </a:extLst>
          </p:cNvPr>
          <p:cNvSpPr/>
          <p:nvPr/>
        </p:nvSpPr>
        <p:spPr>
          <a:xfrm>
            <a:off x="9842268" y="5545932"/>
            <a:ext cx="648393" cy="455857"/>
          </a:xfrm>
          <a:prstGeom prst="rect">
            <a:avLst/>
          </a:prstGeom>
          <a:solidFill>
            <a:srgbClr val="77BE9C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77BE9C"/>
                </a:solidFill>
              </a:ln>
              <a:solidFill>
                <a:srgbClr val="77BE9C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9E0FD0-E936-4EA7-9B06-94ABDF129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379" y="521109"/>
            <a:ext cx="8557237" cy="12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8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7AF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Milestone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117BA60-5B56-4CA4-9BB7-03B7651AD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567485"/>
              </p:ext>
            </p:extLst>
          </p:nvPr>
        </p:nvGraphicFramePr>
        <p:xfrm>
          <a:off x="838200" y="1850684"/>
          <a:ext cx="10515600" cy="4890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729117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47520109"/>
                    </a:ext>
                  </a:extLst>
                </a:gridCol>
              </a:tblGrid>
              <a:tr h="68389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kern="1200" noProof="0">
                          <a:solidFill>
                            <a:srgbClr val="67AFB6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Functional requirements</a:t>
                      </a:r>
                    </a:p>
                  </a:txBody>
                  <a:tcPr>
                    <a:lnR w="6350" cap="flat" cmpd="sng" algn="ctr">
                      <a:solidFill>
                        <a:srgbClr val="67AFB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kern="1200" noProof="0">
                          <a:solidFill>
                            <a:srgbClr val="67AFB6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Non-functional requirements</a:t>
                      </a:r>
                      <a:endParaRPr lang="de-DE" sz="2400" kern="1200">
                        <a:solidFill>
                          <a:srgbClr val="67AFB6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rgbClr val="67AFB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49983902"/>
                  </a:ext>
                </a:extLst>
              </a:tr>
              <a:tr h="3206330"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67AFB6"/>
                        </a:buClr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The information system must </a:t>
                      </a:r>
                      <a:endParaRPr lang="en-GB" sz="1800" b="0" i="0" u="none" strike="noStrike" noProof="0"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endParaRPr lang="en-US" sz="1800" b="0" i="0" u="none" strike="noStrike" noProof="0">
                        <a:latin typeface="Times New Roman"/>
                      </a:endParaRPr>
                    </a:p>
                    <a:p>
                      <a:pPr marL="285750" lvl="0" indent="-285750">
                        <a:buClr>
                          <a:srgbClr val="67AFB6"/>
                        </a:buClr>
                        <a:buFont typeface="Arial"/>
                        <a:buChar char="•"/>
                      </a:pPr>
                      <a:r>
                        <a:rPr lang="en-GB" sz="1800" b="0" i="0" u="none" strike="noStrike" kern="1200" noProof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verify the statement of bank accounts. </a:t>
                      </a:r>
                    </a:p>
                    <a:p>
                      <a:pPr marL="285750" lvl="0" indent="-285750">
                        <a:buClr>
                          <a:srgbClr val="67AFB6"/>
                        </a:buClr>
                        <a:buFont typeface="Arial"/>
                        <a:buChar char="•"/>
                      </a:pPr>
                      <a:r>
                        <a:rPr lang="en-GB" sz="1800" b="0" i="0" u="none" strike="noStrike" kern="1200" noProof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be able to receive statement of bank account csv files. </a:t>
                      </a:r>
                    </a:p>
                    <a:p>
                      <a:pPr marL="285750" lvl="0" indent="-285750">
                        <a:buClr>
                          <a:srgbClr val="67AFB6"/>
                        </a:buClr>
                        <a:buFont typeface="Arial"/>
                        <a:buChar char="•"/>
                      </a:pPr>
                      <a:r>
                        <a:rPr lang="en-GB" sz="1800" b="0" i="0" u="none" strike="noStrike" kern="1200" noProof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be able to print tables and information (operating cost statement; missing payments) as a pdf. </a:t>
                      </a:r>
                    </a:p>
                    <a:p>
                      <a:pPr marL="285750" lvl="0" indent="-285750">
                        <a:buClr>
                          <a:srgbClr val="67AFB6"/>
                        </a:buClr>
                        <a:buFont typeface="Arial"/>
                        <a:buChar char="•"/>
                      </a:pPr>
                      <a:r>
                        <a:rPr lang="en-GB" sz="1800" b="0" i="0" u="none" strike="noStrike" kern="1200" noProof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be able to show operating cost statements and missing payments. </a:t>
                      </a:r>
                    </a:p>
                    <a:p>
                      <a:pPr marL="285750" lvl="0" indent="-285750">
                        <a:buClr>
                          <a:srgbClr val="67AFB6"/>
                        </a:buClr>
                        <a:buFont typeface="Arial"/>
                        <a:buChar char="•"/>
                      </a:pPr>
                      <a:r>
                        <a:rPr lang="en-GB" sz="1800" b="0" i="0" u="none" strike="noStrike" kern="1200" noProof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calculate the operating cost statement. </a:t>
                      </a:r>
                    </a:p>
                    <a:p>
                      <a:pPr marL="285750" lvl="0" indent="-285750">
                        <a:buClr>
                          <a:srgbClr val="67AFB6"/>
                        </a:buClr>
                        <a:buFont typeface="Arial"/>
                        <a:buChar char="•"/>
                      </a:pPr>
                      <a:r>
                        <a:rPr lang="en-GB" sz="1800" b="0" i="0" u="none" strike="noStrike" kern="1200" noProof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relate the cost positions to a building and distribute the costs to the different renters by a certain key. </a:t>
                      </a:r>
                    </a:p>
                    <a:p>
                      <a:pPr marL="285750" lvl="0" indent="-285750">
                        <a:buClr>
                          <a:srgbClr val="67AFB6"/>
                        </a:buClr>
                        <a:buFont typeface="Arial"/>
                        <a:buChar char="•"/>
                      </a:pPr>
                      <a:r>
                        <a:rPr lang="en-GB" sz="1800" b="0" i="0" u="none" strike="noStrike" kern="1200" noProof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give the user the possibility to create, update and delete renters. </a:t>
                      </a:r>
                    </a:p>
                    <a:p>
                      <a:pPr marL="285750" lvl="0" indent="-285750">
                        <a:buClr>
                          <a:srgbClr val="67AFB6"/>
                        </a:buClr>
                        <a:buFont typeface="Arial"/>
                        <a:buChar char="•"/>
                      </a:pPr>
                      <a:r>
                        <a:rPr lang="en-GB" sz="1800" b="0" i="0" u="none" strike="noStrike" kern="1200" noProof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+mn-cs"/>
                        </a:rPr>
                        <a:t>not send the operating cost statements per e-mail. </a:t>
                      </a:r>
                      <a:endParaRPr lang="en-GB">
                        <a:latin typeface="Times New Roman"/>
                        <a:cs typeface="Times New Roman"/>
                      </a:endParaRPr>
                    </a:p>
                  </a:txBody>
                  <a:tcPr>
                    <a:lnR w="6350" cap="flat" cmpd="sng" algn="ctr">
                      <a:solidFill>
                        <a:srgbClr val="67AFB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Clr>
                          <a:srgbClr val="67AFB6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information system must use a MS SQL Server. </a:t>
                      </a:r>
                    </a:p>
                    <a:p>
                      <a:pPr marL="285750" indent="-285750" rtl="0" fontAlgn="base">
                        <a:buClr>
                          <a:srgbClr val="67AFB6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logic should (if possible) run on the database server. </a:t>
                      </a:r>
                    </a:p>
                    <a:p>
                      <a:pPr marL="285750" indent="-285750" rtl="0" fontAlgn="base">
                        <a:buClr>
                          <a:srgbClr val="67AFB6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information system needs a graphical interface </a:t>
                      </a:r>
                    </a:p>
                  </a:txBody>
                  <a:tcPr>
                    <a:lnL w="6350" cap="flat" cmpd="sng" algn="ctr">
                      <a:solidFill>
                        <a:srgbClr val="67AFB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216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97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F96DC-C888-4D18-A4D7-3BFFAB5D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>
                <a:solidFill>
                  <a:srgbClr val="3E73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sz="4800">
              <a:solidFill>
                <a:srgbClr val="3E738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B4B41D1-2E18-4B20-802C-1787FDC85203}"/>
              </a:ext>
            </a:extLst>
          </p:cNvPr>
          <p:cNvSpPr/>
          <p:nvPr/>
        </p:nvSpPr>
        <p:spPr>
          <a:xfrm>
            <a:off x="4415311" y="1690688"/>
            <a:ext cx="3677129" cy="3368583"/>
          </a:xfrm>
          <a:prstGeom prst="rect">
            <a:avLst/>
          </a:prstGeom>
          <a:solidFill>
            <a:srgbClr val="589EA5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17500" prstMaterial="softEdge">
            <a:bevelT w="260350" h="50800" prst="angle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1C96E47-53C7-4726-8C99-ECFB1D917B5F}"/>
              </a:ext>
            </a:extLst>
          </p:cNvPr>
          <p:cNvSpPr/>
          <p:nvPr/>
        </p:nvSpPr>
        <p:spPr>
          <a:xfrm>
            <a:off x="4815907" y="1746197"/>
            <a:ext cx="2983603" cy="2656445"/>
          </a:xfrm>
          <a:prstGeom prst="rect">
            <a:avLst/>
          </a:prstGeom>
          <a:solidFill>
            <a:srgbClr val="5D957A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17500" prstMaterial="softEdge">
            <a:bevelT w="260350" h="50800" prst="angle"/>
            <a:bevelB w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0DFF01A-D563-4BE6-BED3-CDA277020C77}"/>
              </a:ext>
            </a:extLst>
          </p:cNvPr>
          <p:cNvCxnSpPr>
            <a:cxnSpLocks/>
          </p:cNvCxnSpPr>
          <p:nvPr/>
        </p:nvCxnSpPr>
        <p:spPr>
          <a:xfrm flipH="1" flipV="1">
            <a:off x="2823128" y="2081346"/>
            <a:ext cx="1299253" cy="993074"/>
          </a:xfrm>
          <a:prstGeom prst="line">
            <a:avLst/>
          </a:prstGeom>
          <a:ln w="28575">
            <a:solidFill>
              <a:srgbClr val="67A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F94C91F-898F-4C25-973F-25D2C9091B52}"/>
              </a:ext>
            </a:extLst>
          </p:cNvPr>
          <p:cNvSpPr txBox="1"/>
          <p:nvPr/>
        </p:nvSpPr>
        <p:spPr>
          <a:xfrm>
            <a:off x="838200" y="1742195"/>
            <a:ext cx="244971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400">
                <a:solidFill>
                  <a:srgbClr val="67AF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Mission statement 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Mission objectives 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User views (use cases) 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List of requirements </a:t>
            </a:r>
            <a:endParaRPr lang="en-GB" sz="1600">
              <a:solidFill>
                <a:srgbClr val="67AF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207DABE-0F20-4D5E-95E1-A55F079818A2}"/>
              </a:ext>
            </a:extLst>
          </p:cNvPr>
          <p:cNvSpPr txBox="1"/>
          <p:nvPr/>
        </p:nvSpPr>
        <p:spPr>
          <a:xfrm>
            <a:off x="838200" y="4212885"/>
            <a:ext cx="32810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GB" sz="2400">
                <a:solidFill>
                  <a:srgbClr val="609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 on paper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Data catalogue </a:t>
            </a:r>
          </a:p>
          <a:p>
            <a:pPr marL="342900" indent="-342900">
              <a:buClr>
                <a:srgbClr val="5E947A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List of all relevant entities and</a:t>
            </a:r>
          </a:p>
          <a:p>
            <a:pPr lvl="1" indent="-92075">
              <a:buClr>
                <a:srgbClr val="519197"/>
              </a:buClr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for each user view</a:t>
            </a:r>
            <a:endParaRPr lang="en-GB" sz="1600">
              <a:solidFill>
                <a:srgbClr val="67AF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6989745-32AE-4486-A644-26BAC364A874}"/>
              </a:ext>
            </a:extLst>
          </p:cNvPr>
          <p:cNvCxnSpPr>
            <a:cxnSpLocks/>
          </p:cNvCxnSpPr>
          <p:nvPr/>
        </p:nvCxnSpPr>
        <p:spPr>
          <a:xfrm flipV="1">
            <a:off x="2011680" y="3434966"/>
            <a:ext cx="3163212" cy="812153"/>
          </a:xfrm>
          <a:prstGeom prst="line">
            <a:avLst/>
          </a:prstGeom>
          <a:ln w="28575">
            <a:solidFill>
              <a:srgbClr val="5E94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3DEAB8E-A762-4CC4-A454-896B49185E8D}"/>
              </a:ext>
            </a:extLst>
          </p:cNvPr>
          <p:cNvSpPr txBox="1"/>
          <p:nvPr/>
        </p:nvSpPr>
        <p:spPr>
          <a:xfrm>
            <a:off x="8385370" y="4402642"/>
            <a:ext cx="37305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sz="24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342900" indent="-342900">
              <a:buClr>
                <a:srgbClr val="8EB98D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 In Case-tool </a:t>
            </a:r>
          </a:p>
          <a:p>
            <a:pPr marL="342900" indent="-342900">
              <a:buClr>
                <a:srgbClr val="8EB98D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Model </a:t>
            </a:r>
          </a:p>
          <a:p>
            <a:pPr marL="342900" indent="-342900">
              <a:buClr>
                <a:srgbClr val="8EB98D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Proof that all relations are in BCNF or </a:t>
            </a:r>
          </a:p>
          <a:p>
            <a:pPr marL="349250" lvl="1">
              <a:buClr>
                <a:srgbClr val="8EB98D"/>
              </a:buClr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why not</a:t>
            </a:r>
            <a:endParaRPr lang="en-GB" sz="1600">
              <a:solidFill>
                <a:srgbClr val="67AF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C5DA2BB-9E51-4C13-ABBC-1C810A31291E}"/>
              </a:ext>
            </a:extLst>
          </p:cNvPr>
          <p:cNvSpPr txBox="1"/>
          <p:nvPr/>
        </p:nvSpPr>
        <p:spPr>
          <a:xfrm>
            <a:off x="8427381" y="1742195"/>
            <a:ext cx="3685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342900" indent="-342900">
              <a:buClr>
                <a:srgbClr val="C1DD94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SQL code </a:t>
            </a:r>
          </a:p>
          <a:p>
            <a:pPr marL="342900" indent="-342900">
              <a:buClr>
                <a:srgbClr val="C1DD94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or source code of project </a:t>
            </a:r>
          </a:p>
          <a:p>
            <a:pPr marL="342900" indent="-342900">
              <a:buClr>
                <a:srgbClr val="C1DD94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-code for data loading </a:t>
            </a:r>
          </a:p>
          <a:p>
            <a:pPr marL="342900" indent="-342900">
              <a:buClr>
                <a:srgbClr val="C1DD94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successful and failed test cases </a:t>
            </a:r>
            <a:endParaRPr lang="en-GB" sz="1600" dirty="0">
              <a:solidFill>
                <a:srgbClr val="67AF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9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09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Milestone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871F4-0967-4C61-979A-E8BFA3B7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>
                <a:solidFill>
                  <a:srgbClr val="609B7F"/>
                </a:solidFill>
                <a:latin typeface="Times New Roman"/>
              </a:rPr>
              <a:t>Gantt Diagramm</a:t>
            </a:r>
            <a:endParaRPr lang="de-DE"/>
          </a:p>
          <a:p>
            <a:pPr marL="0" indent="0">
              <a:buNone/>
            </a:pPr>
            <a:endParaRPr lang="de-DE"/>
          </a:p>
        </p:txBody>
      </p:sp>
      <p:pic>
        <p:nvPicPr>
          <p:cNvPr id="5" name="Grafik 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B3E20792-B831-4759-ADDC-CF8D51E7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8" y="2708275"/>
            <a:ext cx="7149719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8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09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Milestone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871F4-0967-4C61-979A-E8BFA3B7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67AFB6"/>
              </a:buClr>
              <a:buNone/>
            </a:pPr>
            <a:r>
              <a:rPr lang="de-DE" sz="2400">
                <a:solidFill>
                  <a:srgbClr val="609B7F"/>
                </a:solidFill>
                <a:latin typeface="Times New Roman"/>
              </a:rPr>
              <a:t>ERM 1: </a:t>
            </a:r>
            <a:r>
              <a:rPr lang="de-DE" sz="2400" err="1">
                <a:solidFill>
                  <a:srgbClr val="609B7F"/>
                </a:solidFill>
                <a:latin typeface="Times New Roman"/>
              </a:rPr>
              <a:t>Csv</a:t>
            </a:r>
            <a:r>
              <a:rPr lang="de-DE" sz="2400">
                <a:solidFill>
                  <a:srgbClr val="609B7F"/>
                </a:solidFill>
                <a:latin typeface="Times New Roman"/>
              </a:rPr>
              <a:t> </a:t>
            </a:r>
            <a:r>
              <a:rPr lang="de-DE" sz="2400" err="1">
                <a:solidFill>
                  <a:srgbClr val="609B7F"/>
                </a:solidFill>
                <a:latin typeface="Times New Roman"/>
              </a:rPr>
              <a:t>file</a:t>
            </a:r>
            <a:r>
              <a:rPr lang="de-DE" sz="2400">
                <a:solidFill>
                  <a:srgbClr val="609B7F"/>
                </a:solidFill>
                <a:latin typeface="Times New Roman"/>
              </a:rPr>
              <a:t> </a:t>
            </a:r>
            <a:r>
              <a:rPr lang="de-DE" sz="2400" err="1">
                <a:solidFill>
                  <a:srgbClr val="609B7F"/>
                </a:solidFill>
                <a:latin typeface="Times New Roman"/>
              </a:rPr>
              <a:t>upload</a:t>
            </a:r>
            <a:endParaRPr lang="de-DE" sz="2400">
              <a:solidFill>
                <a:srgbClr val="609B7F"/>
              </a:solidFill>
              <a:latin typeface="Times New Roman"/>
            </a:endParaRPr>
          </a:p>
          <a:p>
            <a:pPr marL="0" indent="0">
              <a:buNone/>
            </a:pPr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B3F5DC-A137-4EC7-A0AA-968DCE8D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67" y="1637631"/>
            <a:ext cx="3314599" cy="472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C880A17-D1F3-45CC-B467-62A6A70A2C00}"/>
              </a:ext>
            </a:extLst>
          </p:cNvPr>
          <p:cNvSpPr txBox="1"/>
          <p:nvPr/>
        </p:nvSpPr>
        <p:spPr>
          <a:xfrm>
            <a:off x="7753299" y="1825625"/>
            <a:ext cx="376577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fontAlgn="base"/>
            <a:r>
              <a:rPr lang="en-GB" sz="2000" i="0">
                <a:solidFill>
                  <a:srgbClr val="609B7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 entities and relationships </a:t>
            </a:r>
          </a:p>
          <a:p>
            <a:pPr marL="285750" indent="-285750" algn="just" rtl="0" fontAlgn="base">
              <a:buClr>
                <a:srgbClr val="609B7F"/>
              </a:buClr>
              <a:buFont typeface="Arial" panose="020B0604020202020204" pitchFamily="34" charset="0"/>
              <a:buChar char="•"/>
            </a:pPr>
            <a:r>
              <a:rPr lang="en-GB" sz="16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PostingDate</a:t>
            </a:r>
            <a:r>
              <a:rPr lang="en-GB" sz="1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algn="just" rtl="0" fontAlgn="base">
              <a:buClr>
                <a:srgbClr val="609B7F"/>
              </a:buClr>
              <a:buFont typeface="Arial" panose="020B0604020202020204" pitchFamily="34" charset="0"/>
              <a:buChar char="•"/>
            </a:pPr>
            <a:r>
              <a:rPr lang="en-GB" sz="16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PaymentReason</a:t>
            </a:r>
            <a:r>
              <a:rPr lang="en-GB" sz="1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algn="just" rtl="0" fontAlgn="base">
              <a:buClr>
                <a:srgbClr val="609B7F"/>
              </a:buClr>
              <a:buFont typeface="Arial" panose="020B0604020202020204" pitchFamily="34" charset="0"/>
              <a:buChar char="•"/>
            </a:pPr>
            <a:r>
              <a:rPr lang="en-GB" sz="16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AmmountOfPayment</a:t>
            </a:r>
            <a:r>
              <a:rPr lang="en-GB" sz="1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algn="just" rtl="0" fontAlgn="base">
              <a:buClr>
                <a:srgbClr val="609B7F"/>
              </a:buClr>
              <a:buFont typeface="Arial" panose="020B0604020202020204" pitchFamily="34" charset="0"/>
              <a:buChar char="•"/>
            </a:pPr>
            <a:r>
              <a:rPr lang="en-GB" sz="16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DebtorCreditor_ID</a:t>
            </a:r>
            <a:r>
              <a:rPr lang="en-GB" sz="1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algn="just" rtl="0" fontAlgn="base">
              <a:buClr>
                <a:srgbClr val="609B7F"/>
              </a:buClr>
              <a:buFont typeface="Arial" panose="020B0604020202020204" pitchFamily="34" charset="0"/>
              <a:buChar char="•"/>
            </a:pPr>
            <a:r>
              <a:rPr lang="en-GB" sz="16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Renter_ID</a:t>
            </a:r>
            <a:r>
              <a:rPr lang="en-GB" sz="1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algn="just" rtl="0" fontAlgn="base">
              <a:buClr>
                <a:srgbClr val="609B7F"/>
              </a:buClr>
              <a:buFont typeface="Arial" panose="020B0604020202020204" pitchFamily="34" charset="0"/>
              <a:buChar char="•"/>
            </a:pPr>
            <a:r>
              <a:rPr lang="en-GB" sz="16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NumberOfPersons</a:t>
            </a:r>
            <a:r>
              <a:rPr lang="en-GB" sz="1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algn="just" rtl="0" fontAlgn="base">
              <a:buClr>
                <a:srgbClr val="609B7F"/>
              </a:buClr>
              <a:buFont typeface="Arial" panose="020B0604020202020204" pitchFamily="34" charset="0"/>
              <a:buChar char="•"/>
            </a:pPr>
            <a:r>
              <a:rPr lang="en-GB" sz="1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 </a:t>
            </a:r>
          </a:p>
          <a:p>
            <a:pPr marL="285750" indent="-285750" algn="just" rtl="0" fontAlgn="base">
              <a:buClr>
                <a:srgbClr val="609B7F"/>
              </a:buClr>
              <a:buFont typeface="Arial" panose="020B0604020202020204" pitchFamily="34" charset="0"/>
              <a:buChar char="•"/>
            </a:pPr>
            <a:r>
              <a:rPr lang="en-GB" sz="16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Lease_Amount</a:t>
            </a:r>
            <a:r>
              <a:rPr lang="en-GB" sz="1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algn="just" rtl="0" fontAlgn="base">
              <a:buClr>
                <a:srgbClr val="609B7F"/>
              </a:buClr>
              <a:buFont typeface="Arial" panose="020B0604020202020204" pitchFamily="34" charset="0"/>
              <a:buChar char="•"/>
            </a:pPr>
            <a:r>
              <a:rPr lang="en-GB" sz="16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AdditionalCost</a:t>
            </a:r>
            <a:r>
              <a:rPr lang="en-GB" sz="16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88627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09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Milestone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871F4-0967-4C61-979A-E8BFA3B7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67AFB6"/>
              </a:buClr>
              <a:buNone/>
            </a:pPr>
            <a:r>
              <a:rPr lang="de-DE" sz="2400">
                <a:solidFill>
                  <a:srgbClr val="609B7F"/>
                </a:solidFill>
                <a:latin typeface="Times New Roman"/>
              </a:rPr>
              <a:t>ERM 2: Operating </a:t>
            </a:r>
            <a:r>
              <a:rPr lang="de-DE" sz="2400" err="1">
                <a:solidFill>
                  <a:srgbClr val="609B7F"/>
                </a:solidFill>
                <a:latin typeface="Times New Roman"/>
              </a:rPr>
              <a:t>cost</a:t>
            </a:r>
            <a:r>
              <a:rPr lang="de-DE" sz="2400">
                <a:solidFill>
                  <a:srgbClr val="609B7F"/>
                </a:solidFill>
                <a:latin typeface="Times New Roman"/>
              </a:rPr>
              <a:t> </a:t>
            </a:r>
            <a:r>
              <a:rPr lang="de-DE" sz="2400" err="1">
                <a:solidFill>
                  <a:srgbClr val="609B7F"/>
                </a:solidFill>
                <a:latin typeface="Times New Roman"/>
              </a:rPr>
              <a:t>statement</a:t>
            </a:r>
            <a:endParaRPr lang="de-DE" sz="2400">
              <a:solidFill>
                <a:srgbClr val="609B7F"/>
              </a:solidFill>
              <a:latin typeface="Times New Roman"/>
            </a:endParaRPr>
          </a:p>
          <a:p>
            <a:pPr marL="0" indent="0">
              <a:buNone/>
            </a:pPr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59E6A0-D40C-4F98-80EA-F156040A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29" y="2470110"/>
            <a:ext cx="6811298" cy="248544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41700EB-0C3E-4FF3-9C50-EABCBD37E160}"/>
              </a:ext>
            </a:extLst>
          </p:cNvPr>
          <p:cNvSpPr txBox="1"/>
          <p:nvPr/>
        </p:nvSpPr>
        <p:spPr>
          <a:xfrm>
            <a:off x="7808259" y="24204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>
              <a:cs typeface="Calibri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AF5E188-CA1C-46A3-8F92-E5D4B3BDE234}"/>
              </a:ext>
            </a:extLst>
          </p:cNvPr>
          <p:cNvSpPr txBox="1"/>
          <p:nvPr/>
        </p:nvSpPr>
        <p:spPr>
          <a:xfrm>
            <a:off x="4867275" y="3343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122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09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Milestone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871F4-0967-4C61-979A-E8BFA3B7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67AFB6"/>
              </a:buClr>
              <a:buNone/>
            </a:pPr>
            <a:r>
              <a:rPr lang="de-DE" sz="2400">
                <a:solidFill>
                  <a:srgbClr val="609B7F"/>
                </a:solidFill>
                <a:latin typeface="Times New Roman"/>
              </a:rPr>
              <a:t>ERM 3</a:t>
            </a:r>
          </a:p>
          <a:p>
            <a:pPr marL="0" indent="0">
              <a:buNone/>
            </a:pPr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A1D39D-FA6A-4E2E-AAD3-9B11CAB82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236107"/>
            <a:ext cx="6477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E7C3C5-10C9-40D2-B7FA-6DC55956259C}"/>
              </a:ext>
            </a:extLst>
          </p:cNvPr>
          <p:cNvSpPr txBox="1"/>
          <p:nvPr/>
        </p:nvSpPr>
        <p:spPr>
          <a:xfrm>
            <a:off x="838200" y="462607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GB" sz="2000" i="0">
                <a:solidFill>
                  <a:srgbClr val="609B7F"/>
                </a:solidFill>
                <a:effectLst/>
                <a:latin typeface="Arial" panose="020B0604020202020204" pitchFamily="34" charset="0"/>
              </a:rPr>
              <a:t>Relevant entities and relationships </a:t>
            </a:r>
          </a:p>
          <a:p>
            <a:pPr marL="285750" indent="-285750" algn="just" rtl="0" fontAlgn="base">
              <a:buClr>
                <a:srgbClr val="609B7F"/>
              </a:buClr>
              <a:buFont typeface="Arial" panose="020B0604020202020204" pitchFamily="34" charset="0"/>
              <a:buChar char="•"/>
            </a:pPr>
            <a:r>
              <a:rPr lang="en-GB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Renter_ID</a:t>
            </a:r>
            <a:r>
              <a:rPr lang="en-GB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pPr marL="285750" indent="-285750" algn="just" rtl="0" fontAlgn="base">
              <a:buClr>
                <a:srgbClr val="609B7F"/>
              </a:buClr>
              <a:buFont typeface="Arial" panose="020B0604020202020204" pitchFamily="34" charset="0"/>
              <a:buChar char="•"/>
            </a:pPr>
            <a:r>
              <a:rPr lang="en-GB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TransactionAmount</a:t>
            </a:r>
            <a:r>
              <a:rPr lang="en-GB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8131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09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Milestone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C1773A6-FCF0-4927-9FD6-9B0E5FA4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29378"/>
              </p:ext>
            </p:extLst>
          </p:nvPr>
        </p:nvGraphicFramePr>
        <p:xfrm>
          <a:off x="947738" y="1391916"/>
          <a:ext cx="8206400" cy="53614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8600">
                  <a:extLst>
                    <a:ext uri="{9D8B030D-6E8A-4147-A177-3AD203B41FA5}">
                      <a16:colId xmlns:a16="http://schemas.microsoft.com/office/drawing/2014/main" val="1058035245"/>
                    </a:ext>
                  </a:extLst>
                </a:gridCol>
                <a:gridCol w="1650842">
                  <a:extLst>
                    <a:ext uri="{9D8B030D-6E8A-4147-A177-3AD203B41FA5}">
                      <a16:colId xmlns:a16="http://schemas.microsoft.com/office/drawing/2014/main" val="4085610962"/>
                    </a:ext>
                  </a:extLst>
                </a:gridCol>
                <a:gridCol w="2486331">
                  <a:extLst>
                    <a:ext uri="{9D8B030D-6E8A-4147-A177-3AD203B41FA5}">
                      <a16:colId xmlns:a16="http://schemas.microsoft.com/office/drawing/2014/main" val="2169774371"/>
                    </a:ext>
                  </a:extLst>
                </a:gridCol>
                <a:gridCol w="1368992">
                  <a:extLst>
                    <a:ext uri="{9D8B030D-6E8A-4147-A177-3AD203B41FA5}">
                      <a16:colId xmlns:a16="http://schemas.microsoft.com/office/drawing/2014/main" val="1823542180"/>
                    </a:ext>
                  </a:extLst>
                </a:gridCol>
                <a:gridCol w="1771635">
                  <a:extLst>
                    <a:ext uri="{9D8B030D-6E8A-4147-A177-3AD203B41FA5}">
                      <a16:colId xmlns:a16="http://schemas.microsoft.com/office/drawing/2014/main" val="211020084"/>
                    </a:ext>
                  </a:extLst>
                </a:gridCol>
              </a:tblGrid>
              <a:tr h="1811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u="none" strike="noStrike">
                          <a:solidFill>
                            <a:srgbClr val="609B7F"/>
                          </a:solidFill>
                          <a:effectLst/>
                        </a:rPr>
                        <a:t>Entity Name</a:t>
                      </a:r>
                      <a:endParaRPr lang="en-GB" sz="1200" b="1" i="0" u="none" strike="noStrike">
                        <a:solidFill>
                          <a:srgbClr val="609B7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L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u="none" strike="noStrike">
                          <a:solidFill>
                            <a:srgbClr val="609B7F"/>
                          </a:solidFill>
                          <a:effectLst/>
                        </a:rPr>
                        <a:t>Attributes</a:t>
                      </a:r>
                      <a:endParaRPr lang="en-GB" sz="1200" b="1" i="0" u="none" strike="noStrike">
                        <a:solidFill>
                          <a:srgbClr val="609B7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u="none" strike="noStrike">
                          <a:solidFill>
                            <a:srgbClr val="609B7F"/>
                          </a:solidFill>
                          <a:effectLst/>
                        </a:rPr>
                        <a:t>Description </a:t>
                      </a:r>
                      <a:endParaRPr lang="en-GB" sz="1200" b="1" i="0" u="none" strike="noStrike">
                        <a:solidFill>
                          <a:srgbClr val="609B7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u="none" strike="noStrike">
                          <a:solidFill>
                            <a:srgbClr val="609B7F"/>
                          </a:solidFill>
                          <a:effectLst/>
                        </a:rPr>
                        <a:t>Data Type &amp; length</a:t>
                      </a:r>
                      <a:endParaRPr lang="en-GB" sz="1200" b="1" i="0" u="none" strike="noStrike">
                        <a:solidFill>
                          <a:srgbClr val="609B7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u="none" strike="noStrike">
                          <a:solidFill>
                            <a:srgbClr val="609B7F"/>
                          </a:solidFill>
                          <a:effectLst/>
                        </a:rPr>
                        <a:t>Constraints</a:t>
                      </a:r>
                      <a:endParaRPr lang="en-GB" sz="1200" b="1" i="0" u="none" strike="noStrike">
                        <a:solidFill>
                          <a:srgbClr val="609B7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2403760"/>
                  </a:ext>
                </a:extLst>
              </a:tr>
              <a:tr h="15696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>
                          <a:solidFill>
                            <a:srgbClr val="609B7F"/>
                          </a:solidFill>
                          <a:effectLst/>
                        </a:rPr>
                        <a:t>Transaction</a:t>
                      </a:r>
                      <a:endParaRPr lang="en-GB" sz="1000" b="1" i="0" u="none" strike="noStrike">
                        <a:solidFill>
                          <a:srgbClr val="609B7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L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  <a:highlight>
                            <a:srgbClr val="67AFB6"/>
                          </a:highlight>
                        </a:rPr>
                        <a:t>AccountMovement_ID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67AFB6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FK from Table Account Movement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int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Foreign Key (composite key1)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7398537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  <a:highlight>
                            <a:srgbClr val="C1DD94"/>
                          </a:highlight>
                        </a:rPr>
                        <a:t>Renter_ID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1DD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FK from Table Renter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int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Foreign Key (composite key2)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0485178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err="1">
                          <a:effectLst/>
                          <a:highlight>
                            <a:srgbClr val="C0DEE1"/>
                          </a:highlight>
                        </a:rPr>
                        <a:t>PostingDate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DEE1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Date of the transaction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Date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154590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  <a:highlight>
                            <a:srgbClr val="609B7F"/>
                          </a:highlight>
                        </a:rPr>
                        <a:t>PaymentReason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609B7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Explanation of the transaction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varchar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18808648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err="1">
                          <a:effectLst/>
                        </a:rPr>
                        <a:t>TransactionAmount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Amount of money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money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439275"/>
                  </a:ext>
                </a:extLst>
              </a:tr>
              <a:tr h="156968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>
                          <a:solidFill>
                            <a:srgbClr val="609B7F"/>
                          </a:solidFill>
                          <a:effectLst/>
                        </a:rPr>
                        <a:t>Renter</a:t>
                      </a:r>
                      <a:endParaRPr lang="en-GB" sz="1000" b="1" i="0" u="none" strike="noStrike">
                        <a:solidFill>
                          <a:srgbClr val="609B7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L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  <a:highlight>
                            <a:srgbClr val="C1DD94"/>
                          </a:highlight>
                        </a:rPr>
                        <a:t>Renter_ID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1DD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Unique identification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int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Primary Key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8641210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err="1">
                          <a:effectLst/>
                        </a:rPr>
                        <a:t>rLastname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Last Name of the tenant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varchar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6642443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rFirstname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First Name of the tenant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varchar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76798556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rPostcode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Adress of the tenant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int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232581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rCity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varchar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2245048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rStreet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varchar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6093470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err="1">
                          <a:effectLst/>
                        </a:rPr>
                        <a:t>rGender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Gender of the tenant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char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7259"/>
                  </a:ext>
                </a:extLst>
              </a:tr>
              <a:tr h="15696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>
                          <a:solidFill>
                            <a:srgbClr val="609B7F"/>
                          </a:solidFill>
                          <a:effectLst/>
                        </a:rPr>
                        <a:t>Account Movement</a:t>
                      </a:r>
                      <a:endParaRPr lang="en-GB" sz="1000" b="1" i="0" u="none" strike="noStrike">
                        <a:solidFill>
                          <a:srgbClr val="609B7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L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  <a:highlight>
                            <a:srgbClr val="67AFB6"/>
                          </a:highlight>
                        </a:rPr>
                        <a:t>AccountMovement_ID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67AFB6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Unique identification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int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Primary Key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370595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err="1">
                          <a:effectLst/>
                          <a:highlight>
                            <a:srgbClr val="C0DEE1"/>
                          </a:highlight>
                        </a:rPr>
                        <a:t>PostingDate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DEE1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Date of the transaction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Date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13516666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  <a:highlight>
                            <a:srgbClr val="609B7F"/>
                          </a:highlight>
                        </a:rPr>
                        <a:t>PaymentReason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609B7F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Explanation of the transaction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varchar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15019535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AmountOfPayment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Amount of money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money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0502059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DebtorCreditor_ID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Name of Payer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varchar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62066983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RawData_ID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FK from Table raw data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int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Foreign Key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102015"/>
                  </a:ext>
                </a:extLst>
              </a:tr>
              <a:tr h="15696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>
                          <a:solidFill>
                            <a:srgbClr val="609B7F"/>
                          </a:solidFill>
                          <a:effectLst/>
                        </a:rPr>
                        <a:t>Lease Contract</a:t>
                      </a:r>
                      <a:endParaRPr lang="en-GB" sz="1000" b="1" i="0" u="none" strike="noStrike">
                        <a:solidFill>
                          <a:srgbClr val="609B7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L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err="1">
                          <a:effectLst/>
                        </a:rPr>
                        <a:t>Contract_ID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Unique identification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int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Primary Key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9517724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  <a:highlight>
                            <a:srgbClr val="C1DD94"/>
                          </a:highlight>
                        </a:rPr>
                        <a:t>Renter_ID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1DD94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FK from Table Renter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int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Foreign Key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62706884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err="1">
                          <a:effectLst/>
                          <a:highlight>
                            <a:srgbClr val="9FCD9E"/>
                          </a:highlight>
                        </a:rPr>
                        <a:t>Appartment_ID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FCD9E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FK from Table Apartment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int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Foreign Key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7969200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err="1">
                          <a:effectLst/>
                        </a:rPr>
                        <a:t>Lease_amount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Monthly Lease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money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0739856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DateOfSignature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Date the lease was signed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Date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1140010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NumberOfPersons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int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8370118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Additional costs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Information about add. costs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money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25163279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err="1">
                          <a:effectLst/>
                        </a:rPr>
                        <a:t>Security_Deposit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Amount of money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money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273156"/>
                  </a:ext>
                </a:extLst>
              </a:tr>
              <a:tr h="15696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err="1">
                          <a:solidFill>
                            <a:srgbClr val="609B7F"/>
                          </a:solidFill>
                          <a:effectLst/>
                        </a:rPr>
                        <a:t>Appartment</a:t>
                      </a:r>
                      <a:endParaRPr lang="en-GB" sz="1000" b="1" i="0" u="none" strike="noStrike">
                        <a:solidFill>
                          <a:srgbClr val="609B7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L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err="1">
                          <a:effectLst/>
                          <a:highlight>
                            <a:srgbClr val="9FCD9E"/>
                          </a:highlight>
                        </a:rPr>
                        <a:t>Appartment_ID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FCD9E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Unique identification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int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Primary Key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740330"/>
                  </a:ext>
                </a:extLst>
              </a:tr>
              <a:tr h="26399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err="1">
                          <a:effectLst/>
                        </a:rPr>
                        <a:t>Max_Renter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Number of maximum renters in this </a:t>
                      </a:r>
                      <a:r>
                        <a:rPr lang="en-GB" sz="1000" b="0" u="none" strike="noStrike" err="1">
                          <a:effectLst/>
                        </a:rPr>
                        <a:t>appartment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int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6205201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Size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Size of appartment in m²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float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6296628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Appartment_number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number of appartments in house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int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6375803"/>
                  </a:ext>
                </a:extLst>
              </a:tr>
              <a:tr h="1569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Number_rooms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Number of rooms in appartments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int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14288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House_Number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get number of appartments in house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int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effectLst/>
                        </a:rPr>
                        <a:t>Not Null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09" marR="4109" marT="4109" marB="0" anchor="ctr">
                    <a:lnR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609B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14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59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09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Milestone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871F4-0967-4C61-979A-E8BFA3B7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67AFB6"/>
              </a:buClr>
              <a:buNone/>
            </a:pPr>
            <a:r>
              <a:rPr lang="de-DE" sz="1800">
                <a:latin typeface="Times New Roman"/>
              </a:rPr>
              <a:t>GUI Sites</a:t>
            </a:r>
          </a:p>
          <a:p>
            <a:pPr>
              <a:buClr>
                <a:srgbClr val="609B7F"/>
              </a:buClr>
            </a:pPr>
            <a:r>
              <a:rPr lang="de-DE" sz="1800" err="1">
                <a:latin typeface="Times New Roman"/>
              </a:rPr>
              <a:t>Renter</a:t>
            </a:r>
            <a:r>
              <a:rPr lang="de-DE" sz="1800">
                <a:latin typeface="Times New Roman"/>
              </a:rPr>
              <a:t>, Apartment and lease </a:t>
            </a:r>
            <a:r>
              <a:rPr lang="de-DE" sz="1800" err="1">
                <a:latin typeface="Times New Roman"/>
              </a:rPr>
              <a:t>contract</a:t>
            </a:r>
            <a:r>
              <a:rPr lang="de-DE" sz="1800">
                <a:latin typeface="Times New Roman"/>
              </a:rPr>
              <a:t>: </a:t>
            </a:r>
            <a:r>
              <a:rPr lang="de-DE" sz="1800" err="1">
                <a:latin typeface="Times New Roman"/>
              </a:rPr>
              <a:t>overview</a:t>
            </a:r>
            <a:r>
              <a:rPr lang="de-DE" sz="1800">
                <a:latin typeface="Times New Roman"/>
              </a:rPr>
              <a:t>, </a:t>
            </a:r>
            <a:r>
              <a:rPr lang="de-DE" sz="1800" err="1">
                <a:latin typeface="Times New Roman"/>
              </a:rPr>
              <a:t>details</a:t>
            </a:r>
            <a:r>
              <a:rPr lang="de-DE" sz="1800">
                <a:latin typeface="Times New Roman"/>
              </a:rPr>
              <a:t> and </a:t>
            </a:r>
            <a:r>
              <a:rPr lang="de-DE" sz="1800" err="1">
                <a:latin typeface="Times New Roman"/>
              </a:rPr>
              <a:t>new</a:t>
            </a:r>
            <a:endParaRPr lang="de-DE" sz="1800">
              <a:latin typeface="Times New Roman"/>
            </a:endParaRPr>
          </a:p>
          <a:p>
            <a:pPr>
              <a:buClr>
                <a:srgbClr val="609B7F"/>
              </a:buClr>
            </a:pPr>
            <a:r>
              <a:rPr lang="de-DE" sz="1800">
                <a:latin typeface="Times New Roman"/>
              </a:rPr>
              <a:t>Upload CSV </a:t>
            </a:r>
            <a:r>
              <a:rPr lang="de-DE" sz="1800" err="1">
                <a:latin typeface="Times New Roman"/>
              </a:rPr>
              <a:t>file</a:t>
            </a:r>
            <a:endParaRPr lang="de-DE" sz="1800">
              <a:latin typeface="Times New Roman"/>
            </a:endParaRPr>
          </a:p>
          <a:p>
            <a:pPr>
              <a:buClr>
                <a:srgbClr val="609B7F"/>
              </a:buClr>
            </a:pPr>
            <a:r>
              <a:rPr lang="de-DE" sz="1800">
                <a:latin typeface="Times New Roman"/>
              </a:rPr>
              <a:t>Open </a:t>
            </a:r>
            <a:r>
              <a:rPr lang="de-DE" sz="1800" err="1">
                <a:latin typeface="Times New Roman"/>
              </a:rPr>
              <a:t>positions</a:t>
            </a:r>
            <a:endParaRPr lang="de-DE" sz="1800">
              <a:latin typeface="Times New Roman"/>
            </a:endParaRPr>
          </a:p>
          <a:p>
            <a:pPr>
              <a:buClr>
                <a:srgbClr val="609B7F"/>
              </a:buClr>
            </a:pPr>
            <a:r>
              <a:rPr lang="de-DE" sz="1800">
                <a:latin typeface="Times New Roman"/>
              </a:rPr>
              <a:t>Operating </a:t>
            </a:r>
            <a:r>
              <a:rPr lang="de-DE" sz="1800" err="1">
                <a:latin typeface="Times New Roman"/>
              </a:rPr>
              <a:t>cost</a:t>
            </a:r>
            <a:r>
              <a:rPr lang="de-DE" sz="1800">
                <a:latin typeface="Times New Roman"/>
              </a:rPr>
              <a:t> </a:t>
            </a:r>
            <a:r>
              <a:rPr lang="de-DE" sz="1800" err="1">
                <a:latin typeface="Times New Roman"/>
              </a:rPr>
              <a:t>statements</a:t>
            </a:r>
            <a:endParaRPr lang="de-DE" sz="1800">
              <a:latin typeface="Times New Roman"/>
            </a:endParaRP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00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F96DC-C888-4D18-A4D7-3BFFAB5D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>
                <a:solidFill>
                  <a:srgbClr val="3E73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sz="4800">
              <a:solidFill>
                <a:srgbClr val="3E738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B4B41D1-2E18-4B20-802C-1787FDC85203}"/>
              </a:ext>
            </a:extLst>
          </p:cNvPr>
          <p:cNvSpPr/>
          <p:nvPr/>
        </p:nvSpPr>
        <p:spPr>
          <a:xfrm>
            <a:off x="4415311" y="1744708"/>
            <a:ext cx="3677129" cy="3368583"/>
          </a:xfrm>
          <a:prstGeom prst="rect">
            <a:avLst/>
          </a:prstGeom>
          <a:solidFill>
            <a:srgbClr val="589EA5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17500" prstMaterial="softEdge">
            <a:bevelT w="260350" h="50800" prst="angle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1C96E47-53C7-4726-8C99-ECFB1D917B5F}"/>
              </a:ext>
            </a:extLst>
          </p:cNvPr>
          <p:cNvSpPr/>
          <p:nvPr/>
        </p:nvSpPr>
        <p:spPr>
          <a:xfrm>
            <a:off x="4815907" y="1800217"/>
            <a:ext cx="2983603" cy="2656445"/>
          </a:xfrm>
          <a:prstGeom prst="rect">
            <a:avLst/>
          </a:prstGeom>
          <a:solidFill>
            <a:srgbClr val="5D957A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17500" prstMaterial="softEdge">
            <a:bevelT w="260350" h="50800" prst="angle"/>
            <a:bevelB w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76AC02-812D-485F-9CD4-A58134C20D13}"/>
              </a:ext>
            </a:extLst>
          </p:cNvPr>
          <p:cNvSpPr/>
          <p:nvPr/>
        </p:nvSpPr>
        <p:spPr>
          <a:xfrm>
            <a:off x="5174891" y="1744709"/>
            <a:ext cx="2493347" cy="1966502"/>
          </a:xfrm>
          <a:prstGeom prst="rect">
            <a:avLst/>
          </a:prstGeom>
          <a:solidFill>
            <a:srgbClr val="8EB98D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17500" prstMaterial="softEdge">
            <a:bevelT w="260350" h="50800" prst="angle"/>
            <a:bevelB w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9C6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0DFF01A-D563-4BE6-BED3-CDA277020C77}"/>
              </a:ext>
            </a:extLst>
          </p:cNvPr>
          <p:cNvCxnSpPr>
            <a:cxnSpLocks/>
          </p:cNvCxnSpPr>
          <p:nvPr/>
        </p:nvCxnSpPr>
        <p:spPr>
          <a:xfrm flipH="1" flipV="1">
            <a:off x="2823128" y="2135366"/>
            <a:ext cx="1299253" cy="993074"/>
          </a:xfrm>
          <a:prstGeom prst="line">
            <a:avLst/>
          </a:prstGeom>
          <a:ln w="28575">
            <a:solidFill>
              <a:srgbClr val="67A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F94C91F-898F-4C25-973F-25D2C9091B52}"/>
              </a:ext>
            </a:extLst>
          </p:cNvPr>
          <p:cNvSpPr txBox="1"/>
          <p:nvPr/>
        </p:nvSpPr>
        <p:spPr>
          <a:xfrm>
            <a:off x="838200" y="1796215"/>
            <a:ext cx="244971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400">
                <a:solidFill>
                  <a:srgbClr val="67AF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Mission statement 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Mission objectives 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User views (use cases) 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List of requirements </a:t>
            </a:r>
            <a:endParaRPr lang="en-GB" sz="1600">
              <a:solidFill>
                <a:srgbClr val="67AF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207DABE-0F20-4D5E-95E1-A55F079818A2}"/>
              </a:ext>
            </a:extLst>
          </p:cNvPr>
          <p:cNvSpPr txBox="1"/>
          <p:nvPr/>
        </p:nvSpPr>
        <p:spPr>
          <a:xfrm>
            <a:off x="838200" y="4266905"/>
            <a:ext cx="32810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GB" sz="2400">
                <a:solidFill>
                  <a:srgbClr val="5E94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 on paper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Data catalogue </a:t>
            </a:r>
          </a:p>
          <a:p>
            <a:pPr marL="342900" indent="-342900">
              <a:buClr>
                <a:srgbClr val="5E947A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List of all relevant entities and</a:t>
            </a:r>
          </a:p>
          <a:p>
            <a:pPr lvl="1" indent="-92075">
              <a:buClr>
                <a:srgbClr val="519197"/>
              </a:buClr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for each user view</a:t>
            </a:r>
            <a:endParaRPr lang="en-GB" sz="1600">
              <a:solidFill>
                <a:srgbClr val="67AF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6989745-32AE-4486-A644-26BAC364A874}"/>
              </a:ext>
            </a:extLst>
          </p:cNvPr>
          <p:cNvCxnSpPr>
            <a:cxnSpLocks/>
          </p:cNvCxnSpPr>
          <p:nvPr/>
        </p:nvCxnSpPr>
        <p:spPr>
          <a:xfrm flipV="1">
            <a:off x="2011680" y="3488986"/>
            <a:ext cx="3163212" cy="812153"/>
          </a:xfrm>
          <a:prstGeom prst="line">
            <a:avLst/>
          </a:prstGeom>
          <a:ln w="28575">
            <a:solidFill>
              <a:srgbClr val="5E94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3DEAB8E-A762-4CC4-A454-896B49185E8D}"/>
              </a:ext>
            </a:extLst>
          </p:cNvPr>
          <p:cNvSpPr txBox="1"/>
          <p:nvPr/>
        </p:nvSpPr>
        <p:spPr>
          <a:xfrm>
            <a:off x="8385370" y="4456662"/>
            <a:ext cx="37305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sz="2400" dirty="0">
                <a:solidFill>
                  <a:srgbClr val="8EB9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342900" indent="-342900">
              <a:buClr>
                <a:srgbClr val="8EB98D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 In Case-tool </a:t>
            </a:r>
          </a:p>
          <a:p>
            <a:pPr marL="342900" indent="-342900">
              <a:buClr>
                <a:srgbClr val="8EB98D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Model </a:t>
            </a:r>
          </a:p>
          <a:p>
            <a:pPr marL="342900" indent="-342900">
              <a:buClr>
                <a:srgbClr val="8EB98D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that all relations are in BCNF or </a:t>
            </a:r>
          </a:p>
          <a:p>
            <a:pPr marL="349250" lvl="1">
              <a:buClr>
                <a:srgbClr val="8EB98D"/>
              </a:buClr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why not</a:t>
            </a:r>
            <a:endParaRPr lang="en-GB" sz="1600" dirty="0">
              <a:solidFill>
                <a:srgbClr val="67AF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CC28AA7-59F7-4B37-A124-2935F0AB3F8D}"/>
              </a:ext>
            </a:extLst>
          </p:cNvPr>
          <p:cNvCxnSpPr>
            <a:cxnSpLocks/>
          </p:cNvCxnSpPr>
          <p:nvPr/>
        </p:nvCxnSpPr>
        <p:spPr>
          <a:xfrm>
            <a:off x="7056120" y="3207302"/>
            <a:ext cx="2738911" cy="1359182"/>
          </a:xfrm>
          <a:prstGeom prst="line">
            <a:avLst/>
          </a:prstGeom>
          <a:ln w="28575">
            <a:solidFill>
              <a:srgbClr val="8EB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4C5DA2BB-9E51-4C13-ABBC-1C810A31291E}"/>
              </a:ext>
            </a:extLst>
          </p:cNvPr>
          <p:cNvSpPr txBox="1"/>
          <p:nvPr/>
        </p:nvSpPr>
        <p:spPr>
          <a:xfrm>
            <a:off x="8427381" y="1796215"/>
            <a:ext cx="3685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sz="24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342900" indent="-342900">
              <a:buClr>
                <a:srgbClr val="C1DD94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All SQL code </a:t>
            </a:r>
          </a:p>
          <a:p>
            <a:pPr marL="342900" indent="-342900">
              <a:buClr>
                <a:srgbClr val="C1DD94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Java or source code of project </a:t>
            </a:r>
          </a:p>
          <a:p>
            <a:pPr marL="342900" indent="-342900">
              <a:buClr>
                <a:srgbClr val="C1DD94"/>
              </a:buClr>
              <a:buFont typeface="Arial" panose="020B0604020202020204" pitchFamily="34" charset="0"/>
              <a:buChar char="•"/>
            </a:pP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-code for data loading </a:t>
            </a:r>
          </a:p>
          <a:p>
            <a:pPr marL="342900" indent="-342900">
              <a:buClr>
                <a:srgbClr val="C1DD94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list of successful and failed test cases </a:t>
            </a:r>
            <a:endParaRPr lang="en-GB" sz="1600">
              <a:solidFill>
                <a:srgbClr val="67AF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9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8EB9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Milestone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871F4-0967-4C61-979A-E8BFA3B7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>
                <a:solidFill>
                  <a:srgbClr val="8EB98D"/>
                </a:solidFill>
                <a:latin typeface="Times New Roman"/>
              </a:rPr>
              <a:t>Gantt Diagramm</a:t>
            </a:r>
            <a:endParaRPr lang="de-DE">
              <a:solidFill>
                <a:srgbClr val="8EB98D"/>
              </a:solidFill>
            </a:endParaRPr>
          </a:p>
          <a:p>
            <a:pPr marL="0" indent="0">
              <a:buNone/>
            </a:pPr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F58B59-D7FD-4BBD-A6AE-47AC6D628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8" y="2701169"/>
            <a:ext cx="7200900" cy="353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1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F96DC-C888-4D18-A4D7-3BFFAB5D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>
                <a:solidFill>
                  <a:srgbClr val="3E73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sz="4800">
              <a:solidFill>
                <a:srgbClr val="3E738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F94C91F-898F-4C25-973F-25D2C9091B52}"/>
              </a:ext>
            </a:extLst>
          </p:cNvPr>
          <p:cNvSpPr txBox="1"/>
          <p:nvPr/>
        </p:nvSpPr>
        <p:spPr>
          <a:xfrm>
            <a:off x="838200" y="1796215"/>
            <a:ext cx="24497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400">
                <a:solidFill>
                  <a:srgbClr val="67AF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Group structure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Mission statement 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Mission objectives 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User views (use cases) 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List of requirements </a:t>
            </a:r>
            <a:endParaRPr lang="en-GB" sz="1600">
              <a:solidFill>
                <a:srgbClr val="67AF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207DABE-0F20-4D5E-95E1-A55F079818A2}"/>
              </a:ext>
            </a:extLst>
          </p:cNvPr>
          <p:cNvSpPr txBox="1"/>
          <p:nvPr/>
        </p:nvSpPr>
        <p:spPr>
          <a:xfrm>
            <a:off x="838200" y="4266905"/>
            <a:ext cx="32810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GB" sz="24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 on paper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Data catalogue </a:t>
            </a:r>
          </a:p>
          <a:p>
            <a:pPr marL="342900" indent="-342900">
              <a:buClr>
                <a:srgbClr val="5E947A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List of all relevant entities and</a:t>
            </a:r>
          </a:p>
          <a:p>
            <a:pPr lvl="1" indent="-92075">
              <a:buClr>
                <a:srgbClr val="519197"/>
              </a:buClr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for each user view</a:t>
            </a:r>
            <a:endParaRPr lang="en-GB" sz="1600">
              <a:solidFill>
                <a:srgbClr val="67AF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3DEAB8E-A762-4CC4-A454-896B49185E8D}"/>
              </a:ext>
            </a:extLst>
          </p:cNvPr>
          <p:cNvSpPr txBox="1"/>
          <p:nvPr/>
        </p:nvSpPr>
        <p:spPr>
          <a:xfrm>
            <a:off x="8385370" y="4456662"/>
            <a:ext cx="37305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sz="24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342900" indent="-342900">
              <a:buClr>
                <a:srgbClr val="8EB98D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 In Case-tool </a:t>
            </a:r>
          </a:p>
          <a:p>
            <a:pPr marL="342900" indent="-342900">
              <a:buClr>
                <a:srgbClr val="8EB98D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Model </a:t>
            </a:r>
          </a:p>
          <a:p>
            <a:pPr marL="342900" indent="-342900">
              <a:buClr>
                <a:srgbClr val="8EB98D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Proof that all relations are in BCNF or </a:t>
            </a:r>
          </a:p>
          <a:p>
            <a:pPr marL="349250" lvl="1">
              <a:buClr>
                <a:srgbClr val="8EB98D"/>
              </a:buClr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why not</a:t>
            </a:r>
            <a:endParaRPr lang="en-GB" sz="1600">
              <a:solidFill>
                <a:srgbClr val="67AF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C5DA2BB-9E51-4C13-ABBC-1C810A31291E}"/>
              </a:ext>
            </a:extLst>
          </p:cNvPr>
          <p:cNvSpPr txBox="1"/>
          <p:nvPr/>
        </p:nvSpPr>
        <p:spPr>
          <a:xfrm>
            <a:off x="8427381" y="1796215"/>
            <a:ext cx="3685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sz="24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342900" indent="-342900">
              <a:buClr>
                <a:srgbClr val="C1DD94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All SQL code </a:t>
            </a:r>
          </a:p>
          <a:p>
            <a:pPr marL="342900" indent="-342900">
              <a:buClr>
                <a:srgbClr val="C1DD94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Java or source code of project </a:t>
            </a:r>
          </a:p>
          <a:p>
            <a:pPr marL="342900" indent="-342900">
              <a:buClr>
                <a:srgbClr val="C1DD94"/>
              </a:buClr>
              <a:buFont typeface="Arial" panose="020B0604020202020204" pitchFamily="34" charset="0"/>
              <a:buChar char="•"/>
            </a:pP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-code for data loading </a:t>
            </a:r>
          </a:p>
          <a:p>
            <a:pPr marL="342900" indent="-342900">
              <a:buClr>
                <a:srgbClr val="C1DD94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list of successful and failed test cases </a:t>
            </a:r>
            <a:endParaRPr lang="en-GB" sz="1600">
              <a:solidFill>
                <a:srgbClr val="67AF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27B67CC-5D86-4543-A4A1-F25F2D8FB0A5}"/>
              </a:ext>
            </a:extLst>
          </p:cNvPr>
          <p:cNvSpPr/>
          <p:nvPr/>
        </p:nvSpPr>
        <p:spPr>
          <a:xfrm>
            <a:off x="4415311" y="1744708"/>
            <a:ext cx="3677129" cy="3368583"/>
          </a:xfrm>
          <a:prstGeom prst="rect">
            <a:avLst/>
          </a:prstGeom>
          <a:solidFill>
            <a:schemeClr val="bg1">
              <a:lumMod val="6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17500" prstMaterial="softEdge">
            <a:bevelT w="260350" h="50800" prst="angle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6073338-E367-4B29-8E1D-4FB42E78BF5A}"/>
              </a:ext>
            </a:extLst>
          </p:cNvPr>
          <p:cNvSpPr/>
          <p:nvPr/>
        </p:nvSpPr>
        <p:spPr>
          <a:xfrm>
            <a:off x="4815907" y="1800217"/>
            <a:ext cx="2983603" cy="2656445"/>
          </a:xfrm>
          <a:prstGeom prst="rect">
            <a:avLst/>
          </a:prstGeom>
          <a:solidFill>
            <a:schemeClr val="bg1">
              <a:lumMod val="6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17500" prstMaterial="softEdge">
            <a:bevelT w="260350" h="50800" prst="angle"/>
            <a:bevelB w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E5A5BF-DB44-4276-A122-F806F5F673BB}"/>
              </a:ext>
            </a:extLst>
          </p:cNvPr>
          <p:cNvSpPr/>
          <p:nvPr/>
        </p:nvSpPr>
        <p:spPr>
          <a:xfrm>
            <a:off x="5174891" y="1744709"/>
            <a:ext cx="2493347" cy="1966502"/>
          </a:xfrm>
          <a:prstGeom prst="rect">
            <a:avLst/>
          </a:prstGeom>
          <a:solidFill>
            <a:schemeClr val="bg1">
              <a:lumMod val="6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17500" prstMaterial="softEdge">
            <a:bevelT w="260350" h="50800" prst="angle"/>
            <a:bevelB w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9C6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1A72AAC-6C73-4A34-B896-5136826AEEED}"/>
              </a:ext>
            </a:extLst>
          </p:cNvPr>
          <p:cNvSpPr/>
          <p:nvPr/>
        </p:nvSpPr>
        <p:spPr>
          <a:xfrm>
            <a:off x="5501933" y="1737980"/>
            <a:ext cx="1884387" cy="1359182"/>
          </a:xfrm>
          <a:prstGeom prst="rect">
            <a:avLst/>
          </a:prstGeom>
          <a:solidFill>
            <a:schemeClr val="bg1">
              <a:lumMod val="6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17500" prstMaterial="softEdge">
            <a:bevelT w="260350" h="50800" prst="angle"/>
            <a:bevelB w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9C6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95C2764-EA42-45F0-89DA-5120C4734B32}"/>
              </a:ext>
            </a:extLst>
          </p:cNvPr>
          <p:cNvCxnSpPr>
            <a:cxnSpLocks/>
          </p:cNvCxnSpPr>
          <p:nvPr/>
        </p:nvCxnSpPr>
        <p:spPr>
          <a:xfrm>
            <a:off x="2757608" y="2111011"/>
            <a:ext cx="1262063" cy="1103769"/>
          </a:xfrm>
          <a:prstGeom prst="line">
            <a:avLst/>
          </a:prstGeom>
          <a:ln w="28575">
            <a:solidFill>
              <a:srgbClr val="67A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E5C4462-DEFA-4097-B2D5-6374354F0269}"/>
              </a:ext>
            </a:extLst>
          </p:cNvPr>
          <p:cNvCxnSpPr/>
          <p:nvPr/>
        </p:nvCxnSpPr>
        <p:spPr>
          <a:xfrm flipV="1">
            <a:off x="3106994" y="3576017"/>
            <a:ext cx="1976283" cy="88064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782018-FC08-43C8-9489-FDD741930C87}"/>
              </a:ext>
            </a:extLst>
          </p:cNvPr>
          <p:cNvCxnSpPr>
            <a:cxnSpLocks/>
          </p:cNvCxnSpPr>
          <p:nvPr/>
        </p:nvCxnSpPr>
        <p:spPr>
          <a:xfrm>
            <a:off x="7039505" y="3152670"/>
            <a:ext cx="1345865" cy="130399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905E861-9BE7-41D6-990C-A26834BFE680}"/>
              </a:ext>
            </a:extLst>
          </p:cNvPr>
          <p:cNvCxnSpPr>
            <a:cxnSpLocks/>
          </p:cNvCxnSpPr>
          <p:nvPr/>
        </p:nvCxnSpPr>
        <p:spPr>
          <a:xfrm flipV="1">
            <a:off x="7021682" y="2060353"/>
            <a:ext cx="1451260" cy="2383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66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EA3A9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EA3A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7">
            <a:extLst>
              <a:ext uri="{FF2B5EF4-FFF2-40B4-BE49-F238E27FC236}">
                <a16:creationId xmlns:a16="http://schemas.microsoft.com/office/drawing/2014/main" id="{FBB7B343-0DC5-47EE-8D4F-2A351E934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2" t="11902" r="6268" b="5877"/>
          <a:stretch/>
        </p:blipFill>
        <p:spPr>
          <a:xfrm>
            <a:off x="947738" y="1268361"/>
            <a:ext cx="11002297" cy="5443495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FDB9B269-0BE1-4ABA-ADF1-9E3871DD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>
                <a:solidFill>
                  <a:srgbClr val="8EB9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Milestone</a:t>
            </a:r>
          </a:p>
        </p:txBody>
      </p:sp>
    </p:spTree>
    <p:extLst>
      <p:ext uri="{BB962C8B-B14F-4D97-AF65-F5344CB8AC3E}">
        <p14:creationId xmlns:p14="http://schemas.microsoft.com/office/powerpoint/2010/main" val="115692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8EB9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Milestone - SS2101_AccountMovement</a:t>
            </a:r>
          </a:p>
        </p:txBody>
      </p:sp>
      <p:cxnSp>
        <p:nvCxnSpPr>
          <p:cNvPr id="13" name="Gerader Verbinder 17">
            <a:extLst>
              <a:ext uri="{FF2B5EF4-FFF2-40B4-BE49-F238E27FC236}">
                <a16:creationId xmlns:a16="http://schemas.microsoft.com/office/drawing/2014/main" id="{B5A516A2-9781-4B47-ADEC-D398A062EED1}"/>
              </a:ext>
            </a:extLst>
          </p:cNvPr>
          <p:cNvCxnSpPr/>
          <p:nvPr/>
        </p:nvCxnSpPr>
        <p:spPr>
          <a:xfrm>
            <a:off x="1690859" y="3161894"/>
            <a:ext cx="0" cy="998287"/>
          </a:xfrm>
          <a:prstGeom prst="straightConnector1">
            <a:avLst/>
          </a:prstGeom>
          <a:noFill/>
          <a:ln w="6345" cap="flat">
            <a:solidFill>
              <a:srgbClr val="9ECD9D"/>
            </a:solidFill>
            <a:prstDash val="solid"/>
            <a:miter/>
          </a:ln>
        </p:spPr>
      </p:cxnSp>
      <p:cxnSp>
        <p:nvCxnSpPr>
          <p:cNvPr id="14" name="Gerader Verbinder 19">
            <a:extLst>
              <a:ext uri="{FF2B5EF4-FFF2-40B4-BE49-F238E27FC236}">
                <a16:creationId xmlns:a16="http://schemas.microsoft.com/office/drawing/2014/main" id="{8F48303C-B7F8-4C03-8211-E7485982D77B}"/>
              </a:ext>
            </a:extLst>
          </p:cNvPr>
          <p:cNvCxnSpPr>
            <a:cxnSpLocks/>
          </p:cNvCxnSpPr>
          <p:nvPr/>
        </p:nvCxnSpPr>
        <p:spPr>
          <a:xfrm>
            <a:off x="1690859" y="4160181"/>
            <a:ext cx="8447711" cy="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15" name="Gerade Verbindung mit Pfeil 23">
            <a:extLst>
              <a:ext uri="{FF2B5EF4-FFF2-40B4-BE49-F238E27FC236}">
                <a16:creationId xmlns:a16="http://schemas.microsoft.com/office/drawing/2014/main" id="{B0F3AED7-977C-4033-BF89-620A1717931B}"/>
              </a:ext>
            </a:extLst>
          </p:cNvPr>
          <p:cNvCxnSpPr/>
          <p:nvPr/>
        </p:nvCxnSpPr>
        <p:spPr>
          <a:xfrm flipV="1">
            <a:off x="3343490" y="3367423"/>
            <a:ext cx="0" cy="792758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6" name="Gerade Verbindung mit Pfeil 25">
            <a:extLst>
              <a:ext uri="{FF2B5EF4-FFF2-40B4-BE49-F238E27FC236}">
                <a16:creationId xmlns:a16="http://schemas.microsoft.com/office/drawing/2014/main" id="{322CDC86-12E8-4C42-8068-51798D650C27}"/>
              </a:ext>
            </a:extLst>
          </p:cNvPr>
          <p:cNvCxnSpPr/>
          <p:nvPr/>
        </p:nvCxnSpPr>
        <p:spPr>
          <a:xfrm flipV="1">
            <a:off x="5029681" y="3367423"/>
            <a:ext cx="0" cy="792758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7" name="Gerade Verbindung mit Pfeil 27">
            <a:extLst>
              <a:ext uri="{FF2B5EF4-FFF2-40B4-BE49-F238E27FC236}">
                <a16:creationId xmlns:a16="http://schemas.microsoft.com/office/drawing/2014/main" id="{981B5ED8-EF68-495A-AF23-8481F39EDCD5}"/>
              </a:ext>
            </a:extLst>
          </p:cNvPr>
          <p:cNvCxnSpPr/>
          <p:nvPr/>
        </p:nvCxnSpPr>
        <p:spPr>
          <a:xfrm flipV="1">
            <a:off x="6732641" y="3367423"/>
            <a:ext cx="0" cy="792758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8" name="Gerade Verbindung mit Pfeil 29">
            <a:extLst>
              <a:ext uri="{FF2B5EF4-FFF2-40B4-BE49-F238E27FC236}">
                <a16:creationId xmlns:a16="http://schemas.microsoft.com/office/drawing/2014/main" id="{97939BED-5203-4AF5-96F3-DE6F3D1DBC2D}"/>
              </a:ext>
            </a:extLst>
          </p:cNvPr>
          <p:cNvCxnSpPr/>
          <p:nvPr/>
        </p:nvCxnSpPr>
        <p:spPr>
          <a:xfrm flipV="1">
            <a:off x="8460775" y="3367423"/>
            <a:ext cx="0" cy="792758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9" name="Gerade Verbindung mit Pfeil 30">
            <a:extLst>
              <a:ext uri="{FF2B5EF4-FFF2-40B4-BE49-F238E27FC236}">
                <a16:creationId xmlns:a16="http://schemas.microsoft.com/office/drawing/2014/main" id="{24FEB15C-9CF0-4277-9034-0C08DF7AC4CB}"/>
              </a:ext>
            </a:extLst>
          </p:cNvPr>
          <p:cNvCxnSpPr/>
          <p:nvPr/>
        </p:nvCxnSpPr>
        <p:spPr>
          <a:xfrm flipV="1">
            <a:off x="10138570" y="3367423"/>
            <a:ext cx="0" cy="792758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sp>
        <p:nvSpPr>
          <p:cNvPr id="20" name="Textfeld 31">
            <a:extLst>
              <a:ext uri="{FF2B5EF4-FFF2-40B4-BE49-F238E27FC236}">
                <a16:creationId xmlns:a16="http://schemas.microsoft.com/office/drawing/2014/main" id="{1132A8B4-8120-4835-ABD2-565CDD25593A}"/>
              </a:ext>
            </a:extLst>
          </p:cNvPr>
          <p:cNvSpPr txBox="1"/>
          <p:nvPr/>
        </p:nvSpPr>
        <p:spPr>
          <a:xfrm>
            <a:off x="1766361" y="3308701"/>
            <a:ext cx="47817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PK</a:t>
            </a:r>
          </a:p>
        </p:txBody>
      </p:sp>
      <p:graphicFrame>
        <p:nvGraphicFramePr>
          <p:cNvPr id="21" name="Tabelle 21">
            <a:extLst>
              <a:ext uri="{FF2B5EF4-FFF2-40B4-BE49-F238E27FC236}">
                <a16:creationId xmlns:a16="http://schemas.microsoft.com/office/drawing/2014/main" id="{3148C402-CDB5-4A28-BCE7-324DCD4F0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01641"/>
              </p:ext>
            </p:extLst>
          </p:nvPr>
        </p:nvGraphicFramePr>
        <p:xfrm>
          <a:off x="947738" y="2205038"/>
          <a:ext cx="10499550" cy="1103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925">
                  <a:extLst>
                    <a:ext uri="{9D8B030D-6E8A-4147-A177-3AD203B41FA5}">
                      <a16:colId xmlns:a16="http://schemas.microsoft.com/office/drawing/2014/main" val="3472546106"/>
                    </a:ext>
                  </a:extLst>
                </a:gridCol>
                <a:gridCol w="1749925">
                  <a:extLst>
                    <a:ext uri="{9D8B030D-6E8A-4147-A177-3AD203B41FA5}">
                      <a16:colId xmlns:a16="http://schemas.microsoft.com/office/drawing/2014/main" val="3150740515"/>
                    </a:ext>
                  </a:extLst>
                </a:gridCol>
                <a:gridCol w="1749925">
                  <a:extLst>
                    <a:ext uri="{9D8B030D-6E8A-4147-A177-3AD203B41FA5}">
                      <a16:colId xmlns:a16="http://schemas.microsoft.com/office/drawing/2014/main" val="2592587027"/>
                    </a:ext>
                  </a:extLst>
                </a:gridCol>
                <a:gridCol w="1749925">
                  <a:extLst>
                    <a:ext uri="{9D8B030D-6E8A-4147-A177-3AD203B41FA5}">
                      <a16:colId xmlns:a16="http://schemas.microsoft.com/office/drawing/2014/main" val="2740272551"/>
                    </a:ext>
                  </a:extLst>
                </a:gridCol>
                <a:gridCol w="1749925">
                  <a:extLst>
                    <a:ext uri="{9D8B030D-6E8A-4147-A177-3AD203B41FA5}">
                      <a16:colId xmlns:a16="http://schemas.microsoft.com/office/drawing/2014/main" val="2518043852"/>
                    </a:ext>
                  </a:extLst>
                </a:gridCol>
                <a:gridCol w="1749925">
                  <a:extLst>
                    <a:ext uri="{9D8B030D-6E8A-4147-A177-3AD203B41FA5}">
                      <a16:colId xmlns:a16="http://schemas.microsoft.com/office/drawing/2014/main" val="2080000489"/>
                    </a:ext>
                  </a:extLst>
                </a:gridCol>
              </a:tblGrid>
              <a:tr h="1103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i="0" u="none" strike="noStrike" kern="1200" cap="none" spc="0" baseline="0">
                          <a:solidFill>
                            <a:srgbClr val="FFFFFF"/>
                          </a:solidFill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MovementID</a:t>
                      </a:r>
                      <a:endParaRPr lang="de-DE" sz="1800" b="1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PostingDate</a:t>
                      </a:r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</a:t>
                      </a:r>
                    </a:p>
                    <a:p>
                      <a:pPr algn="ctr"/>
                      <a:r>
                        <a:rPr lang="de-DE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</a:t>
                      </a:r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Debitor</a:t>
                      </a:r>
                    </a:p>
                    <a:p>
                      <a:pPr algn="ctr"/>
                      <a:r>
                        <a:rPr lang="de-DE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CreditorID</a:t>
                      </a:r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PostingText</a:t>
                      </a:r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468257"/>
                  </a:ext>
                </a:extLst>
              </a:tr>
            </a:tbl>
          </a:graphicData>
        </a:graphic>
      </p:graphicFrame>
      <p:sp>
        <p:nvSpPr>
          <p:cNvPr id="22" name="Textfeld 42">
            <a:extLst>
              <a:ext uri="{FF2B5EF4-FFF2-40B4-BE49-F238E27FC236}">
                <a16:creationId xmlns:a16="http://schemas.microsoft.com/office/drawing/2014/main" id="{C3C2CE47-000B-4124-B4C0-CCCAE5BB060E}"/>
              </a:ext>
            </a:extLst>
          </p:cNvPr>
          <p:cNvSpPr txBox="1"/>
          <p:nvPr/>
        </p:nvSpPr>
        <p:spPr>
          <a:xfrm>
            <a:off x="911225" y="5117037"/>
            <a:ext cx="6878976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B98D"/>
              </a:buClr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Transitive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additional Debitor-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Creditor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Info)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B98D"/>
              </a:buClr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Partial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(Due to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PK)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B98D"/>
              </a:buClr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Determinant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94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8EB9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Milestone - SS2101_Transaction</a:t>
            </a:r>
          </a:p>
        </p:txBody>
      </p:sp>
      <p:graphicFrame>
        <p:nvGraphicFramePr>
          <p:cNvPr id="21" name="Tabelle 21">
            <a:extLst>
              <a:ext uri="{FF2B5EF4-FFF2-40B4-BE49-F238E27FC236}">
                <a16:creationId xmlns:a16="http://schemas.microsoft.com/office/drawing/2014/main" id="{3148C402-CDB5-4A28-BCE7-324DCD4F0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47083"/>
              </p:ext>
            </p:extLst>
          </p:nvPr>
        </p:nvGraphicFramePr>
        <p:xfrm>
          <a:off x="947738" y="2205038"/>
          <a:ext cx="8749625" cy="1103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925">
                  <a:extLst>
                    <a:ext uri="{9D8B030D-6E8A-4147-A177-3AD203B41FA5}">
                      <a16:colId xmlns:a16="http://schemas.microsoft.com/office/drawing/2014/main" val="3472546106"/>
                    </a:ext>
                  </a:extLst>
                </a:gridCol>
                <a:gridCol w="1749925">
                  <a:extLst>
                    <a:ext uri="{9D8B030D-6E8A-4147-A177-3AD203B41FA5}">
                      <a16:colId xmlns:a16="http://schemas.microsoft.com/office/drawing/2014/main" val="3150740515"/>
                    </a:ext>
                  </a:extLst>
                </a:gridCol>
                <a:gridCol w="1749925">
                  <a:extLst>
                    <a:ext uri="{9D8B030D-6E8A-4147-A177-3AD203B41FA5}">
                      <a16:colId xmlns:a16="http://schemas.microsoft.com/office/drawing/2014/main" val="2592587027"/>
                    </a:ext>
                  </a:extLst>
                </a:gridCol>
                <a:gridCol w="1749925">
                  <a:extLst>
                    <a:ext uri="{9D8B030D-6E8A-4147-A177-3AD203B41FA5}">
                      <a16:colId xmlns:a16="http://schemas.microsoft.com/office/drawing/2014/main" val="2740272551"/>
                    </a:ext>
                  </a:extLst>
                </a:gridCol>
                <a:gridCol w="1749925">
                  <a:extLst>
                    <a:ext uri="{9D8B030D-6E8A-4147-A177-3AD203B41FA5}">
                      <a16:colId xmlns:a16="http://schemas.microsoft.com/office/drawing/2014/main" val="2518043852"/>
                    </a:ext>
                  </a:extLst>
                </a:gridCol>
              </a:tblGrid>
              <a:tr h="1103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i="0" u="none" strike="noStrike" kern="1200" cap="none" spc="0" baseline="0">
                          <a:solidFill>
                            <a:srgbClr val="FFFFFF"/>
                          </a:solidFill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MovementID</a:t>
                      </a:r>
                      <a:endParaRPr lang="de-DE" sz="1800" b="1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RenterID</a:t>
                      </a:r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PostingDate</a:t>
                      </a:r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</a:t>
                      </a:r>
                      <a:r>
                        <a:rPr lang="de-DE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</a:t>
                      </a:r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</a:t>
                      </a:r>
                      <a:r>
                        <a:rPr lang="de-DE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468257"/>
                  </a:ext>
                </a:extLst>
              </a:tr>
            </a:tbl>
          </a:graphicData>
        </a:graphic>
      </p:graphicFrame>
      <p:sp>
        <p:nvSpPr>
          <p:cNvPr id="22" name="Textfeld 42">
            <a:extLst>
              <a:ext uri="{FF2B5EF4-FFF2-40B4-BE49-F238E27FC236}">
                <a16:creationId xmlns:a16="http://schemas.microsoft.com/office/drawing/2014/main" id="{C3C2CE47-000B-4124-B4C0-CCCAE5BB060E}"/>
              </a:ext>
            </a:extLst>
          </p:cNvPr>
          <p:cNvSpPr txBox="1"/>
          <p:nvPr/>
        </p:nvSpPr>
        <p:spPr>
          <a:xfrm>
            <a:off x="887860" y="5411569"/>
            <a:ext cx="687897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B98D"/>
              </a:buClr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Transitive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B98D"/>
              </a:buClr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 Partial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3" name="Gerader Verbinder 17">
            <a:extLst>
              <a:ext uri="{FF2B5EF4-FFF2-40B4-BE49-F238E27FC236}">
                <a16:creationId xmlns:a16="http://schemas.microsoft.com/office/drawing/2014/main" id="{963307D7-2B64-4364-9328-7C11E52F3279}"/>
              </a:ext>
            </a:extLst>
          </p:cNvPr>
          <p:cNvCxnSpPr>
            <a:cxnSpLocks/>
          </p:cNvCxnSpPr>
          <p:nvPr/>
        </p:nvCxnSpPr>
        <p:spPr>
          <a:xfrm>
            <a:off x="1583274" y="3307450"/>
            <a:ext cx="0" cy="483699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24" name="Gerader Verbinder 19">
            <a:extLst>
              <a:ext uri="{FF2B5EF4-FFF2-40B4-BE49-F238E27FC236}">
                <a16:creationId xmlns:a16="http://schemas.microsoft.com/office/drawing/2014/main" id="{EAC748DF-82A4-4FCF-A092-1E1C6EE191C6}"/>
              </a:ext>
            </a:extLst>
          </p:cNvPr>
          <p:cNvCxnSpPr>
            <a:cxnSpLocks/>
          </p:cNvCxnSpPr>
          <p:nvPr/>
        </p:nvCxnSpPr>
        <p:spPr>
          <a:xfrm>
            <a:off x="1583274" y="3812377"/>
            <a:ext cx="7835320" cy="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25" name="Gerade Verbindung mit Pfeil 25">
            <a:extLst>
              <a:ext uri="{FF2B5EF4-FFF2-40B4-BE49-F238E27FC236}">
                <a16:creationId xmlns:a16="http://schemas.microsoft.com/office/drawing/2014/main" id="{4802778C-2055-49A5-B0E6-66D5AFA03C91}"/>
              </a:ext>
            </a:extLst>
          </p:cNvPr>
          <p:cNvCxnSpPr>
            <a:cxnSpLocks/>
          </p:cNvCxnSpPr>
          <p:nvPr/>
        </p:nvCxnSpPr>
        <p:spPr>
          <a:xfrm flipV="1">
            <a:off x="5303794" y="3308986"/>
            <a:ext cx="0" cy="503391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26" name="Gerade Verbindung mit Pfeil 27">
            <a:extLst>
              <a:ext uri="{FF2B5EF4-FFF2-40B4-BE49-F238E27FC236}">
                <a16:creationId xmlns:a16="http://schemas.microsoft.com/office/drawing/2014/main" id="{F1027505-3774-4527-8989-350ADD0E3715}"/>
              </a:ext>
            </a:extLst>
          </p:cNvPr>
          <p:cNvCxnSpPr>
            <a:cxnSpLocks/>
          </p:cNvCxnSpPr>
          <p:nvPr/>
        </p:nvCxnSpPr>
        <p:spPr>
          <a:xfrm flipV="1">
            <a:off x="7153561" y="3308987"/>
            <a:ext cx="0" cy="50339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27" name="Gerade Verbindung mit Pfeil 30">
            <a:extLst>
              <a:ext uri="{FF2B5EF4-FFF2-40B4-BE49-F238E27FC236}">
                <a16:creationId xmlns:a16="http://schemas.microsoft.com/office/drawing/2014/main" id="{ECF9E273-773B-463D-A84A-26968ED5F474}"/>
              </a:ext>
            </a:extLst>
          </p:cNvPr>
          <p:cNvCxnSpPr>
            <a:cxnSpLocks/>
          </p:cNvCxnSpPr>
          <p:nvPr/>
        </p:nvCxnSpPr>
        <p:spPr>
          <a:xfrm flipV="1">
            <a:off x="9418594" y="3308987"/>
            <a:ext cx="0" cy="50339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sp>
        <p:nvSpPr>
          <p:cNvPr id="28" name="Textfeld 31">
            <a:extLst>
              <a:ext uri="{FF2B5EF4-FFF2-40B4-BE49-F238E27FC236}">
                <a16:creationId xmlns:a16="http://schemas.microsoft.com/office/drawing/2014/main" id="{1DCCCDEC-409F-4284-A019-1496066B9A41}"/>
              </a:ext>
            </a:extLst>
          </p:cNvPr>
          <p:cNvSpPr txBox="1"/>
          <p:nvPr/>
        </p:nvSpPr>
        <p:spPr>
          <a:xfrm>
            <a:off x="1860349" y="3421814"/>
            <a:ext cx="152679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Calibri"/>
              </a:rPr>
              <a:t>Composit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PK</a:t>
            </a:r>
          </a:p>
        </p:txBody>
      </p:sp>
      <p:cxnSp>
        <p:nvCxnSpPr>
          <p:cNvPr id="29" name="Gerader Verbinder 33">
            <a:extLst>
              <a:ext uri="{FF2B5EF4-FFF2-40B4-BE49-F238E27FC236}">
                <a16:creationId xmlns:a16="http://schemas.microsoft.com/office/drawing/2014/main" id="{1C71F50D-D028-4C43-83E7-55C6B2DA8954}"/>
              </a:ext>
            </a:extLst>
          </p:cNvPr>
          <p:cNvCxnSpPr/>
          <p:nvPr/>
        </p:nvCxnSpPr>
        <p:spPr>
          <a:xfrm>
            <a:off x="5328240" y="3923119"/>
            <a:ext cx="0" cy="394289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31" name="Gerader Verbinder 36">
            <a:extLst>
              <a:ext uri="{FF2B5EF4-FFF2-40B4-BE49-F238E27FC236}">
                <a16:creationId xmlns:a16="http://schemas.microsoft.com/office/drawing/2014/main" id="{53F325EC-67F9-4F1D-9921-E7515ED807A4}"/>
              </a:ext>
            </a:extLst>
          </p:cNvPr>
          <p:cNvCxnSpPr/>
          <p:nvPr/>
        </p:nvCxnSpPr>
        <p:spPr>
          <a:xfrm flipV="1">
            <a:off x="1574162" y="4315767"/>
            <a:ext cx="5579399" cy="1002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32" name="Gerade Verbindung mit Pfeil 37">
            <a:extLst>
              <a:ext uri="{FF2B5EF4-FFF2-40B4-BE49-F238E27FC236}">
                <a16:creationId xmlns:a16="http://schemas.microsoft.com/office/drawing/2014/main" id="{E6FA2991-2F61-4081-9A94-836A676210FC}"/>
              </a:ext>
            </a:extLst>
          </p:cNvPr>
          <p:cNvCxnSpPr/>
          <p:nvPr/>
        </p:nvCxnSpPr>
        <p:spPr>
          <a:xfrm flipV="1">
            <a:off x="5328240" y="3842377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sp>
        <p:nvSpPr>
          <p:cNvPr id="33" name="Textfeld 45">
            <a:extLst>
              <a:ext uri="{FF2B5EF4-FFF2-40B4-BE49-F238E27FC236}">
                <a16:creationId xmlns:a16="http://schemas.microsoft.com/office/drawing/2014/main" id="{F6803760-F532-4253-9EBC-7ACD3B0DBB99}"/>
              </a:ext>
            </a:extLst>
          </p:cNvPr>
          <p:cNvSpPr txBox="1"/>
          <p:nvPr/>
        </p:nvSpPr>
        <p:spPr>
          <a:xfrm>
            <a:off x="9972088" y="3893652"/>
            <a:ext cx="47817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CK</a:t>
            </a:r>
          </a:p>
        </p:txBody>
      </p:sp>
      <p:cxnSp>
        <p:nvCxnSpPr>
          <p:cNvPr id="34" name="Gerader Verbinder 3">
            <a:extLst>
              <a:ext uri="{FF2B5EF4-FFF2-40B4-BE49-F238E27FC236}">
                <a16:creationId xmlns:a16="http://schemas.microsoft.com/office/drawing/2014/main" id="{E6B933C0-7F15-426F-BE50-BA3830501D61}"/>
              </a:ext>
            </a:extLst>
          </p:cNvPr>
          <p:cNvCxnSpPr>
            <a:cxnSpLocks/>
          </p:cNvCxnSpPr>
          <p:nvPr/>
        </p:nvCxnSpPr>
        <p:spPr>
          <a:xfrm flipV="1">
            <a:off x="3517094" y="3307450"/>
            <a:ext cx="0" cy="483699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35" name="Gerade Verbindung mit Pfeil 15">
            <a:extLst>
              <a:ext uri="{FF2B5EF4-FFF2-40B4-BE49-F238E27FC236}">
                <a16:creationId xmlns:a16="http://schemas.microsoft.com/office/drawing/2014/main" id="{1A043085-75D0-495A-B96E-F128C3FA1BF6}"/>
              </a:ext>
            </a:extLst>
          </p:cNvPr>
          <p:cNvCxnSpPr/>
          <p:nvPr/>
        </p:nvCxnSpPr>
        <p:spPr>
          <a:xfrm flipV="1">
            <a:off x="7153561" y="3842377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36" name="Gerader Verbinder 18">
            <a:extLst>
              <a:ext uri="{FF2B5EF4-FFF2-40B4-BE49-F238E27FC236}">
                <a16:creationId xmlns:a16="http://schemas.microsoft.com/office/drawing/2014/main" id="{01A65BAD-B3DD-4925-B74D-6696E02177B0}"/>
              </a:ext>
            </a:extLst>
          </p:cNvPr>
          <p:cNvCxnSpPr/>
          <p:nvPr/>
        </p:nvCxnSpPr>
        <p:spPr>
          <a:xfrm flipV="1">
            <a:off x="1574162" y="3916828"/>
            <a:ext cx="0" cy="408965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569475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8EB9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Milestone - SS2101_Renter</a:t>
            </a:r>
          </a:p>
        </p:txBody>
      </p:sp>
      <p:graphicFrame>
        <p:nvGraphicFramePr>
          <p:cNvPr id="21" name="Tabelle 21">
            <a:extLst>
              <a:ext uri="{FF2B5EF4-FFF2-40B4-BE49-F238E27FC236}">
                <a16:creationId xmlns:a16="http://schemas.microsoft.com/office/drawing/2014/main" id="{3148C402-CDB5-4A28-BCE7-324DCD4F0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93495"/>
              </p:ext>
            </p:extLst>
          </p:nvPr>
        </p:nvGraphicFramePr>
        <p:xfrm>
          <a:off x="947738" y="2205038"/>
          <a:ext cx="6999700" cy="1103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925">
                  <a:extLst>
                    <a:ext uri="{9D8B030D-6E8A-4147-A177-3AD203B41FA5}">
                      <a16:colId xmlns:a16="http://schemas.microsoft.com/office/drawing/2014/main" val="3472546106"/>
                    </a:ext>
                  </a:extLst>
                </a:gridCol>
                <a:gridCol w="1749925">
                  <a:extLst>
                    <a:ext uri="{9D8B030D-6E8A-4147-A177-3AD203B41FA5}">
                      <a16:colId xmlns:a16="http://schemas.microsoft.com/office/drawing/2014/main" val="3150740515"/>
                    </a:ext>
                  </a:extLst>
                </a:gridCol>
                <a:gridCol w="1749925">
                  <a:extLst>
                    <a:ext uri="{9D8B030D-6E8A-4147-A177-3AD203B41FA5}">
                      <a16:colId xmlns:a16="http://schemas.microsoft.com/office/drawing/2014/main" val="2592587027"/>
                    </a:ext>
                  </a:extLst>
                </a:gridCol>
                <a:gridCol w="1749925">
                  <a:extLst>
                    <a:ext uri="{9D8B030D-6E8A-4147-A177-3AD203B41FA5}">
                      <a16:colId xmlns:a16="http://schemas.microsoft.com/office/drawing/2014/main" val="2740272551"/>
                    </a:ext>
                  </a:extLst>
                </a:gridCol>
              </a:tblGrid>
              <a:tr h="1103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RenterID</a:t>
                      </a:r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rLastname</a:t>
                      </a:r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rFirstname</a:t>
                      </a:r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rGender</a:t>
                      </a:r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468257"/>
                  </a:ext>
                </a:extLst>
              </a:tr>
            </a:tbl>
          </a:graphicData>
        </a:graphic>
      </p:graphicFrame>
      <p:sp>
        <p:nvSpPr>
          <p:cNvPr id="22" name="Textfeld 42">
            <a:extLst>
              <a:ext uri="{FF2B5EF4-FFF2-40B4-BE49-F238E27FC236}">
                <a16:creationId xmlns:a16="http://schemas.microsoft.com/office/drawing/2014/main" id="{C3C2CE47-000B-4124-B4C0-CCCAE5BB060E}"/>
              </a:ext>
            </a:extLst>
          </p:cNvPr>
          <p:cNvSpPr txBox="1"/>
          <p:nvPr/>
        </p:nvSpPr>
        <p:spPr>
          <a:xfrm>
            <a:off x="838200" y="5170866"/>
            <a:ext cx="6878976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B98D"/>
              </a:buClr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Transitive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additional Debitor-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Creditor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Info)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B98D"/>
              </a:buClr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Partial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(Due to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PK)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B98D"/>
              </a:buClr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Determinant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Gerader Verbinder 17">
            <a:extLst>
              <a:ext uri="{FF2B5EF4-FFF2-40B4-BE49-F238E27FC236}">
                <a16:creationId xmlns:a16="http://schemas.microsoft.com/office/drawing/2014/main" id="{963307D7-2B64-4364-9328-7C11E52F3279}"/>
              </a:ext>
            </a:extLst>
          </p:cNvPr>
          <p:cNvCxnSpPr>
            <a:cxnSpLocks/>
          </p:cNvCxnSpPr>
          <p:nvPr/>
        </p:nvCxnSpPr>
        <p:spPr>
          <a:xfrm>
            <a:off x="1583274" y="3307450"/>
            <a:ext cx="0" cy="483699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24" name="Gerader Verbinder 19">
            <a:extLst>
              <a:ext uri="{FF2B5EF4-FFF2-40B4-BE49-F238E27FC236}">
                <a16:creationId xmlns:a16="http://schemas.microsoft.com/office/drawing/2014/main" id="{EAC748DF-82A4-4FCF-A092-1E1C6EE191C6}"/>
              </a:ext>
            </a:extLst>
          </p:cNvPr>
          <p:cNvCxnSpPr>
            <a:cxnSpLocks/>
          </p:cNvCxnSpPr>
          <p:nvPr/>
        </p:nvCxnSpPr>
        <p:spPr>
          <a:xfrm flipV="1">
            <a:off x="1583274" y="3791149"/>
            <a:ext cx="5638076" cy="21228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25" name="Gerade Verbindung mit Pfeil 25">
            <a:extLst>
              <a:ext uri="{FF2B5EF4-FFF2-40B4-BE49-F238E27FC236}">
                <a16:creationId xmlns:a16="http://schemas.microsoft.com/office/drawing/2014/main" id="{4802778C-2055-49A5-B0E6-66D5AFA03C91}"/>
              </a:ext>
            </a:extLst>
          </p:cNvPr>
          <p:cNvCxnSpPr>
            <a:cxnSpLocks/>
          </p:cNvCxnSpPr>
          <p:nvPr/>
        </p:nvCxnSpPr>
        <p:spPr>
          <a:xfrm flipV="1">
            <a:off x="5303794" y="3308986"/>
            <a:ext cx="0" cy="503391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26" name="Gerade Verbindung mit Pfeil 27">
            <a:extLst>
              <a:ext uri="{FF2B5EF4-FFF2-40B4-BE49-F238E27FC236}">
                <a16:creationId xmlns:a16="http://schemas.microsoft.com/office/drawing/2014/main" id="{F1027505-3774-4527-8989-350ADD0E3715}"/>
              </a:ext>
            </a:extLst>
          </p:cNvPr>
          <p:cNvCxnSpPr>
            <a:cxnSpLocks/>
          </p:cNvCxnSpPr>
          <p:nvPr/>
        </p:nvCxnSpPr>
        <p:spPr>
          <a:xfrm flipV="1">
            <a:off x="7153561" y="3308987"/>
            <a:ext cx="0" cy="50339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sp>
        <p:nvSpPr>
          <p:cNvPr id="33" name="Textfeld 45">
            <a:extLst>
              <a:ext uri="{FF2B5EF4-FFF2-40B4-BE49-F238E27FC236}">
                <a16:creationId xmlns:a16="http://schemas.microsoft.com/office/drawing/2014/main" id="{F6803760-F532-4253-9EBC-7ACD3B0DBB99}"/>
              </a:ext>
            </a:extLst>
          </p:cNvPr>
          <p:cNvSpPr txBox="1"/>
          <p:nvPr/>
        </p:nvSpPr>
        <p:spPr>
          <a:xfrm>
            <a:off x="1657911" y="3386666"/>
            <a:ext cx="47817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>
                <a:solidFill>
                  <a:srgbClr val="000000"/>
                </a:solidFill>
                <a:latin typeface="Calibri"/>
              </a:rPr>
              <a:t>P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</a:t>
            </a:r>
          </a:p>
        </p:txBody>
      </p:sp>
      <p:cxnSp>
        <p:nvCxnSpPr>
          <p:cNvPr id="45" name="Gerade Verbindung mit Pfeil 25">
            <a:extLst>
              <a:ext uri="{FF2B5EF4-FFF2-40B4-BE49-F238E27FC236}">
                <a16:creationId xmlns:a16="http://schemas.microsoft.com/office/drawing/2014/main" id="{8F4DC1E7-08DF-4568-B63F-2FF932347761}"/>
              </a:ext>
            </a:extLst>
          </p:cNvPr>
          <p:cNvCxnSpPr>
            <a:cxnSpLocks/>
          </p:cNvCxnSpPr>
          <p:nvPr/>
        </p:nvCxnSpPr>
        <p:spPr>
          <a:xfrm flipV="1">
            <a:off x="3719992" y="3307450"/>
            <a:ext cx="0" cy="503391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087827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8EB9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Milestone - SS2101_LeaseContract</a:t>
            </a:r>
          </a:p>
        </p:txBody>
      </p:sp>
      <p:graphicFrame>
        <p:nvGraphicFramePr>
          <p:cNvPr id="21" name="Tabelle 21">
            <a:extLst>
              <a:ext uri="{FF2B5EF4-FFF2-40B4-BE49-F238E27FC236}">
                <a16:creationId xmlns:a16="http://schemas.microsoft.com/office/drawing/2014/main" id="{3148C402-CDB5-4A28-BCE7-324DCD4F0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0628"/>
              </p:ext>
            </p:extLst>
          </p:nvPr>
        </p:nvGraphicFramePr>
        <p:xfrm>
          <a:off x="947738" y="2205038"/>
          <a:ext cx="1049955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617">
                  <a:extLst>
                    <a:ext uri="{9D8B030D-6E8A-4147-A177-3AD203B41FA5}">
                      <a16:colId xmlns:a16="http://schemas.microsoft.com/office/drawing/2014/main" val="3472546106"/>
                    </a:ext>
                  </a:extLst>
                </a:gridCol>
                <a:gridCol w="1166617">
                  <a:extLst>
                    <a:ext uri="{9D8B030D-6E8A-4147-A177-3AD203B41FA5}">
                      <a16:colId xmlns:a16="http://schemas.microsoft.com/office/drawing/2014/main" val="3150740515"/>
                    </a:ext>
                  </a:extLst>
                </a:gridCol>
                <a:gridCol w="1166617">
                  <a:extLst>
                    <a:ext uri="{9D8B030D-6E8A-4147-A177-3AD203B41FA5}">
                      <a16:colId xmlns:a16="http://schemas.microsoft.com/office/drawing/2014/main" val="2592587027"/>
                    </a:ext>
                  </a:extLst>
                </a:gridCol>
                <a:gridCol w="1166617">
                  <a:extLst>
                    <a:ext uri="{9D8B030D-6E8A-4147-A177-3AD203B41FA5}">
                      <a16:colId xmlns:a16="http://schemas.microsoft.com/office/drawing/2014/main" val="2740272551"/>
                    </a:ext>
                  </a:extLst>
                </a:gridCol>
                <a:gridCol w="1166617">
                  <a:extLst>
                    <a:ext uri="{9D8B030D-6E8A-4147-A177-3AD203B41FA5}">
                      <a16:colId xmlns:a16="http://schemas.microsoft.com/office/drawing/2014/main" val="2518043852"/>
                    </a:ext>
                  </a:extLst>
                </a:gridCol>
                <a:gridCol w="1166617">
                  <a:extLst>
                    <a:ext uri="{9D8B030D-6E8A-4147-A177-3AD203B41FA5}">
                      <a16:colId xmlns:a16="http://schemas.microsoft.com/office/drawing/2014/main" val="2080000489"/>
                    </a:ext>
                  </a:extLst>
                </a:gridCol>
                <a:gridCol w="1166617">
                  <a:extLst>
                    <a:ext uri="{9D8B030D-6E8A-4147-A177-3AD203B41FA5}">
                      <a16:colId xmlns:a16="http://schemas.microsoft.com/office/drawing/2014/main" val="3480489402"/>
                    </a:ext>
                  </a:extLst>
                </a:gridCol>
                <a:gridCol w="1166617">
                  <a:extLst>
                    <a:ext uri="{9D8B030D-6E8A-4147-A177-3AD203B41FA5}">
                      <a16:colId xmlns:a16="http://schemas.microsoft.com/office/drawing/2014/main" val="2681450189"/>
                    </a:ext>
                  </a:extLst>
                </a:gridCol>
                <a:gridCol w="1166617">
                  <a:extLst>
                    <a:ext uri="{9D8B030D-6E8A-4147-A177-3AD203B41FA5}">
                      <a16:colId xmlns:a16="http://schemas.microsoft.com/office/drawing/2014/main" val="1302247417"/>
                    </a:ext>
                  </a:extLst>
                </a:gridCol>
              </a:tblGrid>
              <a:tr h="792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Contract</a:t>
                      </a:r>
                      <a:endParaRPr lang="de-DE" sz="1600" b="0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kern="1200" cap="none" spc="0" baseline="0">
                          <a:solidFill>
                            <a:srgbClr val="FFFFFF"/>
                          </a:solidFill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  <a:p>
                      <a:pPr algn="ctr"/>
                      <a:endParaRPr lang="en-GB"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Lease </a:t>
                      </a:r>
                    </a:p>
                    <a:p>
                      <a:pPr algn="ctr"/>
                      <a:r>
                        <a:rPr lang="de-DE" sz="1600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GB"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de-DE" sz="1600" b="0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DateOf-Signature</a:t>
                      </a:r>
                      <a:endParaRPr lang="de-DE" sz="1600" b="0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+mn-lt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kern="1200" cap="none" spc="0" baseline="0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Additional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kern="1200" cap="none" spc="0" baseline="0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Costs</a:t>
                      </a: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de-DE" sz="1600" b="0" i="0" u="none" strike="noStrike" kern="1200" cap="none" spc="0" baseline="0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Security</a:t>
                      </a:r>
                    </a:p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de-DE" sz="1600" b="0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Deposit</a:t>
                      </a:r>
                      <a:endParaRPr lang="de-DE" sz="1600" b="0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+mn-lt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de-DE" sz="1600" b="0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NumberOf</a:t>
                      </a:r>
                      <a:endParaRPr lang="de-DE" sz="1600" b="0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de-DE" sz="1600" b="0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Persons</a:t>
                      </a:r>
                      <a:endParaRPr lang="de-DE" sz="1600" b="0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+mn-lt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RenterID</a:t>
                      </a:r>
                      <a:endParaRPr lang="de-DE" sz="1600" b="0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+mn-lt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Appart-mentID</a:t>
                      </a:r>
                      <a:endParaRPr lang="de-DE" sz="1600" b="0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+mn-lt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Active</a:t>
                      </a:r>
                      <a:endParaRPr lang="de-DE" sz="1600" b="0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+mn-lt"/>
                      </a:endParaRPr>
                    </a:p>
                  </a:txBody>
                  <a:tcPr anchor="ctr">
                    <a:solidFill>
                      <a:srgbClr val="8EB9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468257"/>
                  </a:ext>
                </a:extLst>
              </a:tr>
            </a:tbl>
          </a:graphicData>
        </a:graphic>
      </p:graphicFrame>
      <p:cxnSp>
        <p:nvCxnSpPr>
          <p:cNvPr id="23" name="Gerader Verbinder 19">
            <a:extLst>
              <a:ext uri="{FF2B5EF4-FFF2-40B4-BE49-F238E27FC236}">
                <a16:creationId xmlns:a16="http://schemas.microsoft.com/office/drawing/2014/main" id="{26A73477-D830-4920-BE0A-8F30825E231B}"/>
              </a:ext>
            </a:extLst>
          </p:cNvPr>
          <p:cNvCxnSpPr/>
          <p:nvPr/>
        </p:nvCxnSpPr>
        <p:spPr>
          <a:xfrm>
            <a:off x="1332763" y="3578952"/>
            <a:ext cx="9420834" cy="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sp>
        <p:nvSpPr>
          <p:cNvPr id="29" name="Textfeld 31">
            <a:extLst>
              <a:ext uri="{FF2B5EF4-FFF2-40B4-BE49-F238E27FC236}">
                <a16:creationId xmlns:a16="http://schemas.microsoft.com/office/drawing/2014/main" id="{9445E973-D926-4003-9AB9-C8E831E0EFA1}"/>
              </a:ext>
            </a:extLst>
          </p:cNvPr>
          <p:cNvSpPr txBox="1"/>
          <p:nvPr/>
        </p:nvSpPr>
        <p:spPr>
          <a:xfrm>
            <a:off x="1375482" y="3118807"/>
            <a:ext cx="47817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PK</a:t>
            </a:r>
          </a:p>
        </p:txBody>
      </p:sp>
      <p:cxnSp>
        <p:nvCxnSpPr>
          <p:cNvPr id="30" name="Gerader Verbinder 47">
            <a:extLst>
              <a:ext uri="{FF2B5EF4-FFF2-40B4-BE49-F238E27FC236}">
                <a16:creationId xmlns:a16="http://schemas.microsoft.com/office/drawing/2014/main" id="{F2D87532-8206-4372-865E-3C72F9E21E5A}"/>
              </a:ext>
            </a:extLst>
          </p:cNvPr>
          <p:cNvCxnSpPr/>
          <p:nvPr/>
        </p:nvCxnSpPr>
        <p:spPr>
          <a:xfrm>
            <a:off x="3765570" y="3868368"/>
            <a:ext cx="0" cy="39429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31" name="Gerader Verbinder 48">
            <a:extLst>
              <a:ext uri="{FF2B5EF4-FFF2-40B4-BE49-F238E27FC236}">
                <a16:creationId xmlns:a16="http://schemas.microsoft.com/office/drawing/2014/main" id="{324CCDAB-7E82-45B2-9DEB-E1937AE78071}"/>
              </a:ext>
            </a:extLst>
          </p:cNvPr>
          <p:cNvCxnSpPr/>
          <p:nvPr/>
        </p:nvCxnSpPr>
        <p:spPr>
          <a:xfrm>
            <a:off x="1332763" y="4262658"/>
            <a:ext cx="9483754" cy="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32" name="Gerade Verbindung mit Pfeil 50">
            <a:extLst>
              <a:ext uri="{FF2B5EF4-FFF2-40B4-BE49-F238E27FC236}">
                <a16:creationId xmlns:a16="http://schemas.microsoft.com/office/drawing/2014/main" id="{C9E36BF3-57B2-4C69-8B6E-881634DEF7EB}"/>
              </a:ext>
            </a:extLst>
          </p:cNvPr>
          <p:cNvCxnSpPr/>
          <p:nvPr/>
        </p:nvCxnSpPr>
        <p:spPr>
          <a:xfrm flipV="1">
            <a:off x="7509160" y="3790772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33" name="Gerade Verbindung mit Pfeil 52">
            <a:extLst>
              <a:ext uri="{FF2B5EF4-FFF2-40B4-BE49-F238E27FC236}">
                <a16:creationId xmlns:a16="http://schemas.microsoft.com/office/drawing/2014/main" id="{EF83AC0E-50C8-4C7A-81DC-B253BC910CD7}"/>
              </a:ext>
            </a:extLst>
          </p:cNvPr>
          <p:cNvCxnSpPr/>
          <p:nvPr/>
        </p:nvCxnSpPr>
        <p:spPr>
          <a:xfrm flipV="1">
            <a:off x="10816517" y="3790772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37" name="Gerader Verbinder 37">
            <a:extLst>
              <a:ext uri="{FF2B5EF4-FFF2-40B4-BE49-F238E27FC236}">
                <a16:creationId xmlns:a16="http://schemas.microsoft.com/office/drawing/2014/main" id="{C35D6D46-D820-43CE-8CF6-09FD8D5A78D1}"/>
              </a:ext>
            </a:extLst>
          </p:cNvPr>
          <p:cNvCxnSpPr/>
          <p:nvPr/>
        </p:nvCxnSpPr>
        <p:spPr>
          <a:xfrm>
            <a:off x="8650057" y="3868368"/>
            <a:ext cx="0" cy="39429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38" name="Gerader Verbinder 39">
            <a:extLst>
              <a:ext uri="{FF2B5EF4-FFF2-40B4-BE49-F238E27FC236}">
                <a16:creationId xmlns:a16="http://schemas.microsoft.com/office/drawing/2014/main" id="{D76FA90F-28E9-468D-B5DB-F3C080F9446B}"/>
              </a:ext>
            </a:extLst>
          </p:cNvPr>
          <p:cNvCxnSpPr/>
          <p:nvPr/>
        </p:nvCxnSpPr>
        <p:spPr>
          <a:xfrm>
            <a:off x="9775582" y="3868368"/>
            <a:ext cx="0" cy="39429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39" name="Gerade Verbindung mit Pfeil 40">
            <a:extLst>
              <a:ext uri="{FF2B5EF4-FFF2-40B4-BE49-F238E27FC236}">
                <a16:creationId xmlns:a16="http://schemas.microsoft.com/office/drawing/2014/main" id="{18E0C9F3-4FC2-4DC9-BC84-EB77F5E4DEAC}"/>
              </a:ext>
            </a:extLst>
          </p:cNvPr>
          <p:cNvCxnSpPr/>
          <p:nvPr/>
        </p:nvCxnSpPr>
        <p:spPr>
          <a:xfrm flipV="1">
            <a:off x="6200470" y="3790772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40" name="Gerade Verbindung mit Pfeil 41">
            <a:extLst>
              <a:ext uri="{FF2B5EF4-FFF2-40B4-BE49-F238E27FC236}">
                <a16:creationId xmlns:a16="http://schemas.microsoft.com/office/drawing/2014/main" id="{76B241E1-C31D-419F-906D-59B581EBC2EE}"/>
              </a:ext>
            </a:extLst>
          </p:cNvPr>
          <p:cNvCxnSpPr/>
          <p:nvPr/>
        </p:nvCxnSpPr>
        <p:spPr>
          <a:xfrm flipV="1">
            <a:off x="4996654" y="3790772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41" name="Gerade Verbindung mit Pfeil 44">
            <a:extLst>
              <a:ext uri="{FF2B5EF4-FFF2-40B4-BE49-F238E27FC236}">
                <a16:creationId xmlns:a16="http://schemas.microsoft.com/office/drawing/2014/main" id="{2352EE22-0D15-4371-BA20-1748589BE779}"/>
              </a:ext>
            </a:extLst>
          </p:cNvPr>
          <p:cNvCxnSpPr/>
          <p:nvPr/>
        </p:nvCxnSpPr>
        <p:spPr>
          <a:xfrm flipV="1">
            <a:off x="2506523" y="3790772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42" name="Gerade Verbindung mit Pfeil 45">
            <a:extLst>
              <a:ext uri="{FF2B5EF4-FFF2-40B4-BE49-F238E27FC236}">
                <a16:creationId xmlns:a16="http://schemas.microsoft.com/office/drawing/2014/main" id="{9079F6F4-6AEE-4952-98FE-CFF63B14A966}"/>
              </a:ext>
            </a:extLst>
          </p:cNvPr>
          <p:cNvCxnSpPr/>
          <p:nvPr/>
        </p:nvCxnSpPr>
        <p:spPr>
          <a:xfrm flipV="1">
            <a:off x="1333458" y="3790772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43" name="Gerade Verbindung mit Pfeil 54">
            <a:extLst>
              <a:ext uri="{FF2B5EF4-FFF2-40B4-BE49-F238E27FC236}">
                <a16:creationId xmlns:a16="http://schemas.microsoft.com/office/drawing/2014/main" id="{69F861AF-77E2-4729-97A6-72458F095FE9}"/>
              </a:ext>
            </a:extLst>
          </p:cNvPr>
          <p:cNvCxnSpPr/>
          <p:nvPr/>
        </p:nvCxnSpPr>
        <p:spPr>
          <a:xfrm flipV="1">
            <a:off x="8650057" y="3790772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44" name="Gerader Verbinder 55">
            <a:extLst>
              <a:ext uri="{FF2B5EF4-FFF2-40B4-BE49-F238E27FC236}">
                <a16:creationId xmlns:a16="http://schemas.microsoft.com/office/drawing/2014/main" id="{6B39CC6F-9151-43EF-BCA8-9629083A2B69}"/>
              </a:ext>
            </a:extLst>
          </p:cNvPr>
          <p:cNvCxnSpPr/>
          <p:nvPr/>
        </p:nvCxnSpPr>
        <p:spPr>
          <a:xfrm>
            <a:off x="3765570" y="4549971"/>
            <a:ext cx="0" cy="39429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45" name="Gerader Verbinder 56">
            <a:extLst>
              <a:ext uri="{FF2B5EF4-FFF2-40B4-BE49-F238E27FC236}">
                <a16:creationId xmlns:a16="http://schemas.microsoft.com/office/drawing/2014/main" id="{90F83B01-F642-478E-8CDF-B61757436894}"/>
              </a:ext>
            </a:extLst>
          </p:cNvPr>
          <p:cNvCxnSpPr/>
          <p:nvPr/>
        </p:nvCxnSpPr>
        <p:spPr>
          <a:xfrm>
            <a:off x="1332763" y="4944261"/>
            <a:ext cx="9483754" cy="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46" name="Gerade Verbindung mit Pfeil 57">
            <a:extLst>
              <a:ext uri="{FF2B5EF4-FFF2-40B4-BE49-F238E27FC236}">
                <a16:creationId xmlns:a16="http://schemas.microsoft.com/office/drawing/2014/main" id="{D8CC7116-4DCC-498E-BE03-2169D802D662}"/>
              </a:ext>
            </a:extLst>
          </p:cNvPr>
          <p:cNvCxnSpPr/>
          <p:nvPr/>
        </p:nvCxnSpPr>
        <p:spPr>
          <a:xfrm flipV="1">
            <a:off x="7509160" y="4472375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47" name="Gerade Verbindung mit Pfeil 58">
            <a:extLst>
              <a:ext uri="{FF2B5EF4-FFF2-40B4-BE49-F238E27FC236}">
                <a16:creationId xmlns:a16="http://schemas.microsoft.com/office/drawing/2014/main" id="{5E9FD6B4-0997-43F4-AA25-24B9C3F02E24}"/>
              </a:ext>
            </a:extLst>
          </p:cNvPr>
          <p:cNvCxnSpPr/>
          <p:nvPr/>
        </p:nvCxnSpPr>
        <p:spPr>
          <a:xfrm flipV="1">
            <a:off x="10816517" y="4472375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48" name="Gerader Verbinder 59">
            <a:extLst>
              <a:ext uri="{FF2B5EF4-FFF2-40B4-BE49-F238E27FC236}">
                <a16:creationId xmlns:a16="http://schemas.microsoft.com/office/drawing/2014/main" id="{93F576DB-AFA8-4899-91F0-54152567A84D}"/>
              </a:ext>
            </a:extLst>
          </p:cNvPr>
          <p:cNvCxnSpPr/>
          <p:nvPr/>
        </p:nvCxnSpPr>
        <p:spPr>
          <a:xfrm>
            <a:off x="8650057" y="4549971"/>
            <a:ext cx="0" cy="39429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50" name="Gerade Verbindung mit Pfeil 61">
            <a:extLst>
              <a:ext uri="{FF2B5EF4-FFF2-40B4-BE49-F238E27FC236}">
                <a16:creationId xmlns:a16="http://schemas.microsoft.com/office/drawing/2014/main" id="{73C4AA05-184B-4B8D-96C2-D71F00ADFD99}"/>
              </a:ext>
            </a:extLst>
          </p:cNvPr>
          <p:cNvCxnSpPr/>
          <p:nvPr/>
        </p:nvCxnSpPr>
        <p:spPr>
          <a:xfrm flipV="1">
            <a:off x="6200470" y="4472375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51" name="Gerade Verbindung mit Pfeil 62">
            <a:extLst>
              <a:ext uri="{FF2B5EF4-FFF2-40B4-BE49-F238E27FC236}">
                <a16:creationId xmlns:a16="http://schemas.microsoft.com/office/drawing/2014/main" id="{C3B815F8-18F2-440B-83BC-CF91D3116EA2}"/>
              </a:ext>
            </a:extLst>
          </p:cNvPr>
          <p:cNvCxnSpPr/>
          <p:nvPr/>
        </p:nvCxnSpPr>
        <p:spPr>
          <a:xfrm flipV="1">
            <a:off x="4996654" y="4472375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52" name="Gerade Verbindung mit Pfeil 63">
            <a:extLst>
              <a:ext uri="{FF2B5EF4-FFF2-40B4-BE49-F238E27FC236}">
                <a16:creationId xmlns:a16="http://schemas.microsoft.com/office/drawing/2014/main" id="{CCE64666-4428-41A6-A4D4-9772ABCE6D97}"/>
              </a:ext>
            </a:extLst>
          </p:cNvPr>
          <p:cNvCxnSpPr/>
          <p:nvPr/>
        </p:nvCxnSpPr>
        <p:spPr>
          <a:xfrm flipV="1">
            <a:off x="2506523" y="4472375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53" name="Gerade Verbindung mit Pfeil 64">
            <a:extLst>
              <a:ext uri="{FF2B5EF4-FFF2-40B4-BE49-F238E27FC236}">
                <a16:creationId xmlns:a16="http://schemas.microsoft.com/office/drawing/2014/main" id="{0178D2A6-F903-47A1-A7BA-F0E3087A0BA0}"/>
              </a:ext>
            </a:extLst>
          </p:cNvPr>
          <p:cNvCxnSpPr/>
          <p:nvPr/>
        </p:nvCxnSpPr>
        <p:spPr>
          <a:xfrm flipV="1">
            <a:off x="1333458" y="4472375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54" name="Gerade Verbindung mit Pfeil 65">
            <a:extLst>
              <a:ext uri="{FF2B5EF4-FFF2-40B4-BE49-F238E27FC236}">
                <a16:creationId xmlns:a16="http://schemas.microsoft.com/office/drawing/2014/main" id="{5DFCC505-FACC-43C4-A6F6-C54694DEDC18}"/>
              </a:ext>
            </a:extLst>
          </p:cNvPr>
          <p:cNvCxnSpPr/>
          <p:nvPr/>
        </p:nvCxnSpPr>
        <p:spPr>
          <a:xfrm flipV="1">
            <a:off x="9803266" y="4491331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sp>
        <p:nvSpPr>
          <p:cNvPr id="55" name="Textfeld 3">
            <a:extLst>
              <a:ext uri="{FF2B5EF4-FFF2-40B4-BE49-F238E27FC236}">
                <a16:creationId xmlns:a16="http://schemas.microsoft.com/office/drawing/2014/main" id="{33EC83BF-EC34-4973-9D41-4DD6D2A88050}"/>
              </a:ext>
            </a:extLst>
          </p:cNvPr>
          <p:cNvSpPr txBox="1"/>
          <p:nvPr/>
        </p:nvSpPr>
        <p:spPr>
          <a:xfrm>
            <a:off x="6374545" y="5017669"/>
            <a:ext cx="4441972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Assumption: Renter can only sign for 1 Appartment a day</a:t>
            </a:r>
          </a:p>
        </p:txBody>
      </p:sp>
      <p:cxnSp>
        <p:nvCxnSpPr>
          <p:cNvPr id="56" name="Gerade Verbindung mit Pfeil 66">
            <a:extLst>
              <a:ext uri="{FF2B5EF4-FFF2-40B4-BE49-F238E27FC236}">
                <a16:creationId xmlns:a16="http://schemas.microsoft.com/office/drawing/2014/main" id="{63792AFF-D486-45C6-9995-2D1659072C30}"/>
              </a:ext>
            </a:extLst>
          </p:cNvPr>
          <p:cNvCxnSpPr/>
          <p:nvPr/>
        </p:nvCxnSpPr>
        <p:spPr>
          <a:xfrm flipV="1">
            <a:off x="6217250" y="5476972"/>
            <a:ext cx="0" cy="47187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sp>
        <p:nvSpPr>
          <p:cNvPr id="57" name="Textfeld 67">
            <a:extLst>
              <a:ext uri="{FF2B5EF4-FFF2-40B4-BE49-F238E27FC236}">
                <a16:creationId xmlns:a16="http://schemas.microsoft.com/office/drawing/2014/main" id="{A05318D2-2F0E-4B25-BE15-5D8FC1AC0A5C}"/>
              </a:ext>
            </a:extLst>
          </p:cNvPr>
          <p:cNvSpPr txBox="1"/>
          <p:nvPr/>
        </p:nvSpPr>
        <p:spPr>
          <a:xfrm>
            <a:off x="6429080" y="4214332"/>
            <a:ext cx="4441972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Assumption:  max. 1 LeaseContract per Day per Appartment</a:t>
            </a:r>
          </a:p>
        </p:txBody>
      </p:sp>
      <p:cxnSp>
        <p:nvCxnSpPr>
          <p:cNvPr id="58" name="Gerader Verbinder 5">
            <a:extLst>
              <a:ext uri="{FF2B5EF4-FFF2-40B4-BE49-F238E27FC236}">
                <a16:creationId xmlns:a16="http://schemas.microsoft.com/office/drawing/2014/main" id="{9694C95D-6A0F-4847-B244-600B9ABA739C}"/>
              </a:ext>
            </a:extLst>
          </p:cNvPr>
          <p:cNvCxnSpPr/>
          <p:nvPr/>
        </p:nvCxnSpPr>
        <p:spPr>
          <a:xfrm flipH="1">
            <a:off x="6217250" y="5948848"/>
            <a:ext cx="3545750" cy="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59" name="Gerader Verbinder 16">
            <a:extLst>
              <a:ext uri="{FF2B5EF4-FFF2-40B4-BE49-F238E27FC236}">
                <a16:creationId xmlns:a16="http://schemas.microsoft.com/office/drawing/2014/main" id="{AE282468-3402-45CD-A0BE-14E47D53E4EF}"/>
              </a:ext>
            </a:extLst>
          </p:cNvPr>
          <p:cNvCxnSpPr/>
          <p:nvPr/>
        </p:nvCxnSpPr>
        <p:spPr>
          <a:xfrm flipV="1">
            <a:off x="9763000" y="5588117"/>
            <a:ext cx="0" cy="360731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sp>
        <p:nvSpPr>
          <p:cNvPr id="60" name="Textfeld 18">
            <a:extLst>
              <a:ext uri="{FF2B5EF4-FFF2-40B4-BE49-F238E27FC236}">
                <a16:creationId xmlns:a16="http://schemas.microsoft.com/office/drawing/2014/main" id="{EEA8249C-39E7-499F-83E5-CF6A9BB56525}"/>
              </a:ext>
            </a:extLst>
          </p:cNvPr>
          <p:cNvSpPr txBox="1"/>
          <p:nvPr/>
        </p:nvSpPr>
        <p:spPr>
          <a:xfrm>
            <a:off x="6374545" y="6057899"/>
            <a:ext cx="3481431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Transitive Abh. -&gt; Security Deposit in Apparment</a:t>
            </a:r>
          </a:p>
        </p:txBody>
      </p:sp>
      <p:cxnSp>
        <p:nvCxnSpPr>
          <p:cNvPr id="62" name="Gerader Verbinder 48">
            <a:extLst>
              <a:ext uri="{FF2B5EF4-FFF2-40B4-BE49-F238E27FC236}">
                <a16:creationId xmlns:a16="http://schemas.microsoft.com/office/drawing/2014/main" id="{9619F0BA-AF8F-4C25-A894-2A01CFE8522B}"/>
              </a:ext>
            </a:extLst>
          </p:cNvPr>
          <p:cNvCxnSpPr/>
          <p:nvPr/>
        </p:nvCxnSpPr>
        <p:spPr>
          <a:xfrm>
            <a:off x="1332763" y="3578952"/>
            <a:ext cx="9483754" cy="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63" name="Gerade Verbindung mit Pfeil 50">
            <a:extLst>
              <a:ext uri="{FF2B5EF4-FFF2-40B4-BE49-F238E27FC236}">
                <a16:creationId xmlns:a16="http://schemas.microsoft.com/office/drawing/2014/main" id="{0109E472-FDCB-4DE2-AA0E-5264F848050F}"/>
              </a:ext>
            </a:extLst>
          </p:cNvPr>
          <p:cNvCxnSpPr/>
          <p:nvPr/>
        </p:nvCxnSpPr>
        <p:spPr>
          <a:xfrm flipV="1">
            <a:off x="7501304" y="3107066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64" name="Gerade Verbindung mit Pfeil 52">
            <a:extLst>
              <a:ext uri="{FF2B5EF4-FFF2-40B4-BE49-F238E27FC236}">
                <a16:creationId xmlns:a16="http://schemas.microsoft.com/office/drawing/2014/main" id="{DEF0C822-41D9-4EFE-9EC4-C72C0A672FDF}"/>
              </a:ext>
            </a:extLst>
          </p:cNvPr>
          <p:cNvCxnSpPr/>
          <p:nvPr/>
        </p:nvCxnSpPr>
        <p:spPr>
          <a:xfrm flipV="1">
            <a:off x="10816517" y="3107066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67" name="Gerade Verbindung mit Pfeil 40">
            <a:extLst>
              <a:ext uri="{FF2B5EF4-FFF2-40B4-BE49-F238E27FC236}">
                <a16:creationId xmlns:a16="http://schemas.microsoft.com/office/drawing/2014/main" id="{BAE9C6A2-2AD4-4E6F-8CD3-0C69122889F5}"/>
              </a:ext>
            </a:extLst>
          </p:cNvPr>
          <p:cNvCxnSpPr/>
          <p:nvPr/>
        </p:nvCxnSpPr>
        <p:spPr>
          <a:xfrm flipV="1">
            <a:off x="6200470" y="3107066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4AB69AA7-0965-415C-AB43-41051EC7B528}"/>
              </a:ext>
            </a:extLst>
          </p:cNvPr>
          <p:cNvCxnSpPr/>
          <p:nvPr/>
        </p:nvCxnSpPr>
        <p:spPr>
          <a:xfrm flipV="1">
            <a:off x="4933734" y="3107066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69" name="Gerade Verbindung mit Pfeil 44">
            <a:extLst>
              <a:ext uri="{FF2B5EF4-FFF2-40B4-BE49-F238E27FC236}">
                <a16:creationId xmlns:a16="http://schemas.microsoft.com/office/drawing/2014/main" id="{478C0D56-3A51-4289-897C-FF4620AC4759}"/>
              </a:ext>
            </a:extLst>
          </p:cNvPr>
          <p:cNvCxnSpPr/>
          <p:nvPr/>
        </p:nvCxnSpPr>
        <p:spPr>
          <a:xfrm flipV="1">
            <a:off x="2506523" y="3096807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71" name="Gerade Verbindung mit Pfeil 54">
            <a:extLst>
              <a:ext uri="{FF2B5EF4-FFF2-40B4-BE49-F238E27FC236}">
                <a16:creationId xmlns:a16="http://schemas.microsoft.com/office/drawing/2014/main" id="{1E348B52-CFBC-42B1-A87B-C024A6BBCF7F}"/>
              </a:ext>
            </a:extLst>
          </p:cNvPr>
          <p:cNvCxnSpPr/>
          <p:nvPr/>
        </p:nvCxnSpPr>
        <p:spPr>
          <a:xfrm flipV="1">
            <a:off x="8650057" y="3096807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72" name="Gerader Verbinder 47">
            <a:extLst>
              <a:ext uri="{FF2B5EF4-FFF2-40B4-BE49-F238E27FC236}">
                <a16:creationId xmlns:a16="http://schemas.microsoft.com/office/drawing/2014/main" id="{92CD1D3E-0C1A-4B3D-9F51-42ADA2A42A55}"/>
              </a:ext>
            </a:extLst>
          </p:cNvPr>
          <p:cNvCxnSpPr/>
          <p:nvPr/>
        </p:nvCxnSpPr>
        <p:spPr>
          <a:xfrm>
            <a:off x="1332763" y="3184662"/>
            <a:ext cx="0" cy="39429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73" name="Gerade Verbindung mit Pfeil 41">
            <a:extLst>
              <a:ext uri="{FF2B5EF4-FFF2-40B4-BE49-F238E27FC236}">
                <a16:creationId xmlns:a16="http://schemas.microsoft.com/office/drawing/2014/main" id="{C4C10861-8992-4DD0-9A54-14465E1BADD9}"/>
              </a:ext>
            </a:extLst>
          </p:cNvPr>
          <p:cNvCxnSpPr/>
          <p:nvPr/>
        </p:nvCxnSpPr>
        <p:spPr>
          <a:xfrm flipV="1">
            <a:off x="3765570" y="3096807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83" name="Gerade Verbindung mit Pfeil 52">
            <a:extLst>
              <a:ext uri="{FF2B5EF4-FFF2-40B4-BE49-F238E27FC236}">
                <a16:creationId xmlns:a16="http://schemas.microsoft.com/office/drawing/2014/main" id="{07580B31-4827-4543-8BF5-994060935CA1}"/>
              </a:ext>
            </a:extLst>
          </p:cNvPr>
          <p:cNvCxnSpPr/>
          <p:nvPr/>
        </p:nvCxnSpPr>
        <p:spPr>
          <a:xfrm flipV="1">
            <a:off x="9803266" y="3096807"/>
            <a:ext cx="0" cy="47188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923816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609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Milestone - SS2101_Appartment</a:t>
            </a:r>
          </a:p>
        </p:txBody>
      </p:sp>
      <p:graphicFrame>
        <p:nvGraphicFramePr>
          <p:cNvPr id="21" name="Tabelle 21">
            <a:extLst>
              <a:ext uri="{FF2B5EF4-FFF2-40B4-BE49-F238E27FC236}">
                <a16:creationId xmlns:a16="http://schemas.microsoft.com/office/drawing/2014/main" id="{3148C402-CDB5-4A28-BCE7-324DCD4F0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40941"/>
              </p:ext>
            </p:extLst>
          </p:nvPr>
        </p:nvGraphicFramePr>
        <p:xfrm>
          <a:off x="954737" y="1725732"/>
          <a:ext cx="10499554" cy="792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371">
                  <a:extLst>
                    <a:ext uri="{9D8B030D-6E8A-4147-A177-3AD203B41FA5}">
                      <a16:colId xmlns:a16="http://schemas.microsoft.com/office/drawing/2014/main" val="3472546106"/>
                    </a:ext>
                  </a:extLst>
                </a:gridCol>
                <a:gridCol w="1192192">
                  <a:extLst>
                    <a:ext uri="{9D8B030D-6E8A-4147-A177-3AD203B41FA5}">
                      <a16:colId xmlns:a16="http://schemas.microsoft.com/office/drawing/2014/main" val="31507405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2587027"/>
                    </a:ext>
                  </a:extLst>
                </a:gridCol>
                <a:gridCol w="1516284">
                  <a:extLst>
                    <a:ext uri="{9D8B030D-6E8A-4147-A177-3AD203B41FA5}">
                      <a16:colId xmlns:a16="http://schemas.microsoft.com/office/drawing/2014/main" val="2740272551"/>
                    </a:ext>
                  </a:extLst>
                </a:gridCol>
                <a:gridCol w="1018572">
                  <a:extLst>
                    <a:ext uri="{9D8B030D-6E8A-4147-A177-3AD203B41FA5}">
                      <a16:colId xmlns:a16="http://schemas.microsoft.com/office/drawing/2014/main" val="2518043852"/>
                    </a:ext>
                  </a:extLst>
                </a:gridCol>
                <a:gridCol w="544010">
                  <a:extLst>
                    <a:ext uri="{9D8B030D-6E8A-4147-A177-3AD203B41FA5}">
                      <a16:colId xmlns:a16="http://schemas.microsoft.com/office/drawing/2014/main" val="2080000489"/>
                    </a:ext>
                  </a:extLst>
                </a:gridCol>
                <a:gridCol w="557074">
                  <a:extLst>
                    <a:ext uri="{9D8B030D-6E8A-4147-A177-3AD203B41FA5}">
                      <a16:colId xmlns:a16="http://schemas.microsoft.com/office/drawing/2014/main" val="3480489402"/>
                    </a:ext>
                  </a:extLst>
                </a:gridCol>
                <a:gridCol w="739291">
                  <a:extLst>
                    <a:ext uri="{9D8B030D-6E8A-4147-A177-3AD203B41FA5}">
                      <a16:colId xmlns:a16="http://schemas.microsoft.com/office/drawing/2014/main" val="2681450189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1302247417"/>
                    </a:ext>
                  </a:extLst>
                </a:gridCol>
                <a:gridCol w="1145824">
                  <a:extLst>
                    <a:ext uri="{9D8B030D-6E8A-4147-A177-3AD203B41FA5}">
                      <a16:colId xmlns:a16="http://schemas.microsoft.com/office/drawing/2014/main" val="1025019365"/>
                    </a:ext>
                  </a:extLst>
                </a:gridCol>
              </a:tblGrid>
              <a:tr h="792755"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de-DE" sz="1600" b="0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AppartmentID</a:t>
                      </a:r>
                      <a:endParaRPr lang="de-DE" sz="1600" b="0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+mn-lt"/>
                      </a:endParaRPr>
                    </a:p>
                  </a:txBody>
                  <a:tcPr anchor="ctr">
                    <a:solidFill>
                      <a:srgbClr val="9ECD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MaxRenter</a:t>
                      </a:r>
                      <a:endParaRPr lang="en-GB"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ECD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de-DE" sz="1600" b="0" i="0" u="none" strike="noStrike" kern="1200" cap="none" spc="0" baseline="0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Size</a:t>
                      </a:r>
                    </a:p>
                  </a:txBody>
                  <a:tcPr anchor="ctr">
                    <a:solidFill>
                      <a:srgbClr val="9ECD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Apparment</a:t>
                      </a:r>
                      <a:endParaRPr lang="de-DE" sz="1600" b="0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Number</a:t>
                      </a:r>
                      <a:endParaRPr lang="de-DE" sz="1600" b="0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+mn-lt"/>
                      </a:endParaRPr>
                    </a:p>
                  </a:txBody>
                  <a:tcPr anchor="ctr">
                    <a:solidFill>
                      <a:srgbClr val="9ECD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de-DE" sz="1600" b="0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Number</a:t>
                      </a:r>
                      <a:endParaRPr lang="de-DE" sz="1600" b="0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de-DE" sz="1600" b="0" i="0" u="none" strike="noStrike" kern="1200" cap="none" spc="0" baseline="0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Rooms</a:t>
                      </a:r>
                    </a:p>
                  </a:txBody>
                  <a:tcPr anchor="ctr">
                    <a:solidFill>
                      <a:srgbClr val="9ECD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de-DE" sz="1600" b="0" i="0" u="none" strike="noStrike" kern="1200" cap="none" spc="0" baseline="0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PLZ</a:t>
                      </a:r>
                    </a:p>
                  </a:txBody>
                  <a:tcPr anchor="ctr">
                    <a:solidFill>
                      <a:srgbClr val="9ECD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kern="1200" cap="none" spc="0" baseline="0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City</a:t>
                      </a:r>
                    </a:p>
                  </a:txBody>
                  <a:tcPr anchor="ctr">
                    <a:solidFill>
                      <a:srgbClr val="9ECD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kern="1200" cap="none" spc="0" baseline="0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Street</a:t>
                      </a:r>
                    </a:p>
                  </a:txBody>
                  <a:tcPr anchor="ctr">
                    <a:solidFill>
                      <a:srgbClr val="9ECD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HouseNumber</a:t>
                      </a:r>
                      <a:endParaRPr lang="de-DE" sz="1600" b="0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+mn-lt"/>
                      </a:endParaRPr>
                    </a:p>
                  </a:txBody>
                  <a:tcPr anchor="ctr">
                    <a:solidFill>
                      <a:srgbClr val="9ECD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kern="1200" cap="none" spc="0" baseline="0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Security </a:t>
                      </a:r>
                      <a:r>
                        <a:rPr lang="de-DE" sz="1600" b="0" i="0" u="none" strike="noStrike" kern="1200" cap="none" spc="0" baseline="0" err="1">
                          <a:solidFill>
                            <a:srgbClr val="FFFFFF"/>
                          </a:solidFill>
                          <a:uFillTx/>
                          <a:latin typeface="+mn-lt"/>
                        </a:rPr>
                        <a:t>Deposit</a:t>
                      </a:r>
                      <a:endParaRPr lang="de-DE" sz="1600" b="0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+mn-lt"/>
                      </a:endParaRPr>
                    </a:p>
                  </a:txBody>
                  <a:tcPr anchor="ctr">
                    <a:solidFill>
                      <a:srgbClr val="9ECD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468257"/>
                  </a:ext>
                </a:extLst>
              </a:tr>
            </a:tbl>
          </a:graphicData>
        </a:graphic>
      </p:graphicFrame>
      <p:cxnSp>
        <p:nvCxnSpPr>
          <p:cNvPr id="75" name="Gerader Verbinder 17">
            <a:extLst>
              <a:ext uri="{FF2B5EF4-FFF2-40B4-BE49-F238E27FC236}">
                <a16:creationId xmlns:a16="http://schemas.microsoft.com/office/drawing/2014/main" id="{B68E8A50-30D8-4975-BF5F-C5001D38F779}"/>
              </a:ext>
            </a:extLst>
          </p:cNvPr>
          <p:cNvCxnSpPr>
            <a:cxnSpLocks/>
          </p:cNvCxnSpPr>
          <p:nvPr/>
        </p:nvCxnSpPr>
        <p:spPr>
          <a:xfrm>
            <a:off x="1621401" y="2492375"/>
            <a:ext cx="0" cy="457981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76" name="Gerader Verbinder 19">
            <a:extLst>
              <a:ext uri="{FF2B5EF4-FFF2-40B4-BE49-F238E27FC236}">
                <a16:creationId xmlns:a16="http://schemas.microsoft.com/office/drawing/2014/main" id="{1CE66899-7AA4-4A2D-A130-34FC7FB1621F}"/>
              </a:ext>
            </a:extLst>
          </p:cNvPr>
          <p:cNvCxnSpPr>
            <a:cxnSpLocks/>
          </p:cNvCxnSpPr>
          <p:nvPr/>
        </p:nvCxnSpPr>
        <p:spPr>
          <a:xfrm>
            <a:off x="1621401" y="2950356"/>
            <a:ext cx="9169173" cy="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77" name="Gerade Verbindung mit Pfeil 23">
            <a:extLst>
              <a:ext uri="{FF2B5EF4-FFF2-40B4-BE49-F238E27FC236}">
                <a16:creationId xmlns:a16="http://schemas.microsoft.com/office/drawing/2014/main" id="{28E870C0-5A9E-473D-8BBB-CB37F09E947B}"/>
              </a:ext>
            </a:extLst>
          </p:cNvPr>
          <p:cNvCxnSpPr>
            <a:cxnSpLocks/>
          </p:cNvCxnSpPr>
          <p:nvPr/>
        </p:nvCxnSpPr>
        <p:spPr>
          <a:xfrm flipV="1">
            <a:off x="2927350" y="2518487"/>
            <a:ext cx="0" cy="431869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78" name="Gerade Verbindung mit Pfeil 25">
            <a:extLst>
              <a:ext uri="{FF2B5EF4-FFF2-40B4-BE49-F238E27FC236}">
                <a16:creationId xmlns:a16="http://schemas.microsoft.com/office/drawing/2014/main" id="{7EF98916-AA30-4DBA-8FE8-A7D6417852C6}"/>
              </a:ext>
            </a:extLst>
          </p:cNvPr>
          <p:cNvCxnSpPr>
            <a:cxnSpLocks/>
          </p:cNvCxnSpPr>
          <p:nvPr/>
        </p:nvCxnSpPr>
        <p:spPr>
          <a:xfrm flipV="1">
            <a:off x="4082179" y="2518487"/>
            <a:ext cx="0" cy="431869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79" name="Gerade Verbindung mit Pfeil 27">
            <a:extLst>
              <a:ext uri="{FF2B5EF4-FFF2-40B4-BE49-F238E27FC236}">
                <a16:creationId xmlns:a16="http://schemas.microsoft.com/office/drawing/2014/main" id="{193C1E31-98A0-4C35-9CD8-BD9C4AE5E5FA}"/>
              </a:ext>
            </a:extLst>
          </p:cNvPr>
          <p:cNvCxnSpPr>
            <a:cxnSpLocks/>
          </p:cNvCxnSpPr>
          <p:nvPr/>
        </p:nvCxnSpPr>
        <p:spPr>
          <a:xfrm flipV="1">
            <a:off x="5206092" y="2532017"/>
            <a:ext cx="0" cy="418339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80" name="Gerade Verbindung mit Pfeil 29">
            <a:extLst>
              <a:ext uri="{FF2B5EF4-FFF2-40B4-BE49-F238E27FC236}">
                <a16:creationId xmlns:a16="http://schemas.microsoft.com/office/drawing/2014/main" id="{E507CBEA-2467-41F0-BAE0-8C57AD29963A}"/>
              </a:ext>
            </a:extLst>
          </p:cNvPr>
          <p:cNvCxnSpPr>
            <a:cxnSpLocks/>
          </p:cNvCxnSpPr>
          <p:nvPr/>
        </p:nvCxnSpPr>
        <p:spPr>
          <a:xfrm flipV="1">
            <a:off x="6477730" y="2518487"/>
            <a:ext cx="0" cy="43187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81" name="Gerade Verbindung mit Pfeil 30">
            <a:extLst>
              <a:ext uri="{FF2B5EF4-FFF2-40B4-BE49-F238E27FC236}">
                <a16:creationId xmlns:a16="http://schemas.microsoft.com/office/drawing/2014/main" id="{45DC45B3-02B0-4627-BCCC-A102CC445147}"/>
              </a:ext>
            </a:extLst>
          </p:cNvPr>
          <p:cNvCxnSpPr>
            <a:cxnSpLocks/>
          </p:cNvCxnSpPr>
          <p:nvPr/>
        </p:nvCxnSpPr>
        <p:spPr>
          <a:xfrm flipV="1">
            <a:off x="7267220" y="2492375"/>
            <a:ext cx="0" cy="457982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sp>
        <p:nvSpPr>
          <p:cNvPr id="82" name="Textfeld 31">
            <a:extLst>
              <a:ext uri="{FF2B5EF4-FFF2-40B4-BE49-F238E27FC236}">
                <a16:creationId xmlns:a16="http://schemas.microsoft.com/office/drawing/2014/main" id="{5F5470B8-C9DD-49F6-BC29-CBC9CA0F4AD0}"/>
              </a:ext>
            </a:extLst>
          </p:cNvPr>
          <p:cNvSpPr txBox="1"/>
          <p:nvPr/>
        </p:nvSpPr>
        <p:spPr>
          <a:xfrm>
            <a:off x="1696903" y="2581021"/>
            <a:ext cx="47817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PK</a:t>
            </a:r>
          </a:p>
        </p:txBody>
      </p:sp>
      <p:cxnSp>
        <p:nvCxnSpPr>
          <p:cNvPr id="84" name="Gerader Verbinder 46">
            <a:extLst>
              <a:ext uri="{FF2B5EF4-FFF2-40B4-BE49-F238E27FC236}">
                <a16:creationId xmlns:a16="http://schemas.microsoft.com/office/drawing/2014/main" id="{4456EBE1-6D75-4958-8944-C26A51C936D7}"/>
              </a:ext>
            </a:extLst>
          </p:cNvPr>
          <p:cNvCxnSpPr>
            <a:cxnSpLocks/>
          </p:cNvCxnSpPr>
          <p:nvPr/>
        </p:nvCxnSpPr>
        <p:spPr>
          <a:xfrm>
            <a:off x="7267220" y="2950356"/>
            <a:ext cx="0" cy="42107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85" name="Gerade Verbindung mit Pfeil 49">
            <a:extLst>
              <a:ext uri="{FF2B5EF4-FFF2-40B4-BE49-F238E27FC236}">
                <a16:creationId xmlns:a16="http://schemas.microsoft.com/office/drawing/2014/main" id="{488175FC-7C8C-445B-AB6D-3A1FF759BAC1}"/>
              </a:ext>
            </a:extLst>
          </p:cNvPr>
          <p:cNvCxnSpPr>
            <a:cxnSpLocks/>
          </p:cNvCxnSpPr>
          <p:nvPr/>
        </p:nvCxnSpPr>
        <p:spPr>
          <a:xfrm flipV="1">
            <a:off x="7917586" y="2950356"/>
            <a:ext cx="0" cy="42107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88" name="Gerade Verbindung mit Pfeil 38">
            <a:extLst>
              <a:ext uri="{FF2B5EF4-FFF2-40B4-BE49-F238E27FC236}">
                <a16:creationId xmlns:a16="http://schemas.microsoft.com/office/drawing/2014/main" id="{53466EE6-8656-4F86-B449-B3C4EF900CF8}"/>
              </a:ext>
            </a:extLst>
          </p:cNvPr>
          <p:cNvCxnSpPr>
            <a:cxnSpLocks/>
          </p:cNvCxnSpPr>
          <p:nvPr/>
        </p:nvCxnSpPr>
        <p:spPr>
          <a:xfrm flipV="1">
            <a:off x="7911675" y="2492375"/>
            <a:ext cx="0" cy="457981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89" name="Gerade Verbindung mit Pfeil 43">
            <a:extLst>
              <a:ext uri="{FF2B5EF4-FFF2-40B4-BE49-F238E27FC236}">
                <a16:creationId xmlns:a16="http://schemas.microsoft.com/office/drawing/2014/main" id="{767132E7-ECC8-45B7-88EB-447065402D70}"/>
              </a:ext>
            </a:extLst>
          </p:cNvPr>
          <p:cNvCxnSpPr>
            <a:cxnSpLocks/>
          </p:cNvCxnSpPr>
          <p:nvPr/>
        </p:nvCxnSpPr>
        <p:spPr>
          <a:xfrm flipV="1">
            <a:off x="10783133" y="2518487"/>
            <a:ext cx="0" cy="431869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90" name="Gerader Verbinder 8">
            <a:extLst>
              <a:ext uri="{FF2B5EF4-FFF2-40B4-BE49-F238E27FC236}">
                <a16:creationId xmlns:a16="http://schemas.microsoft.com/office/drawing/2014/main" id="{CF51D08D-70CC-4F65-9C5D-63CFF32FAC78}"/>
              </a:ext>
            </a:extLst>
          </p:cNvPr>
          <p:cNvCxnSpPr>
            <a:cxnSpLocks/>
          </p:cNvCxnSpPr>
          <p:nvPr/>
        </p:nvCxnSpPr>
        <p:spPr>
          <a:xfrm>
            <a:off x="7267220" y="3371432"/>
            <a:ext cx="644455" cy="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sp>
        <p:nvSpPr>
          <p:cNvPr id="91" name="Textfeld 14">
            <a:extLst>
              <a:ext uri="{FF2B5EF4-FFF2-40B4-BE49-F238E27FC236}">
                <a16:creationId xmlns:a16="http://schemas.microsoft.com/office/drawing/2014/main" id="{EA8E8553-8D32-4F17-A909-F011BAAE71DD}"/>
              </a:ext>
            </a:extLst>
          </p:cNvPr>
          <p:cNvSpPr txBox="1"/>
          <p:nvPr/>
        </p:nvSpPr>
        <p:spPr>
          <a:xfrm>
            <a:off x="8183563" y="2974564"/>
            <a:ext cx="268658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Transitive </a:t>
            </a:r>
            <a:r>
              <a:rPr lang="de-DE" sz="1200" b="0" i="0" u="none" strike="noStrike" kern="1200" cap="none" spc="0" baseline="0" err="1">
                <a:solidFill>
                  <a:srgbClr val="FF0000"/>
                </a:solidFill>
                <a:uFillTx/>
                <a:latin typeface="Calibri"/>
              </a:rPr>
              <a:t>Dependency</a:t>
            </a:r>
            <a:r>
              <a:rPr lang="de-DE" sz="1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err="1">
                <a:solidFill>
                  <a:srgbClr val="FF0000"/>
                </a:solidFill>
                <a:uFillTx/>
                <a:latin typeface="Calibri"/>
              </a:rPr>
              <a:t>RenterID</a:t>
            </a:r>
            <a:r>
              <a:rPr lang="de-DE" sz="1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 -&gt; </a:t>
            </a:r>
            <a:r>
              <a:rPr lang="de-DE" sz="1200" b="0" i="0" u="none" strike="noStrike" kern="1200" cap="none" spc="0" baseline="0" err="1">
                <a:solidFill>
                  <a:srgbClr val="FF0000"/>
                </a:solidFill>
                <a:uFillTx/>
                <a:latin typeface="Calibri"/>
              </a:rPr>
              <a:t>rPostcode</a:t>
            </a:r>
            <a:r>
              <a:rPr lang="de-DE" sz="1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 </a:t>
            </a:r>
            <a:r>
              <a:rPr lang="de-DE" sz="1200" b="0" i="0" u="none" strike="noStrike" kern="1200" cap="none" spc="0" baseline="0" err="1">
                <a:solidFill>
                  <a:srgbClr val="FF0000"/>
                </a:solidFill>
                <a:uFillTx/>
                <a:latin typeface="Calibri"/>
              </a:rPr>
              <a:t>rPostcode</a:t>
            </a:r>
            <a:r>
              <a:rPr lang="de-DE" sz="1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 -&gt; </a:t>
            </a:r>
            <a:r>
              <a:rPr lang="de-DE" sz="1200" b="0" i="0" u="none" strike="noStrike" kern="1200" cap="none" spc="0" baseline="0" err="1">
                <a:solidFill>
                  <a:srgbClr val="FF0000"/>
                </a:solidFill>
                <a:uFillTx/>
                <a:latin typeface="Calibri"/>
              </a:rPr>
              <a:t>rCity</a:t>
            </a:r>
            <a:endParaRPr lang="de-DE" sz="12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= Insert </a:t>
            </a:r>
            <a:r>
              <a:rPr lang="de-DE" sz="1200" b="0" i="0" u="none" strike="noStrike" kern="1200" cap="none" spc="0" baseline="0" err="1">
                <a:solidFill>
                  <a:srgbClr val="FF0000"/>
                </a:solidFill>
                <a:uFillTx/>
                <a:latin typeface="Calibri"/>
              </a:rPr>
              <a:t>Postcode</a:t>
            </a:r>
            <a:r>
              <a:rPr lang="de-DE" sz="1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 Table</a:t>
            </a:r>
          </a:p>
        </p:txBody>
      </p:sp>
      <p:cxnSp>
        <p:nvCxnSpPr>
          <p:cNvPr id="93" name="Gerade Verbindung mit Pfeil 77">
            <a:extLst>
              <a:ext uri="{FF2B5EF4-FFF2-40B4-BE49-F238E27FC236}">
                <a16:creationId xmlns:a16="http://schemas.microsoft.com/office/drawing/2014/main" id="{6745EFF4-1765-4ED2-B1F0-1CDAD4C54A73}"/>
              </a:ext>
            </a:extLst>
          </p:cNvPr>
          <p:cNvCxnSpPr>
            <a:cxnSpLocks/>
          </p:cNvCxnSpPr>
          <p:nvPr/>
        </p:nvCxnSpPr>
        <p:spPr>
          <a:xfrm flipV="1">
            <a:off x="8565266" y="2492375"/>
            <a:ext cx="0" cy="436021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94" name="Gerade Verbindung mit Pfeil 78">
            <a:extLst>
              <a:ext uri="{FF2B5EF4-FFF2-40B4-BE49-F238E27FC236}">
                <a16:creationId xmlns:a16="http://schemas.microsoft.com/office/drawing/2014/main" id="{49A3A98C-625C-4D0F-B764-0F68EA694669}"/>
              </a:ext>
            </a:extLst>
          </p:cNvPr>
          <p:cNvCxnSpPr>
            <a:cxnSpLocks/>
          </p:cNvCxnSpPr>
          <p:nvPr/>
        </p:nvCxnSpPr>
        <p:spPr>
          <a:xfrm flipV="1">
            <a:off x="10008266" y="2518487"/>
            <a:ext cx="0" cy="431869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sp>
        <p:nvSpPr>
          <p:cNvPr id="96" name="Textfeld 42">
            <a:extLst>
              <a:ext uri="{FF2B5EF4-FFF2-40B4-BE49-F238E27FC236}">
                <a16:creationId xmlns:a16="http://schemas.microsoft.com/office/drawing/2014/main" id="{C66E1F70-B1EF-4BE3-9732-7387131EAC0F}"/>
              </a:ext>
            </a:extLst>
          </p:cNvPr>
          <p:cNvSpPr txBox="1"/>
          <p:nvPr/>
        </p:nvSpPr>
        <p:spPr>
          <a:xfrm>
            <a:off x="1604033" y="4151870"/>
            <a:ext cx="518137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CD9D"/>
              </a:buClr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Calibri"/>
              </a:rPr>
              <a:t>No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Partial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Calibri"/>
              </a:rPr>
              <a:t>Dependencies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(Due to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Calibri"/>
              </a:rPr>
              <a:t>no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Calibri"/>
              </a:rPr>
              <a:t>composite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PK)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B98D"/>
              </a:buClr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Every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Calibri"/>
              </a:rPr>
              <a:t>Determinant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Calibri"/>
              </a:rPr>
              <a:t>is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Calibri"/>
              </a:rPr>
              <a:t>candidate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de-DE" sz="1800" b="0" i="0" u="none" strike="noStrike" kern="1200" cap="none" spc="0" baseline="0" err="1">
                <a:solidFill>
                  <a:srgbClr val="000000"/>
                </a:solidFill>
                <a:uFillTx/>
                <a:latin typeface="Calibri"/>
              </a:rPr>
              <a:t>key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7" name="Gerader Verbinder 109">
            <a:extLst>
              <a:ext uri="{FF2B5EF4-FFF2-40B4-BE49-F238E27FC236}">
                <a16:creationId xmlns:a16="http://schemas.microsoft.com/office/drawing/2014/main" id="{FB49A2E4-0E52-4D5B-98CF-40DF62DDBD2E}"/>
              </a:ext>
            </a:extLst>
          </p:cNvPr>
          <p:cNvCxnSpPr/>
          <p:nvPr/>
        </p:nvCxnSpPr>
        <p:spPr>
          <a:xfrm>
            <a:off x="5206092" y="3726271"/>
            <a:ext cx="0" cy="342223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98" name="Gerader Verbinder 110">
            <a:extLst>
              <a:ext uri="{FF2B5EF4-FFF2-40B4-BE49-F238E27FC236}">
                <a16:creationId xmlns:a16="http://schemas.microsoft.com/office/drawing/2014/main" id="{A86CE592-691C-4C28-BF8C-CB79C8B6CBAC}"/>
              </a:ext>
            </a:extLst>
          </p:cNvPr>
          <p:cNvCxnSpPr/>
          <p:nvPr/>
        </p:nvCxnSpPr>
        <p:spPr>
          <a:xfrm>
            <a:off x="10017367" y="3726271"/>
            <a:ext cx="0" cy="342223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99" name="Gerader Verbinder 112">
            <a:extLst>
              <a:ext uri="{FF2B5EF4-FFF2-40B4-BE49-F238E27FC236}">
                <a16:creationId xmlns:a16="http://schemas.microsoft.com/office/drawing/2014/main" id="{202F0032-2AAB-4054-A6F1-1C3D92E78C99}"/>
              </a:ext>
            </a:extLst>
          </p:cNvPr>
          <p:cNvCxnSpPr/>
          <p:nvPr/>
        </p:nvCxnSpPr>
        <p:spPr>
          <a:xfrm>
            <a:off x="7293580" y="3726271"/>
            <a:ext cx="0" cy="340824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100" name="Gerader Verbinder 113">
            <a:extLst>
              <a:ext uri="{FF2B5EF4-FFF2-40B4-BE49-F238E27FC236}">
                <a16:creationId xmlns:a16="http://schemas.microsoft.com/office/drawing/2014/main" id="{C2BCF64F-7293-4FFD-ADA8-D4578DB175F6}"/>
              </a:ext>
            </a:extLst>
          </p:cNvPr>
          <p:cNvCxnSpPr/>
          <p:nvPr/>
        </p:nvCxnSpPr>
        <p:spPr>
          <a:xfrm>
            <a:off x="8565266" y="3726271"/>
            <a:ext cx="0" cy="33802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101" name="Gerader Verbinder 117">
            <a:extLst>
              <a:ext uri="{FF2B5EF4-FFF2-40B4-BE49-F238E27FC236}">
                <a16:creationId xmlns:a16="http://schemas.microsoft.com/office/drawing/2014/main" id="{727F0755-18B5-43EC-8B5F-345983EBA00B}"/>
              </a:ext>
            </a:extLst>
          </p:cNvPr>
          <p:cNvCxnSpPr/>
          <p:nvPr/>
        </p:nvCxnSpPr>
        <p:spPr>
          <a:xfrm>
            <a:off x="1621401" y="4064297"/>
            <a:ext cx="9169173" cy="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102" name="Gerade Verbindung mit Pfeil 121">
            <a:extLst>
              <a:ext uri="{FF2B5EF4-FFF2-40B4-BE49-F238E27FC236}">
                <a16:creationId xmlns:a16="http://schemas.microsoft.com/office/drawing/2014/main" id="{2C3DDBAE-828A-416D-AEF8-4806EE7ACDD8}"/>
              </a:ext>
            </a:extLst>
          </p:cNvPr>
          <p:cNvCxnSpPr/>
          <p:nvPr/>
        </p:nvCxnSpPr>
        <p:spPr>
          <a:xfrm flipV="1">
            <a:off x="10790574" y="3656035"/>
            <a:ext cx="0" cy="408262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03" name="Gerade Verbindung mit Pfeil 122">
            <a:extLst>
              <a:ext uri="{FF2B5EF4-FFF2-40B4-BE49-F238E27FC236}">
                <a16:creationId xmlns:a16="http://schemas.microsoft.com/office/drawing/2014/main" id="{8825DF5D-902B-4397-8BB3-BA53294F71A1}"/>
              </a:ext>
            </a:extLst>
          </p:cNvPr>
          <p:cNvCxnSpPr/>
          <p:nvPr/>
        </p:nvCxnSpPr>
        <p:spPr>
          <a:xfrm flipV="1">
            <a:off x="6477730" y="3656035"/>
            <a:ext cx="0" cy="408262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04" name="Gerade Verbindung mit Pfeil 123">
            <a:extLst>
              <a:ext uri="{FF2B5EF4-FFF2-40B4-BE49-F238E27FC236}">
                <a16:creationId xmlns:a16="http://schemas.microsoft.com/office/drawing/2014/main" id="{BA8E1356-D3EC-484D-A2FB-36E40B8E17E0}"/>
              </a:ext>
            </a:extLst>
          </p:cNvPr>
          <p:cNvCxnSpPr/>
          <p:nvPr/>
        </p:nvCxnSpPr>
        <p:spPr>
          <a:xfrm flipV="1">
            <a:off x="4082179" y="3656035"/>
            <a:ext cx="0" cy="408262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05" name="Gerade Verbindung mit Pfeil 124">
            <a:extLst>
              <a:ext uri="{FF2B5EF4-FFF2-40B4-BE49-F238E27FC236}">
                <a16:creationId xmlns:a16="http://schemas.microsoft.com/office/drawing/2014/main" id="{409D4055-D623-4EC1-B226-24FD11ACB2EC}"/>
              </a:ext>
            </a:extLst>
          </p:cNvPr>
          <p:cNvCxnSpPr/>
          <p:nvPr/>
        </p:nvCxnSpPr>
        <p:spPr>
          <a:xfrm flipV="1">
            <a:off x="2914006" y="3656035"/>
            <a:ext cx="0" cy="408262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06" name="Gerade Verbindung mit Pfeil 125">
            <a:extLst>
              <a:ext uri="{FF2B5EF4-FFF2-40B4-BE49-F238E27FC236}">
                <a16:creationId xmlns:a16="http://schemas.microsoft.com/office/drawing/2014/main" id="{A7E65B08-2EA3-4B45-8EB4-ED3F84DFC214}"/>
              </a:ext>
            </a:extLst>
          </p:cNvPr>
          <p:cNvCxnSpPr/>
          <p:nvPr/>
        </p:nvCxnSpPr>
        <p:spPr>
          <a:xfrm flipV="1">
            <a:off x="1628405" y="3656035"/>
            <a:ext cx="0" cy="408262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07" name="Gerade Verbindung mit Pfeil 130">
            <a:extLst>
              <a:ext uri="{FF2B5EF4-FFF2-40B4-BE49-F238E27FC236}">
                <a16:creationId xmlns:a16="http://schemas.microsoft.com/office/drawing/2014/main" id="{4B698390-9F9F-46AD-A59D-F3977B9B6378}"/>
              </a:ext>
            </a:extLst>
          </p:cNvPr>
          <p:cNvCxnSpPr/>
          <p:nvPr/>
        </p:nvCxnSpPr>
        <p:spPr>
          <a:xfrm flipV="1">
            <a:off x="7911675" y="3656035"/>
            <a:ext cx="0" cy="408262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08" name="Gerader Verbinder 110">
            <a:extLst>
              <a:ext uri="{FF2B5EF4-FFF2-40B4-BE49-F238E27FC236}">
                <a16:creationId xmlns:a16="http://schemas.microsoft.com/office/drawing/2014/main" id="{45451769-8A29-49F7-9866-1DA33E0356EE}"/>
              </a:ext>
            </a:extLst>
          </p:cNvPr>
          <p:cNvCxnSpPr>
            <a:cxnSpLocks/>
          </p:cNvCxnSpPr>
          <p:nvPr/>
        </p:nvCxnSpPr>
        <p:spPr>
          <a:xfrm>
            <a:off x="10019060" y="4174940"/>
            <a:ext cx="0" cy="342223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109" name="Gerader Verbinder 8">
            <a:extLst>
              <a:ext uri="{FF2B5EF4-FFF2-40B4-BE49-F238E27FC236}">
                <a16:creationId xmlns:a16="http://schemas.microsoft.com/office/drawing/2014/main" id="{DC2F9003-B343-46C8-A9A4-DAF0C6AA1D4E}"/>
              </a:ext>
            </a:extLst>
          </p:cNvPr>
          <p:cNvCxnSpPr>
            <a:cxnSpLocks/>
          </p:cNvCxnSpPr>
          <p:nvPr/>
        </p:nvCxnSpPr>
        <p:spPr>
          <a:xfrm flipV="1">
            <a:off x="7291795" y="4512463"/>
            <a:ext cx="2725572" cy="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110" name="Gerade Verbindung mit Pfeil 130">
            <a:extLst>
              <a:ext uri="{FF2B5EF4-FFF2-40B4-BE49-F238E27FC236}">
                <a16:creationId xmlns:a16="http://schemas.microsoft.com/office/drawing/2014/main" id="{5865771B-2EE3-4CF9-9B2C-BDCF621D3AE8}"/>
              </a:ext>
            </a:extLst>
          </p:cNvPr>
          <p:cNvCxnSpPr>
            <a:cxnSpLocks/>
          </p:cNvCxnSpPr>
          <p:nvPr/>
        </p:nvCxnSpPr>
        <p:spPr>
          <a:xfrm flipV="1">
            <a:off x="7291760" y="4104703"/>
            <a:ext cx="0" cy="408262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11" name="Gerade Verbindung mit Pfeil 130">
            <a:extLst>
              <a:ext uri="{FF2B5EF4-FFF2-40B4-BE49-F238E27FC236}">
                <a16:creationId xmlns:a16="http://schemas.microsoft.com/office/drawing/2014/main" id="{9DE280A8-A5CF-4AFC-9C20-45AE1F1D3A27}"/>
              </a:ext>
            </a:extLst>
          </p:cNvPr>
          <p:cNvCxnSpPr>
            <a:cxnSpLocks/>
          </p:cNvCxnSpPr>
          <p:nvPr/>
        </p:nvCxnSpPr>
        <p:spPr>
          <a:xfrm flipV="1">
            <a:off x="8565266" y="4104703"/>
            <a:ext cx="0" cy="408262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sp>
        <p:nvSpPr>
          <p:cNvPr id="112" name="Textfeld 14">
            <a:extLst>
              <a:ext uri="{FF2B5EF4-FFF2-40B4-BE49-F238E27FC236}">
                <a16:creationId xmlns:a16="http://schemas.microsoft.com/office/drawing/2014/main" id="{AABC8C41-7263-4D25-9B92-4F3CDCFBA0A1}"/>
              </a:ext>
            </a:extLst>
          </p:cNvPr>
          <p:cNvSpPr txBox="1"/>
          <p:nvPr/>
        </p:nvSpPr>
        <p:spPr>
          <a:xfrm>
            <a:off x="10027339" y="4110464"/>
            <a:ext cx="2164661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Transitive </a:t>
            </a:r>
            <a:r>
              <a:rPr lang="de-DE" sz="1200" b="0" i="0" u="none" strike="noStrike" kern="1200" cap="none" spc="0" baseline="0" err="1">
                <a:solidFill>
                  <a:srgbClr val="FF0000"/>
                </a:solidFill>
                <a:uFillTx/>
                <a:latin typeface="Calibri"/>
              </a:rPr>
              <a:t>Dependency</a:t>
            </a:r>
            <a:r>
              <a:rPr lang="de-DE" sz="1200">
                <a:solidFill>
                  <a:srgbClr val="FF0000"/>
                </a:solidFill>
                <a:latin typeface="Calibri"/>
              </a:rPr>
              <a:t> </a:t>
            </a:r>
            <a:endParaRPr lang="de-DE" sz="12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err="1">
                <a:solidFill>
                  <a:srgbClr val="FF0000"/>
                </a:solidFill>
                <a:latin typeface="Calibri"/>
                <a:cs typeface="Calibri"/>
              </a:rPr>
              <a:t>AppartmentID</a:t>
            </a:r>
            <a:r>
              <a:rPr lang="de-DE" sz="1200">
                <a:solidFill>
                  <a:srgbClr val="FF0000"/>
                </a:solidFill>
                <a:latin typeface="Calibri"/>
                <a:cs typeface="Calibri"/>
              </a:rPr>
              <a:t> -&gt; </a:t>
            </a:r>
            <a:r>
              <a:rPr lang="de-DE" sz="1200" err="1">
                <a:solidFill>
                  <a:srgbClr val="FF0000"/>
                </a:solidFill>
                <a:latin typeface="Calibri"/>
                <a:cs typeface="Calibri"/>
              </a:rPr>
              <a:t>HouseNumber</a:t>
            </a:r>
            <a:endParaRPr lang="de-DE" sz="1200" b="0" i="0" u="none" strike="noStrike" cap="none" spc="0" baseline="0" err="1">
              <a:solidFill>
                <a:srgbClr val="FF0000"/>
              </a:solidFill>
              <a:uFillTx/>
              <a:latin typeface="Calibri"/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kern="0" err="1">
                <a:solidFill>
                  <a:srgbClr val="FF0000"/>
                </a:solidFill>
                <a:latin typeface="Calibri"/>
              </a:rPr>
              <a:t>HouseNumber</a:t>
            </a:r>
            <a:r>
              <a:rPr lang="de-DE" sz="1200" kern="0">
                <a:solidFill>
                  <a:srgbClr val="FF0000"/>
                </a:solidFill>
                <a:latin typeface="Calibri"/>
              </a:rPr>
              <a:t> -&gt; (</a:t>
            </a:r>
            <a:r>
              <a:rPr lang="de-DE" sz="1200" kern="0" err="1">
                <a:solidFill>
                  <a:srgbClr val="FF0000"/>
                </a:solidFill>
                <a:latin typeface="Calibri"/>
              </a:rPr>
              <a:t>Street,PLZ</a:t>
            </a:r>
            <a:r>
              <a:rPr lang="de-DE" sz="1200" kern="0">
                <a:solidFill>
                  <a:srgbClr val="FF0000"/>
                </a:solidFill>
                <a:latin typeface="Calibri"/>
              </a:rPr>
              <a:t>)</a:t>
            </a:r>
            <a:endParaRPr lang="de-DE" sz="1200" kern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= Insert </a:t>
            </a:r>
            <a:r>
              <a:rPr lang="de-DE" sz="1200">
                <a:solidFill>
                  <a:srgbClr val="FF0000"/>
                </a:solidFill>
                <a:latin typeface="Calibri"/>
              </a:rPr>
              <a:t>House </a:t>
            </a:r>
            <a:r>
              <a:rPr lang="de-DE" sz="1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Table</a:t>
            </a:r>
            <a:endParaRPr lang="de-DE" sz="1200" b="0" i="0" u="none" strike="noStrike" kern="1200" cap="none" spc="0" baseline="0">
              <a:solidFill>
                <a:srgbClr val="FF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13" name="Rechteck 62">
            <a:extLst>
              <a:ext uri="{FF2B5EF4-FFF2-40B4-BE49-F238E27FC236}">
                <a16:creationId xmlns:a16="http://schemas.microsoft.com/office/drawing/2014/main" id="{DE5F5706-61E9-4E4F-83D9-F2D6957733B0}"/>
              </a:ext>
            </a:extLst>
          </p:cNvPr>
          <p:cNvSpPr/>
          <p:nvPr/>
        </p:nvSpPr>
        <p:spPr>
          <a:xfrm>
            <a:off x="8494425" y="4947611"/>
            <a:ext cx="1224793" cy="553669"/>
          </a:xfrm>
          <a:prstGeom prst="rect">
            <a:avLst/>
          </a:prstGeom>
          <a:solidFill>
            <a:srgbClr val="8EB98D"/>
          </a:solidFill>
          <a:ln w="12701" cap="flat">
            <a:solidFill>
              <a:schemeClr val="bg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PLZ</a:t>
            </a:r>
          </a:p>
        </p:txBody>
      </p:sp>
      <p:sp>
        <p:nvSpPr>
          <p:cNvPr id="114" name="Rechteck 63">
            <a:extLst>
              <a:ext uri="{FF2B5EF4-FFF2-40B4-BE49-F238E27FC236}">
                <a16:creationId xmlns:a16="http://schemas.microsoft.com/office/drawing/2014/main" id="{DE518E8A-984E-4C00-ADCF-F7E140CADE27}"/>
              </a:ext>
            </a:extLst>
          </p:cNvPr>
          <p:cNvSpPr/>
          <p:nvPr/>
        </p:nvSpPr>
        <p:spPr>
          <a:xfrm>
            <a:off x="9719219" y="4947611"/>
            <a:ext cx="1036033" cy="553669"/>
          </a:xfrm>
          <a:prstGeom prst="rect">
            <a:avLst/>
          </a:prstGeom>
          <a:solidFill>
            <a:srgbClr val="8EB98D"/>
          </a:solidFill>
          <a:ln w="12701" cap="flat">
            <a:solidFill>
              <a:schemeClr val="bg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City</a:t>
            </a:r>
          </a:p>
        </p:txBody>
      </p:sp>
      <p:cxnSp>
        <p:nvCxnSpPr>
          <p:cNvPr id="115" name="Gerader Verbinder 64">
            <a:extLst>
              <a:ext uri="{FF2B5EF4-FFF2-40B4-BE49-F238E27FC236}">
                <a16:creationId xmlns:a16="http://schemas.microsoft.com/office/drawing/2014/main" id="{AF7DAA66-163A-4593-9C61-515BB9E27B0E}"/>
              </a:ext>
            </a:extLst>
          </p:cNvPr>
          <p:cNvCxnSpPr/>
          <p:nvPr/>
        </p:nvCxnSpPr>
        <p:spPr>
          <a:xfrm>
            <a:off x="8996417" y="5709475"/>
            <a:ext cx="1333845" cy="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116" name="Gerader Verbinder 65">
            <a:extLst>
              <a:ext uri="{FF2B5EF4-FFF2-40B4-BE49-F238E27FC236}">
                <a16:creationId xmlns:a16="http://schemas.microsoft.com/office/drawing/2014/main" id="{7423CAE0-7F7A-4639-93B8-21B0A28F1BA5}"/>
              </a:ext>
            </a:extLst>
          </p:cNvPr>
          <p:cNvCxnSpPr/>
          <p:nvPr/>
        </p:nvCxnSpPr>
        <p:spPr>
          <a:xfrm>
            <a:off x="8996417" y="5498350"/>
            <a:ext cx="0" cy="211125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sp>
        <p:nvSpPr>
          <p:cNvPr id="118" name="Rechteck 82">
            <a:extLst>
              <a:ext uri="{FF2B5EF4-FFF2-40B4-BE49-F238E27FC236}">
                <a16:creationId xmlns:a16="http://schemas.microsoft.com/office/drawing/2014/main" id="{C1318EB8-0392-4661-900F-EAEFE1E419AF}"/>
              </a:ext>
            </a:extLst>
          </p:cNvPr>
          <p:cNvSpPr/>
          <p:nvPr/>
        </p:nvSpPr>
        <p:spPr>
          <a:xfrm>
            <a:off x="224957" y="5121519"/>
            <a:ext cx="1471941" cy="545470"/>
          </a:xfrm>
          <a:prstGeom prst="rect">
            <a:avLst/>
          </a:prstGeom>
          <a:solidFill>
            <a:srgbClr val="8EB98D"/>
          </a:solidFill>
          <a:ln w="12701" cap="flat">
            <a:solidFill>
              <a:schemeClr val="bg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err="1">
                <a:solidFill>
                  <a:srgbClr val="FFFFFF"/>
                </a:solidFill>
                <a:uFillTx/>
                <a:latin typeface="Calibri"/>
              </a:rPr>
              <a:t>Appartment</a:t>
            </a: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ID</a:t>
            </a:r>
          </a:p>
        </p:txBody>
      </p:sp>
      <p:sp>
        <p:nvSpPr>
          <p:cNvPr id="119" name="Rechteck 83">
            <a:extLst>
              <a:ext uri="{FF2B5EF4-FFF2-40B4-BE49-F238E27FC236}">
                <a16:creationId xmlns:a16="http://schemas.microsoft.com/office/drawing/2014/main" id="{C6A12F30-FBBB-4BBF-8BFC-E069E4ACEE3A}"/>
              </a:ext>
            </a:extLst>
          </p:cNvPr>
          <p:cNvSpPr/>
          <p:nvPr/>
        </p:nvSpPr>
        <p:spPr>
          <a:xfrm>
            <a:off x="1607085" y="5121518"/>
            <a:ext cx="1266736" cy="545471"/>
          </a:xfrm>
          <a:prstGeom prst="rect">
            <a:avLst/>
          </a:prstGeom>
          <a:solidFill>
            <a:srgbClr val="8EB98D"/>
          </a:solidFill>
          <a:ln w="12701" cap="flat">
            <a:solidFill>
              <a:schemeClr val="bg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MaxRenter</a:t>
            </a:r>
          </a:p>
        </p:txBody>
      </p:sp>
      <p:sp>
        <p:nvSpPr>
          <p:cNvPr id="120" name="Rechteck 84">
            <a:extLst>
              <a:ext uri="{FF2B5EF4-FFF2-40B4-BE49-F238E27FC236}">
                <a16:creationId xmlns:a16="http://schemas.microsoft.com/office/drawing/2014/main" id="{B5541226-C236-4948-A471-EE5D85133232}"/>
              </a:ext>
            </a:extLst>
          </p:cNvPr>
          <p:cNvSpPr/>
          <p:nvPr/>
        </p:nvSpPr>
        <p:spPr>
          <a:xfrm>
            <a:off x="2842507" y="5121518"/>
            <a:ext cx="830512" cy="545471"/>
          </a:xfrm>
          <a:prstGeom prst="rect">
            <a:avLst/>
          </a:prstGeom>
          <a:solidFill>
            <a:srgbClr val="8EB98D"/>
          </a:solidFill>
          <a:ln w="12701" cap="flat">
            <a:solidFill>
              <a:schemeClr val="bg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Size</a:t>
            </a:r>
          </a:p>
        </p:txBody>
      </p:sp>
      <p:sp>
        <p:nvSpPr>
          <p:cNvPr id="121" name="Rechteck 85">
            <a:extLst>
              <a:ext uri="{FF2B5EF4-FFF2-40B4-BE49-F238E27FC236}">
                <a16:creationId xmlns:a16="http://schemas.microsoft.com/office/drawing/2014/main" id="{09F199DE-7AC8-439A-AE4D-6AF364677279}"/>
              </a:ext>
            </a:extLst>
          </p:cNvPr>
          <p:cNvSpPr/>
          <p:nvPr/>
        </p:nvSpPr>
        <p:spPr>
          <a:xfrm>
            <a:off x="3679221" y="5123758"/>
            <a:ext cx="1363214" cy="543231"/>
          </a:xfrm>
          <a:prstGeom prst="rect">
            <a:avLst/>
          </a:prstGeom>
          <a:solidFill>
            <a:srgbClr val="8EB98D"/>
          </a:solidFill>
          <a:ln w="12701" cap="flat">
            <a:solidFill>
              <a:schemeClr val="bg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err="1">
                <a:solidFill>
                  <a:srgbClr val="FFFFFF"/>
                </a:solidFill>
                <a:uFillTx/>
                <a:latin typeface="Calibri"/>
              </a:rPr>
              <a:t>ApparmentNumber</a:t>
            </a: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2" name="Rechteck 86">
            <a:extLst>
              <a:ext uri="{FF2B5EF4-FFF2-40B4-BE49-F238E27FC236}">
                <a16:creationId xmlns:a16="http://schemas.microsoft.com/office/drawing/2014/main" id="{27C02B44-7C46-432C-8D56-64EA86EDCDC2}"/>
              </a:ext>
            </a:extLst>
          </p:cNvPr>
          <p:cNvSpPr/>
          <p:nvPr/>
        </p:nvSpPr>
        <p:spPr>
          <a:xfrm>
            <a:off x="5042436" y="5125811"/>
            <a:ext cx="1036042" cy="543231"/>
          </a:xfrm>
          <a:prstGeom prst="rect">
            <a:avLst/>
          </a:prstGeom>
          <a:solidFill>
            <a:srgbClr val="8EB98D"/>
          </a:solidFill>
          <a:ln w="12701" cap="flat">
            <a:solidFill>
              <a:schemeClr val="bg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err="1">
                <a:solidFill>
                  <a:srgbClr val="FFFFFF"/>
                </a:solidFill>
                <a:uFillTx/>
                <a:latin typeface="Calibri"/>
              </a:rPr>
              <a:t>NumberRooms</a:t>
            </a: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3" name="Rechteck 87">
            <a:extLst>
              <a:ext uri="{FF2B5EF4-FFF2-40B4-BE49-F238E27FC236}">
                <a16:creationId xmlns:a16="http://schemas.microsoft.com/office/drawing/2014/main" id="{345D4CDF-8B0F-4F96-BDCE-FD34B23689AC}"/>
              </a:ext>
            </a:extLst>
          </p:cNvPr>
          <p:cNvSpPr/>
          <p:nvPr/>
        </p:nvSpPr>
        <p:spPr>
          <a:xfrm>
            <a:off x="6066086" y="5121519"/>
            <a:ext cx="1036033" cy="547524"/>
          </a:xfrm>
          <a:prstGeom prst="rect">
            <a:avLst/>
          </a:prstGeom>
          <a:solidFill>
            <a:srgbClr val="8EB98D"/>
          </a:solidFill>
          <a:ln w="12701" cap="flat">
            <a:solidFill>
              <a:schemeClr val="bg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House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err="1">
                <a:solidFill>
                  <a:srgbClr val="FFFFFF"/>
                </a:solidFill>
                <a:uFillTx/>
                <a:latin typeface="Calibri"/>
              </a:rPr>
              <a:t>Number</a:t>
            </a: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24" name="Gerader Verbinder 88">
            <a:extLst>
              <a:ext uri="{FF2B5EF4-FFF2-40B4-BE49-F238E27FC236}">
                <a16:creationId xmlns:a16="http://schemas.microsoft.com/office/drawing/2014/main" id="{8D303DB1-3004-4347-A733-07882C22CBA7}"/>
              </a:ext>
            </a:extLst>
          </p:cNvPr>
          <p:cNvCxnSpPr/>
          <p:nvPr/>
        </p:nvCxnSpPr>
        <p:spPr>
          <a:xfrm>
            <a:off x="1343637" y="5669042"/>
            <a:ext cx="0" cy="998287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125" name="Gerader Verbinder 89">
            <a:extLst>
              <a:ext uri="{FF2B5EF4-FFF2-40B4-BE49-F238E27FC236}">
                <a16:creationId xmlns:a16="http://schemas.microsoft.com/office/drawing/2014/main" id="{F16AE448-F894-40FB-8920-9ABBFD61019E}"/>
              </a:ext>
            </a:extLst>
          </p:cNvPr>
          <p:cNvCxnSpPr/>
          <p:nvPr/>
        </p:nvCxnSpPr>
        <p:spPr>
          <a:xfrm>
            <a:off x="1343637" y="6667329"/>
            <a:ext cx="6304042" cy="31316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126" name="Gerade Verbindung mit Pfeil 90">
            <a:extLst>
              <a:ext uri="{FF2B5EF4-FFF2-40B4-BE49-F238E27FC236}">
                <a16:creationId xmlns:a16="http://schemas.microsoft.com/office/drawing/2014/main" id="{ED5762D5-48F6-408D-88F4-9E3C2CDB2669}"/>
              </a:ext>
            </a:extLst>
          </p:cNvPr>
          <p:cNvCxnSpPr/>
          <p:nvPr/>
        </p:nvCxnSpPr>
        <p:spPr>
          <a:xfrm flipV="1">
            <a:off x="2307761" y="5874571"/>
            <a:ext cx="0" cy="792758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27" name="Gerade Verbindung mit Pfeil 91">
            <a:extLst>
              <a:ext uri="{FF2B5EF4-FFF2-40B4-BE49-F238E27FC236}">
                <a16:creationId xmlns:a16="http://schemas.microsoft.com/office/drawing/2014/main" id="{DE230354-FFFE-4C4C-8470-63BA95B63959}"/>
              </a:ext>
            </a:extLst>
          </p:cNvPr>
          <p:cNvCxnSpPr/>
          <p:nvPr/>
        </p:nvCxnSpPr>
        <p:spPr>
          <a:xfrm flipV="1">
            <a:off x="3351709" y="5874571"/>
            <a:ext cx="0" cy="792758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28" name="Gerade Verbindung mit Pfeil 92">
            <a:extLst>
              <a:ext uri="{FF2B5EF4-FFF2-40B4-BE49-F238E27FC236}">
                <a16:creationId xmlns:a16="http://schemas.microsoft.com/office/drawing/2014/main" id="{31A5CD1D-EE46-4F6C-91EF-59B13471129F}"/>
              </a:ext>
            </a:extLst>
          </p:cNvPr>
          <p:cNvCxnSpPr/>
          <p:nvPr/>
        </p:nvCxnSpPr>
        <p:spPr>
          <a:xfrm flipV="1">
            <a:off x="4361884" y="5916324"/>
            <a:ext cx="0" cy="792758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29" name="Gerade Verbindung mit Pfeil 93">
            <a:extLst>
              <a:ext uri="{FF2B5EF4-FFF2-40B4-BE49-F238E27FC236}">
                <a16:creationId xmlns:a16="http://schemas.microsoft.com/office/drawing/2014/main" id="{CEA59291-F24F-4CA3-A7F2-D24F34041024}"/>
              </a:ext>
            </a:extLst>
          </p:cNvPr>
          <p:cNvCxnSpPr/>
          <p:nvPr/>
        </p:nvCxnSpPr>
        <p:spPr>
          <a:xfrm flipV="1">
            <a:off x="5633520" y="5874571"/>
            <a:ext cx="0" cy="792758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sp>
        <p:nvSpPr>
          <p:cNvPr id="130" name="Textfeld 95">
            <a:extLst>
              <a:ext uri="{FF2B5EF4-FFF2-40B4-BE49-F238E27FC236}">
                <a16:creationId xmlns:a16="http://schemas.microsoft.com/office/drawing/2014/main" id="{75629316-0BAE-43AF-BAD9-3D00F3300F11}"/>
              </a:ext>
            </a:extLst>
          </p:cNvPr>
          <p:cNvSpPr txBox="1"/>
          <p:nvPr/>
        </p:nvSpPr>
        <p:spPr>
          <a:xfrm>
            <a:off x="1419139" y="5815849"/>
            <a:ext cx="47817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PK</a:t>
            </a:r>
          </a:p>
        </p:txBody>
      </p:sp>
      <p:sp>
        <p:nvSpPr>
          <p:cNvPr id="131" name="Rechteck 100">
            <a:extLst>
              <a:ext uri="{FF2B5EF4-FFF2-40B4-BE49-F238E27FC236}">
                <a16:creationId xmlns:a16="http://schemas.microsoft.com/office/drawing/2014/main" id="{675B1197-58E1-4770-B3FF-4E3D4EE2CFBA}"/>
              </a:ext>
            </a:extLst>
          </p:cNvPr>
          <p:cNvSpPr/>
          <p:nvPr/>
        </p:nvSpPr>
        <p:spPr>
          <a:xfrm>
            <a:off x="7109185" y="5121518"/>
            <a:ext cx="1088033" cy="553669"/>
          </a:xfrm>
          <a:prstGeom prst="rect">
            <a:avLst/>
          </a:prstGeom>
          <a:solidFill>
            <a:srgbClr val="8EB98D"/>
          </a:solidFill>
          <a:ln w="12701" cap="flat">
            <a:solidFill>
              <a:schemeClr val="bg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Security Deposit</a:t>
            </a:r>
          </a:p>
        </p:txBody>
      </p:sp>
      <p:cxnSp>
        <p:nvCxnSpPr>
          <p:cNvPr id="132" name="Gerade Verbindung mit Pfeil 101">
            <a:extLst>
              <a:ext uri="{FF2B5EF4-FFF2-40B4-BE49-F238E27FC236}">
                <a16:creationId xmlns:a16="http://schemas.microsoft.com/office/drawing/2014/main" id="{FB16436C-CE9D-44C7-9E11-CF8A82B96365}"/>
              </a:ext>
            </a:extLst>
          </p:cNvPr>
          <p:cNvCxnSpPr/>
          <p:nvPr/>
        </p:nvCxnSpPr>
        <p:spPr>
          <a:xfrm flipV="1">
            <a:off x="6671353" y="5874571"/>
            <a:ext cx="0" cy="792758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33" name="Gerade Verbindung mit Pfeil 102">
            <a:extLst>
              <a:ext uri="{FF2B5EF4-FFF2-40B4-BE49-F238E27FC236}">
                <a16:creationId xmlns:a16="http://schemas.microsoft.com/office/drawing/2014/main" id="{7FDB1BF2-B224-4B42-A24A-8DED85A4D435}"/>
              </a:ext>
            </a:extLst>
          </p:cNvPr>
          <p:cNvCxnSpPr/>
          <p:nvPr/>
        </p:nvCxnSpPr>
        <p:spPr>
          <a:xfrm flipV="1">
            <a:off x="7647679" y="5921821"/>
            <a:ext cx="0" cy="792758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sp>
        <p:nvSpPr>
          <p:cNvPr id="134" name="Rechteck 62">
            <a:extLst>
              <a:ext uri="{FF2B5EF4-FFF2-40B4-BE49-F238E27FC236}">
                <a16:creationId xmlns:a16="http://schemas.microsoft.com/office/drawing/2014/main" id="{DC31BD89-E6BE-433D-9EDD-723F4F7963E3}"/>
              </a:ext>
            </a:extLst>
          </p:cNvPr>
          <p:cNvSpPr/>
          <p:nvPr/>
        </p:nvSpPr>
        <p:spPr>
          <a:xfrm>
            <a:off x="8503278" y="5861847"/>
            <a:ext cx="1690200" cy="564107"/>
          </a:xfrm>
          <a:prstGeom prst="rect">
            <a:avLst/>
          </a:prstGeom>
          <a:solidFill>
            <a:srgbClr val="8EB98D"/>
          </a:solidFill>
          <a:ln w="12701" cap="flat">
            <a:solidFill>
              <a:schemeClr val="bg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err="1">
                <a:solidFill>
                  <a:srgbClr val="FFFFFF"/>
                </a:solidFill>
                <a:latin typeface="Calibri"/>
              </a:rPr>
              <a:t>HouseNumber</a:t>
            </a:r>
            <a:endParaRPr lang="de-DE" sz="1800" b="0" i="0" u="none" strike="noStrike" kern="1200" cap="none" spc="0" baseline="0" err="1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5" name="Rechteck 63">
            <a:extLst>
              <a:ext uri="{FF2B5EF4-FFF2-40B4-BE49-F238E27FC236}">
                <a16:creationId xmlns:a16="http://schemas.microsoft.com/office/drawing/2014/main" id="{8214643C-4637-49C8-A95D-D4FB571EF075}"/>
              </a:ext>
            </a:extLst>
          </p:cNvPr>
          <p:cNvSpPr/>
          <p:nvPr/>
        </p:nvSpPr>
        <p:spPr>
          <a:xfrm>
            <a:off x="10193476" y="5861846"/>
            <a:ext cx="1036033" cy="564107"/>
          </a:xfrm>
          <a:prstGeom prst="rect">
            <a:avLst/>
          </a:prstGeom>
          <a:solidFill>
            <a:srgbClr val="8EB98D"/>
          </a:solidFill>
          <a:ln w="12701" cap="flat">
            <a:solidFill>
              <a:srgbClr val="8EB98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>
                <a:solidFill>
                  <a:srgbClr val="FFFFFF"/>
                </a:solidFill>
                <a:latin typeface="Calibri"/>
              </a:rPr>
              <a:t>Street</a:t>
            </a: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6" name="Rechteck 63">
            <a:extLst>
              <a:ext uri="{FF2B5EF4-FFF2-40B4-BE49-F238E27FC236}">
                <a16:creationId xmlns:a16="http://schemas.microsoft.com/office/drawing/2014/main" id="{2010F69C-003C-49F3-86AE-E86BC0479040}"/>
              </a:ext>
            </a:extLst>
          </p:cNvPr>
          <p:cNvSpPr/>
          <p:nvPr/>
        </p:nvSpPr>
        <p:spPr>
          <a:xfrm>
            <a:off x="11226873" y="5861846"/>
            <a:ext cx="733321" cy="564107"/>
          </a:xfrm>
          <a:prstGeom prst="rect">
            <a:avLst/>
          </a:prstGeom>
          <a:solidFill>
            <a:srgbClr val="8EB98D"/>
          </a:solidFill>
          <a:ln w="12701" cap="flat">
            <a:solidFill>
              <a:srgbClr val="8EB98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>
                <a:solidFill>
                  <a:srgbClr val="FFFFFF"/>
                </a:solidFill>
                <a:latin typeface="Calibri"/>
              </a:rPr>
              <a:t>PLZ</a:t>
            </a: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37" name="Gerader Verbinder 65">
            <a:extLst>
              <a:ext uri="{FF2B5EF4-FFF2-40B4-BE49-F238E27FC236}">
                <a16:creationId xmlns:a16="http://schemas.microsoft.com/office/drawing/2014/main" id="{6F335158-1098-4A50-A1A7-EAF616B32731}"/>
              </a:ext>
            </a:extLst>
          </p:cNvPr>
          <p:cNvCxnSpPr>
            <a:cxnSpLocks/>
          </p:cNvCxnSpPr>
          <p:nvPr/>
        </p:nvCxnSpPr>
        <p:spPr>
          <a:xfrm>
            <a:off x="9648126" y="6423025"/>
            <a:ext cx="0" cy="211125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138" name="Gerader Verbinder 64">
            <a:extLst>
              <a:ext uri="{FF2B5EF4-FFF2-40B4-BE49-F238E27FC236}">
                <a16:creationId xmlns:a16="http://schemas.microsoft.com/office/drawing/2014/main" id="{192758F8-C806-49F5-B435-F6EC5762717A}"/>
              </a:ext>
            </a:extLst>
          </p:cNvPr>
          <p:cNvCxnSpPr>
            <a:cxnSpLocks/>
          </p:cNvCxnSpPr>
          <p:nvPr/>
        </p:nvCxnSpPr>
        <p:spPr>
          <a:xfrm>
            <a:off x="9648127" y="6634149"/>
            <a:ext cx="2033214" cy="0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</a:ln>
        </p:spPr>
      </p:cxnSp>
      <p:cxnSp>
        <p:nvCxnSpPr>
          <p:cNvPr id="139" name="Gerade Verbindung mit Pfeil 122">
            <a:extLst>
              <a:ext uri="{FF2B5EF4-FFF2-40B4-BE49-F238E27FC236}">
                <a16:creationId xmlns:a16="http://schemas.microsoft.com/office/drawing/2014/main" id="{F0526D34-BF6F-4719-B0C6-91F9546F8F88}"/>
              </a:ext>
            </a:extLst>
          </p:cNvPr>
          <p:cNvCxnSpPr>
            <a:cxnSpLocks/>
          </p:cNvCxnSpPr>
          <p:nvPr/>
        </p:nvCxnSpPr>
        <p:spPr>
          <a:xfrm flipV="1">
            <a:off x="10783133" y="6427428"/>
            <a:ext cx="0" cy="209934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40" name="Gerade Verbindung mit Pfeil 122">
            <a:extLst>
              <a:ext uri="{FF2B5EF4-FFF2-40B4-BE49-F238E27FC236}">
                <a16:creationId xmlns:a16="http://schemas.microsoft.com/office/drawing/2014/main" id="{6667C0D7-5452-488E-BB98-C1C334E485CF}"/>
              </a:ext>
            </a:extLst>
          </p:cNvPr>
          <p:cNvCxnSpPr>
            <a:cxnSpLocks/>
          </p:cNvCxnSpPr>
          <p:nvPr/>
        </p:nvCxnSpPr>
        <p:spPr>
          <a:xfrm flipV="1">
            <a:off x="11681341" y="6424215"/>
            <a:ext cx="0" cy="209934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  <p:cxnSp>
        <p:nvCxnSpPr>
          <p:cNvPr id="141" name="Gerade Verbindung mit Pfeil 122">
            <a:extLst>
              <a:ext uri="{FF2B5EF4-FFF2-40B4-BE49-F238E27FC236}">
                <a16:creationId xmlns:a16="http://schemas.microsoft.com/office/drawing/2014/main" id="{85CF285F-E4B7-415D-984C-AE884A44B31E}"/>
              </a:ext>
            </a:extLst>
          </p:cNvPr>
          <p:cNvCxnSpPr>
            <a:cxnSpLocks/>
          </p:cNvCxnSpPr>
          <p:nvPr/>
        </p:nvCxnSpPr>
        <p:spPr>
          <a:xfrm flipV="1">
            <a:off x="10351232" y="5499541"/>
            <a:ext cx="0" cy="209934"/>
          </a:xfrm>
          <a:prstGeom prst="straightConnector1">
            <a:avLst/>
          </a:prstGeom>
          <a:noFill/>
          <a:ln w="6345" cap="flat">
            <a:solidFill>
              <a:srgbClr val="8EB98D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097776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F96DC-C888-4D18-A4D7-3BFFAB5D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>
                <a:solidFill>
                  <a:srgbClr val="3E73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sz="4800">
              <a:solidFill>
                <a:srgbClr val="3E738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B4B41D1-2E18-4B20-802C-1787FDC85203}"/>
              </a:ext>
            </a:extLst>
          </p:cNvPr>
          <p:cNvSpPr/>
          <p:nvPr/>
        </p:nvSpPr>
        <p:spPr>
          <a:xfrm>
            <a:off x="4415311" y="1744708"/>
            <a:ext cx="3677129" cy="3368583"/>
          </a:xfrm>
          <a:prstGeom prst="rect">
            <a:avLst/>
          </a:prstGeom>
          <a:solidFill>
            <a:srgbClr val="589EA5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17500" prstMaterial="softEdge">
            <a:bevelT w="260350" h="50800" prst="angle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1C96E47-53C7-4726-8C99-ECFB1D917B5F}"/>
              </a:ext>
            </a:extLst>
          </p:cNvPr>
          <p:cNvSpPr/>
          <p:nvPr/>
        </p:nvSpPr>
        <p:spPr>
          <a:xfrm>
            <a:off x="4815907" y="1800217"/>
            <a:ext cx="2983603" cy="2656445"/>
          </a:xfrm>
          <a:prstGeom prst="rect">
            <a:avLst/>
          </a:prstGeom>
          <a:solidFill>
            <a:srgbClr val="5D957A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17500" prstMaterial="softEdge">
            <a:bevelT w="260350" h="50800" prst="angle"/>
            <a:bevelB w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76AC02-812D-485F-9CD4-A58134C20D13}"/>
              </a:ext>
            </a:extLst>
          </p:cNvPr>
          <p:cNvSpPr/>
          <p:nvPr/>
        </p:nvSpPr>
        <p:spPr>
          <a:xfrm>
            <a:off x="5174891" y="1744709"/>
            <a:ext cx="2493347" cy="1966502"/>
          </a:xfrm>
          <a:prstGeom prst="rect">
            <a:avLst/>
          </a:prstGeom>
          <a:solidFill>
            <a:srgbClr val="8EB98D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17500" prstMaterial="softEdge">
            <a:bevelT w="260350" h="50800" prst="angle"/>
            <a:bevelB w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9C6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F587B6-648B-42A3-BA48-813C65B4F3EA}"/>
              </a:ext>
            </a:extLst>
          </p:cNvPr>
          <p:cNvSpPr/>
          <p:nvPr/>
        </p:nvSpPr>
        <p:spPr>
          <a:xfrm>
            <a:off x="5501933" y="1737980"/>
            <a:ext cx="1884387" cy="1359182"/>
          </a:xfrm>
          <a:prstGeom prst="rect">
            <a:avLst/>
          </a:prstGeom>
          <a:solidFill>
            <a:srgbClr val="BAD58F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17500" prstMaterial="softEdge">
            <a:bevelT w="260350" h="50800" prst="angle"/>
            <a:bevelB w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9C6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0DFF01A-D563-4BE6-BED3-CDA277020C77}"/>
              </a:ext>
            </a:extLst>
          </p:cNvPr>
          <p:cNvCxnSpPr>
            <a:cxnSpLocks/>
          </p:cNvCxnSpPr>
          <p:nvPr/>
        </p:nvCxnSpPr>
        <p:spPr>
          <a:xfrm flipH="1" flipV="1">
            <a:off x="2823128" y="2135366"/>
            <a:ext cx="1299253" cy="993074"/>
          </a:xfrm>
          <a:prstGeom prst="line">
            <a:avLst/>
          </a:prstGeom>
          <a:ln w="28575">
            <a:solidFill>
              <a:srgbClr val="67A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F94C91F-898F-4C25-973F-25D2C9091B52}"/>
              </a:ext>
            </a:extLst>
          </p:cNvPr>
          <p:cNvSpPr txBox="1"/>
          <p:nvPr/>
        </p:nvSpPr>
        <p:spPr>
          <a:xfrm>
            <a:off x="838200" y="1796215"/>
            <a:ext cx="244971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400">
                <a:solidFill>
                  <a:srgbClr val="67AF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Mission statement 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Mission objectives 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User views (use cases) 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List of requirements </a:t>
            </a:r>
            <a:endParaRPr lang="en-GB" sz="1600">
              <a:solidFill>
                <a:srgbClr val="67AF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207DABE-0F20-4D5E-95E1-A55F079818A2}"/>
              </a:ext>
            </a:extLst>
          </p:cNvPr>
          <p:cNvSpPr txBox="1"/>
          <p:nvPr/>
        </p:nvSpPr>
        <p:spPr>
          <a:xfrm>
            <a:off x="838200" y="4266905"/>
            <a:ext cx="32810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GB" sz="2400">
                <a:solidFill>
                  <a:srgbClr val="5E94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 on paper</a:t>
            </a:r>
          </a:p>
          <a:p>
            <a:pPr marL="342900" indent="-342900">
              <a:buClr>
                <a:srgbClr val="519197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Data catalogue </a:t>
            </a:r>
          </a:p>
          <a:p>
            <a:pPr marL="342900" indent="-342900">
              <a:buClr>
                <a:srgbClr val="5E947A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List of all relevant entities and</a:t>
            </a:r>
          </a:p>
          <a:p>
            <a:pPr lvl="1" indent="-92075">
              <a:buClr>
                <a:srgbClr val="519197"/>
              </a:buClr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for each user view</a:t>
            </a:r>
            <a:endParaRPr lang="en-GB" sz="1600">
              <a:solidFill>
                <a:srgbClr val="67AF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6989745-32AE-4486-A644-26BAC364A874}"/>
              </a:ext>
            </a:extLst>
          </p:cNvPr>
          <p:cNvCxnSpPr>
            <a:cxnSpLocks/>
          </p:cNvCxnSpPr>
          <p:nvPr/>
        </p:nvCxnSpPr>
        <p:spPr>
          <a:xfrm flipV="1">
            <a:off x="2011680" y="3488986"/>
            <a:ext cx="3163212" cy="812153"/>
          </a:xfrm>
          <a:prstGeom prst="line">
            <a:avLst/>
          </a:prstGeom>
          <a:ln w="28575">
            <a:solidFill>
              <a:srgbClr val="5E94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3DEAB8E-A762-4CC4-A454-896B49185E8D}"/>
              </a:ext>
            </a:extLst>
          </p:cNvPr>
          <p:cNvSpPr txBox="1"/>
          <p:nvPr/>
        </p:nvSpPr>
        <p:spPr>
          <a:xfrm>
            <a:off x="8385370" y="4456662"/>
            <a:ext cx="37305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sz="2400">
                <a:solidFill>
                  <a:srgbClr val="8EB9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342900" indent="-342900">
              <a:buClr>
                <a:srgbClr val="8EB98D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 In Case-tool </a:t>
            </a:r>
          </a:p>
          <a:p>
            <a:pPr marL="342900" indent="-342900">
              <a:buClr>
                <a:srgbClr val="8EB98D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Model </a:t>
            </a:r>
          </a:p>
          <a:p>
            <a:pPr marL="342900" indent="-342900">
              <a:buClr>
                <a:srgbClr val="8EB98D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Proof that all relations are in BCNF or </a:t>
            </a:r>
          </a:p>
          <a:p>
            <a:pPr marL="349250" lvl="1">
              <a:buClr>
                <a:srgbClr val="8EB98D"/>
              </a:buClr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why not</a:t>
            </a:r>
            <a:endParaRPr lang="en-GB" sz="1600">
              <a:solidFill>
                <a:srgbClr val="67AF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CC28AA7-59F7-4B37-A124-2935F0AB3F8D}"/>
              </a:ext>
            </a:extLst>
          </p:cNvPr>
          <p:cNvCxnSpPr>
            <a:cxnSpLocks/>
          </p:cNvCxnSpPr>
          <p:nvPr/>
        </p:nvCxnSpPr>
        <p:spPr>
          <a:xfrm>
            <a:off x="7056120" y="3207302"/>
            <a:ext cx="2738911" cy="1359182"/>
          </a:xfrm>
          <a:prstGeom prst="line">
            <a:avLst/>
          </a:prstGeom>
          <a:ln w="28575">
            <a:solidFill>
              <a:srgbClr val="8EB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4C5DA2BB-9E51-4C13-ABBC-1C810A31291E}"/>
              </a:ext>
            </a:extLst>
          </p:cNvPr>
          <p:cNvSpPr txBox="1"/>
          <p:nvPr/>
        </p:nvSpPr>
        <p:spPr>
          <a:xfrm>
            <a:off x="8427381" y="1796215"/>
            <a:ext cx="3685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sz="2400">
                <a:solidFill>
                  <a:srgbClr val="C1DD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  <a:p>
            <a:pPr marL="342900" indent="-342900">
              <a:buClr>
                <a:srgbClr val="C1DD94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All SQL code </a:t>
            </a:r>
          </a:p>
          <a:p>
            <a:pPr marL="342900" indent="-342900">
              <a:buClr>
                <a:srgbClr val="C1DD94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Java or source code of project </a:t>
            </a:r>
          </a:p>
          <a:p>
            <a:pPr marL="342900" indent="-342900">
              <a:buClr>
                <a:srgbClr val="C1DD94"/>
              </a:buClr>
              <a:buFont typeface="Arial" panose="020B0604020202020204" pitchFamily="34" charset="0"/>
              <a:buChar char="•"/>
            </a:pP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-code for data loading </a:t>
            </a:r>
          </a:p>
          <a:p>
            <a:pPr marL="342900" indent="-342900">
              <a:buClr>
                <a:srgbClr val="C1DD94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list of successful and failed test cases </a:t>
            </a:r>
            <a:endParaRPr lang="en-GB" sz="1600">
              <a:solidFill>
                <a:srgbClr val="67AF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2828624-CEBC-4BD7-8EF2-942C2083AAAA}"/>
              </a:ext>
            </a:extLst>
          </p:cNvPr>
          <p:cNvCxnSpPr>
            <a:cxnSpLocks/>
          </p:cNvCxnSpPr>
          <p:nvPr/>
        </p:nvCxnSpPr>
        <p:spPr>
          <a:xfrm flipV="1">
            <a:off x="7056120" y="2028407"/>
            <a:ext cx="1369455" cy="204525"/>
          </a:xfrm>
          <a:prstGeom prst="line">
            <a:avLst/>
          </a:prstGeom>
          <a:ln w="28575">
            <a:solidFill>
              <a:srgbClr val="C1DD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1DD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Milestone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117BA60-5B56-4CA4-9BB7-03B7651AD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96886"/>
              </p:ext>
            </p:extLst>
          </p:nvPr>
        </p:nvGraphicFramePr>
        <p:xfrm>
          <a:off x="838200" y="1833996"/>
          <a:ext cx="10601131" cy="859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1131">
                  <a:extLst>
                    <a:ext uri="{9D8B030D-6E8A-4147-A177-3AD203B41FA5}">
                      <a16:colId xmlns:a16="http://schemas.microsoft.com/office/drawing/2014/main" val="3272911758"/>
                    </a:ext>
                  </a:extLst>
                </a:gridCol>
              </a:tblGrid>
              <a:tr h="426758"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rgbClr val="C1DD9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Gantt Diagramm:</a:t>
                      </a:r>
                      <a:endParaRPr lang="en-GB" sz="2400">
                        <a:solidFill>
                          <a:srgbClr val="C1DD9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83902"/>
                  </a:ext>
                </a:extLst>
              </a:tr>
              <a:tr h="401819"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65777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058D22DA-6119-48C6-B5AF-8F47FC5B9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8" y="2708275"/>
            <a:ext cx="6203911" cy="352901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B189D38-CB6B-4842-8700-11676AB94EEE}"/>
              </a:ext>
            </a:extLst>
          </p:cNvPr>
          <p:cNvSpPr txBox="1"/>
          <p:nvPr/>
        </p:nvSpPr>
        <p:spPr>
          <a:xfrm>
            <a:off x="9006348" y="392307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BCCF02"/>
                </a:solidFill>
              </a:rPr>
              <a:t>ddd</a:t>
            </a:r>
            <a:endParaRPr lang="en-GB" dirty="0">
              <a:solidFill>
                <a:srgbClr val="BCCF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38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C03E4FB-F4D3-458E-8E27-6CE987120732}"/>
              </a:ext>
            </a:extLst>
          </p:cNvPr>
          <p:cNvSpPr txBox="1">
            <a:spLocks/>
          </p:cNvSpPr>
          <p:nvPr/>
        </p:nvSpPr>
        <p:spPr>
          <a:xfrm>
            <a:off x="0" y="1702118"/>
            <a:ext cx="12192000" cy="1726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B6D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0618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7AF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Milestone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117BA60-5B56-4CA4-9BB7-03B7651AD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307134"/>
              </p:ext>
            </p:extLst>
          </p:nvPr>
        </p:nvGraphicFramePr>
        <p:xfrm>
          <a:off x="838200" y="1852733"/>
          <a:ext cx="10515600" cy="683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272911758"/>
                    </a:ext>
                  </a:extLst>
                </a:gridCol>
              </a:tblGrid>
              <a:tr h="683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67AFB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</a:t>
                      </a:r>
                      <a:r>
                        <a:rPr lang="en-US" sz="2400" noProof="0">
                          <a:solidFill>
                            <a:srgbClr val="67AFB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83902"/>
                  </a:ext>
                </a:extLst>
              </a:tr>
            </a:tbl>
          </a:graphicData>
        </a:graphic>
      </p:graphicFrame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550678D-161B-4428-A240-EB2025418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765700"/>
              </p:ext>
            </p:extLst>
          </p:nvPr>
        </p:nvGraphicFramePr>
        <p:xfrm>
          <a:off x="3497006" y="1862258"/>
          <a:ext cx="7357806" cy="453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526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7AF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Milestone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117BA60-5B56-4CA4-9BB7-03B7651AD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557564"/>
              </p:ext>
            </p:extLst>
          </p:nvPr>
        </p:nvGraphicFramePr>
        <p:xfrm>
          <a:off x="838200" y="1879985"/>
          <a:ext cx="10601131" cy="1224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1131">
                  <a:extLst>
                    <a:ext uri="{9D8B030D-6E8A-4147-A177-3AD203B41FA5}">
                      <a16:colId xmlns:a16="http://schemas.microsoft.com/office/drawing/2014/main" val="3272911758"/>
                    </a:ext>
                  </a:extLst>
                </a:gridCol>
              </a:tblGrid>
              <a:tr h="426758"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rgbClr val="67AFB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Goal: 	</a:t>
                      </a: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organize the team and define the borders of the projects  </a:t>
                      </a:r>
                    </a:p>
                    <a:p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and to documented the first user views and requirements. </a:t>
                      </a:r>
                      <a:endParaRPr lang="en-GB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83902"/>
                  </a:ext>
                </a:extLst>
              </a:tr>
              <a:tr h="401819"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6577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851D2E43-6EB1-4B99-8AAA-598B902BD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9" y="2723402"/>
            <a:ext cx="7235825" cy="34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7AF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Milestone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117BA60-5B56-4CA4-9BB7-03B7651AD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956599"/>
              </p:ext>
            </p:extLst>
          </p:nvPr>
        </p:nvGraphicFramePr>
        <p:xfrm>
          <a:off x="838200" y="1846223"/>
          <a:ext cx="10515600" cy="3816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729117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47520109"/>
                    </a:ext>
                  </a:extLst>
                </a:gridCol>
              </a:tblGrid>
              <a:tr h="670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rgbClr val="67AFB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Mission statement</a:t>
                      </a:r>
                    </a:p>
                  </a:txBody>
                  <a:tcPr>
                    <a:lnR w="6350" cap="flat" cmpd="sng" algn="ctr">
                      <a:solidFill>
                        <a:srgbClr val="67AFB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>
                          <a:solidFill>
                            <a:srgbClr val="67AFB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Mission objectives </a:t>
                      </a:r>
                    </a:p>
                  </a:txBody>
                  <a:tcPr>
                    <a:lnL w="6350" cap="flat" cmpd="sng" algn="ctr">
                      <a:solidFill>
                        <a:srgbClr val="67AFB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49983902"/>
                  </a:ext>
                </a:extLst>
              </a:tr>
              <a:tr h="3145441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property management/E-Ship Information System is used by employee of Dream Home: </a:t>
                      </a:r>
                    </a:p>
                    <a:p>
                      <a:pPr algn="l"/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Clr>
                          <a:srgbClr val="67AFB6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manage the daily business regarding monitoring and handling incoming payment in relation to the managed properties. </a:t>
                      </a:r>
                    </a:p>
                    <a:p>
                      <a:pPr algn="l"/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main focus will be on the automatic processing and validation of the data. </a:t>
                      </a:r>
                      <a:endParaRPr lang="de-D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6350" cap="flat" cmpd="sng" algn="ctr">
                      <a:solidFill>
                        <a:srgbClr val="67AFB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rgbClr val="67AFB6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paid rents. </a:t>
                      </a:r>
                    </a:p>
                    <a:p>
                      <a:pPr marL="285750" indent="-285750" algn="l">
                        <a:buClr>
                          <a:srgbClr val="67AFB6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Upload, decomposition and transformation of account detail. </a:t>
                      </a:r>
                    </a:p>
                    <a:p>
                      <a:pPr marL="285750" indent="-285750" algn="l">
                        <a:buClr>
                          <a:srgbClr val="67AFB6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Partitioning of the costs for the clients and display them via PDF or CSV. </a:t>
                      </a:r>
                    </a:p>
                  </a:txBody>
                  <a:tcPr>
                    <a:lnL w="6350" cap="flat" cmpd="sng" algn="ctr">
                      <a:solidFill>
                        <a:srgbClr val="67AFB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216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84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7AF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Milestone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117BA60-5B56-4CA4-9BB7-03B7651AD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140966"/>
              </p:ext>
            </p:extLst>
          </p:nvPr>
        </p:nvGraphicFramePr>
        <p:xfrm>
          <a:off x="838200" y="1806435"/>
          <a:ext cx="10515600" cy="683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272911758"/>
                    </a:ext>
                  </a:extLst>
                </a:gridCol>
              </a:tblGrid>
              <a:tr h="683896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>
                          <a:solidFill>
                            <a:srgbClr val="67AFB6"/>
                          </a:solidFill>
                          <a:latin typeface="Times New Roman"/>
                          <a:cs typeface="Times New Roman"/>
                        </a:rPr>
                        <a:t>1. Use Case: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83902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72A425E-271B-4FBC-AC57-1FE7F6C98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58843"/>
              </p:ext>
            </p:extLst>
          </p:nvPr>
        </p:nvGraphicFramePr>
        <p:xfrm>
          <a:off x="2927350" y="1815960"/>
          <a:ext cx="8426450" cy="4521397"/>
        </p:xfrm>
        <a:graphic>
          <a:graphicData uri="http://schemas.openxmlformats.org/drawingml/2006/table">
            <a:tbl>
              <a:tblPr/>
              <a:tblGrid>
                <a:gridCol w="1762637">
                  <a:extLst>
                    <a:ext uri="{9D8B030D-6E8A-4147-A177-3AD203B41FA5}">
                      <a16:colId xmlns:a16="http://schemas.microsoft.com/office/drawing/2014/main" val="3941331512"/>
                    </a:ext>
                  </a:extLst>
                </a:gridCol>
                <a:gridCol w="6663813">
                  <a:extLst>
                    <a:ext uri="{9D8B030D-6E8A-4147-A177-3AD203B41FA5}">
                      <a16:colId xmlns:a16="http://schemas.microsoft.com/office/drawing/2014/main" val="3193143837"/>
                    </a:ext>
                  </a:extLst>
                </a:gridCol>
              </a:tblGrid>
              <a:tr h="41050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  <a:cs typeface="Times New Roman"/>
                        </a:rPr>
                        <a:t>Actor 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employee of Dream Home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50186"/>
                  </a:ext>
                </a:extLst>
              </a:tr>
              <a:tr h="41050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  <a:cs typeface="Times New Roman"/>
                        </a:rPr>
                        <a:t>Preconditions 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new monthly statement of bank account available 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071592"/>
                  </a:ext>
                </a:extLst>
              </a:tr>
              <a:tr h="246302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  <a:cs typeface="Times New Roman"/>
                        </a:rPr>
                        <a:t>Trigger 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Employee starts the upload</a:t>
                      </a:r>
                      <a:r>
                        <a:rPr lang="en-GB" sz="1800" b="1" i="0">
                          <a:effectLst/>
                          <a:latin typeface="Times New Roman"/>
                          <a:cs typeface="Times New Roman"/>
                        </a:rPr>
                        <a:t> manually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899847"/>
                  </a:ext>
                </a:extLst>
              </a:tr>
              <a:tr h="221671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  <a:cs typeface="Times New Roman"/>
                        </a:rPr>
                        <a:t>Basic Flow 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Clr>
                          <a:srgbClr val="67AFB6"/>
                        </a:buClr>
                        <a:buFont typeface="+mj-lt"/>
                        <a:buAutoNum type="arabicPeriod"/>
                      </a:pP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Every month an employee of Dream Home </a:t>
                      </a:r>
                      <a:r>
                        <a:rPr lang="en-GB" sz="1800" b="1" i="0">
                          <a:effectLst/>
                          <a:latin typeface="Times New Roman"/>
                          <a:cs typeface="Times New Roman"/>
                        </a:rPr>
                        <a:t>loads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 up the csv file to receive information about the bank account and it’s transactions. </a:t>
                      </a:r>
                    </a:p>
                    <a:p>
                      <a:pPr marL="342900" indent="-342900" algn="l" rtl="0" fontAlgn="base">
                        <a:buClr>
                          <a:srgbClr val="67AFB6"/>
                        </a:buClr>
                        <a:buFont typeface="+mj-lt"/>
                        <a:buAutoNum type="arabicPeriod"/>
                      </a:pP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The system </a:t>
                      </a:r>
                      <a:r>
                        <a:rPr lang="en-GB" sz="1800" b="1" i="0">
                          <a:effectLst/>
                          <a:latin typeface="Times New Roman"/>
                          <a:cs typeface="Times New Roman"/>
                        </a:rPr>
                        <a:t>divides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 up the transactions to the renters and homes. </a:t>
                      </a:r>
                    </a:p>
                    <a:p>
                      <a:pPr marL="342900" indent="-342900" algn="l" rtl="0" fontAlgn="base">
                        <a:buClr>
                          <a:srgbClr val="67AFB6"/>
                        </a:buClr>
                        <a:buFont typeface="+mj-lt"/>
                        <a:buAutoNum type="arabicPeriod"/>
                      </a:pP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To divide up the operating costs the system uses several </a:t>
                      </a:r>
                      <a:r>
                        <a:rPr lang="en-GB" sz="1800" b="1" i="0">
                          <a:effectLst/>
                          <a:latin typeface="Times New Roman"/>
                          <a:cs typeface="Times New Roman"/>
                        </a:rPr>
                        <a:t>allocation keys.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lang="en-GB"/>
                    </a:p>
                    <a:p>
                      <a:pPr marL="0" lvl="0" indent="0" algn="l">
                        <a:buClr>
                          <a:srgbClr val="67AFB6"/>
                        </a:buClr>
                        <a:buNone/>
                      </a:pP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(number of persons living in the flat – get from lease contract; </a:t>
                      </a:r>
                      <a:r>
                        <a:rPr lang="en-GB" sz="1800" b="0" i="0" err="1">
                          <a:effectLst/>
                          <a:latin typeface="Times New Roman"/>
                          <a:cs typeface="Times New Roman"/>
                        </a:rPr>
                        <a:t>Behälter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 – get from lease contract; </a:t>
                      </a:r>
                      <a:r>
                        <a:rPr lang="en-GB" sz="1800" b="0" i="0" err="1">
                          <a:effectLst/>
                          <a:latin typeface="Times New Roman"/>
                          <a:cs typeface="Times New Roman"/>
                        </a:rPr>
                        <a:t>Wohnfläche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 get from lease contract; </a:t>
                      </a:r>
                      <a:r>
                        <a:rPr lang="en-GB" sz="1800" b="0" i="0" err="1">
                          <a:effectLst/>
                          <a:latin typeface="Times New Roman"/>
                          <a:cs typeface="Times New Roman"/>
                        </a:rPr>
                        <a:t>Einzelabrechnung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 – get from number of flats) </a:t>
                      </a:r>
                      <a:endParaRPr lang="en-GB"/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175584"/>
                  </a:ext>
                </a:extLst>
              </a:tr>
              <a:tr h="106730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 New Roman"/>
                          <a:cs typeface="Times New Roman"/>
                        </a:rPr>
                        <a:t>Alternative Flow 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800" b="0" i="0" dirty="0">
                          <a:effectLst/>
                          <a:latin typeface="Times New Roman"/>
                          <a:cs typeface="Times New Roman"/>
                        </a:rPr>
                        <a:t>If wrong file with </a:t>
                      </a:r>
                      <a:r>
                        <a:rPr lang="en-GB" sz="1800" b="1" i="0" dirty="0">
                          <a:effectLst/>
                          <a:latin typeface="Times New Roman"/>
                          <a:cs typeface="Times New Roman"/>
                        </a:rPr>
                        <a:t>wrong</a:t>
                      </a:r>
                      <a:r>
                        <a:rPr lang="en-GB" sz="1800" b="0" i="0" dirty="0">
                          <a:effectLst/>
                          <a:latin typeface="Times New Roman"/>
                          <a:cs typeface="Times New Roman"/>
                        </a:rPr>
                        <a:t> information, print error message for user. </a:t>
                      </a:r>
                    </a:p>
                    <a:p>
                      <a:pPr algn="just" rtl="0" fontAlgn="base"/>
                      <a:r>
                        <a:rPr lang="en-GB" sz="1800" b="0" i="0" dirty="0">
                          <a:effectLst/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lang="en-GB" sz="1800" b="1" i="0" dirty="0">
                          <a:effectLst/>
                          <a:latin typeface="Times New Roman"/>
                          <a:cs typeface="Times New Roman"/>
                        </a:rPr>
                        <a:t>no new</a:t>
                      </a:r>
                      <a:r>
                        <a:rPr lang="en-GB" sz="1800" b="0" i="0" dirty="0">
                          <a:effectLst/>
                          <a:latin typeface="Times New Roman"/>
                          <a:cs typeface="Times New Roman"/>
                        </a:rPr>
                        <a:t> information is available, print error message for user. </a:t>
                      </a:r>
                    </a:p>
                    <a:p>
                      <a:pPr algn="just" rtl="0" fontAlgn="base"/>
                      <a:r>
                        <a:rPr lang="en-GB" sz="1800" b="0" i="0" dirty="0">
                          <a:effectLst/>
                          <a:latin typeface="Times New Roman"/>
                          <a:cs typeface="Times New Roman"/>
                        </a:rPr>
                        <a:t>If allocation </a:t>
                      </a:r>
                      <a:r>
                        <a:rPr lang="en-GB" sz="1800" b="1" i="0" dirty="0">
                          <a:effectLst/>
                          <a:latin typeface="Times New Roman"/>
                          <a:cs typeface="Times New Roman"/>
                        </a:rPr>
                        <a:t>keys</a:t>
                      </a:r>
                      <a:r>
                        <a:rPr lang="en-GB" sz="1800" b="0" i="0" dirty="0">
                          <a:effectLst/>
                          <a:latin typeface="Times New Roman"/>
                          <a:cs typeface="Times New Roman"/>
                        </a:rPr>
                        <a:t> can’t be found, print error message for user. 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6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7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7AF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Milestone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117BA60-5B56-4CA4-9BB7-03B7651ADE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06435"/>
          <a:ext cx="10515600" cy="683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272911758"/>
                    </a:ext>
                  </a:extLst>
                </a:gridCol>
              </a:tblGrid>
              <a:tr h="683896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>
                          <a:solidFill>
                            <a:srgbClr val="67AFB6"/>
                          </a:solidFill>
                          <a:latin typeface="Times New Roman"/>
                          <a:cs typeface="Times New Roman"/>
                        </a:rPr>
                        <a:t>1. Use Case: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83902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72A425E-271B-4FBC-AC57-1FE7F6C98575}"/>
              </a:ext>
            </a:extLst>
          </p:cNvPr>
          <p:cNvGraphicFramePr>
            <a:graphicFrameLocks noGrp="1"/>
          </p:cNvGraphicFramePr>
          <p:nvPr/>
        </p:nvGraphicFramePr>
        <p:xfrm>
          <a:off x="2927350" y="1815960"/>
          <a:ext cx="8426450" cy="4521397"/>
        </p:xfrm>
        <a:graphic>
          <a:graphicData uri="http://schemas.openxmlformats.org/drawingml/2006/table">
            <a:tbl>
              <a:tblPr/>
              <a:tblGrid>
                <a:gridCol w="1762637">
                  <a:extLst>
                    <a:ext uri="{9D8B030D-6E8A-4147-A177-3AD203B41FA5}">
                      <a16:colId xmlns:a16="http://schemas.microsoft.com/office/drawing/2014/main" val="3941331512"/>
                    </a:ext>
                  </a:extLst>
                </a:gridCol>
                <a:gridCol w="6663813">
                  <a:extLst>
                    <a:ext uri="{9D8B030D-6E8A-4147-A177-3AD203B41FA5}">
                      <a16:colId xmlns:a16="http://schemas.microsoft.com/office/drawing/2014/main" val="3193143837"/>
                    </a:ext>
                  </a:extLst>
                </a:gridCol>
              </a:tblGrid>
              <a:tr h="41050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  <a:cs typeface="Times New Roman"/>
                        </a:rPr>
                        <a:t>Actor 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employee of Dream Home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50186"/>
                  </a:ext>
                </a:extLst>
              </a:tr>
              <a:tr h="41050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  <a:cs typeface="Times New Roman"/>
                        </a:rPr>
                        <a:t>Preconditions 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new monthly statement of bank account available 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071592"/>
                  </a:ext>
                </a:extLst>
              </a:tr>
              <a:tr h="246302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  <a:cs typeface="Times New Roman"/>
                        </a:rPr>
                        <a:t>Trigger 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Employee starts the upload</a:t>
                      </a:r>
                      <a:r>
                        <a:rPr lang="en-GB" sz="1800" b="1" i="0">
                          <a:effectLst/>
                          <a:latin typeface="Times New Roman"/>
                          <a:cs typeface="Times New Roman"/>
                        </a:rPr>
                        <a:t> manually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899847"/>
                  </a:ext>
                </a:extLst>
              </a:tr>
              <a:tr h="221671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  <a:cs typeface="Times New Roman"/>
                        </a:rPr>
                        <a:t>Basic Flow 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Clr>
                          <a:srgbClr val="67AFB6"/>
                        </a:buClr>
                        <a:buFont typeface="+mj-lt"/>
                        <a:buAutoNum type="arabicPeriod"/>
                      </a:pP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Every month an employee of Dream Home </a:t>
                      </a:r>
                      <a:r>
                        <a:rPr lang="en-GB" sz="1800" b="1" i="0">
                          <a:effectLst/>
                          <a:latin typeface="Times New Roman"/>
                          <a:cs typeface="Times New Roman"/>
                        </a:rPr>
                        <a:t>loads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 up the csv file to receive information about the bank account and it’s transactions. </a:t>
                      </a:r>
                    </a:p>
                    <a:p>
                      <a:pPr marL="342900" indent="-342900" algn="l" rtl="0" fontAlgn="base">
                        <a:buClr>
                          <a:srgbClr val="67AFB6"/>
                        </a:buClr>
                        <a:buFont typeface="+mj-lt"/>
                        <a:buAutoNum type="arabicPeriod"/>
                      </a:pP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The system </a:t>
                      </a:r>
                      <a:r>
                        <a:rPr lang="en-GB" sz="1800" b="1" i="0">
                          <a:effectLst/>
                          <a:latin typeface="Times New Roman"/>
                          <a:cs typeface="Times New Roman"/>
                        </a:rPr>
                        <a:t>divides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 up the transactions to the renters and homes. </a:t>
                      </a:r>
                    </a:p>
                    <a:p>
                      <a:pPr marL="342900" indent="-342900" algn="l" rtl="0" fontAlgn="base">
                        <a:buClr>
                          <a:srgbClr val="67AFB6"/>
                        </a:buClr>
                        <a:buFont typeface="+mj-lt"/>
                        <a:buAutoNum type="arabicPeriod"/>
                      </a:pP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To divide up the operating costs the system uses several </a:t>
                      </a:r>
                      <a:r>
                        <a:rPr lang="en-GB" sz="1800" b="1" i="0">
                          <a:effectLst/>
                          <a:latin typeface="Times New Roman"/>
                          <a:cs typeface="Times New Roman"/>
                        </a:rPr>
                        <a:t>allocation keys.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lang="en-GB"/>
                    </a:p>
                    <a:p>
                      <a:pPr marL="0" lvl="0" indent="0" algn="l">
                        <a:buClr>
                          <a:srgbClr val="67AFB6"/>
                        </a:buClr>
                        <a:buNone/>
                      </a:pP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(number of persons living in the flat – get from lease contract; </a:t>
                      </a:r>
                      <a:r>
                        <a:rPr lang="en-GB" sz="1800" b="0" i="0" err="1">
                          <a:effectLst/>
                          <a:latin typeface="Times New Roman"/>
                          <a:cs typeface="Times New Roman"/>
                        </a:rPr>
                        <a:t>Behälter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 – get from lease contract; </a:t>
                      </a:r>
                      <a:r>
                        <a:rPr lang="en-GB" sz="1800" b="0" i="0" err="1">
                          <a:effectLst/>
                          <a:latin typeface="Times New Roman"/>
                          <a:cs typeface="Times New Roman"/>
                        </a:rPr>
                        <a:t>Wohnfläche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 get from lease contract; </a:t>
                      </a:r>
                      <a:r>
                        <a:rPr lang="en-GB" sz="1800" b="0" i="0" err="1">
                          <a:effectLst/>
                          <a:latin typeface="Times New Roman"/>
                          <a:cs typeface="Times New Roman"/>
                        </a:rPr>
                        <a:t>Einzelabrechnung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 – get from number of flats) </a:t>
                      </a:r>
                      <a:endParaRPr lang="en-GB"/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175584"/>
                  </a:ext>
                </a:extLst>
              </a:tr>
              <a:tr h="1067309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effectLst/>
                          <a:latin typeface="Times New Roman"/>
                          <a:cs typeface="Times New Roman"/>
                        </a:rPr>
                        <a:t>Alternative Flow 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800" b="0" i="0" dirty="0">
                          <a:effectLst/>
                          <a:latin typeface="Times New Roman"/>
                          <a:cs typeface="Times New Roman"/>
                        </a:rPr>
                        <a:t>If wrong file with </a:t>
                      </a:r>
                      <a:r>
                        <a:rPr lang="en-GB" sz="1800" b="1" i="0" dirty="0">
                          <a:effectLst/>
                          <a:latin typeface="Times New Roman"/>
                          <a:cs typeface="Times New Roman"/>
                        </a:rPr>
                        <a:t>wrong</a:t>
                      </a:r>
                      <a:r>
                        <a:rPr lang="en-GB" sz="1800" b="0" i="0" dirty="0">
                          <a:effectLst/>
                          <a:latin typeface="Times New Roman"/>
                          <a:cs typeface="Times New Roman"/>
                        </a:rPr>
                        <a:t> information, print error message for user. </a:t>
                      </a:r>
                    </a:p>
                    <a:p>
                      <a:pPr algn="just" rtl="0" fontAlgn="base"/>
                      <a:r>
                        <a:rPr lang="en-GB" sz="1800" b="0" i="0" dirty="0">
                          <a:effectLst/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lang="en-GB" sz="1800" b="1" i="0" dirty="0">
                          <a:effectLst/>
                          <a:latin typeface="Times New Roman"/>
                          <a:cs typeface="Times New Roman"/>
                        </a:rPr>
                        <a:t>no new</a:t>
                      </a:r>
                      <a:r>
                        <a:rPr lang="en-GB" sz="1800" b="0" i="0" dirty="0">
                          <a:effectLst/>
                          <a:latin typeface="Times New Roman"/>
                          <a:cs typeface="Times New Roman"/>
                        </a:rPr>
                        <a:t> information is available, print error message for user. </a:t>
                      </a:r>
                    </a:p>
                    <a:p>
                      <a:pPr algn="just" rtl="0" fontAlgn="base"/>
                      <a:r>
                        <a:rPr lang="en-GB" sz="1800" b="0" i="0" dirty="0">
                          <a:effectLst/>
                          <a:latin typeface="Times New Roman"/>
                          <a:cs typeface="Times New Roman"/>
                        </a:rPr>
                        <a:t>If allocation </a:t>
                      </a:r>
                      <a:r>
                        <a:rPr lang="en-GB" sz="1800" b="1" i="0" dirty="0">
                          <a:effectLst/>
                          <a:latin typeface="Times New Roman"/>
                          <a:cs typeface="Times New Roman"/>
                        </a:rPr>
                        <a:t>keys</a:t>
                      </a:r>
                      <a:r>
                        <a:rPr lang="en-GB" sz="1800" b="0" i="0" dirty="0">
                          <a:effectLst/>
                          <a:latin typeface="Times New Roman"/>
                          <a:cs typeface="Times New Roman"/>
                        </a:rPr>
                        <a:t> can’t be found, print error message for user. </a:t>
                      </a:r>
                    </a:p>
                  </a:txBody>
                  <a:tcPr marL="82101" marR="82101" marT="41050" marB="41050"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6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50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7AF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Milestone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117BA60-5B56-4CA4-9BB7-03B7651AD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008638"/>
              </p:ext>
            </p:extLst>
          </p:nvPr>
        </p:nvGraphicFramePr>
        <p:xfrm>
          <a:off x="838200" y="1829584"/>
          <a:ext cx="10515600" cy="683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272911758"/>
                    </a:ext>
                  </a:extLst>
                </a:gridCol>
              </a:tblGrid>
              <a:tr h="683896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>
                          <a:solidFill>
                            <a:srgbClr val="67AFB6"/>
                          </a:solidFill>
                          <a:latin typeface="Times New Roman"/>
                          <a:cs typeface="Times New Roman"/>
                        </a:rPr>
                        <a:t>2. Use Case: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83902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F0A09C6-56CD-4365-A168-08E3CE693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739980"/>
              </p:ext>
            </p:extLst>
          </p:nvPr>
        </p:nvGraphicFramePr>
        <p:xfrm>
          <a:off x="2927350" y="1829584"/>
          <a:ext cx="8426450" cy="4572000"/>
        </p:xfrm>
        <a:graphic>
          <a:graphicData uri="http://schemas.openxmlformats.org/drawingml/2006/table">
            <a:tbl>
              <a:tblPr/>
              <a:tblGrid>
                <a:gridCol w="1782302">
                  <a:extLst>
                    <a:ext uri="{9D8B030D-6E8A-4147-A177-3AD203B41FA5}">
                      <a16:colId xmlns:a16="http://schemas.microsoft.com/office/drawing/2014/main" val="125620216"/>
                    </a:ext>
                  </a:extLst>
                </a:gridCol>
                <a:gridCol w="6644148">
                  <a:extLst>
                    <a:ext uri="{9D8B030D-6E8A-4147-A177-3AD203B41FA5}">
                      <a16:colId xmlns:a16="http://schemas.microsoft.com/office/drawing/2014/main" val="2631121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  <a:cs typeface="Times New Roman"/>
                        </a:rPr>
                        <a:t>Actor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Employee of Dream Home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68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  <a:cs typeface="Times New Roman"/>
                        </a:rPr>
                        <a:t>Preconditions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  <a:cs typeface="Times New Roman"/>
                        </a:rPr>
                        <a:t>Csv file uploaded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765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  <a:cs typeface="Times New Roman"/>
                        </a:rPr>
                        <a:t>Trigger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800" b="1" i="0">
                          <a:effectLst/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 month/ new year; request of customer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532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  <a:cs typeface="Times New Roman"/>
                        </a:rPr>
                        <a:t>Basic Flow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Clr>
                          <a:srgbClr val="67AFB6"/>
                        </a:buClr>
                        <a:buFont typeface="+mj-lt"/>
                        <a:buAutoNum type="arabicPeriod"/>
                      </a:pP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The system </a:t>
                      </a:r>
                      <a:r>
                        <a:rPr lang="en-GB" sz="1800" b="1" i="0">
                          <a:effectLst/>
                          <a:latin typeface="Times New Roman"/>
                          <a:cs typeface="Times New Roman"/>
                        </a:rPr>
                        <a:t>searches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 for specific </a:t>
                      </a:r>
                      <a:r>
                        <a:rPr lang="en-GB" sz="1800" b="1" i="0">
                          <a:effectLst/>
                          <a:latin typeface="Times New Roman"/>
                          <a:cs typeface="Times New Roman"/>
                        </a:rPr>
                        <a:t>customer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 figures (already allocated).  </a:t>
                      </a:r>
                    </a:p>
                    <a:p>
                      <a:pPr marL="342900" indent="-342900" algn="l" rtl="0" fontAlgn="base">
                        <a:buClr>
                          <a:srgbClr val="67AFB6"/>
                        </a:buClr>
                        <a:buFont typeface="+mj-lt"/>
                        <a:buAutoNum type="arabicPeriod"/>
                      </a:pP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The system </a:t>
                      </a:r>
                      <a:r>
                        <a:rPr lang="en-GB" sz="1800" b="1" i="0">
                          <a:effectLst/>
                          <a:latin typeface="Times New Roman"/>
                          <a:cs typeface="Times New Roman"/>
                        </a:rPr>
                        <a:t>checks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 whether there have been some positive or negative transfers/ pre-payments of the specific renter and add these to the operating cost statement. </a:t>
                      </a:r>
                    </a:p>
                    <a:p>
                      <a:pPr marL="342900" indent="-342900" algn="l" rtl="0" fontAlgn="base">
                        <a:buClr>
                          <a:srgbClr val="67AFB6"/>
                        </a:buClr>
                        <a:buFont typeface="+mj-lt"/>
                        <a:buAutoNum type="arabicPeriod"/>
                      </a:pP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The system </a:t>
                      </a:r>
                      <a:r>
                        <a:rPr lang="en-GB" sz="1800" b="1" i="0">
                          <a:effectLst/>
                          <a:latin typeface="Times New Roman"/>
                          <a:cs typeface="Times New Roman"/>
                        </a:rPr>
                        <a:t>sums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 up the operating costs of specific renter and </a:t>
                      </a:r>
                      <a:r>
                        <a:rPr lang="en-GB" sz="1800" b="1" i="0" err="1">
                          <a:effectLst/>
                          <a:latin typeface="Times New Roman"/>
                          <a:cs typeface="Times New Roman"/>
                        </a:rPr>
                        <a:t>substracts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 the sum of pre-payments of specific renter. </a:t>
                      </a:r>
                    </a:p>
                    <a:p>
                      <a:pPr marL="342900" indent="-342900" algn="l" rtl="0" fontAlgn="base">
                        <a:buClr>
                          <a:srgbClr val="67AFB6"/>
                        </a:buClr>
                        <a:buFont typeface="+mj-lt"/>
                        <a:buAutoNum type="arabicPeriod"/>
                      </a:pP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After this all operating cost statement are going to be </a:t>
                      </a:r>
                      <a:r>
                        <a:rPr lang="en-GB" sz="1800" b="1" i="0">
                          <a:effectLst/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 to renters.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893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  <a:cs typeface="Times New Roman"/>
                        </a:rPr>
                        <a:t>Alternative Flow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If system </a:t>
                      </a:r>
                      <a:r>
                        <a:rPr lang="en-GB" sz="1800" b="1" i="0">
                          <a:effectLst/>
                          <a:latin typeface="Times New Roman"/>
                          <a:cs typeface="Times New Roman"/>
                        </a:rPr>
                        <a:t>can’t find</a:t>
                      </a:r>
                      <a:r>
                        <a:rPr lang="en-GB" sz="1800" b="0" i="0">
                          <a:effectLst/>
                          <a:latin typeface="Times New Roman"/>
                          <a:cs typeface="Times New Roman"/>
                        </a:rPr>
                        <a:t> information of customers, print error message for user.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33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53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B0557-0683-4A64-A1F9-A5FF28B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67AF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Milestone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117BA60-5B56-4CA4-9BB7-03B7651AD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099216"/>
              </p:ext>
            </p:extLst>
          </p:nvPr>
        </p:nvGraphicFramePr>
        <p:xfrm>
          <a:off x="838200" y="1841158"/>
          <a:ext cx="10515600" cy="683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272911758"/>
                    </a:ext>
                  </a:extLst>
                </a:gridCol>
              </a:tblGrid>
              <a:tr h="683896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>
                          <a:solidFill>
                            <a:srgbClr val="67AFB6"/>
                          </a:solidFill>
                          <a:latin typeface="Times New Roman"/>
                          <a:cs typeface="Times New Roman"/>
                        </a:rPr>
                        <a:t>3. Use Case: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83902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49FDE6D-619A-4DCD-96D6-C2B387C94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53570"/>
              </p:ext>
            </p:extLst>
          </p:nvPr>
        </p:nvGraphicFramePr>
        <p:xfrm>
          <a:off x="2927350" y="1850683"/>
          <a:ext cx="8426450" cy="3474720"/>
        </p:xfrm>
        <a:graphic>
          <a:graphicData uri="http://schemas.openxmlformats.org/drawingml/2006/table">
            <a:tbl>
              <a:tblPr/>
              <a:tblGrid>
                <a:gridCol w="1762637">
                  <a:extLst>
                    <a:ext uri="{9D8B030D-6E8A-4147-A177-3AD203B41FA5}">
                      <a16:colId xmlns:a16="http://schemas.microsoft.com/office/drawing/2014/main" val="2625392530"/>
                    </a:ext>
                  </a:extLst>
                </a:gridCol>
                <a:gridCol w="6663813">
                  <a:extLst>
                    <a:ext uri="{9D8B030D-6E8A-4147-A177-3AD203B41FA5}">
                      <a16:colId xmlns:a16="http://schemas.microsoft.com/office/drawing/2014/main" val="516768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</a:rPr>
                        <a:t>Actor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800" b="0" i="0">
                          <a:effectLst/>
                          <a:latin typeface="Times New Roman"/>
                        </a:rPr>
                        <a:t>Employee of Dream Home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126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</a:rPr>
                        <a:t>Preconditions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imes New Roman"/>
                        </a:rPr>
                        <a:t>Csv file uploaded 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39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</a:rPr>
                        <a:t>Trigger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1" i="0">
                          <a:effectLst/>
                          <a:latin typeface="Times New Roman"/>
                        </a:rPr>
                        <a:t>new</a:t>
                      </a:r>
                      <a:r>
                        <a:rPr lang="en-US" sz="1800" b="0" i="0">
                          <a:effectLst/>
                          <a:latin typeface="Times New Roman"/>
                        </a:rPr>
                        <a:t> month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602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</a:rPr>
                        <a:t>Basic Flow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Clr>
                          <a:srgbClr val="67AFB6"/>
                        </a:buClr>
                        <a:buFont typeface="+mj-lt"/>
                        <a:buAutoNum type="arabicPeriod"/>
                      </a:pPr>
                      <a:r>
                        <a:rPr lang="en-GB" sz="1800" b="0" i="0">
                          <a:effectLst/>
                          <a:latin typeface="Times New Roman"/>
                        </a:rPr>
                        <a:t>The system </a:t>
                      </a:r>
                      <a:r>
                        <a:rPr lang="en-GB" sz="1800" b="1" i="0">
                          <a:effectLst/>
                          <a:latin typeface="Times New Roman"/>
                        </a:rPr>
                        <a:t>searches</a:t>
                      </a:r>
                      <a:r>
                        <a:rPr lang="en-GB" sz="1800" b="0" i="0">
                          <a:effectLst/>
                          <a:latin typeface="Times New Roman"/>
                        </a:rPr>
                        <a:t> for specific </a:t>
                      </a:r>
                      <a:r>
                        <a:rPr lang="en-GB" sz="1800" b="1" i="0">
                          <a:effectLst/>
                          <a:latin typeface="Times New Roman"/>
                        </a:rPr>
                        <a:t>customer</a:t>
                      </a:r>
                      <a:r>
                        <a:rPr lang="en-GB" sz="1800" b="0" i="0">
                          <a:effectLst/>
                          <a:latin typeface="Times New Roman"/>
                        </a:rPr>
                        <a:t> figures. </a:t>
                      </a:r>
                    </a:p>
                    <a:p>
                      <a:pPr marL="342900" indent="-342900" algn="l" rtl="0" fontAlgn="base">
                        <a:buClr>
                          <a:srgbClr val="67AFB6"/>
                        </a:buClr>
                        <a:buFont typeface="+mj-lt"/>
                        <a:buAutoNum type="arabicPeriod"/>
                      </a:pPr>
                      <a:r>
                        <a:rPr lang="en-GB" sz="1800" b="0" i="0">
                          <a:effectLst/>
                          <a:latin typeface="Times New Roman"/>
                        </a:rPr>
                        <a:t>The system </a:t>
                      </a:r>
                      <a:r>
                        <a:rPr lang="en-GB" sz="1800" b="1" i="0">
                          <a:effectLst/>
                          <a:latin typeface="Times New Roman"/>
                        </a:rPr>
                        <a:t>stores</a:t>
                      </a:r>
                      <a:r>
                        <a:rPr lang="en-GB" sz="1800" b="0" i="0">
                          <a:effectLst/>
                          <a:latin typeface="Times New Roman"/>
                        </a:rPr>
                        <a:t> all payments of specific customer in an accounting file and </a:t>
                      </a:r>
                      <a:r>
                        <a:rPr lang="en-GB" sz="1800" b="1" i="0">
                          <a:effectLst/>
                          <a:latin typeface="Times New Roman"/>
                        </a:rPr>
                        <a:t>shows</a:t>
                      </a:r>
                      <a:r>
                        <a:rPr lang="en-GB" sz="1800" b="0" i="0">
                          <a:effectLst/>
                          <a:latin typeface="Times New Roman"/>
                        </a:rPr>
                        <a:t> difference. </a:t>
                      </a:r>
                    </a:p>
                    <a:p>
                      <a:pPr marL="342900" indent="-342900" algn="l" rtl="0" fontAlgn="base">
                        <a:buClr>
                          <a:srgbClr val="67AFB6"/>
                        </a:buClr>
                        <a:buFont typeface="+mj-lt"/>
                        <a:buAutoNum type="arabicPeriod"/>
                      </a:pPr>
                      <a:r>
                        <a:rPr lang="en-GB" sz="1800" b="0" i="0">
                          <a:effectLst/>
                          <a:latin typeface="Times New Roman"/>
                        </a:rPr>
                        <a:t>The system </a:t>
                      </a:r>
                      <a:r>
                        <a:rPr lang="en-GB" sz="1800" b="1" i="0">
                          <a:effectLst/>
                          <a:latin typeface="Times New Roman"/>
                        </a:rPr>
                        <a:t>checks</a:t>
                      </a:r>
                      <a:r>
                        <a:rPr lang="en-GB" sz="1800" b="0" i="0">
                          <a:effectLst/>
                          <a:latin typeface="Times New Roman"/>
                        </a:rPr>
                        <a:t> if the customer has </a:t>
                      </a:r>
                      <a:r>
                        <a:rPr lang="en-GB" sz="1800" b="0" i="0" err="1">
                          <a:effectLst/>
                          <a:latin typeface="Times New Roman"/>
                        </a:rPr>
                        <a:t>payed</a:t>
                      </a:r>
                      <a:r>
                        <a:rPr lang="en-GB" sz="1800" b="0" i="0">
                          <a:effectLst/>
                          <a:latin typeface="Times New Roman"/>
                        </a:rPr>
                        <a:t> this month. </a:t>
                      </a:r>
                    </a:p>
                    <a:p>
                      <a:pPr marL="342900" indent="-342900" algn="l" rtl="0" fontAlgn="base">
                        <a:buClr>
                          <a:srgbClr val="67AFB6"/>
                        </a:buClr>
                        <a:buFont typeface="+mj-lt"/>
                        <a:buAutoNum type="arabicPeriod"/>
                      </a:pPr>
                      <a:r>
                        <a:rPr lang="en-GB" sz="1800" b="0" i="0">
                          <a:effectLst/>
                          <a:latin typeface="Times New Roman"/>
                        </a:rPr>
                        <a:t>The system </a:t>
                      </a:r>
                      <a:r>
                        <a:rPr lang="en-GB" sz="1800" b="1" i="0">
                          <a:effectLst/>
                          <a:latin typeface="Times New Roman"/>
                        </a:rPr>
                        <a:t>checks</a:t>
                      </a:r>
                      <a:r>
                        <a:rPr lang="en-GB" sz="1800" b="0" i="0">
                          <a:effectLst/>
                          <a:latin typeface="Times New Roman"/>
                        </a:rPr>
                        <a:t> if there are some open payments for the last months.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663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>
                          <a:effectLst/>
                          <a:latin typeface="Times New Roman"/>
                        </a:rPr>
                        <a:t>Alternative Flow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GB" sz="1800" b="0" i="0">
                          <a:effectLst/>
                          <a:latin typeface="Times New Roman"/>
                        </a:rPr>
                        <a:t>If check (or calculation) of </a:t>
                      </a:r>
                      <a:r>
                        <a:rPr lang="en-GB" sz="1800" b="1" i="0">
                          <a:effectLst/>
                          <a:latin typeface="Times New Roman"/>
                        </a:rPr>
                        <a:t>accounting file</a:t>
                      </a:r>
                      <a:r>
                        <a:rPr lang="en-GB" sz="1800" b="0" i="0">
                          <a:effectLst/>
                          <a:latin typeface="Times New Roman"/>
                        </a:rPr>
                        <a:t> can’t be done, print error message for user.  </a:t>
                      </a:r>
                    </a:p>
                  </a:txBody>
                  <a:tcPr>
                    <a:lnL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A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83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5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B4B132357B3748AFDD7CEA65C4511E" ma:contentTypeVersion="13" ma:contentTypeDescription="Ein neues Dokument erstellen." ma:contentTypeScope="" ma:versionID="c3f6bd7423c4563048ded0e3d9906d5c">
  <xsd:schema xmlns:xsd="http://www.w3.org/2001/XMLSchema" xmlns:xs="http://www.w3.org/2001/XMLSchema" xmlns:p="http://schemas.microsoft.com/office/2006/metadata/properties" xmlns:ns3="7d6dbddf-ca6e-428d-8a5e-be3d3079b607" xmlns:ns4="bda8297a-a93e-455b-a5c4-f0ab0d0eae00" targetNamespace="http://schemas.microsoft.com/office/2006/metadata/properties" ma:root="true" ma:fieldsID="64f2963ba44e00f5d16dd02d35464553" ns3:_="" ns4:_="">
    <xsd:import namespace="7d6dbddf-ca6e-428d-8a5e-be3d3079b607"/>
    <xsd:import namespace="bda8297a-a93e-455b-a5c4-f0ab0d0eae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dbddf-ca6e-428d-8a5e-be3d3079b6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8297a-a93e-455b-a5c4-f0ab0d0eae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1474E-BBC9-4561-AA59-FAB55D2B45B7}">
  <ds:schemaRefs>
    <ds:schemaRef ds:uri="7d6dbddf-ca6e-428d-8a5e-be3d3079b607"/>
    <ds:schemaRef ds:uri="bda8297a-a93e-455b-a5c4-f0ab0d0eae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B6AE80-CE4B-4CD3-A505-5F0BCBB69B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1F9B02-0AB5-4A91-AD1E-676B7FE7DEF9}">
  <ds:schemaRefs>
    <ds:schemaRef ds:uri="7d6dbddf-ca6e-428d-8a5e-be3d3079b607"/>
    <ds:schemaRef ds:uri="bda8297a-a93e-455b-a5c4-f0ab0d0eae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1767</Words>
  <Application>Microsoft Office PowerPoint</Application>
  <PresentationFormat>Breitbild</PresentationFormat>
  <Paragraphs>468</Paragraphs>
  <Slides>28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Office</vt:lpstr>
      <vt:lpstr>Office</vt:lpstr>
      <vt:lpstr>PowerPoint-Präsentation</vt:lpstr>
      <vt:lpstr>Agenda</vt:lpstr>
      <vt:lpstr>1. Milestone</vt:lpstr>
      <vt:lpstr>1. Milestone</vt:lpstr>
      <vt:lpstr>1. Milestone</vt:lpstr>
      <vt:lpstr>1. Milestone</vt:lpstr>
      <vt:lpstr>1. Milestone</vt:lpstr>
      <vt:lpstr>1. Milestone</vt:lpstr>
      <vt:lpstr>1. Milestone</vt:lpstr>
      <vt:lpstr>1. Milestone</vt:lpstr>
      <vt:lpstr>Agenda</vt:lpstr>
      <vt:lpstr>2. Milestone</vt:lpstr>
      <vt:lpstr>2. Milestone</vt:lpstr>
      <vt:lpstr>2. Milestone</vt:lpstr>
      <vt:lpstr>2. Milestone</vt:lpstr>
      <vt:lpstr>2. Milestone</vt:lpstr>
      <vt:lpstr>2. Milestone</vt:lpstr>
      <vt:lpstr>Agenda</vt:lpstr>
      <vt:lpstr>3. Milestone</vt:lpstr>
      <vt:lpstr>3. Milestone</vt:lpstr>
      <vt:lpstr>3. Milestone - SS2101_AccountMovement</vt:lpstr>
      <vt:lpstr>3. Milestone - SS2101_Transaction</vt:lpstr>
      <vt:lpstr>3. Milestone - SS2101_Renter</vt:lpstr>
      <vt:lpstr>3. Milestone - SS2101_LeaseContract</vt:lpstr>
      <vt:lpstr>3. Milestone - SS2101_Appartment</vt:lpstr>
      <vt:lpstr>Agenda</vt:lpstr>
      <vt:lpstr>4. Milestone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Home</dc:title>
  <dc:creator>Ranni A.</dc:creator>
  <cp:lastModifiedBy>Ranna Alemi</cp:lastModifiedBy>
  <cp:revision>3</cp:revision>
  <dcterms:created xsi:type="dcterms:W3CDTF">2021-05-02T08:48:08Z</dcterms:created>
  <dcterms:modified xsi:type="dcterms:W3CDTF">2021-06-15T10:39:21Z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0x010100A9B4B132357B3748AFDD7CEA65C4511E</vt:lpwstr>
  </property>
</Properties>
</file>