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3" r:id="rId4"/>
    <p:sldId id="270" r:id="rId5"/>
    <p:sldId id="261" r:id="rId6"/>
    <p:sldId id="267" r:id="rId7"/>
    <p:sldId id="264" r:id="rId8"/>
    <p:sldId id="27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CC99"/>
    <a:srgbClr val="0000FF"/>
    <a:srgbClr val="000099"/>
    <a:srgbClr val="006699"/>
    <a:srgbClr val="0066FF"/>
    <a:srgbClr val="0099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835" autoAdjust="0"/>
    <p:restoredTop sz="94590" autoAdjust="0"/>
  </p:normalViewPr>
  <p:slideViewPr>
    <p:cSldViewPr>
      <p:cViewPr>
        <p:scale>
          <a:sx n="100" d="100"/>
          <a:sy n="100" d="100"/>
        </p:scale>
        <p:origin x="-15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32CC0-A2F2-4950-988D-F2FD2DF4648F}" type="datetimeFigureOut">
              <a:rPr lang="ru-RU" smtClean="0"/>
              <a:pPr/>
              <a:t>09.08.2018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4A561-F200-45F8-AC3A-E4C4E2CCE6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0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2D231-21D5-4BD7-8584-53944D850C4B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4864-655D-41F0-8512-B614B36FE30B}" type="datetimeFigureOut">
              <a:rPr lang="ru-RU" smtClean="0"/>
              <a:pPr/>
              <a:t>09.08.2018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3BBC-D897-4C1F-AB6D-A00512193E9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hyperlink" Target="mailto:innovator@i.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3024336"/>
          </a:xfrm>
        </p:spPr>
        <p:txBody>
          <a:bodyPr>
            <a:normAutofit fontScale="90000"/>
          </a:bodyPr>
          <a:lstStyle/>
          <a:p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Гидродинамическая</a:t>
            </a:r>
            <a:r>
              <a:rPr lang="uk-UA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кавитационная</a:t>
            </a:r>
            <a:r>
              <a:rPr lang="uk-UA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технология</a:t>
            </a:r>
            <a:r>
              <a:rPr lang="uk-UA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обеззараживания</a:t>
            </a:r>
            <a:r>
              <a:rPr lang="uk-UA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и очистки </a:t>
            </a:r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промышленных</a:t>
            </a:r>
            <a:r>
              <a:rPr lang="uk-UA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, </a:t>
            </a:r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сельскохозяйственных</a:t>
            </a:r>
            <a:r>
              <a:rPr lang="uk-UA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и </a:t>
            </a:r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коммунальных</a:t>
            </a:r>
            <a:r>
              <a:rPr lang="uk-UA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 </a:t>
            </a:r>
            <a:r>
              <a:rPr lang="uk-UA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стоков</a:t>
            </a:r>
            <a:endParaRPr lang="ru-RU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7912" y="6137920"/>
            <a:ext cx="902858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endParaRPr lang="ru-RU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6" y="5715016"/>
            <a:ext cx="2113858" cy="838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214290"/>
            <a:ext cx="791623" cy="7916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285728"/>
            <a:ext cx="1488110" cy="7208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65" y="0"/>
            <a:ext cx="1656535" cy="165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79" y="4855605"/>
            <a:ext cx="2050727" cy="124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08" y="4706015"/>
            <a:ext cx="1503016" cy="16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Объект 10" descr="Izo_0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5528" y="1428736"/>
            <a:ext cx="4248472" cy="318635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" r="8930"/>
          <a:stretch/>
        </p:blipFill>
        <p:spPr bwMode="auto">
          <a:xfrm>
            <a:off x="4932040" y="3694176"/>
            <a:ext cx="1639448" cy="274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КАВИТАЦИОННЫЙ РЕАКТОР КР-300</a:t>
            </a:r>
            <a:endParaRPr lang="ru-RU" sz="3200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86269"/>
              </p:ext>
            </p:extLst>
          </p:nvPr>
        </p:nvGraphicFramePr>
        <p:xfrm>
          <a:off x="107504" y="1401006"/>
          <a:ext cx="4896544" cy="3353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959"/>
                <a:gridCol w="2230585"/>
              </a:tblGrid>
              <a:tr h="230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 Наименование показателя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Значение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2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Производительность установки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30,0 </a:t>
                      </a: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м³ /</a:t>
                      </a:r>
                      <a:r>
                        <a:rPr lang="ru-RU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час</a:t>
                      </a:r>
                    </a:p>
                    <a:p>
                      <a:pPr marL="1270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72</a:t>
                      </a:r>
                      <a:r>
                        <a:rPr lang="ru-RU" sz="1100" b="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0 </a:t>
                      </a:r>
                      <a:r>
                        <a:rPr lang="ru-RU" sz="1100" b="0" kern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куб.м</a:t>
                      </a:r>
                      <a:r>
                        <a:rPr lang="ru-RU" sz="1100" b="0" kern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/</a:t>
                      </a:r>
                      <a:r>
                        <a:rPr lang="ru-RU" sz="11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ru-RU" sz="1100" b="0" kern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сут</a:t>
                      </a:r>
                      <a:r>
                        <a:rPr lang="ru-RU" sz="11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marL="1270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262,8 </a:t>
                      </a:r>
                      <a:r>
                        <a:rPr lang="ru-RU" sz="1100" b="0" kern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тыс.куб.м</a:t>
                      </a:r>
                      <a:r>
                        <a:rPr lang="ru-RU" sz="1100" b="0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/год</a:t>
                      </a:r>
                    </a:p>
                  </a:txBody>
                  <a:tcPr marL="68580" marR="68580" marT="0" marB="0"/>
                </a:tc>
              </a:tr>
              <a:tr h="230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Режим роботы (см. п.1.3.)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Автоматический, периодический 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Габариты </a:t>
                      </a:r>
                      <a:r>
                        <a:rPr lang="ru-RU" sz="1100" dirty="0" smtClean="0">
                          <a:effectLst/>
                        </a:rPr>
                        <a:t>установки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Длина L – 1200 мм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Ширина В – 950 мм 	                      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Высота Н – 1000 мм</a:t>
                      </a:r>
                    </a:p>
                  </a:txBody>
                  <a:tcPr marL="68580" marR="68580" marT="0" marB="0"/>
                </a:tc>
              </a:tr>
              <a:tr h="403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Периодичность промывки установки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Автоматический или по согласованию  с поставщиком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2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Общая установленная эл. мощность на установку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37,5</a:t>
                      </a:r>
                      <a:r>
                        <a:rPr lang="ru-RU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КВт, номинальное напряжение питающей сети 380 В, частота 50 Гц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4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Сухой вес </a:t>
                      </a:r>
                      <a:r>
                        <a:rPr lang="ru-RU" sz="1100" dirty="0" smtClean="0">
                          <a:effectLst/>
                        </a:rPr>
                        <a:t>реактора</a:t>
                      </a:r>
                      <a:r>
                        <a:rPr lang="ru-RU" sz="1100" baseline="0" dirty="0" smtClean="0">
                          <a:effectLst/>
                          <a:latin typeface="Calibri"/>
                          <a:cs typeface="Times New Roman"/>
                        </a:rPr>
                        <a:t> </a:t>
                      </a:r>
                      <a:endParaRPr lang="ru-RU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650 кг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0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Общий вес </a:t>
                      </a:r>
                      <a:r>
                        <a:rPr lang="ru-RU" sz="1100" dirty="0" smtClean="0">
                          <a:effectLst/>
                        </a:rPr>
                        <a:t>реактора заполненного </a:t>
                      </a:r>
                      <a:r>
                        <a:rPr lang="ru-RU" sz="1100" dirty="0">
                          <a:effectLst/>
                        </a:rPr>
                        <a:t>водой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700 кг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 cstate="screen">
            <a:lum bright="-10000" contrast="30000"/>
          </a:blip>
          <a:srcRect/>
          <a:stretch>
            <a:fillRect/>
          </a:stretch>
        </p:blipFill>
        <p:spPr bwMode="auto">
          <a:xfrm>
            <a:off x="7056276" y="3694176"/>
            <a:ext cx="1980220" cy="258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1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712968" cy="762000"/>
          </a:xfrm>
          <a:noFill/>
          <a:ln/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ФАКТОРЫ ВОЗДЕЙСТВИЯ КР-300</a:t>
            </a:r>
            <a:endParaRPr lang="en-US" sz="3600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gray">
          <a:xfrm>
            <a:off x="1500166" y="3571876"/>
            <a:ext cx="65259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D3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УЛЬТРАЗВУКОВЫЕ ВОЛНЫ ВЫСОКОЙ АМПЛИТУДЫ</a:t>
            </a:r>
            <a:endParaRPr 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00100" y="3786190"/>
            <a:ext cx="228600" cy="228600"/>
            <a:chOff x="2016" y="1920"/>
            <a:chExt cx="1680" cy="1680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92D365"/>
                </a:gs>
                <a:gs pos="100000">
                  <a:srgbClr val="92D36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92D365">
                    <a:gamma/>
                    <a:tint val="0"/>
                    <a:invGamma/>
                  </a:srgbClr>
                </a:gs>
                <a:gs pos="100000">
                  <a:srgbClr val="92D3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1" name="Text Box 17"/>
          <p:cNvSpPr txBox="1">
            <a:spLocks noChangeArrowheads="1"/>
          </p:cNvSpPr>
          <p:nvPr/>
        </p:nvSpPr>
        <p:spPr bwMode="gray">
          <a:xfrm>
            <a:off x="1571604" y="2357430"/>
            <a:ext cx="7162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6CE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РЕЗКИЕ МНОГОКРАТНЫЕ ПЕРЕПАДЫ ДАВЛЕНИЯ</a:t>
            </a:r>
            <a:endParaRPr lang="en-US" sz="24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000100" y="2643182"/>
            <a:ext cx="228600" cy="228600"/>
            <a:chOff x="2016" y="1920"/>
            <a:chExt cx="1680" cy="1680"/>
          </a:xfrm>
        </p:grpSpPr>
        <p:sp>
          <p:nvSpPr>
            <p:cNvPr id="53" name="Oval 19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3399FF">
                    <a:gamma/>
                    <a:tint val="3137"/>
                    <a:invGamma/>
                  </a:srgbClr>
                </a:gs>
                <a:gs pos="100000">
                  <a:srgbClr val="33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8" name="Text Box 24"/>
          <p:cNvSpPr txBox="1">
            <a:spLocks noChangeArrowheads="1"/>
          </p:cNvSpPr>
          <p:nvPr/>
        </p:nvSpPr>
        <p:spPr bwMode="gray">
          <a:xfrm>
            <a:off x="1500166" y="1285860"/>
            <a:ext cx="6956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ВЫСОКИЕ ЛОКАЛЬНЫЕ ТЕМПЕРАТУРЫ</a:t>
            </a:r>
            <a:endParaRPr lang="en-US" sz="2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00100" y="1571612"/>
            <a:ext cx="228600" cy="228600"/>
            <a:chOff x="2016" y="1920"/>
            <a:chExt cx="1680" cy="1680"/>
          </a:xfrm>
        </p:grpSpPr>
        <p:sp>
          <p:nvSpPr>
            <p:cNvPr id="60" name="Oval 26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6600">
                    <a:gamma/>
                    <a:tint val="0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1000100" y="4929198"/>
            <a:ext cx="228600" cy="228600"/>
            <a:chOff x="2016" y="1920"/>
            <a:chExt cx="1680" cy="1680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2EB9B6"/>
                </a:gs>
                <a:gs pos="100000">
                  <a:srgbClr val="2EB9B6">
                    <a:gamma/>
                    <a:shade val="2431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rgbClr val="2EB9B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 Box 10"/>
          <p:cNvSpPr txBox="1">
            <a:spLocks noChangeArrowheads="1"/>
          </p:cNvSpPr>
          <p:nvPr/>
        </p:nvSpPr>
        <p:spPr bwMode="gray">
          <a:xfrm>
            <a:off x="1643042" y="4643446"/>
            <a:ext cx="65259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D3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ВЫСОКОЧАСТОТНЫЕ ЭЛЕКТРИЧЕСКИЕ РАЗРЯДЫ</a:t>
            </a:r>
            <a:endParaRPr lang="en-US" sz="2400" b="1" dirty="0">
              <a:solidFill>
                <a:srgbClr val="00CC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6" y="5715016"/>
            <a:ext cx="2113858" cy="8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2211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 ОБРАБОТКИ</a:t>
            </a:r>
            <a:endParaRPr lang="ru-RU" sz="3600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Объект 14"/>
          <p:cNvSpPr>
            <a:spLocks noGrp="1"/>
          </p:cNvSpPr>
          <p:nvPr>
            <p:ph idx="1"/>
          </p:nvPr>
        </p:nvSpPr>
        <p:spPr>
          <a:xfrm>
            <a:off x="827584" y="1124744"/>
            <a:ext cx="8208912" cy="5256584"/>
          </a:xfrm>
        </p:spPr>
        <p:txBody>
          <a:bodyPr>
            <a:noAutofit/>
          </a:bodyPr>
          <a:lstStyle/>
          <a:p>
            <a:r>
              <a:rPr lang="ru-RU" sz="1400" dirty="0" smtClean="0"/>
              <a:t>разложение </a:t>
            </a:r>
            <a:r>
              <a:rPr lang="ru-RU" sz="1400" dirty="0"/>
              <a:t>и связывание ПАВ, токсичных и высокомолекулярных </a:t>
            </a:r>
            <a:r>
              <a:rPr lang="ru-RU" sz="1400" dirty="0" smtClean="0"/>
              <a:t>соединений;</a:t>
            </a:r>
          </a:p>
          <a:p>
            <a:r>
              <a:rPr lang="ru-RU" sz="1400" dirty="0" smtClean="0"/>
              <a:t>уменьшение токсичности </a:t>
            </a:r>
            <a:r>
              <a:rPr lang="ru-RU" sz="1400" dirty="0"/>
              <a:t>стоков за счет связывания солей тяжелых металлов, </a:t>
            </a:r>
            <a:r>
              <a:rPr lang="ru-RU" sz="1400" dirty="0" smtClean="0"/>
              <a:t>пестицидов </a:t>
            </a:r>
            <a:r>
              <a:rPr lang="ru-RU" sz="1400" dirty="0"/>
              <a:t>и гербицидов в нетоксичные комплексы</a:t>
            </a:r>
            <a:r>
              <a:rPr lang="ru-RU" sz="1400" dirty="0" smtClean="0"/>
              <a:t>;</a:t>
            </a:r>
          </a:p>
          <a:p>
            <a:r>
              <a:rPr lang="ru-RU" sz="1400" dirty="0" smtClean="0"/>
              <a:t>уменьшение </a:t>
            </a:r>
            <a:r>
              <a:rPr lang="ru-RU" sz="1400" dirty="0"/>
              <a:t>запаха стоков.</a:t>
            </a:r>
          </a:p>
          <a:p>
            <a:pPr marL="0" indent="354013">
              <a:buNone/>
            </a:pPr>
            <a:r>
              <a:rPr lang="ru-RU" sz="1400" b="1" dirty="0" smtClean="0"/>
              <a:t>Технология полностью исключает:</a:t>
            </a:r>
          </a:p>
          <a:p>
            <a:pPr marL="0" indent="0">
              <a:buNone/>
            </a:pPr>
            <a:r>
              <a:rPr lang="ru-RU" sz="1400" b="1" dirty="0" smtClean="0"/>
              <a:t>	- применение химических препаратов;</a:t>
            </a:r>
          </a:p>
          <a:p>
            <a:pPr marL="0" indent="0">
              <a:buNone/>
            </a:pPr>
            <a:r>
              <a:rPr lang="ru-RU" sz="1400" b="1" dirty="0" smtClean="0"/>
              <a:t> 	- </a:t>
            </a:r>
            <a:r>
              <a:rPr lang="ru-RU" sz="1400" b="1" dirty="0" err="1" smtClean="0"/>
              <a:t>энергозатратную</a:t>
            </a:r>
            <a:r>
              <a:rPr lang="ru-RU" sz="1400" b="1" dirty="0" smtClean="0"/>
              <a:t> термическую обработку</a:t>
            </a:r>
          </a:p>
          <a:p>
            <a:pPr marL="0" indent="354013">
              <a:buNone/>
            </a:pPr>
            <a:r>
              <a:rPr lang="ru-RU" sz="1400" dirty="0" smtClean="0"/>
              <a:t>Технология позволяет достичь </a:t>
            </a:r>
            <a:r>
              <a:rPr lang="ru-RU" sz="1400" dirty="0"/>
              <a:t>следующих показателей степени обеззараживания по классам загрязнений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pPr marL="0" indent="354013">
              <a:buNone/>
            </a:pPr>
            <a:r>
              <a:rPr lang="en-US" sz="1400" i="1" dirty="0" smtClean="0"/>
              <a:t>	</a:t>
            </a:r>
            <a:r>
              <a:rPr lang="ru-RU" sz="1400" i="1" dirty="0" smtClean="0"/>
              <a:t>	</a:t>
            </a:r>
            <a:r>
              <a:rPr lang="ru-RU" sz="1400" b="1" i="1" dirty="0" smtClean="0"/>
              <a:t>- яйца </a:t>
            </a:r>
            <a:r>
              <a:rPr lang="ru-RU" sz="1400" b="1" i="1" dirty="0"/>
              <a:t>и личинки паразитов	</a:t>
            </a:r>
            <a:r>
              <a:rPr lang="ru-RU" sz="1400" b="1" i="1" dirty="0" smtClean="0"/>
              <a:t>100,0%</a:t>
            </a:r>
          </a:p>
          <a:p>
            <a:pPr marL="0" indent="0">
              <a:buNone/>
            </a:pPr>
            <a:r>
              <a:rPr lang="ru-RU" sz="1400" b="1" i="1" dirty="0" smtClean="0"/>
              <a:t>		- бактерии</a:t>
            </a:r>
            <a:r>
              <a:rPr lang="ru-RU" sz="1400" b="1" i="1" dirty="0"/>
              <a:t>			99,99</a:t>
            </a:r>
            <a:r>
              <a:rPr lang="ru-RU" sz="1400" b="1" i="1" dirty="0" smtClean="0"/>
              <a:t>%</a:t>
            </a:r>
          </a:p>
          <a:p>
            <a:pPr marL="0" indent="0">
              <a:buNone/>
            </a:pPr>
            <a:r>
              <a:rPr lang="ru-RU" sz="1400" b="1" i="1" dirty="0" smtClean="0"/>
              <a:t>		- вирусы</a:t>
            </a:r>
            <a:r>
              <a:rPr lang="ru-RU" sz="1400" b="1" i="1" dirty="0"/>
              <a:t>			</a:t>
            </a:r>
            <a:r>
              <a:rPr lang="ru-RU" sz="1400" b="1" i="1" dirty="0" smtClean="0"/>
              <a:t>99,96%;</a:t>
            </a:r>
            <a:endParaRPr lang="ru-RU" sz="1400" b="1" i="1" dirty="0"/>
          </a:p>
          <a:p>
            <a:pPr marL="0" indent="0">
              <a:buNone/>
            </a:pPr>
            <a:r>
              <a:rPr lang="ru-RU" sz="1400" dirty="0" smtClean="0"/>
              <a:t>что подтверждает целесообразность её применения взамен классической.</a:t>
            </a:r>
          </a:p>
          <a:p>
            <a:pPr marL="0" indent="354013">
              <a:buFont typeface="Arial" charset="0"/>
              <a:buChar char="•"/>
            </a:pPr>
            <a:r>
              <a:rPr lang="ru-RU" sz="1400" b="1" dirty="0" smtClean="0"/>
              <a:t>для сравнения: степень </a:t>
            </a:r>
            <a:r>
              <a:rPr lang="ru-RU" sz="1400" b="1" dirty="0"/>
              <a:t>обеззараживания при обработке сточных вод </a:t>
            </a:r>
            <a:r>
              <a:rPr lang="ru-RU" sz="1400" b="1" dirty="0" smtClean="0"/>
              <a:t>классическими методами :</a:t>
            </a:r>
            <a:r>
              <a:rPr lang="ru-RU" sz="1400" i="1" dirty="0" smtClean="0"/>
              <a:t>		</a:t>
            </a:r>
            <a:endParaRPr lang="en-US" sz="1400" i="1" dirty="0" smtClean="0"/>
          </a:p>
          <a:p>
            <a:pPr marL="0" indent="354013">
              <a:buNone/>
            </a:pPr>
            <a:r>
              <a:rPr lang="en-US" sz="1400" i="1" dirty="0" smtClean="0"/>
              <a:t>		</a:t>
            </a:r>
            <a:r>
              <a:rPr lang="ru-RU" sz="1400" i="1" dirty="0" smtClean="0"/>
              <a:t>- жидким </a:t>
            </a:r>
            <a:r>
              <a:rPr lang="ru-RU" sz="1400" i="1" dirty="0"/>
              <a:t>хлором </a:t>
            </a:r>
            <a:r>
              <a:rPr lang="ru-RU" sz="1400" i="1" dirty="0" smtClean="0"/>
              <a:t>		91,00</a:t>
            </a:r>
            <a:r>
              <a:rPr lang="ru-RU" sz="1400" i="1" dirty="0"/>
              <a:t>% </a:t>
            </a:r>
          </a:p>
          <a:p>
            <a:pPr marL="0" indent="0">
              <a:buNone/>
            </a:pPr>
            <a:r>
              <a:rPr lang="ru-RU" sz="1400" i="1" dirty="0" smtClean="0"/>
              <a:t>		- озоном			96,40</a:t>
            </a:r>
            <a:r>
              <a:rPr lang="ru-RU" sz="1400" i="1" dirty="0"/>
              <a:t>% </a:t>
            </a:r>
          </a:p>
          <a:p>
            <a:pPr marL="0" indent="0">
              <a:buNone/>
            </a:pPr>
            <a:r>
              <a:rPr lang="ru-RU" sz="1400" i="1" dirty="0" smtClean="0"/>
              <a:t>		- ультрафиолетом		43,70</a:t>
            </a:r>
            <a:r>
              <a:rPr lang="ru-RU" sz="1400" i="1" dirty="0"/>
              <a:t>%</a:t>
            </a:r>
          </a:p>
          <a:p>
            <a:endParaRPr lang="ru-RU" sz="1600" dirty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57224" y="1142984"/>
            <a:ext cx="228600" cy="228600"/>
            <a:chOff x="2016" y="1920"/>
            <a:chExt cx="1680" cy="1680"/>
          </a:xfrm>
        </p:grpSpPr>
        <p:sp>
          <p:nvSpPr>
            <p:cNvPr id="5" name="Oval 26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27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6600">
                    <a:gamma/>
                    <a:tint val="0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57224" y="1500174"/>
            <a:ext cx="228600" cy="228600"/>
            <a:chOff x="2016" y="1920"/>
            <a:chExt cx="1680" cy="1680"/>
          </a:xfrm>
        </p:grpSpPr>
        <p:sp>
          <p:nvSpPr>
            <p:cNvPr id="8" name="Oval 26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6600">
                    <a:gamma/>
                    <a:tint val="0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57224" y="1857364"/>
            <a:ext cx="228600" cy="228600"/>
            <a:chOff x="2016" y="1920"/>
            <a:chExt cx="1680" cy="1680"/>
          </a:xfrm>
        </p:grpSpPr>
        <p:sp>
          <p:nvSpPr>
            <p:cNvPr id="12" name="Oval 26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6600">
                    <a:gamma/>
                    <a:tint val="0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6" y="5715016"/>
            <a:ext cx="2113858" cy="8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712968" cy="762000"/>
          </a:xfrm>
          <a:noFill/>
          <a:ln/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СФЕРЫ   ПРИМЕНЕНИЯ</a:t>
            </a:r>
            <a:endParaRPr lang="en-US" sz="3600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gray">
          <a:xfrm>
            <a:off x="93992" y="5297726"/>
            <a:ext cx="1351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АПК</a:t>
            </a:r>
            <a:endParaRPr lang="en-US" sz="2400" b="1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1357290" y="5429264"/>
            <a:ext cx="228600" cy="228600"/>
            <a:chOff x="2016" y="1920"/>
            <a:chExt cx="1680" cy="1680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2EB9B6"/>
                </a:gs>
                <a:gs pos="100000">
                  <a:srgbClr val="2EB9B6">
                    <a:gamma/>
                    <a:shade val="2431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rgbClr val="2EB9B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AutoShape 8"/>
          <p:cNvSpPr>
            <a:spLocks noChangeArrowheads="1"/>
          </p:cNvSpPr>
          <p:nvPr/>
        </p:nvSpPr>
        <p:spPr bwMode="gray">
          <a:xfrm flipH="1">
            <a:off x="1691952" y="5058024"/>
            <a:ext cx="7197725" cy="1066800"/>
          </a:xfrm>
          <a:prstGeom prst="homePlate">
            <a:avLst>
              <a:gd name="adj" fmla="val 42044"/>
            </a:avLst>
          </a:prstGeom>
          <a:gradFill rotWithShape="1">
            <a:gsLst>
              <a:gs pos="0">
                <a:srgbClr val="2EB9B6"/>
              </a:gs>
              <a:gs pos="100000">
                <a:srgbClr val="7AECD4"/>
              </a:gs>
            </a:gsLst>
            <a:lin ang="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2EB9B6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gray">
          <a:xfrm>
            <a:off x="2606351" y="5189786"/>
            <a:ext cx="6289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000000"/>
                </a:solidFill>
              </a:rPr>
              <a:t>Очистка жидких стоков предприятий птице- и животноводства</a:t>
            </a:r>
          </a:p>
          <a:p>
            <a:pPr algn="ctr"/>
            <a:r>
              <a:rPr lang="ru-RU" sz="1600" spc="-10" dirty="0" smtClean="0">
                <a:solidFill>
                  <a:schemeClr val="accent4">
                    <a:lumMod val="10000"/>
                  </a:schemeClr>
                </a:solidFill>
                <a:cs typeface="Calibri"/>
              </a:rPr>
              <a:t>Уменьшение запаха стоков. Уничтожение гельминтов и споров растений.  </a:t>
            </a:r>
            <a:r>
              <a:rPr lang="ru-RU" sz="1600" dirty="0" smtClean="0">
                <a:solidFill>
                  <a:srgbClr val="000000"/>
                </a:solidFill>
              </a:rPr>
              <a:t>Производство органоминеральных удобрений.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gray">
          <a:xfrm>
            <a:off x="88174" y="4189690"/>
            <a:ext cx="2234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2D3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Экология</a:t>
            </a:r>
            <a:endParaRPr 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45" name="Group 11"/>
          <p:cNvGrpSpPr>
            <a:grpSpLocks/>
          </p:cNvGrpSpPr>
          <p:nvPr/>
        </p:nvGrpSpPr>
        <p:grpSpPr bwMode="auto">
          <a:xfrm>
            <a:off x="2123728" y="4305549"/>
            <a:ext cx="228600" cy="228600"/>
            <a:chOff x="2016" y="1920"/>
            <a:chExt cx="1680" cy="1680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92D365"/>
                </a:gs>
                <a:gs pos="100000">
                  <a:srgbClr val="92D36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92D365">
                    <a:gamma/>
                    <a:tint val="0"/>
                    <a:invGamma/>
                  </a:srgbClr>
                </a:gs>
                <a:gs pos="100000">
                  <a:srgbClr val="92D3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AutoShape 15"/>
          <p:cNvSpPr>
            <a:spLocks noChangeArrowheads="1"/>
          </p:cNvSpPr>
          <p:nvPr/>
        </p:nvSpPr>
        <p:spPr bwMode="gray">
          <a:xfrm flipH="1">
            <a:off x="2453952" y="3886449"/>
            <a:ext cx="6434138" cy="1066800"/>
          </a:xfrm>
          <a:prstGeom prst="homePlate">
            <a:avLst>
              <a:gd name="adj" fmla="val 44955"/>
            </a:avLst>
          </a:prstGeom>
          <a:gradFill rotWithShape="1">
            <a:gsLst>
              <a:gs pos="0">
                <a:srgbClr val="92D365"/>
              </a:gs>
              <a:gs pos="100000">
                <a:srgbClr val="CCFF99"/>
              </a:gs>
            </a:gsLst>
            <a:lin ang="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2D365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gray">
          <a:xfrm>
            <a:off x="3368351" y="3989636"/>
            <a:ext cx="5519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000000"/>
                </a:solidFill>
              </a:rPr>
              <a:t>Очистка артезианской воды от железа и примесей.</a:t>
            </a:r>
          </a:p>
          <a:p>
            <a:pPr algn="ctr"/>
            <a:r>
              <a:rPr lang="ru-RU" sz="1600" dirty="0" smtClean="0">
                <a:solidFill>
                  <a:srgbClr val="000000"/>
                </a:solidFill>
              </a:rPr>
              <a:t>Повышение качества питьевой воды. Ун</a:t>
            </a:r>
            <a:r>
              <a:rPr lang="ru-RU" sz="1600" spc="-10" dirty="0" smtClean="0">
                <a:solidFill>
                  <a:schemeClr val="accent4">
                    <a:lumMod val="10000"/>
                  </a:schemeClr>
                </a:solidFill>
                <a:cs typeface="Calibri"/>
              </a:rPr>
              <a:t>ичтожение микрофлоры. </a:t>
            </a:r>
            <a:r>
              <a:rPr lang="ru-RU" sz="1600" dirty="0" smtClean="0"/>
              <a:t>Очистка стоков масложировых комбинатов.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gray">
          <a:xfrm>
            <a:off x="77477" y="3041253"/>
            <a:ext cx="377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6CE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Бытовые стоки</a:t>
            </a:r>
            <a:endParaRPr lang="en-US" sz="24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52" name="Group 18"/>
          <p:cNvGrpSpPr>
            <a:grpSpLocks/>
          </p:cNvGrpSpPr>
          <p:nvPr/>
        </p:nvGrpSpPr>
        <p:grpSpPr bwMode="auto">
          <a:xfrm>
            <a:off x="2987824" y="3157786"/>
            <a:ext cx="228600" cy="228600"/>
            <a:chOff x="2016" y="1920"/>
            <a:chExt cx="1680" cy="1680"/>
          </a:xfrm>
        </p:grpSpPr>
        <p:sp>
          <p:nvSpPr>
            <p:cNvPr id="53" name="Oval 19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3399FF">
                    <a:gamma/>
                    <a:tint val="3137"/>
                    <a:invGamma/>
                  </a:srgbClr>
                </a:gs>
                <a:gs pos="100000">
                  <a:srgbClr val="33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AutoShape 22"/>
          <p:cNvSpPr>
            <a:spLocks noChangeArrowheads="1"/>
          </p:cNvSpPr>
          <p:nvPr/>
        </p:nvSpPr>
        <p:spPr bwMode="gray">
          <a:xfrm flipH="1">
            <a:off x="3292152" y="2719636"/>
            <a:ext cx="5600700" cy="1066800"/>
          </a:xfrm>
          <a:prstGeom prst="homePlate">
            <a:avLst>
              <a:gd name="adj" fmla="val 39083"/>
            </a:avLst>
          </a:prstGeom>
          <a:gradFill rotWithShape="1">
            <a:gsLst>
              <a:gs pos="0">
                <a:srgbClr val="5491D4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491D4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gray">
          <a:xfrm>
            <a:off x="3902445" y="2822824"/>
            <a:ext cx="4985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10000"/>
                  </a:schemeClr>
                </a:solidFill>
              </a:rPr>
              <a:t>Очистка, </a:t>
            </a:r>
            <a:r>
              <a:rPr lang="ru-RU" sz="1600" spc="-10" dirty="0" smtClean="0">
                <a:solidFill>
                  <a:schemeClr val="accent4">
                    <a:lumMod val="10000"/>
                  </a:schemeClr>
                </a:solidFill>
                <a:cs typeface="Calibri"/>
              </a:rPr>
              <a:t>разложение </a:t>
            </a:r>
            <a:r>
              <a:rPr lang="ru-RU" sz="1600" spc="-10" dirty="0">
                <a:solidFill>
                  <a:schemeClr val="accent4">
                    <a:lumMod val="10000"/>
                  </a:schemeClr>
                </a:solidFill>
                <a:cs typeface="Calibri"/>
              </a:rPr>
              <a:t>и связывание ПАВ, токсичных и </a:t>
            </a:r>
            <a:r>
              <a:rPr lang="ru-RU" sz="1600" spc="-10" dirty="0" smtClean="0">
                <a:solidFill>
                  <a:schemeClr val="accent4">
                    <a:lumMod val="10000"/>
                  </a:schemeClr>
                </a:solidFill>
                <a:cs typeface="Calibri"/>
              </a:rPr>
              <a:t>высоко-молекулярных соединений, уменьшение запаха, уничтожение микрофлоры, производство удобрений.</a:t>
            </a:r>
            <a:endParaRPr lang="en-US" sz="1600" spc="-10" dirty="0">
              <a:solidFill>
                <a:schemeClr val="accent4">
                  <a:lumMod val="10000"/>
                </a:schemeClr>
              </a:solidFill>
              <a:cs typeface="Calibri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gray">
          <a:xfrm>
            <a:off x="93992" y="1609719"/>
            <a:ext cx="44563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Промышленные </a:t>
            </a:r>
          </a:p>
          <a:p>
            <a:r>
              <a:rPr lang="ru-RU" sz="2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	стоки</a:t>
            </a:r>
            <a:endParaRPr lang="en-US" sz="2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3851920" y="1976264"/>
            <a:ext cx="228600" cy="228600"/>
            <a:chOff x="2016" y="1920"/>
            <a:chExt cx="1680" cy="1680"/>
          </a:xfrm>
        </p:grpSpPr>
        <p:sp>
          <p:nvSpPr>
            <p:cNvPr id="60" name="Oval 26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6600">
                    <a:gamma/>
                    <a:tint val="0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AutoShape 29"/>
          <p:cNvSpPr>
            <a:spLocks noChangeArrowheads="1"/>
          </p:cNvSpPr>
          <p:nvPr/>
        </p:nvSpPr>
        <p:spPr bwMode="gray">
          <a:xfrm flipH="1">
            <a:off x="4168452" y="1540124"/>
            <a:ext cx="4727575" cy="1066800"/>
          </a:xfrm>
          <a:prstGeom prst="homePlate">
            <a:avLst>
              <a:gd name="adj" fmla="val 37730"/>
            </a:avLst>
          </a:prstGeom>
          <a:gradFill rotWithShape="1">
            <a:gsLst>
              <a:gs pos="0">
                <a:srgbClr val="FF9933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gray">
          <a:xfrm>
            <a:off x="4427984" y="1643311"/>
            <a:ext cx="446010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1600" spc="-10" dirty="0">
                <a:solidFill>
                  <a:schemeClr val="accent4">
                    <a:lumMod val="10000"/>
                  </a:schemeClr>
                </a:solidFill>
                <a:cs typeface="Calibri"/>
              </a:rPr>
              <a:t>У</a:t>
            </a:r>
            <a:r>
              <a:rPr lang="ru-RU" sz="1600" spc="-10" dirty="0" smtClean="0">
                <a:solidFill>
                  <a:schemeClr val="accent4">
                    <a:lumMod val="10000"/>
                  </a:schemeClr>
                </a:solidFill>
                <a:cs typeface="Calibri"/>
              </a:rPr>
              <a:t>меньшение токсичности</a:t>
            </a:r>
          </a:p>
          <a:p>
            <a:pPr algn="ctr"/>
            <a:r>
              <a:rPr lang="ru-RU" sz="1600" spc="-10" dirty="0" smtClean="0">
                <a:solidFill>
                  <a:schemeClr val="accent4">
                    <a:lumMod val="10000"/>
                  </a:schemeClr>
                </a:solidFill>
                <a:cs typeface="Calibri"/>
              </a:rPr>
              <a:t>получение нетоксичных отходов, </a:t>
            </a:r>
          </a:p>
          <a:p>
            <a:pPr algn="ctr"/>
            <a:r>
              <a:rPr lang="ru-RU" sz="1600" spc="-10" dirty="0" smtClean="0">
                <a:solidFill>
                  <a:schemeClr val="accent4">
                    <a:lumMod val="10000"/>
                  </a:schemeClr>
                </a:solidFill>
                <a:cs typeface="Calibri"/>
              </a:rPr>
              <a:t>технической, питьевой воды. </a:t>
            </a:r>
          </a:p>
          <a:p>
            <a:pPr algn="ctr"/>
            <a:endParaRPr lang="en-US" sz="16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льцо 4"/>
          <p:cNvSpPr/>
          <p:nvPr/>
        </p:nvSpPr>
        <p:spPr>
          <a:xfrm>
            <a:off x="7545359" y="4077072"/>
            <a:ext cx="823049" cy="824322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275856" y="2268881"/>
            <a:ext cx="1584176" cy="116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gray">
          <a:xfrm flipH="1">
            <a:off x="611559" y="1124744"/>
            <a:ext cx="8280919" cy="648072"/>
          </a:xfrm>
          <a:prstGeom prst="homePlate">
            <a:avLst>
              <a:gd name="adj" fmla="val 39083"/>
            </a:avLst>
          </a:prstGeom>
          <a:gradFill rotWithShape="1">
            <a:gsLst>
              <a:gs pos="0">
                <a:srgbClr val="5491D4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491D4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7128792" y="5376510"/>
            <a:ext cx="1584176" cy="1004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64288" y="2276872"/>
            <a:ext cx="1584176" cy="116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11558" y="0"/>
            <a:ext cx="8532441" cy="191683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ТЕХНОЛОГИЧЕСКАЯ </a:t>
            </a:r>
            <a:r>
              <a:rPr lang="ru-RU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</a:t>
            </a:r>
            <a:br>
              <a:rPr lang="ru-RU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/>
            </a:r>
            <a:br>
              <a:rPr lang="ru-RU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ru-RU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очистки животноводческих стоков</a:t>
            </a:r>
            <a:endParaRPr lang="ru-RU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an 62"/>
          <p:cNvSpPr/>
          <p:nvPr/>
        </p:nvSpPr>
        <p:spPr>
          <a:xfrm>
            <a:off x="5364088" y="1916832"/>
            <a:ext cx="1285884" cy="1643074"/>
          </a:xfrm>
          <a:prstGeom prst="can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79512" y="2738368"/>
            <a:ext cx="1368152" cy="133870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Накопитель предприятия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364088" y="2492896"/>
            <a:ext cx="1368152" cy="8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Гидро</a:t>
            </a:r>
            <a:r>
              <a:rPr lang="ru-RU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-динамический </a:t>
            </a:r>
            <a:r>
              <a:rPr lang="ru-RU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кавитационный</a:t>
            </a:r>
            <a:r>
              <a:rPr lang="ru-RU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реактор</a:t>
            </a:r>
            <a:endParaRPr lang="ru-R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64288" y="2276872"/>
            <a:ext cx="1584176" cy="1160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00800" y="2636912"/>
            <a:ext cx="15121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Рассекатель потока №2</a:t>
            </a:r>
            <a:endParaRPr lang="ru-R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100" b="1" dirty="0">
              <a:latin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36864" y="5376510"/>
            <a:ext cx="1584176" cy="100481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2831317" y="2738369"/>
            <a:ext cx="364204" cy="334587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6749910" y="2606552"/>
            <a:ext cx="342370" cy="71438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rot="5400000">
            <a:off x="7807080" y="4772833"/>
            <a:ext cx="342370" cy="71438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7141612" y="5376509"/>
            <a:ext cx="1584176" cy="100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Удобрения на налив или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сушку и фасовку</a:t>
            </a: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06246" y="4277783"/>
            <a:ext cx="1672258" cy="80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Сброс воды;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в водоснабжение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предприятия и т.д.</a:t>
            </a:r>
            <a:endParaRPr lang="ru-RU" sz="1100" b="1" i="1" dirty="0" smtClean="0">
              <a:latin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1" i="1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2178504" y="4365104"/>
            <a:ext cx="1889440" cy="30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углом 41"/>
          <p:cNvSpPr/>
          <p:nvPr/>
        </p:nvSpPr>
        <p:spPr>
          <a:xfrm rot="10800000">
            <a:off x="1619672" y="3503300"/>
            <a:ext cx="5835608" cy="651480"/>
          </a:xfrm>
          <a:prstGeom prst="bentArrow">
            <a:avLst>
              <a:gd name="adj1" fmla="val 28743"/>
              <a:gd name="adj2" fmla="val 26871"/>
              <a:gd name="adj3" fmla="val 25000"/>
              <a:gd name="adj4" fmla="val 4562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277646" y="1298476"/>
            <a:ext cx="228600" cy="228600"/>
            <a:chOff x="2016" y="1920"/>
            <a:chExt cx="1680" cy="1680"/>
          </a:xfrm>
        </p:grpSpPr>
        <p:sp>
          <p:nvSpPr>
            <p:cNvPr id="31" name="Oval 19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3399FF">
                    <a:gamma/>
                    <a:tint val="3137"/>
                    <a:invGamma/>
                  </a:srgbClr>
                </a:gs>
                <a:gs pos="100000">
                  <a:srgbClr val="33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Прямоугольник 38"/>
          <p:cNvSpPr/>
          <p:nvPr/>
        </p:nvSpPr>
        <p:spPr>
          <a:xfrm>
            <a:off x="3275856" y="2276872"/>
            <a:ext cx="1584176" cy="1160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3275856" y="2636912"/>
            <a:ext cx="15841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Рассекатель  потока №1</a:t>
            </a:r>
            <a:endParaRPr lang="ru-R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100" b="1" dirty="0">
              <a:latin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4932040" y="2595566"/>
            <a:ext cx="342370" cy="7143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 rot="5400000">
            <a:off x="7705492" y="3575589"/>
            <a:ext cx="501765" cy="357189"/>
          </a:xfrm>
          <a:prstGeom prst="rightArrow">
            <a:avLst>
              <a:gd name="adj1" fmla="val 50000"/>
              <a:gd name="adj2" fmla="val 31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1619672" y="3224050"/>
            <a:ext cx="1580620" cy="3345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право 45"/>
          <p:cNvSpPr/>
          <p:nvPr/>
        </p:nvSpPr>
        <p:spPr>
          <a:xfrm>
            <a:off x="1619672" y="2734373"/>
            <a:ext cx="423721" cy="334587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2123728" y="2244841"/>
            <a:ext cx="615303" cy="49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Насос</a:t>
            </a:r>
          </a:p>
        </p:txBody>
      </p:sp>
      <p:sp>
        <p:nvSpPr>
          <p:cNvPr id="49" name="Кольцо 48"/>
          <p:cNvSpPr/>
          <p:nvPr/>
        </p:nvSpPr>
        <p:spPr>
          <a:xfrm>
            <a:off x="2129718" y="2632005"/>
            <a:ext cx="560527" cy="55603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6084168" y="4066334"/>
            <a:ext cx="2016224" cy="42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Центрифуга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8772" y="5364542"/>
            <a:ext cx="2212758" cy="1004818"/>
          </a:xfrm>
          <a:prstGeom prst="rect">
            <a:avLst/>
          </a:prstGeom>
        </p:spPr>
      </p:pic>
      <p:sp>
        <p:nvSpPr>
          <p:cNvPr id="51" name="Стрелка вправо 50"/>
          <p:cNvSpPr/>
          <p:nvPr/>
        </p:nvSpPr>
        <p:spPr>
          <a:xfrm flipH="1">
            <a:off x="5778904" y="4365104"/>
            <a:ext cx="1673416" cy="30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139952" y="4213097"/>
            <a:ext cx="1584176" cy="116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139952" y="4221088"/>
            <a:ext cx="1584176" cy="1160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4139952" y="4500570"/>
            <a:ext cx="1584176" cy="87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Мембранный фильтр</a:t>
            </a:r>
            <a:endParaRPr lang="ru-R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0" y="0"/>
            <a:ext cx="9111672" cy="142873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ru-RU" sz="4000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ВНЕДРЕНИЯ</a:t>
            </a:r>
            <a:endParaRPr lang="ru-RU" sz="4000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Объект 14"/>
          <p:cNvSpPr>
            <a:spLocks noGrp="1"/>
          </p:cNvSpPr>
          <p:nvPr>
            <p:ph idx="1"/>
          </p:nvPr>
        </p:nvSpPr>
        <p:spPr>
          <a:xfrm>
            <a:off x="827584" y="1484784"/>
            <a:ext cx="8208912" cy="46413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Низкая инвестиционная </a:t>
            </a:r>
            <a:r>
              <a:rPr lang="ru-RU" sz="1800" b="1" dirty="0" smtClean="0"/>
              <a:t>стоимость (по сравнению, к примеру, </a:t>
            </a:r>
            <a:r>
              <a:rPr lang="ru-RU" sz="1800" b="1" dirty="0"/>
              <a:t>с </a:t>
            </a:r>
            <a:r>
              <a:rPr lang="ru-RU" sz="1800" b="1" dirty="0" err="1"/>
              <a:t>биогазовыми</a:t>
            </a:r>
            <a:r>
              <a:rPr lang="ru-RU" sz="1800" b="1" dirty="0"/>
              <a:t> </a:t>
            </a:r>
            <a:r>
              <a:rPr lang="ru-RU" sz="1800" b="1" dirty="0" smtClean="0"/>
              <a:t>установками</a:t>
            </a:r>
            <a:r>
              <a:rPr lang="en-US" sz="1800" b="1" dirty="0" smtClean="0"/>
              <a:t> </a:t>
            </a:r>
            <a:r>
              <a:rPr lang="ru-RU" sz="1800" b="1" dirty="0" smtClean="0"/>
              <a:t>и лагунами хранения),  </a:t>
            </a:r>
          </a:p>
          <a:p>
            <a:pPr>
              <a:lnSpc>
                <a:spcPct val="150000"/>
              </a:lnSpc>
            </a:pPr>
            <a:r>
              <a:rPr lang="ru-RU" sz="1800" b="1" dirty="0" smtClean="0"/>
              <a:t>Отсутствует </a:t>
            </a:r>
            <a:r>
              <a:rPr lang="ru-RU" sz="1800" b="1" dirty="0"/>
              <a:t>необходимость в строительстве </a:t>
            </a:r>
            <a:r>
              <a:rPr lang="ru-RU" sz="1800" b="1" dirty="0" smtClean="0"/>
              <a:t>дополнительных инженерных сооружений </a:t>
            </a:r>
            <a:r>
              <a:rPr lang="ru-RU" sz="1800" b="1" dirty="0"/>
              <a:t>для хранения </a:t>
            </a:r>
            <a:r>
              <a:rPr lang="ru-RU" sz="1800" b="1" dirty="0" smtClean="0"/>
              <a:t>отходов (накопителей, лагун, иловых полей и т.п.) </a:t>
            </a:r>
          </a:p>
          <a:p>
            <a:pPr>
              <a:lnSpc>
                <a:spcPct val="150000"/>
              </a:lnSpc>
            </a:pPr>
            <a:r>
              <a:rPr lang="ru-RU" sz="1800" b="1" dirty="0" smtClean="0"/>
              <a:t>Возможность применения обработанного </a:t>
            </a:r>
            <a:r>
              <a:rPr lang="ru-RU" sz="1800" b="1" dirty="0" err="1" smtClean="0"/>
              <a:t>био-ила</a:t>
            </a:r>
            <a:r>
              <a:rPr lang="ru-RU" sz="1800" b="1" dirty="0" smtClean="0"/>
              <a:t> в качестве удобрений.</a:t>
            </a:r>
            <a:endParaRPr lang="ru-RU" sz="1800" b="1" dirty="0"/>
          </a:p>
          <a:p>
            <a:pPr>
              <a:lnSpc>
                <a:spcPct val="150000"/>
              </a:lnSpc>
            </a:pPr>
            <a:r>
              <a:rPr lang="ru-RU" sz="1800" b="1" dirty="0" smtClean="0"/>
              <a:t>Высокая </a:t>
            </a:r>
            <a:r>
              <a:rPr lang="ru-RU" sz="1800" b="1" dirty="0"/>
              <a:t>рентабельность производства удобрений </a:t>
            </a:r>
            <a:r>
              <a:rPr lang="ru-RU" sz="1800" b="1" dirty="0" smtClean="0"/>
              <a:t>из стоков АПК и </a:t>
            </a:r>
            <a:r>
              <a:rPr lang="ru-RU" sz="1800" b="1" dirty="0" err="1" smtClean="0"/>
              <a:t>биоила</a:t>
            </a:r>
            <a:r>
              <a:rPr lang="ru-RU" sz="1800" b="1" dirty="0"/>
              <a:t> </a:t>
            </a:r>
            <a:r>
              <a:rPr lang="ru-RU" sz="1800" b="1" dirty="0" smtClean="0"/>
              <a:t>очистных сооружений.</a:t>
            </a:r>
            <a:endParaRPr lang="ru-RU" sz="1800" b="1" dirty="0"/>
          </a:p>
          <a:p>
            <a:pPr marL="0" indent="0">
              <a:lnSpc>
                <a:spcPct val="150000"/>
              </a:lnSpc>
              <a:buNone/>
            </a:pPr>
            <a:endParaRPr lang="ru-RU" sz="2000" dirty="0"/>
          </a:p>
        </p:txBody>
      </p:sp>
      <p:pic>
        <p:nvPicPr>
          <p:cNvPr id="4" name="Picture 2" descr="https://r.zbp.ru/630x420/6f/28/e96468.h1w43n.pnk.jg.c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5429264"/>
            <a:ext cx="1663024" cy="1057996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40" y="5643578"/>
            <a:ext cx="2113858" cy="8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14"/>
          <p:cNvSpPr>
            <a:spLocks noGrp="1"/>
          </p:cNvSpPr>
          <p:nvPr>
            <p:ph idx="1"/>
          </p:nvPr>
        </p:nvSpPr>
        <p:spPr>
          <a:xfrm>
            <a:off x="642910" y="1857364"/>
            <a:ext cx="8172400" cy="11430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ru-RU" sz="3600" b="1" dirty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БЛАГОДАРИМ ЗА ВНИМАНИЕ!</a:t>
            </a:r>
            <a:endParaRPr lang="uk-UA" sz="3600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78" y="5643578"/>
            <a:ext cx="2113858" cy="838377"/>
          </a:xfrm>
          <a:prstGeom prst="rect">
            <a:avLst/>
          </a:prstGeom>
        </p:spPr>
      </p:pic>
      <p:sp>
        <p:nvSpPr>
          <p:cNvPr id="8" name="Объект 14"/>
          <p:cNvSpPr txBox="1">
            <a:spLocks/>
          </p:cNvSpPr>
          <p:nvPr/>
        </p:nvSpPr>
        <p:spPr>
          <a:xfrm>
            <a:off x="1357290" y="3214686"/>
            <a:ext cx="6215106" cy="242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З</a:t>
            </a: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УДИКОВ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Александр Борисович</a:t>
            </a:r>
          </a:p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b="1" dirty="0" smtClean="0">
                <a:cs typeface="Arial" pitchFamily="34" charset="0"/>
              </a:rPr>
              <a:t>Директор по развитию ООО «</a:t>
            </a:r>
            <a:r>
              <a:rPr lang="ru-RU" b="1" dirty="0" err="1" smtClean="0">
                <a:cs typeface="Arial" pitchFamily="34" charset="0"/>
              </a:rPr>
              <a:t>ИнЭкоТех</a:t>
            </a:r>
            <a:r>
              <a:rPr lang="ru-RU" b="1" dirty="0" smtClean="0">
                <a:cs typeface="Arial" pitchFamily="34" charset="0"/>
              </a:rPr>
              <a:t>»</a:t>
            </a:r>
          </a:p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 Группы компаний «Экология Украина»	</a:t>
            </a:r>
          </a:p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+380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67 743 8890    </a:t>
            </a:r>
          </a:p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hlinkClick r:id="rId4"/>
              </a:rPr>
              <a:t>E-mail:  </a:t>
            </a:r>
            <a:r>
              <a:rPr kumimoji="0" lang="en-US" sz="1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hlinkClick r:id="rId4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  <a:hlinkClick r:id="rId4"/>
              </a:rPr>
              <a:t>innovator@i.ua</a:t>
            </a: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b="1" dirty="0" smtClean="0">
                <a:cs typeface="Arial" pitchFamily="34" charset="0"/>
              </a:rPr>
              <a:t>https://www.facebook.com/zudikov.alexander</a:t>
            </a:r>
            <a:endParaRPr kumimoji="0" lang="uk-UA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uk-UA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91" y="-6"/>
            <a:ext cx="1656535" cy="16565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80" y="571480"/>
            <a:ext cx="1488110" cy="7208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500042"/>
            <a:ext cx="791623" cy="7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348</Words>
  <Application>Microsoft Office PowerPoint</Application>
  <PresentationFormat>Экран (4:3)</PresentationFormat>
  <Paragraphs>84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Гидродинамическая кавитационная технология обеззараживания и очистки промышленных, сельскохозяйственных и коммунальных стоков</vt:lpstr>
      <vt:lpstr>КАВИТАЦИОННЫЙ РЕАКТОР КР-300</vt:lpstr>
      <vt:lpstr>ФАКТОРЫ ВОЗДЕЙСТВИЯ КР-300</vt:lpstr>
      <vt:lpstr>РЕЗУЛЬТАТЫ  ОБРАБОТКИ</vt:lpstr>
      <vt:lpstr>СФЕРЫ   ПРИМЕНЕНИЯ</vt:lpstr>
      <vt:lpstr>ТЕХНОЛОГИЧЕСКАЯ СХЕМА  очистки животноводческих стоков</vt:lpstr>
      <vt:lpstr>ПРЕИМУЩЕСТВА ВНЕДРЕНИЯ</vt:lpstr>
      <vt:lpstr>Презентация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Кавитационная установка</dc:title>
  <dc:creator>UserXP</dc:creator>
  <cp:lastModifiedBy>Користувач Windows</cp:lastModifiedBy>
  <cp:revision>85</cp:revision>
  <dcterms:created xsi:type="dcterms:W3CDTF">2016-03-13T13:09:58Z</dcterms:created>
  <dcterms:modified xsi:type="dcterms:W3CDTF">2018-08-09T07:16:02Z</dcterms:modified>
</cp:coreProperties>
</file>