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notesSlides/notesSlide2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7" r:id="rId2"/>
    <p:sldId id="259" r:id="rId3"/>
    <p:sldId id="276" r:id="rId4"/>
    <p:sldId id="319" r:id="rId5"/>
    <p:sldId id="277" r:id="rId6"/>
    <p:sldId id="309" r:id="rId7"/>
    <p:sldId id="298" r:id="rId8"/>
    <p:sldId id="281" r:id="rId9"/>
    <p:sldId id="310" r:id="rId10"/>
    <p:sldId id="300" r:id="rId11"/>
    <p:sldId id="304" r:id="rId12"/>
    <p:sldId id="283" r:id="rId13"/>
    <p:sldId id="279" r:id="rId14"/>
    <p:sldId id="312" r:id="rId15"/>
    <p:sldId id="280" r:id="rId16"/>
    <p:sldId id="314" r:id="rId17"/>
    <p:sldId id="315" r:id="rId18"/>
    <p:sldId id="286" r:id="rId19"/>
    <p:sldId id="302" r:id="rId20"/>
    <p:sldId id="303" r:id="rId21"/>
    <p:sldId id="301" r:id="rId22"/>
    <p:sldId id="316" r:id="rId23"/>
    <p:sldId id="317" r:id="rId24"/>
    <p:sldId id="318" r:id="rId25"/>
    <p:sldId id="320" r:id="rId26"/>
    <p:sldId id="288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7739"/>
    <a:srgbClr val="9BBB59"/>
    <a:srgbClr val="9CBC5C"/>
    <a:srgbClr val="414D17"/>
    <a:srgbClr val="214E1E"/>
    <a:srgbClr val="349E37"/>
    <a:srgbClr val="CDD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6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8971688416136143"/>
          <c:y val="0.109375"/>
          <c:w val="0.56985793963254594"/>
          <c:h val="0.765932332677165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3"/>
                <c:pt idx="0">
                  <c:v>ВЗАЄМОВИГІДНА</c:v>
                </c:pt>
                <c:pt idx="1">
                  <c:v>РЕЗУЛЬТАТИВНА </c:v>
                </c:pt>
                <c:pt idx="2">
                  <c:v>ПЕРСПЕКТИВНА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3"/>
                <c:pt idx="0">
                  <c:v>ВЗАЄМОВИГІДНА</c:v>
                </c:pt>
                <c:pt idx="1">
                  <c:v>РЕЗУЛЬТАТИВНА </c:v>
                </c:pt>
                <c:pt idx="2">
                  <c:v>ПЕРСПЕКТИВНА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1">
                  <c:v>6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3"/>
                <c:pt idx="0">
                  <c:v>ВЗАЄМОВИГІДНА</c:v>
                </c:pt>
                <c:pt idx="1">
                  <c:v>РЕЗУЛЬТАТИВНА </c:v>
                </c:pt>
                <c:pt idx="2">
                  <c:v>ПЕРСПЕКТИВНА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225920512"/>
        <c:axId val="178806784"/>
      </c:barChart>
      <c:catAx>
        <c:axId val="22592051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397739"/>
                </a:solidFill>
              </a:defRPr>
            </a:pPr>
            <a:endParaRPr lang="ru-RU"/>
          </a:p>
        </c:txPr>
        <c:crossAx val="178806784"/>
        <c:crosses val="autoZero"/>
        <c:auto val="1"/>
        <c:lblAlgn val="ctr"/>
        <c:lblOffset val="100"/>
        <c:tickLblSkip val="1"/>
        <c:noMultiLvlLbl val="0"/>
      </c:catAx>
      <c:valAx>
        <c:axId val="17880678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259205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B3088-B76E-47B3-9E9A-061569854CB3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3CEFD90-695F-4E52-8179-CEC25F5EEF6B}">
      <dgm:prSet phldrT="[Текст]" custT="1"/>
      <dgm:spPr/>
      <dgm:t>
        <a:bodyPr/>
        <a:lstStyle/>
        <a:p>
          <a:r>
            <a:rPr lang="uk-UA" sz="3200" dirty="0" smtClean="0">
              <a:solidFill>
                <a:srgbClr val="397739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Оборот зростає</a:t>
          </a:r>
          <a:endParaRPr lang="en-US" sz="3200" dirty="0" smtClean="0">
            <a:solidFill>
              <a:srgbClr val="397739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  <a:p>
          <a:r>
            <a:rPr lang="en-US" sz="2000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….</a:t>
          </a:r>
          <a:r>
            <a:rPr lang="uk-UA" sz="2000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від </a:t>
          </a:r>
          <a:r>
            <a:rPr lang="en-US" sz="2000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20% </a:t>
          </a:r>
          <a:r>
            <a:rPr lang="uk-UA" sz="2000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до </a:t>
          </a:r>
          <a:r>
            <a:rPr lang="en-US" sz="2000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5</a:t>
          </a:r>
          <a:r>
            <a:rPr lang="uk-UA" sz="2000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раз</a:t>
          </a:r>
          <a:endParaRPr lang="ru-RU" sz="2000" dirty="0">
            <a:solidFill>
              <a:srgbClr val="C00000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36F2EE93-233C-4E2C-BFB9-72FD69079DF6}" type="parTrans" cxnId="{9A73E5C8-0C22-43B4-995E-B4B1966FB453}">
      <dgm:prSet/>
      <dgm:spPr/>
      <dgm:t>
        <a:bodyPr/>
        <a:lstStyle/>
        <a:p>
          <a:endParaRPr lang="ru-RU"/>
        </a:p>
      </dgm:t>
    </dgm:pt>
    <dgm:pt modelId="{80A93638-79BE-42F8-B8BF-508FDA1C4FBD}" type="sibTrans" cxnId="{9A73E5C8-0C22-43B4-995E-B4B1966FB453}">
      <dgm:prSet/>
      <dgm:spPr/>
      <dgm:t>
        <a:bodyPr/>
        <a:lstStyle/>
        <a:p>
          <a:endParaRPr lang="ru-RU"/>
        </a:p>
      </dgm:t>
    </dgm:pt>
    <dgm:pt modelId="{4957837B-E591-4A26-A8D0-ED12CCC29DFA}">
      <dgm:prSet phldrT="[Текст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uk-UA" sz="3200" dirty="0" smtClean="0">
              <a:solidFill>
                <a:srgbClr val="397739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Попит повільно зростає</a:t>
          </a:r>
          <a:endParaRPr lang="ru-RU" sz="3200" dirty="0">
            <a:solidFill>
              <a:srgbClr val="397739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1B9CE69-5ED7-410F-96EB-6A2B6F13D943}" type="sibTrans" cxnId="{662170EF-E9BB-4CC1-9794-EFCCE81F6019}">
      <dgm:prSet/>
      <dgm:spPr/>
      <dgm:t>
        <a:bodyPr/>
        <a:lstStyle/>
        <a:p>
          <a:endParaRPr lang="ru-RU"/>
        </a:p>
      </dgm:t>
    </dgm:pt>
    <dgm:pt modelId="{3B2EBF96-61E2-4F83-BD2D-844C46872922}" type="parTrans" cxnId="{662170EF-E9BB-4CC1-9794-EFCCE81F6019}">
      <dgm:prSet/>
      <dgm:spPr/>
      <dgm:t>
        <a:bodyPr/>
        <a:lstStyle/>
        <a:p>
          <a:endParaRPr lang="ru-RU"/>
        </a:p>
      </dgm:t>
    </dgm:pt>
    <dgm:pt modelId="{80755C58-58B8-453D-A8E8-33012672A637}" type="pres">
      <dgm:prSet presAssocID="{F04B3088-B76E-47B3-9E9A-061569854CB3}" presName="arrowDiagram" presStyleCnt="0">
        <dgm:presLayoutVars>
          <dgm:chMax val="5"/>
          <dgm:dir/>
          <dgm:resizeHandles val="exact"/>
        </dgm:presLayoutVars>
      </dgm:prSet>
      <dgm:spPr/>
    </dgm:pt>
    <dgm:pt modelId="{1FF99296-5269-4E0E-A806-47A6B3EDAF29}" type="pres">
      <dgm:prSet presAssocID="{F04B3088-B76E-47B3-9E9A-061569854CB3}" presName="arrow" presStyleLbl="bgShp" presStyleIdx="0" presStyleCnt="1" custScaleX="103751" custScaleY="67685" custLinFactNeighborX="1720" custLinFactNeighborY="-1966"/>
      <dgm:spPr>
        <a:solidFill>
          <a:schemeClr val="accent3">
            <a:lumMod val="50000"/>
          </a:schemeClr>
        </a:solidFill>
      </dgm:spPr>
    </dgm:pt>
    <dgm:pt modelId="{166EA9CB-4CB2-402A-988D-1338960E1DA4}" type="pres">
      <dgm:prSet presAssocID="{F04B3088-B76E-47B3-9E9A-061569854CB3}" presName="arrowDiagram2" presStyleCnt="0"/>
      <dgm:spPr/>
    </dgm:pt>
    <dgm:pt modelId="{B1D6FB16-DA32-4378-BBDD-45D3A3719719}" type="pres">
      <dgm:prSet presAssocID="{63CEFD90-695F-4E52-8179-CEC25F5EEF6B}" presName="bullet2a" presStyleLbl="node1" presStyleIdx="0" presStyleCnt="2" custLinFactY="-15457" custLinFactNeighborX="8925" custLinFactNeighborY="-100000"/>
      <dgm:spPr>
        <a:solidFill>
          <a:schemeClr val="accent3">
            <a:lumMod val="75000"/>
          </a:schemeClr>
        </a:solidFill>
      </dgm:spPr>
    </dgm:pt>
    <dgm:pt modelId="{187BF0FA-D668-4E42-8C54-0D144FA0B321}" type="pres">
      <dgm:prSet presAssocID="{63CEFD90-695F-4E52-8179-CEC25F5EEF6B}" presName="textBox2a" presStyleLbl="revTx" presStyleIdx="0" presStyleCnt="2" custScaleY="50181" custLinFactX="16189" custLinFactNeighborX="100000" custLinFactNeighborY="-6785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DDDE0C-31A7-4FF9-880B-0D64CA246005}" type="pres">
      <dgm:prSet presAssocID="{4957837B-E591-4A26-A8D0-ED12CCC29DFA}" presName="bullet2b" presStyleLbl="node1" presStyleIdx="1" presStyleCnt="2"/>
      <dgm:spPr>
        <a:solidFill>
          <a:schemeClr val="accent3">
            <a:lumMod val="75000"/>
          </a:schemeClr>
        </a:solidFill>
      </dgm:spPr>
    </dgm:pt>
    <dgm:pt modelId="{18336EF7-1F90-49B8-8428-FD8C2D7FA978}" type="pres">
      <dgm:prSet presAssocID="{4957837B-E591-4A26-A8D0-ED12CCC29DFA}" presName="textBox2b" presStyleLbl="revTx" presStyleIdx="1" presStyleCnt="2" custScaleX="99861" custScaleY="43979" custLinFactNeighborX="-93724" custLinFactNeighborY="-844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4B321D5-F725-4C86-BF4B-8E4D8B75AC13}" type="presOf" srcId="{4957837B-E591-4A26-A8D0-ED12CCC29DFA}" destId="{18336EF7-1F90-49B8-8428-FD8C2D7FA978}" srcOrd="0" destOrd="0" presId="urn:microsoft.com/office/officeart/2005/8/layout/arrow2"/>
    <dgm:cxn modelId="{662170EF-E9BB-4CC1-9794-EFCCE81F6019}" srcId="{F04B3088-B76E-47B3-9E9A-061569854CB3}" destId="{4957837B-E591-4A26-A8D0-ED12CCC29DFA}" srcOrd="1" destOrd="0" parTransId="{3B2EBF96-61E2-4F83-BD2D-844C46872922}" sibTransId="{51B9CE69-5ED7-410F-96EB-6A2B6F13D943}"/>
    <dgm:cxn modelId="{EB24771F-20A0-4ACB-B5A5-5DE356C63064}" type="presOf" srcId="{63CEFD90-695F-4E52-8179-CEC25F5EEF6B}" destId="{187BF0FA-D668-4E42-8C54-0D144FA0B321}" srcOrd="0" destOrd="0" presId="urn:microsoft.com/office/officeart/2005/8/layout/arrow2"/>
    <dgm:cxn modelId="{DDAD36C7-99D4-4FD3-99A5-64299547D423}" type="presOf" srcId="{F04B3088-B76E-47B3-9E9A-061569854CB3}" destId="{80755C58-58B8-453D-A8E8-33012672A637}" srcOrd="0" destOrd="0" presId="urn:microsoft.com/office/officeart/2005/8/layout/arrow2"/>
    <dgm:cxn modelId="{9A73E5C8-0C22-43B4-995E-B4B1966FB453}" srcId="{F04B3088-B76E-47B3-9E9A-061569854CB3}" destId="{63CEFD90-695F-4E52-8179-CEC25F5EEF6B}" srcOrd="0" destOrd="0" parTransId="{36F2EE93-233C-4E2C-BFB9-72FD69079DF6}" sibTransId="{80A93638-79BE-42F8-B8BF-508FDA1C4FBD}"/>
    <dgm:cxn modelId="{3BDB4892-8596-489E-AAB7-9F4F97B08DE8}" type="presParOf" srcId="{80755C58-58B8-453D-A8E8-33012672A637}" destId="{1FF99296-5269-4E0E-A806-47A6B3EDAF29}" srcOrd="0" destOrd="0" presId="urn:microsoft.com/office/officeart/2005/8/layout/arrow2"/>
    <dgm:cxn modelId="{829A024D-CD71-45A7-80B9-D57D5F7192FE}" type="presParOf" srcId="{80755C58-58B8-453D-A8E8-33012672A637}" destId="{166EA9CB-4CB2-402A-988D-1338960E1DA4}" srcOrd="1" destOrd="0" presId="urn:microsoft.com/office/officeart/2005/8/layout/arrow2"/>
    <dgm:cxn modelId="{69E7937B-0979-42E5-B30C-41AAA612FD27}" type="presParOf" srcId="{166EA9CB-4CB2-402A-988D-1338960E1DA4}" destId="{B1D6FB16-DA32-4378-BBDD-45D3A3719719}" srcOrd="0" destOrd="0" presId="urn:microsoft.com/office/officeart/2005/8/layout/arrow2"/>
    <dgm:cxn modelId="{DEEA2FF3-EDFD-485B-A837-747DA940D184}" type="presParOf" srcId="{166EA9CB-4CB2-402A-988D-1338960E1DA4}" destId="{187BF0FA-D668-4E42-8C54-0D144FA0B321}" srcOrd="1" destOrd="0" presId="urn:microsoft.com/office/officeart/2005/8/layout/arrow2"/>
    <dgm:cxn modelId="{5D25B47E-71B8-4E75-A75F-69F0375342D4}" type="presParOf" srcId="{166EA9CB-4CB2-402A-988D-1338960E1DA4}" destId="{B6DDDE0C-31A7-4FF9-880B-0D64CA246005}" srcOrd="2" destOrd="0" presId="urn:microsoft.com/office/officeart/2005/8/layout/arrow2"/>
    <dgm:cxn modelId="{2F35BCBE-FD6E-4446-A9E1-B428F3FA758B}" type="presParOf" srcId="{166EA9CB-4CB2-402A-988D-1338960E1DA4}" destId="{18336EF7-1F90-49B8-8428-FD8C2D7FA978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2C53BF-31E7-4B84-9AC5-BC267A7F4F02}" type="doc">
      <dgm:prSet loTypeId="urn:microsoft.com/office/officeart/2005/8/layout/venn3" loCatId="relationship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ru-RU"/>
        </a:p>
      </dgm:t>
    </dgm:pt>
    <dgm:pt modelId="{D18B3B32-0DFF-4B3A-96BA-FAF87AC38F69}">
      <dgm:prSet phldrT="[Текст]"/>
      <dgm:spPr/>
      <dgm:t>
        <a:bodyPr/>
        <a:lstStyle/>
        <a:p>
          <a:r>
            <a:rPr lang="uk-UA" dirty="0" smtClean="0"/>
            <a:t>Місцеві компанії </a:t>
          </a:r>
          <a:endParaRPr lang="ru-RU" dirty="0"/>
        </a:p>
      </dgm:t>
    </dgm:pt>
    <dgm:pt modelId="{548DB442-8314-4B51-9E3C-E7F9DA7B35C1}" type="parTrans" cxnId="{05CDA360-75D3-45F3-B060-6D820089D7E5}">
      <dgm:prSet/>
      <dgm:spPr/>
      <dgm:t>
        <a:bodyPr/>
        <a:lstStyle/>
        <a:p>
          <a:endParaRPr lang="ru-RU"/>
        </a:p>
      </dgm:t>
    </dgm:pt>
    <dgm:pt modelId="{ECBDF935-2569-4694-BBEF-FD29F970BC41}" type="sibTrans" cxnId="{05CDA360-75D3-45F3-B060-6D820089D7E5}">
      <dgm:prSet/>
      <dgm:spPr/>
      <dgm:t>
        <a:bodyPr/>
        <a:lstStyle/>
        <a:p>
          <a:endParaRPr lang="ru-RU"/>
        </a:p>
      </dgm:t>
    </dgm:pt>
    <dgm:pt modelId="{33192D4A-BC4C-4975-8173-D4F6F71C278D}">
      <dgm:prSet phldrT="[Текст]"/>
      <dgm:spPr>
        <a:solidFill>
          <a:schemeClr val="accent3">
            <a:lumMod val="75000"/>
            <a:alpha val="60000"/>
          </a:schemeClr>
        </a:solidFill>
      </dgm:spPr>
      <dgm:t>
        <a:bodyPr/>
        <a:lstStyle/>
        <a:p>
          <a:r>
            <a:rPr lang="uk-UA" dirty="0" smtClean="0"/>
            <a:t>Приватні домогосподарства </a:t>
          </a:r>
          <a:endParaRPr lang="ru-RU" dirty="0"/>
        </a:p>
      </dgm:t>
    </dgm:pt>
    <dgm:pt modelId="{5394DA84-783D-4C45-BF2F-8DEEA7C84839}" type="parTrans" cxnId="{520DE451-1D9F-4C5A-A4E9-66774E930E8C}">
      <dgm:prSet/>
      <dgm:spPr/>
      <dgm:t>
        <a:bodyPr/>
        <a:lstStyle/>
        <a:p>
          <a:endParaRPr lang="ru-RU"/>
        </a:p>
      </dgm:t>
    </dgm:pt>
    <dgm:pt modelId="{81A5671F-3C89-491D-BC56-0FF5F7931425}" type="sibTrans" cxnId="{520DE451-1D9F-4C5A-A4E9-66774E930E8C}">
      <dgm:prSet/>
      <dgm:spPr/>
      <dgm:t>
        <a:bodyPr/>
        <a:lstStyle/>
        <a:p>
          <a:endParaRPr lang="ru-RU"/>
        </a:p>
      </dgm:t>
    </dgm:pt>
    <dgm:pt modelId="{C32B1D89-DD73-4989-9BD1-7E90673B2E46}">
      <dgm:prSet phldrT="[Текст]"/>
      <dgm:spPr/>
      <dgm:t>
        <a:bodyPr/>
        <a:lstStyle/>
        <a:p>
          <a:r>
            <a:rPr lang="uk-UA" dirty="0" smtClean="0"/>
            <a:t>Національні компанії </a:t>
          </a:r>
          <a:endParaRPr lang="ru-RU" dirty="0"/>
        </a:p>
      </dgm:t>
    </dgm:pt>
    <dgm:pt modelId="{39FEF84E-36CC-4468-ABC6-2E65A97737DC}" type="parTrans" cxnId="{726E2815-1D65-4CF1-98AC-1C61A01A4FBA}">
      <dgm:prSet/>
      <dgm:spPr/>
      <dgm:t>
        <a:bodyPr/>
        <a:lstStyle/>
        <a:p>
          <a:endParaRPr lang="ru-RU"/>
        </a:p>
      </dgm:t>
    </dgm:pt>
    <dgm:pt modelId="{3F70ED94-D37A-41E1-B137-9BEEAAB0E4F2}" type="sibTrans" cxnId="{726E2815-1D65-4CF1-98AC-1C61A01A4FBA}">
      <dgm:prSet/>
      <dgm:spPr/>
      <dgm:t>
        <a:bodyPr/>
        <a:lstStyle/>
        <a:p>
          <a:endParaRPr lang="ru-RU"/>
        </a:p>
      </dgm:t>
    </dgm:pt>
    <dgm:pt modelId="{333A720E-9FFF-43D2-A3D8-5FAA45EA3043}">
      <dgm:prSet phldrT="[Текст]"/>
      <dgm:spPr/>
      <dgm:t>
        <a:bodyPr/>
        <a:lstStyle/>
        <a:p>
          <a:r>
            <a:rPr lang="uk-UA" dirty="0" smtClean="0"/>
            <a:t>Асоціація ОСББ</a:t>
          </a:r>
          <a:endParaRPr lang="ru-RU" dirty="0"/>
        </a:p>
      </dgm:t>
    </dgm:pt>
    <dgm:pt modelId="{E4F584C3-0AF7-4EF6-82DB-52AF948B5E81}" type="parTrans" cxnId="{22F6F1A1-33EC-4470-8CB1-FEA4133BB4F5}">
      <dgm:prSet/>
      <dgm:spPr/>
      <dgm:t>
        <a:bodyPr/>
        <a:lstStyle/>
        <a:p>
          <a:endParaRPr lang="ru-RU"/>
        </a:p>
      </dgm:t>
    </dgm:pt>
    <dgm:pt modelId="{565B8F45-C2DF-4DDD-A9FA-CAEBD4EDC0DF}" type="sibTrans" cxnId="{22F6F1A1-33EC-4470-8CB1-FEA4133BB4F5}">
      <dgm:prSet/>
      <dgm:spPr/>
      <dgm:t>
        <a:bodyPr/>
        <a:lstStyle/>
        <a:p>
          <a:endParaRPr lang="ru-RU"/>
        </a:p>
      </dgm:t>
    </dgm:pt>
    <dgm:pt modelId="{5482C495-4B43-4778-9699-279F252538C1}" type="pres">
      <dgm:prSet presAssocID="{572C53BF-31E7-4B84-9AC5-BC267A7F4F0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44C3670-D14F-427C-A619-75E5D1E02039}" type="pres">
      <dgm:prSet presAssocID="{D18B3B32-0DFF-4B3A-96BA-FAF87AC38F69}" presName="Name5" presStyleLbl="vennNode1" presStyleIdx="0" presStyleCnt="4" custScaleX="126116" custScaleY="1247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1EABE2-5B6A-4389-A8DB-FD40DBBD9AB6}" type="pres">
      <dgm:prSet presAssocID="{ECBDF935-2569-4694-BBEF-FD29F970BC41}" presName="space" presStyleCnt="0"/>
      <dgm:spPr/>
    </dgm:pt>
    <dgm:pt modelId="{987D0029-397E-4354-9BA0-93392ABC8B00}" type="pres">
      <dgm:prSet presAssocID="{33192D4A-BC4C-4975-8173-D4F6F71C278D}" presName="Name5" presStyleLbl="vennNode1" presStyleIdx="1" presStyleCnt="4" custScaleX="140520" custScaleY="1509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F561AB-BB7F-41AD-8544-8219CA93BB58}" type="pres">
      <dgm:prSet presAssocID="{81A5671F-3C89-491D-BC56-0FF5F7931425}" presName="space" presStyleCnt="0"/>
      <dgm:spPr/>
    </dgm:pt>
    <dgm:pt modelId="{EC410B28-4A12-43AD-992E-54F35EB1C82E}" type="pres">
      <dgm:prSet presAssocID="{C32B1D89-DD73-4989-9BD1-7E90673B2E46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C1868E-895D-496B-B0D7-5B5A2A93BBF0}" type="pres">
      <dgm:prSet presAssocID="{3F70ED94-D37A-41E1-B137-9BEEAAB0E4F2}" presName="space" presStyleCnt="0"/>
      <dgm:spPr/>
    </dgm:pt>
    <dgm:pt modelId="{48ED3FD3-6A9A-4035-9745-92994FE36751}" type="pres">
      <dgm:prSet presAssocID="{333A720E-9FFF-43D2-A3D8-5FAA45EA3043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20DE451-1D9F-4C5A-A4E9-66774E930E8C}" srcId="{572C53BF-31E7-4B84-9AC5-BC267A7F4F02}" destId="{33192D4A-BC4C-4975-8173-D4F6F71C278D}" srcOrd="1" destOrd="0" parTransId="{5394DA84-783D-4C45-BF2F-8DEEA7C84839}" sibTransId="{81A5671F-3C89-491D-BC56-0FF5F7931425}"/>
    <dgm:cxn modelId="{30047F68-B792-4EBF-86E6-9D1DD7A7B8ED}" type="presOf" srcId="{572C53BF-31E7-4B84-9AC5-BC267A7F4F02}" destId="{5482C495-4B43-4778-9699-279F252538C1}" srcOrd="0" destOrd="0" presId="urn:microsoft.com/office/officeart/2005/8/layout/venn3"/>
    <dgm:cxn modelId="{726E2815-1D65-4CF1-98AC-1C61A01A4FBA}" srcId="{572C53BF-31E7-4B84-9AC5-BC267A7F4F02}" destId="{C32B1D89-DD73-4989-9BD1-7E90673B2E46}" srcOrd="2" destOrd="0" parTransId="{39FEF84E-36CC-4468-ABC6-2E65A97737DC}" sibTransId="{3F70ED94-D37A-41E1-B137-9BEEAAB0E4F2}"/>
    <dgm:cxn modelId="{05CDA360-75D3-45F3-B060-6D820089D7E5}" srcId="{572C53BF-31E7-4B84-9AC5-BC267A7F4F02}" destId="{D18B3B32-0DFF-4B3A-96BA-FAF87AC38F69}" srcOrd="0" destOrd="0" parTransId="{548DB442-8314-4B51-9E3C-E7F9DA7B35C1}" sibTransId="{ECBDF935-2569-4694-BBEF-FD29F970BC41}"/>
    <dgm:cxn modelId="{5454BA78-9591-4A0D-AF00-742989B11198}" type="presOf" srcId="{333A720E-9FFF-43D2-A3D8-5FAA45EA3043}" destId="{48ED3FD3-6A9A-4035-9745-92994FE36751}" srcOrd="0" destOrd="0" presId="urn:microsoft.com/office/officeart/2005/8/layout/venn3"/>
    <dgm:cxn modelId="{396E8354-5533-496F-9960-43A87270655C}" type="presOf" srcId="{33192D4A-BC4C-4975-8173-D4F6F71C278D}" destId="{987D0029-397E-4354-9BA0-93392ABC8B00}" srcOrd="0" destOrd="0" presId="urn:microsoft.com/office/officeart/2005/8/layout/venn3"/>
    <dgm:cxn modelId="{22F6F1A1-33EC-4470-8CB1-FEA4133BB4F5}" srcId="{572C53BF-31E7-4B84-9AC5-BC267A7F4F02}" destId="{333A720E-9FFF-43D2-A3D8-5FAA45EA3043}" srcOrd="3" destOrd="0" parTransId="{E4F584C3-0AF7-4EF6-82DB-52AF948B5E81}" sibTransId="{565B8F45-C2DF-4DDD-A9FA-CAEBD4EDC0DF}"/>
    <dgm:cxn modelId="{F53082C3-27AE-47F9-A2EE-540B909C3F54}" type="presOf" srcId="{D18B3B32-0DFF-4B3A-96BA-FAF87AC38F69}" destId="{744C3670-D14F-427C-A619-75E5D1E02039}" srcOrd="0" destOrd="0" presId="urn:microsoft.com/office/officeart/2005/8/layout/venn3"/>
    <dgm:cxn modelId="{EFFFA9EF-AFB9-4665-B76D-1774B7C6B2D9}" type="presOf" srcId="{C32B1D89-DD73-4989-9BD1-7E90673B2E46}" destId="{EC410B28-4A12-43AD-992E-54F35EB1C82E}" srcOrd="0" destOrd="0" presId="urn:microsoft.com/office/officeart/2005/8/layout/venn3"/>
    <dgm:cxn modelId="{EF5B4571-068B-49F1-9CCC-7086FAEB8D24}" type="presParOf" srcId="{5482C495-4B43-4778-9699-279F252538C1}" destId="{744C3670-D14F-427C-A619-75E5D1E02039}" srcOrd="0" destOrd="0" presId="urn:microsoft.com/office/officeart/2005/8/layout/venn3"/>
    <dgm:cxn modelId="{A783DEA5-EA91-43BB-93B2-E2AB9C002C61}" type="presParOf" srcId="{5482C495-4B43-4778-9699-279F252538C1}" destId="{1C1EABE2-5B6A-4389-A8DB-FD40DBBD9AB6}" srcOrd="1" destOrd="0" presId="urn:microsoft.com/office/officeart/2005/8/layout/venn3"/>
    <dgm:cxn modelId="{2F957036-F216-4E01-B8CE-3EDABC985916}" type="presParOf" srcId="{5482C495-4B43-4778-9699-279F252538C1}" destId="{987D0029-397E-4354-9BA0-93392ABC8B00}" srcOrd="2" destOrd="0" presId="urn:microsoft.com/office/officeart/2005/8/layout/venn3"/>
    <dgm:cxn modelId="{3D547272-911C-40E9-95FA-7833A0970B07}" type="presParOf" srcId="{5482C495-4B43-4778-9699-279F252538C1}" destId="{E8F561AB-BB7F-41AD-8544-8219CA93BB58}" srcOrd="3" destOrd="0" presId="urn:microsoft.com/office/officeart/2005/8/layout/venn3"/>
    <dgm:cxn modelId="{97ED8B7B-73B1-4D3E-9239-42D6C30E7F6B}" type="presParOf" srcId="{5482C495-4B43-4778-9699-279F252538C1}" destId="{EC410B28-4A12-43AD-992E-54F35EB1C82E}" srcOrd="4" destOrd="0" presId="urn:microsoft.com/office/officeart/2005/8/layout/venn3"/>
    <dgm:cxn modelId="{AF92101E-51A0-4FA0-9188-248AC07371B2}" type="presParOf" srcId="{5482C495-4B43-4778-9699-279F252538C1}" destId="{3BC1868E-895D-496B-B0D7-5B5A2A93BBF0}" srcOrd="5" destOrd="0" presId="urn:microsoft.com/office/officeart/2005/8/layout/venn3"/>
    <dgm:cxn modelId="{57422FA3-E37D-49A2-990E-4B1E7954935F}" type="presParOf" srcId="{5482C495-4B43-4778-9699-279F252538C1}" destId="{48ED3FD3-6A9A-4035-9745-92994FE36751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8E5422-0C98-48D2-A43A-5E1FCC9AEB7E}" type="doc">
      <dgm:prSet loTypeId="urn:microsoft.com/office/officeart/2005/8/layout/balance1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2E11840C-7AC4-4AF0-AE6E-940FBF96A1A6}">
      <dgm:prSet phldrT="[Текст]" custT="1"/>
      <dgm:spPr>
        <a:solidFill>
          <a:srgbClr val="9CBC5C">
            <a:alpha val="90000"/>
          </a:srgbClr>
        </a:solidFill>
      </dgm:spPr>
      <dgm:t>
        <a:bodyPr/>
        <a:lstStyle/>
        <a:p>
          <a:r>
            <a:rPr lang="uk-UA" sz="1400" dirty="0" smtClean="0">
              <a:solidFill>
                <a:schemeClr val="bg1"/>
              </a:solidFill>
            </a:rPr>
            <a:t>Послуги  покращено та </a:t>
          </a:r>
          <a:r>
            <a:rPr lang="uk-UA" sz="1400" dirty="0" err="1" smtClean="0">
              <a:solidFill>
                <a:schemeClr val="bg1"/>
              </a:solidFill>
            </a:rPr>
            <a:t>портфоліо</a:t>
          </a:r>
          <a:r>
            <a:rPr lang="uk-UA" sz="1400" dirty="0" smtClean="0">
              <a:solidFill>
                <a:schemeClr val="bg1"/>
              </a:solidFill>
            </a:rPr>
            <a:t> розширено</a:t>
          </a:r>
          <a:r>
            <a:rPr lang="en-US" sz="1400" dirty="0" smtClean="0">
              <a:solidFill>
                <a:schemeClr val="bg1"/>
              </a:solidFill>
            </a:rPr>
            <a:t>,</a:t>
          </a:r>
        </a:p>
        <a:p>
          <a:r>
            <a:rPr lang="uk-UA" sz="1400" dirty="0" smtClean="0">
              <a:solidFill>
                <a:schemeClr val="bg1"/>
              </a:solidFill>
            </a:rPr>
            <a:t>Доступне навчання</a:t>
          </a:r>
          <a:endParaRPr lang="ru-RU" sz="1400" dirty="0">
            <a:solidFill>
              <a:schemeClr val="bg1"/>
            </a:solidFill>
          </a:endParaRPr>
        </a:p>
      </dgm:t>
    </dgm:pt>
    <dgm:pt modelId="{73372149-4A4A-40B4-A761-F24E64E84BC2}" type="parTrans" cxnId="{04BAB8A4-9324-490A-BED9-6702E069AA9C}">
      <dgm:prSet/>
      <dgm:spPr/>
      <dgm:t>
        <a:bodyPr/>
        <a:lstStyle/>
        <a:p>
          <a:endParaRPr lang="ru-RU"/>
        </a:p>
      </dgm:t>
    </dgm:pt>
    <dgm:pt modelId="{48101BD8-4EB9-46B8-8C03-103B39E89CDF}" type="sibTrans" cxnId="{04BAB8A4-9324-490A-BED9-6702E069AA9C}">
      <dgm:prSet/>
      <dgm:spPr/>
      <dgm:t>
        <a:bodyPr/>
        <a:lstStyle/>
        <a:p>
          <a:endParaRPr lang="ru-RU"/>
        </a:p>
      </dgm:t>
    </dgm:pt>
    <dgm:pt modelId="{0B4AE02B-F8C4-4702-BE9B-93EA3AA6F3BB}">
      <dgm:prSet phldrT="[Текст]" custT="1"/>
      <dgm:spPr/>
      <dgm:t>
        <a:bodyPr/>
        <a:lstStyle/>
        <a:p>
          <a:r>
            <a:rPr lang="uk-UA" sz="1400" dirty="0" smtClean="0"/>
            <a:t>Комітет  провайдерів зелених послуг </a:t>
          </a:r>
          <a:r>
            <a:rPr lang="en-US" sz="1400" dirty="0" smtClean="0"/>
            <a:t>:</a:t>
          </a:r>
          <a:r>
            <a:rPr lang="uk-UA" sz="1400" dirty="0" smtClean="0"/>
            <a:t> створена професійна платформа  при ТПП</a:t>
          </a:r>
          <a:endParaRPr lang="ru-RU" sz="900" dirty="0"/>
        </a:p>
      </dgm:t>
    </dgm:pt>
    <dgm:pt modelId="{A5C4D7EB-9491-48A5-A705-B84C5F9FFC05}" type="parTrans" cxnId="{27C20ADD-C276-400C-851C-CA0DE9CB7AD2}">
      <dgm:prSet/>
      <dgm:spPr/>
      <dgm:t>
        <a:bodyPr/>
        <a:lstStyle/>
        <a:p>
          <a:endParaRPr lang="ru-RU"/>
        </a:p>
      </dgm:t>
    </dgm:pt>
    <dgm:pt modelId="{687B9E05-7DE7-4004-AE00-80F394887855}" type="sibTrans" cxnId="{27C20ADD-C276-400C-851C-CA0DE9CB7AD2}">
      <dgm:prSet/>
      <dgm:spPr/>
      <dgm:t>
        <a:bodyPr/>
        <a:lstStyle/>
        <a:p>
          <a:endParaRPr lang="ru-RU"/>
        </a:p>
      </dgm:t>
    </dgm:pt>
    <dgm:pt modelId="{8A8F24A6-BC43-4AC1-AD1D-4A40AC0785A3}">
      <dgm:prSet phldrT="[Текст]" custT="1"/>
      <dgm:spPr/>
      <dgm:t>
        <a:bodyPr/>
        <a:lstStyle/>
        <a:p>
          <a:r>
            <a:rPr lang="uk-UA" sz="1400" dirty="0" smtClean="0"/>
            <a:t>Провайдери: підсилено спроможність та підвищено кваліфікацію </a:t>
          </a:r>
          <a:endParaRPr lang="ru-RU" sz="1400" dirty="0"/>
        </a:p>
      </dgm:t>
    </dgm:pt>
    <dgm:pt modelId="{DFAF3407-A2FC-49C4-8032-D79368D72ABD}" type="parTrans" cxnId="{CBC07185-43F4-4D14-AF95-EE6D2EBDE00F}">
      <dgm:prSet/>
      <dgm:spPr/>
      <dgm:t>
        <a:bodyPr/>
        <a:lstStyle/>
        <a:p>
          <a:endParaRPr lang="ru-RU"/>
        </a:p>
      </dgm:t>
    </dgm:pt>
    <dgm:pt modelId="{B008044C-6229-4DA4-A334-9AB08ABEF87E}" type="sibTrans" cxnId="{CBC07185-43F4-4D14-AF95-EE6D2EBDE00F}">
      <dgm:prSet/>
      <dgm:spPr/>
      <dgm:t>
        <a:bodyPr/>
        <a:lstStyle/>
        <a:p>
          <a:endParaRPr lang="ru-RU"/>
        </a:p>
      </dgm:t>
    </dgm:pt>
    <dgm:pt modelId="{CA54AE60-1CB4-47CB-BD17-4EC2A9DC8F4E}">
      <dgm:prSet phldrT="[Текст]" custT="1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r>
            <a:rPr lang="uk-UA" sz="1400" b="1" dirty="0" smtClean="0">
              <a:solidFill>
                <a:schemeClr val="bg1"/>
              </a:solidFill>
            </a:rPr>
            <a:t>Покращення ситуації </a:t>
          </a:r>
          <a:endParaRPr lang="ru-RU" sz="1400" b="1" dirty="0">
            <a:solidFill>
              <a:schemeClr val="bg1"/>
            </a:solidFill>
          </a:endParaRPr>
        </a:p>
      </dgm:t>
    </dgm:pt>
    <dgm:pt modelId="{F8E8121E-3CDD-407C-9882-22CB535B0590}" type="parTrans" cxnId="{ED7A04CB-30F3-4BC9-80CB-B6C87604037B}">
      <dgm:prSet/>
      <dgm:spPr/>
      <dgm:t>
        <a:bodyPr/>
        <a:lstStyle/>
        <a:p>
          <a:endParaRPr lang="ru-RU"/>
        </a:p>
      </dgm:t>
    </dgm:pt>
    <dgm:pt modelId="{096CC669-695A-45D0-8CA7-D480D3760901}" type="sibTrans" cxnId="{ED7A04CB-30F3-4BC9-80CB-B6C87604037B}">
      <dgm:prSet/>
      <dgm:spPr/>
      <dgm:t>
        <a:bodyPr/>
        <a:lstStyle/>
        <a:p>
          <a:endParaRPr lang="ru-RU"/>
        </a:p>
      </dgm:t>
    </dgm:pt>
    <dgm:pt modelId="{A06B91EF-16FE-42FA-BDA6-75FC475DE433}">
      <dgm:prSet phldrT="[Текст]"/>
      <dgm:spPr/>
      <dgm:t>
        <a:bodyPr/>
        <a:lstStyle/>
        <a:p>
          <a:r>
            <a:rPr lang="uk-UA" dirty="0" smtClean="0"/>
            <a:t>Нове законодавство</a:t>
          </a:r>
          <a:r>
            <a:rPr lang="en-US" dirty="0" smtClean="0"/>
            <a:t>,</a:t>
          </a:r>
          <a:r>
            <a:rPr lang="uk-UA" dirty="0" smtClean="0"/>
            <a:t> життя «стимулює  споживача користатись зеленими послугами</a:t>
          </a:r>
          <a:endParaRPr lang="ru-RU" dirty="0"/>
        </a:p>
      </dgm:t>
    </dgm:pt>
    <dgm:pt modelId="{9ADCC42F-5E0C-446C-BBFB-45C5E965E886}" type="parTrans" cxnId="{7C504FF3-2AC8-4312-AEE1-2A1333C277B0}">
      <dgm:prSet/>
      <dgm:spPr/>
      <dgm:t>
        <a:bodyPr/>
        <a:lstStyle/>
        <a:p>
          <a:endParaRPr lang="ru-RU"/>
        </a:p>
      </dgm:t>
    </dgm:pt>
    <dgm:pt modelId="{97618482-0750-4C23-B2A4-C0836336A02A}" type="sibTrans" cxnId="{7C504FF3-2AC8-4312-AEE1-2A1333C277B0}">
      <dgm:prSet/>
      <dgm:spPr/>
      <dgm:t>
        <a:bodyPr/>
        <a:lstStyle/>
        <a:p>
          <a:endParaRPr lang="ru-RU"/>
        </a:p>
      </dgm:t>
    </dgm:pt>
    <dgm:pt modelId="{AD8C3448-05EC-4FDC-8706-0E53F6802A06}">
      <dgm:prSet phldrT="[Текст]"/>
      <dgm:spPr/>
      <dgm:t>
        <a:bodyPr/>
        <a:lstStyle/>
        <a:p>
          <a:r>
            <a:rPr lang="uk-UA" dirty="0" smtClean="0"/>
            <a:t>Потреба в заходах  ЕЕ, РЕ, </a:t>
          </a:r>
          <a:r>
            <a:rPr lang="uk-UA" dirty="0" err="1" smtClean="0"/>
            <a:t>екологізації</a:t>
          </a:r>
          <a:r>
            <a:rPr lang="uk-UA" dirty="0" smtClean="0"/>
            <a:t> зростає</a:t>
          </a:r>
          <a:r>
            <a:rPr lang="en-US" dirty="0" smtClean="0"/>
            <a:t>– </a:t>
          </a:r>
          <a:r>
            <a:rPr lang="uk-UA" dirty="0" smtClean="0"/>
            <a:t>попит росте</a:t>
          </a:r>
          <a:endParaRPr lang="ru-RU" dirty="0"/>
        </a:p>
      </dgm:t>
    </dgm:pt>
    <dgm:pt modelId="{A45B5602-6B1D-4837-89DE-C2BCA5C118E2}" type="parTrans" cxnId="{7214E3A3-C2AF-48B6-B6FF-CA0CFE58532D}">
      <dgm:prSet/>
      <dgm:spPr/>
      <dgm:t>
        <a:bodyPr/>
        <a:lstStyle/>
        <a:p>
          <a:endParaRPr lang="ru-RU"/>
        </a:p>
      </dgm:t>
    </dgm:pt>
    <dgm:pt modelId="{D051A835-40A9-4807-8A43-C9D03B22E612}" type="sibTrans" cxnId="{7214E3A3-C2AF-48B6-B6FF-CA0CFE58532D}">
      <dgm:prSet/>
      <dgm:spPr/>
      <dgm:t>
        <a:bodyPr/>
        <a:lstStyle/>
        <a:p>
          <a:endParaRPr lang="ru-RU"/>
        </a:p>
      </dgm:t>
    </dgm:pt>
    <dgm:pt modelId="{BA1C9B48-671D-4055-84FD-4A6920C7BD6F}">
      <dgm:prSet phldrT="[Текст]"/>
      <dgm:spPr/>
      <dgm:t>
        <a:bodyPr/>
        <a:lstStyle/>
        <a:p>
          <a:r>
            <a:rPr lang="uk-UA" dirty="0" smtClean="0"/>
            <a:t>Підвищено поінформованість про зелені можливості</a:t>
          </a:r>
          <a:endParaRPr lang="ru-RU" dirty="0"/>
        </a:p>
      </dgm:t>
    </dgm:pt>
    <dgm:pt modelId="{EC8B63A1-F2A6-4361-B6B0-B4F6DE8CFCA2}" type="parTrans" cxnId="{195D9C57-4219-4301-AAE1-4910060FDC81}">
      <dgm:prSet/>
      <dgm:spPr/>
      <dgm:t>
        <a:bodyPr/>
        <a:lstStyle/>
        <a:p>
          <a:endParaRPr lang="ru-RU"/>
        </a:p>
      </dgm:t>
    </dgm:pt>
    <dgm:pt modelId="{C22C78AA-3F17-4816-829A-7270A965F192}" type="sibTrans" cxnId="{195D9C57-4219-4301-AAE1-4910060FDC81}">
      <dgm:prSet/>
      <dgm:spPr/>
      <dgm:t>
        <a:bodyPr/>
        <a:lstStyle/>
        <a:p>
          <a:endParaRPr lang="ru-RU"/>
        </a:p>
      </dgm:t>
    </dgm:pt>
    <dgm:pt modelId="{62E303C8-2380-426D-AFE4-0394D17196EB}" type="pres">
      <dgm:prSet presAssocID="{4B8E5422-0C98-48D2-A43A-5E1FCC9AEB7E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48757D5-D6CA-4BC7-98DE-A47414994F3E}" type="pres">
      <dgm:prSet presAssocID="{4B8E5422-0C98-48D2-A43A-5E1FCC9AEB7E}" presName="dummyMaxCanvas" presStyleCnt="0"/>
      <dgm:spPr/>
    </dgm:pt>
    <dgm:pt modelId="{F0E6E70D-C695-4C62-946C-A1C7540C3AE7}" type="pres">
      <dgm:prSet presAssocID="{4B8E5422-0C98-48D2-A43A-5E1FCC9AEB7E}" presName="parentComposite" presStyleCnt="0"/>
      <dgm:spPr/>
    </dgm:pt>
    <dgm:pt modelId="{D95F6729-AD0C-431E-9A48-40360C714414}" type="pres">
      <dgm:prSet presAssocID="{4B8E5422-0C98-48D2-A43A-5E1FCC9AEB7E}" presName="parent1" presStyleLbl="alignAccFollowNode1" presStyleIdx="0" presStyleCnt="4" custAng="270765" custScaleY="75047" custLinFactX="59209" custLinFactY="28261" custLinFactNeighborX="100000" custLinFactNeighborY="100000">
        <dgm:presLayoutVars>
          <dgm:chMax val="4"/>
        </dgm:presLayoutVars>
      </dgm:prSet>
      <dgm:spPr/>
      <dgm:t>
        <a:bodyPr/>
        <a:lstStyle/>
        <a:p>
          <a:endParaRPr lang="ru-RU"/>
        </a:p>
      </dgm:t>
    </dgm:pt>
    <dgm:pt modelId="{A8A73966-8C9F-4F4B-B1BA-816554A9598B}" type="pres">
      <dgm:prSet presAssocID="{4B8E5422-0C98-48D2-A43A-5E1FCC9AEB7E}" presName="parent2" presStyleLbl="alignAccFollowNode1" presStyleIdx="1" presStyleCnt="4" custAng="242963" custScaleX="139075" custScaleY="50824" custLinFactNeighborX="-58604" custLinFactNeighborY="36139">
        <dgm:presLayoutVars>
          <dgm:chMax val="4"/>
        </dgm:presLayoutVars>
      </dgm:prSet>
      <dgm:spPr/>
      <dgm:t>
        <a:bodyPr/>
        <a:lstStyle/>
        <a:p>
          <a:endParaRPr lang="ru-RU"/>
        </a:p>
      </dgm:t>
    </dgm:pt>
    <dgm:pt modelId="{A3B7DC38-9769-4C51-80E4-8644D8507D24}" type="pres">
      <dgm:prSet presAssocID="{4B8E5422-0C98-48D2-A43A-5E1FCC9AEB7E}" presName="childrenComposite" presStyleCnt="0"/>
      <dgm:spPr/>
    </dgm:pt>
    <dgm:pt modelId="{CA89B028-8AD9-48AD-8B75-7679D9FA25B9}" type="pres">
      <dgm:prSet presAssocID="{4B8E5422-0C98-48D2-A43A-5E1FCC9AEB7E}" presName="dummyMaxCanvas_ChildArea" presStyleCnt="0"/>
      <dgm:spPr/>
    </dgm:pt>
    <dgm:pt modelId="{33C6C904-7B52-42D9-A892-09DDED05B9F8}" type="pres">
      <dgm:prSet presAssocID="{4B8E5422-0C98-48D2-A43A-5E1FCC9AEB7E}" presName="fulcrum" presStyleLbl="alignAccFollowNode1" presStyleIdx="2" presStyleCnt="4" custAng="0"/>
      <dgm:spPr>
        <a:solidFill>
          <a:schemeClr val="bg1">
            <a:lumMod val="65000"/>
            <a:alpha val="90000"/>
          </a:schemeClr>
        </a:solidFill>
      </dgm:spPr>
    </dgm:pt>
    <dgm:pt modelId="{009F2423-E24E-4FAB-896F-B774971B2E3A}" type="pres">
      <dgm:prSet presAssocID="{4B8E5422-0C98-48D2-A43A-5E1FCC9AEB7E}" presName="balance_23" presStyleLbl="alignAccFollowNode1" presStyleIdx="3" presStyleCnt="4" custAng="21522060">
        <dgm:presLayoutVars>
          <dgm:bulletEnabled val="1"/>
        </dgm:presLayoutVars>
      </dgm:prSet>
      <dgm:spPr>
        <a:solidFill>
          <a:schemeClr val="bg1">
            <a:lumMod val="65000"/>
            <a:alpha val="90000"/>
          </a:schemeClr>
        </a:solidFill>
      </dgm:spPr>
    </dgm:pt>
    <dgm:pt modelId="{3B07C526-30BF-4A5E-BAD1-1E700CA1912E}" type="pres">
      <dgm:prSet presAssocID="{4B8E5422-0C98-48D2-A43A-5E1FCC9AEB7E}" presName="right_23_1" presStyleLbl="node1" presStyleIdx="0" presStyleCnt="5" custLinFactX="-47435" custLinFactNeighborX="-100000" custLinFactNeighborY="-208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AB8830-38DA-43AD-9A52-61880374BE67}" type="pres">
      <dgm:prSet presAssocID="{4B8E5422-0C98-48D2-A43A-5E1FCC9AEB7E}" presName="right_23_2" presStyleLbl="node1" presStyleIdx="1" presStyleCnt="5" custLinFactX="-50949" custLinFactNeighborX="-100000" custLinFactNeighborY="-184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E2BE0D-8F29-44A4-95AB-6901E4D201C2}" type="pres">
      <dgm:prSet presAssocID="{4B8E5422-0C98-48D2-A43A-5E1FCC9AEB7E}" presName="right_23_3" presStyleLbl="node1" presStyleIdx="2" presStyleCnt="5" custLinFactX="-54463" custLinFactNeighborX="-100000" custLinFactNeighborY="-180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8529C-CFFC-42E4-BBF6-EB9D26C52407}" type="pres">
      <dgm:prSet presAssocID="{4B8E5422-0C98-48D2-A43A-5E1FCC9AEB7E}" presName="left_23_1" presStyleLbl="node1" presStyleIdx="3" presStyleCnt="5" custLinFactX="42377" custLinFactNeighborX="100000" custLinFactNeighborY="1892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DFAFE2-3851-4688-8528-65560991FCE1}" type="pres">
      <dgm:prSet presAssocID="{4B8E5422-0C98-48D2-A43A-5E1FCC9AEB7E}" presName="left_23_2" presStyleLbl="node1" presStyleIdx="4" presStyleCnt="5" custLinFactX="38901" custLinFactNeighborX="100000" custLinFactNeighborY="172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0043AB9-2E1E-4633-BBF0-CDB79E08D7A1}" type="presOf" srcId="{8A8F24A6-BC43-4AC1-AD1D-4A40AC0785A3}" destId="{8FDFAFE2-3851-4688-8528-65560991FCE1}" srcOrd="0" destOrd="0" presId="urn:microsoft.com/office/officeart/2005/8/layout/balance1"/>
    <dgm:cxn modelId="{7C504FF3-2AC8-4312-AEE1-2A1333C277B0}" srcId="{CA54AE60-1CB4-47CB-BD17-4EC2A9DC8F4E}" destId="{A06B91EF-16FE-42FA-BDA6-75FC475DE433}" srcOrd="0" destOrd="0" parTransId="{9ADCC42F-5E0C-446C-BBFB-45C5E965E886}" sibTransId="{97618482-0750-4C23-B2A4-C0836336A02A}"/>
    <dgm:cxn modelId="{27C20ADD-C276-400C-851C-CA0DE9CB7AD2}" srcId="{2E11840C-7AC4-4AF0-AE6E-940FBF96A1A6}" destId="{0B4AE02B-F8C4-4702-BE9B-93EA3AA6F3BB}" srcOrd="0" destOrd="0" parTransId="{A5C4D7EB-9491-48A5-A705-B84C5F9FFC05}" sibTransId="{687B9E05-7DE7-4004-AE00-80F394887855}"/>
    <dgm:cxn modelId="{06DF0B12-E6DE-450C-A6B1-F75FD8B0E3DB}" type="presOf" srcId="{A06B91EF-16FE-42FA-BDA6-75FC475DE433}" destId="{3B07C526-30BF-4A5E-BAD1-1E700CA1912E}" srcOrd="0" destOrd="0" presId="urn:microsoft.com/office/officeart/2005/8/layout/balance1"/>
    <dgm:cxn modelId="{AF98D3D3-3C12-4934-BA9D-4DB310C11D47}" type="presOf" srcId="{2E11840C-7AC4-4AF0-AE6E-940FBF96A1A6}" destId="{D95F6729-AD0C-431E-9A48-40360C714414}" srcOrd="0" destOrd="0" presId="urn:microsoft.com/office/officeart/2005/8/layout/balance1"/>
    <dgm:cxn modelId="{3BF6A0B8-6CEA-425C-856D-F8555D57F153}" type="presOf" srcId="{4B8E5422-0C98-48D2-A43A-5E1FCC9AEB7E}" destId="{62E303C8-2380-426D-AFE4-0394D17196EB}" srcOrd="0" destOrd="0" presId="urn:microsoft.com/office/officeart/2005/8/layout/balance1"/>
    <dgm:cxn modelId="{195D9C57-4219-4301-AAE1-4910060FDC81}" srcId="{CA54AE60-1CB4-47CB-BD17-4EC2A9DC8F4E}" destId="{BA1C9B48-671D-4055-84FD-4A6920C7BD6F}" srcOrd="2" destOrd="0" parTransId="{EC8B63A1-F2A6-4361-B6B0-B4F6DE8CFCA2}" sibTransId="{C22C78AA-3F17-4816-829A-7270A965F192}"/>
    <dgm:cxn modelId="{895A1D0B-0A89-4D62-AF73-8A38FFA45BCC}" type="presOf" srcId="{AD8C3448-05EC-4FDC-8706-0E53F6802A06}" destId="{19AB8830-38DA-43AD-9A52-61880374BE67}" srcOrd="0" destOrd="0" presId="urn:microsoft.com/office/officeart/2005/8/layout/balance1"/>
    <dgm:cxn modelId="{ED7A04CB-30F3-4BC9-80CB-B6C87604037B}" srcId="{4B8E5422-0C98-48D2-A43A-5E1FCC9AEB7E}" destId="{CA54AE60-1CB4-47CB-BD17-4EC2A9DC8F4E}" srcOrd="1" destOrd="0" parTransId="{F8E8121E-3CDD-407C-9882-22CB535B0590}" sibTransId="{096CC669-695A-45D0-8CA7-D480D3760901}"/>
    <dgm:cxn modelId="{04BAB8A4-9324-490A-BED9-6702E069AA9C}" srcId="{4B8E5422-0C98-48D2-A43A-5E1FCC9AEB7E}" destId="{2E11840C-7AC4-4AF0-AE6E-940FBF96A1A6}" srcOrd="0" destOrd="0" parTransId="{73372149-4A4A-40B4-A761-F24E64E84BC2}" sibTransId="{48101BD8-4EB9-46B8-8C03-103B39E89CDF}"/>
    <dgm:cxn modelId="{FE6BF266-6EB3-4CC7-8409-3C9E13625A70}" type="presOf" srcId="{BA1C9B48-671D-4055-84FD-4A6920C7BD6F}" destId="{01E2BE0D-8F29-44A4-95AB-6901E4D201C2}" srcOrd="0" destOrd="0" presId="urn:microsoft.com/office/officeart/2005/8/layout/balance1"/>
    <dgm:cxn modelId="{4E85A115-6984-4670-9333-8384831EB994}" type="presOf" srcId="{CA54AE60-1CB4-47CB-BD17-4EC2A9DC8F4E}" destId="{A8A73966-8C9F-4F4B-B1BA-816554A9598B}" srcOrd="0" destOrd="0" presId="urn:microsoft.com/office/officeart/2005/8/layout/balance1"/>
    <dgm:cxn modelId="{6B8CA30E-B80E-4F12-80FD-459F11B28AB0}" type="presOf" srcId="{0B4AE02B-F8C4-4702-BE9B-93EA3AA6F3BB}" destId="{F798529C-CFFC-42E4-BBF6-EB9D26C52407}" srcOrd="0" destOrd="0" presId="urn:microsoft.com/office/officeart/2005/8/layout/balance1"/>
    <dgm:cxn modelId="{7214E3A3-C2AF-48B6-B6FF-CA0CFE58532D}" srcId="{CA54AE60-1CB4-47CB-BD17-4EC2A9DC8F4E}" destId="{AD8C3448-05EC-4FDC-8706-0E53F6802A06}" srcOrd="1" destOrd="0" parTransId="{A45B5602-6B1D-4837-89DE-C2BCA5C118E2}" sibTransId="{D051A835-40A9-4807-8A43-C9D03B22E612}"/>
    <dgm:cxn modelId="{CBC07185-43F4-4D14-AF95-EE6D2EBDE00F}" srcId="{2E11840C-7AC4-4AF0-AE6E-940FBF96A1A6}" destId="{8A8F24A6-BC43-4AC1-AD1D-4A40AC0785A3}" srcOrd="1" destOrd="0" parTransId="{DFAF3407-A2FC-49C4-8032-D79368D72ABD}" sibTransId="{B008044C-6229-4DA4-A334-9AB08ABEF87E}"/>
    <dgm:cxn modelId="{2B388872-8208-4745-AE3C-BD9A86807F75}" type="presParOf" srcId="{62E303C8-2380-426D-AFE4-0394D17196EB}" destId="{448757D5-D6CA-4BC7-98DE-A47414994F3E}" srcOrd="0" destOrd="0" presId="urn:microsoft.com/office/officeart/2005/8/layout/balance1"/>
    <dgm:cxn modelId="{0858F2C5-BFD9-4F13-8A07-EF9FBA1B4D71}" type="presParOf" srcId="{62E303C8-2380-426D-AFE4-0394D17196EB}" destId="{F0E6E70D-C695-4C62-946C-A1C7540C3AE7}" srcOrd="1" destOrd="0" presId="urn:microsoft.com/office/officeart/2005/8/layout/balance1"/>
    <dgm:cxn modelId="{21E03014-2135-4306-954D-4F6870560F04}" type="presParOf" srcId="{F0E6E70D-C695-4C62-946C-A1C7540C3AE7}" destId="{D95F6729-AD0C-431E-9A48-40360C714414}" srcOrd="0" destOrd="0" presId="urn:microsoft.com/office/officeart/2005/8/layout/balance1"/>
    <dgm:cxn modelId="{588FD443-9BD4-4E98-BA5E-BD24EC925B06}" type="presParOf" srcId="{F0E6E70D-C695-4C62-946C-A1C7540C3AE7}" destId="{A8A73966-8C9F-4F4B-B1BA-816554A9598B}" srcOrd="1" destOrd="0" presId="urn:microsoft.com/office/officeart/2005/8/layout/balance1"/>
    <dgm:cxn modelId="{43D0E500-7D3B-4DD8-B951-665E63A3DA86}" type="presParOf" srcId="{62E303C8-2380-426D-AFE4-0394D17196EB}" destId="{A3B7DC38-9769-4C51-80E4-8644D8507D24}" srcOrd="2" destOrd="0" presId="urn:microsoft.com/office/officeart/2005/8/layout/balance1"/>
    <dgm:cxn modelId="{BE5E33A1-6EBF-4B4E-8174-CDA1B8C94AEF}" type="presParOf" srcId="{A3B7DC38-9769-4C51-80E4-8644D8507D24}" destId="{CA89B028-8AD9-48AD-8B75-7679D9FA25B9}" srcOrd="0" destOrd="0" presId="urn:microsoft.com/office/officeart/2005/8/layout/balance1"/>
    <dgm:cxn modelId="{F80ACEFC-BD7B-47F6-9CD2-EF34C9966115}" type="presParOf" srcId="{A3B7DC38-9769-4C51-80E4-8644D8507D24}" destId="{33C6C904-7B52-42D9-A892-09DDED05B9F8}" srcOrd="1" destOrd="0" presId="urn:microsoft.com/office/officeart/2005/8/layout/balance1"/>
    <dgm:cxn modelId="{F8662498-53FB-4E38-95F1-81E505BE654A}" type="presParOf" srcId="{A3B7DC38-9769-4C51-80E4-8644D8507D24}" destId="{009F2423-E24E-4FAB-896F-B774971B2E3A}" srcOrd="2" destOrd="0" presId="urn:microsoft.com/office/officeart/2005/8/layout/balance1"/>
    <dgm:cxn modelId="{13B10514-D3F0-4587-88DB-951D23D6D205}" type="presParOf" srcId="{A3B7DC38-9769-4C51-80E4-8644D8507D24}" destId="{3B07C526-30BF-4A5E-BAD1-1E700CA1912E}" srcOrd="3" destOrd="0" presId="urn:microsoft.com/office/officeart/2005/8/layout/balance1"/>
    <dgm:cxn modelId="{62E43048-8F4C-4735-B84D-6014CCAFB5A5}" type="presParOf" srcId="{A3B7DC38-9769-4C51-80E4-8644D8507D24}" destId="{19AB8830-38DA-43AD-9A52-61880374BE67}" srcOrd="4" destOrd="0" presId="urn:microsoft.com/office/officeart/2005/8/layout/balance1"/>
    <dgm:cxn modelId="{F7C4A929-B281-4B38-9C7B-338F6276BD62}" type="presParOf" srcId="{A3B7DC38-9769-4C51-80E4-8644D8507D24}" destId="{01E2BE0D-8F29-44A4-95AB-6901E4D201C2}" srcOrd="5" destOrd="0" presId="urn:microsoft.com/office/officeart/2005/8/layout/balance1"/>
    <dgm:cxn modelId="{E71449BD-5746-4CAF-AA24-4DC3C1F0C104}" type="presParOf" srcId="{A3B7DC38-9769-4C51-80E4-8644D8507D24}" destId="{F798529C-CFFC-42E4-BBF6-EB9D26C52407}" srcOrd="6" destOrd="0" presId="urn:microsoft.com/office/officeart/2005/8/layout/balance1"/>
    <dgm:cxn modelId="{6258BDDB-37C5-4D6C-9048-CF257972BE05}" type="presParOf" srcId="{A3B7DC38-9769-4C51-80E4-8644D8507D24}" destId="{8FDFAFE2-3851-4688-8528-65560991FCE1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1C3012-9FE3-49C1-A0B1-22193ACACE58}" type="doc">
      <dgm:prSet loTypeId="urn:microsoft.com/office/officeart/2008/layout/RadialCluster" loCatId="cycl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ru-RU"/>
        </a:p>
      </dgm:t>
    </dgm:pt>
    <dgm:pt modelId="{64A70F0D-37C8-4F53-8715-CADDE57983CB}">
      <dgm:prSet phldrT="[Текст]"/>
      <dgm:spPr/>
      <dgm:t>
        <a:bodyPr/>
        <a:lstStyle/>
        <a:p>
          <a:r>
            <a:rPr lang="uk-UA" dirty="0" smtClean="0"/>
            <a:t>МІСЦЕ ЗУСТРІЧІ</a:t>
          </a:r>
          <a:endParaRPr lang="en-US" dirty="0" smtClean="0"/>
        </a:p>
        <a:p>
          <a:r>
            <a:rPr lang="uk-UA" dirty="0" smtClean="0"/>
            <a:t>ДТПП</a:t>
          </a:r>
          <a:endParaRPr lang="ru-RU" dirty="0"/>
        </a:p>
      </dgm:t>
    </dgm:pt>
    <dgm:pt modelId="{38D47C66-ACC2-4E2B-9B5B-E95C05F576C8}" type="parTrans" cxnId="{4B39F760-2CC9-4F48-8E09-C1196D33FE65}">
      <dgm:prSet/>
      <dgm:spPr/>
      <dgm:t>
        <a:bodyPr/>
        <a:lstStyle/>
        <a:p>
          <a:endParaRPr lang="ru-RU"/>
        </a:p>
      </dgm:t>
    </dgm:pt>
    <dgm:pt modelId="{1C95CC3E-9248-4D31-BB25-7E533A28A7E4}" type="sibTrans" cxnId="{4B39F760-2CC9-4F48-8E09-C1196D33FE65}">
      <dgm:prSet/>
      <dgm:spPr/>
      <dgm:t>
        <a:bodyPr/>
        <a:lstStyle/>
        <a:p>
          <a:endParaRPr lang="ru-RU"/>
        </a:p>
      </dgm:t>
    </dgm:pt>
    <dgm:pt modelId="{879840A5-EB98-4FD4-9A9F-CCCF35D0F905}">
      <dgm:prSet phldrT="[Текст]"/>
      <dgm:spPr/>
      <dgm:t>
        <a:bodyPr/>
        <a:lstStyle/>
        <a:p>
          <a:r>
            <a:rPr lang="uk-UA" dirty="0" smtClean="0"/>
            <a:t>МОЖЛИВОСТІ </a:t>
          </a:r>
          <a:endParaRPr lang="ru-RU" dirty="0"/>
        </a:p>
      </dgm:t>
    </dgm:pt>
    <dgm:pt modelId="{E224D189-E908-4808-81F1-687D19678D69}" type="parTrans" cxnId="{6DD349B0-CE14-46BA-9263-D362A07FA981}">
      <dgm:prSet/>
      <dgm:spPr/>
      <dgm:t>
        <a:bodyPr/>
        <a:lstStyle/>
        <a:p>
          <a:endParaRPr lang="ru-RU"/>
        </a:p>
      </dgm:t>
    </dgm:pt>
    <dgm:pt modelId="{AA7A203E-EA00-4317-B27D-6B11628DDA39}" type="sibTrans" cxnId="{6DD349B0-CE14-46BA-9263-D362A07FA981}">
      <dgm:prSet/>
      <dgm:spPr/>
      <dgm:t>
        <a:bodyPr/>
        <a:lstStyle/>
        <a:p>
          <a:endParaRPr lang="ru-RU"/>
        </a:p>
      </dgm:t>
    </dgm:pt>
    <dgm:pt modelId="{FD41A6DA-8F2C-4C4B-B54E-7FF9EB2E12B5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uk-UA" dirty="0" smtClean="0"/>
            <a:t>ПРОВАЙДЕРИ ЗЕЛЕНИХ ПОСЛУГ </a:t>
          </a:r>
          <a:endParaRPr lang="ru-RU" dirty="0"/>
        </a:p>
      </dgm:t>
    </dgm:pt>
    <dgm:pt modelId="{C6D05682-48D8-4B63-94C6-5AE6DE1DD616}" type="parTrans" cxnId="{9FC5F7D2-C80D-492C-9624-A6FF173A0BBF}">
      <dgm:prSet/>
      <dgm:spPr/>
      <dgm:t>
        <a:bodyPr/>
        <a:lstStyle/>
        <a:p>
          <a:endParaRPr lang="ru-RU"/>
        </a:p>
      </dgm:t>
    </dgm:pt>
    <dgm:pt modelId="{99A3B0EE-53E7-4CA5-9643-295893D13F97}" type="sibTrans" cxnId="{9FC5F7D2-C80D-492C-9624-A6FF173A0BBF}">
      <dgm:prSet/>
      <dgm:spPr/>
      <dgm:t>
        <a:bodyPr/>
        <a:lstStyle/>
        <a:p>
          <a:endParaRPr lang="ru-RU"/>
        </a:p>
      </dgm:t>
    </dgm:pt>
    <dgm:pt modelId="{E902A295-6530-4A7C-A675-A49C4251C966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uk-UA" dirty="0" smtClean="0"/>
            <a:t>ПІДПРИЄМСТВА, УСТАНОВИ, ОРГАНІЗАЦІЇ </a:t>
          </a:r>
          <a:endParaRPr lang="ru-RU" dirty="0"/>
        </a:p>
      </dgm:t>
    </dgm:pt>
    <dgm:pt modelId="{CA698F74-DA99-4C6C-8735-3B8C839638B0}" type="parTrans" cxnId="{9AF3DA05-8AF6-481C-9632-BF36D6B45460}">
      <dgm:prSet/>
      <dgm:spPr/>
      <dgm:t>
        <a:bodyPr/>
        <a:lstStyle/>
        <a:p>
          <a:endParaRPr lang="ru-RU"/>
        </a:p>
      </dgm:t>
    </dgm:pt>
    <dgm:pt modelId="{CE2A338F-0140-4062-850F-9A4267F17163}" type="sibTrans" cxnId="{9AF3DA05-8AF6-481C-9632-BF36D6B45460}">
      <dgm:prSet/>
      <dgm:spPr/>
      <dgm:t>
        <a:bodyPr/>
        <a:lstStyle/>
        <a:p>
          <a:endParaRPr lang="ru-RU"/>
        </a:p>
      </dgm:t>
    </dgm:pt>
    <dgm:pt modelId="{3C379FF0-7668-47DE-BB34-DF03ED15A338}" type="pres">
      <dgm:prSet presAssocID="{AD1C3012-9FE3-49C1-A0B1-22193ACACE5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F7497A92-9B5E-4DAC-8CE7-38C8BF839A33}" type="pres">
      <dgm:prSet presAssocID="{64A70F0D-37C8-4F53-8715-CADDE57983CB}" presName="singleCycle" presStyleCnt="0"/>
      <dgm:spPr/>
    </dgm:pt>
    <dgm:pt modelId="{3696E55A-C1BC-439C-BBC9-A576B1CDBED7}" type="pres">
      <dgm:prSet presAssocID="{64A70F0D-37C8-4F53-8715-CADDE57983CB}" presName="singleCenter" presStyleLbl="node1" presStyleIdx="0" presStyleCnt="4" custLinFactNeighborX="264" custLinFactNeighborY="-3767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23F98E3B-ED6C-4781-B08F-A43F77EBDF45}" type="pres">
      <dgm:prSet presAssocID="{E224D189-E908-4808-81F1-687D19678D69}" presName="Name56" presStyleLbl="parChTrans1D2" presStyleIdx="0" presStyleCnt="3"/>
      <dgm:spPr/>
      <dgm:t>
        <a:bodyPr/>
        <a:lstStyle/>
        <a:p>
          <a:endParaRPr lang="ru-RU"/>
        </a:p>
      </dgm:t>
    </dgm:pt>
    <dgm:pt modelId="{6ADED04E-8844-4D8C-AA09-EE8144F6C570}" type="pres">
      <dgm:prSet presAssocID="{879840A5-EB98-4FD4-9A9F-CCCF35D0F905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57CD63-54E1-42E9-92F1-8530D2B335E9}" type="pres">
      <dgm:prSet presAssocID="{C6D05682-48D8-4B63-94C6-5AE6DE1DD616}" presName="Name56" presStyleLbl="parChTrans1D2" presStyleIdx="1" presStyleCnt="3"/>
      <dgm:spPr/>
      <dgm:t>
        <a:bodyPr/>
        <a:lstStyle/>
        <a:p>
          <a:endParaRPr lang="ru-RU"/>
        </a:p>
      </dgm:t>
    </dgm:pt>
    <dgm:pt modelId="{D09629BC-85D1-4E6B-99F4-E7AECE128668}" type="pres">
      <dgm:prSet presAssocID="{FD41A6DA-8F2C-4C4B-B54E-7FF9EB2E12B5}" presName="text0" presStyleLbl="node1" presStyleIdx="2" presStyleCnt="4" custRadScaleRad="95955" custRadScaleInc="-2869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0C2409-465C-465D-9BD4-A8C53B055CCF}" type="pres">
      <dgm:prSet presAssocID="{CA698F74-DA99-4C6C-8735-3B8C839638B0}" presName="Name56" presStyleLbl="parChTrans1D2" presStyleIdx="2" presStyleCnt="3"/>
      <dgm:spPr/>
      <dgm:t>
        <a:bodyPr/>
        <a:lstStyle/>
        <a:p>
          <a:endParaRPr lang="ru-RU"/>
        </a:p>
      </dgm:t>
    </dgm:pt>
    <dgm:pt modelId="{4E8E3550-C73D-4F08-A271-372BB5C7BAE0}" type="pres">
      <dgm:prSet presAssocID="{E902A295-6530-4A7C-A675-A49C4251C966}" presName="text0" presStyleLbl="node1" presStyleIdx="3" presStyleCnt="4" custRadScaleRad="93382" custRadScaleInc="2809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C59F85-40E6-432A-BF1D-D2F812D32776}" type="presOf" srcId="{AD1C3012-9FE3-49C1-A0B1-22193ACACE58}" destId="{3C379FF0-7668-47DE-BB34-DF03ED15A338}" srcOrd="0" destOrd="0" presId="urn:microsoft.com/office/officeart/2008/layout/RadialCluster"/>
    <dgm:cxn modelId="{6DD349B0-CE14-46BA-9263-D362A07FA981}" srcId="{64A70F0D-37C8-4F53-8715-CADDE57983CB}" destId="{879840A5-EB98-4FD4-9A9F-CCCF35D0F905}" srcOrd="0" destOrd="0" parTransId="{E224D189-E908-4808-81F1-687D19678D69}" sibTransId="{AA7A203E-EA00-4317-B27D-6B11628DDA39}"/>
    <dgm:cxn modelId="{430FFBCE-C620-439A-9739-944FDB4B3E0E}" type="presOf" srcId="{E224D189-E908-4808-81F1-687D19678D69}" destId="{23F98E3B-ED6C-4781-B08F-A43F77EBDF45}" srcOrd="0" destOrd="0" presId="urn:microsoft.com/office/officeart/2008/layout/RadialCluster"/>
    <dgm:cxn modelId="{4B39F760-2CC9-4F48-8E09-C1196D33FE65}" srcId="{AD1C3012-9FE3-49C1-A0B1-22193ACACE58}" destId="{64A70F0D-37C8-4F53-8715-CADDE57983CB}" srcOrd="0" destOrd="0" parTransId="{38D47C66-ACC2-4E2B-9B5B-E95C05F576C8}" sibTransId="{1C95CC3E-9248-4D31-BB25-7E533A28A7E4}"/>
    <dgm:cxn modelId="{9FC5F7D2-C80D-492C-9624-A6FF173A0BBF}" srcId="{64A70F0D-37C8-4F53-8715-CADDE57983CB}" destId="{FD41A6DA-8F2C-4C4B-B54E-7FF9EB2E12B5}" srcOrd="1" destOrd="0" parTransId="{C6D05682-48D8-4B63-94C6-5AE6DE1DD616}" sibTransId="{99A3B0EE-53E7-4CA5-9643-295893D13F97}"/>
    <dgm:cxn modelId="{4DC65B67-5DA4-4EA3-8C8A-5C8978E6978E}" type="presOf" srcId="{E902A295-6530-4A7C-A675-A49C4251C966}" destId="{4E8E3550-C73D-4F08-A271-372BB5C7BAE0}" srcOrd="0" destOrd="0" presId="urn:microsoft.com/office/officeart/2008/layout/RadialCluster"/>
    <dgm:cxn modelId="{B2A2F272-1BB7-4D2F-A1BF-98A78771FCC8}" type="presOf" srcId="{879840A5-EB98-4FD4-9A9F-CCCF35D0F905}" destId="{6ADED04E-8844-4D8C-AA09-EE8144F6C570}" srcOrd="0" destOrd="0" presId="urn:microsoft.com/office/officeart/2008/layout/RadialCluster"/>
    <dgm:cxn modelId="{5EBE9AEF-5009-4352-9782-2969840A9FA6}" type="presOf" srcId="{FD41A6DA-8F2C-4C4B-B54E-7FF9EB2E12B5}" destId="{D09629BC-85D1-4E6B-99F4-E7AECE128668}" srcOrd="0" destOrd="0" presId="urn:microsoft.com/office/officeart/2008/layout/RadialCluster"/>
    <dgm:cxn modelId="{581CF271-9AB5-4CE7-88A6-6B282830E214}" type="presOf" srcId="{64A70F0D-37C8-4F53-8715-CADDE57983CB}" destId="{3696E55A-C1BC-439C-BBC9-A576B1CDBED7}" srcOrd="0" destOrd="0" presId="urn:microsoft.com/office/officeart/2008/layout/RadialCluster"/>
    <dgm:cxn modelId="{D05465E2-BDC9-4B31-896A-88EDAABDC191}" type="presOf" srcId="{CA698F74-DA99-4C6C-8735-3B8C839638B0}" destId="{CD0C2409-465C-465D-9BD4-A8C53B055CCF}" srcOrd="0" destOrd="0" presId="urn:microsoft.com/office/officeart/2008/layout/RadialCluster"/>
    <dgm:cxn modelId="{0049C506-4BFB-4E13-B298-B6A419502C06}" type="presOf" srcId="{C6D05682-48D8-4B63-94C6-5AE6DE1DD616}" destId="{CF57CD63-54E1-42E9-92F1-8530D2B335E9}" srcOrd="0" destOrd="0" presId="urn:microsoft.com/office/officeart/2008/layout/RadialCluster"/>
    <dgm:cxn modelId="{9AF3DA05-8AF6-481C-9632-BF36D6B45460}" srcId="{64A70F0D-37C8-4F53-8715-CADDE57983CB}" destId="{E902A295-6530-4A7C-A675-A49C4251C966}" srcOrd="2" destOrd="0" parTransId="{CA698F74-DA99-4C6C-8735-3B8C839638B0}" sibTransId="{CE2A338F-0140-4062-850F-9A4267F17163}"/>
    <dgm:cxn modelId="{5B38C989-734A-4D98-9A1D-B4EACFAC0565}" type="presParOf" srcId="{3C379FF0-7668-47DE-BB34-DF03ED15A338}" destId="{F7497A92-9B5E-4DAC-8CE7-38C8BF839A33}" srcOrd="0" destOrd="0" presId="urn:microsoft.com/office/officeart/2008/layout/RadialCluster"/>
    <dgm:cxn modelId="{74E970C3-85E7-4FCB-91D4-AAED64DF6556}" type="presParOf" srcId="{F7497A92-9B5E-4DAC-8CE7-38C8BF839A33}" destId="{3696E55A-C1BC-439C-BBC9-A576B1CDBED7}" srcOrd="0" destOrd="0" presId="urn:microsoft.com/office/officeart/2008/layout/RadialCluster"/>
    <dgm:cxn modelId="{8415B4AB-883B-4DAE-A16F-4FC0B4AB3F60}" type="presParOf" srcId="{F7497A92-9B5E-4DAC-8CE7-38C8BF839A33}" destId="{23F98E3B-ED6C-4781-B08F-A43F77EBDF45}" srcOrd="1" destOrd="0" presId="urn:microsoft.com/office/officeart/2008/layout/RadialCluster"/>
    <dgm:cxn modelId="{C0A0F670-0176-4817-8C28-586B0A5E9193}" type="presParOf" srcId="{F7497A92-9B5E-4DAC-8CE7-38C8BF839A33}" destId="{6ADED04E-8844-4D8C-AA09-EE8144F6C570}" srcOrd="2" destOrd="0" presId="urn:microsoft.com/office/officeart/2008/layout/RadialCluster"/>
    <dgm:cxn modelId="{6E57EABB-991F-4A62-85D8-AF4FDEC59454}" type="presParOf" srcId="{F7497A92-9B5E-4DAC-8CE7-38C8BF839A33}" destId="{CF57CD63-54E1-42E9-92F1-8530D2B335E9}" srcOrd="3" destOrd="0" presId="urn:microsoft.com/office/officeart/2008/layout/RadialCluster"/>
    <dgm:cxn modelId="{BBC0AFB5-5014-45DB-BCCB-554A0A84E4A3}" type="presParOf" srcId="{F7497A92-9B5E-4DAC-8CE7-38C8BF839A33}" destId="{D09629BC-85D1-4E6B-99F4-E7AECE128668}" srcOrd="4" destOrd="0" presId="urn:microsoft.com/office/officeart/2008/layout/RadialCluster"/>
    <dgm:cxn modelId="{19B9D8CA-C703-4EE5-B3F3-81C5AD9D4BBC}" type="presParOf" srcId="{F7497A92-9B5E-4DAC-8CE7-38C8BF839A33}" destId="{CD0C2409-465C-465D-9BD4-A8C53B055CCF}" srcOrd="5" destOrd="0" presId="urn:microsoft.com/office/officeart/2008/layout/RadialCluster"/>
    <dgm:cxn modelId="{CAEC24C7-2330-4ED6-A5EB-99014DC917FD}" type="presParOf" srcId="{F7497A92-9B5E-4DAC-8CE7-38C8BF839A33}" destId="{4E8E3550-C73D-4F08-A271-372BB5C7BAE0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BC45D1-26F6-4885-8779-BBA327851636}" type="doc">
      <dgm:prSet loTypeId="urn:microsoft.com/office/officeart/2005/8/layout/equation1" loCatId="relationship" qsTypeId="urn:microsoft.com/office/officeart/2005/8/quickstyle/simple4" qsCatId="simple" csTypeId="urn:microsoft.com/office/officeart/2005/8/colors/accent3_2" csCatId="accent3" phldr="1"/>
      <dgm:spPr/>
    </dgm:pt>
    <dgm:pt modelId="{57319065-9A42-41EB-B828-25B47D544BBB}">
      <dgm:prSet phldrT="[Текст]"/>
      <dgm:spPr/>
      <dgm:t>
        <a:bodyPr/>
        <a:lstStyle/>
        <a:p>
          <a:r>
            <a:rPr lang="uk-UA" dirty="0" smtClean="0"/>
            <a:t>ПОПИТ</a:t>
          </a:r>
          <a:endParaRPr lang="ru-RU" dirty="0"/>
        </a:p>
      </dgm:t>
    </dgm:pt>
    <dgm:pt modelId="{B94A308B-255B-4375-99C0-9B5743CC0624}" type="parTrans" cxnId="{C6759C16-15FE-4443-8C98-C76F02D6C5F2}">
      <dgm:prSet/>
      <dgm:spPr/>
      <dgm:t>
        <a:bodyPr/>
        <a:lstStyle/>
        <a:p>
          <a:endParaRPr lang="ru-RU"/>
        </a:p>
      </dgm:t>
    </dgm:pt>
    <dgm:pt modelId="{3AFE0F18-7662-437C-BFAE-6C9707DC2AAD}" type="sibTrans" cxnId="{C6759C16-15FE-4443-8C98-C76F02D6C5F2}">
      <dgm:prSet/>
      <dgm:spPr/>
      <dgm:t>
        <a:bodyPr/>
        <a:lstStyle/>
        <a:p>
          <a:endParaRPr lang="ru-RU"/>
        </a:p>
      </dgm:t>
    </dgm:pt>
    <dgm:pt modelId="{40114403-5BD7-4C73-AC1E-6EF320C4483F}">
      <dgm:prSet phldrT="[Текст]"/>
      <dgm:spPr/>
      <dgm:t>
        <a:bodyPr/>
        <a:lstStyle/>
        <a:p>
          <a:r>
            <a:rPr lang="uk-UA" dirty="0" smtClean="0"/>
            <a:t>ПРОПОЗИЦІЯ</a:t>
          </a:r>
          <a:endParaRPr lang="ru-RU" dirty="0"/>
        </a:p>
      </dgm:t>
    </dgm:pt>
    <dgm:pt modelId="{606E4A00-62AA-4C20-8346-80145B31C8B5}" type="parTrans" cxnId="{A17A79F7-7449-4F72-AE08-FDCA3CE0A4CA}">
      <dgm:prSet/>
      <dgm:spPr/>
      <dgm:t>
        <a:bodyPr/>
        <a:lstStyle/>
        <a:p>
          <a:endParaRPr lang="ru-RU"/>
        </a:p>
      </dgm:t>
    </dgm:pt>
    <dgm:pt modelId="{B7C8A0C3-26CB-4EEE-9577-A3F32A5C9F9A}" type="sibTrans" cxnId="{A17A79F7-7449-4F72-AE08-FDCA3CE0A4CA}">
      <dgm:prSet/>
      <dgm:spPr/>
      <dgm:t>
        <a:bodyPr/>
        <a:lstStyle/>
        <a:p>
          <a:endParaRPr lang="ru-RU"/>
        </a:p>
      </dgm:t>
    </dgm:pt>
    <dgm:pt modelId="{DBE5694D-799F-4A15-A287-AAF8FCDA21C2}">
      <dgm:prSet phldrT="[Текст]"/>
      <dgm:spPr/>
      <dgm:t>
        <a:bodyPr/>
        <a:lstStyle/>
        <a:p>
          <a:r>
            <a:rPr lang="uk-UA" dirty="0" smtClean="0"/>
            <a:t>ПЛАТФОРМА РІШЕНЬ </a:t>
          </a:r>
          <a:endParaRPr lang="ru-RU" dirty="0"/>
        </a:p>
      </dgm:t>
    </dgm:pt>
    <dgm:pt modelId="{7C7BF115-6156-47F7-9A06-23AA05D0F816}" type="parTrans" cxnId="{F44EE684-7348-4B4F-82EA-20A790EC29BD}">
      <dgm:prSet/>
      <dgm:spPr/>
      <dgm:t>
        <a:bodyPr/>
        <a:lstStyle/>
        <a:p>
          <a:endParaRPr lang="ru-RU"/>
        </a:p>
      </dgm:t>
    </dgm:pt>
    <dgm:pt modelId="{7D993AFB-1D05-4154-B3DC-CD8220F3311E}" type="sibTrans" cxnId="{F44EE684-7348-4B4F-82EA-20A790EC29BD}">
      <dgm:prSet/>
      <dgm:spPr/>
      <dgm:t>
        <a:bodyPr/>
        <a:lstStyle/>
        <a:p>
          <a:endParaRPr lang="ru-RU"/>
        </a:p>
      </dgm:t>
    </dgm:pt>
    <dgm:pt modelId="{90297202-2474-4494-8A3C-020BC9875E4F}" type="pres">
      <dgm:prSet presAssocID="{2FBC45D1-26F6-4885-8779-BBA327851636}" presName="linearFlow" presStyleCnt="0">
        <dgm:presLayoutVars>
          <dgm:dir/>
          <dgm:resizeHandles val="exact"/>
        </dgm:presLayoutVars>
      </dgm:prSet>
      <dgm:spPr/>
    </dgm:pt>
    <dgm:pt modelId="{83F15E62-383E-426A-81F6-A89EE70A49B4}" type="pres">
      <dgm:prSet presAssocID="{57319065-9A42-41EB-B828-25B47D544BB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51F92A-AF30-4682-A734-FFDA52845D1F}" type="pres">
      <dgm:prSet presAssocID="{3AFE0F18-7662-437C-BFAE-6C9707DC2AAD}" presName="spacerL" presStyleCnt="0"/>
      <dgm:spPr/>
    </dgm:pt>
    <dgm:pt modelId="{13C8AE79-CC2C-4B5F-8824-18EAE016C83B}" type="pres">
      <dgm:prSet presAssocID="{3AFE0F18-7662-437C-BFAE-6C9707DC2AAD}" presName="sibTrans" presStyleLbl="sibTrans2D1" presStyleIdx="0" presStyleCnt="2"/>
      <dgm:spPr/>
      <dgm:t>
        <a:bodyPr/>
        <a:lstStyle/>
        <a:p>
          <a:endParaRPr lang="ru-RU"/>
        </a:p>
      </dgm:t>
    </dgm:pt>
    <dgm:pt modelId="{749451BD-2F26-4BFA-9ADA-4EF7F01DEC7B}" type="pres">
      <dgm:prSet presAssocID="{3AFE0F18-7662-437C-BFAE-6C9707DC2AAD}" presName="spacerR" presStyleCnt="0"/>
      <dgm:spPr/>
    </dgm:pt>
    <dgm:pt modelId="{C85707A5-BE42-4E95-A028-093B46D92693}" type="pres">
      <dgm:prSet presAssocID="{40114403-5BD7-4C73-AC1E-6EF320C4483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6AC14C-3F55-4796-B131-F555B95D1DD8}" type="pres">
      <dgm:prSet presAssocID="{B7C8A0C3-26CB-4EEE-9577-A3F32A5C9F9A}" presName="spacerL" presStyleCnt="0"/>
      <dgm:spPr/>
    </dgm:pt>
    <dgm:pt modelId="{02B82B11-4D6E-415C-82FE-BF5C71B2E82C}" type="pres">
      <dgm:prSet presAssocID="{B7C8A0C3-26CB-4EEE-9577-A3F32A5C9F9A}" presName="sibTrans" presStyleLbl="sibTrans2D1" presStyleIdx="1" presStyleCnt="2"/>
      <dgm:spPr/>
      <dgm:t>
        <a:bodyPr/>
        <a:lstStyle/>
        <a:p>
          <a:endParaRPr lang="ru-RU"/>
        </a:p>
      </dgm:t>
    </dgm:pt>
    <dgm:pt modelId="{4D727C70-0C87-4EDC-AA4C-FB2E24585C29}" type="pres">
      <dgm:prSet presAssocID="{B7C8A0C3-26CB-4EEE-9577-A3F32A5C9F9A}" presName="spacerR" presStyleCnt="0"/>
      <dgm:spPr/>
    </dgm:pt>
    <dgm:pt modelId="{1BBAA331-9C0E-4268-B29A-9646CB30774A}" type="pres">
      <dgm:prSet presAssocID="{DBE5694D-799F-4A15-A287-AAF8FCDA21C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6759C16-15FE-4443-8C98-C76F02D6C5F2}" srcId="{2FBC45D1-26F6-4885-8779-BBA327851636}" destId="{57319065-9A42-41EB-B828-25B47D544BBB}" srcOrd="0" destOrd="0" parTransId="{B94A308B-255B-4375-99C0-9B5743CC0624}" sibTransId="{3AFE0F18-7662-437C-BFAE-6C9707DC2AAD}"/>
    <dgm:cxn modelId="{F44EE684-7348-4B4F-82EA-20A790EC29BD}" srcId="{2FBC45D1-26F6-4885-8779-BBA327851636}" destId="{DBE5694D-799F-4A15-A287-AAF8FCDA21C2}" srcOrd="2" destOrd="0" parTransId="{7C7BF115-6156-47F7-9A06-23AA05D0F816}" sibTransId="{7D993AFB-1D05-4154-B3DC-CD8220F3311E}"/>
    <dgm:cxn modelId="{3EABC7F9-A2E9-4C2B-9536-D17C94E54DC1}" type="presOf" srcId="{B7C8A0C3-26CB-4EEE-9577-A3F32A5C9F9A}" destId="{02B82B11-4D6E-415C-82FE-BF5C71B2E82C}" srcOrd="0" destOrd="0" presId="urn:microsoft.com/office/officeart/2005/8/layout/equation1"/>
    <dgm:cxn modelId="{41C98A3F-8AEF-4EFF-A207-D1E920D60EC5}" type="presOf" srcId="{2FBC45D1-26F6-4885-8779-BBA327851636}" destId="{90297202-2474-4494-8A3C-020BC9875E4F}" srcOrd="0" destOrd="0" presId="urn:microsoft.com/office/officeart/2005/8/layout/equation1"/>
    <dgm:cxn modelId="{8BD0D640-6B18-4BB5-8314-CBCD7F070170}" type="presOf" srcId="{57319065-9A42-41EB-B828-25B47D544BBB}" destId="{83F15E62-383E-426A-81F6-A89EE70A49B4}" srcOrd="0" destOrd="0" presId="urn:microsoft.com/office/officeart/2005/8/layout/equation1"/>
    <dgm:cxn modelId="{73CCBF62-8B99-4369-BF89-EB9D1EF1DD99}" type="presOf" srcId="{40114403-5BD7-4C73-AC1E-6EF320C4483F}" destId="{C85707A5-BE42-4E95-A028-093B46D92693}" srcOrd="0" destOrd="0" presId="urn:microsoft.com/office/officeart/2005/8/layout/equation1"/>
    <dgm:cxn modelId="{A17A79F7-7449-4F72-AE08-FDCA3CE0A4CA}" srcId="{2FBC45D1-26F6-4885-8779-BBA327851636}" destId="{40114403-5BD7-4C73-AC1E-6EF320C4483F}" srcOrd="1" destOrd="0" parTransId="{606E4A00-62AA-4C20-8346-80145B31C8B5}" sibTransId="{B7C8A0C3-26CB-4EEE-9577-A3F32A5C9F9A}"/>
    <dgm:cxn modelId="{2EE89FA2-13BF-4FCA-A8FA-3BCD1CD1F6B8}" type="presOf" srcId="{DBE5694D-799F-4A15-A287-AAF8FCDA21C2}" destId="{1BBAA331-9C0E-4268-B29A-9646CB30774A}" srcOrd="0" destOrd="0" presId="urn:microsoft.com/office/officeart/2005/8/layout/equation1"/>
    <dgm:cxn modelId="{14A8C167-BA0A-4647-8F5B-36656D1CA49C}" type="presOf" srcId="{3AFE0F18-7662-437C-BFAE-6C9707DC2AAD}" destId="{13C8AE79-CC2C-4B5F-8824-18EAE016C83B}" srcOrd="0" destOrd="0" presId="urn:microsoft.com/office/officeart/2005/8/layout/equation1"/>
    <dgm:cxn modelId="{FFCDD6DA-C7F0-4A44-B36F-7ECFF9321A3C}" type="presParOf" srcId="{90297202-2474-4494-8A3C-020BC9875E4F}" destId="{83F15E62-383E-426A-81F6-A89EE70A49B4}" srcOrd="0" destOrd="0" presId="urn:microsoft.com/office/officeart/2005/8/layout/equation1"/>
    <dgm:cxn modelId="{FF469B1C-F2B4-4EC6-AF9E-AB59C484C153}" type="presParOf" srcId="{90297202-2474-4494-8A3C-020BC9875E4F}" destId="{EA51F92A-AF30-4682-A734-FFDA52845D1F}" srcOrd="1" destOrd="0" presId="urn:microsoft.com/office/officeart/2005/8/layout/equation1"/>
    <dgm:cxn modelId="{48CF1435-0DA1-4F05-A949-D750C203C74F}" type="presParOf" srcId="{90297202-2474-4494-8A3C-020BC9875E4F}" destId="{13C8AE79-CC2C-4B5F-8824-18EAE016C83B}" srcOrd="2" destOrd="0" presId="urn:microsoft.com/office/officeart/2005/8/layout/equation1"/>
    <dgm:cxn modelId="{4C6F09B7-150B-4598-A3A9-0BDE5368281C}" type="presParOf" srcId="{90297202-2474-4494-8A3C-020BC9875E4F}" destId="{749451BD-2F26-4BFA-9ADA-4EF7F01DEC7B}" srcOrd="3" destOrd="0" presId="urn:microsoft.com/office/officeart/2005/8/layout/equation1"/>
    <dgm:cxn modelId="{43BD2C07-6886-4206-B222-2FEB6E428CF6}" type="presParOf" srcId="{90297202-2474-4494-8A3C-020BC9875E4F}" destId="{C85707A5-BE42-4E95-A028-093B46D92693}" srcOrd="4" destOrd="0" presId="urn:microsoft.com/office/officeart/2005/8/layout/equation1"/>
    <dgm:cxn modelId="{701F8A04-E66A-4EE9-BBAF-2E4BC24E08E2}" type="presParOf" srcId="{90297202-2474-4494-8A3C-020BC9875E4F}" destId="{476AC14C-3F55-4796-B131-F555B95D1DD8}" srcOrd="5" destOrd="0" presId="urn:microsoft.com/office/officeart/2005/8/layout/equation1"/>
    <dgm:cxn modelId="{DEA37701-9B69-4E88-8066-5FB3D0509D95}" type="presParOf" srcId="{90297202-2474-4494-8A3C-020BC9875E4F}" destId="{02B82B11-4D6E-415C-82FE-BF5C71B2E82C}" srcOrd="6" destOrd="0" presId="urn:microsoft.com/office/officeart/2005/8/layout/equation1"/>
    <dgm:cxn modelId="{F9E0A29F-D9FF-47B5-9F63-C30054A2E9C2}" type="presParOf" srcId="{90297202-2474-4494-8A3C-020BC9875E4F}" destId="{4D727C70-0C87-4EDC-AA4C-FB2E24585C29}" srcOrd="7" destOrd="0" presId="urn:microsoft.com/office/officeart/2005/8/layout/equation1"/>
    <dgm:cxn modelId="{2EBF2958-8537-4F40-A674-8580D8EAB7CA}" type="presParOf" srcId="{90297202-2474-4494-8A3C-020BC9875E4F}" destId="{1BBAA331-9C0E-4268-B29A-9646CB30774A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7FDC2C-1381-4FC8-B762-9C100872367E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45E5A1FA-C065-4483-9997-17522856BE42}">
      <dgm:prSet phldrT="[Текст]"/>
      <dgm:spPr>
        <a:solidFill>
          <a:srgbClr val="66AA66"/>
        </a:solidFill>
      </dgm:spPr>
      <dgm:t>
        <a:bodyPr/>
        <a:lstStyle/>
        <a:p>
          <a:r>
            <a:rPr lang="uk-UA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Потенціал професіоналів  - інжиніринг, консалтинг - провайдери послуг</a:t>
          </a:r>
          <a:endParaRPr lang="ru-RU" dirty="0">
            <a:solidFill>
              <a:schemeClr val="bg1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AE93A223-2A77-4A2D-AC26-F0ACF7C766A8}" type="parTrans" cxnId="{7E036DDB-8762-4CB0-B106-B03AE0823C3A}">
      <dgm:prSet/>
      <dgm:spPr/>
      <dgm:t>
        <a:bodyPr/>
        <a:lstStyle/>
        <a:p>
          <a:endParaRPr lang="ru-RU"/>
        </a:p>
      </dgm:t>
    </dgm:pt>
    <dgm:pt modelId="{E91B95AD-450B-49C6-BAB8-4B289FDDCFFF}" type="sibTrans" cxnId="{7E036DDB-8762-4CB0-B106-B03AE0823C3A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FC9ED004-061C-46F7-AD54-775B8A9FCD99}">
      <dgm:prSet phldrT="[Текст]"/>
      <dgm:spPr>
        <a:solidFill>
          <a:srgbClr val="437943"/>
        </a:solidFill>
      </dgm:spPr>
      <dgm:t>
        <a:bodyPr/>
        <a:lstStyle/>
        <a:p>
          <a:r>
            <a:rPr lang="uk-UA" dirty="0" smtClean="0">
              <a:latin typeface="Tahoma" pitchFamily="34" charset="0"/>
              <a:ea typeface="Tahoma" pitchFamily="34" charset="0"/>
              <a:cs typeface="Tahoma" pitchFamily="34" charset="0"/>
            </a:rPr>
            <a:t>Успішний досвід провідних компаній</a:t>
          </a:r>
          <a:endParaRPr lang="ru-RU" dirty="0">
            <a:solidFill>
              <a:schemeClr val="bg1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C8E1E52-CE17-4A40-90DE-52338C2ECF38}" type="parTrans" cxnId="{40DF5224-4572-4D73-942C-7861BD25E634}">
      <dgm:prSet/>
      <dgm:spPr/>
      <dgm:t>
        <a:bodyPr/>
        <a:lstStyle/>
        <a:p>
          <a:endParaRPr lang="ru-RU"/>
        </a:p>
      </dgm:t>
    </dgm:pt>
    <dgm:pt modelId="{02B24595-1C49-4DD4-BDE5-C033C691CA7F}" type="sibTrans" cxnId="{40DF5224-4572-4D73-942C-7861BD25E634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F2EFE4E8-354E-4408-9F0D-ABD0AE28325B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uk-UA" b="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ТПП  - промоутер та лідер зеленої ідеології</a:t>
          </a:r>
          <a:endParaRPr lang="ru-RU" b="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87311367-978C-4A91-B2BF-31544587D32B}" type="parTrans" cxnId="{BEF83E09-1EFE-4E8F-A326-991E833ABF2E}">
      <dgm:prSet/>
      <dgm:spPr/>
      <dgm:t>
        <a:bodyPr/>
        <a:lstStyle/>
        <a:p>
          <a:endParaRPr lang="ru-RU"/>
        </a:p>
      </dgm:t>
    </dgm:pt>
    <dgm:pt modelId="{F181A385-903F-4720-A410-A410FCFB5A6D}" type="sibTrans" cxnId="{BEF83E09-1EFE-4E8F-A326-991E833ABF2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E6A0CB1F-D079-43E4-8C02-DDCB9C5778C6}" type="pres">
      <dgm:prSet presAssocID="{017FDC2C-1381-4FC8-B762-9C100872367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7E13FEF-345C-4F14-BFA3-824182C607C1}" type="pres">
      <dgm:prSet presAssocID="{45E5A1FA-C065-4483-9997-17522856BE42}" presName="gear1" presStyleLbl="node1" presStyleIdx="0" presStyleCnt="3" custScaleX="93615" custScaleY="95962" custLinFactNeighborX="-2965" custLinFactNeighborY="-1156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8C5D490-6BF1-42C5-AFAA-E8DF55F230AB}" type="pres">
      <dgm:prSet presAssocID="{45E5A1FA-C065-4483-9997-17522856BE42}" presName="gear1srcNode" presStyleLbl="node1" presStyleIdx="0" presStyleCnt="3"/>
      <dgm:spPr/>
      <dgm:t>
        <a:bodyPr/>
        <a:lstStyle/>
        <a:p>
          <a:endParaRPr lang="ru-RU"/>
        </a:p>
      </dgm:t>
    </dgm:pt>
    <dgm:pt modelId="{D16D41E0-479C-406D-9E73-2A75D4CCA504}" type="pres">
      <dgm:prSet presAssocID="{45E5A1FA-C065-4483-9997-17522856BE42}" presName="gear1dstNode" presStyleLbl="node1" presStyleIdx="0" presStyleCnt="3"/>
      <dgm:spPr/>
      <dgm:t>
        <a:bodyPr/>
        <a:lstStyle/>
        <a:p>
          <a:endParaRPr lang="ru-RU"/>
        </a:p>
      </dgm:t>
    </dgm:pt>
    <dgm:pt modelId="{BCB4A774-E8D8-4C01-89A4-3A377BEEE1DD}" type="pres">
      <dgm:prSet presAssocID="{FC9ED004-061C-46F7-AD54-775B8A9FCD99}" presName="gear2" presStyleLbl="node1" presStyleIdx="1" presStyleCnt="3" custLinFactNeighborX="-1078" custLinFactNeighborY="-774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412167-BEC0-4408-B859-596533C3BB35}" type="pres">
      <dgm:prSet presAssocID="{FC9ED004-061C-46F7-AD54-775B8A9FCD99}" presName="gear2srcNode" presStyleLbl="node1" presStyleIdx="1" presStyleCnt="3"/>
      <dgm:spPr/>
      <dgm:t>
        <a:bodyPr/>
        <a:lstStyle/>
        <a:p>
          <a:endParaRPr lang="ru-RU"/>
        </a:p>
      </dgm:t>
    </dgm:pt>
    <dgm:pt modelId="{C1092A72-9243-46E7-9D69-E46EF6367579}" type="pres">
      <dgm:prSet presAssocID="{FC9ED004-061C-46F7-AD54-775B8A9FCD99}" presName="gear2dstNode" presStyleLbl="node1" presStyleIdx="1" presStyleCnt="3"/>
      <dgm:spPr/>
      <dgm:t>
        <a:bodyPr/>
        <a:lstStyle/>
        <a:p>
          <a:endParaRPr lang="ru-RU"/>
        </a:p>
      </dgm:t>
    </dgm:pt>
    <dgm:pt modelId="{63DF48CA-1592-49EC-984D-266724911216}" type="pres">
      <dgm:prSet presAssocID="{F2EFE4E8-354E-4408-9F0D-ABD0AE28325B}" presName="gear3" presStyleLbl="node1" presStyleIdx="2" presStyleCnt="3" custLinFactNeighborX="3589" custLinFactNeighborY="5303"/>
      <dgm:spPr/>
      <dgm:t>
        <a:bodyPr/>
        <a:lstStyle/>
        <a:p>
          <a:endParaRPr lang="ru-RU"/>
        </a:p>
      </dgm:t>
    </dgm:pt>
    <dgm:pt modelId="{551AEC55-AA66-413B-9078-DFA6A2CA9B60}" type="pres">
      <dgm:prSet presAssocID="{F2EFE4E8-354E-4408-9F0D-ABD0AE28325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BB1196-096B-4851-8727-E50F682C41D0}" type="pres">
      <dgm:prSet presAssocID="{F2EFE4E8-354E-4408-9F0D-ABD0AE28325B}" presName="gear3srcNode" presStyleLbl="node1" presStyleIdx="2" presStyleCnt="3"/>
      <dgm:spPr/>
      <dgm:t>
        <a:bodyPr/>
        <a:lstStyle/>
        <a:p>
          <a:endParaRPr lang="ru-RU"/>
        </a:p>
      </dgm:t>
    </dgm:pt>
    <dgm:pt modelId="{3E0184DD-25B5-4726-BB2E-1002487D74C5}" type="pres">
      <dgm:prSet presAssocID="{F2EFE4E8-354E-4408-9F0D-ABD0AE28325B}" presName="gear3dstNode" presStyleLbl="node1" presStyleIdx="2" presStyleCnt="3"/>
      <dgm:spPr/>
      <dgm:t>
        <a:bodyPr/>
        <a:lstStyle/>
        <a:p>
          <a:endParaRPr lang="ru-RU"/>
        </a:p>
      </dgm:t>
    </dgm:pt>
    <dgm:pt modelId="{DD2F3BC8-C116-42D1-918A-7AEA084629A1}" type="pres">
      <dgm:prSet presAssocID="{E91B95AD-450B-49C6-BAB8-4B289FDDCFFF}" presName="connector1" presStyleLbl="sibTrans2D1" presStyleIdx="0" presStyleCnt="3" custLinFactNeighborX="6382" custLinFactNeighborY="-9041"/>
      <dgm:spPr/>
      <dgm:t>
        <a:bodyPr/>
        <a:lstStyle/>
        <a:p>
          <a:endParaRPr lang="ru-RU"/>
        </a:p>
      </dgm:t>
    </dgm:pt>
    <dgm:pt modelId="{9E76ACD4-04A0-4769-AB32-932D8F5FC13B}" type="pres">
      <dgm:prSet presAssocID="{02B24595-1C49-4DD4-BDE5-C033C691CA7F}" presName="connector2" presStyleLbl="sibTrans2D1" presStyleIdx="1" presStyleCnt="3" custLinFactNeighborY="-732"/>
      <dgm:spPr/>
      <dgm:t>
        <a:bodyPr/>
        <a:lstStyle/>
        <a:p>
          <a:endParaRPr lang="ru-RU"/>
        </a:p>
      </dgm:t>
    </dgm:pt>
    <dgm:pt modelId="{4B685C3C-649F-466E-B80E-16513AE206D5}" type="pres">
      <dgm:prSet presAssocID="{F181A385-903F-4720-A410-A410FCFB5A6D}" presName="connector3" presStyleLbl="sibTrans2D1" presStyleIdx="2" presStyleCnt="3" custAng="17837774" custLinFactNeighborX="-10183" custLinFactNeighborY="91126"/>
      <dgm:spPr/>
      <dgm:t>
        <a:bodyPr/>
        <a:lstStyle/>
        <a:p>
          <a:endParaRPr lang="ru-RU"/>
        </a:p>
      </dgm:t>
    </dgm:pt>
  </dgm:ptLst>
  <dgm:cxnLst>
    <dgm:cxn modelId="{9422471F-913A-44DE-81FD-4E193650CF76}" type="presOf" srcId="{F181A385-903F-4720-A410-A410FCFB5A6D}" destId="{4B685C3C-649F-466E-B80E-16513AE206D5}" srcOrd="0" destOrd="0" presId="urn:microsoft.com/office/officeart/2005/8/layout/gear1"/>
    <dgm:cxn modelId="{BEF83E09-1EFE-4E8F-A326-991E833ABF2E}" srcId="{017FDC2C-1381-4FC8-B762-9C100872367E}" destId="{F2EFE4E8-354E-4408-9F0D-ABD0AE28325B}" srcOrd="2" destOrd="0" parTransId="{87311367-978C-4A91-B2BF-31544587D32B}" sibTransId="{F181A385-903F-4720-A410-A410FCFB5A6D}"/>
    <dgm:cxn modelId="{D59AE8DF-8715-424A-A14F-D611383E89F5}" type="presOf" srcId="{FC9ED004-061C-46F7-AD54-775B8A9FCD99}" destId="{C1092A72-9243-46E7-9D69-E46EF6367579}" srcOrd="2" destOrd="0" presId="urn:microsoft.com/office/officeart/2005/8/layout/gear1"/>
    <dgm:cxn modelId="{F541D3C2-FDAB-4C01-849C-018AD9471449}" type="presOf" srcId="{F2EFE4E8-354E-4408-9F0D-ABD0AE28325B}" destId="{551AEC55-AA66-413B-9078-DFA6A2CA9B60}" srcOrd="1" destOrd="0" presId="urn:microsoft.com/office/officeart/2005/8/layout/gear1"/>
    <dgm:cxn modelId="{BC108072-F218-446A-B73F-3A8EF3D13D1E}" type="presOf" srcId="{F2EFE4E8-354E-4408-9F0D-ABD0AE28325B}" destId="{3E0184DD-25B5-4726-BB2E-1002487D74C5}" srcOrd="3" destOrd="0" presId="urn:microsoft.com/office/officeart/2005/8/layout/gear1"/>
    <dgm:cxn modelId="{B47783A0-8AC3-4BDA-B9FC-6EBCC08CC69B}" type="presOf" srcId="{45E5A1FA-C065-4483-9997-17522856BE42}" destId="{07E13FEF-345C-4F14-BFA3-824182C607C1}" srcOrd="0" destOrd="0" presId="urn:microsoft.com/office/officeart/2005/8/layout/gear1"/>
    <dgm:cxn modelId="{16D25377-96C9-46B8-8084-7DB807AD68A9}" type="presOf" srcId="{FC9ED004-061C-46F7-AD54-775B8A9FCD99}" destId="{37412167-BEC0-4408-B859-596533C3BB35}" srcOrd="1" destOrd="0" presId="urn:microsoft.com/office/officeart/2005/8/layout/gear1"/>
    <dgm:cxn modelId="{771D2DD8-A690-433F-95AC-8D99768D5858}" type="presOf" srcId="{45E5A1FA-C065-4483-9997-17522856BE42}" destId="{B8C5D490-6BF1-42C5-AFAA-E8DF55F230AB}" srcOrd="1" destOrd="0" presId="urn:microsoft.com/office/officeart/2005/8/layout/gear1"/>
    <dgm:cxn modelId="{E2A97610-14F8-46A8-92F7-E4DC3C02A47D}" type="presOf" srcId="{F2EFE4E8-354E-4408-9F0D-ABD0AE28325B}" destId="{D9BB1196-096B-4851-8727-E50F682C41D0}" srcOrd="2" destOrd="0" presId="urn:microsoft.com/office/officeart/2005/8/layout/gear1"/>
    <dgm:cxn modelId="{472488D0-56CB-4D9D-B9F7-F67ED9A1527C}" type="presOf" srcId="{FC9ED004-061C-46F7-AD54-775B8A9FCD99}" destId="{BCB4A774-E8D8-4C01-89A4-3A377BEEE1DD}" srcOrd="0" destOrd="0" presId="urn:microsoft.com/office/officeart/2005/8/layout/gear1"/>
    <dgm:cxn modelId="{75FEEEFE-7938-4EFB-93A0-BE29D902600C}" type="presOf" srcId="{F2EFE4E8-354E-4408-9F0D-ABD0AE28325B}" destId="{63DF48CA-1592-49EC-984D-266724911216}" srcOrd="0" destOrd="0" presId="urn:microsoft.com/office/officeart/2005/8/layout/gear1"/>
    <dgm:cxn modelId="{BA00F824-E991-45B4-822B-A1C696EEBEC0}" type="presOf" srcId="{017FDC2C-1381-4FC8-B762-9C100872367E}" destId="{E6A0CB1F-D079-43E4-8C02-DDCB9C5778C6}" srcOrd="0" destOrd="0" presId="urn:microsoft.com/office/officeart/2005/8/layout/gear1"/>
    <dgm:cxn modelId="{2C5FFD7D-D5FC-4A57-9EB2-1A222CADAD37}" type="presOf" srcId="{E91B95AD-450B-49C6-BAB8-4B289FDDCFFF}" destId="{DD2F3BC8-C116-42D1-918A-7AEA084629A1}" srcOrd="0" destOrd="0" presId="urn:microsoft.com/office/officeart/2005/8/layout/gear1"/>
    <dgm:cxn modelId="{B6868364-4F36-4EF5-BE87-62377706AAF5}" type="presOf" srcId="{02B24595-1C49-4DD4-BDE5-C033C691CA7F}" destId="{9E76ACD4-04A0-4769-AB32-932D8F5FC13B}" srcOrd="0" destOrd="0" presId="urn:microsoft.com/office/officeart/2005/8/layout/gear1"/>
    <dgm:cxn modelId="{7E036DDB-8762-4CB0-B106-B03AE0823C3A}" srcId="{017FDC2C-1381-4FC8-B762-9C100872367E}" destId="{45E5A1FA-C065-4483-9997-17522856BE42}" srcOrd="0" destOrd="0" parTransId="{AE93A223-2A77-4A2D-AC26-F0ACF7C766A8}" sibTransId="{E91B95AD-450B-49C6-BAB8-4B289FDDCFFF}"/>
    <dgm:cxn modelId="{40DF5224-4572-4D73-942C-7861BD25E634}" srcId="{017FDC2C-1381-4FC8-B762-9C100872367E}" destId="{FC9ED004-061C-46F7-AD54-775B8A9FCD99}" srcOrd="1" destOrd="0" parTransId="{9C8E1E52-CE17-4A40-90DE-52338C2ECF38}" sibTransId="{02B24595-1C49-4DD4-BDE5-C033C691CA7F}"/>
    <dgm:cxn modelId="{69AFFC27-9901-4E2B-AC9E-73AFA4A9D595}" type="presOf" srcId="{45E5A1FA-C065-4483-9997-17522856BE42}" destId="{D16D41E0-479C-406D-9E73-2A75D4CCA504}" srcOrd="2" destOrd="0" presId="urn:microsoft.com/office/officeart/2005/8/layout/gear1"/>
    <dgm:cxn modelId="{7DFE813A-471E-4042-B87D-A2EAD9732EAD}" type="presParOf" srcId="{E6A0CB1F-D079-43E4-8C02-DDCB9C5778C6}" destId="{07E13FEF-345C-4F14-BFA3-824182C607C1}" srcOrd="0" destOrd="0" presId="urn:microsoft.com/office/officeart/2005/8/layout/gear1"/>
    <dgm:cxn modelId="{6E6FFD75-3B05-41A7-8130-23D1AEA4E28B}" type="presParOf" srcId="{E6A0CB1F-D079-43E4-8C02-DDCB9C5778C6}" destId="{B8C5D490-6BF1-42C5-AFAA-E8DF55F230AB}" srcOrd="1" destOrd="0" presId="urn:microsoft.com/office/officeart/2005/8/layout/gear1"/>
    <dgm:cxn modelId="{980D4AF2-4EC6-4A6F-976C-2661A60053CC}" type="presParOf" srcId="{E6A0CB1F-D079-43E4-8C02-DDCB9C5778C6}" destId="{D16D41E0-479C-406D-9E73-2A75D4CCA504}" srcOrd="2" destOrd="0" presId="urn:microsoft.com/office/officeart/2005/8/layout/gear1"/>
    <dgm:cxn modelId="{D84A172E-DA12-4BB1-B6DC-709169AE2B2B}" type="presParOf" srcId="{E6A0CB1F-D079-43E4-8C02-DDCB9C5778C6}" destId="{BCB4A774-E8D8-4C01-89A4-3A377BEEE1DD}" srcOrd="3" destOrd="0" presId="urn:microsoft.com/office/officeart/2005/8/layout/gear1"/>
    <dgm:cxn modelId="{AEFF66D3-2C18-486C-9378-A16B4D257C28}" type="presParOf" srcId="{E6A0CB1F-D079-43E4-8C02-DDCB9C5778C6}" destId="{37412167-BEC0-4408-B859-596533C3BB35}" srcOrd="4" destOrd="0" presId="urn:microsoft.com/office/officeart/2005/8/layout/gear1"/>
    <dgm:cxn modelId="{359B1DA7-E789-4528-AB97-27108D71BE71}" type="presParOf" srcId="{E6A0CB1F-D079-43E4-8C02-DDCB9C5778C6}" destId="{C1092A72-9243-46E7-9D69-E46EF6367579}" srcOrd="5" destOrd="0" presId="urn:microsoft.com/office/officeart/2005/8/layout/gear1"/>
    <dgm:cxn modelId="{5818D4FC-DD36-4A55-B820-21C9DF1C974D}" type="presParOf" srcId="{E6A0CB1F-D079-43E4-8C02-DDCB9C5778C6}" destId="{63DF48CA-1592-49EC-984D-266724911216}" srcOrd="6" destOrd="0" presId="urn:microsoft.com/office/officeart/2005/8/layout/gear1"/>
    <dgm:cxn modelId="{FC7B9E1E-801F-4BCB-A3B5-C100BA1D4691}" type="presParOf" srcId="{E6A0CB1F-D079-43E4-8C02-DDCB9C5778C6}" destId="{551AEC55-AA66-413B-9078-DFA6A2CA9B60}" srcOrd="7" destOrd="0" presId="urn:microsoft.com/office/officeart/2005/8/layout/gear1"/>
    <dgm:cxn modelId="{18F9D299-266D-4050-8BF7-DC28A12CB44C}" type="presParOf" srcId="{E6A0CB1F-D079-43E4-8C02-DDCB9C5778C6}" destId="{D9BB1196-096B-4851-8727-E50F682C41D0}" srcOrd="8" destOrd="0" presId="urn:microsoft.com/office/officeart/2005/8/layout/gear1"/>
    <dgm:cxn modelId="{1AE1F886-DABE-4B99-95B4-813C262E31E0}" type="presParOf" srcId="{E6A0CB1F-D079-43E4-8C02-DDCB9C5778C6}" destId="{3E0184DD-25B5-4726-BB2E-1002487D74C5}" srcOrd="9" destOrd="0" presId="urn:microsoft.com/office/officeart/2005/8/layout/gear1"/>
    <dgm:cxn modelId="{CF4F15C6-15A6-4FA2-9F07-7272B01FEE29}" type="presParOf" srcId="{E6A0CB1F-D079-43E4-8C02-DDCB9C5778C6}" destId="{DD2F3BC8-C116-42D1-918A-7AEA084629A1}" srcOrd="10" destOrd="0" presId="urn:microsoft.com/office/officeart/2005/8/layout/gear1"/>
    <dgm:cxn modelId="{F8E7714E-D121-46A7-9722-F55E2B5E29B7}" type="presParOf" srcId="{E6A0CB1F-D079-43E4-8C02-DDCB9C5778C6}" destId="{9E76ACD4-04A0-4769-AB32-932D8F5FC13B}" srcOrd="11" destOrd="0" presId="urn:microsoft.com/office/officeart/2005/8/layout/gear1"/>
    <dgm:cxn modelId="{9836070B-4EC4-4A54-AC69-F3279EE06FA9}" type="presParOf" srcId="{E6A0CB1F-D079-43E4-8C02-DDCB9C5778C6}" destId="{4B685C3C-649F-466E-B80E-16513AE206D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99296-5269-4E0E-A806-47A6B3EDAF29}">
      <dsp:nvSpPr>
        <dsp:cNvPr id="0" name=""/>
        <dsp:cNvSpPr/>
      </dsp:nvSpPr>
      <dsp:spPr>
        <a:xfrm>
          <a:off x="307002" y="546040"/>
          <a:ext cx="7929682" cy="323322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6FB16-DA32-4378-BBDD-45D3A3719719}">
      <dsp:nvSpPr>
        <dsp:cNvPr id="0" name=""/>
        <dsp:cNvSpPr/>
      </dsp:nvSpPr>
      <dsp:spPr>
        <a:xfrm>
          <a:off x="2119758" y="2162672"/>
          <a:ext cx="267504" cy="267504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BF0FA-D668-4E42-8C54-0D144FA0B321}">
      <dsp:nvSpPr>
        <dsp:cNvPr id="0" name=""/>
        <dsp:cNvSpPr/>
      </dsp:nvSpPr>
      <dsp:spPr>
        <a:xfrm>
          <a:off x="5115738" y="1729267"/>
          <a:ext cx="2483972" cy="102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745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200" kern="1200" dirty="0" smtClean="0">
              <a:solidFill>
                <a:srgbClr val="397739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Оборот зростає</a:t>
          </a:r>
          <a:endParaRPr lang="en-US" sz="3200" kern="1200" dirty="0" smtClean="0">
            <a:solidFill>
              <a:srgbClr val="397739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….</a:t>
          </a:r>
          <a:r>
            <a:rPr lang="uk-UA" sz="2000" kern="1200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від </a:t>
          </a:r>
          <a:r>
            <a:rPr lang="en-US" sz="2000" kern="1200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20% </a:t>
          </a:r>
          <a:r>
            <a:rPr lang="uk-UA" sz="2000" kern="1200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до </a:t>
          </a:r>
          <a:r>
            <a:rPr lang="en-US" sz="2000" kern="1200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5</a:t>
          </a:r>
          <a:r>
            <a:rPr lang="uk-UA" sz="2000" kern="1200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раз</a:t>
          </a:r>
          <a:endParaRPr lang="ru-RU" sz="2000" kern="1200" dirty="0">
            <a:solidFill>
              <a:srgbClr val="C00000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5115738" y="1729267"/>
        <a:ext cx="2483972" cy="1023553"/>
      </dsp:txXfrm>
    </dsp:sp>
    <dsp:sp modelId="{B6DDDE0C-31A7-4FF9-880B-0D64CA246005}">
      <dsp:nvSpPr>
        <dsp:cNvPr id="0" name=""/>
        <dsp:cNvSpPr/>
      </dsp:nvSpPr>
      <dsp:spPr>
        <a:xfrm>
          <a:off x="4560748" y="1253423"/>
          <a:ext cx="458579" cy="458579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36EF7-1F90-49B8-8428-FD8C2D7FA978}">
      <dsp:nvSpPr>
        <dsp:cNvPr id="0" name=""/>
        <dsp:cNvSpPr/>
      </dsp:nvSpPr>
      <dsp:spPr>
        <a:xfrm>
          <a:off x="2463686" y="2101494"/>
          <a:ext cx="2480520" cy="1390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992" tIns="0" rIns="0" bIns="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uk-UA" sz="3200" kern="1200" dirty="0" smtClean="0">
              <a:solidFill>
                <a:srgbClr val="397739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Попит повільно зростає</a:t>
          </a:r>
          <a:endParaRPr lang="ru-RU" sz="3200" kern="1200" dirty="0">
            <a:solidFill>
              <a:srgbClr val="397739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463686" y="2101494"/>
        <a:ext cx="2480520" cy="1390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C3670-D14F-427C-A619-75E5D1E02039}">
      <dsp:nvSpPr>
        <dsp:cNvPr id="0" name=""/>
        <dsp:cNvSpPr/>
      </dsp:nvSpPr>
      <dsp:spPr>
        <a:xfrm>
          <a:off x="1002" y="1161562"/>
          <a:ext cx="2165669" cy="2141371"/>
        </a:xfrm>
        <a:prstGeom prst="ellipse">
          <a:avLst/>
        </a:prstGeom>
        <a:solidFill>
          <a:schemeClr val="accent3">
            <a:shade val="80000"/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4503" tIns="19050" rIns="94503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500" kern="1200" dirty="0" smtClean="0"/>
            <a:t>Місцеві компанії </a:t>
          </a:r>
          <a:endParaRPr lang="ru-RU" sz="1500" kern="1200" dirty="0"/>
        </a:p>
      </dsp:txBody>
      <dsp:txXfrm>
        <a:off x="318157" y="1475159"/>
        <a:ext cx="1531359" cy="1514177"/>
      </dsp:txXfrm>
    </dsp:sp>
    <dsp:sp modelId="{987D0029-397E-4354-9BA0-93392ABC8B00}">
      <dsp:nvSpPr>
        <dsp:cNvPr id="0" name=""/>
        <dsp:cNvSpPr/>
      </dsp:nvSpPr>
      <dsp:spPr>
        <a:xfrm>
          <a:off x="1823230" y="936497"/>
          <a:ext cx="2413015" cy="2591501"/>
        </a:xfrm>
        <a:prstGeom prst="ellipse">
          <a:avLst/>
        </a:prstGeom>
        <a:solidFill>
          <a:schemeClr val="accent3">
            <a:lumMod val="75000"/>
            <a:alpha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4503" tIns="19050" rIns="94503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500" kern="1200" dirty="0" smtClean="0"/>
            <a:t>Приватні домогосподарства </a:t>
          </a:r>
          <a:endParaRPr lang="ru-RU" sz="1500" kern="1200" dirty="0"/>
        </a:p>
      </dsp:txBody>
      <dsp:txXfrm>
        <a:off x="2176608" y="1316014"/>
        <a:ext cx="1706259" cy="1832467"/>
      </dsp:txXfrm>
    </dsp:sp>
    <dsp:sp modelId="{EC410B28-4A12-43AD-992E-54F35EB1C82E}">
      <dsp:nvSpPr>
        <dsp:cNvPr id="0" name=""/>
        <dsp:cNvSpPr/>
      </dsp:nvSpPr>
      <dsp:spPr>
        <a:xfrm>
          <a:off x="3892805" y="1373645"/>
          <a:ext cx="1717204" cy="1717204"/>
        </a:xfrm>
        <a:prstGeom prst="ellipse">
          <a:avLst/>
        </a:prstGeom>
        <a:solidFill>
          <a:schemeClr val="accent3">
            <a:shade val="80000"/>
            <a:alpha val="50000"/>
            <a:hueOff val="-12"/>
            <a:satOff val="4012"/>
            <a:lumOff val="3529"/>
            <a:alphaOff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4503" tIns="19050" rIns="94503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500" kern="1200" dirty="0" smtClean="0"/>
            <a:t>Національні компанії </a:t>
          </a:r>
          <a:endParaRPr lang="ru-RU" sz="1500" kern="1200" dirty="0"/>
        </a:p>
      </dsp:txBody>
      <dsp:txXfrm>
        <a:off x="4144284" y="1625124"/>
        <a:ext cx="1214246" cy="1214246"/>
      </dsp:txXfrm>
    </dsp:sp>
    <dsp:sp modelId="{48ED3FD3-6A9A-4035-9745-92994FE36751}">
      <dsp:nvSpPr>
        <dsp:cNvPr id="0" name=""/>
        <dsp:cNvSpPr/>
      </dsp:nvSpPr>
      <dsp:spPr>
        <a:xfrm>
          <a:off x="5266569" y="1373645"/>
          <a:ext cx="1717204" cy="1717204"/>
        </a:xfrm>
        <a:prstGeom prst="ellipse">
          <a:avLst/>
        </a:prstGeom>
        <a:solidFill>
          <a:schemeClr val="accent3">
            <a:shade val="80000"/>
            <a:alpha val="50000"/>
            <a:hueOff val="-18"/>
            <a:satOff val="6018"/>
            <a:lumOff val="5294"/>
            <a:alphaOff val="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4503" tIns="19050" rIns="94503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500" kern="1200" dirty="0" smtClean="0"/>
            <a:t>Асоціація ОСББ</a:t>
          </a:r>
          <a:endParaRPr lang="ru-RU" sz="1500" kern="1200" dirty="0"/>
        </a:p>
      </dsp:txBody>
      <dsp:txXfrm>
        <a:off x="5518048" y="1625124"/>
        <a:ext cx="1214246" cy="1214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F6729-AD0C-431E-9A48-40360C714414}">
      <dsp:nvSpPr>
        <dsp:cNvPr id="0" name=""/>
        <dsp:cNvSpPr/>
      </dsp:nvSpPr>
      <dsp:spPr>
        <a:xfrm rot="270765">
          <a:off x="4171302" y="1502578"/>
          <a:ext cx="1921763" cy="801236"/>
        </a:xfrm>
        <a:prstGeom prst="roundRect">
          <a:avLst>
            <a:gd name="adj" fmla="val 10000"/>
          </a:avLst>
        </a:prstGeom>
        <a:solidFill>
          <a:srgbClr val="9CBC5C">
            <a:alpha val="90000"/>
          </a:srgb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kern="1200" dirty="0" smtClean="0">
              <a:solidFill>
                <a:schemeClr val="bg1"/>
              </a:solidFill>
            </a:rPr>
            <a:t>Послуги  покращено та </a:t>
          </a:r>
          <a:r>
            <a:rPr lang="uk-UA" sz="1400" kern="1200" dirty="0" err="1" smtClean="0">
              <a:solidFill>
                <a:schemeClr val="bg1"/>
              </a:solidFill>
            </a:rPr>
            <a:t>портфоліо</a:t>
          </a:r>
          <a:r>
            <a:rPr lang="uk-UA" sz="1400" kern="1200" dirty="0" smtClean="0">
              <a:solidFill>
                <a:schemeClr val="bg1"/>
              </a:solidFill>
            </a:rPr>
            <a:t> розширено</a:t>
          </a:r>
          <a:r>
            <a:rPr lang="en-US" sz="1400" kern="1200" dirty="0" smtClean="0">
              <a:solidFill>
                <a:schemeClr val="bg1"/>
              </a:solidFill>
            </a:rPr>
            <a:t>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kern="1200" dirty="0" smtClean="0">
              <a:solidFill>
                <a:schemeClr val="bg1"/>
              </a:solidFill>
            </a:rPr>
            <a:t>Доступне навчання</a:t>
          </a:r>
          <a:endParaRPr lang="ru-RU" sz="1400" kern="1200" dirty="0">
            <a:solidFill>
              <a:schemeClr val="bg1"/>
            </a:solidFill>
          </a:endParaRPr>
        </a:p>
      </dsp:txBody>
      <dsp:txXfrm>
        <a:off x="4194769" y="1526045"/>
        <a:ext cx="1874829" cy="754302"/>
      </dsp:txXfrm>
    </dsp:sp>
    <dsp:sp modelId="{A8A73966-8C9F-4F4B-B1BA-816554A9598B}">
      <dsp:nvSpPr>
        <dsp:cNvPr id="0" name=""/>
        <dsp:cNvSpPr/>
      </dsp:nvSpPr>
      <dsp:spPr>
        <a:xfrm rot="242963">
          <a:off x="2385867" y="648349"/>
          <a:ext cx="2672692" cy="542620"/>
        </a:xfrm>
        <a:prstGeom prst="roundRect">
          <a:avLst>
            <a:gd name="adj" fmla="val 10000"/>
          </a:avLst>
        </a:prstGeom>
        <a:solidFill>
          <a:schemeClr val="bg1">
            <a:lumMod val="65000"/>
            <a:alpha val="9000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b="1" kern="1200" dirty="0" smtClean="0">
              <a:solidFill>
                <a:schemeClr val="bg1"/>
              </a:solidFill>
            </a:rPr>
            <a:t>Покращення ситуації </a:t>
          </a:r>
          <a:endParaRPr lang="ru-RU" sz="1400" b="1" kern="1200" dirty="0">
            <a:solidFill>
              <a:schemeClr val="bg1"/>
            </a:solidFill>
          </a:endParaRPr>
        </a:p>
      </dsp:txBody>
      <dsp:txXfrm>
        <a:off x="2401760" y="664242"/>
        <a:ext cx="2640906" cy="510834"/>
      </dsp:txXfrm>
    </dsp:sp>
    <dsp:sp modelId="{33C6C904-7B52-42D9-A892-09DDED05B9F8}">
      <dsp:nvSpPr>
        <dsp:cNvPr id="0" name=""/>
        <dsp:cNvSpPr/>
      </dsp:nvSpPr>
      <dsp:spPr>
        <a:xfrm>
          <a:off x="3247868" y="4537496"/>
          <a:ext cx="800734" cy="800734"/>
        </a:xfrm>
        <a:prstGeom prst="triangle">
          <a:avLst/>
        </a:prstGeom>
        <a:solidFill>
          <a:schemeClr val="bg1">
            <a:lumMod val="65000"/>
            <a:alpha val="9000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F2423-E24E-4FAB-896F-B774971B2E3A}">
      <dsp:nvSpPr>
        <dsp:cNvPr id="0" name=""/>
        <dsp:cNvSpPr/>
      </dsp:nvSpPr>
      <dsp:spPr>
        <a:xfrm rot="162060">
          <a:off x="1245298" y="4194372"/>
          <a:ext cx="4805875" cy="336059"/>
        </a:xfrm>
        <a:prstGeom prst="rect">
          <a:avLst/>
        </a:prstGeom>
        <a:solidFill>
          <a:schemeClr val="bg1">
            <a:lumMod val="65000"/>
            <a:alpha val="9000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7C526-30BF-4A5E-BAD1-1E700CA1912E}">
      <dsp:nvSpPr>
        <dsp:cNvPr id="0" name=""/>
        <dsp:cNvSpPr/>
      </dsp:nvSpPr>
      <dsp:spPr>
        <a:xfrm rot="240000">
          <a:off x="1218753" y="3140728"/>
          <a:ext cx="1917498" cy="8933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200" kern="1200" dirty="0" smtClean="0"/>
            <a:t>Нове законодавство</a:t>
          </a:r>
          <a:r>
            <a:rPr lang="en-US" sz="1200" kern="1200" dirty="0" smtClean="0"/>
            <a:t>,</a:t>
          </a:r>
          <a:r>
            <a:rPr lang="uk-UA" sz="1200" kern="1200" dirty="0" smtClean="0"/>
            <a:t> життя «стимулює  споживача користатись зеленими послугами</a:t>
          </a:r>
          <a:endParaRPr lang="ru-RU" sz="1200" kern="1200" dirty="0"/>
        </a:p>
      </dsp:txBody>
      <dsp:txXfrm>
        <a:off x="1262363" y="3184338"/>
        <a:ext cx="1830278" cy="806138"/>
      </dsp:txXfrm>
    </dsp:sp>
    <dsp:sp modelId="{19AB8830-38DA-43AD-9A52-61880374BE67}">
      <dsp:nvSpPr>
        <dsp:cNvPr id="0" name=""/>
        <dsp:cNvSpPr/>
      </dsp:nvSpPr>
      <dsp:spPr>
        <a:xfrm rot="240000">
          <a:off x="1218743" y="2204619"/>
          <a:ext cx="1917498" cy="8933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200" kern="1200" dirty="0" smtClean="0"/>
            <a:t>Потреба в заходах  ЕЕ, РЕ, </a:t>
          </a:r>
          <a:r>
            <a:rPr lang="uk-UA" sz="1200" kern="1200" dirty="0" err="1" smtClean="0"/>
            <a:t>екологізації</a:t>
          </a:r>
          <a:r>
            <a:rPr lang="uk-UA" sz="1200" kern="1200" dirty="0" smtClean="0"/>
            <a:t> зростає</a:t>
          </a:r>
          <a:r>
            <a:rPr lang="en-US" sz="1200" kern="1200" dirty="0" smtClean="0"/>
            <a:t>– </a:t>
          </a:r>
          <a:r>
            <a:rPr lang="uk-UA" sz="1200" kern="1200" dirty="0" smtClean="0"/>
            <a:t>попит росте</a:t>
          </a:r>
          <a:endParaRPr lang="ru-RU" sz="1200" kern="1200" dirty="0"/>
        </a:p>
      </dsp:txBody>
      <dsp:txXfrm>
        <a:off x="1262353" y="2248229"/>
        <a:ext cx="1830278" cy="806138"/>
      </dsp:txXfrm>
    </dsp:sp>
    <dsp:sp modelId="{01E2BE0D-8F29-44A4-95AB-6901E4D201C2}">
      <dsp:nvSpPr>
        <dsp:cNvPr id="0" name=""/>
        <dsp:cNvSpPr/>
      </dsp:nvSpPr>
      <dsp:spPr>
        <a:xfrm rot="240000">
          <a:off x="1218734" y="1268513"/>
          <a:ext cx="1917498" cy="8933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200" kern="1200" dirty="0" smtClean="0"/>
            <a:t>Підвищено поінформованість про зелені можливості</a:t>
          </a:r>
          <a:endParaRPr lang="ru-RU" sz="1200" kern="1200" dirty="0"/>
        </a:p>
      </dsp:txBody>
      <dsp:txXfrm>
        <a:off x="1262344" y="1312123"/>
        <a:ext cx="1830278" cy="806138"/>
      </dsp:txXfrm>
    </dsp:sp>
    <dsp:sp modelId="{F798529C-CFFC-42E4-BBF6-EB9D26C52407}">
      <dsp:nvSpPr>
        <dsp:cNvPr id="0" name=""/>
        <dsp:cNvSpPr/>
      </dsp:nvSpPr>
      <dsp:spPr>
        <a:xfrm rot="240000">
          <a:off x="4193772" y="3355914"/>
          <a:ext cx="1917498" cy="8933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kern="1200" dirty="0" smtClean="0"/>
            <a:t>Комітет  провайдерів зелених послуг </a:t>
          </a:r>
          <a:r>
            <a:rPr lang="en-US" sz="1400" kern="1200" dirty="0" smtClean="0"/>
            <a:t>:</a:t>
          </a:r>
          <a:r>
            <a:rPr lang="uk-UA" sz="1400" kern="1200" dirty="0" smtClean="0"/>
            <a:t> створена професійна платформа  при ТПП</a:t>
          </a:r>
          <a:endParaRPr lang="ru-RU" sz="900" kern="1200" dirty="0"/>
        </a:p>
      </dsp:txBody>
      <dsp:txXfrm>
        <a:off x="4237382" y="3399524"/>
        <a:ext cx="1830278" cy="806138"/>
      </dsp:txXfrm>
    </dsp:sp>
    <dsp:sp modelId="{8FDFAFE2-3851-4688-8528-65560991FCE1}">
      <dsp:nvSpPr>
        <dsp:cNvPr id="0" name=""/>
        <dsp:cNvSpPr/>
      </dsp:nvSpPr>
      <dsp:spPr>
        <a:xfrm rot="240000">
          <a:off x="4194513" y="2378285"/>
          <a:ext cx="1917498" cy="8933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kern="1200" dirty="0" smtClean="0"/>
            <a:t>Провайдери: підсилено спроможність та підвищено кваліфікацію </a:t>
          </a:r>
          <a:endParaRPr lang="ru-RU" sz="1400" kern="1200" dirty="0"/>
        </a:p>
      </dsp:txBody>
      <dsp:txXfrm>
        <a:off x="4238123" y="2421895"/>
        <a:ext cx="1830278" cy="806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6E55A-C1BC-439C-BBC9-A576B1CDBED7}">
      <dsp:nvSpPr>
        <dsp:cNvPr id="0" name=""/>
        <dsp:cNvSpPr/>
      </dsp:nvSpPr>
      <dsp:spPr>
        <a:xfrm>
          <a:off x="2448290" y="1749581"/>
          <a:ext cx="1219200" cy="121920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 smtClean="0"/>
            <a:t>МІСЦЕ ЗУСТРІЧІ</a:t>
          </a: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 smtClean="0"/>
            <a:t>ДТПП</a:t>
          </a:r>
          <a:endParaRPr lang="ru-RU" sz="2100" kern="1200" dirty="0"/>
        </a:p>
      </dsp:txBody>
      <dsp:txXfrm>
        <a:off x="2507806" y="1809097"/>
        <a:ext cx="1100168" cy="1100168"/>
      </dsp:txXfrm>
    </dsp:sp>
    <dsp:sp modelId="{23F98E3B-ED6C-4781-B08F-A43F77EBDF45}">
      <dsp:nvSpPr>
        <dsp:cNvPr id="0" name=""/>
        <dsp:cNvSpPr/>
      </dsp:nvSpPr>
      <dsp:spPr>
        <a:xfrm rot="16180370">
          <a:off x="2695321" y="1392538"/>
          <a:ext cx="7140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4098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ED04E-8844-4D8C-AA09-EE8144F6C570}">
      <dsp:nvSpPr>
        <dsp:cNvPr id="0" name=""/>
        <dsp:cNvSpPr/>
      </dsp:nvSpPr>
      <dsp:spPr>
        <a:xfrm>
          <a:off x="2639567" y="218630"/>
          <a:ext cx="816864" cy="816864"/>
        </a:xfrm>
        <a:prstGeom prst="roundRect">
          <a:avLst/>
        </a:prstGeom>
        <a:solidFill>
          <a:schemeClr val="accent3">
            <a:shade val="50000"/>
            <a:hueOff val="133778"/>
            <a:satOff val="-2135"/>
            <a:lumOff val="205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dirty="0" smtClean="0"/>
            <a:t>МОЖЛИВОСТІ </a:t>
          </a:r>
          <a:endParaRPr lang="ru-RU" sz="900" kern="1200" dirty="0"/>
        </a:p>
      </dsp:txBody>
      <dsp:txXfrm>
        <a:off x="2679443" y="258506"/>
        <a:ext cx="737112" cy="737112"/>
      </dsp:txXfrm>
    </dsp:sp>
    <dsp:sp modelId="{CF57CD63-54E1-42E9-92F1-8530D2B335E9}">
      <dsp:nvSpPr>
        <dsp:cNvPr id="0" name=""/>
        <dsp:cNvSpPr/>
      </dsp:nvSpPr>
      <dsp:spPr>
        <a:xfrm rot="1030702">
          <a:off x="3650564" y="2659695"/>
          <a:ext cx="7588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8856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629BC-85D1-4E6B-99F4-E7AECE128668}">
      <dsp:nvSpPr>
        <dsp:cNvPr id="0" name=""/>
        <dsp:cNvSpPr/>
      </dsp:nvSpPr>
      <dsp:spPr>
        <a:xfrm>
          <a:off x="4392494" y="2489588"/>
          <a:ext cx="816864" cy="816864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dirty="0" smtClean="0"/>
            <a:t>ПРОВАЙДЕРИ ЗЕЛЕНИХ ПОСЛУГ </a:t>
          </a:r>
          <a:endParaRPr lang="ru-RU" sz="900" kern="1200" dirty="0"/>
        </a:p>
      </dsp:txBody>
      <dsp:txXfrm>
        <a:off x="4432370" y="2529464"/>
        <a:ext cx="737112" cy="737112"/>
      </dsp:txXfrm>
    </dsp:sp>
    <dsp:sp modelId="{CD0C2409-465C-465D-9BD4-A8C53B055CCF}">
      <dsp:nvSpPr>
        <dsp:cNvPr id="0" name=""/>
        <dsp:cNvSpPr/>
      </dsp:nvSpPr>
      <dsp:spPr>
        <a:xfrm rot="9752535">
          <a:off x="1736175" y="2660230"/>
          <a:ext cx="7289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8902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E3550-C73D-4F08-A271-372BB5C7BAE0}">
      <dsp:nvSpPr>
        <dsp:cNvPr id="0" name=""/>
        <dsp:cNvSpPr/>
      </dsp:nvSpPr>
      <dsp:spPr>
        <a:xfrm>
          <a:off x="936098" y="2489581"/>
          <a:ext cx="816864" cy="816864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700" kern="1200" dirty="0" smtClean="0"/>
            <a:t>ПІДПРИЄМСТВА, УСТАНОВИ, ОРГАНІЗАЦІЇ </a:t>
          </a:r>
          <a:endParaRPr lang="ru-RU" sz="700" kern="1200" dirty="0"/>
        </a:p>
      </dsp:txBody>
      <dsp:txXfrm>
        <a:off x="975974" y="2529457"/>
        <a:ext cx="737112" cy="7371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15E62-383E-426A-81F6-A89EE70A49B4}">
      <dsp:nvSpPr>
        <dsp:cNvPr id="0" name=""/>
        <dsp:cNvSpPr/>
      </dsp:nvSpPr>
      <dsp:spPr>
        <a:xfrm>
          <a:off x="53278" y="488"/>
          <a:ext cx="1100161" cy="110016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000" kern="1200" dirty="0" smtClean="0"/>
            <a:t>ПОПИТ</a:t>
          </a:r>
          <a:endParaRPr lang="ru-RU" sz="1000" kern="1200" dirty="0"/>
        </a:p>
      </dsp:txBody>
      <dsp:txXfrm>
        <a:off x="214393" y="161603"/>
        <a:ext cx="777931" cy="777931"/>
      </dsp:txXfrm>
    </dsp:sp>
    <dsp:sp modelId="{13C8AE79-CC2C-4B5F-8824-18EAE016C83B}">
      <dsp:nvSpPr>
        <dsp:cNvPr id="0" name=""/>
        <dsp:cNvSpPr/>
      </dsp:nvSpPr>
      <dsp:spPr>
        <a:xfrm>
          <a:off x="1242772" y="231522"/>
          <a:ext cx="638093" cy="638093"/>
        </a:xfrm>
        <a:prstGeom prst="mathPlus">
          <a:avLst/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1327351" y="475529"/>
        <a:ext cx="468935" cy="150079"/>
      </dsp:txXfrm>
    </dsp:sp>
    <dsp:sp modelId="{C85707A5-BE42-4E95-A028-093B46D92693}">
      <dsp:nvSpPr>
        <dsp:cNvPr id="0" name=""/>
        <dsp:cNvSpPr/>
      </dsp:nvSpPr>
      <dsp:spPr>
        <a:xfrm>
          <a:off x="1970199" y="488"/>
          <a:ext cx="1100161" cy="110016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000" kern="1200" dirty="0" smtClean="0"/>
            <a:t>ПРОПОЗИЦІЯ</a:t>
          </a:r>
          <a:endParaRPr lang="ru-RU" sz="1000" kern="1200" dirty="0"/>
        </a:p>
      </dsp:txBody>
      <dsp:txXfrm>
        <a:off x="2131314" y="161603"/>
        <a:ext cx="777931" cy="777931"/>
      </dsp:txXfrm>
    </dsp:sp>
    <dsp:sp modelId="{02B82B11-4D6E-415C-82FE-BF5C71B2E82C}">
      <dsp:nvSpPr>
        <dsp:cNvPr id="0" name=""/>
        <dsp:cNvSpPr/>
      </dsp:nvSpPr>
      <dsp:spPr>
        <a:xfrm>
          <a:off x="3159693" y="231522"/>
          <a:ext cx="638093" cy="638093"/>
        </a:xfrm>
        <a:prstGeom prst="mathEqual">
          <a:avLst/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3244272" y="362969"/>
        <a:ext cx="468935" cy="375199"/>
      </dsp:txXfrm>
    </dsp:sp>
    <dsp:sp modelId="{1BBAA331-9C0E-4268-B29A-9646CB30774A}">
      <dsp:nvSpPr>
        <dsp:cNvPr id="0" name=""/>
        <dsp:cNvSpPr/>
      </dsp:nvSpPr>
      <dsp:spPr>
        <a:xfrm>
          <a:off x="3887120" y="488"/>
          <a:ext cx="1100161" cy="110016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000" kern="1200" dirty="0" smtClean="0"/>
            <a:t>ПЛАТФОРМА РІШЕНЬ </a:t>
          </a:r>
          <a:endParaRPr lang="ru-RU" sz="1000" kern="1200" dirty="0"/>
        </a:p>
      </dsp:txBody>
      <dsp:txXfrm>
        <a:off x="4048235" y="161603"/>
        <a:ext cx="777931" cy="7779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13FEF-345C-4F14-BFA3-824182C607C1}">
      <dsp:nvSpPr>
        <dsp:cNvPr id="0" name=""/>
        <dsp:cNvSpPr/>
      </dsp:nvSpPr>
      <dsp:spPr>
        <a:xfrm>
          <a:off x="3703608" y="1857378"/>
          <a:ext cx="2372580" cy="2432062"/>
        </a:xfrm>
        <a:prstGeom prst="gear9">
          <a:avLst/>
        </a:prstGeom>
        <a:solidFill>
          <a:srgbClr val="66AA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kern="12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Потенціал професіоналів  - інжиніринг, консалтинг - провайдери послуг</a:t>
          </a:r>
          <a:endParaRPr lang="ru-RU" sz="1400" kern="1200" dirty="0">
            <a:solidFill>
              <a:schemeClr val="bg1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180602" y="2423125"/>
        <a:ext cx="1418592" cy="1257774"/>
      </dsp:txXfrm>
    </dsp:sp>
    <dsp:sp modelId="{BCB4A774-E8D8-4C01-89A4-3A377BEEE1DD}">
      <dsp:nvSpPr>
        <dsp:cNvPr id="0" name=""/>
        <dsp:cNvSpPr/>
      </dsp:nvSpPr>
      <dsp:spPr>
        <a:xfrm>
          <a:off x="2203412" y="1357316"/>
          <a:ext cx="1843201" cy="1843201"/>
        </a:xfrm>
        <a:prstGeom prst="gear6">
          <a:avLst/>
        </a:prstGeom>
        <a:solidFill>
          <a:srgbClr val="4379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Успішний досвід провідних компаній</a:t>
          </a:r>
          <a:endParaRPr lang="ru-RU" sz="1400" kern="1200" dirty="0">
            <a:solidFill>
              <a:schemeClr val="bg1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667443" y="1824152"/>
        <a:ext cx="915139" cy="909529"/>
      </dsp:txXfrm>
    </dsp:sp>
    <dsp:sp modelId="{63DF48CA-1592-49EC-984D-266724911216}">
      <dsp:nvSpPr>
        <dsp:cNvPr id="0" name=""/>
        <dsp:cNvSpPr/>
      </dsp:nvSpPr>
      <dsp:spPr>
        <a:xfrm rot="20700000">
          <a:off x="3335045" y="345818"/>
          <a:ext cx="1805960" cy="1805960"/>
        </a:xfrm>
        <a:prstGeom prst="gear6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b="0" kern="12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 ТПП  - промоутер та лідер зеленої ідеології</a:t>
          </a:r>
          <a:endParaRPr lang="ru-RU" sz="1400" b="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 rot="-20700000">
        <a:off x="3731145" y="741919"/>
        <a:ext cx="1013760" cy="1013760"/>
      </dsp:txXfrm>
    </dsp:sp>
    <dsp:sp modelId="{DD2F3BC8-C116-42D1-918A-7AEA084629A1}">
      <dsp:nvSpPr>
        <dsp:cNvPr id="0" name=""/>
        <dsp:cNvSpPr/>
      </dsp:nvSpPr>
      <dsp:spPr>
        <a:xfrm>
          <a:off x="3714562" y="1420855"/>
          <a:ext cx="3244034" cy="3244034"/>
        </a:xfrm>
        <a:prstGeom prst="circularArrow">
          <a:avLst>
            <a:gd name="adj1" fmla="val 4687"/>
            <a:gd name="adj2" fmla="val 299029"/>
            <a:gd name="adj3" fmla="val 2525241"/>
            <a:gd name="adj4" fmla="val 15841862"/>
            <a:gd name="adj5" fmla="val 5469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6ACD4-04A0-4769-AB32-932D8F5FC13B}">
      <dsp:nvSpPr>
        <dsp:cNvPr id="0" name=""/>
        <dsp:cNvSpPr/>
      </dsp:nvSpPr>
      <dsp:spPr>
        <a:xfrm>
          <a:off x="1896854" y="1073286"/>
          <a:ext cx="2356993" cy="235699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85C3C-649F-466E-B80E-16513AE206D5}">
      <dsp:nvSpPr>
        <dsp:cNvPr id="0" name=""/>
        <dsp:cNvSpPr/>
      </dsp:nvSpPr>
      <dsp:spPr>
        <a:xfrm rot="17837774">
          <a:off x="2579143" y="2146973"/>
          <a:ext cx="2541313" cy="254131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BACF-D2B8-433F-B1B9-3A4C1A8BA7F3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0DD66-1207-4FC9-8EA3-32B0E2DBFB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8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525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Strengthened cooperation of providers and intensified promotion of green services at local and national markets </a:t>
            </a: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Professional capacity development of service providers: training courses energy auditors and PREMA, business modeling, negotiations in sales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2A2C0-4BE9-4F42-BA62-F5D23EE52132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150000"/>
              <a:buFont typeface="Tahoma" panose="020B0604030504040204" pitchFamily="34" charset="0"/>
              <a:buNone/>
            </a:pPr>
            <a:endParaRPr lang="uk-UA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15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840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local service providers demonstrate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growth of consultancies in year 2017 (doubling, tripling and even 6 times growth of consultancies number, in case of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VolynEcoPromProject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Rapid growth cases,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Volyn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- </a:t>
            </a:r>
            <a:r>
              <a:rPr lang="en-GB" sz="1200" b="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200" b="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ctive promotion and ambitions of young team</a:t>
            </a:r>
            <a:r>
              <a:rPr lang="uk-UA" sz="1200" b="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en-GB" sz="1200" b="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200" b="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olar photovoltaic</a:t>
            </a:r>
            <a:r>
              <a:rPr lang="en" sz="1200" b="0" baseline="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demand, households </a:t>
            </a:r>
            <a:endParaRPr lang="en" sz="1200" b="0" dirty="0" smtClean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200" b="0" dirty="0" smtClean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840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031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5031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households are main clients of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SETech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Plus, and Association OSBB &amp;OSN. Megaton is also partly working with private households. The others work mostly with industrial companies, SMEs, and other business entities.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0DD66-1207-4FC9-8EA3-32B0E2DBFBA3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100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International TA projects as initiators of the development of local strategic 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programmes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action plans and projects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Unfavourable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economic situation</a:t>
            </a:r>
            <a:r>
              <a:rPr lang="uk-UA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collapse of manufacturing sector</a:t>
            </a:r>
            <a:r>
              <a:rPr lang="uk-UA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8874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2A2C0-4BE9-4F42-BA62-F5D23EE52132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Enterprises forced to reconsider requirements to the energy efficiency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Monopolism in energy market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0DD66-1207-4FC9-8EA3-32B0E2DBFBA3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870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931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8874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654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requires to reduce costs and consumption of resources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0DD66-1207-4FC9-8EA3-32B0E2DBFBA3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489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Програма зеленої економіки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GIZ</a:t>
            </a:r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 </a:t>
            </a:r>
            <a:endParaRPr lang="en" smtClean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686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9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50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 smtClean="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59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0DD66-1207-4FC9-8EA3-32B0E2DBFBA3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65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</a:t>
            </a:r>
            <a:r>
              <a:rPr lang="uk-UA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 Efficiency </a:t>
            </a:r>
            <a:r>
              <a:rPr lang="uk-UA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cooperation with professional colleagues </a:t>
            </a:r>
            <a:r>
              <a:rPr lang="uk-UA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 service providers</a:t>
            </a:r>
            <a:r>
              <a:rPr lang="uk-UA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361950" indent="-266700">
              <a:buClr>
                <a:schemeClr val="tx1">
                  <a:lumMod val="75000"/>
                  <a:lumOff val="25000"/>
                </a:schemeClr>
              </a:buClr>
              <a:buSzPct val="200000"/>
              <a:buFont typeface="Times New Roman" panose="02020603050405020304" pitchFamily="18" charset="0"/>
              <a:buChar char="­"/>
            </a:pPr>
            <a:endParaRPr 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indent="-266700">
              <a:buClr>
                <a:schemeClr val="tx1">
                  <a:lumMod val="75000"/>
                  <a:lumOff val="25000"/>
                </a:schemeClr>
              </a:buClr>
              <a:buSzPct val="200000"/>
              <a:buFont typeface="Times New Roman" panose="02020603050405020304" pitchFamily="18" charset="0"/>
              <a:buChar char="­"/>
            </a:pPr>
            <a:r>
              <a:rPr lang="uk-UA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 consultancy</a:t>
            </a:r>
            <a:r>
              <a:rPr lang="uk-UA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+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 EE</a:t>
            </a:r>
            <a:r>
              <a:rPr lang="uk-UA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</a:t>
            </a:r>
            <a:r>
              <a:rPr lang="uk-UA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61950" indent="-266700">
              <a:buClr>
                <a:schemeClr val="tx1">
                  <a:lumMod val="75000"/>
                  <a:lumOff val="25000"/>
                </a:schemeClr>
              </a:buClr>
              <a:buSzPct val="200000"/>
              <a:buFont typeface="Times New Roman" panose="02020603050405020304" pitchFamily="18" charset="0"/>
              <a:buChar char="­"/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 audit at design of turn key technological solutions</a:t>
            </a:r>
            <a:r>
              <a:rPr lang="uk-UA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3538" lvl="1">
              <a:buClr>
                <a:schemeClr val="bg1">
                  <a:lumMod val="95000"/>
                </a:schemeClr>
              </a:buClr>
              <a:buSzPct val="200000"/>
              <a:buFont typeface="Times New Roman" panose="02020603050405020304" pitchFamily="18" charset="0"/>
              <a:buChar char="­"/>
            </a:pPr>
            <a:r>
              <a:rPr lang="en-US" sz="19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Thermo-</a:t>
            </a:r>
            <a:r>
              <a:rPr lang="en-US" sz="19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modernisation</a:t>
            </a:r>
            <a:r>
              <a:rPr lang="en-US" sz="19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buildings</a:t>
            </a:r>
            <a:r>
              <a:rPr lang="uk-UA" sz="19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</a:p>
          <a:p>
            <a:pPr marL="363538" lvl="1">
              <a:buClr>
                <a:schemeClr val="bg1">
                  <a:lumMod val="95000"/>
                </a:schemeClr>
              </a:buClr>
              <a:buSzPct val="200000"/>
              <a:buFont typeface="Times New Roman" panose="02020603050405020304" pitchFamily="18" charset="0"/>
              <a:buChar char="­"/>
            </a:pPr>
            <a:r>
              <a:rPr lang="en-US" sz="19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Turn-key equipment for biomass boilers and  pellet supply</a:t>
            </a:r>
            <a:r>
              <a:rPr lang="uk-UA" sz="19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</a:p>
          <a:p>
            <a:pPr marL="363538" lvl="1">
              <a:buClr>
                <a:schemeClr val="bg1">
                  <a:lumMod val="95000"/>
                </a:schemeClr>
              </a:buClr>
              <a:buSzPct val="200000"/>
              <a:buFont typeface="Times New Roman" panose="02020603050405020304" pitchFamily="18" charset="0"/>
              <a:buChar char="­"/>
            </a:pPr>
            <a:r>
              <a:rPr lang="en-US" sz="19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Marketing of eco friendly products </a:t>
            </a:r>
            <a:r>
              <a:rPr lang="uk-UA" sz="19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9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tableware made of straw waste</a:t>
            </a:r>
            <a:r>
              <a:rPr lang="uk-UA" sz="19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en-US" sz="19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 packages), modular  eco houses  made of  straw and wooden blocks</a:t>
            </a:r>
            <a:r>
              <a:rPr lang="ru-RU" sz="19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</a:t>
            </a:r>
            <a:endParaRPr lang="uk-UA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indent="-266700">
              <a:buClr>
                <a:schemeClr val="tx1">
                  <a:lumMod val="75000"/>
                  <a:lumOff val="25000"/>
                </a:schemeClr>
              </a:buClr>
              <a:buSzPct val="200000"/>
              <a:buFont typeface="Times New Roman" panose="02020603050405020304" pitchFamily="18" charset="0"/>
              <a:buChar char="­"/>
            </a:pPr>
            <a:endParaRPr lang="uk-UA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6392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Lab of Energy Efficiency at LNTU is a new R&amp;D structure , 2016. keen to make their developments more oriented toward practical application and gradually transform some of their activities into commercial consultancy, both technical and technological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6392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cooperation within the Committee of Green Service Providers resulted in a good professional networking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0DD66-1207-4FC9-8EA3-32B0E2DBFBA3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46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686E-A751-43BE-9572-A43861E944D2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0DFB-9196-4F60-94E6-CD5508D5AF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686E-A751-43BE-9572-A43861E944D2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0DFB-9196-4F60-94E6-CD5508D5AF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686E-A751-43BE-9572-A43861E944D2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0DFB-9196-4F60-94E6-CD5508D5AF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- Gold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368224"/>
            <a:ext cx="8229600" cy="76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584275" y="608747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2469612"/>
            <a:ext cx="3561000" cy="4098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buSzPct val="100000"/>
              <a:defRPr sz="2400"/>
            </a:lvl1pPr>
            <a:lvl2pPr lvl="1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defRPr/>
            </a:lvl4pPr>
            <a:lvl5pPr lvl="4">
              <a:lnSpc>
                <a:spcPct val="115000"/>
              </a:lnSpc>
              <a:spcBef>
                <a:spcPts val="0"/>
              </a:spcBef>
              <a:defRPr/>
            </a:lvl5pPr>
            <a:lvl6pPr lvl="5">
              <a:lnSpc>
                <a:spcPct val="115000"/>
              </a:lnSpc>
              <a:spcBef>
                <a:spcPts val="0"/>
              </a:spcBef>
              <a:defRPr/>
            </a:lvl6pPr>
            <a:lvl7pPr lvl="6">
              <a:lnSpc>
                <a:spcPct val="115000"/>
              </a:lnSpc>
              <a:spcBef>
                <a:spcPts val="0"/>
              </a:spcBef>
              <a:defRPr/>
            </a:lvl7pPr>
            <a:lvl8pPr lvl="7">
              <a:lnSpc>
                <a:spcPct val="115000"/>
              </a:lnSpc>
              <a:spcBef>
                <a:spcPts val="0"/>
              </a:spcBef>
              <a:defRPr/>
            </a:lvl8pPr>
            <a:lvl9pPr lvl="8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131069" y="2469500"/>
            <a:ext cx="3600000" cy="4098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buSzPct val="100000"/>
              <a:defRPr sz="2400"/>
            </a:lvl1pPr>
            <a:lvl2pPr lvl="1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defRPr/>
            </a:lvl4pPr>
            <a:lvl5pPr lvl="4">
              <a:lnSpc>
                <a:spcPct val="115000"/>
              </a:lnSpc>
              <a:spcBef>
                <a:spcPts val="0"/>
              </a:spcBef>
              <a:defRPr/>
            </a:lvl5pPr>
            <a:lvl6pPr lvl="5">
              <a:lnSpc>
                <a:spcPct val="115000"/>
              </a:lnSpc>
              <a:spcBef>
                <a:spcPts val="0"/>
              </a:spcBef>
              <a:defRPr/>
            </a:lvl6pPr>
            <a:lvl7pPr lvl="6">
              <a:lnSpc>
                <a:spcPct val="115000"/>
              </a:lnSpc>
              <a:spcBef>
                <a:spcPts val="0"/>
              </a:spcBef>
              <a:defRPr/>
            </a:lvl7pPr>
            <a:lvl8pPr lvl="7">
              <a:lnSpc>
                <a:spcPct val="115000"/>
              </a:lnSpc>
              <a:spcBef>
                <a:spcPts val="0"/>
              </a:spcBef>
              <a:defRPr/>
            </a:lvl8pPr>
            <a:lvl9pPr lvl="8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1490900"/>
            <a:ext cx="412800" cy="34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43450" y="3874950"/>
            <a:ext cx="6154500" cy="158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800"/>
            </a:lvl1pPr>
            <a:lvl2pPr lvl="1" algn="ctr">
              <a:spcBef>
                <a:spcPts val="0"/>
              </a:spcBef>
              <a:buSzPct val="100000"/>
              <a:defRPr sz="5800"/>
            </a:lvl2pPr>
            <a:lvl3pPr lvl="2" algn="ctr">
              <a:spcBef>
                <a:spcPts val="0"/>
              </a:spcBef>
              <a:buSzPct val="100000"/>
              <a:defRPr sz="5800"/>
            </a:lvl3pPr>
            <a:lvl4pPr lvl="3" algn="ctr">
              <a:spcBef>
                <a:spcPts val="0"/>
              </a:spcBef>
              <a:buSzPct val="100000"/>
              <a:defRPr sz="5800"/>
            </a:lvl4pPr>
            <a:lvl5pPr lvl="4" algn="ctr">
              <a:spcBef>
                <a:spcPts val="0"/>
              </a:spcBef>
              <a:buSzPct val="100000"/>
              <a:defRPr sz="5800"/>
            </a:lvl5pPr>
            <a:lvl6pPr lvl="5" algn="ctr">
              <a:spcBef>
                <a:spcPts val="0"/>
              </a:spcBef>
              <a:buSzPct val="100000"/>
              <a:defRPr sz="5800"/>
            </a:lvl6pPr>
            <a:lvl7pPr lvl="6" algn="ctr">
              <a:spcBef>
                <a:spcPts val="0"/>
              </a:spcBef>
              <a:buSzPct val="100000"/>
              <a:defRPr sz="5800"/>
            </a:lvl7pPr>
            <a:lvl8pPr lvl="7" algn="ctr">
              <a:spcBef>
                <a:spcPts val="0"/>
              </a:spcBef>
              <a:buSzPct val="100000"/>
              <a:defRPr sz="5800"/>
            </a:lvl8pPr>
            <a:lvl9pPr lvl="8" algn="ctr">
              <a:spcBef>
                <a:spcPts val="0"/>
              </a:spcBef>
              <a:buSzPct val="100000"/>
              <a:defRPr sz="5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81050" y="5857225"/>
            <a:ext cx="6016799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Gol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 - Gold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97575" y="2461850"/>
            <a:ext cx="2691000" cy="378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3226491" y="2461850"/>
            <a:ext cx="2691000" cy="378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6055407" y="2461850"/>
            <a:ext cx="2691000" cy="378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1490900"/>
            <a:ext cx="412800" cy="34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36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686E-A751-43BE-9572-A43861E944D2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0DFB-9196-4F60-94E6-CD5508D5AF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686E-A751-43BE-9572-A43861E944D2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0DFB-9196-4F60-94E6-CD5508D5AF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686E-A751-43BE-9572-A43861E944D2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0DFB-9196-4F60-94E6-CD5508D5AF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686E-A751-43BE-9572-A43861E944D2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0DFB-9196-4F60-94E6-CD5508D5AF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686E-A751-43BE-9572-A43861E944D2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0DFB-9196-4F60-94E6-CD5508D5AF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686E-A751-43BE-9572-A43861E944D2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0DFB-9196-4F60-94E6-CD5508D5AF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686E-A751-43BE-9572-A43861E944D2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0DFB-9196-4F60-94E6-CD5508D5AF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686E-A751-43BE-9572-A43861E944D2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0DFB-9196-4F60-94E6-CD5508D5AF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86E-A751-43BE-9572-A43861E944D2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A0DFB-9196-4F60-94E6-CD5508D5AF4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17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417840"/>
            <a:ext cx="9144000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323506" y="1187485"/>
            <a:ext cx="8640982" cy="347010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uk-UA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РОЗВИТОК </a:t>
            </a:r>
            <a:br>
              <a:rPr lang="uk-UA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uk-UA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ЗЕЛЕНИХ ПОСЛУГ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b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ДНІПРО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2015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-20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ВОЛИНЬ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2016-2017</a:t>
            </a:r>
            <a:endParaRPr lang="en" cap="all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8264" y="5519930"/>
            <a:ext cx="1733550" cy="1120775"/>
          </a:xfrm>
          <a:prstGeom prst="rect">
            <a:avLst/>
          </a:prstGeom>
          <a:noFill/>
          <a:extLst/>
        </p:spPr>
      </p:pic>
      <p:pic>
        <p:nvPicPr>
          <p:cNvPr id="4" name="Grafik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6490" y="6116830"/>
            <a:ext cx="125476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6080315"/>
            <a:ext cx="508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ПРОГРАМА ЗЕЛЕНОЇ ЕКОНОМІКИ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444352" y="2564904"/>
            <a:ext cx="2302217" cy="3096344"/>
          </a:xfrm>
        </p:spPr>
        <p:txBody>
          <a:bodyPr>
            <a:normAutofit/>
          </a:bodyPr>
          <a:lstStyle/>
          <a:p>
            <a:r>
              <a:rPr lang="uk-UA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Комітет провайдерів зелених послуг</a:t>
            </a:r>
            <a:endParaRPr lang="en-US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600"/>
              </a:spcBef>
            </a:pPr>
            <a:r>
              <a:rPr lang="uk-UA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Взаємодовіра</a:t>
            </a:r>
            <a:endParaRPr lang="en-US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600"/>
              </a:spcBef>
            </a:pPr>
            <a:r>
              <a:rPr lang="uk-UA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Надійні партнери</a:t>
            </a:r>
            <a:endParaRPr lang="en-US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600"/>
              </a:spcBef>
            </a:pPr>
            <a:r>
              <a:rPr lang="uk-UA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Субконтрактинг</a:t>
            </a:r>
            <a:endParaRPr lang="en-US" sz="19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idx="3"/>
          </p:nvPr>
        </p:nvSpPr>
        <p:spPr>
          <a:xfrm>
            <a:off x="3779912" y="2132856"/>
            <a:ext cx="4104456" cy="4248472"/>
          </a:xfrm>
          <a:solidFill>
            <a:schemeClr val="accent3">
              <a:lumMod val="75000"/>
            </a:schemeClr>
          </a:solidFill>
        </p:spPr>
        <p:txBody>
          <a:bodyPr>
            <a:noAutofit/>
          </a:bodyPr>
          <a:lstStyle/>
          <a:p>
            <a:pPr marL="514350" lvl="1" indent="0">
              <a:buNone/>
            </a:pP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Ідея надання </a:t>
            </a:r>
            <a:r>
              <a:rPr lang="uk-UA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комплексних послуг </a:t>
            </a: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 партнерстві: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2" indent="0"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5725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Довгостроковий контракт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endParaRPr lang="uk-UA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5725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uk-UA" sz="16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5725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Різні послуги за контрактом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uk-UA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енергоаудит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споживання </a:t>
            </a:r>
            <a:r>
              <a:rPr lang="uk-UA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ресурсів, </a:t>
            </a:r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вентиляційні системи, ОВД ??? </a:t>
            </a:r>
            <a:endParaRPr lang="uk-UA" sz="16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5725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Договір з провайдером (</a:t>
            </a:r>
            <a:r>
              <a:rPr lang="uk-UA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субконтракти</a:t>
            </a:r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залучення партнерів)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Shape 139"/>
          <p:cNvSpPr txBox="1">
            <a:spLocks/>
          </p:cNvSpPr>
          <p:nvPr/>
        </p:nvSpPr>
        <p:spPr>
          <a:xfrm>
            <a:off x="179512" y="181490"/>
            <a:ext cx="8856984" cy="1549353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algn="l"/>
            <a:r>
              <a:rPr lang="uk-UA" dirty="0" err="1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Нетворкінг</a:t>
            </a:r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та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coopetition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”, </a:t>
            </a:r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Дніпро</a:t>
            </a:r>
            <a:endParaRPr lang="en" dirty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Минус 9"/>
          <p:cNvSpPr/>
          <p:nvPr/>
        </p:nvSpPr>
        <p:spPr>
          <a:xfrm>
            <a:off x="-751656" y="1677327"/>
            <a:ext cx="9424342" cy="53516"/>
          </a:xfrm>
          <a:prstGeom prst="mathMinus">
            <a:avLst/>
          </a:prstGeom>
          <a:solidFill>
            <a:srgbClr val="9BBB5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Shape 469"/>
          <p:cNvGrpSpPr/>
          <p:nvPr/>
        </p:nvGrpSpPr>
        <p:grpSpPr>
          <a:xfrm>
            <a:off x="4093538" y="4509120"/>
            <a:ext cx="427781" cy="316488"/>
            <a:chOff x="5255200" y="3006475"/>
            <a:chExt cx="511700" cy="378575"/>
          </a:xfrm>
        </p:grpSpPr>
        <p:sp>
          <p:nvSpPr>
            <p:cNvPr id="12" name="Shape 47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7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" name="Shape 469"/>
          <p:cNvGrpSpPr/>
          <p:nvPr/>
        </p:nvGrpSpPr>
        <p:grpSpPr>
          <a:xfrm>
            <a:off x="4072211" y="5623333"/>
            <a:ext cx="427781" cy="316488"/>
            <a:chOff x="5255200" y="3006475"/>
            <a:chExt cx="511700" cy="378575"/>
          </a:xfrm>
        </p:grpSpPr>
        <p:sp>
          <p:nvSpPr>
            <p:cNvPr id="15" name="Shape 47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7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Shape 469"/>
          <p:cNvGrpSpPr/>
          <p:nvPr/>
        </p:nvGrpSpPr>
        <p:grpSpPr>
          <a:xfrm>
            <a:off x="4069389" y="3501008"/>
            <a:ext cx="427781" cy="316488"/>
            <a:chOff x="5255200" y="3006475"/>
            <a:chExt cx="511700" cy="378575"/>
          </a:xfrm>
        </p:grpSpPr>
        <p:sp>
          <p:nvSpPr>
            <p:cNvPr id="18" name="Shape 47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7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05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4" descr="clean_ste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071546"/>
            <a:ext cx="9144000" cy="5503044"/>
          </a:xfrm>
          <a:prstGeom prst="rect">
            <a:avLst/>
          </a:prstGeom>
        </p:spPr>
      </p:pic>
      <p:pic>
        <p:nvPicPr>
          <p:cNvPr id="24" name="Picture 12" descr="clean_step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12" y="1119994"/>
            <a:ext cx="9144000" cy="57610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32882" y="348271"/>
            <a:ext cx="91027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400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Комітет провайдерів зелених послуг при ДТПП</a:t>
            </a:r>
            <a:endParaRPr lang="ru-RU" sz="4400" kern="0" dirty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908" y="3022849"/>
            <a:ext cx="15716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Підприємства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uk-UA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Державний сектор Муніципалітети Громади</a:t>
            </a:r>
          </a:p>
          <a:p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Інші зацікавлені сторони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40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Picture 15" descr="cleantech_illustration_loud.png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2786050" y="2214554"/>
            <a:ext cx="1873250" cy="1168189"/>
          </a:xfrm>
          <a:prstGeom prst="rect">
            <a:avLst/>
          </a:prstGeom>
        </p:spPr>
      </p:pic>
      <p:pic>
        <p:nvPicPr>
          <p:cNvPr id="13" name="Picture 16" descr="cleantech_illustration_loud.png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 flipV="1">
            <a:off x="2786050" y="4143380"/>
            <a:ext cx="1873250" cy="1143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141304" y="2485762"/>
            <a:ext cx="19741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Провідні експерти  в сфері екології та енергоефективності</a:t>
            </a:r>
          </a:p>
          <a:p>
            <a:r>
              <a:rPr lang="uk-UA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Технічні університети</a:t>
            </a:r>
          </a:p>
          <a:p>
            <a:r>
              <a:rPr lang="uk-UA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ГО</a:t>
            </a:r>
          </a:p>
          <a:p>
            <a:r>
              <a:rPr lang="uk-UA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Підприємці </a:t>
            </a:r>
          </a:p>
          <a:p>
            <a:r>
              <a:rPr lang="uk-UA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Інсталятори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uk-UA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компанії технічні  </a:t>
            </a:r>
            <a:r>
              <a:rPr lang="uk-UA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ресурсоефективні</a:t>
            </a:r>
            <a:r>
              <a:rPr lang="uk-UA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рішення Екологи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…   - </a:t>
            </a:r>
            <a:r>
              <a:rPr lang="uk-UA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приблизно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40</a:t>
            </a:r>
            <a:r>
              <a:rPr lang="uk-UA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учасників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6512" y="4000504"/>
            <a:ext cx="529579" cy="482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Рисунок 17" descr="logo_index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72132" y="3643314"/>
            <a:ext cx="1253040" cy="234347"/>
          </a:xfrm>
          <a:prstGeom prst="rect">
            <a:avLst/>
          </a:prstGeom>
        </p:spPr>
      </p:pic>
      <p:pic>
        <p:nvPicPr>
          <p:cNvPr id="19" name="Рисунок 18" descr="logo03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00694" y="3286124"/>
            <a:ext cx="1435306" cy="202528"/>
          </a:xfrm>
          <a:prstGeom prst="rect">
            <a:avLst/>
          </a:prstGeom>
        </p:spPr>
      </p:pic>
      <p:pic>
        <p:nvPicPr>
          <p:cNvPr id="20" name="Picture 2" descr="https://scontent-cdg2-1.xx.fbcdn.net/hphotos-prn2/t31.0-8/c0.186.851.315/p851x315/10750029_304332036434486_1042162451150308734_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00760" y="2928934"/>
            <a:ext cx="763366" cy="282562"/>
          </a:xfrm>
          <a:prstGeom prst="rect">
            <a:avLst/>
          </a:prstGeom>
          <a:noFill/>
        </p:spPr>
      </p:pic>
      <p:pic>
        <p:nvPicPr>
          <p:cNvPr id="21" name="Picture 4" descr="http://www.esco-ee.com.ua/img/esco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57884" y="4000504"/>
            <a:ext cx="428652" cy="678699"/>
          </a:xfrm>
          <a:prstGeom prst="rect">
            <a:avLst/>
          </a:prstGeom>
          <a:noFill/>
        </p:spPr>
      </p:pic>
      <p:pic>
        <p:nvPicPr>
          <p:cNvPr id="22" name="Рисунок 21" descr="15021368_w0_h120_logotip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00760" y="2432370"/>
            <a:ext cx="642942" cy="425126"/>
          </a:xfrm>
          <a:prstGeom prst="rect">
            <a:avLst/>
          </a:prstGeom>
        </p:spPr>
      </p:pic>
      <p:pic>
        <p:nvPicPr>
          <p:cNvPr id="26" name="Рисунок 25" descr="ИнЭкоТехЛого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98161" y="4452151"/>
            <a:ext cx="428243" cy="427094"/>
          </a:xfrm>
          <a:prstGeom prst="rect">
            <a:avLst/>
          </a:prstGeom>
        </p:spPr>
      </p:pic>
      <p:sp>
        <p:nvSpPr>
          <p:cNvPr id="28" name="Oval 12"/>
          <p:cNvSpPr/>
          <p:nvPr/>
        </p:nvSpPr>
        <p:spPr bwMode="auto">
          <a:xfrm>
            <a:off x="4292015" y="3009895"/>
            <a:ext cx="1666076" cy="1584176"/>
          </a:xfrm>
          <a:prstGeom prst="ellipse">
            <a:avLst/>
          </a:prstGeom>
          <a:solidFill>
            <a:schemeClr val="accent3">
              <a:lumMod val="75000"/>
              <a:alpha val="3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180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uk-UA" sz="10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НЕТВОРКІНГ </a:t>
            </a:r>
            <a:endParaRPr lang="en-US" sz="1000" b="1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Oval 22"/>
          <p:cNvSpPr/>
          <p:nvPr/>
        </p:nvSpPr>
        <p:spPr bwMode="auto">
          <a:xfrm>
            <a:off x="2862250" y="3009895"/>
            <a:ext cx="1815882" cy="1683118"/>
          </a:xfrm>
          <a:prstGeom prst="ellipse">
            <a:avLst/>
          </a:prstGeom>
          <a:gradFill flip="none" rotWithShape="1">
            <a:gsLst>
              <a:gs pos="2000">
                <a:srgbClr val="008000">
                  <a:lumMod val="0"/>
                  <a:lumOff val="100000"/>
                  <a:alpha val="10000"/>
                </a:srgbClr>
              </a:gs>
              <a:gs pos="99000">
                <a:srgbClr val="008000">
                  <a:alpha val="75000"/>
                </a:srgbClr>
              </a:gs>
            </a:gsLst>
            <a:lin ang="30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180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11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ДОСТУП 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Oval 11"/>
          <p:cNvSpPr/>
          <p:nvPr/>
        </p:nvSpPr>
        <p:spPr bwMode="auto">
          <a:xfrm>
            <a:off x="1475656" y="3030980"/>
            <a:ext cx="1753750" cy="1584176"/>
          </a:xfrm>
          <a:prstGeom prst="ellipse">
            <a:avLst/>
          </a:prstGeom>
          <a:solidFill>
            <a:schemeClr val="accent3">
              <a:lumMod val="7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1800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uk-UA" sz="1600" b="1" dirty="0" smtClean="0">
              <a:solidFill>
                <a:schemeClr val="accent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uk-UA" sz="11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ctr"/>
            <a:endParaRPr lang="en-US" sz="1600" b="1" dirty="0" smtClean="0">
              <a:solidFill>
                <a:schemeClr val="accent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1" name="Рисунок 30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31" y="2549494"/>
            <a:ext cx="428628" cy="408019"/>
          </a:xfrm>
          <a:prstGeom prst="rect">
            <a:avLst/>
          </a:prstGeom>
        </p:spPr>
      </p:pic>
      <p:sp>
        <p:nvSpPr>
          <p:cNvPr id="32" name="Прямоугольник 31"/>
          <p:cNvSpPr/>
          <p:nvPr/>
        </p:nvSpPr>
        <p:spPr>
          <a:xfrm>
            <a:off x="1595813" y="3643314"/>
            <a:ext cx="151343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105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ДОСВІД</a:t>
            </a:r>
            <a:endParaRPr lang="ru-RU" sz="11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6164" y="6236036"/>
            <a:ext cx="7195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Спільна промоція зелених послуг на місцевому та національному ринках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Рисунок 32" descr="E:\Новая папка\Новая папка\Безимени-1.jpg"/>
          <p:cNvPicPr/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2" t="4448" r="7614" b="84662"/>
          <a:stretch/>
        </p:blipFill>
        <p:spPr bwMode="auto">
          <a:xfrm>
            <a:off x="6546474" y="2660913"/>
            <a:ext cx="271629" cy="2754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Рисунок 33" descr="C:\Documents and Settings\adamenko\Desktop\Бланк_ДПМ_рус.png"/>
          <p:cNvPicPr/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80" b="22975"/>
          <a:stretch/>
        </p:blipFill>
        <p:spPr bwMode="auto">
          <a:xfrm>
            <a:off x="5373940" y="2972670"/>
            <a:ext cx="500066" cy="1950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Рисунок 34" descr="pic_2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46261" y="3964417"/>
            <a:ext cx="279298" cy="701281"/>
          </a:xfrm>
          <a:prstGeom prst="rect">
            <a:avLst/>
          </a:prstGeom>
        </p:spPr>
      </p:pic>
      <p:pic>
        <p:nvPicPr>
          <p:cNvPr id="36" name="Рисунок 35" descr="Безимени-1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57229" y="3954290"/>
            <a:ext cx="460721" cy="275965"/>
          </a:xfrm>
          <a:prstGeom prst="rect">
            <a:avLst/>
          </a:prstGeom>
        </p:spPr>
      </p:pic>
      <p:pic>
        <p:nvPicPr>
          <p:cNvPr id="37" name="Picture 2" descr="https://scontent-cdg2-1.xx.fbcdn.net/v/t1.0-9/10565135_271660306372031_4331874099537011174_n.jpg?oh=39dbe9f7847619791e0947ac9260a79f&amp;oe=585F4D80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5529273" y="4452151"/>
            <a:ext cx="313274" cy="307862"/>
          </a:xfrm>
          <a:prstGeom prst="rect">
            <a:avLst/>
          </a:prstGeom>
          <a:noFill/>
        </p:spPr>
      </p:pic>
      <p:pic>
        <p:nvPicPr>
          <p:cNvPr id="38" name="Рисунок 37" descr="logo_dmeti_tr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49085" y="3075445"/>
            <a:ext cx="310245" cy="28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726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42774" y="11100"/>
            <a:ext cx="8117658" cy="177890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/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Динаміка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2017 </a:t>
            </a:r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2016</a:t>
            </a:r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оборот, попит Дніпро, Волинь </a:t>
            </a:r>
            <a:endParaRPr lang="en" dirty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 rot="20700000">
            <a:off x="5857884" y="2167339"/>
            <a:ext cx="2724300" cy="2724300"/>
          </a:xfrm>
          <a:prstGeom prst="ellipse">
            <a:avLst/>
          </a:prstGeom>
          <a:solidFill>
            <a:srgbClr val="FFFFFF">
              <a:alpha val="1654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Gray</a:t>
            </a:r>
          </a:p>
        </p:txBody>
      </p:sp>
      <p:sp>
        <p:nvSpPr>
          <p:cNvPr id="164" name="Shape 164"/>
          <p:cNvSpPr/>
          <p:nvPr/>
        </p:nvSpPr>
        <p:spPr>
          <a:xfrm rot="20700000">
            <a:off x="733350" y="2600737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White</a:t>
            </a:r>
          </a:p>
        </p:txBody>
      </p:sp>
      <p:sp>
        <p:nvSpPr>
          <p:cNvPr id="165" name="Shape 165"/>
          <p:cNvSpPr/>
          <p:nvPr/>
        </p:nvSpPr>
        <p:spPr>
          <a:xfrm rot="20700000">
            <a:off x="5686350" y="2600737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Black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491287737"/>
              </p:ext>
            </p:extLst>
          </p:nvPr>
        </p:nvGraphicFramePr>
        <p:xfrm>
          <a:off x="436019" y="1800215"/>
          <a:ext cx="8280768" cy="4776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Минус 12"/>
          <p:cNvSpPr/>
          <p:nvPr/>
        </p:nvSpPr>
        <p:spPr>
          <a:xfrm>
            <a:off x="-751656" y="1677327"/>
            <a:ext cx="9424342" cy="53516"/>
          </a:xfrm>
          <a:prstGeom prst="mathMinus">
            <a:avLst/>
          </a:prstGeom>
          <a:solidFill>
            <a:srgbClr val="9BBB5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Shape 211"/>
          <p:cNvCxnSpPr/>
          <p:nvPr/>
        </p:nvCxnSpPr>
        <p:spPr>
          <a:xfrm>
            <a:off x="2365603" y="6332775"/>
            <a:ext cx="1584176" cy="0"/>
          </a:xfrm>
          <a:prstGeom prst="straightConnector1">
            <a:avLst/>
          </a:prstGeom>
          <a:noFill/>
          <a:ln w="38100" cap="flat" cmpd="sng">
            <a:solidFill>
              <a:srgbClr val="349E37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9" name="Shape 212"/>
          <p:cNvCxnSpPr/>
          <p:nvPr/>
        </p:nvCxnSpPr>
        <p:spPr>
          <a:xfrm>
            <a:off x="4864110" y="6332775"/>
            <a:ext cx="1815251" cy="0"/>
          </a:xfrm>
          <a:prstGeom prst="straightConnector1">
            <a:avLst/>
          </a:prstGeom>
          <a:noFill/>
          <a:ln w="38100" cap="flat" cmpd="sng">
            <a:solidFill>
              <a:srgbClr val="397739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10" name="Shape 213"/>
          <p:cNvCxnSpPr/>
          <p:nvPr/>
        </p:nvCxnSpPr>
        <p:spPr>
          <a:xfrm>
            <a:off x="137316" y="6313725"/>
            <a:ext cx="1232231" cy="0"/>
          </a:xfrm>
          <a:prstGeom prst="straightConnector1">
            <a:avLst/>
          </a:prstGeom>
          <a:noFill/>
          <a:ln w="38100" cap="flat" cmpd="sng">
            <a:solidFill>
              <a:srgbClr val="9BBB59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11" name="Shape 214"/>
          <p:cNvCxnSpPr/>
          <p:nvPr/>
        </p:nvCxnSpPr>
        <p:spPr>
          <a:xfrm>
            <a:off x="7550179" y="6313725"/>
            <a:ext cx="1554188" cy="0"/>
          </a:xfrm>
          <a:prstGeom prst="straightConnector1">
            <a:avLst/>
          </a:prstGeom>
          <a:noFill/>
          <a:ln w="38100" cap="flat" cmpd="sng">
            <a:solidFill>
              <a:srgbClr val="214E1E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12" name="Shape 215"/>
          <p:cNvSpPr txBox="1"/>
          <p:nvPr/>
        </p:nvSpPr>
        <p:spPr>
          <a:xfrm>
            <a:off x="6559443" y="5319472"/>
            <a:ext cx="1612957" cy="1736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Вище попит на послуги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Shape 216"/>
          <p:cNvSpPr txBox="1"/>
          <p:nvPr/>
        </p:nvSpPr>
        <p:spPr>
          <a:xfrm>
            <a:off x="1369547" y="5319472"/>
            <a:ext cx="1284088" cy="15030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Більше клієнтів</a:t>
            </a:r>
            <a:endParaRPr lang="en" sz="2400" b="1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  <a:sym typeface="Lato"/>
            </a:endParaRPr>
          </a:p>
        </p:txBody>
      </p:sp>
      <p:sp>
        <p:nvSpPr>
          <p:cNvPr id="15" name="Shape 217"/>
          <p:cNvSpPr txBox="1"/>
          <p:nvPr/>
        </p:nvSpPr>
        <p:spPr>
          <a:xfrm>
            <a:off x="3943072" y="5428191"/>
            <a:ext cx="1828663" cy="1736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Більше оплата за послуги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7040" y="5723103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rgbClr val="39773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Рік </a:t>
            </a:r>
            <a:r>
              <a:rPr lang="en-US" dirty="0">
                <a:solidFill>
                  <a:srgbClr val="39773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2017</a:t>
            </a:r>
            <a:endParaRPr lang="ru-RU" dirty="0">
              <a:solidFill>
                <a:srgbClr val="397739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940769" y="4954437"/>
            <a:ext cx="738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13%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770558" y="4966943"/>
            <a:ext cx="926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>
                <a:solidFill>
                  <a:srgbClr val="C00000"/>
                </a:solidFill>
              </a:rPr>
              <a:t>47 </a:t>
            </a:r>
            <a:r>
              <a:rPr lang="en-GB" sz="2400" dirty="0" smtClean="0">
                <a:solidFill>
                  <a:srgbClr val="C00000"/>
                </a:solidFill>
              </a:rPr>
              <a:t>% 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 idx="4294967295"/>
          </p:nvPr>
        </p:nvSpPr>
        <p:spPr>
          <a:xfrm>
            <a:off x="641940" y="2757354"/>
            <a:ext cx="2643206" cy="101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uk-UA" sz="7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sz="7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uk-UA" sz="7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 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4294967295"/>
          </p:nvPr>
        </p:nvSpPr>
        <p:spPr>
          <a:xfrm>
            <a:off x="1219672" y="3774953"/>
            <a:ext cx="6638283" cy="8779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-UA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Число консультацій в 2016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8 </a:t>
            </a:r>
            <a:r>
              <a:rPr lang="uk-UA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компаній  </a:t>
            </a:r>
            <a:endParaRPr lang="en" sz="2400" dirty="0">
              <a:solidFill>
                <a:schemeClr val="accent3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3266518" y="1052735"/>
            <a:ext cx="4075362" cy="7951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uk-UA" sz="4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sz="4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  <a:r>
              <a:rPr lang="uk-UA" sz="4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" sz="4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%, </a:t>
            </a:r>
            <a:r>
              <a:rPr lang="uk-UA" sz="4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рік</a:t>
            </a:r>
            <a:r>
              <a:rPr lang="en" sz="4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</a:t>
            </a:r>
            <a:endParaRPr lang="en" sz="40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ctrTitle" idx="4294967295"/>
          </p:nvPr>
        </p:nvSpPr>
        <p:spPr>
          <a:xfrm>
            <a:off x="1115616" y="4631282"/>
            <a:ext cx="1994813" cy="119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uk-UA" sz="7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563</a:t>
            </a:r>
            <a:br>
              <a:rPr lang="uk-UA" sz="7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ubTitle" idx="4294967295"/>
          </p:nvPr>
        </p:nvSpPr>
        <p:spPr>
          <a:xfrm>
            <a:off x="1213570" y="5877272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-UA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Число консультацій в 2015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8 </a:t>
            </a:r>
            <a:r>
              <a:rPr lang="uk-UA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компаній</a:t>
            </a:r>
            <a:endParaRPr lang="en" sz="2400" dirty="0">
              <a:solidFill>
                <a:schemeClr val="accent3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0" y="1052735"/>
            <a:ext cx="971600" cy="792089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accent3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0" y="3254114"/>
            <a:ext cx="827584" cy="678942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accent3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0" y="5102914"/>
            <a:ext cx="552450" cy="554936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accent3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012160" y="331188"/>
            <a:ext cx="26594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ДНІПРО </a:t>
            </a:r>
            <a:endParaRPr lang="en-US" sz="4400" b="1" dirty="0" smtClean="0">
              <a:solidFill>
                <a:schemeClr val="accent3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hape 235"/>
          <p:cNvSpPr txBox="1">
            <a:spLocks/>
          </p:cNvSpPr>
          <p:nvPr/>
        </p:nvSpPr>
        <p:spPr>
          <a:xfrm>
            <a:off x="1187624" y="1844824"/>
            <a:ext cx="6638283" cy="87797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uk-UA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ЧИСЛО КОНСУЛЬТАЦІЙ </a:t>
            </a:r>
            <a:r>
              <a:rPr lang="uk-UA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201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7, 10 </a:t>
            </a:r>
            <a:r>
              <a:rPr lang="uk-UA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компаній</a:t>
            </a:r>
            <a:endParaRPr lang="en" sz="2400" dirty="0">
              <a:solidFill>
                <a:schemeClr val="accent3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Shape 234"/>
          <p:cNvSpPr txBox="1">
            <a:spLocks/>
          </p:cNvSpPr>
          <p:nvPr/>
        </p:nvSpPr>
        <p:spPr>
          <a:xfrm>
            <a:off x="641940" y="827225"/>
            <a:ext cx="2643206" cy="10175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819</a:t>
            </a:r>
            <a:r>
              <a:rPr lang="uk-UA" sz="7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  <p:sp>
        <p:nvSpPr>
          <p:cNvPr id="15" name="Shape 236"/>
          <p:cNvSpPr txBox="1">
            <a:spLocks/>
          </p:cNvSpPr>
          <p:nvPr/>
        </p:nvSpPr>
        <p:spPr>
          <a:xfrm>
            <a:off x="3418918" y="3137946"/>
            <a:ext cx="3313322" cy="79511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uk-UA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r>
              <a:rPr lang="uk-UA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%, </a:t>
            </a:r>
            <a:r>
              <a:rPr lang="uk-UA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рік</a:t>
            </a:r>
            <a:r>
              <a:rPr lang="e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endParaRPr lang="en" sz="3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Shape 236"/>
          <p:cNvSpPr txBox="1">
            <a:spLocks/>
          </p:cNvSpPr>
          <p:nvPr/>
        </p:nvSpPr>
        <p:spPr>
          <a:xfrm>
            <a:off x="3429584" y="4982827"/>
            <a:ext cx="3446672" cy="79511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uk-UA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Базова </a:t>
            </a:r>
            <a:r>
              <a:rPr lang="uk-UA" sz="3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</a:t>
            </a:r>
            <a:r>
              <a:rPr lang="uk-UA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інія </a:t>
            </a:r>
            <a:endParaRPr lang="en" sz="3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7739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 idx="4294967295"/>
          </p:nvPr>
        </p:nvSpPr>
        <p:spPr>
          <a:xfrm>
            <a:off x="693118" y="739335"/>
            <a:ext cx="2643206" cy="101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434</a:t>
            </a:r>
            <a:r>
              <a:rPr lang="uk-UA" sz="7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4294967295"/>
          </p:nvPr>
        </p:nvSpPr>
        <p:spPr>
          <a:xfrm>
            <a:off x="1259632" y="1831032"/>
            <a:ext cx="7056784" cy="109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-UA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ЧИСЛО КОНСУЛЬТАЦІЙ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 </a:t>
            </a:r>
            <a:r>
              <a:rPr lang="uk-UA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компаній в 201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uk-UA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" sz="2400" dirty="0">
              <a:solidFill>
                <a:schemeClr val="accent3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862675" y="4597799"/>
            <a:ext cx="7772400" cy="119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uk-UA" sz="72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+16 </a:t>
            </a:r>
            <a:r>
              <a:rPr lang="en" sz="72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</a:t>
            </a:r>
            <a:endParaRPr lang="en" sz="72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4294967295"/>
          </p:nvPr>
        </p:nvSpPr>
        <p:spPr>
          <a:xfrm>
            <a:off x="1187623" y="5623026"/>
            <a:ext cx="7447451" cy="12424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uk-UA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uk-UA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рік, середній зріст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11 </a:t>
            </a:r>
            <a:r>
              <a:rPr lang="uk-UA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23% </a:t>
            </a:r>
            <a:r>
              <a:rPr lang="uk-UA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більшість компаній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ctrTitle" idx="4294967295"/>
          </p:nvPr>
        </p:nvSpPr>
        <p:spPr>
          <a:xfrm>
            <a:off x="1259632" y="2719422"/>
            <a:ext cx="1994813" cy="119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7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374</a:t>
            </a:r>
            <a:r>
              <a:rPr lang="uk-UA" sz="7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uk-UA" sz="7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ubTitle" idx="4294967295"/>
          </p:nvPr>
        </p:nvSpPr>
        <p:spPr>
          <a:xfrm>
            <a:off x="1085880" y="3789040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uk-UA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ЧИСЛО КОНСУЛЬТАЦІЙ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 </a:t>
            </a:r>
            <a:r>
              <a:rPr lang="uk-UA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компаній в </a:t>
            </a:r>
            <a:r>
              <a:rPr lang="uk-UA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uk-UA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" sz="2400" dirty="0">
              <a:solidFill>
                <a:schemeClr val="accent3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0" y="1268760"/>
            <a:ext cx="971600" cy="576064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accent3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0" y="3055703"/>
            <a:ext cx="683568" cy="520839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accent3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00192" y="283294"/>
            <a:ext cx="26642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ВОЛИНЬ</a:t>
            </a:r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4400" dirty="0">
              <a:solidFill>
                <a:schemeClr val="accent3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Стрелка вправо 1"/>
          <p:cNvSpPr/>
          <p:nvPr/>
        </p:nvSpPr>
        <p:spPr>
          <a:xfrm rot="16200000">
            <a:off x="97182" y="5076775"/>
            <a:ext cx="489204" cy="484632"/>
          </a:xfrm>
          <a:prstGeom prst="rightArrow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Shape 209"/>
          <p:cNvGraphicFramePr/>
          <p:nvPr>
            <p:extLst>
              <p:ext uri="{D42A27DB-BD31-4B8C-83A1-F6EECF244321}">
                <p14:modId xmlns:p14="http://schemas.microsoft.com/office/powerpoint/2010/main" val="991473118"/>
              </p:ext>
            </p:extLst>
          </p:nvPr>
        </p:nvGraphicFramePr>
        <p:xfrm>
          <a:off x="755576" y="1844824"/>
          <a:ext cx="7776864" cy="47525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61678"/>
                <a:gridCol w="248618"/>
                <a:gridCol w="4466568"/>
              </a:tblGrid>
              <a:tr h="91932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uk-UA" sz="20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Open Sans"/>
                        </a:rPr>
                        <a:t>Рік </a:t>
                      </a:r>
                      <a:endParaRPr lang="en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uk-UA" sz="20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Open Sans"/>
                        </a:rPr>
                        <a:t>Число консультацій </a:t>
                      </a:r>
                      <a:endParaRPr lang="en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endParaRPr lang="en" sz="20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7310"/>
                      </a:schemeClr>
                    </a:solidFill>
                  </a:tcPr>
                </a:tc>
              </a:tr>
              <a:tr h="1139402">
                <a:tc>
                  <a:txBody>
                    <a:bodyPr/>
                    <a:lstStyle/>
                    <a:p>
                      <a:pPr marL="174625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Open Sans"/>
                        </a:rPr>
                        <a:t>2017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alpha val="731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alpha val="731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713</a:t>
                      </a:r>
                      <a:endParaRPr lang="en" sz="28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Montserrat"/>
                      </a:endParaRPr>
                    </a:p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uk-UA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alpha val="7310"/>
                      </a:schemeClr>
                    </a:solidFill>
                  </a:tcPr>
                </a:tc>
              </a:tr>
              <a:tr h="897935">
                <a:tc>
                  <a:txBody>
                    <a:bodyPr/>
                    <a:lstStyle/>
                    <a:p>
                      <a:pPr marL="174625" lvl="0" indent="0" algn="r" rtl="0">
                        <a:spcBef>
                          <a:spcPts val="0"/>
                        </a:spcBef>
                        <a:buNone/>
                      </a:pPr>
                      <a:r>
                        <a:rPr lang="uk-UA" sz="2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2016</a:t>
                      </a:r>
                      <a:endParaRPr lang="en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alpha val="731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alpha val="731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uk-UA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472</a:t>
                      </a:r>
                      <a:endParaRPr lang="en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alpha val="7310"/>
                      </a:schemeClr>
                    </a:solidFill>
                  </a:tcPr>
                </a:tc>
              </a:tr>
              <a:tr h="897935">
                <a:tc>
                  <a:txBody>
                    <a:bodyPr/>
                    <a:lstStyle/>
                    <a:p>
                      <a:pPr marL="174625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2015</a:t>
                      </a:r>
                      <a:endParaRPr lang="en" sz="2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alpha val="731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alpha val="731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uk-UA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343</a:t>
                      </a:r>
                      <a:endParaRPr lang="en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alpha val="7310"/>
                      </a:schemeClr>
                    </a:solidFill>
                  </a:tcPr>
                </a:tc>
              </a:tr>
              <a:tr h="89793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20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31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20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31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2400"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Shape 240"/>
          <p:cNvSpPr/>
          <p:nvPr/>
        </p:nvSpPr>
        <p:spPr>
          <a:xfrm>
            <a:off x="1331640" y="6022278"/>
            <a:ext cx="691276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uk-UA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Проблема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: </a:t>
            </a:r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багато консультацій </a:t>
            </a:r>
            <a:r>
              <a:rPr lang="uk-UA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без оплати…</a:t>
            </a:r>
            <a:endParaRPr lang="en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hape 255"/>
          <p:cNvSpPr txBox="1">
            <a:spLocks/>
          </p:cNvSpPr>
          <p:nvPr/>
        </p:nvSpPr>
        <p:spPr>
          <a:xfrm>
            <a:off x="-27856" y="0"/>
            <a:ext cx="9171856" cy="155679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pPr algn="l"/>
            <a:r>
              <a:rPr lang="uk-UA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Консультації без оплати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Дніпро</a:t>
            </a:r>
            <a:endParaRPr lang="en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55"/>
          <p:cNvSpPr txBox="1">
            <a:spLocks/>
          </p:cNvSpPr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179512" y="260648"/>
            <a:ext cx="8964488" cy="10081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Консультації без оплати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Волинь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09" name="Shape 209"/>
          <p:cNvGraphicFramePr/>
          <p:nvPr>
            <p:extLst>
              <p:ext uri="{D42A27DB-BD31-4B8C-83A1-F6EECF244321}">
                <p14:modId xmlns:p14="http://schemas.microsoft.com/office/powerpoint/2010/main" val="3704708131"/>
              </p:ext>
            </p:extLst>
          </p:nvPr>
        </p:nvGraphicFramePr>
        <p:xfrm>
          <a:off x="1093291" y="1916832"/>
          <a:ext cx="6957417" cy="3547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19139"/>
                <a:gridCol w="2319139"/>
                <a:gridCol w="2319139"/>
              </a:tblGrid>
              <a:tr h="836124">
                <a:tc gridSpan="2"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uk-UA" sz="20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Open Sans"/>
                        </a:rPr>
                        <a:t>Число консультацій</a:t>
                      </a:r>
                    </a:p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uk-UA" sz="20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Open Sans"/>
                        </a:rPr>
                        <a:t> для підприємств </a:t>
                      </a:r>
                      <a:endParaRPr lang="en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endParaRPr lang="en" sz="20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731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uk-UA" sz="20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Open Sans"/>
                        </a:rPr>
                        <a:t>Консультації для фізичних осіб</a:t>
                      </a:r>
                      <a:endParaRPr lang="en" sz="2000" b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Open Sans"/>
                      </a:endParaRPr>
                    </a:p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endParaRPr lang="en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</a:tr>
              <a:tr h="816675">
                <a:tc>
                  <a:txBody>
                    <a:bodyPr/>
                    <a:lstStyle/>
                    <a:p>
                      <a:pPr marL="174625" lvl="0" indent="0" rtl="0">
                        <a:spcBef>
                          <a:spcPts val="0"/>
                        </a:spcBef>
                        <a:buNone/>
                      </a:pPr>
                      <a:r>
                        <a:rPr lang="uk-UA" sz="2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</a:t>
                      </a:r>
                      <a:r>
                        <a:rPr lang="en-US" sz="2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alpha val="731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829</a:t>
                      </a:r>
                      <a:r>
                        <a:rPr lang="uk-UA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alpha val="731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Montserrat"/>
                        </a:rPr>
                        <a:t>1815</a:t>
                      </a:r>
                      <a:endParaRPr lang="en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alpha val="7310"/>
                      </a:schemeClr>
                    </a:solidFill>
                  </a:tcPr>
                </a:tc>
              </a:tr>
              <a:tr h="816675">
                <a:tc>
                  <a:txBody>
                    <a:bodyPr/>
                    <a:lstStyle/>
                    <a:p>
                      <a:pPr marL="174625" lvl="0" indent="0" rtl="0">
                        <a:spcBef>
                          <a:spcPts val="0"/>
                        </a:spcBef>
                        <a:buNone/>
                      </a:pPr>
                      <a:r>
                        <a:rPr lang="uk-UA" sz="2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2016</a:t>
                      </a:r>
                      <a:endParaRPr lang="en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alpha val="731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395</a:t>
                      </a:r>
                      <a:endParaRPr lang="en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alpha val="731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Montserrat"/>
                        </a:rPr>
                        <a:t>1445</a:t>
                      </a:r>
                      <a:endParaRPr lang="en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alpha val="7310"/>
                      </a:schemeClr>
                    </a:solidFill>
                  </a:tcPr>
                </a:tc>
              </a:tr>
              <a:tr h="816675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uk-UA" sz="20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Open Sans"/>
                        </a:rPr>
                        <a:t>Проблема</a:t>
                      </a:r>
                      <a:r>
                        <a:rPr lang="en-US" sz="20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Open Sans"/>
                        </a:rPr>
                        <a:t>: </a:t>
                      </a:r>
                      <a:r>
                        <a:rPr lang="uk-UA" sz="20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Open Sans"/>
                        </a:rPr>
                        <a:t>високий відсоток консультацій без оплати…</a:t>
                      </a:r>
                      <a:endParaRPr lang="en" sz="2000" b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31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2400" dirty="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20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31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hape 240"/>
          <p:cNvSpPr/>
          <p:nvPr/>
        </p:nvSpPr>
        <p:spPr>
          <a:xfrm>
            <a:off x="2483768" y="6021288"/>
            <a:ext cx="417646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5"/>
          <p:cNvSpPr txBox="1">
            <a:spLocks/>
          </p:cNvSpPr>
          <p:nvPr/>
        </p:nvSpPr>
        <p:spPr>
          <a:xfrm>
            <a:off x="0" y="1"/>
            <a:ext cx="9144000" cy="134076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45338"/>
            <a:ext cx="7920880" cy="850094"/>
          </a:xfrm>
        </p:spPr>
        <p:txBody>
          <a:bodyPr>
            <a:noAutofit/>
          </a:bodyPr>
          <a:lstStyle/>
          <a:p>
            <a:pPr algn="l"/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Структура клієнтів</a:t>
            </a:r>
            <a:r>
              <a:rPr lang="en-GB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Волинь </a:t>
            </a:r>
            <a:r>
              <a:rPr lang="en-GB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883132838"/>
              </p:ext>
            </p:extLst>
          </p:nvPr>
        </p:nvGraphicFramePr>
        <p:xfrm>
          <a:off x="683568" y="1628800"/>
          <a:ext cx="6984776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Овал 8"/>
          <p:cNvSpPr/>
          <p:nvPr/>
        </p:nvSpPr>
        <p:spPr>
          <a:xfrm>
            <a:off x="7524328" y="3068960"/>
            <a:ext cx="1529474" cy="1440159"/>
          </a:xfrm>
          <a:prstGeom prst="ellipse">
            <a:avLst/>
          </a:prstGeom>
          <a:solidFill>
            <a:schemeClr val="accent3">
              <a:lumMod val="75000"/>
              <a:alpha val="48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623209" y="3604373"/>
            <a:ext cx="1331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1400" dirty="0"/>
              <a:t>Муніципалітет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007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 idx="4294967295"/>
          </p:nvPr>
        </p:nvSpPr>
        <p:spPr>
          <a:xfrm>
            <a:off x="380999" y="92355"/>
            <a:ext cx="8655497" cy="13924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Ситуація на регіональному ринку зелених послуг</a:t>
            </a:r>
            <a:endParaRPr lang="en" dirty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357158" y="2845081"/>
            <a:ext cx="2571768" cy="35843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uk-UA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Текст 5"/>
          <p:cNvSpPr txBox="1">
            <a:spLocks/>
          </p:cNvSpPr>
          <p:nvPr/>
        </p:nvSpPr>
        <p:spPr>
          <a:xfrm>
            <a:off x="460375" y="2737795"/>
            <a:ext cx="2051720" cy="19271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Програма зеленої економіки </a:t>
            </a:r>
          </a:p>
          <a:p>
            <a:pPr marL="0" indent="0">
              <a:buNone/>
            </a:pPr>
            <a:r>
              <a:rPr lang="uk-UA" sz="2000" b="1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Сприяння активізації місцевого ринку зелених послуг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AutoShape 2" descr="Картинки по запросу growing seedl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4017007076"/>
              </p:ext>
            </p:extLst>
          </p:nvPr>
        </p:nvGraphicFramePr>
        <p:xfrm>
          <a:off x="1783023" y="1290170"/>
          <a:ext cx="7296472" cy="5338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" name="Текст 4"/>
          <p:cNvSpPr txBox="1">
            <a:spLocks/>
          </p:cNvSpPr>
          <p:nvPr/>
        </p:nvSpPr>
        <p:spPr>
          <a:xfrm>
            <a:off x="2928926" y="5905584"/>
            <a:ext cx="1224136" cy="8464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2000" b="1" dirty="0" smtClean="0"/>
              <a:t>Попит </a:t>
            </a:r>
          </a:p>
          <a:p>
            <a:pPr marL="0" indent="0" algn="ctr">
              <a:buNone/>
            </a:pPr>
            <a:r>
              <a:rPr lang="uk-UA" sz="2000" b="1" dirty="0" smtClean="0"/>
              <a:t>Зріст</a:t>
            </a:r>
            <a:endParaRPr lang="en-GB" sz="2000" b="1" dirty="0" smtClean="0"/>
          </a:p>
          <a:p>
            <a:pPr algn="ctr"/>
            <a:endParaRPr lang="en-GB" sz="2000" dirty="0" smtClean="0"/>
          </a:p>
          <a:p>
            <a:pPr algn="ctr"/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521640" y="5974881"/>
            <a:ext cx="15408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2000" b="1" dirty="0" smtClean="0">
                <a:solidFill>
                  <a:prstClr val="black"/>
                </a:solidFill>
              </a:rPr>
              <a:t>Пропозиція </a:t>
            </a:r>
            <a:endParaRPr lang="en-GB" sz="2000" b="1" dirty="0" smtClean="0">
              <a:solidFill>
                <a:prstClr val="black"/>
              </a:solidFill>
            </a:endParaRPr>
          </a:p>
          <a:p>
            <a:pPr algn="ctr"/>
            <a:r>
              <a:rPr lang="uk-UA" sz="2000" b="1" dirty="0" smtClean="0">
                <a:solidFill>
                  <a:prstClr val="black"/>
                </a:solidFill>
              </a:rPr>
              <a:t>покращено</a:t>
            </a:r>
            <a:endParaRPr lang="ru-RU" dirty="0"/>
          </a:p>
        </p:txBody>
      </p:sp>
      <p:sp>
        <p:nvSpPr>
          <p:cNvPr id="43" name="Минус 42"/>
          <p:cNvSpPr/>
          <p:nvPr/>
        </p:nvSpPr>
        <p:spPr>
          <a:xfrm>
            <a:off x="-751656" y="1677327"/>
            <a:ext cx="9424342" cy="53516"/>
          </a:xfrm>
          <a:prstGeom prst="mathMinus">
            <a:avLst/>
          </a:prstGeom>
          <a:solidFill>
            <a:srgbClr val="9BBB5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16832"/>
          </a:xfrm>
          <a:solidFill>
            <a:schemeClr val="accent3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Організації бізнес підтримки – місце зустрічі попит-пропозиція 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 </a:t>
            </a:r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ДТПП, ВТПП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70618096"/>
              </p:ext>
            </p:extLst>
          </p:nvPr>
        </p:nvGraphicFramePr>
        <p:xfrm>
          <a:off x="1475656" y="18986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570089636"/>
              </p:ext>
            </p:extLst>
          </p:nvPr>
        </p:nvGraphicFramePr>
        <p:xfrm>
          <a:off x="1979712" y="5312446"/>
          <a:ext cx="5040560" cy="1101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78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643"/>
            <a:ext cx="9144000" cy="1772815"/>
          </a:xfrm>
          <a:solidFill>
            <a:schemeClr val="accent3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Базове дослідження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статус зелених послуг Дніпро, Волинь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(2015-16)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17616"/>
              </p:ext>
            </p:extLst>
          </p:nvPr>
        </p:nvGraphicFramePr>
        <p:xfrm>
          <a:off x="-1" y="1867989"/>
          <a:ext cx="9144001" cy="5052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2"/>
                <a:gridCol w="4571999"/>
              </a:tblGrid>
              <a:tr h="480891">
                <a:tc>
                  <a:txBody>
                    <a:bodyPr/>
                    <a:lstStyle/>
                    <a:p>
                      <a:pPr algn="ctr"/>
                      <a:r>
                        <a:rPr lang="en-US" cap="all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cap="all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cap="all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85160">
                <a:tc>
                  <a:txBody>
                    <a:bodyPr/>
                    <a:lstStyle/>
                    <a:p>
                      <a:pPr marL="457200" lvl="1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uk-UA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Сегмент зелених бізнес послуг не сформований \ Немає ринку \</a:t>
                      </a:r>
                      <a:r>
                        <a:rPr lang="en-US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uk-UA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Стихійність</a:t>
                      </a:r>
                    </a:p>
                    <a:p>
                      <a:pPr marL="457200" lvl="1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uk-UA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Слабка співпраця підприємств</a:t>
                      </a:r>
                      <a:r>
                        <a:rPr lang="uk-UA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з провайдерами та проектними установами </a:t>
                      </a:r>
                      <a:r>
                        <a:rPr lang="en-US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uk-UA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інжиніринговими компаніями)</a:t>
                      </a:r>
                    </a:p>
                    <a:p>
                      <a:pPr marL="457200" lvl="1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uk-UA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Брак професійних консалтингових</a:t>
                      </a:r>
                      <a:r>
                        <a:rPr lang="uk-UA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навичок </a:t>
                      </a:r>
                      <a:r>
                        <a:rPr lang="uk-UA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…</a:t>
                      </a:r>
                    </a:p>
                    <a:p>
                      <a:pPr marL="457200" lvl="1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uk-UA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Немає довіри до зовнішніх</a:t>
                      </a:r>
                      <a:r>
                        <a:rPr lang="uk-UA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консультантів</a:t>
                      </a:r>
                      <a:endParaRPr lang="uk-UA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457200" lvl="1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uk-UA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Немає «звички» платити за консультації</a:t>
                      </a:r>
                    </a:p>
                    <a:p>
                      <a:pPr marL="457200" lvl="1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uk-UA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Власники не зацікавлені в зеленій модернізації  </a:t>
                      </a:r>
                    </a:p>
                    <a:p>
                      <a:pPr marL="457200" lvl="1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uk-UA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Немає екологічної</a:t>
                      </a:r>
                      <a:r>
                        <a:rPr lang="uk-UA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свідомості </a:t>
                      </a:r>
                      <a:endParaRPr lang="en-US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Є потенціал ….  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Відсутність стимулювання</a:t>
                      </a:r>
                      <a:r>
                        <a:rPr lang="uk-UA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зелених інновацій з боку держави </a:t>
                      </a:r>
                      <a:endParaRPr lang="uk-UA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Брак фінансів на реалізацію рішень 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Складнощі з отриманням інвестицій </a:t>
                      </a:r>
                      <a:r>
                        <a:rPr lang="uk-UA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Брак інформації про можливості зелених послуг та надавачів якісних послуг</a:t>
                      </a:r>
                    </a:p>
                    <a:p>
                      <a:pPr marL="457200" lvl="1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uk-UA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Брак професійних консультантів 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Негативний досвід неякісного консалтингу …</a:t>
                      </a:r>
                      <a:endParaRPr lang="uk-UA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5664818" y="1867989"/>
            <a:ext cx="25075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 cap="all" dirty="0" smtClean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Підприємства</a:t>
            </a:r>
            <a:endParaRPr lang="ru-RU" sz="2000" b="1" dirty="0">
              <a:solidFill>
                <a:schemeClr val="accent3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00142" y="1867989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2000" b="1" cap="all" dirty="0" smtClean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провайдери</a:t>
            </a:r>
            <a:endParaRPr lang="ru-RU" sz="2000" b="1" dirty="0">
              <a:solidFill>
                <a:schemeClr val="accent3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uk-UA" sz="4900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ДТПП  - РОЗШИРЕННЯ ПОРТФОЛІО ПОСЛУГ</a:t>
            </a:r>
            <a:r>
              <a:rPr lang="en-GB" sz="4900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ru-RU" dirty="0">
                <a:solidFill>
                  <a:schemeClr val="accent3">
                    <a:lumMod val="75000"/>
                  </a:schemeClr>
                </a:solidFill>
              </a:rPr>
            </a:b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5696" y="1958106"/>
            <a:ext cx="5544616" cy="4525963"/>
          </a:xfrm>
        </p:spPr>
        <p:txBody>
          <a:bodyPr>
            <a:norm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Тренінги та семінари для </a:t>
            </a:r>
            <a:r>
              <a:rPr lang="uk-U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енергоаудиторів</a:t>
            </a:r>
            <a:r>
              <a:rPr lang="uk-UA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екологів, </a:t>
            </a:r>
            <a:r>
              <a:rPr lang="uk-U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енергоменеджерів</a:t>
            </a:r>
            <a:r>
              <a:rPr lang="uk-UA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комунальних установ, спеціалістів державних підприємств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uk-UA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відділів закупівель, студентів тощо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Програми індивідуального обслуговування для провайдерів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Експрес аудити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Організація заходів 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uk-U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промо</a:t>
            </a:r>
            <a:r>
              <a:rPr lang="uk-UA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тури на підприємства, презентації компаній, прес тури, конференції тощо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Адміністрування спеціалізованих донорських проектів..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Минус 3"/>
          <p:cNvSpPr/>
          <p:nvPr/>
        </p:nvSpPr>
        <p:spPr>
          <a:xfrm>
            <a:off x="-684584" y="1628800"/>
            <a:ext cx="9424342" cy="53516"/>
          </a:xfrm>
          <a:prstGeom prst="mathMinus">
            <a:avLst/>
          </a:prstGeom>
          <a:solidFill>
            <a:srgbClr val="9BBB5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Vladimir\Downloads\professor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25" y="1988840"/>
            <a:ext cx="749167" cy="74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Vladimir\Downloads\chat(1)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55" y="3068960"/>
            <a:ext cx="917308" cy="91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Vladimir\Downloads\team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55" y="4581088"/>
            <a:ext cx="917308" cy="91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Shape 532"/>
          <p:cNvGrpSpPr>
            <a:grpSpLocks noChangeAspect="1"/>
          </p:cNvGrpSpPr>
          <p:nvPr/>
        </p:nvGrpSpPr>
        <p:grpSpPr>
          <a:xfrm>
            <a:off x="1074827" y="5698815"/>
            <a:ext cx="468725" cy="360000"/>
            <a:chOff x="568950" y="3686775"/>
            <a:chExt cx="472500" cy="362900"/>
          </a:xfrm>
        </p:grpSpPr>
        <p:sp>
          <p:nvSpPr>
            <p:cNvPr id="9" name="Shape 533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43794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34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43794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35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43794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527"/>
          <p:cNvGrpSpPr/>
          <p:nvPr/>
        </p:nvGrpSpPr>
        <p:grpSpPr>
          <a:xfrm>
            <a:off x="1150914" y="4148959"/>
            <a:ext cx="360000" cy="360000"/>
            <a:chOff x="3951850" y="2985350"/>
            <a:chExt cx="407950" cy="416500"/>
          </a:xfrm>
          <a:solidFill>
            <a:schemeClr val="accent3"/>
          </a:solidFill>
        </p:grpSpPr>
        <p:sp>
          <p:nvSpPr>
            <p:cNvPr id="13" name="Shape 52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grpFill/>
            <a:ln w="19050" cap="rnd" cmpd="sng">
              <a:solidFill>
                <a:srgbClr val="52945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2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grpFill/>
            <a:ln w="19050" cap="rnd" cmpd="sng">
              <a:solidFill>
                <a:srgbClr val="52945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3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grpFill/>
            <a:ln w="19050" cap="rnd" cmpd="sng">
              <a:solidFill>
                <a:srgbClr val="52945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5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grpFill/>
            <a:ln w="19050" cap="rnd" cmpd="sng">
              <a:solidFill>
                <a:srgbClr val="52945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88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1"/>
          <p:cNvSpPr/>
          <p:nvPr/>
        </p:nvSpPr>
        <p:spPr>
          <a:xfrm>
            <a:off x="-87833" y="2132856"/>
            <a:ext cx="9236075" cy="47843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596826"/>
            <a:ext cx="8686800" cy="1429199"/>
          </a:xfrm>
        </p:spPr>
        <p:txBody>
          <a:bodyPr>
            <a:noAutofit/>
          </a:bodyPr>
          <a:lstStyle/>
          <a:p>
            <a:pPr algn="l"/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Каталізатори </a:t>
            </a:r>
            <a:b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розвитку зелених </a:t>
            </a:r>
            <a:b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послуг</a:t>
            </a:r>
            <a:endParaRPr lang="ru-RU" dirty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288106" y="2436813"/>
            <a:ext cx="8604374" cy="411723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uk-UA" sz="2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Деякий прогрес на національному рівні</a:t>
            </a:r>
            <a:r>
              <a:rPr lang="en-GB" sz="2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uk-UA" sz="2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зміни в рамковому законодавстві </a:t>
            </a:r>
            <a:r>
              <a:rPr lang="en-GB" sz="2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 </a:t>
            </a:r>
            <a:r>
              <a:rPr lang="uk-UA" sz="2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гармонізація з законодавством ЄС</a:t>
            </a:r>
            <a:endParaRPr lang="en-GB" sz="26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uk-UA" sz="2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Прийняття та вступ в силу </a:t>
            </a:r>
            <a:r>
              <a:rPr lang="uk-UA" sz="2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нових законів в енергетичному секторі та сфері довкілля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uk-UA" sz="2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Адміністративна реформа</a:t>
            </a:r>
            <a:endParaRPr lang="en-GB" sz="26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uk-UA" sz="2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Висок</a:t>
            </a:r>
            <a:r>
              <a:rPr lang="uk-UA" sz="2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і</a:t>
            </a:r>
            <a:r>
              <a:rPr lang="uk-UA" sz="2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uk-UA" sz="2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ціни на енергію </a:t>
            </a:r>
            <a:r>
              <a:rPr lang="uk-UA" sz="2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та </a:t>
            </a:r>
            <a:r>
              <a:rPr lang="uk-UA" sz="2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зростання тарифів</a:t>
            </a:r>
            <a:endParaRPr lang="en-GB" sz="26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uk-UA" sz="2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Публічна свідомість  </a:t>
            </a:r>
            <a:r>
              <a:rPr lang="en-GB" sz="2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 </a:t>
            </a:r>
            <a:r>
              <a:rPr lang="uk-UA" sz="2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до більш ефективного споживання</a:t>
            </a:r>
            <a:endParaRPr lang="en-GB" sz="26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Минус 6"/>
          <p:cNvSpPr/>
          <p:nvPr/>
        </p:nvSpPr>
        <p:spPr>
          <a:xfrm>
            <a:off x="-751656" y="2132856"/>
            <a:ext cx="9424342" cy="53516"/>
          </a:xfrm>
          <a:prstGeom prst="mathMinus">
            <a:avLst/>
          </a:prstGeom>
          <a:solidFill>
            <a:srgbClr val="9BBB5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-82583"/>
            <a:ext cx="3707904" cy="219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68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 idx="4294967295"/>
          </p:nvPr>
        </p:nvSpPr>
        <p:spPr>
          <a:xfrm>
            <a:off x="381000" y="92354"/>
            <a:ext cx="3617100" cy="24266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Проблеми та обмеження</a:t>
            </a:r>
            <a:endParaRPr lang="en" dirty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0" y="2564400"/>
            <a:ext cx="9144000" cy="4293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Shape 172"/>
          <p:cNvGrpSpPr/>
          <p:nvPr/>
        </p:nvGrpSpPr>
        <p:grpSpPr>
          <a:xfrm>
            <a:off x="3294197" y="1555930"/>
            <a:ext cx="2467458" cy="4572382"/>
            <a:chOff x="-6729413" y="-17360900"/>
            <a:chExt cx="26138325" cy="48436249"/>
          </a:xfr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grpSpPr>
        <p:sp>
          <p:nvSpPr>
            <p:cNvPr id="173" name="Shape 173"/>
            <p:cNvSpPr/>
            <p:nvPr/>
          </p:nvSpPr>
          <p:spPr>
            <a:xfrm>
              <a:off x="-6729413" y="-9364661"/>
              <a:ext cx="25398299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pFill/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3276600" y="-17360900"/>
              <a:ext cx="10882199" cy="884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2576175" y="-17360900"/>
              <a:ext cx="6832499" cy="1046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-6729413" y="-9364661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-6729413" y="-9364661"/>
              <a:ext cx="10005899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-6729413" y="-17360900"/>
              <a:ext cx="19305600" cy="884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2752386" y="-9293225"/>
              <a:ext cx="5916600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-6729413" y="-9364661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-6729413" y="-11442700"/>
              <a:ext cx="10005899" cy="2924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4158912" y="-11938000"/>
              <a:ext cx="5250000" cy="5040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2957511" y="-8518525"/>
              <a:ext cx="8811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1728450" y="-6897686"/>
              <a:ext cx="6940499" cy="1564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-4899025" y="-698500"/>
              <a:ext cx="6378599" cy="17613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-4370387" y="-6897686"/>
              <a:ext cx="7327800" cy="619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9578975" y="8743950"/>
              <a:ext cx="4263900" cy="22331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1728450" y="-6897686"/>
              <a:ext cx="6940499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3838575" y="-6897686"/>
              <a:ext cx="7890000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-1235075" y="-698500"/>
              <a:ext cx="8242200" cy="17613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-1235075" y="-5207000"/>
              <a:ext cx="12963599" cy="22121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-6305550" y="-6897686"/>
              <a:ext cx="7785000" cy="8804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1728450" y="-6897686"/>
              <a:ext cx="6940499" cy="8770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479550" y="-6897686"/>
              <a:ext cx="5527799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-1373187" y="8743950"/>
              <a:ext cx="13101599" cy="13630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2994025" y="8743950"/>
              <a:ext cx="8734499" cy="22331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1728450" y="1873250"/>
              <a:ext cx="6835799" cy="1310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3276600" y="-9293225"/>
              <a:ext cx="10882199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7469186" y="-6897686"/>
              <a:ext cx="5283300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Shape 201"/>
          <p:cNvSpPr/>
          <p:nvPr/>
        </p:nvSpPr>
        <p:spPr>
          <a:xfrm>
            <a:off x="230312" y="3486166"/>
            <a:ext cx="3632449" cy="31762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Брак професійних кадрів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Дефіцит якісних програм підвищення фахової кваліфікації</a:t>
            </a: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uk-UA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Недостатньо прямих контактів та слабкий діалог з політичними </a:t>
            </a:r>
            <a:r>
              <a:rPr lang="uk-UA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стейкхолдерами</a:t>
            </a:r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та владою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uk-UA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874581" y="2845081"/>
            <a:ext cx="3071834" cy="3377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Слабка обізнаність про ефект консалтингових послуг</a:t>
            </a: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uk-UA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Корупція та відсутність прозорості в системі  тендерів на надання послуг</a:t>
            </a: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uk-UA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Брак адекватних фінансових механізмів модернізації</a:t>
            </a:r>
            <a:r>
              <a:rPr lang="en" sz="120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.</a:t>
            </a:r>
            <a:endParaRPr lang="en" sz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844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68140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algn="l"/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Потреби подальшого розвитку</a:t>
            </a:r>
            <a:endParaRPr lang="en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986903" y="1698877"/>
            <a:ext cx="2664295" cy="152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uk-UA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Ринок зелених послуг не структурований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uk-UA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Потрібні подальші зусилля консолідувати ринкових гравців та просувати зелені можливості для зміни відношення та поведінки споживачів….</a:t>
            </a:r>
            <a:endParaRPr lang="ru-RU" sz="12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body" idx="3"/>
          </p:nvPr>
        </p:nvSpPr>
        <p:spPr>
          <a:xfrm>
            <a:off x="800478" y="4923298"/>
            <a:ext cx="2353538" cy="14401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	</a:t>
            </a:r>
            <a:r>
              <a:rPr lang="uk-UA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Посилення  </a:t>
            </a:r>
            <a:r>
              <a:rPr lang="uk-UA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маркетингових навичок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uk-UA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брак практики маркетингу та продажів консалтингових послуг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uk-UA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Потреба в відповідних </a:t>
            </a:r>
            <a:r>
              <a:rPr lang="uk-UA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тренінгових</a:t>
            </a:r>
            <a:r>
              <a:rPr lang="uk-UA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заходах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>
              <a:buNone/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116616" y="16783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5" name="Shape 274"/>
          <p:cNvGrpSpPr/>
          <p:nvPr/>
        </p:nvGrpSpPr>
        <p:grpSpPr>
          <a:xfrm>
            <a:off x="4544116" y="2587709"/>
            <a:ext cx="754282" cy="685428"/>
            <a:chOff x="5292575" y="3681900"/>
            <a:chExt cx="420150" cy="373275"/>
          </a:xfrm>
          <a:solidFill>
            <a:schemeClr val="accent3">
              <a:lumMod val="75000"/>
            </a:schemeClr>
          </a:solidFill>
        </p:grpSpPr>
        <p:sp>
          <p:nvSpPr>
            <p:cNvPr id="126" name="Shape 27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grpFill/>
            <a:ln w="1905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27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grpFill/>
            <a:ln w="1905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27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grpFill/>
            <a:ln w="1905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27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grpFill/>
            <a:ln w="1905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27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905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28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grpFill/>
            <a:ln w="1905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28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grpFill/>
            <a:ln w="1905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582403" y="2358736"/>
            <a:ext cx="2880320" cy="1375097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GB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</a:t>
            </a: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Profitable environmental management” 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(PREMA) </a:t>
            </a:r>
            <a:r>
              <a:rPr lang="uk-UA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uk-UA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за умов завершення курсу може </a:t>
            </a:r>
            <a:r>
              <a:rPr lang="uk-UA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поповнити 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uk-UA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інструментарій професійного консультування провайдерів в сфері прибуткового екологічного менеджменту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ru-RU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540552" y="153521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33" name="Shape 261"/>
          <p:cNvSpPr txBox="1">
            <a:spLocks noGrp="1"/>
          </p:cNvSpPr>
          <p:nvPr>
            <p:ph type="body" idx="3"/>
          </p:nvPr>
        </p:nvSpPr>
        <p:spPr>
          <a:xfrm>
            <a:off x="800478" y="3438872"/>
            <a:ext cx="2403370" cy="12241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uk-UA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Активне просування </a:t>
            </a:r>
            <a:r>
              <a:rPr lang="uk-UA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на політичному рівні потрібно для зміни парадигми мислення суспільства </a:t>
            </a:r>
            <a:endParaRPr sz="1200" b="1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4" name="Shape 261"/>
          <p:cNvSpPr txBox="1">
            <a:spLocks noGrp="1"/>
          </p:cNvSpPr>
          <p:nvPr>
            <p:ph type="body" idx="3"/>
          </p:nvPr>
        </p:nvSpPr>
        <p:spPr>
          <a:xfrm>
            <a:off x="5652120" y="4539954"/>
            <a:ext cx="2732675" cy="13681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uk-UA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Є зацікавленість в посиленні </a:t>
            </a:r>
            <a:r>
              <a:rPr lang="uk-UA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міжнародних бізнес контактів та обміну досвідом </a:t>
            </a:r>
            <a:r>
              <a:rPr lang="uk-UA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(інноваційні технології, технічні та юридичні стандарти тощо)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50" name="Shape 424"/>
          <p:cNvGrpSpPr/>
          <p:nvPr/>
        </p:nvGrpSpPr>
        <p:grpSpPr>
          <a:xfrm>
            <a:off x="315489" y="3655505"/>
            <a:ext cx="782632" cy="722403"/>
            <a:chOff x="6625350" y="1613750"/>
            <a:chExt cx="480525" cy="438400"/>
          </a:xfrm>
          <a:solidFill>
            <a:schemeClr val="accent3">
              <a:lumMod val="75000"/>
            </a:schemeClr>
          </a:solidFill>
        </p:grpSpPr>
        <p:sp>
          <p:nvSpPr>
            <p:cNvPr id="51" name="Shape 42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42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42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42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42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" name="Shape 334"/>
          <p:cNvGrpSpPr/>
          <p:nvPr/>
        </p:nvGrpSpPr>
        <p:grpSpPr>
          <a:xfrm>
            <a:off x="262628" y="1893036"/>
            <a:ext cx="724275" cy="731008"/>
            <a:chOff x="4636075" y="261925"/>
            <a:chExt cx="401800" cy="475050"/>
          </a:xfrm>
          <a:solidFill>
            <a:schemeClr val="accent3">
              <a:lumMod val="75000"/>
            </a:schemeClr>
          </a:solidFill>
        </p:grpSpPr>
        <p:sp>
          <p:nvSpPr>
            <p:cNvPr id="57" name="Shape 335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336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3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3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" name="Shape 472"/>
          <p:cNvGrpSpPr/>
          <p:nvPr/>
        </p:nvGrpSpPr>
        <p:grpSpPr>
          <a:xfrm>
            <a:off x="4714066" y="4842137"/>
            <a:ext cx="666199" cy="471905"/>
            <a:chOff x="3955900" y="2984500"/>
            <a:chExt cx="414000" cy="422525"/>
          </a:xfrm>
          <a:solidFill>
            <a:schemeClr val="accent3">
              <a:lumMod val="75000"/>
            </a:schemeClr>
          </a:solidFill>
        </p:grpSpPr>
        <p:sp>
          <p:nvSpPr>
            <p:cNvPr id="62" name="Shape 47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47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47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" name="Shape 418"/>
          <p:cNvGrpSpPr/>
          <p:nvPr/>
        </p:nvGrpSpPr>
        <p:grpSpPr>
          <a:xfrm>
            <a:off x="309939" y="5225224"/>
            <a:ext cx="699811" cy="711546"/>
            <a:chOff x="5970800" y="1619250"/>
            <a:chExt cx="428650" cy="456725"/>
          </a:xfrm>
          <a:solidFill>
            <a:schemeClr val="accent3">
              <a:lumMod val="75000"/>
            </a:schemeClr>
          </a:solidFill>
        </p:grpSpPr>
        <p:sp>
          <p:nvSpPr>
            <p:cNvPr id="67" name="Shape 41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4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42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42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4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41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5"/>
          <p:cNvSpPr txBox="1">
            <a:spLocks/>
          </p:cNvSpPr>
          <p:nvPr/>
        </p:nvSpPr>
        <p:spPr>
          <a:xfrm>
            <a:off x="0" y="0"/>
            <a:ext cx="9144000" cy="155679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06895"/>
            <a:ext cx="6462600" cy="1143000"/>
          </a:xfrm>
        </p:spPr>
        <p:txBody>
          <a:bodyPr>
            <a:normAutofit/>
          </a:bodyPr>
          <a:lstStyle/>
          <a:p>
            <a:pPr algn="l"/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Загальні спостереження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1700808"/>
            <a:ext cx="2371200" cy="4967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1600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Попит </a:t>
            </a:r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на зелені послуги повільно, але впевнено зростає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 marL="0" indent="0">
              <a:buNone/>
            </a:pP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uk-UA" sz="1600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Законодавство рамкове  покращено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тарифи на енергію зростають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uk-UA" sz="1600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Важливі приклади кращих практик, успішних історій, приклади формулювання та впровадження зелених політик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вони забезпечують докази переваг </a:t>
            </a:r>
            <a:r>
              <a:rPr lang="uk-UA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еко</a:t>
            </a:r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орієнтованих послуг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lvl="0" indent="0">
              <a:buNone/>
            </a:pP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3203848" y="1556791"/>
            <a:ext cx="2371200" cy="496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Зацікавленість в нових зелених технологіях зростає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системи поновлювальної енергетики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lvl="0" indent="0">
              <a:buNone/>
            </a:pP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uk-UA" sz="1600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Міжнародні учбові тури та бізнес візити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ефективний інструмент передачі знань та професійного </a:t>
            </a:r>
            <a:r>
              <a:rPr lang="uk-UA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нетворкінгу</a:t>
            </a:r>
            <a:endParaRPr lang="en-GB" sz="1600" dirty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lvl="0" indent="0">
              <a:buNone/>
            </a:pP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lvl="0" indent="0">
              <a:buNone/>
            </a:pPr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Є потенціал для нових послуг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Більшість провайдерів планують розширювати свою діяльність в 2018 році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lvl="0" indent="0">
              <a:buNone/>
            </a:pP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3"/>
          </p:nvPr>
        </p:nvSpPr>
        <p:spPr>
          <a:xfrm>
            <a:off x="6012160" y="1556791"/>
            <a:ext cx="2371200" cy="49677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1600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Зелене консультування – прекрасна ніша для класичних консалтингових компаній на майбутнє.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Компанії управлінські </a:t>
            </a:r>
            <a:r>
              <a:rPr lang="uk-UA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консалтери</a:t>
            </a:r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можуть додавати зелені складові в своє </a:t>
            </a:r>
            <a:r>
              <a:rPr lang="uk-UA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портфоліо</a:t>
            </a:r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послуг та просувати зелену ідеологію безпосередньо особам, приймаючим рішення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lvl="0" indent="0">
              <a:buNone/>
            </a:pPr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Місцеві провайдери розширюють свої послуги на інші регіони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вони цінують отримані знання та розглядають Програму як </a:t>
            </a:r>
            <a:r>
              <a:rPr lang="uk-UA" sz="1600" dirty="0" smtClean="0">
                <a:solidFill>
                  <a:srgbClr val="9BBB5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поштовх до розвитку ринку зелених послуг </a:t>
            </a:r>
            <a:r>
              <a:rPr lang="uk-UA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 Україні. 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9BBB5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ВЗАЄМОДІЯ ПАЛАТА – ПРОВАЙДЕРИ </a:t>
            </a:r>
            <a:endParaRPr lang="ru-RU" dirty="0">
              <a:solidFill>
                <a:srgbClr val="9BBB59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Диаграмма 2"/>
          <p:cNvGraphicFramePr/>
          <p:nvPr>
            <p:extLst>
              <p:ext uri="{D42A27DB-BD31-4B8C-83A1-F6EECF244321}">
                <p14:modId xmlns:p14="http://schemas.microsoft.com/office/powerpoint/2010/main" val="1092345289"/>
              </p:ext>
            </p:extLst>
          </p:nvPr>
        </p:nvGraphicFramePr>
        <p:xfrm>
          <a:off x="827584" y="2204864"/>
          <a:ext cx="744048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49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-1" y="4869160"/>
            <a:ext cx="9143865" cy="2028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ctrTitle" idx="4294967295"/>
          </p:nvPr>
        </p:nvSpPr>
        <p:spPr>
          <a:xfrm>
            <a:off x="179512" y="1268760"/>
            <a:ext cx="2808312" cy="29866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Ринок зелених послуг в Україні</a:t>
            </a:r>
            <a:endParaRPr lang="en" dirty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body" idx="4294967295"/>
          </p:nvPr>
        </p:nvSpPr>
        <p:spPr>
          <a:xfrm>
            <a:off x="500034" y="5373216"/>
            <a:ext cx="8143932" cy="14847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b="1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Живемо зеленіше 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</a:t>
            </a:r>
          </a:p>
          <a:p>
            <a:pPr lvl="0" rtl="0">
              <a:spcBef>
                <a:spcPts val="0"/>
              </a:spcBef>
              <a:buNone/>
            </a:pPr>
            <a:r>
              <a:rPr lang="uk-UA" sz="2400" dirty="0" smtClean="0">
                <a:solidFill>
                  <a:schemeClr val="accent3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Наталя Денисенко,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+38</a:t>
            </a:r>
            <a:r>
              <a:rPr lang="uk-UA" sz="2400" dirty="0" smtClean="0">
                <a:solidFill>
                  <a:schemeClr val="accent3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0506427092</a:t>
            </a:r>
          </a:p>
        </p:txBody>
      </p:sp>
      <p:sp>
        <p:nvSpPr>
          <p:cNvPr id="15" name="Shape 229"/>
          <p:cNvSpPr/>
          <p:nvPr/>
        </p:nvSpPr>
        <p:spPr>
          <a:xfrm>
            <a:off x="6574273" y="5527752"/>
            <a:ext cx="692400" cy="692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230"/>
          <p:cNvSpPr/>
          <p:nvPr/>
        </p:nvSpPr>
        <p:spPr>
          <a:xfrm>
            <a:off x="7360091" y="5519351"/>
            <a:ext cx="737750" cy="7092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" name="Shape 245"/>
          <p:cNvGrpSpPr/>
          <p:nvPr/>
        </p:nvGrpSpPr>
        <p:grpSpPr>
          <a:xfrm>
            <a:off x="7488338" y="5679989"/>
            <a:ext cx="481256" cy="387926"/>
            <a:chOff x="5255200" y="3006475"/>
            <a:chExt cx="511700" cy="378575"/>
          </a:xfrm>
          <a:solidFill>
            <a:schemeClr val="accent3">
              <a:lumMod val="75000"/>
            </a:schemeClr>
          </a:solidFill>
        </p:grpSpPr>
        <p:sp>
          <p:nvSpPr>
            <p:cNvPr id="8" name="Shape 24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2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Shape 233"/>
          <p:cNvSpPr/>
          <p:nvPr/>
        </p:nvSpPr>
        <p:spPr>
          <a:xfrm>
            <a:off x="5796136" y="5527752"/>
            <a:ext cx="692400" cy="692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235"/>
          <p:cNvSpPr/>
          <p:nvPr/>
        </p:nvSpPr>
        <p:spPr>
          <a:xfrm>
            <a:off x="5963902" y="5690806"/>
            <a:ext cx="356869" cy="366292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" name="Shape 579"/>
          <p:cNvGrpSpPr/>
          <p:nvPr/>
        </p:nvGrpSpPr>
        <p:grpSpPr>
          <a:xfrm>
            <a:off x="6723944" y="5677423"/>
            <a:ext cx="393059" cy="393059"/>
            <a:chOff x="5941025" y="3634400"/>
            <a:chExt cx="467650" cy="467650"/>
          </a:xfrm>
          <a:solidFill>
            <a:schemeClr val="accent3">
              <a:lumMod val="75000"/>
            </a:schemeClr>
          </a:solidFill>
        </p:grpSpPr>
        <p:sp>
          <p:nvSpPr>
            <p:cNvPr id="17" name="Shape 58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8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58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58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58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8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23" name="Содержимое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229583"/>
              </p:ext>
            </p:extLst>
          </p:nvPr>
        </p:nvGraphicFramePr>
        <p:xfrm>
          <a:off x="1368425" y="285689"/>
          <a:ext cx="7775575" cy="460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6439164" y="4456014"/>
            <a:ext cx="1299867" cy="1281726"/>
            <a:chOff x="8100392" y="4198989"/>
            <a:chExt cx="1299867" cy="1281726"/>
          </a:xfrm>
        </p:grpSpPr>
        <p:sp>
          <p:nvSpPr>
            <p:cNvPr id="70" name="Shape 231"/>
            <p:cNvSpPr/>
            <p:nvPr/>
          </p:nvSpPr>
          <p:spPr>
            <a:xfrm>
              <a:off x="8100392" y="4198989"/>
              <a:ext cx="1299867" cy="128172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2" name="Shape 384"/>
            <p:cNvGrpSpPr/>
            <p:nvPr/>
          </p:nvGrpSpPr>
          <p:grpSpPr>
            <a:xfrm>
              <a:off x="8357416" y="4449022"/>
              <a:ext cx="785818" cy="714380"/>
              <a:chOff x="5954370" y="919882"/>
              <a:chExt cx="517800" cy="504350"/>
            </a:xfrm>
            <a:solidFill>
              <a:schemeClr val="bg1"/>
            </a:solidFill>
          </p:grpSpPr>
          <p:sp>
            <p:nvSpPr>
              <p:cNvPr id="53" name="Shape 385"/>
              <p:cNvSpPr/>
              <p:nvPr/>
            </p:nvSpPr>
            <p:spPr>
              <a:xfrm>
                <a:off x="5954370" y="919882"/>
                <a:ext cx="517800" cy="504350"/>
              </a:xfrm>
              <a:custGeom>
                <a:avLst/>
                <a:gdLst/>
                <a:ahLst/>
                <a:cxnLst/>
                <a:rect l="0" t="0" r="0" b="0"/>
                <a:pathLst>
                  <a:path w="20712" h="20174" extrusionOk="0">
                    <a:moveTo>
                      <a:pt x="10356" y="2858"/>
                    </a:moveTo>
                    <a:lnTo>
                      <a:pt x="10722" y="2882"/>
                    </a:lnTo>
                    <a:lnTo>
                      <a:pt x="11089" y="2907"/>
                    </a:lnTo>
                    <a:lnTo>
                      <a:pt x="11455" y="2956"/>
                    </a:lnTo>
                    <a:lnTo>
                      <a:pt x="11821" y="3004"/>
                    </a:lnTo>
                    <a:lnTo>
                      <a:pt x="12163" y="3102"/>
                    </a:lnTo>
                    <a:lnTo>
                      <a:pt x="12505" y="3200"/>
                    </a:lnTo>
                    <a:lnTo>
                      <a:pt x="12847" y="3298"/>
                    </a:lnTo>
                    <a:lnTo>
                      <a:pt x="13165" y="3444"/>
                    </a:lnTo>
                    <a:lnTo>
                      <a:pt x="13482" y="3591"/>
                    </a:lnTo>
                    <a:lnTo>
                      <a:pt x="13800" y="3737"/>
                    </a:lnTo>
                    <a:lnTo>
                      <a:pt x="14093" y="3908"/>
                    </a:lnTo>
                    <a:lnTo>
                      <a:pt x="14386" y="4104"/>
                    </a:lnTo>
                    <a:lnTo>
                      <a:pt x="14679" y="4299"/>
                    </a:lnTo>
                    <a:lnTo>
                      <a:pt x="14948" y="4519"/>
                    </a:lnTo>
                    <a:lnTo>
                      <a:pt x="15216" y="4739"/>
                    </a:lnTo>
                    <a:lnTo>
                      <a:pt x="15460" y="4983"/>
                    </a:lnTo>
                    <a:lnTo>
                      <a:pt x="15705" y="5227"/>
                    </a:lnTo>
                    <a:lnTo>
                      <a:pt x="15925" y="5496"/>
                    </a:lnTo>
                    <a:lnTo>
                      <a:pt x="16144" y="5764"/>
                    </a:lnTo>
                    <a:lnTo>
                      <a:pt x="16340" y="6057"/>
                    </a:lnTo>
                    <a:lnTo>
                      <a:pt x="16535" y="6350"/>
                    </a:lnTo>
                    <a:lnTo>
                      <a:pt x="16706" y="6644"/>
                    </a:lnTo>
                    <a:lnTo>
                      <a:pt x="16853" y="6961"/>
                    </a:lnTo>
                    <a:lnTo>
                      <a:pt x="16999" y="7279"/>
                    </a:lnTo>
                    <a:lnTo>
                      <a:pt x="17146" y="7596"/>
                    </a:lnTo>
                    <a:lnTo>
                      <a:pt x="17243" y="7938"/>
                    </a:lnTo>
                    <a:lnTo>
                      <a:pt x="17341" y="8280"/>
                    </a:lnTo>
                    <a:lnTo>
                      <a:pt x="17439" y="8622"/>
                    </a:lnTo>
                    <a:lnTo>
                      <a:pt x="17488" y="8988"/>
                    </a:lnTo>
                    <a:lnTo>
                      <a:pt x="17536" y="9354"/>
                    </a:lnTo>
                    <a:lnTo>
                      <a:pt x="17561" y="9721"/>
                    </a:lnTo>
                    <a:lnTo>
                      <a:pt x="17585" y="10087"/>
                    </a:lnTo>
                    <a:lnTo>
                      <a:pt x="17561" y="10454"/>
                    </a:lnTo>
                    <a:lnTo>
                      <a:pt x="17536" y="10820"/>
                    </a:lnTo>
                    <a:lnTo>
                      <a:pt x="17488" y="11186"/>
                    </a:lnTo>
                    <a:lnTo>
                      <a:pt x="17439" y="11553"/>
                    </a:lnTo>
                    <a:lnTo>
                      <a:pt x="17341" y="11894"/>
                    </a:lnTo>
                    <a:lnTo>
                      <a:pt x="17243" y="12236"/>
                    </a:lnTo>
                    <a:lnTo>
                      <a:pt x="17146" y="12578"/>
                    </a:lnTo>
                    <a:lnTo>
                      <a:pt x="16999" y="12896"/>
                    </a:lnTo>
                    <a:lnTo>
                      <a:pt x="16853" y="13213"/>
                    </a:lnTo>
                    <a:lnTo>
                      <a:pt x="16706" y="13531"/>
                    </a:lnTo>
                    <a:lnTo>
                      <a:pt x="16535" y="13824"/>
                    </a:lnTo>
                    <a:lnTo>
                      <a:pt x="16340" y="14117"/>
                    </a:lnTo>
                    <a:lnTo>
                      <a:pt x="16144" y="14410"/>
                    </a:lnTo>
                    <a:lnTo>
                      <a:pt x="15925" y="14679"/>
                    </a:lnTo>
                    <a:lnTo>
                      <a:pt x="15705" y="14947"/>
                    </a:lnTo>
                    <a:lnTo>
                      <a:pt x="15460" y="15192"/>
                    </a:lnTo>
                    <a:lnTo>
                      <a:pt x="15216" y="15436"/>
                    </a:lnTo>
                    <a:lnTo>
                      <a:pt x="14948" y="15656"/>
                    </a:lnTo>
                    <a:lnTo>
                      <a:pt x="14679" y="15875"/>
                    </a:lnTo>
                    <a:lnTo>
                      <a:pt x="14386" y="16071"/>
                    </a:lnTo>
                    <a:lnTo>
                      <a:pt x="14093" y="16266"/>
                    </a:lnTo>
                    <a:lnTo>
                      <a:pt x="13800" y="16437"/>
                    </a:lnTo>
                    <a:lnTo>
                      <a:pt x="13482" y="16584"/>
                    </a:lnTo>
                    <a:lnTo>
                      <a:pt x="13165" y="16730"/>
                    </a:lnTo>
                    <a:lnTo>
                      <a:pt x="12847" y="16877"/>
                    </a:lnTo>
                    <a:lnTo>
                      <a:pt x="12505" y="16974"/>
                    </a:lnTo>
                    <a:lnTo>
                      <a:pt x="12163" y="17072"/>
                    </a:lnTo>
                    <a:lnTo>
                      <a:pt x="11821" y="17170"/>
                    </a:lnTo>
                    <a:lnTo>
                      <a:pt x="11455" y="17219"/>
                    </a:lnTo>
                    <a:lnTo>
                      <a:pt x="11089" y="17268"/>
                    </a:lnTo>
                    <a:lnTo>
                      <a:pt x="10722" y="17292"/>
                    </a:lnTo>
                    <a:lnTo>
                      <a:pt x="10356" y="17316"/>
                    </a:lnTo>
                    <a:lnTo>
                      <a:pt x="9990" y="17292"/>
                    </a:lnTo>
                    <a:lnTo>
                      <a:pt x="9623" y="17268"/>
                    </a:lnTo>
                    <a:lnTo>
                      <a:pt x="9257" y="17219"/>
                    </a:lnTo>
                    <a:lnTo>
                      <a:pt x="8891" y="17170"/>
                    </a:lnTo>
                    <a:lnTo>
                      <a:pt x="8549" y="17072"/>
                    </a:lnTo>
                    <a:lnTo>
                      <a:pt x="8207" y="16974"/>
                    </a:lnTo>
                    <a:lnTo>
                      <a:pt x="7865" y="16877"/>
                    </a:lnTo>
                    <a:lnTo>
                      <a:pt x="7547" y="16730"/>
                    </a:lnTo>
                    <a:lnTo>
                      <a:pt x="7230" y="16584"/>
                    </a:lnTo>
                    <a:lnTo>
                      <a:pt x="6912" y="16437"/>
                    </a:lnTo>
                    <a:lnTo>
                      <a:pt x="6619" y="16266"/>
                    </a:lnTo>
                    <a:lnTo>
                      <a:pt x="6326" y="16071"/>
                    </a:lnTo>
                    <a:lnTo>
                      <a:pt x="6033" y="15875"/>
                    </a:lnTo>
                    <a:lnTo>
                      <a:pt x="5765" y="15656"/>
                    </a:lnTo>
                    <a:lnTo>
                      <a:pt x="5496" y="15436"/>
                    </a:lnTo>
                    <a:lnTo>
                      <a:pt x="5252" y="15192"/>
                    </a:lnTo>
                    <a:lnTo>
                      <a:pt x="5007" y="14947"/>
                    </a:lnTo>
                    <a:lnTo>
                      <a:pt x="4788" y="14679"/>
                    </a:lnTo>
                    <a:lnTo>
                      <a:pt x="4568" y="14410"/>
                    </a:lnTo>
                    <a:lnTo>
                      <a:pt x="4372" y="14117"/>
                    </a:lnTo>
                    <a:lnTo>
                      <a:pt x="4177" y="13824"/>
                    </a:lnTo>
                    <a:lnTo>
                      <a:pt x="4006" y="13531"/>
                    </a:lnTo>
                    <a:lnTo>
                      <a:pt x="3860" y="13213"/>
                    </a:lnTo>
                    <a:lnTo>
                      <a:pt x="3713" y="12896"/>
                    </a:lnTo>
                    <a:lnTo>
                      <a:pt x="3566" y="12578"/>
                    </a:lnTo>
                    <a:lnTo>
                      <a:pt x="3469" y="12236"/>
                    </a:lnTo>
                    <a:lnTo>
                      <a:pt x="3371" y="11894"/>
                    </a:lnTo>
                    <a:lnTo>
                      <a:pt x="3273" y="11553"/>
                    </a:lnTo>
                    <a:lnTo>
                      <a:pt x="3225" y="11186"/>
                    </a:lnTo>
                    <a:lnTo>
                      <a:pt x="3176" y="10820"/>
                    </a:lnTo>
                    <a:lnTo>
                      <a:pt x="3151" y="10454"/>
                    </a:lnTo>
                    <a:lnTo>
                      <a:pt x="3127" y="10087"/>
                    </a:lnTo>
                    <a:lnTo>
                      <a:pt x="3151" y="9721"/>
                    </a:lnTo>
                    <a:lnTo>
                      <a:pt x="3176" y="9354"/>
                    </a:lnTo>
                    <a:lnTo>
                      <a:pt x="3225" y="8988"/>
                    </a:lnTo>
                    <a:lnTo>
                      <a:pt x="3273" y="8622"/>
                    </a:lnTo>
                    <a:lnTo>
                      <a:pt x="3371" y="8280"/>
                    </a:lnTo>
                    <a:lnTo>
                      <a:pt x="3469" y="7938"/>
                    </a:lnTo>
                    <a:lnTo>
                      <a:pt x="3566" y="7596"/>
                    </a:lnTo>
                    <a:lnTo>
                      <a:pt x="3713" y="7279"/>
                    </a:lnTo>
                    <a:lnTo>
                      <a:pt x="3860" y="6961"/>
                    </a:lnTo>
                    <a:lnTo>
                      <a:pt x="4006" y="6644"/>
                    </a:lnTo>
                    <a:lnTo>
                      <a:pt x="4177" y="6350"/>
                    </a:lnTo>
                    <a:lnTo>
                      <a:pt x="4372" y="6057"/>
                    </a:lnTo>
                    <a:lnTo>
                      <a:pt x="4568" y="5764"/>
                    </a:lnTo>
                    <a:lnTo>
                      <a:pt x="4788" y="5496"/>
                    </a:lnTo>
                    <a:lnTo>
                      <a:pt x="5007" y="5227"/>
                    </a:lnTo>
                    <a:lnTo>
                      <a:pt x="5252" y="4983"/>
                    </a:lnTo>
                    <a:lnTo>
                      <a:pt x="5496" y="4739"/>
                    </a:lnTo>
                    <a:lnTo>
                      <a:pt x="5765" y="4519"/>
                    </a:lnTo>
                    <a:lnTo>
                      <a:pt x="6033" y="4299"/>
                    </a:lnTo>
                    <a:lnTo>
                      <a:pt x="6326" y="4104"/>
                    </a:lnTo>
                    <a:lnTo>
                      <a:pt x="6619" y="3908"/>
                    </a:lnTo>
                    <a:lnTo>
                      <a:pt x="6912" y="3737"/>
                    </a:lnTo>
                    <a:lnTo>
                      <a:pt x="7230" y="3591"/>
                    </a:lnTo>
                    <a:lnTo>
                      <a:pt x="7547" y="3444"/>
                    </a:lnTo>
                    <a:lnTo>
                      <a:pt x="7865" y="3298"/>
                    </a:lnTo>
                    <a:lnTo>
                      <a:pt x="8207" y="3200"/>
                    </a:lnTo>
                    <a:lnTo>
                      <a:pt x="8549" y="3102"/>
                    </a:lnTo>
                    <a:lnTo>
                      <a:pt x="8891" y="3004"/>
                    </a:lnTo>
                    <a:lnTo>
                      <a:pt x="9257" y="2956"/>
                    </a:lnTo>
                    <a:lnTo>
                      <a:pt x="9623" y="2907"/>
                    </a:lnTo>
                    <a:lnTo>
                      <a:pt x="9990" y="2882"/>
                    </a:lnTo>
                    <a:lnTo>
                      <a:pt x="10356" y="2858"/>
                    </a:lnTo>
                    <a:close/>
                    <a:moveTo>
                      <a:pt x="8060" y="0"/>
                    </a:moveTo>
                    <a:lnTo>
                      <a:pt x="6717" y="2516"/>
                    </a:lnTo>
                    <a:lnTo>
                      <a:pt x="3908" y="2003"/>
                    </a:lnTo>
                    <a:lnTo>
                      <a:pt x="3786" y="4861"/>
                    </a:lnTo>
                    <a:lnTo>
                      <a:pt x="1026" y="5593"/>
                    </a:lnTo>
                    <a:lnTo>
                      <a:pt x="2174" y="8207"/>
                    </a:lnTo>
                    <a:lnTo>
                      <a:pt x="1" y="10087"/>
                    </a:lnTo>
                    <a:lnTo>
                      <a:pt x="2174" y="11968"/>
                    </a:lnTo>
                    <a:lnTo>
                      <a:pt x="1026" y="14581"/>
                    </a:lnTo>
                    <a:lnTo>
                      <a:pt x="3786" y="15314"/>
                    </a:lnTo>
                    <a:lnTo>
                      <a:pt x="3908" y="18171"/>
                    </a:lnTo>
                    <a:lnTo>
                      <a:pt x="6717" y="17658"/>
                    </a:lnTo>
                    <a:lnTo>
                      <a:pt x="8060" y="20174"/>
                    </a:lnTo>
                    <a:lnTo>
                      <a:pt x="10356" y="18489"/>
                    </a:lnTo>
                    <a:lnTo>
                      <a:pt x="12652" y="20174"/>
                    </a:lnTo>
                    <a:lnTo>
                      <a:pt x="13995" y="17658"/>
                    </a:lnTo>
                    <a:lnTo>
                      <a:pt x="16804" y="18171"/>
                    </a:lnTo>
                    <a:lnTo>
                      <a:pt x="16926" y="15314"/>
                    </a:lnTo>
                    <a:lnTo>
                      <a:pt x="19686" y="14581"/>
                    </a:lnTo>
                    <a:lnTo>
                      <a:pt x="18538" y="11968"/>
                    </a:lnTo>
                    <a:lnTo>
                      <a:pt x="20711" y="10087"/>
                    </a:lnTo>
                    <a:lnTo>
                      <a:pt x="18538" y="8207"/>
                    </a:lnTo>
                    <a:lnTo>
                      <a:pt x="19686" y="5593"/>
                    </a:lnTo>
                    <a:lnTo>
                      <a:pt x="16926" y="4861"/>
                    </a:lnTo>
                    <a:lnTo>
                      <a:pt x="16804" y="2003"/>
                    </a:lnTo>
                    <a:lnTo>
                      <a:pt x="13995" y="2516"/>
                    </a:lnTo>
                    <a:lnTo>
                      <a:pt x="12652" y="0"/>
                    </a:lnTo>
                    <a:lnTo>
                      <a:pt x="10356" y="1686"/>
                    </a:lnTo>
                    <a:lnTo>
                      <a:pt x="80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4" name="Shape 386"/>
              <p:cNvSpPr/>
              <p:nvPr/>
            </p:nvSpPr>
            <p:spPr>
              <a:xfrm>
                <a:off x="6044743" y="1003532"/>
                <a:ext cx="337050" cy="337050"/>
              </a:xfrm>
              <a:custGeom>
                <a:avLst/>
                <a:gdLst/>
                <a:ahLst/>
                <a:cxnLst/>
                <a:rect l="0" t="0" r="0" b="0"/>
                <a:pathLst>
                  <a:path w="13482" h="13482" extrusionOk="0">
                    <a:moveTo>
                      <a:pt x="6741" y="0"/>
                    </a:moveTo>
                    <a:lnTo>
                      <a:pt x="6399" y="25"/>
                    </a:lnTo>
                    <a:lnTo>
                      <a:pt x="6057" y="49"/>
                    </a:lnTo>
                    <a:lnTo>
                      <a:pt x="5715" y="98"/>
                    </a:lnTo>
                    <a:lnTo>
                      <a:pt x="5398" y="147"/>
                    </a:lnTo>
                    <a:lnTo>
                      <a:pt x="5056" y="220"/>
                    </a:lnTo>
                    <a:lnTo>
                      <a:pt x="4738" y="318"/>
                    </a:lnTo>
                    <a:lnTo>
                      <a:pt x="4421" y="416"/>
                    </a:lnTo>
                    <a:lnTo>
                      <a:pt x="4128" y="538"/>
                    </a:lnTo>
                    <a:lnTo>
                      <a:pt x="3835" y="684"/>
                    </a:lnTo>
                    <a:lnTo>
                      <a:pt x="3542" y="831"/>
                    </a:lnTo>
                    <a:lnTo>
                      <a:pt x="3249" y="977"/>
                    </a:lnTo>
                    <a:lnTo>
                      <a:pt x="2980" y="1173"/>
                    </a:lnTo>
                    <a:lnTo>
                      <a:pt x="2711" y="1344"/>
                    </a:lnTo>
                    <a:lnTo>
                      <a:pt x="2467" y="1539"/>
                    </a:lnTo>
                    <a:lnTo>
                      <a:pt x="2223" y="1759"/>
                    </a:lnTo>
                    <a:lnTo>
                      <a:pt x="1979" y="1979"/>
                    </a:lnTo>
                    <a:lnTo>
                      <a:pt x="1759" y="2223"/>
                    </a:lnTo>
                    <a:lnTo>
                      <a:pt x="1539" y="2467"/>
                    </a:lnTo>
                    <a:lnTo>
                      <a:pt x="1344" y="2711"/>
                    </a:lnTo>
                    <a:lnTo>
                      <a:pt x="1173" y="2980"/>
                    </a:lnTo>
                    <a:lnTo>
                      <a:pt x="977" y="3249"/>
                    </a:lnTo>
                    <a:lnTo>
                      <a:pt x="831" y="3542"/>
                    </a:lnTo>
                    <a:lnTo>
                      <a:pt x="684" y="3835"/>
                    </a:lnTo>
                    <a:lnTo>
                      <a:pt x="538" y="4128"/>
                    </a:lnTo>
                    <a:lnTo>
                      <a:pt x="416" y="4421"/>
                    </a:lnTo>
                    <a:lnTo>
                      <a:pt x="318" y="4738"/>
                    </a:lnTo>
                    <a:lnTo>
                      <a:pt x="220" y="5056"/>
                    </a:lnTo>
                    <a:lnTo>
                      <a:pt x="147" y="5398"/>
                    </a:lnTo>
                    <a:lnTo>
                      <a:pt x="98" y="5715"/>
                    </a:lnTo>
                    <a:lnTo>
                      <a:pt x="49" y="6057"/>
                    </a:lnTo>
                    <a:lnTo>
                      <a:pt x="25" y="6399"/>
                    </a:lnTo>
                    <a:lnTo>
                      <a:pt x="0" y="6741"/>
                    </a:lnTo>
                    <a:lnTo>
                      <a:pt x="25" y="7083"/>
                    </a:lnTo>
                    <a:lnTo>
                      <a:pt x="49" y="7425"/>
                    </a:lnTo>
                    <a:lnTo>
                      <a:pt x="98" y="7767"/>
                    </a:lnTo>
                    <a:lnTo>
                      <a:pt x="147" y="8084"/>
                    </a:lnTo>
                    <a:lnTo>
                      <a:pt x="220" y="8426"/>
                    </a:lnTo>
                    <a:lnTo>
                      <a:pt x="318" y="8744"/>
                    </a:lnTo>
                    <a:lnTo>
                      <a:pt x="416" y="9061"/>
                    </a:lnTo>
                    <a:lnTo>
                      <a:pt x="538" y="9354"/>
                    </a:lnTo>
                    <a:lnTo>
                      <a:pt x="684" y="9648"/>
                    </a:lnTo>
                    <a:lnTo>
                      <a:pt x="831" y="9941"/>
                    </a:lnTo>
                    <a:lnTo>
                      <a:pt x="977" y="10234"/>
                    </a:lnTo>
                    <a:lnTo>
                      <a:pt x="1173" y="10502"/>
                    </a:lnTo>
                    <a:lnTo>
                      <a:pt x="1344" y="10771"/>
                    </a:lnTo>
                    <a:lnTo>
                      <a:pt x="1539" y="11015"/>
                    </a:lnTo>
                    <a:lnTo>
                      <a:pt x="1759" y="11259"/>
                    </a:lnTo>
                    <a:lnTo>
                      <a:pt x="1979" y="11504"/>
                    </a:lnTo>
                    <a:lnTo>
                      <a:pt x="2223" y="11723"/>
                    </a:lnTo>
                    <a:lnTo>
                      <a:pt x="2467" y="11943"/>
                    </a:lnTo>
                    <a:lnTo>
                      <a:pt x="2711" y="12139"/>
                    </a:lnTo>
                    <a:lnTo>
                      <a:pt x="2980" y="12310"/>
                    </a:lnTo>
                    <a:lnTo>
                      <a:pt x="3249" y="12505"/>
                    </a:lnTo>
                    <a:lnTo>
                      <a:pt x="3542" y="12652"/>
                    </a:lnTo>
                    <a:lnTo>
                      <a:pt x="3835" y="12798"/>
                    </a:lnTo>
                    <a:lnTo>
                      <a:pt x="4128" y="12945"/>
                    </a:lnTo>
                    <a:lnTo>
                      <a:pt x="4421" y="13067"/>
                    </a:lnTo>
                    <a:lnTo>
                      <a:pt x="4738" y="13164"/>
                    </a:lnTo>
                    <a:lnTo>
                      <a:pt x="5056" y="13262"/>
                    </a:lnTo>
                    <a:lnTo>
                      <a:pt x="5398" y="13335"/>
                    </a:lnTo>
                    <a:lnTo>
                      <a:pt x="5715" y="13384"/>
                    </a:lnTo>
                    <a:lnTo>
                      <a:pt x="6057" y="13433"/>
                    </a:lnTo>
                    <a:lnTo>
                      <a:pt x="6399" y="13458"/>
                    </a:lnTo>
                    <a:lnTo>
                      <a:pt x="6741" y="13482"/>
                    </a:lnTo>
                    <a:lnTo>
                      <a:pt x="7083" y="13458"/>
                    </a:lnTo>
                    <a:lnTo>
                      <a:pt x="7425" y="13433"/>
                    </a:lnTo>
                    <a:lnTo>
                      <a:pt x="7767" y="13384"/>
                    </a:lnTo>
                    <a:lnTo>
                      <a:pt x="8084" y="13335"/>
                    </a:lnTo>
                    <a:lnTo>
                      <a:pt x="8426" y="13262"/>
                    </a:lnTo>
                    <a:lnTo>
                      <a:pt x="8744" y="13164"/>
                    </a:lnTo>
                    <a:lnTo>
                      <a:pt x="9061" y="13067"/>
                    </a:lnTo>
                    <a:lnTo>
                      <a:pt x="9354" y="12945"/>
                    </a:lnTo>
                    <a:lnTo>
                      <a:pt x="9647" y="12798"/>
                    </a:lnTo>
                    <a:lnTo>
                      <a:pt x="9940" y="12652"/>
                    </a:lnTo>
                    <a:lnTo>
                      <a:pt x="10234" y="12505"/>
                    </a:lnTo>
                    <a:lnTo>
                      <a:pt x="10502" y="12310"/>
                    </a:lnTo>
                    <a:lnTo>
                      <a:pt x="10771" y="12139"/>
                    </a:lnTo>
                    <a:lnTo>
                      <a:pt x="11015" y="11943"/>
                    </a:lnTo>
                    <a:lnTo>
                      <a:pt x="11259" y="11723"/>
                    </a:lnTo>
                    <a:lnTo>
                      <a:pt x="11504" y="11504"/>
                    </a:lnTo>
                    <a:lnTo>
                      <a:pt x="11723" y="11259"/>
                    </a:lnTo>
                    <a:lnTo>
                      <a:pt x="11943" y="11015"/>
                    </a:lnTo>
                    <a:lnTo>
                      <a:pt x="12139" y="10771"/>
                    </a:lnTo>
                    <a:lnTo>
                      <a:pt x="12310" y="10502"/>
                    </a:lnTo>
                    <a:lnTo>
                      <a:pt x="12505" y="10234"/>
                    </a:lnTo>
                    <a:lnTo>
                      <a:pt x="12651" y="9941"/>
                    </a:lnTo>
                    <a:lnTo>
                      <a:pt x="12798" y="9648"/>
                    </a:lnTo>
                    <a:lnTo>
                      <a:pt x="12945" y="9354"/>
                    </a:lnTo>
                    <a:lnTo>
                      <a:pt x="13067" y="9061"/>
                    </a:lnTo>
                    <a:lnTo>
                      <a:pt x="13164" y="8744"/>
                    </a:lnTo>
                    <a:lnTo>
                      <a:pt x="13262" y="8426"/>
                    </a:lnTo>
                    <a:lnTo>
                      <a:pt x="13335" y="8084"/>
                    </a:lnTo>
                    <a:lnTo>
                      <a:pt x="13384" y="7767"/>
                    </a:lnTo>
                    <a:lnTo>
                      <a:pt x="13433" y="7425"/>
                    </a:lnTo>
                    <a:lnTo>
                      <a:pt x="13457" y="7083"/>
                    </a:lnTo>
                    <a:lnTo>
                      <a:pt x="13482" y="6741"/>
                    </a:lnTo>
                    <a:lnTo>
                      <a:pt x="13457" y="6399"/>
                    </a:lnTo>
                    <a:lnTo>
                      <a:pt x="13433" y="6057"/>
                    </a:lnTo>
                    <a:lnTo>
                      <a:pt x="13384" y="5715"/>
                    </a:lnTo>
                    <a:lnTo>
                      <a:pt x="13335" y="5398"/>
                    </a:lnTo>
                    <a:lnTo>
                      <a:pt x="13262" y="5056"/>
                    </a:lnTo>
                    <a:lnTo>
                      <a:pt x="13164" y="4738"/>
                    </a:lnTo>
                    <a:lnTo>
                      <a:pt x="13067" y="4421"/>
                    </a:lnTo>
                    <a:lnTo>
                      <a:pt x="12945" y="4128"/>
                    </a:lnTo>
                    <a:lnTo>
                      <a:pt x="12798" y="3835"/>
                    </a:lnTo>
                    <a:lnTo>
                      <a:pt x="12651" y="3542"/>
                    </a:lnTo>
                    <a:lnTo>
                      <a:pt x="12505" y="3249"/>
                    </a:lnTo>
                    <a:lnTo>
                      <a:pt x="12310" y="2980"/>
                    </a:lnTo>
                    <a:lnTo>
                      <a:pt x="12139" y="2711"/>
                    </a:lnTo>
                    <a:lnTo>
                      <a:pt x="11943" y="2467"/>
                    </a:lnTo>
                    <a:lnTo>
                      <a:pt x="11723" y="2223"/>
                    </a:lnTo>
                    <a:lnTo>
                      <a:pt x="11504" y="1979"/>
                    </a:lnTo>
                    <a:lnTo>
                      <a:pt x="11259" y="1759"/>
                    </a:lnTo>
                    <a:lnTo>
                      <a:pt x="11015" y="1539"/>
                    </a:lnTo>
                    <a:lnTo>
                      <a:pt x="10771" y="1344"/>
                    </a:lnTo>
                    <a:lnTo>
                      <a:pt x="10502" y="1173"/>
                    </a:lnTo>
                    <a:lnTo>
                      <a:pt x="10234" y="977"/>
                    </a:lnTo>
                    <a:lnTo>
                      <a:pt x="9940" y="831"/>
                    </a:lnTo>
                    <a:lnTo>
                      <a:pt x="9647" y="684"/>
                    </a:lnTo>
                    <a:lnTo>
                      <a:pt x="9354" y="538"/>
                    </a:lnTo>
                    <a:lnTo>
                      <a:pt x="9061" y="416"/>
                    </a:lnTo>
                    <a:lnTo>
                      <a:pt x="8744" y="318"/>
                    </a:lnTo>
                    <a:lnTo>
                      <a:pt x="8426" y="220"/>
                    </a:lnTo>
                    <a:lnTo>
                      <a:pt x="8084" y="147"/>
                    </a:lnTo>
                    <a:lnTo>
                      <a:pt x="7767" y="98"/>
                    </a:lnTo>
                    <a:lnTo>
                      <a:pt x="7425" y="49"/>
                    </a:lnTo>
                    <a:lnTo>
                      <a:pt x="7083" y="25"/>
                    </a:lnTo>
                    <a:lnTo>
                      <a:pt x="67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" name="Группа 5"/>
          <p:cNvGrpSpPr/>
          <p:nvPr/>
        </p:nvGrpSpPr>
        <p:grpSpPr>
          <a:xfrm>
            <a:off x="1172082" y="4456014"/>
            <a:ext cx="1299867" cy="1281726"/>
            <a:chOff x="-649934" y="4087496"/>
            <a:chExt cx="1299867" cy="1281726"/>
          </a:xfrm>
        </p:grpSpPr>
        <p:sp>
          <p:nvSpPr>
            <p:cNvPr id="68" name="Shape 231"/>
            <p:cNvSpPr/>
            <p:nvPr/>
          </p:nvSpPr>
          <p:spPr>
            <a:xfrm>
              <a:off x="-649934" y="4087496"/>
              <a:ext cx="1299867" cy="128172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" name="Shape 242"/>
            <p:cNvGrpSpPr/>
            <p:nvPr/>
          </p:nvGrpSpPr>
          <p:grpSpPr>
            <a:xfrm>
              <a:off x="-285752" y="4391069"/>
              <a:ext cx="571504" cy="642942"/>
              <a:chOff x="5975072" y="2327500"/>
              <a:chExt cx="420103" cy="388350"/>
            </a:xfrm>
            <a:solidFill>
              <a:schemeClr val="bg1"/>
            </a:solidFill>
          </p:grpSpPr>
          <p:sp>
            <p:nvSpPr>
              <p:cNvPr id="243" name="Shape 243"/>
              <p:cNvSpPr/>
              <p:nvPr/>
            </p:nvSpPr>
            <p:spPr>
              <a:xfrm>
                <a:off x="5975072" y="2474650"/>
                <a:ext cx="98325" cy="220450"/>
              </a:xfrm>
              <a:custGeom>
                <a:avLst/>
                <a:gdLst/>
                <a:ahLst/>
                <a:cxnLst/>
                <a:rect l="0" t="0" r="0" b="0"/>
                <a:pathLst>
                  <a:path w="3933" h="8818" extrusionOk="0">
                    <a:moveTo>
                      <a:pt x="2418" y="1002"/>
                    </a:moveTo>
                    <a:lnTo>
                      <a:pt x="2565" y="1027"/>
                    </a:lnTo>
                    <a:lnTo>
                      <a:pt x="2687" y="1075"/>
                    </a:lnTo>
                    <a:lnTo>
                      <a:pt x="2809" y="1124"/>
                    </a:lnTo>
                    <a:lnTo>
                      <a:pt x="2907" y="1222"/>
                    </a:lnTo>
                    <a:lnTo>
                      <a:pt x="3005" y="1320"/>
                    </a:lnTo>
                    <a:lnTo>
                      <a:pt x="3078" y="1442"/>
                    </a:lnTo>
                    <a:lnTo>
                      <a:pt x="3102" y="1564"/>
                    </a:lnTo>
                    <a:lnTo>
                      <a:pt x="3127" y="1710"/>
                    </a:lnTo>
                    <a:lnTo>
                      <a:pt x="3102" y="1857"/>
                    </a:lnTo>
                    <a:lnTo>
                      <a:pt x="3078" y="1979"/>
                    </a:lnTo>
                    <a:lnTo>
                      <a:pt x="3005" y="2101"/>
                    </a:lnTo>
                    <a:lnTo>
                      <a:pt x="2907" y="2223"/>
                    </a:lnTo>
                    <a:lnTo>
                      <a:pt x="2809" y="2297"/>
                    </a:lnTo>
                    <a:lnTo>
                      <a:pt x="2687" y="2370"/>
                    </a:lnTo>
                    <a:lnTo>
                      <a:pt x="2565" y="2394"/>
                    </a:lnTo>
                    <a:lnTo>
                      <a:pt x="2418" y="2419"/>
                    </a:lnTo>
                    <a:lnTo>
                      <a:pt x="2272" y="2394"/>
                    </a:lnTo>
                    <a:lnTo>
                      <a:pt x="2150" y="2370"/>
                    </a:lnTo>
                    <a:lnTo>
                      <a:pt x="2028" y="2297"/>
                    </a:lnTo>
                    <a:lnTo>
                      <a:pt x="1930" y="2223"/>
                    </a:lnTo>
                    <a:lnTo>
                      <a:pt x="1832" y="2101"/>
                    </a:lnTo>
                    <a:lnTo>
                      <a:pt x="1759" y="1979"/>
                    </a:lnTo>
                    <a:lnTo>
                      <a:pt x="1735" y="1857"/>
                    </a:lnTo>
                    <a:lnTo>
                      <a:pt x="1710" y="1710"/>
                    </a:lnTo>
                    <a:lnTo>
                      <a:pt x="1735" y="1564"/>
                    </a:lnTo>
                    <a:lnTo>
                      <a:pt x="1759" y="1442"/>
                    </a:lnTo>
                    <a:lnTo>
                      <a:pt x="1832" y="1320"/>
                    </a:lnTo>
                    <a:lnTo>
                      <a:pt x="1930" y="1222"/>
                    </a:lnTo>
                    <a:lnTo>
                      <a:pt x="2028" y="1124"/>
                    </a:lnTo>
                    <a:lnTo>
                      <a:pt x="2150" y="1075"/>
                    </a:lnTo>
                    <a:lnTo>
                      <a:pt x="2272" y="1027"/>
                    </a:lnTo>
                    <a:lnTo>
                      <a:pt x="2418" y="1002"/>
                    </a:lnTo>
                    <a:close/>
                    <a:moveTo>
                      <a:pt x="1" y="1"/>
                    </a:moveTo>
                    <a:lnTo>
                      <a:pt x="1" y="8817"/>
                    </a:lnTo>
                    <a:lnTo>
                      <a:pt x="3933" y="8817"/>
                    </a:lnTo>
                    <a:lnTo>
                      <a:pt x="393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6088025" y="2327500"/>
                <a:ext cx="307150" cy="388350"/>
              </a:xfrm>
              <a:custGeom>
                <a:avLst/>
                <a:gdLst/>
                <a:ahLst/>
                <a:cxnLst/>
                <a:rect l="0" t="0" r="0" b="0"/>
                <a:pathLst>
                  <a:path w="12286" h="15534" extrusionOk="0">
                    <a:moveTo>
                      <a:pt x="6326" y="1"/>
                    </a:moveTo>
                    <a:lnTo>
                      <a:pt x="5960" y="25"/>
                    </a:lnTo>
                    <a:lnTo>
                      <a:pt x="5716" y="74"/>
                    </a:lnTo>
                    <a:lnTo>
                      <a:pt x="5520" y="147"/>
                    </a:lnTo>
                    <a:lnTo>
                      <a:pt x="5374" y="221"/>
                    </a:lnTo>
                    <a:lnTo>
                      <a:pt x="4983" y="1466"/>
                    </a:lnTo>
                    <a:lnTo>
                      <a:pt x="4788" y="2028"/>
                    </a:lnTo>
                    <a:lnTo>
                      <a:pt x="4592" y="2541"/>
                    </a:lnTo>
                    <a:lnTo>
                      <a:pt x="4397" y="3005"/>
                    </a:lnTo>
                    <a:lnTo>
                      <a:pt x="4202" y="3396"/>
                    </a:lnTo>
                    <a:lnTo>
                      <a:pt x="4031" y="3689"/>
                    </a:lnTo>
                    <a:lnTo>
                      <a:pt x="3884" y="3933"/>
                    </a:lnTo>
                    <a:lnTo>
                      <a:pt x="3664" y="4153"/>
                    </a:lnTo>
                    <a:lnTo>
                      <a:pt x="3322" y="4495"/>
                    </a:lnTo>
                    <a:lnTo>
                      <a:pt x="2516" y="5252"/>
                    </a:lnTo>
                    <a:lnTo>
                      <a:pt x="1442" y="6229"/>
                    </a:lnTo>
                    <a:lnTo>
                      <a:pt x="1" y="6229"/>
                    </a:lnTo>
                    <a:lnTo>
                      <a:pt x="1" y="13433"/>
                    </a:lnTo>
                    <a:lnTo>
                      <a:pt x="1515" y="13433"/>
                    </a:lnTo>
                    <a:lnTo>
                      <a:pt x="2004" y="13678"/>
                    </a:lnTo>
                    <a:lnTo>
                      <a:pt x="2687" y="13971"/>
                    </a:lnTo>
                    <a:lnTo>
                      <a:pt x="3567" y="14313"/>
                    </a:lnTo>
                    <a:lnTo>
                      <a:pt x="4544" y="14679"/>
                    </a:lnTo>
                    <a:lnTo>
                      <a:pt x="5594" y="14997"/>
                    </a:lnTo>
                    <a:lnTo>
                      <a:pt x="6131" y="15143"/>
                    </a:lnTo>
                    <a:lnTo>
                      <a:pt x="6668" y="15265"/>
                    </a:lnTo>
                    <a:lnTo>
                      <a:pt x="7181" y="15387"/>
                    </a:lnTo>
                    <a:lnTo>
                      <a:pt x="7694" y="15461"/>
                    </a:lnTo>
                    <a:lnTo>
                      <a:pt x="8158" y="15509"/>
                    </a:lnTo>
                    <a:lnTo>
                      <a:pt x="8622" y="15534"/>
                    </a:lnTo>
                    <a:lnTo>
                      <a:pt x="9404" y="15534"/>
                    </a:lnTo>
                    <a:lnTo>
                      <a:pt x="9819" y="15509"/>
                    </a:lnTo>
                    <a:lnTo>
                      <a:pt x="10210" y="15461"/>
                    </a:lnTo>
                    <a:lnTo>
                      <a:pt x="10552" y="15363"/>
                    </a:lnTo>
                    <a:lnTo>
                      <a:pt x="10723" y="15314"/>
                    </a:lnTo>
                    <a:lnTo>
                      <a:pt x="10845" y="15265"/>
                    </a:lnTo>
                    <a:lnTo>
                      <a:pt x="10967" y="15192"/>
                    </a:lnTo>
                    <a:lnTo>
                      <a:pt x="11064" y="15094"/>
                    </a:lnTo>
                    <a:lnTo>
                      <a:pt x="11113" y="14997"/>
                    </a:lnTo>
                    <a:lnTo>
                      <a:pt x="11162" y="14874"/>
                    </a:lnTo>
                    <a:lnTo>
                      <a:pt x="11235" y="14166"/>
                    </a:lnTo>
                    <a:lnTo>
                      <a:pt x="11211" y="13995"/>
                    </a:lnTo>
                    <a:lnTo>
                      <a:pt x="11162" y="13849"/>
                    </a:lnTo>
                    <a:lnTo>
                      <a:pt x="11064" y="13702"/>
                    </a:lnTo>
                    <a:lnTo>
                      <a:pt x="10918" y="13580"/>
                    </a:lnTo>
                    <a:lnTo>
                      <a:pt x="11040" y="13556"/>
                    </a:lnTo>
                    <a:lnTo>
                      <a:pt x="11162" y="13507"/>
                    </a:lnTo>
                    <a:lnTo>
                      <a:pt x="11284" y="13458"/>
                    </a:lnTo>
                    <a:lnTo>
                      <a:pt x="11382" y="13360"/>
                    </a:lnTo>
                    <a:lnTo>
                      <a:pt x="11455" y="13263"/>
                    </a:lnTo>
                    <a:lnTo>
                      <a:pt x="11528" y="13140"/>
                    </a:lnTo>
                    <a:lnTo>
                      <a:pt x="11577" y="12994"/>
                    </a:lnTo>
                    <a:lnTo>
                      <a:pt x="11602" y="12872"/>
                    </a:lnTo>
                    <a:lnTo>
                      <a:pt x="11675" y="11993"/>
                    </a:lnTo>
                    <a:lnTo>
                      <a:pt x="11675" y="11870"/>
                    </a:lnTo>
                    <a:lnTo>
                      <a:pt x="11675" y="11773"/>
                    </a:lnTo>
                    <a:lnTo>
                      <a:pt x="11651" y="11651"/>
                    </a:lnTo>
                    <a:lnTo>
                      <a:pt x="11602" y="11553"/>
                    </a:lnTo>
                    <a:lnTo>
                      <a:pt x="11480" y="11382"/>
                    </a:lnTo>
                    <a:lnTo>
                      <a:pt x="11406" y="11309"/>
                    </a:lnTo>
                    <a:lnTo>
                      <a:pt x="11333" y="11235"/>
                    </a:lnTo>
                    <a:lnTo>
                      <a:pt x="11455" y="11211"/>
                    </a:lnTo>
                    <a:lnTo>
                      <a:pt x="11553" y="11162"/>
                    </a:lnTo>
                    <a:lnTo>
                      <a:pt x="11651" y="11089"/>
                    </a:lnTo>
                    <a:lnTo>
                      <a:pt x="11748" y="10991"/>
                    </a:lnTo>
                    <a:lnTo>
                      <a:pt x="11822" y="10893"/>
                    </a:lnTo>
                    <a:lnTo>
                      <a:pt x="11870" y="10796"/>
                    </a:lnTo>
                    <a:lnTo>
                      <a:pt x="11919" y="10674"/>
                    </a:lnTo>
                    <a:lnTo>
                      <a:pt x="11944" y="10527"/>
                    </a:lnTo>
                    <a:lnTo>
                      <a:pt x="12017" y="9672"/>
                    </a:lnTo>
                    <a:lnTo>
                      <a:pt x="12017" y="9550"/>
                    </a:lnTo>
                    <a:lnTo>
                      <a:pt x="12017" y="9428"/>
                    </a:lnTo>
                    <a:lnTo>
                      <a:pt x="11993" y="9306"/>
                    </a:lnTo>
                    <a:lnTo>
                      <a:pt x="11944" y="9208"/>
                    </a:lnTo>
                    <a:lnTo>
                      <a:pt x="11895" y="9111"/>
                    </a:lnTo>
                    <a:lnTo>
                      <a:pt x="11822" y="9037"/>
                    </a:lnTo>
                    <a:lnTo>
                      <a:pt x="11748" y="8964"/>
                    </a:lnTo>
                    <a:lnTo>
                      <a:pt x="11651" y="8891"/>
                    </a:lnTo>
                    <a:lnTo>
                      <a:pt x="11748" y="8866"/>
                    </a:lnTo>
                    <a:lnTo>
                      <a:pt x="11846" y="8793"/>
                    </a:lnTo>
                    <a:lnTo>
                      <a:pt x="11944" y="8720"/>
                    </a:lnTo>
                    <a:lnTo>
                      <a:pt x="12017" y="8647"/>
                    </a:lnTo>
                    <a:lnTo>
                      <a:pt x="12090" y="8549"/>
                    </a:lnTo>
                    <a:lnTo>
                      <a:pt x="12139" y="8451"/>
                    </a:lnTo>
                    <a:lnTo>
                      <a:pt x="12163" y="8329"/>
                    </a:lnTo>
                    <a:lnTo>
                      <a:pt x="12188" y="8207"/>
                    </a:lnTo>
                    <a:lnTo>
                      <a:pt x="12286" y="7328"/>
                    </a:lnTo>
                    <a:lnTo>
                      <a:pt x="12261" y="7206"/>
                    </a:lnTo>
                    <a:lnTo>
                      <a:pt x="12237" y="7083"/>
                    </a:lnTo>
                    <a:lnTo>
                      <a:pt x="12188" y="6986"/>
                    </a:lnTo>
                    <a:lnTo>
                      <a:pt x="12139" y="6888"/>
                    </a:lnTo>
                    <a:lnTo>
                      <a:pt x="12066" y="6790"/>
                    </a:lnTo>
                    <a:lnTo>
                      <a:pt x="11968" y="6717"/>
                    </a:lnTo>
                    <a:lnTo>
                      <a:pt x="11748" y="6571"/>
                    </a:lnTo>
                    <a:lnTo>
                      <a:pt x="11504" y="6448"/>
                    </a:lnTo>
                    <a:lnTo>
                      <a:pt x="11211" y="6351"/>
                    </a:lnTo>
                    <a:lnTo>
                      <a:pt x="10893" y="6278"/>
                    </a:lnTo>
                    <a:lnTo>
                      <a:pt x="10576" y="6229"/>
                    </a:lnTo>
                    <a:lnTo>
                      <a:pt x="9892" y="6131"/>
                    </a:lnTo>
                    <a:lnTo>
                      <a:pt x="8842" y="6033"/>
                    </a:lnTo>
                    <a:lnTo>
                      <a:pt x="7596" y="5960"/>
                    </a:lnTo>
                    <a:lnTo>
                      <a:pt x="6326" y="5887"/>
                    </a:lnTo>
                    <a:lnTo>
                      <a:pt x="6497" y="5594"/>
                    </a:lnTo>
                    <a:lnTo>
                      <a:pt x="6644" y="5252"/>
                    </a:lnTo>
                    <a:lnTo>
                      <a:pt x="6790" y="4885"/>
                    </a:lnTo>
                    <a:lnTo>
                      <a:pt x="6888" y="4495"/>
                    </a:lnTo>
                    <a:lnTo>
                      <a:pt x="6986" y="4104"/>
                    </a:lnTo>
                    <a:lnTo>
                      <a:pt x="7083" y="3689"/>
                    </a:lnTo>
                    <a:lnTo>
                      <a:pt x="7181" y="2883"/>
                    </a:lnTo>
                    <a:lnTo>
                      <a:pt x="7254" y="2150"/>
                    </a:lnTo>
                    <a:lnTo>
                      <a:pt x="7303" y="1539"/>
                    </a:lnTo>
                    <a:lnTo>
                      <a:pt x="7303" y="978"/>
                    </a:lnTo>
                    <a:lnTo>
                      <a:pt x="7303" y="807"/>
                    </a:lnTo>
                    <a:lnTo>
                      <a:pt x="7230" y="611"/>
                    </a:lnTo>
                    <a:lnTo>
                      <a:pt x="7157" y="465"/>
                    </a:lnTo>
                    <a:lnTo>
                      <a:pt x="7035" y="318"/>
                    </a:lnTo>
                    <a:lnTo>
                      <a:pt x="6888" y="172"/>
                    </a:lnTo>
                    <a:lnTo>
                      <a:pt x="6717" y="98"/>
                    </a:lnTo>
                    <a:lnTo>
                      <a:pt x="6522" y="25"/>
                    </a:lnTo>
                    <a:lnTo>
                      <a:pt x="632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0" y="332656"/>
            <a:ext cx="925252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uk-UA" sz="4000" cap="all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ЗЕЛЕНІ  БІЗНЕС ПОСЛУГИ</a:t>
            </a:r>
            <a:r>
              <a:rPr lang="en-US" sz="4000" cap="all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uk-UA" sz="4000" cap="all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ДНІПРО</a:t>
            </a:r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uk-UA" sz="4000" dirty="0" smtClean="0">
                <a:solidFill>
                  <a:schemeClr val="accent3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партнери Програми зеленої економіки</a:t>
            </a:r>
            <a:endParaRPr lang="en" sz="4000" dirty="0">
              <a:solidFill>
                <a:schemeClr val="accent3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546089" y="3322345"/>
            <a:ext cx="2705513" cy="10715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ru-RU" b="1" dirty="0" smtClean="0"/>
              <a:t>        КЛАСИЧНА БІЗНЕС ПІДТРИМКА </a:t>
            </a:r>
            <a:r>
              <a:rPr lang="en-GB" dirty="0" smtClean="0"/>
              <a:t>: </a:t>
            </a:r>
            <a:r>
              <a:rPr lang="uk-UA" dirty="0" smtClean="0"/>
              <a:t> АРЛЕН, ДТПП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3367158" y="3329880"/>
            <a:ext cx="3143272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ru-RU" b="1" dirty="0" smtClean="0"/>
              <a:t>        ЕНЕРГОАУДИТ</a:t>
            </a:r>
            <a:r>
              <a:rPr lang="uk-UA" b="1" dirty="0" smtClean="0"/>
              <a:t>, ЕНЕРГОМЕНЕДЖМЕНТ</a:t>
            </a:r>
            <a:r>
              <a:rPr lang="en-GB" dirty="0" smtClean="0"/>
              <a:t>:</a:t>
            </a:r>
            <a:r>
              <a:rPr lang="ru-RU" dirty="0" smtClean="0"/>
              <a:t> </a:t>
            </a:r>
            <a:r>
              <a:rPr lang="en-GB" dirty="0" smtClean="0"/>
              <a:t> </a:t>
            </a:r>
            <a:r>
              <a:rPr lang="uk-UA" dirty="0" smtClean="0"/>
              <a:t>ЕСКО ЕНЕРГОІНЖИНІРИНГ</a:t>
            </a:r>
            <a:r>
              <a:rPr lang="en-GB" dirty="0" smtClean="0"/>
              <a:t>, </a:t>
            </a:r>
            <a:r>
              <a:rPr lang="uk-UA" dirty="0" smtClean="0"/>
              <a:t>СЕФКО</a:t>
            </a:r>
            <a:endParaRPr lang="en" sz="1200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5917551" y="3292219"/>
            <a:ext cx="2830909" cy="10572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ru-RU" b="1" dirty="0" smtClean="0"/>
              <a:t>         ЕКО-КОНСАЛТИНГ</a:t>
            </a:r>
            <a:r>
              <a:rPr lang="en-GB" b="1" dirty="0" smtClean="0"/>
              <a:t>: </a:t>
            </a:r>
            <a:r>
              <a:rPr lang="uk-UA" dirty="0" err="1" smtClean="0"/>
              <a:t>Техноекос</a:t>
            </a:r>
            <a:r>
              <a:rPr lang="en-GB" dirty="0" smtClean="0"/>
              <a:t>,</a:t>
            </a:r>
            <a:r>
              <a:rPr lang="ru-RU" dirty="0" smtClean="0"/>
              <a:t>  </a:t>
            </a:r>
            <a:r>
              <a:rPr lang="ru-RU" dirty="0" err="1" smtClean="0"/>
              <a:t>Еко-єксперт</a:t>
            </a:r>
            <a:r>
              <a:rPr lang="ru-RU" dirty="0" smtClean="0"/>
              <a:t>, Центр </a:t>
            </a:r>
            <a:r>
              <a:rPr lang="ru-RU" dirty="0" err="1" smtClean="0"/>
              <a:t>екоаудиту</a:t>
            </a:r>
            <a:r>
              <a:rPr lang="ru-RU" dirty="0" smtClean="0"/>
              <a:t> та </a:t>
            </a:r>
            <a:r>
              <a:rPr lang="ru-RU" dirty="0" err="1" smtClean="0"/>
              <a:t>чистих</a:t>
            </a:r>
            <a:r>
              <a:rPr lang="ru-RU" dirty="0" smtClean="0"/>
              <a:t> </a:t>
            </a:r>
            <a:r>
              <a:rPr lang="ru-RU" dirty="0" err="1" smtClean="0"/>
              <a:t>технологій</a:t>
            </a:r>
            <a:r>
              <a:rPr lang="ru-RU" dirty="0" smtClean="0"/>
              <a:t>, </a:t>
            </a:r>
            <a:r>
              <a:rPr lang="ru-RU" dirty="0" err="1" smtClean="0"/>
              <a:t>Еконіс</a:t>
            </a:r>
            <a:r>
              <a:rPr lang="ru-RU" dirty="0" smtClean="0"/>
              <a:t> Центр</a:t>
            </a:r>
            <a:endParaRPr sz="1200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67545" y="5949234"/>
            <a:ext cx="2902574" cy="7858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ru-RU" b="1" dirty="0" smtClean="0"/>
              <a:t>      КОМПЛЕКСНІ ІНЖИНІРИНГОВІ РІШЕННЯ </a:t>
            </a:r>
            <a:r>
              <a:rPr lang="ru-RU" dirty="0" smtClean="0"/>
              <a:t>\ ТЕХНОЛОГІЧНИЙ КОНСАЛТИНГ </a:t>
            </a:r>
            <a:r>
              <a:rPr lang="en-GB" dirty="0" smtClean="0"/>
              <a:t>: </a:t>
            </a:r>
            <a:r>
              <a:rPr lang="uk-UA" dirty="0" smtClean="0"/>
              <a:t>ЕНЕРГОПОЛІС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3551817" y="5972808"/>
            <a:ext cx="2773953" cy="7667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ru-RU" b="1" dirty="0" smtClean="0"/>
              <a:t>        УПРАВЛІННЯ ВІДХОДАМИ</a:t>
            </a:r>
            <a:r>
              <a:rPr lang="en-GB" b="1" dirty="0" smtClean="0"/>
              <a:t>: </a:t>
            </a:r>
            <a:r>
              <a:rPr lang="en-US" dirty="0" smtClean="0"/>
              <a:t> </a:t>
            </a:r>
            <a:r>
              <a:rPr lang="uk-UA" dirty="0" smtClean="0"/>
              <a:t>ІННЕКОТЕХ,</a:t>
            </a:r>
          </a:p>
          <a:p>
            <a:pPr lvl="0">
              <a:buNone/>
            </a:pPr>
            <a:r>
              <a:rPr lang="uk-UA" dirty="0"/>
              <a:t> </a:t>
            </a:r>
            <a:r>
              <a:rPr lang="uk-UA" dirty="0" smtClean="0"/>
              <a:t>        АГРОЕНЕРГОПЛЮС</a:t>
            </a:r>
            <a:endParaRPr lang="en" sz="1200" dirty="0"/>
          </a:p>
        </p:txBody>
      </p:sp>
      <p:sp>
        <p:nvSpPr>
          <p:cNvPr id="228" name="Shape 228"/>
          <p:cNvSpPr txBox="1">
            <a:spLocks noGrp="1"/>
          </p:cNvSpPr>
          <p:nvPr>
            <p:ph type="body" idx="3"/>
          </p:nvPr>
        </p:nvSpPr>
        <p:spPr>
          <a:xfrm>
            <a:off x="5939914" y="5972808"/>
            <a:ext cx="2491199" cy="7667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b="1" cap="all" dirty="0" smtClean="0"/>
              <a:t>         ЗЕЛЕНІ ТЕХНОЛОГІЇ</a:t>
            </a:r>
            <a:r>
              <a:rPr lang="ru-RU" cap="all" dirty="0" smtClean="0"/>
              <a:t>: </a:t>
            </a:r>
            <a:r>
              <a:rPr lang="en-US" dirty="0" smtClean="0"/>
              <a:t>ALTEK</a:t>
            </a:r>
            <a:r>
              <a:rPr lang="ru-RU" b="1" dirty="0" smtClean="0"/>
              <a:t>…</a:t>
            </a:r>
            <a:endParaRPr lang="en" sz="1200" dirty="0"/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6468345" y="2010493"/>
            <a:ext cx="1299867" cy="1281726"/>
            <a:chOff x="6468349" y="1641975"/>
            <a:chExt cx="1299867" cy="1281726"/>
          </a:xfrm>
          <a:solidFill>
            <a:schemeClr val="accent3">
              <a:lumMod val="75000"/>
            </a:schemeClr>
          </a:solidFill>
        </p:grpSpPr>
        <p:sp>
          <p:nvSpPr>
            <p:cNvPr id="231" name="Shape 231"/>
            <p:cNvSpPr/>
            <p:nvPr/>
          </p:nvSpPr>
          <p:spPr>
            <a:xfrm>
              <a:off x="6468349" y="1641975"/>
              <a:ext cx="1299867" cy="1281726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6" name="Shape 755"/>
            <p:cNvGrpSpPr/>
            <p:nvPr/>
          </p:nvGrpSpPr>
          <p:grpSpPr>
            <a:xfrm>
              <a:off x="6796811" y="1854210"/>
              <a:ext cx="642942" cy="857256"/>
              <a:chOff x="2635451" y="4321211"/>
              <a:chExt cx="368400" cy="466427"/>
            </a:xfrm>
            <a:grpFill/>
          </p:grpSpPr>
          <p:sp>
            <p:nvSpPr>
              <p:cNvPr id="37" name="Shape 756"/>
              <p:cNvSpPr/>
              <p:nvPr/>
            </p:nvSpPr>
            <p:spPr>
              <a:xfrm>
                <a:off x="2635451" y="4653038"/>
                <a:ext cx="368400" cy="134600"/>
              </a:xfrm>
              <a:custGeom>
                <a:avLst/>
                <a:gdLst/>
                <a:ahLst/>
                <a:cxnLst/>
                <a:rect l="0" t="0" r="0" b="0"/>
                <a:pathLst>
                  <a:path w="14736" h="5384" fill="none" extrusionOk="0">
                    <a:moveTo>
                      <a:pt x="6723" y="1"/>
                    </a:moveTo>
                    <a:lnTo>
                      <a:pt x="6723" y="1"/>
                    </a:lnTo>
                    <a:lnTo>
                      <a:pt x="6187" y="49"/>
                    </a:lnTo>
                    <a:lnTo>
                      <a:pt x="5651" y="147"/>
                    </a:lnTo>
                    <a:lnTo>
                      <a:pt x="5140" y="269"/>
                    </a:lnTo>
                    <a:lnTo>
                      <a:pt x="4628" y="415"/>
                    </a:lnTo>
                    <a:lnTo>
                      <a:pt x="4141" y="610"/>
                    </a:lnTo>
                    <a:lnTo>
                      <a:pt x="3678" y="829"/>
                    </a:lnTo>
                    <a:lnTo>
                      <a:pt x="3216" y="1072"/>
                    </a:lnTo>
                    <a:lnTo>
                      <a:pt x="2777" y="1340"/>
                    </a:lnTo>
                    <a:lnTo>
                      <a:pt x="2363" y="1633"/>
                    </a:lnTo>
                    <a:lnTo>
                      <a:pt x="1949" y="1949"/>
                    </a:lnTo>
                    <a:lnTo>
                      <a:pt x="1584" y="2290"/>
                    </a:lnTo>
                    <a:lnTo>
                      <a:pt x="1219" y="2655"/>
                    </a:lnTo>
                    <a:lnTo>
                      <a:pt x="878" y="3045"/>
                    </a:lnTo>
                    <a:lnTo>
                      <a:pt x="561" y="3459"/>
                    </a:lnTo>
                    <a:lnTo>
                      <a:pt x="269" y="3873"/>
                    </a:lnTo>
                    <a:lnTo>
                      <a:pt x="1" y="4312"/>
                    </a:lnTo>
                    <a:lnTo>
                      <a:pt x="1" y="4312"/>
                    </a:lnTo>
                    <a:lnTo>
                      <a:pt x="293" y="4433"/>
                    </a:lnTo>
                    <a:lnTo>
                      <a:pt x="610" y="4555"/>
                    </a:lnTo>
                    <a:lnTo>
                      <a:pt x="1316" y="4750"/>
                    </a:lnTo>
                    <a:lnTo>
                      <a:pt x="2120" y="4945"/>
                    </a:lnTo>
                    <a:lnTo>
                      <a:pt x="3045" y="5091"/>
                    </a:lnTo>
                    <a:lnTo>
                      <a:pt x="4019" y="5213"/>
                    </a:lnTo>
                    <a:lnTo>
                      <a:pt x="5091" y="5310"/>
                    </a:lnTo>
                    <a:lnTo>
                      <a:pt x="6211" y="5359"/>
                    </a:lnTo>
                    <a:lnTo>
                      <a:pt x="7356" y="5383"/>
                    </a:lnTo>
                    <a:lnTo>
                      <a:pt x="7356" y="5383"/>
                    </a:lnTo>
                    <a:lnTo>
                      <a:pt x="8525" y="5359"/>
                    </a:lnTo>
                    <a:lnTo>
                      <a:pt x="9645" y="5310"/>
                    </a:lnTo>
                    <a:lnTo>
                      <a:pt x="10717" y="5213"/>
                    </a:lnTo>
                    <a:lnTo>
                      <a:pt x="11691" y="5091"/>
                    </a:lnTo>
                    <a:lnTo>
                      <a:pt x="12617" y="4945"/>
                    </a:lnTo>
                    <a:lnTo>
                      <a:pt x="13420" y="4750"/>
                    </a:lnTo>
                    <a:lnTo>
                      <a:pt x="14127" y="4555"/>
                    </a:lnTo>
                    <a:lnTo>
                      <a:pt x="14443" y="4433"/>
                    </a:lnTo>
                    <a:lnTo>
                      <a:pt x="14736" y="4312"/>
                    </a:lnTo>
                    <a:lnTo>
                      <a:pt x="14736" y="4312"/>
                    </a:lnTo>
                    <a:lnTo>
                      <a:pt x="14468" y="3873"/>
                    </a:lnTo>
                    <a:lnTo>
                      <a:pt x="14175" y="3459"/>
                    </a:lnTo>
                    <a:lnTo>
                      <a:pt x="13859" y="3045"/>
                    </a:lnTo>
                    <a:lnTo>
                      <a:pt x="13518" y="2655"/>
                    </a:lnTo>
                    <a:lnTo>
                      <a:pt x="13153" y="2290"/>
                    </a:lnTo>
                    <a:lnTo>
                      <a:pt x="12787" y="1949"/>
                    </a:lnTo>
                    <a:lnTo>
                      <a:pt x="12373" y="1633"/>
                    </a:lnTo>
                    <a:lnTo>
                      <a:pt x="11959" y="1340"/>
                    </a:lnTo>
                    <a:lnTo>
                      <a:pt x="11521" y="1072"/>
                    </a:lnTo>
                    <a:lnTo>
                      <a:pt x="11058" y="829"/>
                    </a:lnTo>
                    <a:lnTo>
                      <a:pt x="10595" y="610"/>
                    </a:lnTo>
                    <a:lnTo>
                      <a:pt x="10108" y="415"/>
                    </a:lnTo>
                    <a:lnTo>
                      <a:pt x="9597" y="269"/>
                    </a:lnTo>
                    <a:lnTo>
                      <a:pt x="9085" y="147"/>
                    </a:lnTo>
                    <a:lnTo>
                      <a:pt x="8549" y="49"/>
                    </a:lnTo>
                    <a:lnTo>
                      <a:pt x="8014" y="1"/>
                    </a:lnTo>
                  </a:path>
                </a:pathLst>
              </a:custGeom>
              <a:grpFill/>
              <a:ln w="571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38" name="Shape 757"/>
              <p:cNvSpPr/>
              <p:nvPr/>
            </p:nvSpPr>
            <p:spPr>
              <a:xfrm>
                <a:off x="2819351" y="4321211"/>
                <a:ext cx="25" cy="347074"/>
              </a:xfrm>
              <a:custGeom>
                <a:avLst/>
                <a:gdLst/>
                <a:ahLst/>
                <a:cxnLst/>
                <a:rect l="0" t="0" r="0" b="0"/>
                <a:pathLst>
                  <a:path w="1" h="13883" fill="none" extrusionOk="0">
                    <a:moveTo>
                      <a:pt x="0" y="13883"/>
                    </a:moveTo>
                    <a:lnTo>
                      <a:pt x="0" y="0"/>
                    </a:lnTo>
                  </a:path>
                </a:pathLst>
              </a:custGeom>
              <a:grpFill/>
              <a:ln w="571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39" name="Shape 758"/>
              <p:cNvSpPr/>
              <p:nvPr/>
            </p:nvSpPr>
            <p:spPr>
              <a:xfrm>
                <a:off x="2835175" y="4328508"/>
                <a:ext cx="114475" cy="114500"/>
              </a:xfrm>
              <a:custGeom>
                <a:avLst/>
                <a:gdLst/>
                <a:ahLst/>
                <a:cxnLst/>
                <a:rect l="0" t="0" r="0" b="0"/>
                <a:pathLst>
                  <a:path w="4579" h="4580" fill="none" extrusionOk="0">
                    <a:moveTo>
                      <a:pt x="707" y="4190"/>
                    </a:moveTo>
                    <a:lnTo>
                      <a:pt x="707" y="4190"/>
                    </a:lnTo>
                    <a:lnTo>
                      <a:pt x="853" y="4287"/>
                    </a:lnTo>
                    <a:lnTo>
                      <a:pt x="999" y="4384"/>
                    </a:lnTo>
                    <a:lnTo>
                      <a:pt x="1145" y="4458"/>
                    </a:lnTo>
                    <a:lnTo>
                      <a:pt x="1315" y="4506"/>
                    </a:lnTo>
                    <a:lnTo>
                      <a:pt x="1462" y="4555"/>
                    </a:lnTo>
                    <a:lnTo>
                      <a:pt x="1632" y="4579"/>
                    </a:lnTo>
                    <a:lnTo>
                      <a:pt x="1803" y="4579"/>
                    </a:lnTo>
                    <a:lnTo>
                      <a:pt x="1973" y="4579"/>
                    </a:lnTo>
                    <a:lnTo>
                      <a:pt x="2143" y="4579"/>
                    </a:lnTo>
                    <a:lnTo>
                      <a:pt x="2290" y="4531"/>
                    </a:lnTo>
                    <a:lnTo>
                      <a:pt x="2460" y="4506"/>
                    </a:lnTo>
                    <a:lnTo>
                      <a:pt x="2606" y="4433"/>
                    </a:lnTo>
                    <a:lnTo>
                      <a:pt x="2777" y="4360"/>
                    </a:lnTo>
                    <a:lnTo>
                      <a:pt x="2923" y="4263"/>
                    </a:lnTo>
                    <a:lnTo>
                      <a:pt x="3069" y="4165"/>
                    </a:lnTo>
                    <a:lnTo>
                      <a:pt x="3191" y="4043"/>
                    </a:lnTo>
                    <a:lnTo>
                      <a:pt x="3191" y="4043"/>
                    </a:lnTo>
                    <a:lnTo>
                      <a:pt x="3337" y="3873"/>
                    </a:lnTo>
                    <a:lnTo>
                      <a:pt x="3459" y="3678"/>
                    </a:lnTo>
                    <a:lnTo>
                      <a:pt x="3605" y="3410"/>
                    </a:lnTo>
                    <a:lnTo>
                      <a:pt x="3727" y="3142"/>
                    </a:lnTo>
                    <a:lnTo>
                      <a:pt x="3994" y="2485"/>
                    </a:lnTo>
                    <a:lnTo>
                      <a:pt x="4214" y="1827"/>
                    </a:lnTo>
                    <a:lnTo>
                      <a:pt x="4384" y="1170"/>
                    </a:lnTo>
                    <a:lnTo>
                      <a:pt x="4506" y="634"/>
                    </a:lnTo>
                    <a:lnTo>
                      <a:pt x="4579" y="220"/>
                    </a:lnTo>
                    <a:lnTo>
                      <a:pt x="4579" y="98"/>
                    </a:lnTo>
                    <a:lnTo>
                      <a:pt x="4555" y="25"/>
                    </a:lnTo>
                    <a:lnTo>
                      <a:pt x="4555" y="25"/>
                    </a:lnTo>
                    <a:lnTo>
                      <a:pt x="4482" y="1"/>
                    </a:lnTo>
                    <a:lnTo>
                      <a:pt x="4360" y="25"/>
                    </a:lnTo>
                    <a:lnTo>
                      <a:pt x="3970" y="74"/>
                    </a:lnTo>
                    <a:lnTo>
                      <a:pt x="3410" y="195"/>
                    </a:lnTo>
                    <a:lnTo>
                      <a:pt x="2752" y="390"/>
                    </a:lnTo>
                    <a:lnTo>
                      <a:pt x="2095" y="609"/>
                    </a:lnTo>
                    <a:lnTo>
                      <a:pt x="1462" y="853"/>
                    </a:lnTo>
                    <a:lnTo>
                      <a:pt x="1169" y="975"/>
                    </a:lnTo>
                    <a:lnTo>
                      <a:pt x="926" y="1121"/>
                    </a:lnTo>
                    <a:lnTo>
                      <a:pt x="707" y="1267"/>
                    </a:lnTo>
                    <a:lnTo>
                      <a:pt x="536" y="1389"/>
                    </a:lnTo>
                    <a:lnTo>
                      <a:pt x="536" y="1389"/>
                    </a:lnTo>
                    <a:lnTo>
                      <a:pt x="414" y="1535"/>
                    </a:lnTo>
                    <a:lnTo>
                      <a:pt x="317" y="1657"/>
                    </a:lnTo>
                    <a:lnTo>
                      <a:pt x="219" y="1803"/>
                    </a:lnTo>
                    <a:lnTo>
                      <a:pt x="146" y="1973"/>
                    </a:lnTo>
                    <a:lnTo>
                      <a:pt x="98" y="2119"/>
                    </a:lnTo>
                    <a:lnTo>
                      <a:pt x="49" y="2290"/>
                    </a:lnTo>
                    <a:lnTo>
                      <a:pt x="0" y="2460"/>
                    </a:lnTo>
                    <a:lnTo>
                      <a:pt x="0" y="2607"/>
                    </a:lnTo>
                    <a:lnTo>
                      <a:pt x="0" y="2777"/>
                    </a:lnTo>
                    <a:lnTo>
                      <a:pt x="0" y="2948"/>
                    </a:lnTo>
                    <a:lnTo>
                      <a:pt x="25" y="3118"/>
                    </a:lnTo>
                    <a:lnTo>
                      <a:pt x="73" y="3264"/>
                    </a:lnTo>
                    <a:lnTo>
                      <a:pt x="146" y="3435"/>
                    </a:lnTo>
                    <a:lnTo>
                      <a:pt x="195" y="3581"/>
                    </a:lnTo>
                    <a:lnTo>
                      <a:pt x="293" y="3727"/>
                    </a:lnTo>
                    <a:lnTo>
                      <a:pt x="390" y="3873"/>
                    </a:lnTo>
                    <a:lnTo>
                      <a:pt x="707" y="4190"/>
                    </a:lnTo>
                    <a:close/>
                  </a:path>
                </a:pathLst>
              </a:custGeom>
              <a:grpFill/>
              <a:ln w="571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40" name="Shape 759"/>
              <p:cNvSpPr/>
              <p:nvPr/>
            </p:nvSpPr>
            <p:spPr>
              <a:xfrm>
                <a:off x="2850402" y="4372958"/>
                <a:ext cx="54825" cy="54825"/>
              </a:xfrm>
              <a:custGeom>
                <a:avLst/>
                <a:gdLst/>
                <a:ahLst/>
                <a:cxnLst/>
                <a:rect l="0" t="0" r="0" b="0"/>
                <a:pathLst>
                  <a:path w="2193" h="2193" fill="none" extrusionOk="0">
                    <a:moveTo>
                      <a:pt x="2192" y="0"/>
                    </a:moveTo>
                    <a:lnTo>
                      <a:pt x="0" y="2192"/>
                    </a:lnTo>
                  </a:path>
                </a:pathLst>
              </a:custGeom>
              <a:grpFill/>
              <a:ln w="571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41" name="Shape 760"/>
              <p:cNvSpPr/>
              <p:nvPr/>
            </p:nvSpPr>
            <p:spPr>
              <a:xfrm>
                <a:off x="2646431" y="4429590"/>
                <a:ext cx="156500" cy="156500"/>
              </a:xfrm>
              <a:custGeom>
                <a:avLst/>
                <a:gdLst/>
                <a:ahLst/>
                <a:cxnLst/>
                <a:rect l="0" t="0" r="0" b="0"/>
                <a:pathLst>
                  <a:path w="6260" h="6260" fill="none" extrusionOk="0">
                    <a:moveTo>
                      <a:pt x="5675" y="5334"/>
                    </a:moveTo>
                    <a:lnTo>
                      <a:pt x="5675" y="5334"/>
                    </a:lnTo>
                    <a:lnTo>
                      <a:pt x="5821" y="5139"/>
                    </a:lnTo>
                    <a:lnTo>
                      <a:pt x="5943" y="4945"/>
                    </a:lnTo>
                    <a:lnTo>
                      <a:pt x="6040" y="4725"/>
                    </a:lnTo>
                    <a:lnTo>
                      <a:pt x="6138" y="4506"/>
                    </a:lnTo>
                    <a:lnTo>
                      <a:pt x="6186" y="4287"/>
                    </a:lnTo>
                    <a:lnTo>
                      <a:pt x="6235" y="4043"/>
                    </a:lnTo>
                    <a:lnTo>
                      <a:pt x="6259" y="3824"/>
                    </a:lnTo>
                    <a:lnTo>
                      <a:pt x="6259" y="3581"/>
                    </a:lnTo>
                    <a:lnTo>
                      <a:pt x="6235" y="3361"/>
                    </a:lnTo>
                    <a:lnTo>
                      <a:pt x="6186" y="3118"/>
                    </a:lnTo>
                    <a:lnTo>
                      <a:pt x="6138" y="2899"/>
                    </a:lnTo>
                    <a:lnTo>
                      <a:pt x="6040" y="2680"/>
                    </a:lnTo>
                    <a:lnTo>
                      <a:pt x="5943" y="2460"/>
                    </a:lnTo>
                    <a:lnTo>
                      <a:pt x="5821" y="2266"/>
                    </a:lnTo>
                    <a:lnTo>
                      <a:pt x="5675" y="2071"/>
                    </a:lnTo>
                    <a:lnTo>
                      <a:pt x="5504" y="1900"/>
                    </a:lnTo>
                    <a:lnTo>
                      <a:pt x="5504" y="1900"/>
                    </a:lnTo>
                    <a:lnTo>
                      <a:pt x="5285" y="1705"/>
                    </a:lnTo>
                    <a:lnTo>
                      <a:pt x="4993" y="1510"/>
                    </a:lnTo>
                    <a:lnTo>
                      <a:pt x="4652" y="1316"/>
                    </a:lnTo>
                    <a:lnTo>
                      <a:pt x="4262" y="1145"/>
                    </a:lnTo>
                    <a:lnTo>
                      <a:pt x="3848" y="975"/>
                    </a:lnTo>
                    <a:lnTo>
                      <a:pt x="3410" y="804"/>
                    </a:lnTo>
                    <a:lnTo>
                      <a:pt x="2484" y="488"/>
                    </a:lnTo>
                    <a:lnTo>
                      <a:pt x="1608" y="244"/>
                    </a:lnTo>
                    <a:lnTo>
                      <a:pt x="853" y="74"/>
                    </a:lnTo>
                    <a:lnTo>
                      <a:pt x="536" y="25"/>
                    </a:lnTo>
                    <a:lnTo>
                      <a:pt x="292" y="0"/>
                    </a:lnTo>
                    <a:lnTo>
                      <a:pt x="122" y="0"/>
                    </a:lnTo>
                    <a:lnTo>
                      <a:pt x="25" y="25"/>
                    </a:lnTo>
                    <a:lnTo>
                      <a:pt x="25" y="25"/>
                    </a:lnTo>
                    <a:lnTo>
                      <a:pt x="0" y="122"/>
                    </a:lnTo>
                    <a:lnTo>
                      <a:pt x="0" y="293"/>
                    </a:lnTo>
                    <a:lnTo>
                      <a:pt x="25" y="536"/>
                    </a:lnTo>
                    <a:lnTo>
                      <a:pt x="73" y="853"/>
                    </a:lnTo>
                    <a:lnTo>
                      <a:pt x="244" y="1608"/>
                    </a:lnTo>
                    <a:lnTo>
                      <a:pt x="487" y="2485"/>
                    </a:lnTo>
                    <a:lnTo>
                      <a:pt x="804" y="3410"/>
                    </a:lnTo>
                    <a:lnTo>
                      <a:pt x="974" y="3849"/>
                    </a:lnTo>
                    <a:lnTo>
                      <a:pt x="1145" y="4263"/>
                    </a:lnTo>
                    <a:lnTo>
                      <a:pt x="1315" y="4652"/>
                    </a:lnTo>
                    <a:lnTo>
                      <a:pt x="1510" y="4993"/>
                    </a:lnTo>
                    <a:lnTo>
                      <a:pt x="1705" y="5286"/>
                    </a:lnTo>
                    <a:lnTo>
                      <a:pt x="1900" y="5505"/>
                    </a:lnTo>
                    <a:lnTo>
                      <a:pt x="1900" y="5505"/>
                    </a:lnTo>
                    <a:lnTo>
                      <a:pt x="2070" y="5675"/>
                    </a:lnTo>
                    <a:lnTo>
                      <a:pt x="2265" y="5821"/>
                    </a:lnTo>
                    <a:lnTo>
                      <a:pt x="2460" y="5943"/>
                    </a:lnTo>
                    <a:lnTo>
                      <a:pt x="2679" y="6041"/>
                    </a:lnTo>
                    <a:lnTo>
                      <a:pt x="2898" y="6138"/>
                    </a:lnTo>
                    <a:lnTo>
                      <a:pt x="3118" y="6187"/>
                    </a:lnTo>
                    <a:lnTo>
                      <a:pt x="3361" y="6235"/>
                    </a:lnTo>
                    <a:lnTo>
                      <a:pt x="3580" y="6260"/>
                    </a:lnTo>
                    <a:lnTo>
                      <a:pt x="3824" y="6260"/>
                    </a:lnTo>
                    <a:lnTo>
                      <a:pt x="4043" y="6235"/>
                    </a:lnTo>
                    <a:lnTo>
                      <a:pt x="4287" y="6187"/>
                    </a:lnTo>
                    <a:lnTo>
                      <a:pt x="4506" y="6138"/>
                    </a:lnTo>
                    <a:lnTo>
                      <a:pt x="4725" y="6041"/>
                    </a:lnTo>
                    <a:lnTo>
                      <a:pt x="4944" y="5943"/>
                    </a:lnTo>
                    <a:lnTo>
                      <a:pt x="5139" y="5821"/>
                    </a:lnTo>
                    <a:lnTo>
                      <a:pt x="5334" y="5675"/>
                    </a:lnTo>
                    <a:lnTo>
                      <a:pt x="5675" y="5334"/>
                    </a:lnTo>
                    <a:close/>
                  </a:path>
                </a:pathLst>
              </a:custGeom>
              <a:grpFill/>
              <a:ln w="571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42" name="Shape 761"/>
              <p:cNvSpPr/>
              <p:nvPr/>
            </p:nvSpPr>
            <p:spPr>
              <a:xfrm>
                <a:off x="2696350" y="4479525"/>
                <a:ext cx="87100" cy="87100"/>
              </a:xfrm>
              <a:custGeom>
                <a:avLst/>
                <a:gdLst/>
                <a:ahLst/>
                <a:cxnLst/>
                <a:rect l="0" t="0" r="0" b="0"/>
                <a:pathLst>
                  <a:path w="3484" h="3484" fill="none" extrusionOk="0">
                    <a:moveTo>
                      <a:pt x="0" y="1"/>
                    </a:moveTo>
                    <a:lnTo>
                      <a:pt x="3483" y="3483"/>
                    </a:lnTo>
                  </a:path>
                </a:pathLst>
              </a:custGeom>
              <a:grpFill/>
              <a:ln w="571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</p:grpSp>
      <p:grpSp>
        <p:nvGrpSpPr>
          <p:cNvPr id="19" name="Группа 18"/>
          <p:cNvGrpSpPr/>
          <p:nvPr/>
        </p:nvGrpSpPr>
        <p:grpSpPr>
          <a:xfrm>
            <a:off x="3882044" y="2010493"/>
            <a:ext cx="1299867" cy="1281726"/>
            <a:chOff x="3882048" y="1641975"/>
            <a:chExt cx="1299867" cy="1281726"/>
          </a:xfrm>
          <a:solidFill>
            <a:schemeClr val="accent3">
              <a:lumMod val="75000"/>
            </a:schemeClr>
          </a:solidFill>
        </p:grpSpPr>
        <p:sp>
          <p:nvSpPr>
            <p:cNvPr id="51" name="Shape 231"/>
            <p:cNvSpPr/>
            <p:nvPr/>
          </p:nvSpPr>
          <p:spPr>
            <a:xfrm>
              <a:off x="3882048" y="1641975"/>
              <a:ext cx="1299867" cy="1281726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5" name="Shape 451"/>
            <p:cNvGrpSpPr/>
            <p:nvPr/>
          </p:nvGrpSpPr>
          <p:grpSpPr>
            <a:xfrm>
              <a:off x="4317667" y="2000080"/>
              <a:ext cx="428628" cy="565517"/>
              <a:chOff x="6730350" y="2315900"/>
              <a:chExt cx="257700" cy="420098"/>
            </a:xfrm>
            <a:grpFill/>
          </p:grpSpPr>
          <p:sp>
            <p:nvSpPr>
              <p:cNvPr id="56" name="Shape 452"/>
              <p:cNvSpPr/>
              <p:nvPr/>
            </p:nvSpPr>
            <p:spPr>
              <a:xfrm>
                <a:off x="6807900" y="2671247"/>
                <a:ext cx="102600" cy="22625"/>
              </a:xfrm>
              <a:custGeom>
                <a:avLst/>
                <a:gdLst/>
                <a:ahLst/>
                <a:cxnLst/>
                <a:rect l="0" t="0" r="0" b="0"/>
                <a:pathLst>
                  <a:path w="4104" h="905" extrusionOk="0">
                    <a:moveTo>
                      <a:pt x="1" y="1"/>
                    </a:moveTo>
                    <a:lnTo>
                      <a:pt x="1" y="905"/>
                    </a:lnTo>
                    <a:lnTo>
                      <a:pt x="4104" y="905"/>
                    </a:lnTo>
                    <a:lnTo>
                      <a:pt x="4104" y="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453"/>
              <p:cNvSpPr/>
              <p:nvPr/>
            </p:nvSpPr>
            <p:spPr>
              <a:xfrm>
                <a:off x="6807900" y="2636447"/>
                <a:ext cx="102600" cy="22625"/>
              </a:xfrm>
              <a:custGeom>
                <a:avLst/>
                <a:gdLst/>
                <a:ahLst/>
                <a:cxnLst/>
                <a:rect l="0" t="0" r="0" b="0"/>
                <a:pathLst>
                  <a:path w="4104" h="905" extrusionOk="0">
                    <a:moveTo>
                      <a:pt x="1" y="1"/>
                    </a:moveTo>
                    <a:lnTo>
                      <a:pt x="1" y="905"/>
                    </a:lnTo>
                    <a:lnTo>
                      <a:pt x="4104" y="905"/>
                    </a:lnTo>
                    <a:lnTo>
                      <a:pt x="4104" y="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8" name="Shape 454"/>
              <p:cNvSpPr/>
              <p:nvPr/>
            </p:nvSpPr>
            <p:spPr>
              <a:xfrm>
                <a:off x="6807900" y="2706073"/>
                <a:ext cx="102600" cy="29925"/>
              </a:xfrm>
              <a:custGeom>
                <a:avLst/>
                <a:gdLst/>
                <a:ahLst/>
                <a:cxnLst/>
                <a:rect l="0" t="0" r="0" b="0"/>
                <a:pathLst>
                  <a:path w="4104" h="1197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25" y="318"/>
                    </a:lnTo>
                    <a:lnTo>
                      <a:pt x="98" y="464"/>
                    </a:lnTo>
                    <a:lnTo>
                      <a:pt x="196" y="586"/>
                    </a:lnTo>
                    <a:lnTo>
                      <a:pt x="343" y="660"/>
                    </a:lnTo>
                    <a:lnTo>
                      <a:pt x="1881" y="1172"/>
                    </a:lnTo>
                    <a:lnTo>
                      <a:pt x="2052" y="1197"/>
                    </a:lnTo>
                    <a:lnTo>
                      <a:pt x="2223" y="1172"/>
                    </a:lnTo>
                    <a:lnTo>
                      <a:pt x="3762" y="660"/>
                    </a:lnTo>
                    <a:lnTo>
                      <a:pt x="3908" y="586"/>
                    </a:lnTo>
                    <a:lnTo>
                      <a:pt x="4006" y="464"/>
                    </a:lnTo>
                    <a:lnTo>
                      <a:pt x="4079" y="318"/>
                    </a:lnTo>
                    <a:lnTo>
                      <a:pt x="4104" y="171"/>
                    </a:lnTo>
                    <a:lnTo>
                      <a:pt x="4104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9" name="Shape 455"/>
              <p:cNvSpPr/>
              <p:nvPr/>
            </p:nvSpPr>
            <p:spPr>
              <a:xfrm>
                <a:off x="6811575" y="2463673"/>
                <a:ext cx="95275" cy="160599"/>
              </a:xfrm>
              <a:custGeom>
                <a:avLst/>
                <a:gdLst/>
                <a:ahLst/>
                <a:cxnLst/>
                <a:rect l="0" t="0" r="0" b="0"/>
                <a:pathLst>
                  <a:path w="3811" h="6424" extrusionOk="0">
                    <a:moveTo>
                      <a:pt x="1905" y="0"/>
                    </a:moveTo>
                    <a:lnTo>
                      <a:pt x="928" y="831"/>
                    </a:lnTo>
                    <a:lnTo>
                      <a:pt x="855" y="879"/>
                    </a:lnTo>
                    <a:lnTo>
                      <a:pt x="782" y="904"/>
                    </a:lnTo>
                    <a:lnTo>
                      <a:pt x="684" y="879"/>
                    </a:lnTo>
                    <a:lnTo>
                      <a:pt x="611" y="831"/>
                    </a:lnTo>
                    <a:lnTo>
                      <a:pt x="0" y="318"/>
                    </a:lnTo>
                    <a:lnTo>
                      <a:pt x="1319" y="6423"/>
                    </a:lnTo>
                    <a:lnTo>
                      <a:pt x="2491" y="6423"/>
                    </a:lnTo>
                    <a:lnTo>
                      <a:pt x="3810" y="318"/>
                    </a:lnTo>
                    <a:lnTo>
                      <a:pt x="3200" y="831"/>
                    </a:lnTo>
                    <a:lnTo>
                      <a:pt x="3126" y="879"/>
                    </a:lnTo>
                    <a:lnTo>
                      <a:pt x="3029" y="904"/>
                    </a:lnTo>
                    <a:lnTo>
                      <a:pt x="2955" y="879"/>
                    </a:lnTo>
                    <a:lnTo>
                      <a:pt x="2882" y="831"/>
                    </a:lnTo>
                    <a:lnTo>
                      <a:pt x="1905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456"/>
              <p:cNvSpPr/>
              <p:nvPr/>
            </p:nvSpPr>
            <p:spPr>
              <a:xfrm>
                <a:off x="6730350" y="2315900"/>
                <a:ext cx="257700" cy="308375"/>
              </a:xfrm>
              <a:custGeom>
                <a:avLst/>
                <a:gdLst/>
                <a:ahLst/>
                <a:cxnLst/>
                <a:rect l="0" t="0" r="0" b="0"/>
                <a:pathLst>
                  <a:path w="10308" h="12335" extrusionOk="0">
                    <a:moveTo>
                      <a:pt x="5154" y="1"/>
                    </a:moveTo>
                    <a:lnTo>
                      <a:pt x="4617" y="25"/>
                    </a:lnTo>
                    <a:lnTo>
                      <a:pt x="4128" y="98"/>
                    </a:lnTo>
                    <a:lnTo>
                      <a:pt x="3615" y="245"/>
                    </a:lnTo>
                    <a:lnTo>
                      <a:pt x="3151" y="416"/>
                    </a:lnTo>
                    <a:lnTo>
                      <a:pt x="2712" y="636"/>
                    </a:lnTo>
                    <a:lnTo>
                      <a:pt x="2272" y="880"/>
                    </a:lnTo>
                    <a:lnTo>
                      <a:pt x="1881" y="1173"/>
                    </a:lnTo>
                    <a:lnTo>
                      <a:pt x="1515" y="1515"/>
                    </a:lnTo>
                    <a:lnTo>
                      <a:pt x="1198" y="1881"/>
                    </a:lnTo>
                    <a:lnTo>
                      <a:pt x="880" y="2272"/>
                    </a:lnTo>
                    <a:lnTo>
                      <a:pt x="636" y="2687"/>
                    </a:lnTo>
                    <a:lnTo>
                      <a:pt x="416" y="3151"/>
                    </a:lnTo>
                    <a:lnTo>
                      <a:pt x="245" y="3615"/>
                    </a:lnTo>
                    <a:lnTo>
                      <a:pt x="123" y="4104"/>
                    </a:lnTo>
                    <a:lnTo>
                      <a:pt x="50" y="4617"/>
                    </a:lnTo>
                    <a:lnTo>
                      <a:pt x="1" y="5154"/>
                    </a:lnTo>
                    <a:lnTo>
                      <a:pt x="25" y="5423"/>
                    </a:lnTo>
                    <a:lnTo>
                      <a:pt x="50" y="5691"/>
                    </a:lnTo>
                    <a:lnTo>
                      <a:pt x="123" y="6204"/>
                    </a:lnTo>
                    <a:lnTo>
                      <a:pt x="245" y="6693"/>
                    </a:lnTo>
                    <a:lnTo>
                      <a:pt x="416" y="7132"/>
                    </a:lnTo>
                    <a:lnTo>
                      <a:pt x="636" y="7572"/>
                    </a:lnTo>
                    <a:lnTo>
                      <a:pt x="856" y="7963"/>
                    </a:lnTo>
                    <a:lnTo>
                      <a:pt x="1100" y="8353"/>
                    </a:lnTo>
                    <a:lnTo>
                      <a:pt x="1369" y="8744"/>
                    </a:lnTo>
                    <a:lnTo>
                      <a:pt x="1906" y="9526"/>
                    </a:lnTo>
                    <a:lnTo>
                      <a:pt x="2150" y="9941"/>
                    </a:lnTo>
                    <a:lnTo>
                      <a:pt x="2394" y="10356"/>
                    </a:lnTo>
                    <a:lnTo>
                      <a:pt x="2614" y="10796"/>
                    </a:lnTo>
                    <a:lnTo>
                      <a:pt x="2810" y="11284"/>
                    </a:lnTo>
                    <a:lnTo>
                      <a:pt x="2980" y="11797"/>
                    </a:lnTo>
                    <a:lnTo>
                      <a:pt x="3103" y="12334"/>
                    </a:lnTo>
                    <a:lnTo>
                      <a:pt x="4079" y="12334"/>
                    </a:lnTo>
                    <a:lnTo>
                      <a:pt x="3249" y="8500"/>
                    </a:lnTo>
                    <a:lnTo>
                      <a:pt x="2663" y="5642"/>
                    </a:lnTo>
                    <a:lnTo>
                      <a:pt x="2663" y="5520"/>
                    </a:lnTo>
                    <a:lnTo>
                      <a:pt x="2712" y="5423"/>
                    </a:lnTo>
                    <a:lnTo>
                      <a:pt x="2785" y="5374"/>
                    </a:lnTo>
                    <a:lnTo>
                      <a:pt x="2883" y="5349"/>
                    </a:lnTo>
                    <a:lnTo>
                      <a:pt x="2956" y="5349"/>
                    </a:lnTo>
                    <a:lnTo>
                      <a:pt x="3054" y="5398"/>
                    </a:lnTo>
                    <a:lnTo>
                      <a:pt x="4031" y="6253"/>
                    </a:lnTo>
                    <a:lnTo>
                      <a:pt x="4983" y="5398"/>
                    </a:lnTo>
                    <a:lnTo>
                      <a:pt x="5081" y="5349"/>
                    </a:lnTo>
                    <a:lnTo>
                      <a:pt x="5227" y="5349"/>
                    </a:lnTo>
                    <a:lnTo>
                      <a:pt x="5325" y="5398"/>
                    </a:lnTo>
                    <a:lnTo>
                      <a:pt x="6278" y="6253"/>
                    </a:lnTo>
                    <a:lnTo>
                      <a:pt x="7254" y="5398"/>
                    </a:lnTo>
                    <a:lnTo>
                      <a:pt x="7352" y="5349"/>
                    </a:lnTo>
                    <a:lnTo>
                      <a:pt x="7425" y="5349"/>
                    </a:lnTo>
                    <a:lnTo>
                      <a:pt x="7523" y="5374"/>
                    </a:lnTo>
                    <a:lnTo>
                      <a:pt x="7596" y="5423"/>
                    </a:lnTo>
                    <a:lnTo>
                      <a:pt x="7645" y="5520"/>
                    </a:lnTo>
                    <a:lnTo>
                      <a:pt x="7645" y="5642"/>
                    </a:lnTo>
                    <a:lnTo>
                      <a:pt x="7059" y="8500"/>
                    </a:lnTo>
                    <a:lnTo>
                      <a:pt x="6229" y="12334"/>
                    </a:lnTo>
                    <a:lnTo>
                      <a:pt x="7206" y="12334"/>
                    </a:lnTo>
                    <a:lnTo>
                      <a:pt x="7328" y="11797"/>
                    </a:lnTo>
                    <a:lnTo>
                      <a:pt x="7499" y="11284"/>
                    </a:lnTo>
                    <a:lnTo>
                      <a:pt x="7694" y="10796"/>
                    </a:lnTo>
                    <a:lnTo>
                      <a:pt x="7914" y="10356"/>
                    </a:lnTo>
                    <a:lnTo>
                      <a:pt x="8158" y="9941"/>
                    </a:lnTo>
                    <a:lnTo>
                      <a:pt x="8402" y="9526"/>
                    </a:lnTo>
                    <a:lnTo>
                      <a:pt x="8940" y="8744"/>
                    </a:lnTo>
                    <a:lnTo>
                      <a:pt x="9208" y="8353"/>
                    </a:lnTo>
                    <a:lnTo>
                      <a:pt x="9453" y="7963"/>
                    </a:lnTo>
                    <a:lnTo>
                      <a:pt x="9672" y="7572"/>
                    </a:lnTo>
                    <a:lnTo>
                      <a:pt x="9892" y="7132"/>
                    </a:lnTo>
                    <a:lnTo>
                      <a:pt x="10063" y="6693"/>
                    </a:lnTo>
                    <a:lnTo>
                      <a:pt x="10185" y="6204"/>
                    </a:lnTo>
                    <a:lnTo>
                      <a:pt x="10259" y="5691"/>
                    </a:lnTo>
                    <a:lnTo>
                      <a:pt x="10283" y="5423"/>
                    </a:lnTo>
                    <a:lnTo>
                      <a:pt x="10307" y="5154"/>
                    </a:lnTo>
                    <a:lnTo>
                      <a:pt x="10259" y="4617"/>
                    </a:lnTo>
                    <a:lnTo>
                      <a:pt x="10185" y="4104"/>
                    </a:lnTo>
                    <a:lnTo>
                      <a:pt x="10063" y="3615"/>
                    </a:lnTo>
                    <a:lnTo>
                      <a:pt x="9892" y="3151"/>
                    </a:lnTo>
                    <a:lnTo>
                      <a:pt x="9672" y="2687"/>
                    </a:lnTo>
                    <a:lnTo>
                      <a:pt x="9428" y="2272"/>
                    </a:lnTo>
                    <a:lnTo>
                      <a:pt x="9111" y="1881"/>
                    </a:lnTo>
                    <a:lnTo>
                      <a:pt x="8793" y="1515"/>
                    </a:lnTo>
                    <a:lnTo>
                      <a:pt x="8427" y="1173"/>
                    </a:lnTo>
                    <a:lnTo>
                      <a:pt x="8036" y="880"/>
                    </a:lnTo>
                    <a:lnTo>
                      <a:pt x="7596" y="636"/>
                    </a:lnTo>
                    <a:lnTo>
                      <a:pt x="7157" y="416"/>
                    </a:lnTo>
                    <a:lnTo>
                      <a:pt x="6693" y="245"/>
                    </a:lnTo>
                    <a:lnTo>
                      <a:pt x="6180" y="98"/>
                    </a:lnTo>
                    <a:lnTo>
                      <a:pt x="5691" y="25"/>
                    </a:lnTo>
                    <a:lnTo>
                      <a:pt x="5154" y="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2" name="Группа 21"/>
          <p:cNvGrpSpPr/>
          <p:nvPr/>
        </p:nvGrpSpPr>
        <p:grpSpPr>
          <a:xfrm>
            <a:off x="3839339" y="4422374"/>
            <a:ext cx="1299867" cy="1281726"/>
            <a:chOff x="3882048" y="4198989"/>
            <a:chExt cx="1299867" cy="1281726"/>
          </a:xfrm>
          <a:solidFill>
            <a:schemeClr val="accent3">
              <a:lumMod val="75000"/>
            </a:schemeClr>
          </a:solidFill>
        </p:grpSpPr>
        <p:sp>
          <p:nvSpPr>
            <p:cNvPr id="69" name="Shape 231"/>
            <p:cNvSpPr/>
            <p:nvPr/>
          </p:nvSpPr>
          <p:spPr>
            <a:xfrm>
              <a:off x="3882048" y="4198989"/>
              <a:ext cx="1299867" cy="1281726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61" name="Shape 478"/>
            <p:cNvGrpSpPr/>
            <p:nvPr/>
          </p:nvGrpSpPr>
          <p:grpSpPr>
            <a:xfrm>
              <a:off x="4239238" y="4484741"/>
              <a:ext cx="500066" cy="714380"/>
              <a:chOff x="6701046" y="2978376"/>
              <a:chExt cx="316300" cy="449424"/>
            </a:xfrm>
            <a:grpFill/>
          </p:grpSpPr>
          <p:sp>
            <p:nvSpPr>
              <p:cNvPr id="62" name="Shape 479"/>
              <p:cNvSpPr/>
              <p:nvPr/>
            </p:nvSpPr>
            <p:spPr>
              <a:xfrm>
                <a:off x="6701046" y="2978376"/>
                <a:ext cx="316300" cy="78175"/>
              </a:xfrm>
              <a:custGeom>
                <a:avLst/>
                <a:gdLst/>
                <a:ahLst/>
                <a:cxnLst/>
                <a:rect l="0" t="0" r="0" b="0"/>
                <a:pathLst>
                  <a:path w="12652" h="3127" extrusionOk="0">
                    <a:moveTo>
                      <a:pt x="7840" y="782"/>
                    </a:moveTo>
                    <a:lnTo>
                      <a:pt x="7865" y="807"/>
                    </a:lnTo>
                    <a:lnTo>
                      <a:pt x="7889" y="831"/>
                    </a:lnTo>
                    <a:lnTo>
                      <a:pt x="7889" y="880"/>
                    </a:lnTo>
                    <a:lnTo>
                      <a:pt x="7889" y="1417"/>
                    </a:lnTo>
                    <a:lnTo>
                      <a:pt x="4763" y="1417"/>
                    </a:lnTo>
                    <a:lnTo>
                      <a:pt x="4763" y="880"/>
                    </a:lnTo>
                    <a:lnTo>
                      <a:pt x="4763" y="831"/>
                    </a:lnTo>
                    <a:lnTo>
                      <a:pt x="4787" y="807"/>
                    </a:lnTo>
                    <a:lnTo>
                      <a:pt x="4812" y="782"/>
                    </a:lnTo>
                    <a:close/>
                    <a:moveTo>
                      <a:pt x="4861" y="1"/>
                    </a:moveTo>
                    <a:lnTo>
                      <a:pt x="4690" y="25"/>
                    </a:lnTo>
                    <a:lnTo>
                      <a:pt x="4519" y="74"/>
                    </a:lnTo>
                    <a:lnTo>
                      <a:pt x="4372" y="147"/>
                    </a:lnTo>
                    <a:lnTo>
                      <a:pt x="4250" y="269"/>
                    </a:lnTo>
                    <a:lnTo>
                      <a:pt x="4128" y="392"/>
                    </a:lnTo>
                    <a:lnTo>
                      <a:pt x="4055" y="538"/>
                    </a:lnTo>
                    <a:lnTo>
                      <a:pt x="4006" y="709"/>
                    </a:lnTo>
                    <a:lnTo>
                      <a:pt x="3982" y="880"/>
                    </a:lnTo>
                    <a:lnTo>
                      <a:pt x="3982" y="1417"/>
                    </a:lnTo>
                    <a:lnTo>
                      <a:pt x="391" y="1417"/>
                    </a:lnTo>
                    <a:lnTo>
                      <a:pt x="294" y="1466"/>
                    </a:lnTo>
                    <a:lnTo>
                      <a:pt x="220" y="1491"/>
                    </a:lnTo>
                    <a:lnTo>
                      <a:pt x="147" y="1564"/>
                    </a:lnTo>
                    <a:lnTo>
                      <a:pt x="74" y="1637"/>
                    </a:lnTo>
                    <a:lnTo>
                      <a:pt x="49" y="1710"/>
                    </a:lnTo>
                    <a:lnTo>
                      <a:pt x="1" y="1808"/>
                    </a:lnTo>
                    <a:lnTo>
                      <a:pt x="1" y="1906"/>
                    </a:lnTo>
                    <a:lnTo>
                      <a:pt x="1" y="3127"/>
                    </a:lnTo>
                    <a:lnTo>
                      <a:pt x="12652" y="3127"/>
                    </a:lnTo>
                    <a:lnTo>
                      <a:pt x="12652" y="1906"/>
                    </a:lnTo>
                    <a:lnTo>
                      <a:pt x="12652" y="1808"/>
                    </a:lnTo>
                    <a:lnTo>
                      <a:pt x="12603" y="1710"/>
                    </a:lnTo>
                    <a:lnTo>
                      <a:pt x="12578" y="1637"/>
                    </a:lnTo>
                    <a:lnTo>
                      <a:pt x="12505" y="1564"/>
                    </a:lnTo>
                    <a:lnTo>
                      <a:pt x="12432" y="1491"/>
                    </a:lnTo>
                    <a:lnTo>
                      <a:pt x="12359" y="1466"/>
                    </a:lnTo>
                    <a:lnTo>
                      <a:pt x="12261" y="1417"/>
                    </a:lnTo>
                    <a:lnTo>
                      <a:pt x="8671" y="1417"/>
                    </a:lnTo>
                    <a:lnTo>
                      <a:pt x="8671" y="880"/>
                    </a:lnTo>
                    <a:lnTo>
                      <a:pt x="8646" y="709"/>
                    </a:lnTo>
                    <a:lnTo>
                      <a:pt x="8597" y="538"/>
                    </a:lnTo>
                    <a:lnTo>
                      <a:pt x="8524" y="392"/>
                    </a:lnTo>
                    <a:lnTo>
                      <a:pt x="8402" y="269"/>
                    </a:lnTo>
                    <a:lnTo>
                      <a:pt x="8280" y="147"/>
                    </a:lnTo>
                    <a:lnTo>
                      <a:pt x="8133" y="74"/>
                    </a:lnTo>
                    <a:lnTo>
                      <a:pt x="7962" y="25"/>
                    </a:lnTo>
                    <a:lnTo>
                      <a:pt x="7791" y="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3" name="Shape 480"/>
              <p:cNvSpPr/>
              <p:nvPr/>
            </p:nvSpPr>
            <p:spPr>
              <a:xfrm>
                <a:off x="6713875" y="3068750"/>
                <a:ext cx="290650" cy="359050"/>
              </a:xfrm>
              <a:custGeom>
                <a:avLst/>
                <a:gdLst/>
                <a:ahLst/>
                <a:cxnLst/>
                <a:rect l="0" t="0" r="0" b="0"/>
                <a:pathLst>
                  <a:path w="11626" h="14362" extrusionOk="0">
                    <a:moveTo>
                      <a:pt x="2614" y="1686"/>
                    </a:moveTo>
                    <a:lnTo>
                      <a:pt x="2711" y="1710"/>
                    </a:lnTo>
                    <a:lnTo>
                      <a:pt x="2785" y="1759"/>
                    </a:lnTo>
                    <a:lnTo>
                      <a:pt x="2834" y="1857"/>
                    </a:lnTo>
                    <a:lnTo>
                      <a:pt x="2858" y="1930"/>
                    </a:lnTo>
                    <a:lnTo>
                      <a:pt x="2858" y="12432"/>
                    </a:lnTo>
                    <a:lnTo>
                      <a:pt x="2834" y="12529"/>
                    </a:lnTo>
                    <a:lnTo>
                      <a:pt x="2785" y="12603"/>
                    </a:lnTo>
                    <a:lnTo>
                      <a:pt x="2711" y="12652"/>
                    </a:lnTo>
                    <a:lnTo>
                      <a:pt x="2614" y="12676"/>
                    </a:lnTo>
                    <a:lnTo>
                      <a:pt x="2516" y="12652"/>
                    </a:lnTo>
                    <a:lnTo>
                      <a:pt x="2443" y="12603"/>
                    </a:lnTo>
                    <a:lnTo>
                      <a:pt x="2394" y="12529"/>
                    </a:lnTo>
                    <a:lnTo>
                      <a:pt x="2369" y="12432"/>
                    </a:lnTo>
                    <a:lnTo>
                      <a:pt x="2369" y="1930"/>
                    </a:lnTo>
                    <a:lnTo>
                      <a:pt x="2394" y="1857"/>
                    </a:lnTo>
                    <a:lnTo>
                      <a:pt x="2443" y="1759"/>
                    </a:lnTo>
                    <a:lnTo>
                      <a:pt x="2516" y="1710"/>
                    </a:lnTo>
                    <a:lnTo>
                      <a:pt x="2614" y="1686"/>
                    </a:lnTo>
                    <a:close/>
                    <a:moveTo>
                      <a:pt x="5813" y="1686"/>
                    </a:moveTo>
                    <a:lnTo>
                      <a:pt x="5911" y="1710"/>
                    </a:lnTo>
                    <a:lnTo>
                      <a:pt x="5984" y="1759"/>
                    </a:lnTo>
                    <a:lnTo>
                      <a:pt x="6033" y="1857"/>
                    </a:lnTo>
                    <a:lnTo>
                      <a:pt x="6057" y="1930"/>
                    </a:lnTo>
                    <a:lnTo>
                      <a:pt x="6057" y="12432"/>
                    </a:lnTo>
                    <a:lnTo>
                      <a:pt x="6033" y="12529"/>
                    </a:lnTo>
                    <a:lnTo>
                      <a:pt x="5984" y="12603"/>
                    </a:lnTo>
                    <a:lnTo>
                      <a:pt x="5911" y="12652"/>
                    </a:lnTo>
                    <a:lnTo>
                      <a:pt x="5813" y="12676"/>
                    </a:lnTo>
                    <a:lnTo>
                      <a:pt x="5715" y="12652"/>
                    </a:lnTo>
                    <a:lnTo>
                      <a:pt x="5642" y="12603"/>
                    </a:lnTo>
                    <a:lnTo>
                      <a:pt x="5593" y="12529"/>
                    </a:lnTo>
                    <a:lnTo>
                      <a:pt x="5569" y="12432"/>
                    </a:lnTo>
                    <a:lnTo>
                      <a:pt x="5569" y="1930"/>
                    </a:lnTo>
                    <a:lnTo>
                      <a:pt x="5593" y="1857"/>
                    </a:lnTo>
                    <a:lnTo>
                      <a:pt x="5642" y="1759"/>
                    </a:lnTo>
                    <a:lnTo>
                      <a:pt x="5715" y="1710"/>
                    </a:lnTo>
                    <a:lnTo>
                      <a:pt x="5813" y="1686"/>
                    </a:lnTo>
                    <a:close/>
                    <a:moveTo>
                      <a:pt x="9013" y="1686"/>
                    </a:moveTo>
                    <a:lnTo>
                      <a:pt x="9110" y="1710"/>
                    </a:lnTo>
                    <a:lnTo>
                      <a:pt x="9183" y="1759"/>
                    </a:lnTo>
                    <a:lnTo>
                      <a:pt x="9232" y="1857"/>
                    </a:lnTo>
                    <a:lnTo>
                      <a:pt x="9257" y="1930"/>
                    </a:lnTo>
                    <a:lnTo>
                      <a:pt x="9257" y="12432"/>
                    </a:lnTo>
                    <a:lnTo>
                      <a:pt x="9232" y="12529"/>
                    </a:lnTo>
                    <a:lnTo>
                      <a:pt x="9183" y="12603"/>
                    </a:lnTo>
                    <a:lnTo>
                      <a:pt x="9110" y="12652"/>
                    </a:lnTo>
                    <a:lnTo>
                      <a:pt x="9013" y="12676"/>
                    </a:lnTo>
                    <a:lnTo>
                      <a:pt x="8915" y="12652"/>
                    </a:lnTo>
                    <a:lnTo>
                      <a:pt x="8842" y="12603"/>
                    </a:lnTo>
                    <a:lnTo>
                      <a:pt x="8793" y="12529"/>
                    </a:lnTo>
                    <a:lnTo>
                      <a:pt x="8768" y="12432"/>
                    </a:lnTo>
                    <a:lnTo>
                      <a:pt x="8768" y="1930"/>
                    </a:lnTo>
                    <a:lnTo>
                      <a:pt x="8793" y="1857"/>
                    </a:lnTo>
                    <a:lnTo>
                      <a:pt x="8842" y="1759"/>
                    </a:lnTo>
                    <a:lnTo>
                      <a:pt x="8915" y="1710"/>
                    </a:lnTo>
                    <a:lnTo>
                      <a:pt x="9013" y="1686"/>
                    </a:lnTo>
                    <a:close/>
                    <a:moveTo>
                      <a:pt x="0" y="0"/>
                    </a:moveTo>
                    <a:lnTo>
                      <a:pt x="0" y="13873"/>
                    </a:lnTo>
                    <a:lnTo>
                      <a:pt x="0" y="13970"/>
                    </a:lnTo>
                    <a:lnTo>
                      <a:pt x="49" y="14068"/>
                    </a:lnTo>
                    <a:lnTo>
                      <a:pt x="74" y="14141"/>
                    </a:lnTo>
                    <a:lnTo>
                      <a:pt x="147" y="14215"/>
                    </a:lnTo>
                    <a:lnTo>
                      <a:pt x="220" y="14263"/>
                    </a:lnTo>
                    <a:lnTo>
                      <a:pt x="294" y="14312"/>
                    </a:lnTo>
                    <a:lnTo>
                      <a:pt x="391" y="14337"/>
                    </a:lnTo>
                    <a:lnTo>
                      <a:pt x="489" y="14361"/>
                    </a:lnTo>
                    <a:lnTo>
                      <a:pt x="11137" y="14361"/>
                    </a:lnTo>
                    <a:lnTo>
                      <a:pt x="11235" y="14337"/>
                    </a:lnTo>
                    <a:lnTo>
                      <a:pt x="11333" y="14312"/>
                    </a:lnTo>
                    <a:lnTo>
                      <a:pt x="11406" y="14263"/>
                    </a:lnTo>
                    <a:lnTo>
                      <a:pt x="11479" y="14215"/>
                    </a:lnTo>
                    <a:lnTo>
                      <a:pt x="11553" y="14141"/>
                    </a:lnTo>
                    <a:lnTo>
                      <a:pt x="11577" y="14068"/>
                    </a:lnTo>
                    <a:lnTo>
                      <a:pt x="11626" y="13970"/>
                    </a:lnTo>
                    <a:lnTo>
                      <a:pt x="11626" y="13873"/>
                    </a:lnTo>
                    <a:lnTo>
                      <a:pt x="11626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1172082" y="2030133"/>
            <a:ext cx="1299867" cy="1281726"/>
            <a:chOff x="25849" y="1641975"/>
            <a:chExt cx="1299867" cy="1281726"/>
          </a:xfrm>
        </p:grpSpPr>
        <p:sp>
          <p:nvSpPr>
            <p:cNvPr id="67" name="Shape 231"/>
            <p:cNvSpPr/>
            <p:nvPr/>
          </p:nvSpPr>
          <p:spPr>
            <a:xfrm>
              <a:off x="25849" y="1641975"/>
              <a:ext cx="1299867" cy="128172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" name="Shape 236"/>
            <p:cNvGrpSpPr/>
            <p:nvPr/>
          </p:nvGrpSpPr>
          <p:grpSpPr>
            <a:xfrm>
              <a:off x="339409" y="1924992"/>
              <a:ext cx="672745" cy="706804"/>
              <a:chOff x="5970791" y="1619250"/>
              <a:chExt cx="428659" cy="456726"/>
            </a:xfrm>
            <a:solidFill>
              <a:schemeClr val="bg1"/>
            </a:solidFill>
          </p:grpSpPr>
          <p:sp>
            <p:nvSpPr>
              <p:cNvPr id="238" name="Shape 238"/>
              <p:cNvSpPr/>
              <p:nvPr/>
            </p:nvSpPr>
            <p:spPr>
              <a:xfrm>
                <a:off x="6068490" y="1771876"/>
                <a:ext cx="182574" cy="182600"/>
              </a:xfrm>
              <a:custGeom>
                <a:avLst/>
                <a:gdLst/>
                <a:ahLst/>
                <a:cxnLst/>
                <a:rect l="0" t="0" r="0" b="0"/>
                <a:pathLst>
                  <a:path w="7303" h="7304" extrusionOk="0">
                    <a:moveTo>
                      <a:pt x="3664" y="1"/>
                    </a:moveTo>
                    <a:lnTo>
                      <a:pt x="3297" y="25"/>
                    </a:lnTo>
                    <a:lnTo>
                      <a:pt x="2931" y="74"/>
                    </a:lnTo>
                    <a:lnTo>
                      <a:pt x="2565" y="147"/>
                    </a:lnTo>
                    <a:lnTo>
                      <a:pt x="2247" y="294"/>
                    </a:lnTo>
                    <a:lnTo>
                      <a:pt x="1930" y="440"/>
                    </a:lnTo>
                    <a:lnTo>
                      <a:pt x="1612" y="611"/>
                    </a:lnTo>
                    <a:lnTo>
                      <a:pt x="1344" y="831"/>
                    </a:lnTo>
                    <a:lnTo>
                      <a:pt x="1075" y="1075"/>
                    </a:lnTo>
                    <a:lnTo>
                      <a:pt x="831" y="1320"/>
                    </a:lnTo>
                    <a:lnTo>
                      <a:pt x="635" y="1613"/>
                    </a:lnTo>
                    <a:lnTo>
                      <a:pt x="440" y="1906"/>
                    </a:lnTo>
                    <a:lnTo>
                      <a:pt x="293" y="2223"/>
                    </a:lnTo>
                    <a:lnTo>
                      <a:pt x="171" y="2565"/>
                    </a:lnTo>
                    <a:lnTo>
                      <a:pt x="74" y="2907"/>
                    </a:lnTo>
                    <a:lnTo>
                      <a:pt x="25" y="3273"/>
                    </a:lnTo>
                    <a:lnTo>
                      <a:pt x="0" y="3640"/>
                    </a:lnTo>
                    <a:lnTo>
                      <a:pt x="25" y="4031"/>
                    </a:lnTo>
                    <a:lnTo>
                      <a:pt x="74" y="4373"/>
                    </a:lnTo>
                    <a:lnTo>
                      <a:pt x="171" y="4739"/>
                    </a:lnTo>
                    <a:lnTo>
                      <a:pt x="293" y="5081"/>
                    </a:lnTo>
                    <a:lnTo>
                      <a:pt x="440" y="5398"/>
                    </a:lnTo>
                    <a:lnTo>
                      <a:pt x="635" y="5691"/>
                    </a:lnTo>
                    <a:lnTo>
                      <a:pt x="831" y="5960"/>
                    </a:lnTo>
                    <a:lnTo>
                      <a:pt x="1075" y="6229"/>
                    </a:lnTo>
                    <a:lnTo>
                      <a:pt x="1344" y="6473"/>
                    </a:lnTo>
                    <a:lnTo>
                      <a:pt x="1612" y="6668"/>
                    </a:lnTo>
                    <a:lnTo>
                      <a:pt x="1930" y="6864"/>
                    </a:lnTo>
                    <a:lnTo>
                      <a:pt x="2247" y="7010"/>
                    </a:lnTo>
                    <a:lnTo>
                      <a:pt x="2565" y="7132"/>
                    </a:lnTo>
                    <a:lnTo>
                      <a:pt x="2931" y="7230"/>
                    </a:lnTo>
                    <a:lnTo>
                      <a:pt x="3297" y="7279"/>
                    </a:lnTo>
                    <a:lnTo>
                      <a:pt x="3664" y="7303"/>
                    </a:lnTo>
                    <a:lnTo>
                      <a:pt x="4030" y="7279"/>
                    </a:lnTo>
                    <a:lnTo>
                      <a:pt x="4396" y="7230"/>
                    </a:lnTo>
                    <a:lnTo>
                      <a:pt x="4738" y="7132"/>
                    </a:lnTo>
                    <a:lnTo>
                      <a:pt x="5080" y="7010"/>
                    </a:lnTo>
                    <a:lnTo>
                      <a:pt x="5398" y="6864"/>
                    </a:lnTo>
                    <a:lnTo>
                      <a:pt x="5691" y="6668"/>
                    </a:lnTo>
                    <a:lnTo>
                      <a:pt x="5984" y="6473"/>
                    </a:lnTo>
                    <a:lnTo>
                      <a:pt x="6253" y="6229"/>
                    </a:lnTo>
                    <a:lnTo>
                      <a:pt x="6472" y="5960"/>
                    </a:lnTo>
                    <a:lnTo>
                      <a:pt x="6692" y="5691"/>
                    </a:lnTo>
                    <a:lnTo>
                      <a:pt x="6863" y="5398"/>
                    </a:lnTo>
                    <a:lnTo>
                      <a:pt x="7034" y="5081"/>
                    </a:lnTo>
                    <a:lnTo>
                      <a:pt x="7156" y="4739"/>
                    </a:lnTo>
                    <a:lnTo>
                      <a:pt x="7230" y="4373"/>
                    </a:lnTo>
                    <a:lnTo>
                      <a:pt x="7303" y="4031"/>
                    </a:lnTo>
                    <a:lnTo>
                      <a:pt x="7303" y="3640"/>
                    </a:lnTo>
                    <a:lnTo>
                      <a:pt x="7303" y="3396"/>
                    </a:lnTo>
                    <a:lnTo>
                      <a:pt x="7278" y="3176"/>
                    </a:lnTo>
                    <a:lnTo>
                      <a:pt x="7254" y="2932"/>
                    </a:lnTo>
                    <a:lnTo>
                      <a:pt x="7181" y="2712"/>
                    </a:lnTo>
                    <a:lnTo>
                      <a:pt x="7132" y="2492"/>
                    </a:lnTo>
                    <a:lnTo>
                      <a:pt x="7034" y="2272"/>
                    </a:lnTo>
                    <a:lnTo>
                      <a:pt x="6839" y="1857"/>
                    </a:lnTo>
                    <a:lnTo>
                      <a:pt x="5325" y="3347"/>
                    </a:lnTo>
                    <a:lnTo>
                      <a:pt x="5349" y="3640"/>
                    </a:lnTo>
                    <a:lnTo>
                      <a:pt x="5349" y="3811"/>
                    </a:lnTo>
                    <a:lnTo>
                      <a:pt x="5325" y="3982"/>
                    </a:lnTo>
                    <a:lnTo>
                      <a:pt x="5276" y="4153"/>
                    </a:lnTo>
                    <a:lnTo>
                      <a:pt x="5227" y="4299"/>
                    </a:lnTo>
                    <a:lnTo>
                      <a:pt x="5154" y="4446"/>
                    </a:lnTo>
                    <a:lnTo>
                      <a:pt x="5080" y="4592"/>
                    </a:lnTo>
                    <a:lnTo>
                      <a:pt x="4983" y="4739"/>
                    </a:lnTo>
                    <a:lnTo>
                      <a:pt x="4860" y="4861"/>
                    </a:lnTo>
                    <a:lnTo>
                      <a:pt x="4738" y="4959"/>
                    </a:lnTo>
                    <a:lnTo>
                      <a:pt x="4616" y="5056"/>
                    </a:lnTo>
                    <a:lnTo>
                      <a:pt x="4470" y="5154"/>
                    </a:lnTo>
                    <a:lnTo>
                      <a:pt x="4323" y="5203"/>
                    </a:lnTo>
                    <a:lnTo>
                      <a:pt x="4177" y="5276"/>
                    </a:lnTo>
                    <a:lnTo>
                      <a:pt x="4006" y="5301"/>
                    </a:lnTo>
                    <a:lnTo>
                      <a:pt x="3835" y="5349"/>
                    </a:lnTo>
                    <a:lnTo>
                      <a:pt x="3493" y="5349"/>
                    </a:lnTo>
                    <a:lnTo>
                      <a:pt x="3322" y="5301"/>
                    </a:lnTo>
                    <a:lnTo>
                      <a:pt x="3151" y="5276"/>
                    </a:lnTo>
                    <a:lnTo>
                      <a:pt x="3004" y="5203"/>
                    </a:lnTo>
                    <a:lnTo>
                      <a:pt x="2858" y="5154"/>
                    </a:lnTo>
                    <a:lnTo>
                      <a:pt x="2711" y="5056"/>
                    </a:lnTo>
                    <a:lnTo>
                      <a:pt x="2589" y="4959"/>
                    </a:lnTo>
                    <a:lnTo>
                      <a:pt x="2467" y="4861"/>
                    </a:lnTo>
                    <a:lnTo>
                      <a:pt x="2345" y="4739"/>
                    </a:lnTo>
                    <a:lnTo>
                      <a:pt x="2247" y="4592"/>
                    </a:lnTo>
                    <a:lnTo>
                      <a:pt x="2174" y="4446"/>
                    </a:lnTo>
                    <a:lnTo>
                      <a:pt x="2101" y="4299"/>
                    </a:lnTo>
                    <a:lnTo>
                      <a:pt x="2027" y="4153"/>
                    </a:lnTo>
                    <a:lnTo>
                      <a:pt x="2003" y="3982"/>
                    </a:lnTo>
                    <a:lnTo>
                      <a:pt x="1979" y="3811"/>
                    </a:lnTo>
                    <a:lnTo>
                      <a:pt x="1954" y="3640"/>
                    </a:lnTo>
                    <a:lnTo>
                      <a:pt x="1979" y="3469"/>
                    </a:lnTo>
                    <a:lnTo>
                      <a:pt x="2003" y="3298"/>
                    </a:lnTo>
                    <a:lnTo>
                      <a:pt x="2027" y="3151"/>
                    </a:lnTo>
                    <a:lnTo>
                      <a:pt x="2101" y="2980"/>
                    </a:lnTo>
                    <a:lnTo>
                      <a:pt x="2174" y="2834"/>
                    </a:lnTo>
                    <a:lnTo>
                      <a:pt x="2247" y="2687"/>
                    </a:lnTo>
                    <a:lnTo>
                      <a:pt x="2345" y="2565"/>
                    </a:lnTo>
                    <a:lnTo>
                      <a:pt x="2467" y="2443"/>
                    </a:lnTo>
                    <a:lnTo>
                      <a:pt x="2589" y="2345"/>
                    </a:lnTo>
                    <a:lnTo>
                      <a:pt x="2711" y="2248"/>
                    </a:lnTo>
                    <a:lnTo>
                      <a:pt x="2858" y="2150"/>
                    </a:lnTo>
                    <a:lnTo>
                      <a:pt x="3004" y="2077"/>
                    </a:lnTo>
                    <a:lnTo>
                      <a:pt x="3151" y="2028"/>
                    </a:lnTo>
                    <a:lnTo>
                      <a:pt x="3322" y="1979"/>
                    </a:lnTo>
                    <a:lnTo>
                      <a:pt x="3493" y="1955"/>
                    </a:lnTo>
                    <a:lnTo>
                      <a:pt x="3664" y="1955"/>
                    </a:lnTo>
                    <a:lnTo>
                      <a:pt x="3957" y="1979"/>
                    </a:lnTo>
                    <a:lnTo>
                      <a:pt x="5447" y="465"/>
                    </a:lnTo>
                    <a:lnTo>
                      <a:pt x="5056" y="269"/>
                    </a:lnTo>
                    <a:lnTo>
                      <a:pt x="4836" y="196"/>
                    </a:lnTo>
                    <a:lnTo>
                      <a:pt x="4616" y="123"/>
                    </a:lnTo>
                    <a:lnTo>
                      <a:pt x="4372" y="74"/>
                    </a:lnTo>
                    <a:lnTo>
                      <a:pt x="4152" y="25"/>
                    </a:lnTo>
                    <a:lnTo>
                      <a:pt x="390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5981168" y="2005126"/>
                <a:ext cx="75125" cy="70850"/>
              </a:xfrm>
              <a:custGeom>
                <a:avLst/>
                <a:gdLst/>
                <a:ahLst/>
                <a:cxnLst/>
                <a:rect l="0" t="0" r="0" b="0"/>
                <a:pathLst>
                  <a:path w="3005" h="2834" extrusionOk="0">
                    <a:moveTo>
                      <a:pt x="1466" y="0"/>
                    </a:moveTo>
                    <a:lnTo>
                      <a:pt x="294" y="1173"/>
                    </a:lnTo>
                    <a:lnTo>
                      <a:pt x="172" y="1319"/>
                    </a:lnTo>
                    <a:lnTo>
                      <a:pt x="74" y="1490"/>
                    </a:lnTo>
                    <a:lnTo>
                      <a:pt x="25" y="1661"/>
                    </a:lnTo>
                    <a:lnTo>
                      <a:pt x="1" y="1857"/>
                    </a:lnTo>
                    <a:lnTo>
                      <a:pt x="25" y="2052"/>
                    </a:lnTo>
                    <a:lnTo>
                      <a:pt x="74" y="2223"/>
                    </a:lnTo>
                    <a:lnTo>
                      <a:pt x="172" y="2394"/>
                    </a:lnTo>
                    <a:lnTo>
                      <a:pt x="294" y="2540"/>
                    </a:lnTo>
                    <a:lnTo>
                      <a:pt x="440" y="2663"/>
                    </a:lnTo>
                    <a:lnTo>
                      <a:pt x="611" y="2760"/>
                    </a:lnTo>
                    <a:lnTo>
                      <a:pt x="807" y="2809"/>
                    </a:lnTo>
                    <a:lnTo>
                      <a:pt x="978" y="2833"/>
                    </a:lnTo>
                    <a:lnTo>
                      <a:pt x="1173" y="2809"/>
                    </a:lnTo>
                    <a:lnTo>
                      <a:pt x="1344" y="2760"/>
                    </a:lnTo>
                    <a:lnTo>
                      <a:pt x="1515" y="2663"/>
                    </a:lnTo>
                    <a:lnTo>
                      <a:pt x="1686" y="2540"/>
                    </a:lnTo>
                    <a:lnTo>
                      <a:pt x="2858" y="1368"/>
                    </a:lnTo>
                    <a:lnTo>
                      <a:pt x="3005" y="1197"/>
                    </a:lnTo>
                    <a:lnTo>
                      <a:pt x="2590" y="928"/>
                    </a:lnTo>
                    <a:lnTo>
                      <a:pt x="2199" y="635"/>
                    </a:lnTo>
                    <a:lnTo>
                      <a:pt x="1808" y="342"/>
                    </a:lnTo>
                    <a:lnTo>
                      <a:pt x="14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6263868" y="2005126"/>
                <a:ext cx="74525" cy="70850"/>
              </a:xfrm>
              <a:custGeom>
                <a:avLst/>
                <a:gdLst/>
                <a:ahLst/>
                <a:cxnLst/>
                <a:rect l="0" t="0" r="0" b="0"/>
                <a:pathLst>
                  <a:path w="2981" h="2834" extrusionOk="0">
                    <a:moveTo>
                      <a:pt x="1539" y="0"/>
                    </a:moveTo>
                    <a:lnTo>
                      <a:pt x="1173" y="342"/>
                    </a:lnTo>
                    <a:lnTo>
                      <a:pt x="807" y="635"/>
                    </a:lnTo>
                    <a:lnTo>
                      <a:pt x="416" y="928"/>
                    </a:lnTo>
                    <a:lnTo>
                      <a:pt x="1" y="1197"/>
                    </a:lnTo>
                    <a:lnTo>
                      <a:pt x="123" y="1368"/>
                    </a:lnTo>
                    <a:lnTo>
                      <a:pt x="1319" y="2540"/>
                    </a:lnTo>
                    <a:lnTo>
                      <a:pt x="1466" y="2663"/>
                    </a:lnTo>
                    <a:lnTo>
                      <a:pt x="1637" y="2760"/>
                    </a:lnTo>
                    <a:lnTo>
                      <a:pt x="1832" y="2809"/>
                    </a:lnTo>
                    <a:lnTo>
                      <a:pt x="2003" y="2833"/>
                    </a:lnTo>
                    <a:lnTo>
                      <a:pt x="2199" y="2809"/>
                    </a:lnTo>
                    <a:lnTo>
                      <a:pt x="2370" y="2760"/>
                    </a:lnTo>
                    <a:lnTo>
                      <a:pt x="2541" y="2663"/>
                    </a:lnTo>
                    <a:lnTo>
                      <a:pt x="2712" y="2540"/>
                    </a:lnTo>
                    <a:lnTo>
                      <a:pt x="2834" y="2394"/>
                    </a:lnTo>
                    <a:lnTo>
                      <a:pt x="2931" y="2223"/>
                    </a:lnTo>
                    <a:lnTo>
                      <a:pt x="2980" y="2052"/>
                    </a:lnTo>
                    <a:lnTo>
                      <a:pt x="2980" y="1857"/>
                    </a:lnTo>
                    <a:lnTo>
                      <a:pt x="2980" y="1661"/>
                    </a:lnTo>
                    <a:lnTo>
                      <a:pt x="2931" y="1490"/>
                    </a:lnTo>
                    <a:lnTo>
                      <a:pt x="2834" y="1319"/>
                    </a:lnTo>
                    <a:lnTo>
                      <a:pt x="2712" y="1173"/>
                    </a:lnTo>
                    <a:lnTo>
                      <a:pt x="153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6147875" y="1619250"/>
                <a:ext cx="251575" cy="255850"/>
              </a:xfrm>
              <a:custGeom>
                <a:avLst/>
                <a:gdLst/>
                <a:ahLst/>
                <a:cxnLst/>
                <a:rect l="0" t="0" r="0" b="0"/>
                <a:pathLst>
                  <a:path w="10063" h="10234" extrusionOk="0">
                    <a:moveTo>
                      <a:pt x="7352" y="0"/>
                    </a:moveTo>
                    <a:lnTo>
                      <a:pt x="7254" y="24"/>
                    </a:lnTo>
                    <a:lnTo>
                      <a:pt x="7181" y="73"/>
                    </a:lnTo>
                    <a:lnTo>
                      <a:pt x="7083" y="147"/>
                    </a:lnTo>
                    <a:lnTo>
                      <a:pt x="5447" y="1758"/>
                    </a:lnTo>
                    <a:lnTo>
                      <a:pt x="5373" y="1856"/>
                    </a:lnTo>
                    <a:lnTo>
                      <a:pt x="5300" y="1978"/>
                    </a:lnTo>
                    <a:lnTo>
                      <a:pt x="5227" y="2125"/>
                    </a:lnTo>
                    <a:lnTo>
                      <a:pt x="5178" y="2247"/>
                    </a:lnTo>
                    <a:lnTo>
                      <a:pt x="5154" y="2393"/>
                    </a:lnTo>
                    <a:lnTo>
                      <a:pt x="5129" y="2540"/>
                    </a:lnTo>
                    <a:lnTo>
                      <a:pt x="5129" y="2687"/>
                    </a:lnTo>
                    <a:lnTo>
                      <a:pt x="5129" y="2809"/>
                    </a:lnTo>
                    <a:lnTo>
                      <a:pt x="5349" y="3981"/>
                    </a:lnTo>
                    <a:lnTo>
                      <a:pt x="5398" y="4152"/>
                    </a:lnTo>
                    <a:lnTo>
                      <a:pt x="147" y="9403"/>
                    </a:lnTo>
                    <a:lnTo>
                      <a:pt x="74" y="9476"/>
                    </a:lnTo>
                    <a:lnTo>
                      <a:pt x="25" y="9574"/>
                    </a:lnTo>
                    <a:lnTo>
                      <a:pt x="0" y="9672"/>
                    </a:lnTo>
                    <a:lnTo>
                      <a:pt x="0" y="9745"/>
                    </a:lnTo>
                    <a:lnTo>
                      <a:pt x="0" y="9843"/>
                    </a:lnTo>
                    <a:lnTo>
                      <a:pt x="25" y="9940"/>
                    </a:lnTo>
                    <a:lnTo>
                      <a:pt x="74" y="10013"/>
                    </a:lnTo>
                    <a:lnTo>
                      <a:pt x="147" y="10087"/>
                    </a:lnTo>
                    <a:lnTo>
                      <a:pt x="220" y="10160"/>
                    </a:lnTo>
                    <a:lnTo>
                      <a:pt x="293" y="10209"/>
                    </a:lnTo>
                    <a:lnTo>
                      <a:pt x="391" y="10233"/>
                    </a:lnTo>
                    <a:lnTo>
                      <a:pt x="586" y="10233"/>
                    </a:lnTo>
                    <a:lnTo>
                      <a:pt x="660" y="10209"/>
                    </a:lnTo>
                    <a:lnTo>
                      <a:pt x="757" y="10160"/>
                    </a:lnTo>
                    <a:lnTo>
                      <a:pt x="831" y="10087"/>
                    </a:lnTo>
                    <a:lnTo>
                      <a:pt x="6204" y="4738"/>
                    </a:lnTo>
                    <a:lnTo>
                      <a:pt x="7254" y="4909"/>
                    </a:lnTo>
                    <a:lnTo>
                      <a:pt x="7376" y="4933"/>
                    </a:lnTo>
                    <a:lnTo>
                      <a:pt x="7523" y="4933"/>
                    </a:lnTo>
                    <a:lnTo>
                      <a:pt x="7645" y="4909"/>
                    </a:lnTo>
                    <a:lnTo>
                      <a:pt x="7791" y="4860"/>
                    </a:lnTo>
                    <a:lnTo>
                      <a:pt x="7938" y="4811"/>
                    </a:lnTo>
                    <a:lnTo>
                      <a:pt x="8060" y="4763"/>
                    </a:lnTo>
                    <a:lnTo>
                      <a:pt x="8182" y="4689"/>
                    </a:lnTo>
                    <a:lnTo>
                      <a:pt x="8280" y="4592"/>
                    </a:lnTo>
                    <a:lnTo>
                      <a:pt x="9916" y="2955"/>
                    </a:lnTo>
                    <a:lnTo>
                      <a:pt x="9989" y="2882"/>
                    </a:lnTo>
                    <a:lnTo>
                      <a:pt x="10038" y="2784"/>
                    </a:lnTo>
                    <a:lnTo>
                      <a:pt x="10063" y="2711"/>
                    </a:lnTo>
                    <a:lnTo>
                      <a:pt x="10038" y="2613"/>
                    </a:lnTo>
                    <a:lnTo>
                      <a:pt x="10014" y="2564"/>
                    </a:lnTo>
                    <a:lnTo>
                      <a:pt x="9940" y="2491"/>
                    </a:lnTo>
                    <a:lnTo>
                      <a:pt x="9843" y="2442"/>
                    </a:lnTo>
                    <a:lnTo>
                      <a:pt x="9745" y="2418"/>
                    </a:lnTo>
                    <a:lnTo>
                      <a:pt x="8695" y="2223"/>
                    </a:lnTo>
                    <a:lnTo>
                      <a:pt x="9721" y="1197"/>
                    </a:lnTo>
                    <a:lnTo>
                      <a:pt x="9794" y="1123"/>
                    </a:lnTo>
                    <a:lnTo>
                      <a:pt x="9843" y="1026"/>
                    </a:lnTo>
                    <a:lnTo>
                      <a:pt x="9867" y="953"/>
                    </a:lnTo>
                    <a:lnTo>
                      <a:pt x="9867" y="855"/>
                    </a:lnTo>
                    <a:lnTo>
                      <a:pt x="9867" y="757"/>
                    </a:lnTo>
                    <a:lnTo>
                      <a:pt x="9843" y="659"/>
                    </a:lnTo>
                    <a:lnTo>
                      <a:pt x="9794" y="586"/>
                    </a:lnTo>
                    <a:lnTo>
                      <a:pt x="9721" y="513"/>
                    </a:lnTo>
                    <a:lnTo>
                      <a:pt x="9647" y="440"/>
                    </a:lnTo>
                    <a:lnTo>
                      <a:pt x="9574" y="391"/>
                    </a:lnTo>
                    <a:lnTo>
                      <a:pt x="9476" y="366"/>
                    </a:lnTo>
                    <a:lnTo>
                      <a:pt x="9281" y="366"/>
                    </a:lnTo>
                    <a:lnTo>
                      <a:pt x="9208" y="391"/>
                    </a:lnTo>
                    <a:lnTo>
                      <a:pt x="9110" y="440"/>
                    </a:lnTo>
                    <a:lnTo>
                      <a:pt x="9037" y="513"/>
                    </a:lnTo>
                    <a:lnTo>
                      <a:pt x="7889" y="1661"/>
                    </a:lnTo>
                    <a:lnTo>
                      <a:pt x="7840" y="1490"/>
                    </a:lnTo>
                    <a:lnTo>
                      <a:pt x="7620" y="318"/>
                    </a:lnTo>
                    <a:lnTo>
                      <a:pt x="7596" y="195"/>
                    </a:lnTo>
                    <a:lnTo>
                      <a:pt x="7547" y="98"/>
                    </a:lnTo>
                    <a:lnTo>
                      <a:pt x="7498" y="49"/>
                    </a:lnTo>
                    <a:lnTo>
                      <a:pt x="74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5970791" y="1674201"/>
                <a:ext cx="377974" cy="377950"/>
              </a:xfrm>
              <a:custGeom>
                <a:avLst/>
                <a:gdLst/>
                <a:ahLst/>
                <a:cxnLst/>
                <a:rect l="0" t="0" r="0" b="0"/>
                <a:pathLst>
                  <a:path w="15119" h="15118" extrusionOk="0">
                    <a:moveTo>
                      <a:pt x="7181" y="0"/>
                    </a:moveTo>
                    <a:lnTo>
                      <a:pt x="6790" y="49"/>
                    </a:lnTo>
                    <a:lnTo>
                      <a:pt x="6424" y="98"/>
                    </a:lnTo>
                    <a:lnTo>
                      <a:pt x="6058" y="147"/>
                    </a:lnTo>
                    <a:lnTo>
                      <a:pt x="5691" y="244"/>
                    </a:lnTo>
                    <a:lnTo>
                      <a:pt x="5325" y="342"/>
                    </a:lnTo>
                    <a:lnTo>
                      <a:pt x="4983" y="464"/>
                    </a:lnTo>
                    <a:lnTo>
                      <a:pt x="4641" y="586"/>
                    </a:lnTo>
                    <a:lnTo>
                      <a:pt x="4299" y="733"/>
                    </a:lnTo>
                    <a:lnTo>
                      <a:pt x="3982" y="904"/>
                    </a:lnTo>
                    <a:lnTo>
                      <a:pt x="3664" y="1099"/>
                    </a:lnTo>
                    <a:lnTo>
                      <a:pt x="3347" y="1295"/>
                    </a:lnTo>
                    <a:lnTo>
                      <a:pt x="3053" y="1490"/>
                    </a:lnTo>
                    <a:lnTo>
                      <a:pt x="2760" y="1734"/>
                    </a:lnTo>
                    <a:lnTo>
                      <a:pt x="2492" y="1954"/>
                    </a:lnTo>
                    <a:lnTo>
                      <a:pt x="2223" y="2223"/>
                    </a:lnTo>
                    <a:lnTo>
                      <a:pt x="1979" y="2467"/>
                    </a:lnTo>
                    <a:lnTo>
                      <a:pt x="1735" y="2760"/>
                    </a:lnTo>
                    <a:lnTo>
                      <a:pt x="1515" y="3029"/>
                    </a:lnTo>
                    <a:lnTo>
                      <a:pt x="1295" y="3322"/>
                    </a:lnTo>
                    <a:lnTo>
                      <a:pt x="1100" y="3639"/>
                    </a:lnTo>
                    <a:lnTo>
                      <a:pt x="929" y="3957"/>
                    </a:lnTo>
                    <a:lnTo>
                      <a:pt x="758" y="4274"/>
                    </a:lnTo>
                    <a:lnTo>
                      <a:pt x="611" y="4616"/>
                    </a:lnTo>
                    <a:lnTo>
                      <a:pt x="465" y="4958"/>
                    </a:lnTo>
                    <a:lnTo>
                      <a:pt x="343" y="5300"/>
                    </a:lnTo>
                    <a:lnTo>
                      <a:pt x="245" y="5666"/>
                    </a:lnTo>
                    <a:lnTo>
                      <a:pt x="172" y="6033"/>
                    </a:lnTo>
                    <a:lnTo>
                      <a:pt x="98" y="6399"/>
                    </a:lnTo>
                    <a:lnTo>
                      <a:pt x="49" y="6790"/>
                    </a:lnTo>
                    <a:lnTo>
                      <a:pt x="25" y="7156"/>
                    </a:lnTo>
                    <a:lnTo>
                      <a:pt x="1" y="7547"/>
                    </a:lnTo>
                    <a:lnTo>
                      <a:pt x="25" y="7938"/>
                    </a:lnTo>
                    <a:lnTo>
                      <a:pt x="49" y="8328"/>
                    </a:lnTo>
                    <a:lnTo>
                      <a:pt x="98" y="8695"/>
                    </a:lnTo>
                    <a:lnTo>
                      <a:pt x="172" y="9085"/>
                    </a:lnTo>
                    <a:lnTo>
                      <a:pt x="245" y="9452"/>
                    </a:lnTo>
                    <a:lnTo>
                      <a:pt x="343" y="9794"/>
                    </a:lnTo>
                    <a:lnTo>
                      <a:pt x="465" y="10160"/>
                    </a:lnTo>
                    <a:lnTo>
                      <a:pt x="611" y="10502"/>
                    </a:lnTo>
                    <a:lnTo>
                      <a:pt x="758" y="10820"/>
                    </a:lnTo>
                    <a:lnTo>
                      <a:pt x="929" y="11161"/>
                    </a:lnTo>
                    <a:lnTo>
                      <a:pt x="1100" y="11479"/>
                    </a:lnTo>
                    <a:lnTo>
                      <a:pt x="1295" y="11772"/>
                    </a:lnTo>
                    <a:lnTo>
                      <a:pt x="1515" y="12065"/>
                    </a:lnTo>
                    <a:lnTo>
                      <a:pt x="1735" y="12358"/>
                    </a:lnTo>
                    <a:lnTo>
                      <a:pt x="1979" y="12627"/>
                    </a:lnTo>
                    <a:lnTo>
                      <a:pt x="2223" y="12895"/>
                    </a:lnTo>
                    <a:lnTo>
                      <a:pt x="2492" y="13140"/>
                    </a:lnTo>
                    <a:lnTo>
                      <a:pt x="2760" y="13384"/>
                    </a:lnTo>
                    <a:lnTo>
                      <a:pt x="3053" y="13604"/>
                    </a:lnTo>
                    <a:lnTo>
                      <a:pt x="3347" y="13824"/>
                    </a:lnTo>
                    <a:lnTo>
                      <a:pt x="3664" y="14019"/>
                    </a:lnTo>
                    <a:lnTo>
                      <a:pt x="3982" y="14190"/>
                    </a:lnTo>
                    <a:lnTo>
                      <a:pt x="4299" y="14361"/>
                    </a:lnTo>
                    <a:lnTo>
                      <a:pt x="4641" y="14507"/>
                    </a:lnTo>
                    <a:lnTo>
                      <a:pt x="4983" y="14654"/>
                    </a:lnTo>
                    <a:lnTo>
                      <a:pt x="5325" y="14776"/>
                    </a:lnTo>
                    <a:lnTo>
                      <a:pt x="5691" y="14874"/>
                    </a:lnTo>
                    <a:lnTo>
                      <a:pt x="6058" y="14947"/>
                    </a:lnTo>
                    <a:lnTo>
                      <a:pt x="6424" y="15020"/>
                    </a:lnTo>
                    <a:lnTo>
                      <a:pt x="6790" y="15069"/>
                    </a:lnTo>
                    <a:lnTo>
                      <a:pt x="7181" y="15094"/>
                    </a:lnTo>
                    <a:lnTo>
                      <a:pt x="7572" y="15118"/>
                    </a:lnTo>
                    <a:lnTo>
                      <a:pt x="7963" y="15094"/>
                    </a:lnTo>
                    <a:lnTo>
                      <a:pt x="8329" y="15069"/>
                    </a:lnTo>
                    <a:lnTo>
                      <a:pt x="8720" y="15020"/>
                    </a:lnTo>
                    <a:lnTo>
                      <a:pt x="9086" y="14947"/>
                    </a:lnTo>
                    <a:lnTo>
                      <a:pt x="9452" y="14874"/>
                    </a:lnTo>
                    <a:lnTo>
                      <a:pt x="9819" y="14776"/>
                    </a:lnTo>
                    <a:lnTo>
                      <a:pt x="10161" y="14654"/>
                    </a:lnTo>
                    <a:lnTo>
                      <a:pt x="10503" y="14507"/>
                    </a:lnTo>
                    <a:lnTo>
                      <a:pt x="10844" y="14361"/>
                    </a:lnTo>
                    <a:lnTo>
                      <a:pt x="11162" y="14190"/>
                    </a:lnTo>
                    <a:lnTo>
                      <a:pt x="11479" y="14019"/>
                    </a:lnTo>
                    <a:lnTo>
                      <a:pt x="11797" y="13824"/>
                    </a:lnTo>
                    <a:lnTo>
                      <a:pt x="12090" y="13604"/>
                    </a:lnTo>
                    <a:lnTo>
                      <a:pt x="12383" y="13384"/>
                    </a:lnTo>
                    <a:lnTo>
                      <a:pt x="12652" y="13140"/>
                    </a:lnTo>
                    <a:lnTo>
                      <a:pt x="12920" y="12895"/>
                    </a:lnTo>
                    <a:lnTo>
                      <a:pt x="13165" y="12627"/>
                    </a:lnTo>
                    <a:lnTo>
                      <a:pt x="13409" y="12358"/>
                    </a:lnTo>
                    <a:lnTo>
                      <a:pt x="13629" y="12065"/>
                    </a:lnTo>
                    <a:lnTo>
                      <a:pt x="13824" y="11772"/>
                    </a:lnTo>
                    <a:lnTo>
                      <a:pt x="14019" y="11479"/>
                    </a:lnTo>
                    <a:lnTo>
                      <a:pt x="14215" y="11161"/>
                    </a:lnTo>
                    <a:lnTo>
                      <a:pt x="14386" y="10820"/>
                    </a:lnTo>
                    <a:lnTo>
                      <a:pt x="14532" y="10502"/>
                    </a:lnTo>
                    <a:lnTo>
                      <a:pt x="14654" y="10160"/>
                    </a:lnTo>
                    <a:lnTo>
                      <a:pt x="14777" y="9794"/>
                    </a:lnTo>
                    <a:lnTo>
                      <a:pt x="14899" y="9452"/>
                    </a:lnTo>
                    <a:lnTo>
                      <a:pt x="14972" y="9085"/>
                    </a:lnTo>
                    <a:lnTo>
                      <a:pt x="15045" y="8695"/>
                    </a:lnTo>
                    <a:lnTo>
                      <a:pt x="15094" y="8328"/>
                    </a:lnTo>
                    <a:lnTo>
                      <a:pt x="15118" y="7938"/>
                    </a:lnTo>
                    <a:lnTo>
                      <a:pt x="15118" y="7547"/>
                    </a:lnTo>
                    <a:lnTo>
                      <a:pt x="15094" y="6936"/>
                    </a:lnTo>
                    <a:lnTo>
                      <a:pt x="15021" y="6326"/>
                    </a:lnTo>
                    <a:lnTo>
                      <a:pt x="14899" y="5740"/>
                    </a:lnTo>
                    <a:lnTo>
                      <a:pt x="14728" y="5178"/>
                    </a:lnTo>
                    <a:lnTo>
                      <a:pt x="14532" y="4616"/>
                    </a:lnTo>
                    <a:lnTo>
                      <a:pt x="14288" y="4079"/>
                    </a:lnTo>
                    <a:lnTo>
                      <a:pt x="13995" y="3590"/>
                    </a:lnTo>
                    <a:lnTo>
                      <a:pt x="13653" y="3102"/>
                    </a:lnTo>
                    <a:lnTo>
                      <a:pt x="13458" y="3053"/>
                    </a:lnTo>
                    <a:lnTo>
                      <a:pt x="12163" y="4347"/>
                    </a:lnTo>
                    <a:lnTo>
                      <a:pt x="12383" y="4689"/>
                    </a:lnTo>
                    <a:lnTo>
                      <a:pt x="12578" y="5056"/>
                    </a:lnTo>
                    <a:lnTo>
                      <a:pt x="12749" y="5446"/>
                    </a:lnTo>
                    <a:lnTo>
                      <a:pt x="12896" y="5837"/>
                    </a:lnTo>
                    <a:lnTo>
                      <a:pt x="13018" y="6252"/>
                    </a:lnTo>
                    <a:lnTo>
                      <a:pt x="13091" y="6668"/>
                    </a:lnTo>
                    <a:lnTo>
                      <a:pt x="13165" y="7107"/>
                    </a:lnTo>
                    <a:lnTo>
                      <a:pt x="13165" y="7547"/>
                    </a:lnTo>
                    <a:lnTo>
                      <a:pt x="13140" y="8133"/>
                    </a:lnTo>
                    <a:lnTo>
                      <a:pt x="13067" y="8695"/>
                    </a:lnTo>
                    <a:lnTo>
                      <a:pt x="12920" y="9208"/>
                    </a:lnTo>
                    <a:lnTo>
                      <a:pt x="12725" y="9745"/>
                    </a:lnTo>
                    <a:lnTo>
                      <a:pt x="12505" y="10233"/>
                    </a:lnTo>
                    <a:lnTo>
                      <a:pt x="12212" y="10673"/>
                    </a:lnTo>
                    <a:lnTo>
                      <a:pt x="11895" y="11113"/>
                    </a:lnTo>
                    <a:lnTo>
                      <a:pt x="11528" y="11503"/>
                    </a:lnTo>
                    <a:lnTo>
                      <a:pt x="11138" y="11870"/>
                    </a:lnTo>
                    <a:lnTo>
                      <a:pt x="10698" y="12187"/>
                    </a:lnTo>
                    <a:lnTo>
                      <a:pt x="10234" y="12480"/>
                    </a:lnTo>
                    <a:lnTo>
                      <a:pt x="9745" y="12725"/>
                    </a:lnTo>
                    <a:lnTo>
                      <a:pt x="9233" y="12895"/>
                    </a:lnTo>
                    <a:lnTo>
                      <a:pt x="8695" y="13042"/>
                    </a:lnTo>
                    <a:lnTo>
                      <a:pt x="8133" y="13140"/>
                    </a:lnTo>
                    <a:lnTo>
                      <a:pt x="7572" y="13164"/>
                    </a:lnTo>
                    <a:lnTo>
                      <a:pt x="6986" y="13140"/>
                    </a:lnTo>
                    <a:lnTo>
                      <a:pt x="6448" y="13042"/>
                    </a:lnTo>
                    <a:lnTo>
                      <a:pt x="5911" y="12895"/>
                    </a:lnTo>
                    <a:lnTo>
                      <a:pt x="5398" y="12725"/>
                    </a:lnTo>
                    <a:lnTo>
                      <a:pt x="4910" y="12480"/>
                    </a:lnTo>
                    <a:lnTo>
                      <a:pt x="4446" y="12187"/>
                    </a:lnTo>
                    <a:lnTo>
                      <a:pt x="4006" y="11870"/>
                    </a:lnTo>
                    <a:lnTo>
                      <a:pt x="3615" y="11503"/>
                    </a:lnTo>
                    <a:lnTo>
                      <a:pt x="3249" y="11113"/>
                    </a:lnTo>
                    <a:lnTo>
                      <a:pt x="2931" y="10673"/>
                    </a:lnTo>
                    <a:lnTo>
                      <a:pt x="2638" y="10233"/>
                    </a:lnTo>
                    <a:lnTo>
                      <a:pt x="2418" y="9745"/>
                    </a:lnTo>
                    <a:lnTo>
                      <a:pt x="2223" y="9208"/>
                    </a:lnTo>
                    <a:lnTo>
                      <a:pt x="2077" y="8695"/>
                    </a:lnTo>
                    <a:lnTo>
                      <a:pt x="2003" y="8133"/>
                    </a:lnTo>
                    <a:lnTo>
                      <a:pt x="1954" y="7547"/>
                    </a:lnTo>
                    <a:lnTo>
                      <a:pt x="2003" y="6985"/>
                    </a:lnTo>
                    <a:lnTo>
                      <a:pt x="2077" y="6423"/>
                    </a:lnTo>
                    <a:lnTo>
                      <a:pt x="2223" y="5886"/>
                    </a:lnTo>
                    <a:lnTo>
                      <a:pt x="2418" y="5373"/>
                    </a:lnTo>
                    <a:lnTo>
                      <a:pt x="2638" y="4885"/>
                    </a:lnTo>
                    <a:lnTo>
                      <a:pt x="2931" y="4421"/>
                    </a:lnTo>
                    <a:lnTo>
                      <a:pt x="3249" y="4005"/>
                    </a:lnTo>
                    <a:lnTo>
                      <a:pt x="3615" y="3590"/>
                    </a:lnTo>
                    <a:lnTo>
                      <a:pt x="4006" y="3224"/>
                    </a:lnTo>
                    <a:lnTo>
                      <a:pt x="4446" y="2906"/>
                    </a:lnTo>
                    <a:lnTo>
                      <a:pt x="4910" y="2638"/>
                    </a:lnTo>
                    <a:lnTo>
                      <a:pt x="5398" y="2394"/>
                    </a:lnTo>
                    <a:lnTo>
                      <a:pt x="5911" y="2198"/>
                    </a:lnTo>
                    <a:lnTo>
                      <a:pt x="6448" y="2076"/>
                    </a:lnTo>
                    <a:lnTo>
                      <a:pt x="6986" y="1978"/>
                    </a:lnTo>
                    <a:lnTo>
                      <a:pt x="7572" y="1954"/>
                    </a:lnTo>
                    <a:lnTo>
                      <a:pt x="8011" y="1978"/>
                    </a:lnTo>
                    <a:lnTo>
                      <a:pt x="8451" y="2027"/>
                    </a:lnTo>
                    <a:lnTo>
                      <a:pt x="8866" y="2100"/>
                    </a:lnTo>
                    <a:lnTo>
                      <a:pt x="9281" y="2223"/>
                    </a:lnTo>
                    <a:lnTo>
                      <a:pt x="9672" y="2369"/>
                    </a:lnTo>
                    <a:lnTo>
                      <a:pt x="10063" y="2540"/>
                    </a:lnTo>
                    <a:lnTo>
                      <a:pt x="10429" y="2735"/>
                    </a:lnTo>
                    <a:lnTo>
                      <a:pt x="10771" y="2955"/>
                    </a:lnTo>
                    <a:lnTo>
                      <a:pt x="11943" y="1807"/>
                    </a:lnTo>
                    <a:lnTo>
                      <a:pt x="11846" y="1343"/>
                    </a:lnTo>
                    <a:lnTo>
                      <a:pt x="11382" y="1026"/>
                    </a:lnTo>
                    <a:lnTo>
                      <a:pt x="10893" y="782"/>
                    </a:lnTo>
                    <a:lnTo>
                      <a:pt x="10380" y="537"/>
                    </a:lnTo>
                    <a:lnTo>
                      <a:pt x="9843" y="342"/>
                    </a:lnTo>
                    <a:lnTo>
                      <a:pt x="9306" y="195"/>
                    </a:lnTo>
                    <a:lnTo>
                      <a:pt x="8744" y="98"/>
                    </a:lnTo>
                    <a:lnTo>
                      <a:pt x="8158" y="25"/>
                    </a:lnTo>
                    <a:lnTo>
                      <a:pt x="757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-252536" y="11088"/>
            <a:ext cx="9649072" cy="7969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uk-UA" cap="all" dirty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ЗЕЛЕНІ  БІЗНЕС ПОСЛУГИ</a:t>
            </a:r>
            <a:r>
              <a:rPr lang="en-US" cap="all" dirty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uk-UA" cap="all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ВОЛИНЬ</a:t>
            </a:r>
            <a:endParaRPr lang="en" dirty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4" name="Shape 231"/>
          <p:cNvSpPr/>
          <p:nvPr/>
        </p:nvSpPr>
        <p:spPr>
          <a:xfrm>
            <a:off x="1223500" y="4365104"/>
            <a:ext cx="1299867" cy="1281726"/>
          </a:xfrm>
          <a:prstGeom prst="rect">
            <a:avLst/>
          </a:prstGeom>
          <a:solidFill>
            <a:srgbClr val="277B3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" name="Shape 384"/>
          <p:cNvGrpSpPr/>
          <p:nvPr/>
        </p:nvGrpSpPr>
        <p:grpSpPr>
          <a:xfrm>
            <a:off x="1526468" y="4780189"/>
            <a:ext cx="785818" cy="714380"/>
            <a:chOff x="5954370" y="919882"/>
            <a:chExt cx="517800" cy="504350"/>
          </a:xfrm>
          <a:solidFill>
            <a:schemeClr val="bg1"/>
          </a:solidFill>
        </p:grpSpPr>
        <p:sp>
          <p:nvSpPr>
            <p:cNvPr id="66" name="Shape 385"/>
            <p:cNvSpPr/>
            <p:nvPr/>
          </p:nvSpPr>
          <p:spPr>
            <a:xfrm>
              <a:off x="5954370" y="919882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386"/>
            <p:cNvSpPr/>
            <p:nvPr/>
          </p:nvSpPr>
          <p:spPr>
            <a:xfrm>
              <a:off x="6044743" y="1003532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2" name="Shape 223"/>
          <p:cNvSpPr txBox="1">
            <a:spLocks/>
          </p:cNvSpPr>
          <p:nvPr/>
        </p:nvSpPr>
        <p:spPr>
          <a:xfrm>
            <a:off x="801008" y="3325206"/>
            <a:ext cx="2478489" cy="107157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lvl="0" indent="-3429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 smtClean="0"/>
              <a:t> </a:t>
            </a:r>
            <a:r>
              <a:rPr lang="ru-RU" b="1" dirty="0"/>
              <a:t>КЛАСИЧНА БІЗНЕС ПІДТРИМКА </a:t>
            </a:r>
            <a:r>
              <a:rPr lang="en-GB" dirty="0"/>
              <a:t>: </a:t>
            </a:r>
            <a:r>
              <a:rPr lang="uk-UA" dirty="0" smtClean="0"/>
              <a:t> ПП Н. Кононович</a:t>
            </a:r>
            <a:r>
              <a:rPr lang="en-US" dirty="0" smtClean="0"/>
              <a:t>, </a:t>
            </a:r>
            <a:r>
              <a:rPr lang="uk-UA" dirty="0" smtClean="0"/>
              <a:t>ТОВ Альфа Інжиніринг </a:t>
            </a:r>
            <a:endParaRPr lang="ru-RU" dirty="0" smtClean="0"/>
          </a:p>
          <a:p>
            <a:pPr>
              <a:buFont typeface="Arial" pitchFamily="34" charset="0"/>
              <a:buNone/>
            </a:pPr>
            <a:r>
              <a:rPr lang="en-US" dirty="0" smtClean="0"/>
              <a:t> </a:t>
            </a:r>
            <a:endParaRPr lang="uk-UA" dirty="0" smtClean="0"/>
          </a:p>
        </p:txBody>
      </p:sp>
      <p:sp>
        <p:nvSpPr>
          <p:cNvPr id="73" name="Shape 224"/>
          <p:cNvSpPr txBox="1">
            <a:spLocks/>
          </p:cNvSpPr>
          <p:nvPr/>
        </p:nvSpPr>
        <p:spPr>
          <a:xfrm>
            <a:off x="3448095" y="3355581"/>
            <a:ext cx="2852097" cy="914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lvl="0" indent="-3429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        </a:t>
            </a:r>
            <a:r>
              <a:rPr lang="uk-UA" b="1" dirty="0" smtClean="0"/>
              <a:t>Енергозбереження  для ОСББ: </a:t>
            </a:r>
            <a:r>
              <a:rPr lang="en-GB" dirty="0" smtClean="0"/>
              <a:t> </a:t>
            </a:r>
            <a:r>
              <a:rPr lang="uk-UA" dirty="0" smtClean="0"/>
              <a:t>Асоціація  ОСББ та ОСН</a:t>
            </a:r>
            <a:endParaRPr lang="en" sz="1200" dirty="0"/>
          </a:p>
        </p:txBody>
      </p:sp>
      <p:sp>
        <p:nvSpPr>
          <p:cNvPr id="74" name="Shape 225"/>
          <p:cNvSpPr txBox="1">
            <a:spLocks/>
          </p:cNvSpPr>
          <p:nvPr/>
        </p:nvSpPr>
        <p:spPr>
          <a:xfrm>
            <a:off x="6106849" y="3287364"/>
            <a:ext cx="2664296" cy="133879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lvl="0" indent="-3429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GB" b="1" dirty="0" smtClean="0"/>
              <a:t>         </a:t>
            </a:r>
            <a:r>
              <a:rPr lang="uk-UA" b="1" dirty="0" smtClean="0"/>
              <a:t>Екологічна дозвільна документація </a:t>
            </a:r>
            <a:r>
              <a:rPr lang="en-GB" dirty="0" smtClean="0"/>
              <a:t>: </a:t>
            </a:r>
            <a:r>
              <a:rPr lang="uk-UA" dirty="0" smtClean="0"/>
              <a:t> ПП </a:t>
            </a:r>
            <a:r>
              <a:rPr lang="uk-UA" dirty="0" err="1" smtClean="0"/>
              <a:t>Екопроект</a:t>
            </a:r>
            <a:r>
              <a:rPr lang="en-GB" dirty="0" smtClean="0"/>
              <a:t>,</a:t>
            </a:r>
            <a:r>
              <a:rPr lang="uk-UA" dirty="0" smtClean="0"/>
              <a:t> </a:t>
            </a:r>
            <a:r>
              <a:rPr lang="uk-UA" dirty="0" err="1" smtClean="0"/>
              <a:t>ВолиньЕкоПромПроект</a:t>
            </a:r>
            <a:r>
              <a:rPr lang="en-GB" dirty="0" smtClean="0"/>
              <a:t>,</a:t>
            </a:r>
            <a:r>
              <a:rPr lang="uk-UA" dirty="0" smtClean="0"/>
              <a:t>  Центр науково-технічної документації</a:t>
            </a:r>
            <a:endParaRPr lang="en-GB" sz="1200" dirty="0"/>
          </a:p>
        </p:txBody>
      </p:sp>
      <p:sp>
        <p:nvSpPr>
          <p:cNvPr id="75" name="Shape 231"/>
          <p:cNvSpPr/>
          <p:nvPr/>
        </p:nvSpPr>
        <p:spPr>
          <a:xfrm>
            <a:off x="1263274" y="2005638"/>
            <a:ext cx="1299867" cy="1281726"/>
          </a:xfrm>
          <a:prstGeom prst="rect">
            <a:avLst/>
          </a:prstGeom>
          <a:solidFill>
            <a:srgbClr val="277B3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6" name="Shape 236"/>
          <p:cNvGrpSpPr/>
          <p:nvPr/>
        </p:nvGrpSpPr>
        <p:grpSpPr>
          <a:xfrm>
            <a:off x="1576835" y="2240517"/>
            <a:ext cx="672745" cy="706804"/>
            <a:chOff x="5970791" y="1619250"/>
            <a:chExt cx="428659" cy="456726"/>
          </a:xfrm>
        </p:grpSpPr>
        <p:sp>
          <p:nvSpPr>
            <p:cNvPr id="77" name="Shape 237"/>
            <p:cNvSpPr/>
            <p:nvPr/>
          </p:nvSpPr>
          <p:spPr>
            <a:xfrm>
              <a:off x="5970791" y="1674201"/>
              <a:ext cx="377974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238"/>
            <p:cNvSpPr/>
            <p:nvPr/>
          </p:nvSpPr>
          <p:spPr>
            <a:xfrm>
              <a:off x="6068490" y="1771876"/>
              <a:ext cx="182574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239"/>
            <p:cNvSpPr/>
            <p:nvPr/>
          </p:nvSpPr>
          <p:spPr>
            <a:xfrm>
              <a:off x="5981168" y="2005126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240"/>
            <p:cNvSpPr/>
            <p:nvPr/>
          </p:nvSpPr>
          <p:spPr>
            <a:xfrm>
              <a:off x="6263868" y="2005126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3922865" y="4365104"/>
            <a:ext cx="1299867" cy="1281726"/>
            <a:chOff x="1259632" y="4198989"/>
            <a:chExt cx="1299867" cy="1281726"/>
          </a:xfrm>
          <a:solidFill>
            <a:srgbClr val="277B35"/>
          </a:solidFill>
        </p:grpSpPr>
        <p:sp>
          <p:nvSpPr>
            <p:cNvPr id="83" name="Shape 231"/>
            <p:cNvSpPr/>
            <p:nvPr/>
          </p:nvSpPr>
          <p:spPr>
            <a:xfrm>
              <a:off x="1259632" y="4198989"/>
              <a:ext cx="1299867" cy="1281726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84" name="Shape 242"/>
            <p:cNvGrpSpPr/>
            <p:nvPr/>
          </p:nvGrpSpPr>
          <p:grpSpPr>
            <a:xfrm>
              <a:off x="1688260" y="4484741"/>
              <a:ext cx="571504" cy="642942"/>
              <a:chOff x="5975072" y="2327500"/>
              <a:chExt cx="420103" cy="388350"/>
            </a:xfrm>
            <a:grpFill/>
          </p:grpSpPr>
          <p:sp>
            <p:nvSpPr>
              <p:cNvPr id="85" name="Shape 243"/>
              <p:cNvSpPr/>
              <p:nvPr/>
            </p:nvSpPr>
            <p:spPr>
              <a:xfrm>
                <a:off x="5975072" y="2474650"/>
                <a:ext cx="98325" cy="220450"/>
              </a:xfrm>
              <a:custGeom>
                <a:avLst/>
                <a:gdLst/>
                <a:ahLst/>
                <a:cxnLst/>
                <a:rect l="0" t="0" r="0" b="0"/>
                <a:pathLst>
                  <a:path w="3933" h="8818" extrusionOk="0">
                    <a:moveTo>
                      <a:pt x="2418" y="1002"/>
                    </a:moveTo>
                    <a:lnTo>
                      <a:pt x="2565" y="1027"/>
                    </a:lnTo>
                    <a:lnTo>
                      <a:pt x="2687" y="1075"/>
                    </a:lnTo>
                    <a:lnTo>
                      <a:pt x="2809" y="1124"/>
                    </a:lnTo>
                    <a:lnTo>
                      <a:pt x="2907" y="1222"/>
                    </a:lnTo>
                    <a:lnTo>
                      <a:pt x="3005" y="1320"/>
                    </a:lnTo>
                    <a:lnTo>
                      <a:pt x="3078" y="1442"/>
                    </a:lnTo>
                    <a:lnTo>
                      <a:pt x="3102" y="1564"/>
                    </a:lnTo>
                    <a:lnTo>
                      <a:pt x="3127" y="1710"/>
                    </a:lnTo>
                    <a:lnTo>
                      <a:pt x="3102" y="1857"/>
                    </a:lnTo>
                    <a:lnTo>
                      <a:pt x="3078" y="1979"/>
                    </a:lnTo>
                    <a:lnTo>
                      <a:pt x="3005" y="2101"/>
                    </a:lnTo>
                    <a:lnTo>
                      <a:pt x="2907" y="2223"/>
                    </a:lnTo>
                    <a:lnTo>
                      <a:pt x="2809" y="2297"/>
                    </a:lnTo>
                    <a:lnTo>
                      <a:pt x="2687" y="2370"/>
                    </a:lnTo>
                    <a:lnTo>
                      <a:pt x="2565" y="2394"/>
                    </a:lnTo>
                    <a:lnTo>
                      <a:pt x="2418" y="2419"/>
                    </a:lnTo>
                    <a:lnTo>
                      <a:pt x="2272" y="2394"/>
                    </a:lnTo>
                    <a:lnTo>
                      <a:pt x="2150" y="2370"/>
                    </a:lnTo>
                    <a:lnTo>
                      <a:pt x="2028" y="2297"/>
                    </a:lnTo>
                    <a:lnTo>
                      <a:pt x="1930" y="2223"/>
                    </a:lnTo>
                    <a:lnTo>
                      <a:pt x="1832" y="2101"/>
                    </a:lnTo>
                    <a:lnTo>
                      <a:pt x="1759" y="1979"/>
                    </a:lnTo>
                    <a:lnTo>
                      <a:pt x="1735" y="1857"/>
                    </a:lnTo>
                    <a:lnTo>
                      <a:pt x="1710" y="1710"/>
                    </a:lnTo>
                    <a:lnTo>
                      <a:pt x="1735" y="1564"/>
                    </a:lnTo>
                    <a:lnTo>
                      <a:pt x="1759" y="1442"/>
                    </a:lnTo>
                    <a:lnTo>
                      <a:pt x="1832" y="1320"/>
                    </a:lnTo>
                    <a:lnTo>
                      <a:pt x="1930" y="1222"/>
                    </a:lnTo>
                    <a:lnTo>
                      <a:pt x="2028" y="1124"/>
                    </a:lnTo>
                    <a:lnTo>
                      <a:pt x="2150" y="1075"/>
                    </a:lnTo>
                    <a:lnTo>
                      <a:pt x="2272" y="1027"/>
                    </a:lnTo>
                    <a:lnTo>
                      <a:pt x="2418" y="1002"/>
                    </a:lnTo>
                    <a:close/>
                    <a:moveTo>
                      <a:pt x="1" y="1"/>
                    </a:moveTo>
                    <a:lnTo>
                      <a:pt x="1" y="8817"/>
                    </a:lnTo>
                    <a:lnTo>
                      <a:pt x="3933" y="8817"/>
                    </a:lnTo>
                    <a:lnTo>
                      <a:pt x="393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6" name="Shape 244"/>
              <p:cNvSpPr/>
              <p:nvPr/>
            </p:nvSpPr>
            <p:spPr>
              <a:xfrm>
                <a:off x="6088025" y="2327500"/>
                <a:ext cx="307150" cy="388350"/>
              </a:xfrm>
              <a:custGeom>
                <a:avLst/>
                <a:gdLst/>
                <a:ahLst/>
                <a:cxnLst/>
                <a:rect l="0" t="0" r="0" b="0"/>
                <a:pathLst>
                  <a:path w="12286" h="15534" extrusionOk="0">
                    <a:moveTo>
                      <a:pt x="6326" y="1"/>
                    </a:moveTo>
                    <a:lnTo>
                      <a:pt x="5960" y="25"/>
                    </a:lnTo>
                    <a:lnTo>
                      <a:pt x="5716" y="74"/>
                    </a:lnTo>
                    <a:lnTo>
                      <a:pt x="5520" y="147"/>
                    </a:lnTo>
                    <a:lnTo>
                      <a:pt x="5374" y="221"/>
                    </a:lnTo>
                    <a:lnTo>
                      <a:pt x="4983" y="1466"/>
                    </a:lnTo>
                    <a:lnTo>
                      <a:pt x="4788" y="2028"/>
                    </a:lnTo>
                    <a:lnTo>
                      <a:pt x="4592" y="2541"/>
                    </a:lnTo>
                    <a:lnTo>
                      <a:pt x="4397" y="3005"/>
                    </a:lnTo>
                    <a:lnTo>
                      <a:pt x="4202" y="3396"/>
                    </a:lnTo>
                    <a:lnTo>
                      <a:pt x="4031" y="3689"/>
                    </a:lnTo>
                    <a:lnTo>
                      <a:pt x="3884" y="3933"/>
                    </a:lnTo>
                    <a:lnTo>
                      <a:pt x="3664" y="4153"/>
                    </a:lnTo>
                    <a:lnTo>
                      <a:pt x="3322" y="4495"/>
                    </a:lnTo>
                    <a:lnTo>
                      <a:pt x="2516" y="5252"/>
                    </a:lnTo>
                    <a:lnTo>
                      <a:pt x="1442" y="6229"/>
                    </a:lnTo>
                    <a:lnTo>
                      <a:pt x="1" y="6229"/>
                    </a:lnTo>
                    <a:lnTo>
                      <a:pt x="1" y="13433"/>
                    </a:lnTo>
                    <a:lnTo>
                      <a:pt x="1515" y="13433"/>
                    </a:lnTo>
                    <a:lnTo>
                      <a:pt x="2004" y="13678"/>
                    </a:lnTo>
                    <a:lnTo>
                      <a:pt x="2687" y="13971"/>
                    </a:lnTo>
                    <a:lnTo>
                      <a:pt x="3567" y="14313"/>
                    </a:lnTo>
                    <a:lnTo>
                      <a:pt x="4544" y="14679"/>
                    </a:lnTo>
                    <a:lnTo>
                      <a:pt x="5594" y="14997"/>
                    </a:lnTo>
                    <a:lnTo>
                      <a:pt x="6131" y="15143"/>
                    </a:lnTo>
                    <a:lnTo>
                      <a:pt x="6668" y="15265"/>
                    </a:lnTo>
                    <a:lnTo>
                      <a:pt x="7181" y="15387"/>
                    </a:lnTo>
                    <a:lnTo>
                      <a:pt x="7694" y="15461"/>
                    </a:lnTo>
                    <a:lnTo>
                      <a:pt x="8158" y="15509"/>
                    </a:lnTo>
                    <a:lnTo>
                      <a:pt x="8622" y="15534"/>
                    </a:lnTo>
                    <a:lnTo>
                      <a:pt x="9404" y="15534"/>
                    </a:lnTo>
                    <a:lnTo>
                      <a:pt x="9819" y="15509"/>
                    </a:lnTo>
                    <a:lnTo>
                      <a:pt x="10210" y="15461"/>
                    </a:lnTo>
                    <a:lnTo>
                      <a:pt x="10552" y="15363"/>
                    </a:lnTo>
                    <a:lnTo>
                      <a:pt x="10723" y="15314"/>
                    </a:lnTo>
                    <a:lnTo>
                      <a:pt x="10845" y="15265"/>
                    </a:lnTo>
                    <a:lnTo>
                      <a:pt x="10967" y="15192"/>
                    </a:lnTo>
                    <a:lnTo>
                      <a:pt x="11064" y="15094"/>
                    </a:lnTo>
                    <a:lnTo>
                      <a:pt x="11113" y="14997"/>
                    </a:lnTo>
                    <a:lnTo>
                      <a:pt x="11162" y="14874"/>
                    </a:lnTo>
                    <a:lnTo>
                      <a:pt x="11235" y="14166"/>
                    </a:lnTo>
                    <a:lnTo>
                      <a:pt x="11211" y="13995"/>
                    </a:lnTo>
                    <a:lnTo>
                      <a:pt x="11162" y="13849"/>
                    </a:lnTo>
                    <a:lnTo>
                      <a:pt x="11064" y="13702"/>
                    </a:lnTo>
                    <a:lnTo>
                      <a:pt x="10918" y="13580"/>
                    </a:lnTo>
                    <a:lnTo>
                      <a:pt x="11040" y="13556"/>
                    </a:lnTo>
                    <a:lnTo>
                      <a:pt x="11162" y="13507"/>
                    </a:lnTo>
                    <a:lnTo>
                      <a:pt x="11284" y="13458"/>
                    </a:lnTo>
                    <a:lnTo>
                      <a:pt x="11382" y="13360"/>
                    </a:lnTo>
                    <a:lnTo>
                      <a:pt x="11455" y="13263"/>
                    </a:lnTo>
                    <a:lnTo>
                      <a:pt x="11528" y="13140"/>
                    </a:lnTo>
                    <a:lnTo>
                      <a:pt x="11577" y="12994"/>
                    </a:lnTo>
                    <a:lnTo>
                      <a:pt x="11602" y="12872"/>
                    </a:lnTo>
                    <a:lnTo>
                      <a:pt x="11675" y="11993"/>
                    </a:lnTo>
                    <a:lnTo>
                      <a:pt x="11675" y="11870"/>
                    </a:lnTo>
                    <a:lnTo>
                      <a:pt x="11675" y="11773"/>
                    </a:lnTo>
                    <a:lnTo>
                      <a:pt x="11651" y="11651"/>
                    </a:lnTo>
                    <a:lnTo>
                      <a:pt x="11602" y="11553"/>
                    </a:lnTo>
                    <a:lnTo>
                      <a:pt x="11480" y="11382"/>
                    </a:lnTo>
                    <a:lnTo>
                      <a:pt x="11406" y="11309"/>
                    </a:lnTo>
                    <a:lnTo>
                      <a:pt x="11333" y="11235"/>
                    </a:lnTo>
                    <a:lnTo>
                      <a:pt x="11455" y="11211"/>
                    </a:lnTo>
                    <a:lnTo>
                      <a:pt x="11553" y="11162"/>
                    </a:lnTo>
                    <a:lnTo>
                      <a:pt x="11651" y="11089"/>
                    </a:lnTo>
                    <a:lnTo>
                      <a:pt x="11748" y="10991"/>
                    </a:lnTo>
                    <a:lnTo>
                      <a:pt x="11822" y="10893"/>
                    </a:lnTo>
                    <a:lnTo>
                      <a:pt x="11870" y="10796"/>
                    </a:lnTo>
                    <a:lnTo>
                      <a:pt x="11919" y="10674"/>
                    </a:lnTo>
                    <a:lnTo>
                      <a:pt x="11944" y="10527"/>
                    </a:lnTo>
                    <a:lnTo>
                      <a:pt x="12017" y="9672"/>
                    </a:lnTo>
                    <a:lnTo>
                      <a:pt x="12017" y="9550"/>
                    </a:lnTo>
                    <a:lnTo>
                      <a:pt x="12017" y="9428"/>
                    </a:lnTo>
                    <a:lnTo>
                      <a:pt x="11993" y="9306"/>
                    </a:lnTo>
                    <a:lnTo>
                      <a:pt x="11944" y="9208"/>
                    </a:lnTo>
                    <a:lnTo>
                      <a:pt x="11895" y="9111"/>
                    </a:lnTo>
                    <a:lnTo>
                      <a:pt x="11822" y="9037"/>
                    </a:lnTo>
                    <a:lnTo>
                      <a:pt x="11748" y="8964"/>
                    </a:lnTo>
                    <a:lnTo>
                      <a:pt x="11651" y="8891"/>
                    </a:lnTo>
                    <a:lnTo>
                      <a:pt x="11748" y="8866"/>
                    </a:lnTo>
                    <a:lnTo>
                      <a:pt x="11846" y="8793"/>
                    </a:lnTo>
                    <a:lnTo>
                      <a:pt x="11944" y="8720"/>
                    </a:lnTo>
                    <a:lnTo>
                      <a:pt x="12017" y="8647"/>
                    </a:lnTo>
                    <a:lnTo>
                      <a:pt x="12090" y="8549"/>
                    </a:lnTo>
                    <a:lnTo>
                      <a:pt x="12139" y="8451"/>
                    </a:lnTo>
                    <a:lnTo>
                      <a:pt x="12163" y="8329"/>
                    </a:lnTo>
                    <a:lnTo>
                      <a:pt x="12188" y="8207"/>
                    </a:lnTo>
                    <a:lnTo>
                      <a:pt x="12286" y="7328"/>
                    </a:lnTo>
                    <a:lnTo>
                      <a:pt x="12261" y="7206"/>
                    </a:lnTo>
                    <a:lnTo>
                      <a:pt x="12237" y="7083"/>
                    </a:lnTo>
                    <a:lnTo>
                      <a:pt x="12188" y="6986"/>
                    </a:lnTo>
                    <a:lnTo>
                      <a:pt x="12139" y="6888"/>
                    </a:lnTo>
                    <a:lnTo>
                      <a:pt x="12066" y="6790"/>
                    </a:lnTo>
                    <a:lnTo>
                      <a:pt x="11968" y="6717"/>
                    </a:lnTo>
                    <a:lnTo>
                      <a:pt x="11748" y="6571"/>
                    </a:lnTo>
                    <a:lnTo>
                      <a:pt x="11504" y="6448"/>
                    </a:lnTo>
                    <a:lnTo>
                      <a:pt x="11211" y="6351"/>
                    </a:lnTo>
                    <a:lnTo>
                      <a:pt x="10893" y="6278"/>
                    </a:lnTo>
                    <a:lnTo>
                      <a:pt x="10576" y="6229"/>
                    </a:lnTo>
                    <a:lnTo>
                      <a:pt x="9892" y="6131"/>
                    </a:lnTo>
                    <a:lnTo>
                      <a:pt x="8842" y="6033"/>
                    </a:lnTo>
                    <a:lnTo>
                      <a:pt x="7596" y="5960"/>
                    </a:lnTo>
                    <a:lnTo>
                      <a:pt x="6326" y="5887"/>
                    </a:lnTo>
                    <a:lnTo>
                      <a:pt x="6497" y="5594"/>
                    </a:lnTo>
                    <a:lnTo>
                      <a:pt x="6644" y="5252"/>
                    </a:lnTo>
                    <a:lnTo>
                      <a:pt x="6790" y="4885"/>
                    </a:lnTo>
                    <a:lnTo>
                      <a:pt x="6888" y="4495"/>
                    </a:lnTo>
                    <a:lnTo>
                      <a:pt x="6986" y="4104"/>
                    </a:lnTo>
                    <a:lnTo>
                      <a:pt x="7083" y="3689"/>
                    </a:lnTo>
                    <a:lnTo>
                      <a:pt x="7181" y="2883"/>
                    </a:lnTo>
                    <a:lnTo>
                      <a:pt x="7254" y="2150"/>
                    </a:lnTo>
                    <a:lnTo>
                      <a:pt x="7303" y="1539"/>
                    </a:lnTo>
                    <a:lnTo>
                      <a:pt x="7303" y="978"/>
                    </a:lnTo>
                    <a:lnTo>
                      <a:pt x="7303" y="807"/>
                    </a:lnTo>
                    <a:lnTo>
                      <a:pt x="7230" y="611"/>
                    </a:lnTo>
                    <a:lnTo>
                      <a:pt x="7157" y="465"/>
                    </a:lnTo>
                    <a:lnTo>
                      <a:pt x="7035" y="318"/>
                    </a:lnTo>
                    <a:lnTo>
                      <a:pt x="6888" y="172"/>
                    </a:lnTo>
                    <a:lnTo>
                      <a:pt x="6717" y="98"/>
                    </a:lnTo>
                    <a:lnTo>
                      <a:pt x="6522" y="25"/>
                    </a:lnTo>
                    <a:lnTo>
                      <a:pt x="632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87" name="Группа 86"/>
          <p:cNvGrpSpPr/>
          <p:nvPr/>
        </p:nvGrpSpPr>
        <p:grpSpPr>
          <a:xfrm>
            <a:off x="6562186" y="2020449"/>
            <a:ext cx="1299867" cy="1281726"/>
            <a:chOff x="6468349" y="1641975"/>
            <a:chExt cx="1299867" cy="1281726"/>
          </a:xfrm>
          <a:solidFill>
            <a:srgbClr val="277B35"/>
          </a:solidFill>
        </p:grpSpPr>
        <p:sp>
          <p:nvSpPr>
            <p:cNvPr id="88" name="Shape 231"/>
            <p:cNvSpPr/>
            <p:nvPr/>
          </p:nvSpPr>
          <p:spPr>
            <a:xfrm>
              <a:off x="6468349" y="1641975"/>
              <a:ext cx="1299867" cy="1281726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89" name="Shape 755"/>
            <p:cNvGrpSpPr/>
            <p:nvPr/>
          </p:nvGrpSpPr>
          <p:grpSpPr>
            <a:xfrm>
              <a:off x="6796811" y="1854210"/>
              <a:ext cx="642942" cy="857256"/>
              <a:chOff x="2635451" y="4321211"/>
              <a:chExt cx="368400" cy="466427"/>
            </a:xfrm>
            <a:grpFill/>
          </p:grpSpPr>
          <p:sp>
            <p:nvSpPr>
              <p:cNvPr id="90" name="Shape 756"/>
              <p:cNvSpPr/>
              <p:nvPr/>
            </p:nvSpPr>
            <p:spPr>
              <a:xfrm>
                <a:off x="2635451" y="4653038"/>
                <a:ext cx="368400" cy="134600"/>
              </a:xfrm>
              <a:custGeom>
                <a:avLst/>
                <a:gdLst/>
                <a:ahLst/>
                <a:cxnLst/>
                <a:rect l="0" t="0" r="0" b="0"/>
                <a:pathLst>
                  <a:path w="14736" h="5384" fill="none" extrusionOk="0">
                    <a:moveTo>
                      <a:pt x="6723" y="1"/>
                    </a:moveTo>
                    <a:lnTo>
                      <a:pt x="6723" y="1"/>
                    </a:lnTo>
                    <a:lnTo>
                      <a:pt x="6187" y="49"/>
                    </a:lnTo>
                    <a:lnTo>
                      <a:pt x="5651" y="147"/>
                    </a:lnTo>
                    <a:lnTo>
                      <a:pt x="5140" y="269"/>
                    </a:lnTo>
                    <a:lnTo>
                      <a:pt x="4628" y="415"/>
                    </a:lnTo>
                    <a:lnTo>
                      <a:pt x="4141" y="610"/>
                    </a:lnTo>
                    <a:lnTo>
                      <a:pt x="3678" y="829"/>
                    </a:lnTo>
                    <a:lnTo>
                      <a:pt x="3216" y="1072"/>
                    </a:lnTo>
                    <a:lnTo>
                      <a:pt x="2777" y="1340"/>
                    </a:lnTo>
                    <a:lnTo>
                      <a:pt x="2363" y="1633"/>
                    </a:lnTo>
                    <a:lnTo>
                      <a:pt x="1949" y="1949"/>
                    </a:lnTo>
                    <a:lnTo>
                      <a:pt x="1584" y="2290"/>
                    </a:lnTo>
                    <a:lnTo>
                      <a:pt x="1219" y="2655"/>
                    </a:lnTo>
                    <a:lnTo>
                      <a:pt x="878" y="3045"/>
                    </a:lnTo>
                    <a:lnTo>
                      <a:pt x="561" y="3459"/>
                    </a:lnTo>
                    <a:lnTo>
                      <a:pt x="269" y="3873"/>
                    </a:lnTo>
                    <a:lnTo>
                      <a:pt x="1" y="4312"/>
                    </a:lnTo>
                    <a:lnTo>
                      <a:pt x="1" y="4312"/>
                    </a:lnTo>
                    <a:lnTo>
                      <a:pt x="293" y="4433"/>
                    </a:lnTo>
                    <a:lnTo>
                      <a:pt x="610" y="4555"/>
                    </a:lnTo>
                    <a:lnTo>
                      <a:pt x="1316" y="4750"/>
                    </a:lnTo>
                    <a:lnTo>
                      <a:pt x="2120" y="4945"/>
                    </a:lnTo>
                    <a:lnTo>
                      <a:pt x="3045" y="5091"/>
                    </a:lnTo>
                    <a:lnTo>
                      <a:pt x="4019" y="5213"/>
                    </a:lnTo>
                    <a:lnTo>
                      <a:pt x="5091" y="5310"/>
                    </a:lnTo>
                    <a:lnTo>
                      <a:pt x="6211" y="5359"/>
                    </a:lnTo>
                    <a:lnTo>
                      <a:pt x="7356" y="5383"/>
                    </a:lnTo>
                    <a:lnTo>
                      <a:pt x="7356" y="5383"/>
                    </a:lnTo>
                    <a:lnTo>
                      <a:pt x="8525" y="5359"/>
                    </a:lnTo>
                    <a:lnTo>
                      <a:pt x="9645" y="5310"/>
                    </a:lnTo>
                    <a:lnTo>
                      <a:pt x="10717" y="5213"/>
                    </a:lnTo>
                    <a:lnTo>
                      <a:pt x="11691" y="5091"/>
                    </a:lnTo>
                    <a:lnTo>
                      <a:pt x="12617" y="4945"/>
                    </a:lnTo>
                    <a:lnTo>
                      <a:pt x="13420" y="4750"/>
                    </a:lnTo>
                    <a:lnTo>
                      <a:pt x="14127" y="4555"/>
                    </a:lnTo>
                    <a:lnTo>
                      <a:pt x="14443" y="4433"/>
                    </a:lnTo>
                    <a:lnTo>
                      <a:pt x="14736" y="4312"/>
                    </a:lnTo>
                    <a:lnTo>
                      <a:pt x="14736" y="4312"/>
                    </a:lnTo>
                    <a:lnTo>
                      <a:pt x="14468" y="3873"/>
                    </a:lnTo>
                    <a:lnTo>
                      <a:pt x="14175" y="3459"/>
                    </a:lnTo>
                    <a:lnTo>
                      <a:pt x="13859" y="3045"/>
                    </a:lnTo>
                    <a:lnTo>
                      <a:pt x="13518" y="2655"/>
                    </a:lnTo>
                    <a:lnTo>
                      <a:pt x="13153" y="2290"/>
                    </a:lnTo>
                    <a:lnTo>
                      <a:pt x="12787" y="1949"/>
                    </a:lnTo>
                    <a:lnTo>
                      <a:pt x="12373" y="1633"/>
                    </a:lnTo>
                    <a:lnTo>
                      <a:pt x="11959" y="1340"/>
                    </a:lnTo>
                    <a:lnTo>
                      <a:pt x="11521" y="1072"/>
                    </a:lnTo>
                    <a:lnTo>
                      <a:pt x="11058" y="829"/>
                    </a:lnTo>
                    <a:lnTo>
                      <a:pt x="10595" y="610"/>
                    </a:lnTo>
                    <a:lnTo>
                      <a:pt x="10108" y="415"/>
                    </a:lnTo>
                    <a:lnTo>
                      <a:pt x="9597" y="269"/>
                    </a:lnTo>
                    <a:lnTo>
                      <a:pt x="9085" y="147"/>
                    </a:lnTo>
                    <a:lnTo>
                      <a:pt x="8549" y="49"/>
                    </a:lnTo>
                    <a:lnTo>
                      <a:pt x="8014" y="1"/>
                    </a:lnTo>
                  </a:path>
                </a:pathLst>
              </a:custGeom>
              <a:grpFill/>
              <a:ln w="571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91" name="Shape 757"/>
              <p:cNvSpPr/>
              <p:nvPr/>
            </p:nvSpPr>
            <p:spPr>
              <a:xfrm>
                <a:off x="2819351" y="4321211"/>
                <a:ext cx="25" cy="347074"/>
              </a:xfrm>
              <a:custGeom>
                <a:avLst/>
                <a:gdLst/>
                <a:ahLst/>
                <a:cxnLst/>
                <a:rect l="0" t="0" r="0" b="0"/>
                <a:pathLst>
                  <a:path w="1" h="13883" fill="none" extrusionOk="0">
                    <a:moveTo>
                      <a:pt x="0" y="13883"/>
                    </a:moveTo>
                    <a:lnTo>
                      <a:pt x="0" y="0"/>
                    </a:lnTo>
                  </a:path>
                </a:pathLst>
              </a:custGeom>
              <a:grpFill/>
              <a:ln w="571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92" name="Shape 758"/>
              <p:cNvSpPr/>
              <p:nvPr/>
            </p:nvSpPr>
            <p:spPr>
              <a:xfrm>
                <a:off x="2835175" y="4328508"/>
                <a:ext cx="114475" cy="114500"/>
              </a:xfrm>
              <a:custGeom>
                <a:avLst/>
                <a:gdLst/>
                <a:ahLst/>
                <a:cxnLst/>
                <a:rect l="0" t="0" r="0" b="0"/>
                <a:pathLst>
                  <a:path w="4579" h="4580" fill="none" extrusionOk="0">
                    <a:moveTo>
                      <a:pt x="707" y="4190"/>
                    </a:moveTo>
                    <a:lnTo>
                      <a:pt x="707" y="4190"/>
                    </a:lnTo>
                    <a:lnTo>
                      <a:pt x="853" y="4287"/>
                    </a:lnTo>
                    <a:lnTo>
                      <a:pt x="999" y="4384"/>
                    </a:lnTo>
                    <a:lnTo>
                      <a:pt x="1145" y="4458"/>
                    </a:lnTo>
                    <a:lnTo>
                      <a:pt x="1315" y="4506"/>
                    </a:lnTo>
                    <a:lnTo>
                      <a:pt x="1462" y="4555"/>
                    </a:lnTo>
                    <a:lnTo>
                      <a:pt x="1632" y="4579"/>
                    </a:lnTo>
                    <a:lnTo>
                      <a:pt x="1803" y="4579"/>
                    </a:lnTo>
                    <a:lnTo>
                      <a:pt x="1973" y="4579"/>
                    </a:lnTo>
                    <a:lnTo>
                      <a:pt x="2143" y="4579"/>
                    </a:lnTo>
                    <a:lnTo>
                      <a:pt x="2290" y="4531"/>
                    </a:lnTo>
                    <a:lnTo>
                      <a:pt x="2460" y="4506"/>
                    </a:lnTo>
                    <a:lnTo>
                      <a:pt x="2606" y="4433"/>
                    </a:lnTo>
                    <a:lnTo>
                      <a:pt x="2777" y="4360"/>
                    </a:lnTo>
                    <a:lnTo>
                      <a:pt x="2923" y="4263"/>
                    </a:lnTo>
                    <a:lnTo>
                      <a:pt x="3069" y="4165"/>
                    </a:lnTo>
                    <a:lnTo>
                      <a:pt x="3191" y="4043"/>
                    </a:lnTo>
                    <a:lnTo>
                      <a:pt x="3191" y="4043"/>
                    </a:lnTo>
                    <a:lnTo>
                      <a:pt x="3337" y="3873"/>
                    </a:lnTo>
                    <a:lnTo>
                      <a:pt x="3459" y="3678"/>
                    </a:lnTo>
                    <a:lnTo>
                      <a:pt x="3605" y="3410"/>
                    </a:lnTo>
                    <a:lnTo>
                      <a:pt x="3727" y="3142"/>
                    </a:lnTo>
                    <a:lnTo>
                      <a:pt x="3994" y="2485"/>
                    </a:lnTo>
                    <a:lnTo>
                      <a:pt x="4214" y="1827"/>
                    </a:lnTo>
                    <a:lnTo>
                      <a:pt x="4384" y="1170"/>
                    </a:lnTo>
                    <a:lnTo>
                      <a:pt x="4506" y="634"/>
                    </a:lnTo>
                    <a:lnTo>
                      <a:pt x="4579" y="220"/>
                    </a:lnTo>
                    <a:lnTo>
                      <a:pt x="4579" y="98"/>
                    </a:lnTo>
                    <a:lnTo>
                      <a:pt x="4555" y="25"/>
                    </a:lnTo>
                    <a:lnTo>
                      <a:pt x="4555" y="25"/>
                    </a:lnTo>
                    <a:lnTo>
                      <a:pt x="4482" y="1"/>
                    </a:lnTo>
                    <a:lnTo>
                      <a:pt x="4360" y="25"/>
                    </a:lnTo>
                    <a:lnTo>
                      <a:pt x="3970" y="74"/>
                    </a:lnTo>
                    <a:lnTo>
                      <a:pt x="3410" y="195"/>
                    </a:lnTo>
                    <a:lnTo>
                      <a:pt x="2752" y="390"/>
                    </a:lnTo>
                    <a:lnTo>
                      <a:pt x="2095" y="609"/>
                    </a:lnTo>
                    <a:lnTo>
                      <a:pt x="1462" y="853"/>
                    </a:lnTo>
                    <a:lnTo>
                      <a:pt x="1169" y="975"/>
                    </a:lnTo>
                    <a:lnTo>
                      <a:pt x="926" y="1121"/>
                    </a:lnTo>
                    <a:lnTo>
                      <a:pt x="707" y="1267"/>
                    </a:lnTo>
                    <a:lnTo>
                      <a:pt x="536" y="1389"/>
                    </a:lnTo>
                    <a:lnTo>
                      <a:pt x="536" y="1389"/>
                    </a:lnTo>
                    <a:lnTo>
                      <a:pt x="414" y="1535"/>
                    </a:lnTo>
                    <a:lnTo>
                      <a:pt x="317" y="1657"/>
                    </a:lnTo>
                    <a:lnTo>
                      <a:pt x="219" y="1803"/>
                    </a:lnTo>
                    <a:lnTo>
                      <a:pt x="146" y="1973"/>
                    </a:lnTo>
                    <a:lnTo>
                      <a:pt x="98" y="2119"/>
                    </a:lnTo>
                    <a:lnTo>
                      <a:pt x="49" y="2290"/>
                    </a:lnTo>
                    <a:lnTo>
                      <a:pt x="0" y="2460"/>
                    </a:lnTo>
                    <a:lnTo>
                      <a:pt x="0" y="2607"/>
                    </a:lnTo>
                    <a:lnTo>
                      <a:pt x="0" y="2777"/>
                    </a:lnTo>
                    <a:lnTo>
                      <a:pt x="0" y="2948"/>
                    </a:lnTo>
                    <a:lnTo>
                      <a:pt x="25" y="3118"/>
                    </a:lnTo>
                    <a:lnTo>
                      <a:pt x="73" y="3264"/>
                    </a:lnTo>
                    <a:lnTo>
                      <a:pt x="146" y="3435"/>
                    </a:lnTo>
                    <a:lnTo>
                      <a:pt x="195" y="3581"/>
                    </a:lnTo>
                    <a:lnTo>
                      <a:pt x="293" y="3727"/>
                    </a:lnTo>
                    <a:lnTo>
                      <a:pt x="390" y="3873"/>
                    </a:lnTo>
                    <a:lnTo>
                      <a:pt x="707" y="4190"/>
                    </a:lnTo>
                    <a:close/>
                  </a:path>
                </a:pathLst>
              </a:custGeom>
              <a:grpFill/>
              <a:ln w="571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93" name="Shape 759"/>
              <p:cNvSpPr/>
              <p:nvPr/>
            </p:nvSpPr>
            <p:spPr>
              <a:xfrm>
                <a:off x="2850402" y="4372958"/>
                <a:ext cx="54825" cy="54825"/>
              </a:xfrm>
              <a:custGeom>
                <a:avLst/>
                <a:gdLst/>
                <a:ahLst/>
                <a:cxnLst/>
                <a:rect l="0" t="0" r="0" b="0"/>
                <a:pathLst>
                  <a:path w="2193" h="2193" fill="none" extrusionOk="0">
                    <a:moveTo>
                      <a:pt x="2192" y="0"/>
                    </a:moveTo>
                    <a:lnTo>
                      <a:pt x="0" y="2192"/>
                    </a:lnTo>
                  </a:path>
                </a:pathLst>
              </a:custGeom>
              <a:grpFill/>
              <a:ln w="571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94" name="Shape 760"/>
              <p:cNvSpPr/>
              <p:nvPr/>
            </p:nvSpPr>
            <p:spPr>
              <a:xfrm>
                <a:off x="2646431" y="4429590"/>
                <a:ext cx="156500" cy="156500"/>
              </a:xfrm>
              <a:custGeom>
                <a:avLst/>
                <a:gdLst/>
                <a:ahLst/>
                <a:cxnLst/>
                <a:rect l="0" t="0" r="0" b="0"/>
                <a:pathLst>
                  <a:path w="6260" h="6260" fill="none" extrusionOk="0">
                    <a:moveTo>
                      <a:pt x="5675" y="5334"/>
                    </a:moveTo>
                    <a:lnTo>
                      <a:pt x="5675" y="5334"/>
                    </a:lnTo>
                    <a:lnTo>
                      <a:pt x="5821" y="5139"/>
                    </a:lnTo>
                    <a:lnTo>
                      <a:pt x="5943" y="4945"/>
                    </a:lnTo>
                    <a:lnTo>
                      <a:pt x="6040" y="4725"/>
                    </a:lnTo>
                    <a:lnTo>
                      <a:pt x="6138" y="4506"/>
                    </a:lnTo>
                    <a:lnTo>
                      <a:pt x="6186" y="4287"/>
                    </a:lnTo>
                    <a:lnTo>
                      <a:pt x="6235" y="4043"/>
                    </a:lnTo>
                    <a:lnTo>
                      <a:pt x="6259" y="3824"/>
                    </a:lnTo>
                    <a:lnTo>
                      <a:pt x="6259" y="3581"/>
                    </a:lnTo>
                    <a:lnTo>
                      <a:pt x="6235" y="3361"/>
                    </a:lnTo>
                    <a:lnTo>
                      <a:pt x="6186" y="3118"/>
                    </a:lnTo>
                    <a:lnTo>
                      <a:pt x="6138" y="2899"/>
                    </a:lnTo>
                    <a:lnTo>
                      <a:pt x="6040" y="2680"/>
                    </a:lnTo>
                    <a:lnTo>
                      <a:pt x="5943" y="2460"/>
                    </a:lnTo>
                    <a:lnTo>
                      <a:pt x="5821" y="2266"/>
                    </a:lnTo>
                    <a:lnTo>
                      <a:pt x="5675" y="2071"/>
                    </a:lnTo>
                    <a:lnTo>
                      <a:pt x="5504" y="1900"/>
                    </a:lnTo>
                    <a:lnTo>
                      <a:pt x="5504" y="1900"/>
                    </a:lnTo>
                    <a:lnTo>
                      <a:pt x="5285" y="1705"/>
                    </a:lnTo>
                    <a:lnTo>
                      <a:pt x="4993" y="1510"/>
                    </a:lnTo>
                    <a:lnTo>
                      <a:pt x="4652" y="1316"/>
                    </a:lnTo>
                    <a:lnTo>
                      <a:pt x="4262" y="1145"/>
                    </a:lnTo>
                    <a:lnTo>
                      <a:pt x="3848" y="975"/>
                    </a:lnTo>
                    <a:lnTo>
                      <a:pt x="3410" y="804"/>
                    </a:lnTo>
                    <a:lnTo>
                      <a:pt x="2484" y="488"/>
                    </a:lnTo>
                    <a:lnTo>
                      <a:pt x="1608" y="244"/>
                    </a:lnTo>
                    <a:lnTo>
                      <a:pt x="853" y="74"/>
                    </a:lnTo>
                    <a:lnTo>
                      <a:pt x="536" y="25"/>
                    </a:lnTo>
                    <a:lnTo>
                      <a:pt x="292" y="0"/>
                    </a:lnTo>
                    <a:lnTo>
                      <a:pt x="122" y="0"/>
                    </a:lnTo>
                    <a:lnTo>
                      <a:pt x="25" y="25"/>
                    </a:lnTo>
                    <a:lnTo>
                      <a:pt x="25" y="25"/>
                    </a:lnTo>
                    <a:lnTo>
                      <a:pt x="0" y="122"/>
                    </a:lnTo>
                    <a:lnTo>
                      <a:pt x="0" y="293"/>
                    </a:lnTo>
                    <a:lnTo>
                      <a:pt x="25" y="536"/>
                    </a:lnTo>
                    <a:lnTo>
                      <a:pt x="73" y="853"/>
                    </a:lnTo>
                    <a:lnTo>
                      <a:pt x="244" y="1608"/>
                    </a:lnTo>
                    <a:lnTo>
                      <a:pt x="487" y="2485"/>
                    </a:lnTo>
                    <a:lnTo>
                      <a:pt x="804" y="3410"/>
                    </a:lnTo>
                    <a:lnTo>
                      <a:pt x="974" y="3849"/>
                    </a:lnTo>
                    <a:lnTo>
                      <a:pt x="1145" y="4263"/>
                    </a:lnTo>
                    <a:lnTo>
                      <a:pt x="1315" y="4652"/>
                    </a:lnTo>
                    <a:lnTo>
                      <a:pt x="1510" y="4993"/>
                    </a:lnTo>
                    <a:lnTo>
                      <a:pt x="1705" y="5286"/>
                    </a:lnTo>
                    <a:lnTo>
                      <a:pt x="1900" y="5505"/>
                    </a:lnTo>
                    <a:lnTo>
                      <a:pt x="1900" y="5505"/>
                    </a:lnTo>
                    <a:lnTo>
                      <a:pt x="2070" y="5675"/>
                    </a:lnTo>
                    <a:lnTo>
                      <a:pt x="2265" y="5821"/>
                    </a:lnTo>
                    <a:lnTo>
                      <a:pt x="2460" y="5943"/>
                    </a:lnTo>
                    <a:lnTo>
                      <a:pt x="2679" y="6041"/>
                    </a:lnTo>
                    <a:lnTo>
                      <a:pt x="2898" y="6138"/>
                    </a:lnTo>
                    <a:lnTo>
                      <a:pt x="3118" y="6187"/>
                    </a:lnTo>
                    <a:lnTo>
                      <a:pt x="3361" y="6235"/>
                    </a:lnTo>
                    <a:lnTo>
                      <a:pt x="3580" y="6260"/>
                    </a:lnTo>
                    <a:lnTo>
                      <a:pt x="3824" y="6260"/>
                    </a:lnTo>
                    <a:lnTo>
                      <a:pt x="4043" y="6235"/>
                    </a:lnTo>
                    <a:lnTo>
                      <a:pt x="4287" y="6187"/>
                    </a:lnTo>
                    <a:lnTo>
                      <a:pt x="4506" y="6138"/>
                    </a:lnTo>
                    <a:lnTo>
                      <a:pt x="4725" y="6041"/>
                    </a:lnTo>
                    <a:lnTo>
                      <a:pt x="4944" y="5943"/>
                    </a:lnTo>
                    <a:lnTo>
                      <a:pt x="5139" y="5821"/>
                    </a:lnTo>
                    <a:lnTo>
                      <a:pt x="5334" y="5675"/>
                    </a:lnTo>
                    <a:lnTo>
                      <a:pt x="5675" y="5334"/>
                    </a:lnTo>
                    <a:close/>
                  </a:path>
                </a:pathLst>
              </a:custGeom>
              <a:grpFill/>
              <a:ln w="571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95" name="Shape 761"/>
              <p:cNvSpPr/>
              <p:nvPr/>
            </p:nvSpPr>
            <p:spPr>
              <a:xfrm>
                <a:off x="2696350" y="4479525"/>
                <a:ext cx="87100" cy="87100"/>
              </a:xfrm>
              <a:custGeom>
                <a:avLst/>
                <a:gdLst/>
                <a:ahLst/>
                <a:cxnLst/>
                <a:rect l="0" t="0" r="0" b="0"/>
                <a:pathLst>
                  <a:path w="3484" h="3484" fill="none" extrusionOk="0">
                    <a:moveTo>
                      <a:pt x="0" y="1"/>
                    </a:moveTo>
                    <a:lnTo>
                      <a:pt x="3483" y="3483"/>
                    </a:lnTo>
                  </a:path>
                </a:pathLst>
              </a:custGeom>
              <a:grpFill/>
              <a:ln w="571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</p:grpSp>
      <p:grpSp>
        <p:nvGrpSpPr>
          <p:cNvPr id="96" name="Группа 95"/>
          <p:cNvGrpSpPr/>
          <p:nvPr/>
        </p:nvGrpSpPr>
        <p:grpSpPr>
          <a:xfrm>
            <a:off x="3893965" y="2029900"/>
            <a:ext cx="1299867" cy="1281726"/>
            <a:chOff x="3882048" y="1641975"/>
            <a:chExt cx="1299867" cy="1281726"/>
          </a:xfrm>
          <a:solidFill>
            <a:srgbClr val="277B35"/>
          </a:solidFill>
        </p:grpSpPr>
        <p:sp>
          <p:nvSpPr>
            <p:cNvPr id="97" name="Shape 231"/>
            <p:cNvSpPr/>
            <p:nvPr/>
          </p:nvSpPr>
          <p:spPr>
            <a:xfrm>
              <a:off x="3882048" y="1641975"/>
              <a:ext cx="1299867" cy="1281726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8" name="Shape 451"/>
            <p:cNvGrpSpPr/>
            <p:nvPr/>
          </p:nvGrpSpPr>
          <p:grpSpPr>
            <a:xfrm>
              <a:off x="4317667" y="2000080"/>
              <a:ext cx="428628" cy="565517"/>
              <a:chOff x="6730350" y="2315900"/>
              <a:chExt cx="257700" cy="420098"/>
            </a:xfrm>
            <a:grpFill/>
          </p:grpSpPr>
          <p:sp>
            <p:nvSpPr>
              <p:cNvPr id="99" name="Shape 452"/>
              <p:cNvSpPr/>
              <p:nvPr/>
            </p:nvSpPr>
            <p:spPr>
              <a:xfrm>
                <a:off x="6807900" y="2671247"/>
                <a:ext cx="102600" cy="22625"/>
              </a:xfrm>
              <a:custGeom>
                <a:avLst/>
                <a:gdLst/>
                <a:ahLst/>
                <a:cxnLst/>
                <a:rect l="0" t="0" r="0" b="0"/>
                <a:pathLst>
                  <a:path w="4104" h="905" extrusionOk="0">
                    <a:moveTo>
                      <a:pt x="1" y="1"/>
                    </a:moveTo>
                    <a:lnTo>
                      <a:pt x="1" y="905"/>
                    </a:lnTo>
                    <a:lnTo>
                      <a:pt x="4104" y="905"/>
                    </a:lnTo>
                    <a:lnTo>
                      <a:pt x="4104" y="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" name="Shape 453"/>
              <p:cNvSpPr/>
              <p:nvPr/>
            </p:nvSpPr>
            <p:spPr>
              <a:xfrm>
                <a:off x="6807900" y="2636447"/>
                <a:ext cx="102600" cy="22625"/>
              </a:xfrm>
              <a:custGeom>
                <a:avLst/>
                <a:gdLst/>
                <a:ahLst/>
                <a:cxnLst/>
                <a:rect l="0" t="0" r="0" b="0"/>
                <a:pathLst>
                  <a:path w="4104" h="905" extrusionOk="0">
                    <a:moveTo>
                      <a:pt x="1" y="1"/>
                    </a:moveTo>
                    <a:lnTo>
                      <a:pt x="1" y="905"/>
                    </a:lnTo>
                    <a:lnTo>
                      <a:pt x="4104" y="905"/>
                    </a:lnTo>
                    <a:lnTo>
                      <a:pt x="4104" y="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1" name="Shape 454"/>
              <p:cNvSpPr/>
              <p:nvPr/>
            </p:nvSpPr>
            <p:spPr>
              <a:xfrm>
                <a:off x="6807900" y="2706073"/>
                <a:ext cx="102600" cy="29925"/>
              </a:xfrm>
              <a:custGeom>
                <a:avLst/>
                <a:gdLst/>
                <a:ahLst/>
                <a:cxnLst/>
                <a:rect l="0" t="0" r="0" b="0"/>
                <a:pathLst>
                  <a:path w="4104" h="1197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25" y="318"/>
                    </a:lnTo>
                    <a:lnTo>
                      <a:pt x="98" y="464"/>
                    </a:lnTo>
                    <a:lnTo>
                      <a:pt x="196" y="586"/>
                    </a:lnTo>
                    <a:lnTo>
                      <a:pt x="343" y="660"/>
                    </a:lnTo>
                    <a:lnTo>
                      <a:pt x="1881" y="1172"/>
                    </a:lnTo>
                    <a:lnTo>
                      <a:pt x="2052" y="1197"/>
                    </a:lnTo>
                    <a:lnTo>
                      <a:pt x="2223" y="1172"/>
                    </a:lnTo>
                    <a:lnTo>
                      <a:pt x="3762" y="660"/>
                    </a:lnTo>
                    <a:lnTo>
                      <a:pt x="3908" y="586"/>
                    </a:lnTo>
                    <a:lnTo>
                      <a:pt x="4006" y="464"/>
                    </a:lnTo>
                    <a:lnTo>
                      <a:pt x="4079" y="318"/>
                    </a:lnTo>
                    <a:lnTo>
                      <a:pt x="4104" y="171"/>
                    </a:lnTo>
                    <a:lnTo>
                      <a:pt x="4104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2" name="Shape 455"/>
              <p:cNvSpPr/>
              <p:nvPr/>
            </p:nvSpPr>
            <p:spPr>
              <a:xfrm>
                <a:off x="6811575" y="2463673"/>
                <a:ext cx="95275" cy="160599"/>
              </a:xfrm>
              <a:custGeom>
                <a:avLst/>
                <a:gdLst/>
                <a:ahLst/>
                <a:cxnLst/>
                <a:rect l="0" t="0" r="0" b="0"/>
                <a:pathLst>
                  <a:path w="3811" h="6424" extrusionOk="0">
                    <a:moveTo>
                      <a:pt x="1905" y="0"/>
                    </a:moveTo>
                    <a:lnTo>
                      <a:pt x="928" y="831"/>
                    </a:lnTo>
                    <a:lnTo>
                      <a:pt x="855" y="879"/>
                    </a:lnTo>
                    <a:lnTo>
                      <a:pt x="782" y="904"/>
                    </a:lnTo>
                    <a:lnTo>
                      <a:pt x="684" y="879"/>
                    </a:lnTo>
                    <a:lnTo>
                      <a:pt x="611" y="831"/>
                    </a:lnTo>
                    <a:lnTo>
                      <a:pt x="0" y="318"/>
                    </a:lnTo>
                    <a:lnTo>
                      <a:pt x="1319" y="6423"/>
                    </a:lnTo>
                    <a:lnTo>
                      <a:pt x="2491" y="6423"/>
                    </a:lnTo>
                    <a:lnTo>
                      <a:pt x="3810" y="318"/>
                    </a:lnTo>
                    <a:lnTo>
                      <a:pt x="3200" y="831"/>
                    </a:lnTo>
                    <a:lnTo>
                      <a:pt x="3126" y="879"/>
                    </a:lnTo>
                    <a:lnTo>
                      <a:pt x="3029" y="904"/>
                    </a:lnTo>
                    <a:lnTo>
                      <a:pt x="2955" y="879"/>
                    </a:lnTo>
                    <a:lnTo>
                      <a:pt x="2882" y="831"/>
                    </a:lnTo>
                    <a:lnTo>
                      <a:pt x="1905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" name="Shape 456"/>
              <p:cNvSpPr/>
              <p:nvPr/>
            </p:nvSpPr>
            <p:spPr>
              <a:xfrm>
                <a:off x="6730350" y="2315900"/>
                <a:ext cx="257700" cy="308375"/>
              </a:xfrm>
              <a:custGeom>
                <a:avLst/>
                <a:gdLst/>
                <a:ahLst/>
                <a:cxnLst/>
                <a:rect l="0" t="0" r="0" b="0"/>
                <a:pathLst>
                  <a:path w="10308" h="12335" extrusionOk="0">
                    <a:moveTo>
                      <a:pt x="5154" y="1"/>
                    </a:moveTo>
                    <a:lnTo>
                      <a:pt x="4617" y="25"/>
                    </a:lnTo>
                    <a:lnTo>
                      <a:pt x="4128" y="98"/>
                    </a:lnTo>
                    <a:lnTo>
                      <a:pt x="3615" y="245"/>
                    </a:lnTo>
                    <a:lnTo>
                      <a:pt x="3151" y="416"/>
                    </a:lnTo>
                    <a:lnTo>
                      <a:pt x="2712" y="636"/>
                    </a:lnTo>
                    <a:lnTo>
                      <a:pt x="2272" y="880"/>
                    </a:lnTo>
                    <a:lnTo>
                      <a:pt x="1881" y="1173"/>
                    </a:lnTo>
                    <a:lnTo>
                      <a:pt x="1515" y="1515"/>
                    </a:lnTo>
                    <a:lnTo>
                      <a:pt x="1198" y="1881"/>
                    </a:lnTo>
                    <a:lnTo>
                      <a:pt x="880" y="2272"/>
                    </a:lnTo>
                    <a:lnTo>
                      <a:pt x="636" y="2687"/>
                    </a:lnTo>
                    <a:lnTo>
                      <a:pt x="416" y="3151"/>
                    </a:lnTo>
                    <a:lnTo>
                      <a:pt x="245" y="3615"/>
                    </a:lnTo>
                    <a:lnTo>
                      <a:pt x="123" y="4104"/>
                    </a:lnTo>
                    <a:lnTo>
                      <a:pt x="50" y="4617"/>
                    </a:lnTo>
                    <a:lnTo>
                      <a:pt x="1" y="5154"/>
                    </a:lnTo>
                    <a:lnTo>
                      <a:pt x="25" y="5423"/>
                    </a:lnTo>
                    <a:lnTo>
                      <a:pt x="50" y="5691"/>
                    </a:lnTo>
                    <a:lnTo>
                      <a:pt x="123" y="6204"/>
                    </a:lnTo>
                    <a:lnTo>
                      <a:pt x="245" y="6693"/>
                    </a:lnTo>
                    <a:lnTo>
                      <a:pt x="416" y="7132"/>
                    </a:lnTo>
                    <a:lnTo>
                      <a:pt x="636" y="7572"/>
                    </a:lnTo>
                    <a:lnTo>
                      <a:pt x="856" y="7963"/>
                    </a:lnTo>
                    <a:lnTo>
                      <a:pt x="1100" y="8353"/>
                    </a:lnTo>
                    <a:lnTo>
                      <a:pt x="1369" y="8744"/>
                    </a:lnTo>
                    <a:lnTo>
                      <a:pt x="1906" y="9526"/>
                    </a:lnTo>
                    <a:lnTo>
                      <a:pt x="2150" y="9941"/>
                    </a:lnTo>
                    <a:lnTo>
                      <a:pt x="2394" y="10356"/>
                    </a:lnTo>
                    <a:lnTo>
                      <a:pt x="2614" y="10796"/>
                    </a:lnTo>
                    <a:lnTo>
                      <a:pt x="2810" y="11284"/>
                    </a:lnTo>
                    <a:lnTo>
                      <a:pt x="2980" y="11797"/>
                    </a:lnTo>
                    <a:lnTo>
                      <a:pt x="3103" y="12334"/>
                    </a:lnTo>
                    <a:lnTo>
                      <a:pt x="4079" y="12334"/>
                    </a:lnTo>
                    <a:lnTo>
                      <a:pt x="3249" y="8500"/>
                    </a:lnTo>
                    <a:lnTo>
                      <a:pt x="2663" y="5642"/>
                    </a:lnTo>
                    <a:lnTo>
                      <a:pt x="2663" y="5520"/>
                    </a:lnTo>
                    <a:lnTo>
                      <a:pt x="2712" y="5423"/>
                    </a:lnTo>
                    <a:lnTo>
                      <a:pt x="2785" y="5374"/>
                    </a:lnTo>
                    <a:lnTo>
                      <a:pt x="2883" y="5349"/>
                    </a:lnTo>
                    <a:lnTo>
                      <a:pt x="2956" y="5349"/>
                    </a:lnTo>
                    <a:lnTo>
                      <a:pt x="3054" y="5398"/>
                    </a:lnTo>
                    <a:lnTo>
                      <a:pt x="4031" y="6253"/>
                    </a:lnTo>
                    <a:lnTo>
                      <a:pt x="4983" y="5398"/>
                    </a:lnTo>
                    <a:lnTo>
                      <a:pt x="5081" y="5349"/>
                    </a:lnTo>
                    <a:lnTo>
                      <a:pt x="5227" y="5349"/>
                    </a:lnTo>
                    <a:lnTo>
                      <a:pt x="5325" y="5398"/>
                    </a:lnTo>
                    <a:lnTo>
                      <a:pt x="6278" y="6253"/>
                    </a:lnTo>
                    <a:lnTo>
                      <a:pt x="7254" y="5398"/>
                    </a:lnTo>
                    <a:lnTo>
                      <a:pt x="7352" y="5349"/>
                    </a:lnTo>
                    <a:lnTo>
                      <a:pt x="7425" y="5349"/>
                    </a:lnTo>
                    <a:lnTo>
                      <a:pt x="7523" y="5374"/>
                    </a:lnTo>
                    <a:lnTo>
                      <a:pt x="7596" y="5423"/>
                    </a:lnTo>
                    <a:lnTo>
                      <a:pt x="7645" y="5520"/>
                    </a:lnTo>
                    <a:lnTo>
                      <a:pt x="7645" y="5642"/>
                    </a:lnTo>
                    <a:lnTo>
                      <a:pt x="7059" y="8500"/>
                    </a:lnTo>
                    <a:lnTo>
                      <a:pt x="6229" y="12334"/>
                    </a:lnTo>
                    <a:lnTo>
                      <a:pt x="7206" y="12334"/>
                    </a:lnTo>
                    <a:lnTo>
                      <a:pt x="7328" y="11797"/>
                    </a:lnTo>
                    <a:lnTo>
                      <a:pt x="7499" y="11284"/>
                    </a:lnTo>
                    <a:lnTo>
                      <a:pt x="7694" y="10796"/>
                    </a:lnTo>
                    <a:lnTo>
                      <a:pt x="7914" y="10356"/>
                    </a:lnTo>
                    <a:lnTo>
                      <a:pt x="8158" y="9941"/>
                    </a:lnTo>
                    <a:lnTo>
                      <a:pt x="8402" y="9526"/>
                    </a:lnTo>
                    <a:lnTo>
                      <a:pt x="8940" y="8744"/>
                    </a:lnTo>
                    <a:lnTo>
                      <a:pt x="9208" y="8353"/>
                    </a:lnTo>
                    <a:lnTo>
                      <a:pt x="9453" y="7963"/>
                    </a:lnTo>
                    <a:lnTo>
                      <a:pt x="9672" y="7572"/>
                    </a:lnTo>
                    <a:lnTo>
                      <a:pt x="9892" y="7132"/>
                    </a:lnTo>
                    <a:lnTo>
                      <a:pt x="10063" y="6693"/>
                    </a:lnTo>
                    <a:lnTo>
                      <a:pt x="10185" y="6204"/>
                    </a:lnTo>
                    <a:lnTo>
                      <a:pt x="10259" y="5691"/>
                    </a:lnTo>
                    <a:lnTo>
                      <a:pt x="10283" y="5423"/>
                    </a:lnTo>
                    <a:lnTo>
                      <a:pt x="10307" y="5154"/>
                    </a:lnTo>
                    <a:lnTo>
                      <a:pt x="10259" y="4617"/>
                    </a:lnTo>
                    <a:lnTo>
                      <a:pt x="10185" y="4104"/>
                    </a:lnTo>
                    <a:lnTo>
                      <a:pt x="10063" y="3615"/>
                    </a:lnTo>
                    <a:lnTo>
                      <a:pt x="9892" y="3151"/>
                    </a:lnTo>
                    <a:lnTo>
                      <a:pt x="9672" y="2687"/>
                    </a:lnTo>
                    <a:lnTo>
                      <a:pt x="9428" y="2272"/>
                    </a:lnTo>
                    <a:lnTo>
                      <a:pt x="9111" y="1881"/>
                    </a:lnTo>
                    <a:lnTo>
                      <a:pt x="8793" y="1515"/>
                    </a:lnTo>
                    <a:lnTo>
                      <a:pt x="8427" y="1173"/>
                    </a:lnTo>
                    <a:lnTo>
                      <a:pt x="8036" y="880"/>
                    </a:lnTo>
                    <a:lnTo>
                      <a:pt x="7596" y="636"/>
                    </a:lnTo>
                    <a:lnTo>
                      <a:pt x="7157" y="416"/>
                    </a:lnTo>
                    <a:lnTo>
                      <a:pt x="6693" y="245"/>
                    </a:lnTo>
                    <a:lnTo>
                      <a:pt x="6180" y="98"/>
                    </a:lnTo>
                    <a:lnTo>
                      <a:pt x="5691" y="25"/>
                    </a:lnTo>
                    <a:lnTo>
                      <a:pt x="5154" y="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04" name="Shape 430"/>
          <p:cNvGrpSpPr/>
          <p:nvPr/>
        </p:nvGrpSpPr>
        <p:grpSpPr>
          <a:xfrm>
            <a:off x="4250731" y="4716581"/>
            <a:ext cx="303217" cy="325684"/>
            <a:chOff x="611175" y="2326900"/>
            <a:chExt cx="362700" cy="389575"/>
          </a:xfrm>
        </p:grpSpPr>
        <p:sp>
          <p:nvSpPr>
            <p:cNvPr id="105" name="Shape 43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432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4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43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9" name="Shape 572"/>
          <p:cNvGrpSpPr/>
          <p:nvPr/>
        </p:nvGrpSpPr>
        <p:grpSpPr>
          <a:xfrm>
            <a:off x="4483750" y="4854891"/>
            <a:ext cx="451251" cy="432859"/>
            <a:chOff x="5241175" y="4959100"/>
            <a:chExt cx="539775" cy="517775"/>
          </a:xfrm>
        </p:grpSpPr>
        <p:sp>
          <p:nvSpPr>
            <p:cNvPr id="110" name="Shape 57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57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57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57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57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57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6" name="Shape 226"/>
          <p:cNvSpPr txBox="1">
            <a:spLocks/>
          </p:cNvSpPr>
          <p:nvPr/>
        </p:nvSpPr>
        <p:spPr>
          <a:xfrm>
            <a:off x="3965309" y="5705815"/>
            <a:ext cx="2596877" cy="81952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lvl="0" indent="-3429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Arial" pitchFamily="34" charset="0"/>
              <a:buNone/>
            </a:pPr>
            <a:r>
              <a:rPr lang="uk-UA" b="1" dirty="0" smtClean="0"/>
              <a:t>Наука /</a:t>
            </a:r>
            <a:r>
              <a:rPr lang="en-US" b="1" dirty="0" smtClean="0"/>
              <a:t> </a:t>
            </a:r>
            <a:r>
              <a:rPr lang="uk-UA" b="1" dirty="0" smtClean="0"/>
              <a:t>Дослідження </a:t>
            </a:r>
            <a:r>
              <a:rPr lang="en-GB" b="1" dirty="0" smtClean="0"/>
              <a:t>: </a:t>
            </a:r>
            <a:r>
              <a:rPr lang="uk-UA" b="1" dirty="0" smtClean="0"/>
              <a:t>Л</a:t>
            </a:r>
            <a:r>
              <a:rPr lang="uk-UA" dirty="0" smtClean="0"/>
              <a:t>уцький НТУ </a:t>
            </a:r>
            <a:r>
              <a:rPr lang="en-GB" dirty="0" smtClean="0"/>
              <a:t>– </a:t>
            </a:r>
            <a:r>
              <a:rPr lang="uk-UA" dirty="0" smtClean="0"/>
              <a:t>Лабораторія енергоефективності </a:t>
            </a:r>
          </a:p>
        </p:txBody>
      </p:sp>
      <p:sp>
        <p:nvSpPr>
          <p:cNvPr id="117" name="Shape 228"/>
          <p:cNvSpPr txBox="1">
            <a:spLocks/>
          </p:cNvSpPr>
          <p:nvPr/>
        </p:nvSpPr>
        <p:spPr>
          <a:xfrm>
            <a:off x="393185" y="5705815"/>
            <a:ext cx="3563888" cy="125371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lvl="0" indent="-3429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spcBef>
                <a:spcPts val="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dirty="0" smtClean="0"/>
              <a:t>        </a:t>
            </a:r>
            <a:r>
              <a:rPr lang="uk-UA" dirty="0" smtClean="0"/>
              <a:t>Продаж, інсталяція та обслуговування </a:t>
            </a:r>
            <a:r>
              <a:rPr lang="uk-UA" b="1" dirty="0" smtClean="0"/>
              <a:t>обладнання для альтернативної енергії</a:t>
            </a:r>
            <a:r>
              <a:rPr lang="en-US" dirty="0" smtClean="0"/>
              <a:t>:  </a:t>
            </a:r>
            <a:r>
              <a:rPr lang="uk-UA" dirty="0" smtClean="0"/>
              <a:t>Баланс Сервіс Плюс</a:t>
            </a:r>
            <a:r>
              <a:rPr lang="en-US" dirty="0" smtClean="0"/>
              <a:t>, </a:t>
            </a:r>
            <a:r>
              <a:rPr lang="uk-UA" dirty="0" smtClean="0"/>
              <a:t>ТОВ Спеціальні Енергетичні Технології</a:t>
            </a:r>
            <a:r>
              <a:rPr lang="en-US" dirty="0" smtClean="0"/>
              <a:t>,  </a:t>
            </a:r>
            <a:r>
              <a:rPr lang="uk-UA" dirty="0" smtClean="0"/>
              <a:t> МЕГАТОН</a:t>
            </a:r>
            <a:endParaRPr lang="en-US" dirty="0" smtClean="0"/>
          </a:p>
          <a:p>
            <a:pPr>
              <a:buFont typeface="Arial" pitchFamily="34" charset="0"/>
              <a:buNone/>
            </a:pPr>
            <a:endParaRPr lang="en-US" sz="1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43494" y="1092686"/>
            <a:ext cx="83599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dirty="0">
                <a:solidFill>
                  <a:schemeClr val="accent3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партнери Програми зеленої економіки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363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548680"/>
            <a:ext cx="8229600" cy="76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Підтримка Програми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3098480" y="2545650"/>
            <a:ext cx="3402346" cy="2467526"/>
          </a:xfrm>
          <a:prstGeom prst="chevron">
            <a:avLst>
              <a:gd name="adj" fmla="val 29853"/>
            </a:avLst>
          </a:prstGeom>
          <a:noFill/>
          <a:ln w="2857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8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uk-UA" sz="18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Посилення маркетингових позицій в сфері зеленої економіки</a:t>
            </a:r>
            <a:endParaRPr lang="en" sz="18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5697929" y="2545650"/>
            <a:ext cx="3446071" cy="2467526"/>
          </a:xfrm>
          <a:prstGeom prst="chevron">
            <a:avLst>
              <a:gd name="adj" fmla="val 2985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sz="18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uk-UA" sz="18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US" sz="1800" b="1" dirty="0" smtClean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/>
            <a:r>
              <a:rPr lang="uk-UA" sz="18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Формування попиту на послуги, пов'язані з зеленою модернізацією</a:t>
            </a:r>
            <a:endParaRPr lang="en" sz="18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251520" y="2545650"/>
            <a:ext cx="3450711" cy="2467526"/>
          </a:xfrm>
          <a:prstGeom prst="chevron">
            <a:avLst>
              <a:gd name="adj" fmla="val 29853"/>
            </a:avLst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8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uk-UA" sz="18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algn="ctr"/>
            <a:r>
              <a:rPr lang="uk-UA" sz="18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Підвищення якості </a:t>
            </a:r>
            <a:r>
              <a:rPr lang="en-US" sz="18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uk-UA" sz="1800" b="1" dirty="0" err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енерго</a:t>
            </a:r>
            <a:r>
              <a:rPr lang="en-US" sz="18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\ </a:t>
            </a:r>
            <a:r>
              <a:rPr lang="uk-UA" sz="1800" b="1" dirty="0" err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ресурсо</a:t>
            </a:r>
            <a:r>
              <a:rPr lang="uk-UA" sz="18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та </a:t>
            </a:r>
            <a:r>
              <a:rPr lang="uk-UA" sz="1800" b="1" dirty="0" err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еко</a:t>
            </a:r>
            <a:r>
              <a:rPr lang="uk-UA" sz="18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ефективність</a:t>
            </a:r>
            <a:r>
              <a:rPr lang="en-US" sz="18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en" sz="18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00034" y="1323440"/>
            <a:ext cx="8286808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Розвиток потенціалу зелених послуг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59397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Ефективність підтримки очами партнерів </a:t>
            </a:r>
            <a:endParaRPr lang="en" dirty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23528" y="1916832"/>
            <a:ext cx="2691000" cy="44644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uk-UA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Корисно, актуально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4000"/>
              </a:lnSpc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4000"/>
              </a:lnSpc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uk-UA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Використовується в щоденній практиці</a:t>
            </a:r>
            <a:endParaRPr lang="ru-RU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14000"/>
              </a:lnSpc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endParaRPr lang="en-US" sz="1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4000"/>
              </a:lnSpc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uk-UA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Нові інструменти для компаній, ідеї, контакти для надання на місцевому ринку</a:t>
            </a:r>
          </a:p>
          <a:p>
            <a:pPr>
              <a:lnSpc>
                <a:spcPct val="114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→"/>
            </a:pPr>
            <a:endParaRPr lang="uk-UA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4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→"/>
            </a:pPr>
            <a:endParaRPr lang="uk-UA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14000"/>
              </a:lnSpc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ru-RU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lnSpc>
                <a:spcPct val="114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→"/>
            </a:pPr>
            <a:endParaRPr lang="uk-UA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3240977" y="1797348"/>
            <a:ext cx="2915199" cy="47525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4000"/>
              </a:lnSpc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uk-UA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Деякі</a:t>
            </a:r>
            <a:r>
              <a:rPr lang="uk-UA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заходи / теми – </a:t>
            </a:r>
            <a:r>
              <a:rPr lang="uk-UA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трендсеттери</a:t>
            </a:r>
            <a:r>
              <a:rPr lang="uk-UA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та </a:t>
            </a:r>
            <a:r>
              <a:rPr lang="uk-UA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інноваційність</a:t>
            </a:r>
            <a:r>
              <a:rPr lang="uk-UA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бізнесу</a:t>
            </a:r>
          </a:p>
          <a:p>
            <a:pPr>
              <a:lnSpc>
                <a:spcPct val="114000"/>
              </a:lnSpc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endParaRPr lang="uk-UA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4000"/>
              </a:lnSpc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uk-UA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Зміна менталітету, відношення</a:t>
            </a:r>
          </a:p>
          <a:p>
            <a:pPr>
              <a:lnSpc>
                <a:spcPct val="114000"/>
              </a:lnSpc>
            </a:pPr>
            <a:endParaRPr lang="uk-UA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4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→"/>
            </a:pPr>
            <a:r>
              <a:rPr lang="uk-UA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Зміна підходів в роботі з клієнтами</a:t>
            </a:r>
            <a:endParaRPr lang="en-GB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14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→"/>
            </a:pPr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14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→"/>
            </a:pPr>
            <a:r>
              <a:rPr lang="uk-UA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Більше акцентів на </a:t>
            </a:r>
            <a:r>
              <a:rPr lang="uk-UA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ресурсо</a:t>
            </a:r>
            <a:r>
              <a:rPr lang="uk-UA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та </a:t>
            </a:r>
            <a:r>
              <a:rPr lang="uk-UA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енергоефективні</a:t>
            </a:r>
            <a:r>
              <a:rPr lang="uk-UA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технології та рішення</a:t>
            </a:r>
            <a:endParaRPr lang="en-GB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14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→"/>
            </a:pPr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4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→"/>
            </a:pPr>
            <a:endParaRPr lang="uk-UA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3"/>
          </p:nvPr>
        </p:nvSpPr>
        <p:spPr>
          <a:xfrm>
            <a:off x="6228184" y="1988840"/>
            <a:ext cx="2520280" cy="4464496"/>
          </a:xfrm>
          <a:prstGeom prst="rect">
            <a:avLst/>
          </a:prstGeom>
          <a:solidFill>
            <a:srgbClr val="277B35"/>
          </a:solidFill>
        </p:spPr>
        <p:txBody>
          <a:bodyPr lIns="91425" tIns="91425" rIns="91425" bIns="91425" anchor="t" anchorCtr="0">
            <a:noAutofit/>
          </a:bodyPr>
          <a:lstStyle/>
          <a:p>
            <a:pPr marL="292100" indent="-285750">
              <a:lnSpc>
                <a:spcPct val="130000"/>
              </a:lnSpc>
              <a:buClr>
                <a:schemeClr val="bg1">
                  <a:lumMod val="95000"/>
                </a:schemeClr>
              </a:buClr>
              <a:buFont typeface="Calibri" panose="020F0502020204030204" pitchFamily="34" charset="0"/>
              <a:buChar char="→"/>
            </a:pPr>
            <a:endParaRPr lang="en-US" sz="1800" dirty="0" smtClean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210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Calibri" panose="020F0502020204030204" pitchFamily="34" charset="0"/>
              <a:buChar char="→"/>
            </a:pPr>
            <a:r>
              <a:rPr lang="uk-UA" sz="1800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Покращено основну діяльність</a:t>
            </a:r>
          </a:p>
          <a:p>
            <a:pPr marL="29210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Calibri" panose="020F0502020204030204" pitchFamily="34" charset="0"/>
              <a:buChar char="→"/>
            </a:pPr>
            <a:r>
              <a:rPr lang="uk-UA" sz="1800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Поштовх до нових сервісів</a:t>
            </a:r>
          </a:p>
          <a:p>
            <a:pPr marL="29210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Calibri" panose="020F0502020204030204" pitchFamily="34" charset="0"/>
              <a:buChar char="→"/>
            </a:pPr>
            <a:r>
              <a:rPr lang="uk-UA" sz="1800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Покращено управлінські процеси в компаніях</a:t>
            </a:r>
            <a:endParaRPr lang="uk-UA" dirty="0" smtClean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uk-UA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uk-U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Минус 5"/>
          <p:cNvSpPr/>
          <p:nvPr/>
        </p:nvSpPr>
        <p:spPr>
          <a:xfrm>
            <a:off x="-492677" y="1628800"/>
            <a:ext cx="7467308" cy="144016"/>
          </a:xfrm>
          <a:prstGeom prst="mathMinus">
            <a:avLst/>
          </a:prstGeom>
          <a:solidFill>
            <a:srgbClr val="9BBB59"/>
          </a:solidFill>
          <a:ln w="6350">
            <a:solidFill>
              <a:srgbClr val="277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88032" y="188640"/>
            <a:ext cx="8676456" cy="792088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0" y="1474000"/>
            <a:ext cx="4482566" cy="2531064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uk-UA" sz="7200" b="1" dirty="0" err="1" smtClean="0">
                <a:solidFill>
                  <a:schemeClr val="accent3">
                    <a:lumMod val="50000"/>
                  </a:schemeClr>
                </a:solidFill>
              </a:rPr>
              <a:t>Енергоменеджмент</a:t>
            </a:r>
            <a:r>
              <a:rPr lang="uk-UA" sz="7200" b="1" dirty="0" smtClean="0">
                <a:solidFill>
                  <a:schemeClr val="accent3">
                    <a:lumMod val="50000"/>
                  </a:schemeClr>
                </a:solidFill>
              </a:rPr>
              <a:t> та </a:t>
            </a:r>
            <a:r>
              <a:rPr lang="uk-UA" sz="7200" b="1" dirty="0" err="1" smtClean="0">
                <a:solidFill>
                  <a:schemeClr val="accent3">
                    <a:lumMod val="50000"/>
                  </a:schemeClr>
                </a:solidFill>
              </a:rPr>
              <a:t>ресурсоефективність</a:t>
            </a:r>
            <a:r>
              <a:rPr lang="uk-UA" sz="7200" b="1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  <a:endParaRPr lang="en-GB" sz="7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ru-RU" sz="3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uk-UA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Енергоаудит</a:t>
            </a:r>
            <a:r>
              <a:rPr lang="uk-UA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та </a:t>
            </a:r>
            <a:r>
              <a:rPr lang="uk-UA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енергоменеджмент</a:t>
            </a:r>
            <a:endParaRPr lang="ru-RU" sz="60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uk-UA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Енергетичні паспорти для будівель</a:t>
            </a:r>
            <a:endParaRPr lang="ru-RU" sz="60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uk-UA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Аналіз </a:t>
            </a:r>
            <a:r>
              <a:rPr lang="uk-UA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ресурсоефективності</a:t>
            </a:r>
            <a:r>
              <a:rPr lang="uk-UA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в виробничих процесах</a:t>
            </a:r>
            <a:endParaRPr lang="ru-RU" sz="60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Green </a:t>
            </a:r>
            <a:r>
              <a:rPr lang="uk-UA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менторинг</a:t>
            </a:r>
            <a:endParaRPr lang="ru-RU" sz="60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uk-UA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Консультування РЕЧВ</a:t>
            </a:r>
            <a:endParaRPr lang="ru-RU" sz="60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uk-UA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Підготовка ТЕО</a:t>
            </a:r>
            <a:endParaRPr lang="ru-RU" sz="60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uk-UA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ТЕО </a:t>
            </a:r>
            <a:r>
              <a:rPr lang="uk-UA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енергоефективних</a:t>
            </a:r>
            <a:r>
              <a:rPr lang="uk-UA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проектів </a:t>
            </a:r>
            <a:r>
              <a:rPr lang="en-GB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uk-UA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семінари</a:t>
            </a:r>
            <a:r>
              <a:rPr lang="en-GB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endParaRPr lang="ru-RU" sz="60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Текст 9"/>
          <p:cNvSpPr>
            <a:spLocks noGrp="1"/>
          </p:cNvSpPr>
          <p:nvPr>
            <p:ph type="body" idx="2"/>
          </p:nvPr>
        </p:nvSpPr>
        <p:spPr>
          <a:xfrm>
            <a:off x="5358" y="4121696"/>
            <a:ext cx="4482566" cy="2736304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900" b="1" dirty="0" smtClean="0">
                <a:solidFill>
                  <a:schemeClr val="accent3">
                    <a:lumMod val="50000"/>
                  </a:schemeClr>
                </a:solidFill>
                <a:ea typeface="Tahoma" pitchFamily="34" charset="0"/>
                <a:cs typeface="Tahoma" pitchFamily="34" charset="0"/>
              </a:rPr>
              <a:t>Поводження з відходами</a:t>
            </a:r>
            <a:r>
              <a:rPr lang="en-GB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: 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ea typeface="Tahoma" pitchFamily="34" charset="0"/>
              <a:cs typeface="Tahoma" pitchFamily="34" charset="0"/>
            </a:endParaRPr>
          </a:p>
          <a:p>
            <a:pPr lvl="0"/>
            <a:r>
              <a:rPr lang="uk-UA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Консультування: очищення стоків</a:t>
            </a:r>
            <a:endParaRPr lang="ru-RU" sz="15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uk-UA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Очисні споруди під ключ</a:t>
            </a:r>
            <a:endParaRPr lang="ru-RU" sz="15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uk-UA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Санітарна очистка для </a:t>
            </a:r>
            <a:r>
              <a:rPr lang="en-GB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sanitarian </a:t>
            </a: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cleaning of cities and towns</a:t>
            </a:r>
            <a:endParaRPr lang="ru-RU" sz="15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uk-UA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Рекультивація  забруднених </a:t>
            </a:r>
            <a:r>
              <a:rPr lang="uk-UA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грунтів</a:t>
            </a:r>
            <a:endParaRPr lang="en-GB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uk-UA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Консультування: менеджмент промислових відходів</a:t>
            </a:r>
            <a:endParaRPr lang="en-GB" sz="15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uk-UA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Утилізація побутових відходів </a:t>
            </a:r>
            <a:r>
              <a:rPr lang="en-GB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…</a:t>
            </a:r>
            <a:endParaRPr lang="ru-RU" sz="15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Текст 8"/>
          <p:cNvSpPr txBox="1">
            <a:spLocks/>
          </p:cNvSpPr>
          <p:nvPr/>
        </p:nvSpPr>
        <p:spPr>
          <a:xfrm>
            <a:off x="4644008" y="1474000"/>
            <a:ext cx="4499992" cy="36111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25" tIns="91425" rIns="91425" bIns="91425" rtlCol="0" anchor="t" anchorCtr="0">
            <a:normAutofit fontScale="25000" lnSpcReduction="20000"/>
          </a:bodyPr>
          <a:lstStyle>
            <a:lvl1pPr marL="342900" lvl="0" indent="-342900" algn="l" defTabSz="914400" rtl="0" eaLnBrk="1" latinLnBrk="0" hangingPunct="1">
              <a:lnSpc>
                <a:spcPct val="115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0" hangingPunct="1">
              <a:lnSpc>
                <a:spcPct val="115000"/>
              </a:lnSpc>
              <a:spcBef>
                <a:spcPts val="0"/>
              </a:spcBef>
              <a:buSzPct val="10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115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115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115000"/>
              </a:lnSpc>
              <a:spcBef>
                <a:spcPts val="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115000"/>
              </a:lnSpc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115000"/>
              </a:lnSpc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115000"/>
              </a:lnSpc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115000"/>
              </a:lnSpc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7200" b="1" dirty="0" smtClean="0">
                <a:solidFill>
                  <a:schemeClr val="accent3">
                    <a:lumMod val="50000"/>
                  </a:schemeClr>
                </a:solidFill>
                <a:ea typeface="Tahoma" pitchFamily="34" charset="0"/>
                <a:cs typeface="Tahoma" pitchFamily="34" charset="0"/>
              </a:rPr>
              <a:t>Екологія</a:t>
            </a:r>
            <a:r>
              <a:rPr lang="en-GB" sz="7200" b="1" dirty="0" smtClean="0">
                <a:solidFill>
                  <a:schemeClr val="accent3">
                    <a:lumMod val="50000"/>
                  </a:schemeClr>
                </a:solidFill>
                <a:ea typeface="Tahoma" pitchFamily="34" charset="0"/>
                <a:cs typeface="Tahoma" pitchFamily="34" charset="0"/>
              </a:rPr>
              <a:t>:</a:t>
            </a:r>
            <a:r>
              <a:rPr lang="en-GB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Tahoma" pitchFamily="34" charset="0"/>
                <a:cs typeface="Tahoma" pitchFamily="34" charset="0"/>
              </a:rPr>
              <a:t> </a:t>
            </a:r>
            <a:endParaRPr lang="ru-RU" sz="7200" dirty="0" smtClean="0">
              <a:solidFill>
                <a:schemeClr val="tx1">
                  <a:lumMod val="75000"/>
                  <a:lumOff val="25000"/>
                </a:schemeClr>
              </a:solidFill>
              <a:ea typeface="Tahoma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uk-UA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Еко</a:t>
            </a:r>
            <a:r>
              <a:rPr lang="uk-UA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аудити</a:t>
            </a:r>
            <a:endParaRPr lang="ru-RU" sz="60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uk-UA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Дозволи ОВД</a:t>
            </a:r>
            <a:endParaRPr lang="ru-RU" sz="60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uk-UA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Інвентаризація викидів в атмосферу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uk-UA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документи </a:t>
            </a:r>
            <a:r>
              <a:rPr lang="uk-UA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обгрунтування</a:t>
            </a:r>
            <a:r>
              <a:rPr lang="uk-UA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обсягів викидів</a:t>
            </a:r>
            <a:endParaRPr lang="ru-RU" sz="60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uk-UA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Розробка проектів допустимих норм викидів в атмосферу</a:t>
            </a:r>
            <a:endParaRPr lang="ru-RU" sz="60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uk-UA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Балансні норми споживання води та водовідведення</a:t>
            </a:r>
            <a:endParaRPr lang="ru-RU" sz="60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uk-UA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Розробка проектів санітарних захисних зон</a:t>
            </a:r>
            <a:endParaRPr lang="ru-RU" sz="60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uk-UA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Лабораторні аналізи поверхневих вод, стічних вод, </a:t>
            </a:r>
            <a:r>
              <a:rPr lang="uk-UA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еко</a:t>
            </a:r>
            <a:r>
              <a:rPr lang="uk-UA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виміри на емітентах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ru-RU" sz="60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uk-UA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Екологічні роботи (вода,повітря, відходи)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uk-UA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Еко</a:t>
            </a:r>
            <a:r>
              <a:rPr lang="uk-UA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консалтинг та </a:t>
            </a:r>
            <a:r>
              <a:rPr lang="uk-UA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еко</a:t>
            </a:r>
            <a:r>
              <a:rPr lang="uk-UA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тренінги</a:t>
            </a:r>
            <a:endParaRPr lang="ru-RU" sz="60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Текст 9"/>
          <p:cNvSpPr txBox="1">
            <a:spLocks/>
          </p:cNvSpPr>
          <p:nvPr/>
        </p:nvSpPr>
        <p:spPr>
          <a:xfrm>
            <a:off x="4644008" y="5323148"/>
            <a:ext cx="4499992" cy="1534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25" tIns="91425" rIns="91425" bIns="91425" rtlCol="0" anchor="t" anchorCtr="0">
            <a:normAutofit fontScale="85000" lnSpcReduction="20000"/>
          </a:bodyPr>
          <a:lstStyle>
            <a:lvl1pPr marL="342900" lvl="0" indent="-342900" algn="l" defTabSz="914400" rtl="0" eaLnBrk="1" latinLnBrk="0" hangingPunct="1">
              <a:lnSpc>
                <a:spcPct val="115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latinLnBrk="0" hangingPunct="1">
              <a:lnSpc>
                <a:spcPct val="115000"/>
              </a:lnSpc>
              <a:spcBef>
                <a:spcPts val="0"/>
              </a:spcBef>
              <a:buSzPct val="10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115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115000"/>
              </a:lnSpc>
              <a:spcBef>
                <a:spcPts val="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115000"/>
              </a:lnSpc>
              <a:spcBef>
                <a:spcPts val="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115000"/>
              </a:lnSpc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115000"/>
              </a:lnSpc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115000"/>
              </a:lnSpc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115000"/>
              </a:lnSpc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1800" b="1" dirty="0" smtClean="0">
                <a:solidFill>
                  <a:schemeClr val="accent3">
                    <a:lumMod val="50000"/>
                  </a:schemeClr>
                </a:solidFill>
              </a:rPr>
              <a:t>Зелені технології та енергоефективність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ru-RU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uk-UA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Агро-екологія</a:t>
            </a:r>
            <a:endParaRPr lang="ru-RU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uk-UA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Енергетичні культури</a:t>
            </a:r>
            <a:endParaRPr lang="ru-RU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uk-UA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Енергоефективне</a:t>
            </a:r>
            <a:r>
              <a:rPr lang="uk-UA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обладнання та системи в теплоенергетиці </a:t>
            </a:r>
          </a:p>
          <a:p>
            <a:r>
              <a:rPr lang="uk-UA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Альтернативна енергетика (сонячна енергетика, </a:t>
            </a:r>
            <a:r>
              <a:rPr lang="uk-UA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теплонасоси</a:t>
            </a:r>
            <a:r>
              <a:rPr lang="uk-UA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…</a:t>
            </a:r>
            <a:endParaRPr lang="ru-RU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Shape 255"/>
          <p:cNvSpPr txBox="1">
            <a:spLocks/>
          </p:cNvSpPr>
          <p:nvPr/>
        </p:nvSpPr>
        <p:spPr>
          <a:xfrm>
            <a:off x="-214364" y="0"/>
            <a:ext cx="9322868" cy="129614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Перелік зелених послуг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Дніпро</a:t>
            </a:r>
            <a:endParaRPr lang="en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0" y="2679576"/>
            <a:ext cx="5571492" cy="4178424"/>
          </a:xfrm>
          <a:prstGeom prst="rect">
            <a:avLst/>
          </a:prstGeom>
          <a:solidFill>
            <a:schemeClr val="accent3">
              <a:alpha val="63000"/>
            </a:schemeClr>
          </a:solidFill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uk-UA" sz="28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Потенційні послуги</a:t>
            </a:r>
            <a:r>
              <a:rPr lang="uk-UA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Розробка документів для інтегрованого дозволу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Profitable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Environmental Management (</a:t>
            </a: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після завершення </a:t>
            </a:r>
            <a:r>
              <a:rPr lang="uk-UA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тренінгового</a:t>
            </a: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курсу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PREMA)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Впровадження систем </a:t>
            </a:r>
            <a:r>
              <a:rPr lang="uk-UA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енергоменеджменту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Оцінка забруднення повітря в громадах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адміністративних районах)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тощо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ru-RU" sz="1800" dirty="0"/>
          </a:p>
          <a:p>
            <a:pPr algn="ctr">
              <a:lnSpc>
                <a:spcPct val="100000"/>
              </a:lnSpc>
              <a:buNone/>
            </a:pPr>
            <a:endParaRPr lang="uk-UA" sz="18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3538" lvl="1">
              <a:buClr>
                <a:schemeClr val="bg1">
                  <a:lumMod val="95000"/>
                </a:schemeClr>
              </a:buClr>
              <a:buSzPct val="200000"/>
              <a:buFont typeface="Times New Roman" panose="02020603050405020304" pitchFamily="18" charset="0"/>
              <a:buChar char="­"/>
            </a:pPr>
            <a:endParaRPr lang="en-US" sz="19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5571492" cy="27089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14E1E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277242"/>
            <a:ext cx="496855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Нові форми послуг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uk-UA" sz="3600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Дніпро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uk-UA" sz="2000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Екологічний </a:t>
            </a:r>
            <a:r>
              <a:rPr lang="uk-UA" sz="2000" dirty="0" err="1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аутсорсинг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uk-UA" sz="2000" dirty="0" smtClean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Спеціалізовані семінари та тренінги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uk-UA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Содержимое 3" descr="P125045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8789" y="4077072"/>
            <a:ext cx="3625212" cy="2780928"/>
          </a:xfrm>
          <a:prstGeom prst="rect">
            <a:avLst/>
          </a:prstGeom>
        </p:spPr>
      </p:pic>
      <p:pic>
        <p:nvPicPr>
          <p:cNvPr id="9" name="Содержимое 4" descr="P125035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92" y="2254390"/>
            <a:ext cx="3572508" cy="257494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92" y="0"/>
            <a:ext cx="3572508" cy="2357400"/>
          </a:xfrm>
          <a:prstGeom prst="rect">
            <a:avLst/>
          </a:prstGeom>
        </p:spPr>
      </p:pic>
      <p:grpSp>
        <p:nvGrpSpPr>
          <p:cNvPr id="8" name="Shape 526"/>
          <p:cNvGrpSpPr/>
          <p:nvPr/>
        </p:nvGrpSpPr>
        <p:grpSpPr>
          <a:xfrm>
            <a:off x="253526" y="3834697"/>
            <a:ext cx="140003" cy="266948"/>
            <a:chOff x="2624850" y="4296000"/>
            <a:chExt cx="380400" cy="495825"/>
          </a:xfrm>
          <a:solidFill>
            <a:schemeClr val="accent3">
              <a:lumMod val="75000"/>
            </a:schemeClr>
          </a:solidFill>
        </p:grpSpPr>
        <p:sp>
          <p:nvSpPr>
            <p:cNvPr id="10" name="Shape 5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52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2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" name="Shape 526"/>
          <p:cNvGrpSpPr/>
          <p:nvPr/>
        </p:nvGrpSpPr>
        <p:grpSpPr>
          <a:xfrm>
            <a:off x="267127" y="4437112"/>
            <a:ext cx="140003" cy="266948"/>
            <a:chOff x="2624850" y="4296000"/>
            <a:chExt cx="380400" cy="495825"/>
          </a:xfrm>
          <a:solidFill>
            <a:schemeClr val="accent3">
              <a:lumMod val="75000"/>
            </a:schemeClr>
          </a:solidFill>
        </p:grpSpPr>
        <p:sp>
          <p:nvSpPr>
            <p:cNvPr id="16" name="Shape 5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2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2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" name="Shape 526"/>
          <p:cNvGrpSpPr/>
          <p:nvPr/>
        </p:nvGrpSpPr>
        <p:grpSpPr>
          <a:xfrm>
            <a:off x="229272" y="5013176"/>
            <a:ext cx="140003" cy="266948"/>
            <a:chOff x="2624850" y="4296000"/>
            <a:chExt cx="380400" cy="495825"/>
          </a:xfrm>
          <a:solidFill>
            <a:schemeClr val="accent3">
              <a:lumMod val="75000"/>
            </a:schemeClr>
          </a:solidFill>
        </p:grpSpPr>
        <p:sp>
          <p:nvSpPr>
            <p:cNvPr id="20" name="Shape 5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52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2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" name="Shape 526"/>
          <p:cNvGrpSpPr/>
          <p:nvPr/>
        </p:nvGrpSpPr>
        <p:grpSpPr>
          <a:xfrm>
            <a:off x="241399" y="5526576"/>
            <a:ext cx="140003" cy="266948"/>
            <a:chOff x="2624850" y="4296000"/>
            <a:chExt cx="380400" cy="495825"/>
          </a:xfrm>
          <a:solidFill>
            <a:schemeClr val="accent3">
              <a:lumMod val="75000"/>
            </a:schemeClr>
          </a:solidFill>
        </p:grpSpPr>
        <p:sp>
          <p:nvSpPr>
            <p:cNvPr id="24" name="Shape 5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52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52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23928" y="1340768"/>
            <a:ext cx="5220072" cy="38884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0" y="1340768"/>
            <a:ext cx="3923928" cy="3888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uk-UA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Екологічні аспекти в виробничій сфері</a:t>
            </a:r>
            <a:endParaRPr lang="en-GB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uk-UA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Сільськосподарське виробництво та зелений туризм</a:t>
            </a:r>
            <a:endParaRPr lang="en-GB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uk-UA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Консультування: енергоефективність</a:t>
            </a:r>
            <a:endParaRPr lang="en-GB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uk-UA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Програми КСВ</a:t>
            </a:r>
            <a:endParaRPr lang="en-GB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uk-UA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Вибір бізнес ніш та проектів для МСП </a:t>
            </a:r>
            <a:endParaRPr lang="en-GB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Regeneration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</a:t>
            </a:r>
            <a:r>
              <a:rPr lang="en-GB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forestry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0" y="5207074"/>
            <a:ext cx="9144000" cy="1872208"/>
          </a:xfrm>
          <a:prstGeom prst="rect">
            <a:avLst/>
          </a:prstGeom>
          <a:solidFill>
            <a:srgbClr val="277B35"/>
          </a:solidFill>
        </p:spPr>
        <p:txBody>
          <a:bodyPr lIns="91425" tIns="91425" rIns="91425" bIns="91425" anchor="t" anchorCtr="0">
            <a:noAutofit/>
          </a:bodyPr>
          <a:lstStyle/>
          <a:p>
            <a:pPr marL="477838" lvl="2" indent="0">
              <a:buClr>
                <a:schemeClr val="bg1">
                  <a:lumMod val="95000"/>
                </a:schemeClr>
              </a:buClr>
              <a:buSzPct val="200000"/>
              <a:buNone/>
            </a:pPr>
            <a:r>
              <a:rPr lang="uk-UA" sz="2000" dirty="0" smtClean="0">
                <a:solidFill>
                  <a:schemeClr val="bg1"/>
                </a:solidFill>
              </a:rPr>
              <a:t>Семінари – професійне підвищення кваліфікації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477838" lvl="2" indent="0">
              <a:buClr>
                <a:schemeClr val="bg1">
                  <a:lumMod val="95000"/>
                </a:schemeClr>
              </a:buClr>
              <a:buSzPct val="200000"/>
              <a:buNone/>
            </a:pPr>
            <a:r>
              <a:rPr lang="uk-UA" sz="2000" dirty="0" smtClean="0">
                <a:solidFill>
                  <a:schemeClr val="bg1"/>
                </a:solidFill>
              </a:rPr>
              <a:t>Інформаційні семінари за сільськогосподарською тематикою 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477838" lvl="2" indent="0">
              <a:buClr>
                <a:schemeClr val="bg1">
                  <a:lumMod val="95000"/>
                </a:schemeClr>
              </a:buClr>
              <a:buSzPct val="200000"/>
              <a:buNone/>
            </a:pPr>
            <a:r>
              <a:rPr lang="uk-UA" sz="2000" dirty="0" smtClean="0">
                <a:solidFill>
                  <a:schemeClr val="bg1"/>
                </a:solidFill>
              </a:rPr>
              <a:t>Виробництво сонячних  лавок та </a:t>
            </a:r>
            <a:r>
              <a:rPr lang="uk-UA" sz="2000" dirty="0" err="1" smtClean="0">
                <a:solidFill>
                  <a:schemeClr val="bg1"/>
                </a:solidFill>
              </a:rPr>
              <a:t>сітілайтів</a:t>
            </a:r>
            <a:r>
              <a:rPr lang="uk-UA" sz="2000" dirty="0" smtClean="0">
                <a:solidFill>
                  <a:schemeClr val="bg1"/>
                </a:solidFill>
              </a:rPr>
              <a:t> з </a:t>
            </a:r>
            <a:r>
              <a:rPr lang="uk-UA" sz="2000" dirty="0" err="1" smtClean="0">
                <a:solidFill>
                  <a:schemeClr val="bg1"/>
                </a:solidFill>
              </a:rPr>
              <a:t>фотовольтаїчними</a:t>
            </a:r>
            <a:r>
              <a:rPr lang="uk-UA" sz="2000" dirty="0" smtClean="0">
                <a:solidFill>
                  <a:schemeClr val="bg1"/>
                </a:solidFill>
              </a:rPr>
              <a:t> панелями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477838" lvl="2" indent="0">
              <a:buClr>
                <a:schemeClr val="bg1">
                  <a:lumMod val="95000"/>
                </a:schemeClr>
              </a:buClr>
              <a:buSzPct val="200000"/>
              <a:buNone/>
            </a:pPr>
            <a:r>
              <a:rPr lang="uk-UA" sz="2000" dirty="0" smtClean="0">
                <a:solidFill>
                  <a:schemeClr val="bg1"/>
                </a:solidFill>
              </a:rPr>
              <a:t>Технічна експертиза зелених проектів для банків - </a:t>
            </a:r>
            <a:r>
              <a:rPr lang="uk-UA" sz="2000" dirty="0" err="1" smtClean="0">
                <a:solidFill>
                  <a:schemeClr val="bg1"/>
                </a:solidFill>
              </a:rPr>
              <a:t>УкрГазБанк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477838" lvl="2" indent="0">
              <a:buClr>
                <a:schemeClr val="bg1">
                  <a:lumMod val="95000"/>
                </a:schemeClr>
              </a:buClr>
              <a:buSzPct val="200000"/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PREMA </a:t>
            </a:r>
            <a:r>
              <a:rPr lang="uk-UA" sz="2000" dirty="0" smtClean="0">
                <a:solidFill>
                  <a:schemeClr val="bg1"/>
                </a:solidFill>
              </a:rPr>
              <a:t>по закінченні курсу </a:t>
            </a:r>
            <a:r>
              <a:rPr lang="en-GB" sz="2000" dirty="0" smtClean="0">
                <a:solidFill>
                  <a:schemeClr val="bg1"/>
                </a:solidFill>
              </a:rPr>
              <a:t>…</a:t>
            </a:r>
            <a:endParaRPr lang="uk-UA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85692" y="1654592"/>
            <a:ext cx="4896544" cy="32008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792163" indent="-342900" defTabSz="711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50000"/>
              <a:buFont typeface="Calibri" panose="020F0502020204030204" pitchFamily="34" charset="0"/>
              <a:buChar char="□"/>
            </a:pPr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Розрахунок </a:t>
            </a:r>
            <a:r>
              <a:rPr lang="uk-UA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еко</a:t>
            </a:r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податку</a:t>
            </a:r>
            <a:endParaRPr lang="en-GB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92163" indent="-342900" defTabSz="711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50000"/>
              <a:buFont typeface="Calibri" panose="020F0502020204030204" pitchFamily="34" charset="0"/>
              <a:buChar char="□"/>
            </a:pPr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Поводження з відходами </a:t>
            </a:r>
            <a:r>
              <a:rPr lang="en-GB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uk-UA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рециклінг</a:t>
            </a:r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та інноваційні технології, обладнання та обслуговування</a:t>
            </a:r>
            <a:r>
              <a:rPr lang="en-GB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marL="792163" indent="-342900" defTabSz="711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50000"/>
              <a:buFont typeface="Calibri" panose="020F0502020204030204" pitchFamily="34" charset="0"/>
              <a:buChar char="□"/>
            </a:pPr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Використання </a:t>
            </a:r>
            <a:r>
              <a:rPr lang="uk-UA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грунтових</a:t>
            </a:r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вод</a:t>
            </a:r>
            <a:r>
              <a:rPr lang="en-GB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дозволи (вода, контроль забруднення)</a:t>
            </a:r>
            <a:endParaRPr lang="en-GB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92163" indent="-342900" defTabSz="711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50000"/>
              <a:buFont typeface="Calibri" panose="020F0502020204030204" pitchFamily="34" charset="0"/>
              <a:buChar char="□"/>
            </a:pPr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ОВД для нових виробництв</a:t>
            </a:r>
            <a:endParaRPr lang="en-GB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92163" indent="-342900" defTabSz="711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50000"/>
              <a:buFont typeface="Calibri" panose="020F0502020204030204" pitchFamily="34" charset="0"/>
              <a:buChar char="□"/>
            </a:pPr>
            <a:r>
              <a:rPr lang="uk-UA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Заміри запахів…</a:t>
            </a:r>
            <a:endParaRPr lang="en-US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hape 139"/>
          <p:cNvSpPr txBox="1">
            <a:spLocks noGrp="1"/>
          </p:cNvSpPr>
          <p:nvPr>
            <p:ph type="title"/>
          </p:nvPr>
        </p:nvSpPr>
        <p:spPr>
          <a:xfrm>
            <a:off x="0" y="188640"/>
            <a:ext cx="9144000" cy="9087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42900" lvl="0" indent="-342900" algn="l">
              <a:lnSpc>
                <a:spcPct val="150000"/>
              </a:lnSpc>
            </a:pPr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Нові потенційні послуги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uk-UA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Волинь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7" name="Shape 526"/>
          <p:cNvGrpSpPr/>
          <p:nvPr/>
        </p:nvGrpSpPr>
        <p:grpSpPr>
          <a:xfrm>
            <a:off x="225885" y="5292904"/>
            <a:ext cx="140003" cy="266948"/>
            <a:chOff x="2624850" y="4296000"/>
            <a:chExt cx="380400" cy="495825"/>
          </a:xfrm>
          <a:solidFill>
            <a:schemeClr val="bg1"/>
          </a:solidFill>
        </p:grpSpPr>
        <p:sp>
          <p:nvSpPr>
            <p:cNvPr id="9" name="Shape 5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2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2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526"/>
          <p:cNvGrpSpPr/>
          <p:nvPr/>
        </p:nvGrpSpPr>
        <p:grpSpPr>
          <a:xfrm>
            <a:off x="265780" y="5652523"/>
            <a:ext cx="140003" cy="266948"/>
            <a:chOff x="2624850" y="4296000"/>
            <a:chExt cx="380400" cy="495825"/>
          </a:xfrm>
          <a:solidFill>
            <a:schemeClr val="bg1"/>
          </a:solidFill>
        </p:grpSpPr>
        <p:sp>
          <p:nvSpPr>
            <p:cNvPr id="13" name="Shape 5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52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52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" name="Shape 526"/>
          <p:cNvGrpSpPr/>
          <p:nvPr/>
        </p:nvGrpSpPr>
        <p:grpSpPr>
          <a:xfrm>
            <a:off x="224792" y="6370488"/>
            <a:ext cx="140003" cy="266948"/>
            <a:chOff x="2624850" y="4296000"/>
            <a:chExt cx="380400" cy="495825"/>
          </a:xfrm>
          <a:solidFill>
            <a:schemeClr val="bg1"/>
          </a:solidFill>
        </p:grpSpPr>
        <p:sp>
          <p:nvSpPr>
            <p:cNvPr id="17" name="Shape 5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2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52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" name="Shape 526"/>
          <p:cNvGrpSpPr/>
          <p:nvPr/>
        </p:nvGrpSpPr>
        <p:grpSpPr>
          <a:xfrm>
            <a:off x="202104" y="6724526"/>
            <a:ext cx="140003" cy="266948"/>
            <a:chOff x="2624850" y="4296000"/>
            <a:chExt cx="380400" cy="495825"/>
          </a:xfrm>
          <a:solidFill>
            <a:schemeClr val="bg1"/>
          </a:solidFill>
        </p:grpSpPr>
        <p:sp>
          <p:nvSpPr>
            <p:cNvPr id="21" name="Shape 5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2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52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" name="Shape 526"/>
          <p:cNvGrpSpPr/>
          <p:nvPr/>
        </p:nvGrpSpPr>
        <p:grpSpPr>
          <a:xfrm>
            <a:off x="215773" y="5997487"/>
            <a:ext cx="140003" cy="266948"/>
            <a:chOff x="2624850" y="4296000"/>
            <a:chExt cx="380400" cy="495825"/>
          </a:xfrm>
          <a:solidFill>
            <a:schemeClr val="bg1"/>
          </a:solidFill>
        </p:grpSpPr>
        <p:sp>
          <p:nvSpPr>
            <p:cNvPr id="25" name="Shape 5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52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52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584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6992</TotalTime>
  <Words>1725</Words>
  <Application>Microsoft Office PowerPoint</Application>
  <PresentationFormat>Экран (4:3)</PresentationFormat>
  <Paragraphs>311</Paragraphs>
  <Slides>26</Slides>
  <Notes>23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РОЗВИТОК  ЗЕЛЕНИХ ПОСЛУГ, ДНІПРО 2015-2017  ВОЛИНЬ 2016-2017</vt:lpstr>
      <vt:lpstr>Базове дослідження: статус зелених послуг Дніпро, Волинь (2015-16)</vt:lpstr>
      <vt:lpstr>ЗЕЛЕНІ  БІЗНЕС ПОСЛУГИ, ДНІПРО партнери Програми зеленої економіки</vt:lpstr>
      <vt:lpstr>ЗЕЛЕНІ  БІЗНЕС ПОСЛУГИ, ВОЛИНЬ</vt:lpstr>
      <vt:lpstr>Підтримка Програми</vt:lpstr>
      <vt:lpstr>Ефективність підтримки очами партнерів </vt:lpstr>
      <vt:lpstr> </vt:lpstr>
      <vt:lpstr>Презентация PowerPoint</vt:lpstr>
      <vt:lpstr>Нові потенційні послуги, Волинь</vt:lpstr>
      <vt:lpstr>Презентация PowerPoint</vt:lpstr>
      <vt:lpstr>Презентация PowerPoint</vt:lpstr>
      <vt:lpstr>Динаміка 2017 / 2016:  оборот, попит Дніпро, Волинь </vt:lpstr>
      <vt:lpstr>654  </vt:lpstr>
      <vt:lpstr>434 </vt:lpstr>
      <vt:lpstr>Презентация PowerPoint</vt:lpstr>
      <vt:lpstr>Консультації без оплати, Волинь </vt:lpstr>
      <vt:lpstr>Структура клієнтів, Волинь  </vt:lpstr>
      <vt:lpstr>Ситуація на регіональному ринку зелених послуг</vt:lpstr>
      <vt:lpstr>Організації бізнес підтримки – місце зустрічі попит-пропозиція – ДТПП, ВТПП</vt:lpstr>
      <vt:lpstr>ДТПП  - РОЗШИРЕННЯ ПОРТФОЛІО ПОСЛУГ: </vt:lpstr>
      <vt:lpstr>Каталізатори  розвитку зелених  послуг</vt:lpstr>
      <vt:lpstr>Проблеми та обмеження</vt:lpstr>
      <vt:lpstr>Потреби подальшого розвитку</vt:lpstr>
      <vt:lpstr>Загальні спостереження</vt:lpstr>
      <vt:lpstr>ВЗАЄМОДІЯ ПАЛАТА – ПРОВАЙДЕРИ </vt:lpstr>
      <vt:lpstr>Ринок зелених послуг в Україні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Розвиток зелених послуг в Дніпропетровському регіоні   (ретроспективний аналіз)  2015-2016</dc:title>
  <dc:creator>Asus</dc:creator>
  <cp:lastModifiedBy>Пользователь</cp:lastModifiedBy>
  <cp:revision>446</cp:revision>
  <dcterms:created xsi:type="dcterms:W3CDTF">2017-04-06T08:42:51Z</dcterms:created>
  <dcterms:modified xsi:type="dcterms:W3CDTF">2018-05-29T09:36:47Z</dcterms:modified>
</cp:coreProperties>
</file>