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802dd9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802dd9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802dd9a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a802dd9a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a802dd9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a802dd9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a802dd9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a802dd9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a802dd9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a802dd9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a802dd9a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a802dd9a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f244fd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f244fd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a802dd9a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a802dd9a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af244fd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af244fd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af3861d7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af3861d7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af244f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af244f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af3861d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af3861d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aaac489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aaac489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no enrichment analysis needed for the second question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aaac489d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aaac489d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aac489d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aac489d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aaac489d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aaac489d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802dd9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a802dd9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a802dd9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a802dd9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802dd9a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802dd9a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hyperlink" Target="https://greenleaflab.github.io/chromVA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s://bioconductor.org/packages/release/bioc/vignettes/SummarizedExperiment/inst/doc/SummarizedExperimen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lindeloev.github.io/tests-as-linear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thz-ins.org/content/mouse_mm38_hippocampus.peakCounts.SE.r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|  week 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Follow-up on last week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301300" y="1572828"/>
            <a:ext cx="7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around occurrences of the CTCF motif </a:t>
            </a:r>
            <a:r>
              <a:rPr i="1" lang="en-GB"/>
              <a:t>in ATAC-seq peaks</a:t>
            </a:r>
            <a:endParaRPr i="1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3028"/>
            <a:ext cx="8839202" cy="3042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845100" y="1052025"/>
            <a:ext cx="41370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moi &lt;- moi[overlapsAny(moi,peaks)]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39025" y="682725"/>
            <a:ext cx="84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To concentrate on these actual binding events, we can simply restrict the motif </a:t>
            </a:r>
            <a:r>
              <a:rPr lang="en-GB" sz="1200"/>
              <a:t>occurrences</a:t>
            </a:r>
            <a:r>
              <a:rPr lang="en-GB" sz="1200"/>
              <a:t> to those within ATAC peaks: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0" y="636725"/>
            <a:ext cx="8641542" cy="45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Follow-up on the assignment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Motif accessibility analysis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24150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 if, rather than looking at a few motifs at a time, we could simply quantify the accessibility/activity of every motif?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2748150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Several methods have been developed to do this.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(At the moment, it’s unclear which is best.)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162850"/>
            <a:ext cx="4501574" cy="25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Estimating TF activity from accessibility and footprints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152400" y="4572000"/>
            <a:ext cx="3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B7B7B7"/>
                </a:solidFill>
              </a:rPr>
              <a:t>(Baek, Goldstein and Hager, Cell Reports 2017)</a:t>
            </a:r>
            <a:endParaRPr sz="1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Estimating TF activity from accessibility and footprints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3755625" cy="22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650" y="1263300"/>
            <a:ext cx="4931176" cy="365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52400" y="4572000"/>
            <a:ext cx="3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B7B7B7"/>
                </a:solidFill>
              </a:rPr>
              <a:t>(Baek, Goldstein and Hager, Cell Reports 2017)</a:t>
            </a:r>
            <a:endParaRPr sz="13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75" y="1417500"/>
            <a:ext cx="5883800" cy="3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ChromVAR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4709025" y="3426050"/>
            <a:ext cx="398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</a:rPr>
              <a:t>(adapted from Schep et al.,</a:t>
            </a:r>
            <a:endParaRPr sz="13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</a:rPr>
              <a:t>Nature Methods 2017)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181" name="Google Shape;181;p28"/>
          <p:cNvSpPr txBox="1"/>
          <p:nvPr>
            <p:ph idx="4294967295" type="body"/>
          </p:nvPr>
        </p:nvSpPr>
        <p:spPr>
          <a:xfrm>
            <a:off x="311700" y="690750"/>
            <a:ext cx="86298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chromVAR uses a simpler (and considerably faster) method, which essentially sums the counts of peaks that contain each motif, and compares this to a null distribution of similar peaks that don’t.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6072775" y="424770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Although it’s been developed especially for single-cell data, it’s also routinely used for bulk.</a:t>
            </a:r>
            <a:endParaRPr/>
          </a:p>
        </p:txBody>
      </p:sp>
      <p:grpSp>
        <p:nvGrpSpPr>
          <p:cNvPr id="183" name="Google Shape;183;p28"/>
          <p:cNvGrpSpPr/>
          <p:nvPr/>
        </p:nvGrpSpPr>
        <p:grpSpPr>
          <a:xfrm>
            <a:off x="1312350" y="1525825"/>
            <a:ext cx="6153600" cy="1711200"/>
            <a:chOff x="1312350" y="1525825"/>
            <a:chExt cx="6153600" cy="1711200"/>
          </a:xfrm>
        </p:grpSpPr>
        <p:sp>
          <p:nvSpPr>
            <p:cNvPr id="184" name="Google Shape;184;p28"/>
            <p:cNvSpPr/>
            <p:nvPr/>
          </p:nvSpPr>
          <p:spPr>
            <a:xfrm>
              <a:off x="1312350" y="1525825"/>
              <a:ext cx="6153600" cy="171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rotWithShape="0" algn="bl" dir="7200000" dist="1333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28"/>
            <p:cNvGrpSpPr/>
            <p:nvPr/>
          </p:nvGrpSpPr>
          <p:grpSpPr>
            <a:xfrm>
              <a:off x="2229350" y="1601100"/>
              <a:ext cx="4153425" cy="1363372"/>
              <a:chOff x="2229350" y="1677300"/>
              <a:chExt cx="4153425" cy="1363372"/>
            </a:xfrm>
          </p:grpSpPr>
          <p:pic>
            <p:nvPicPr>
              <p:cNvPr id="186" name="Google Shape;186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2543" r="0" t="3091"/>
              <a:stretch/>
            </p:blipFill>
            <p:spPr>
              <a:xfrm>
                <a:off x="2522438" y="1960410"/>
                <a:ext cx="1189105" cy="1080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28"/>
              <p:cNvPicPr preferRelativeResize="0"/>
              <p:nvPr/>
            </p:nvPicPr>
            <p:blipFill rotWithShape="1">
              <a:blip r:embed="rId5">
                <a:alphaModFix/>
              </a:blip>
              <a:srcRect b="2978" l="21458" r="30697" t="43444"/>
              <a:stretch/>
            </p:blipFill>
            <p:spPr>
              <a:xfrm>
                <a:off x="5193670" y="2046588"/>
                <a:ext cx="1189105" cy="907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28"/>
              <p:cNvSpPr txBox="1"/>
              <p:nvPr/>
            </p:nvSpPr>
            <p:spPr>
              <a:xfrm>
                <a:off x="2677500" y="1677300"/>
                <a:ext cx="87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samples</a:t>
                </a:r>
                <a:endParaRPr sz="1200"/>
              </a:p>
            </p:txBody>
          </p:sp>
          <p:sp>
            <p:nvSpPr>
              <p:cNvPr id="189" name="Google Shape;189;p28"/>
              <p:cNvSpPr txBox="1"/>
              <p:nvPr/>
            </p:nvSpPr>
            <p:spPr>
              <a:xfrm rot="-5400000">
                <a:off x="1974500" y="2315888"/>
                <a:ext cx="87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peaks</a:t>
                </a:r>
                <a:endParaRPr sz="1200"/>
              </a:p>
            </p:txBody>
          </p:sp>
          <p:sp>
            <p:nvSpPr>
              <p:cNvPr id="190" name="Google Shape;190;p28"/>
              <p:cNvSpPr txBox="1"/>
              <p:nvPr/>
            </p:nvSpPr>
            <p:spPr>
              <a:xfrm rot="-5400000">
                <a:off x="4645725" y="2309488"/>
                <a:ext cx="87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motifs</a:t>
                </a:r>
                <a:endParaRPr sz="1200"/>
              </a:p>
            </p:txBody>
          </p:sp>
          <p:sp>
            <p:nvSpPr>
              <p:cNvPr id="191" name="Google Shape;191;p28"/>
              <p:cNvSpPr txBox="1"/>
              <p:nvPr/>
            </p:nvSpPr>
            <p:spPr>
              <a:xfrm>
                <a:off x="5344500" y="1753500"/>
                <a:ext cx="87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samples</a:t>
                </a:r>
                <a:endParaRPr sz="1200"/>
              </a:p>
            </p:txBody>
          </p:sp>
        </p:grpSp>
        <p:sp>
          <p:nvSpPr>
            <p:cNvPr id="192" name="Google Shape;192;p28"/>
            <p:cNvSpPr/>
            <p:nvPr/>
          </p:nvSpPr>
          <p:spPr>
            <a:xfrm>
              <a:off x="3980975" y="2153750"/>
              <a:ext cx="855600" cy="518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8"/>
          <p:cNvSpPr txBox="1"/>
          <p:nvPr/>
        </p:nvSpPr>
        <p:spPr>
          <a:xfrm>
            <a:off x="7304100" y="226475"/>
            <a:ext cx="14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documentation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Practical: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Motif accessibility analysis with chromVAR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50" y="802025"/>
            <a:ext cx="4492075" cy="38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type="title"/>
          </p:nvPr>
        </p:nvSpPr>
        <p:spPr>
          <a:xfrm>
            <a:off x="159300" y="140225"/>
            <a:ext cx="70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SummarizedExperiment structure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7175925" y="4638600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Documentation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00" y="1883275"/>
            <a:ext cx="4468951" cy="29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linear models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of the common statistical tests can be formulated as linear regression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Consider the </a:t>
            </a:r>
            <a:r>
              <a:rPr i="1" lang="en-GB"/>
              <a:t>t</a:t>
            </a:r>
            <a:r>
              <a:rPr lang="en-GB"/>
              <a:t>-test :</a:t>
            </a:r>
            <a:endParaRPr baseline="-25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6935250" y="3048500"/>
            <a:ext cx="206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(Taken from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an excellent explanation by Jonas Kristoffer Lindeløv</a:t>
            </a:r>
            <a:r>
              <a:rPr lang="en-GB"/>
              <a:t>)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215850" y="4003175"/>
            <a:ext cx="2350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y~</a:t>
            </a:r>
            <a:r>
              <a:rPr lang="en-GB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aseline="-25000" lang="en-GB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+x*</a:t>
            </a:r>
            <a:r>
              <a:rPr lang="en-GB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aseline="-25000" lang="en-GB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aseline="-25000"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Where x=0 for group 1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     and x=1 for group 2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340225"/>
            <a:ext cx="85206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a two group comparison: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~group      </a:t>
            </a:r>
            <a:r>
              <a:rPr lang="en-GB"/>
              <a:t>(equivalent to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~1+group</a:t>
            </a:r>
            <a:r>
              <a:rPr lang="en-GB"/>
              <a:t>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Comparing between two groups, correcting for the effect of sex: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~sex+group</a:t>
            </a:r>
            <a:r>
              <a:rPr lang="en-GB"/>
              <a:t>         → then we can still decide to test for the effects of the group by dropping </a:t>
            </a:r>
            <a:br>
              <a:rPr lang="en-GB"/>
            </a:br>
            <a:r>
              <a:rPr lang="en-GB"/>
              <a:t>                                 that coefficient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Finding sex-specific effects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~sex*group </a:t>
            </a:r>
            <a:r>
              <a:rPr lang="en-GB"/>
              <a:t>   →  equivalent to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~1+sex+group+sex:group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linear models - some simple examples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plan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Follow-up on last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Visualizing signals around selected motifs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Motif accessibility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chromVAR, and working with SummarizedExperiment objects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Differential motif accessibility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(a subset of) ATAC-seq peak counts in the hippocampus upon stress (already in SummarizedExperiment format)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https://ethz-ins.org/content/mouse_mm38_hippocampus.peakCounts.SE.rds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this object, perform a chromVAR motif analysis, and run 2 differential motif accessibility analyses, respectively: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comparing stressed (denoted ‘FSS’ – forced swim stress) and control animals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comparing male and female animals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For each analysis, report the top most significant motifs, plot a heatmap of the normalized accessibility scores across the samples for those motifs, and write a short paragraph interpreting the results.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593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Debriefing on the assignments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304200" y="623125"/>
            <a:ext cx="84612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Obtaining </a:t>
            </a:r>
            <a:r>
              <a:rPr b="1" lang="en-GB"/>
              <a:t>mono</a:t>
            </a:r>
            <a:r>
              <a:rPr lang="en-GB"/>
              <a:t>-nucleosome fragments - </a:t>
            </a:r>
            <a:r>
              <a:rPr b="1" lang="en-GB"/>
              <a:t>cuts</a:t>
            </a:r>
            <a:r>
              <a:rPr lang="en-GB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bam2bw(bam, output_bw = "mono_cuts.bw", paired=TRUE, binWidth=5L, minFragLength=140, maxFragLength=220, </a:t>
            </a:r>
            <a:r>
              <a:rPr b="1" lang="en-GB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type="ends"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forceSeqlevelsStyle = "Ensembl")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Obtaining </a:t>
            </a:r>
            <a:r>
              <a:rPr b="1" lang="en-GB"/>
              <a:t>mono</a:t>
            </a:r>
            <a:r>
              <a:rPr lang="en-GB"/>
              <a:t>-nucleosome fragments - </a:t>
            </a:r>
            <a:r>
              <a:rPr b="1" lang="en-GB"/>
              <a:t>centers</a:t>
            </a:r>
            <a:r>
              <a:rPr lang="en-GB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bam2bw(bam, output_bw = "mono_cuts.bw", paired=TRUE, binWidth=5L, minFragLength=140, maxFragLength=220, </a:t>
            </a:r>
            <a:r>
              <a:rPr b="1" lang="en-GB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type="centers"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forceSeqlevelsStyle = "Ensembl")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0" y="1079650"/>
            <a:ext cx="6403124" cy="40638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814525" y="628550"/>
            <a:ext cx="10050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874050" y="581800"/>
            <a:ext cx="8670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1848375" y="393150"/>
            <a:ext cx="7998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848375" y="346400"/>
            <a:ext cx="7740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625" y="678475"/>
            <a:ext cx="576401" cy="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1873950" y="535050"/>
            <a:ext cx="8670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848375" y="299650"/>
            <a:ext cx="8259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00" y="673350"/>
            <a:ext cx="576400" cy="3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>
            <a:off x="2019575" y="69425"/>
            <a:ext cx="2100" cy="95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2576800" y="69425"/>
            <a:ext cx="2100" cy="95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/>
          <p:nvPr/>
        </p:nvSpPr>
        <p:spPr>
          <a:xfrm>
            <a:off x="3312400" y="623425"/>
            <a:ext cx="10638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205250" y="576675"/>
            <a:ext cx="10836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438075" y="388025"/>
            <a:ext cx="9477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366500" y="341275"/>
            <a:ext cx="10836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164775" y="529925"/>
            <a:ext cx="11757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337875" y="294525"/>
            <a:ext cx="1083600" cy="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3843250" y="74550"/>
            <a:ext cx="2100" cy="95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0" y="404775"/>
            <a:ext cx="7466475" cy="473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25" y="933276"/>
            <a:ext cx="300176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675" y="1035125"/>
            <a:ext cx="215550" cy="2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125" y="699901"/>
            <a:ext cx="300177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675" y="1054175"/>
            <a:ext cx="215550" cy="2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 arguments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plotEnrichedHeatmaps(smb, trim=0.95, colors = c("white","darkred"), </a:t>
            </a:r>
            <a:r>
              <a:rPr b="1" lang="en-GB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minRowVal=15</a:t>
            </a: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if (r[[1]] == r[[2]]) r &lt;- range(unlist(lapply(ml, range))) :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missing value where TRUE/FALSE needed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=&gt; After </a:t>
            </a: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filtering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for a minimal count of 15 </a:t>
            </a: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per row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(i.e. region), there might be no / too little signal across the </a:t>
            </a: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motif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for some </a:t>
            </a: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TF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s for the respective experiment. This leads to no rows being included in the plot.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plotEnrichedHeatmaps(smb, trim=0.95, colors = c("white","darkred"), </a:t>
            </a:r>
            <a:r>
              <a:rPr b="1" lang="en-GB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minRowVal=0</a:t>
            </a: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=&gt; Works because there is no filtering (just </a:t>
            </a: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very little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signal) 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Follow-up on last week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8839201" cy="327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01300" y="880425"/>
            <a:ext cx="7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around </a:t>
            </a:r>
            <a:r>
              <a:rPr lang="en-GB"/>
              <a:t>occurrences</a:t>
            </a:r>
            <a:r>
              <a:rPr lang="en-GB"/>
              <a:t> of the GATA1 motif in mESC, where the factor is </a:t>
            </a:r>
            <a:r>
              <a:rPr i="1" lang="en-GB"/>
              <a:t>not</a:t>
            </a:r>
            <a:r>
              <a:rPr lang="en-GB"/>
              <a:t> expressed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Follow-up on last week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01300" y="728025"/>
            <a:ext cx="7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around occurrences of the CTCF motif in mESC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80625"/>
            <a:ext cx="7609616" cy="37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133375" y="1996650"/>
            <a:ext cx="8180700" cy="7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32425" y="1999700"/>
            <a:ext cx="105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Instances of the CTCF motif that are actually bound</a:t>
            </a:r>
            <a:endParaRPr sz="900"/>
          </a:p>
        </p:txBody>
      </p:sp>
      <p:sp>
        <p:nvSpPr>
          <p:cNvPr id="125" name="Google Shape;125;p21"/>
          <p:cNvSpPr txBox="1"/>
          <p:nvPr/>
        </p:nvSpPr>
        <p:spPr>
          <a:xfrm>
            <a:off x="232425" y="3295100"/>
            <a:ext cx="105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Instances of the CTCF motif that are </a:t>
            </a:r>
            <a:r>
              <a:rPr i="1" lang="en-GB" sz="900"/>
              <a:t>not</a:t>
            </a:r>
            <a:r>
              <a:rPr lang="en-GB" sz="900"/>
              <a:t> bound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Follow-up on last week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01300" y="575625"/>
            <a:ext cx="7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around occurrences of the CTCF motif in mESC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75825"/>
            <a:ext cx="7609616" cy="37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133375" y="1691850"/>
            <a:ext cx="8180700" cy="7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32425" y="1694900"/>
            <a:ext cx="105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Instances of the CTCF motif that are actually bound</a:t>
            </a:r>
            <a:endParaRPr sz="900"/>
          </a:p>
        </p:txBody>
      </p:sp>
      <p:sp>
        <p:nvSpPr>
          <p:cNvPr id="135" name="Google Shape;135;p22"/>
          <p:cNvSpPr txBox="1"/>
          <p:nvPr/>
        </p:nvSpPr>
        <p:spPr>
          <a:xfrm>
            <a:off x="232425" y="2990300"/>
            <a:ext cx="105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Instances of the CTCF motif that are </a:t>
            </a:r>
            <a:r>
              <a:rPr i="1" lang="en-GB" sz="900"/>
              <a:t>not</a:t>
            </a:r>
            <a:r>
              <a:rPr lang="en-GB" sz="900"/>
              <a:t> bound</a:t>
            </a:r>
            <a:endParaRPr sz="900"/>
          </a:p>
        </p:txBody>
      </p:sp>
      <p:sp>
        <p:nvSpPr>
          <p:cNvPr id="136" name="Google Shape;136;p22"/>
          <p:cNvSpPr txBox="1"/>
          <p:nvPr/>
        </p:nvSpPr>
        <p:spPr>
          <a:xfrm>
            <a:off x="93750" y="4749975"/>
            <a:ext cx="89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While </a:t>
            </a:r>
            <a:r>
              <a:rPr lang="en-GB" sz="1200"/>
              <a:t>this</a:t>
            </a:r>
            <a:r>
              <a:rPr lang="en-GB" sz="1200"/>
              <a:t> is useful to get an overall picture, most of the time we want to concentrate on the actual sites bound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