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55ba70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55ba70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c55ba700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c55ba700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6675ad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6675ad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617f5d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617f5d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df83e643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df83e64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b617f5d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b617f5d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e720cab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e720cab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e720cab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e720cab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df83e64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df83e64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b617f5d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b617f5d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dc43c88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dc43c88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f293e9e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f293e9e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f293e9e4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f293e9e4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f293e9e4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f293e9e4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f293e9e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f293e9e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f293e9e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f293e9e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55ba700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55ba700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55ba7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55ba7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67"/>
            <a:ext cx="8228763" cy="858473"/>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300"/>
              <a:buNone/>
              <a:defRPr sz="1300"/>
            </a:lvl1pPr>
            <a:lvl2pPr lvl="1" algn="l">
              <a:spcBef>
                <a:spcPts val="0"/>
              </a:spcBef>
              <a:spcAft>
                <a:spcPts val="0"/>
              </a:spcAft>
              <a:buSzPts val="1300"/>
              <a:buNone/>
              <a:defRPr sz="1300"/>
            </a:lvl2pPr>
            <a:lvl3pPr lvl="2" algn="l">
              <a:spcBef>
                <a:spcPts val="0"/>
              </a:spcBef>
              <a:spcAft>
                <a:spcPts val="0"/>
              </a:spcAft>
              <a:buSzPts val="1300"/>
              <a:buNone/>
              <a:defRPr sz="1300"/>
            </a:lvl3pPr>
            <a:lvl4pPr lvl="3" algn="l">
              <a:spcBef>
                <a:spcPts val="0"/>
              </a:spcBef>
              <a:spcAft>
                <a:spcPts val="0"/>
              </a:spcAft>
              <a:buSzPts val="1300"/>
              <a:buNone/>
              <a:defRPr sz="1300"/>
            </a:lvl4pPr>
            <a:lvl5pPr lvl="4" algn="l">
              <a:spcBef>
                <a:spcPts val="0"/>
              </a:spcBef>
              <a:spcAft>
                <a:spcPts val="0"/>
              </a:spcAft>
              <a:buSzPts val="1300"/>
              <a:buNone/>
              <a:defRPr sz="1300"/>
            </a:lvl5pPr>
            <a:lvl6pPr lvl="5" algn="l">
              <a:spcBef>
                <a:spcPts val="0"/>
              </a:spcBef>
              <a:spcAft>
                <a:spcPts val="0"/>
              </a:spcAft>
              <a:buSzPts val="1300"/>
              <a:buNone/>
              <a:defRPr sz="1300"/>
            </a:lvl6pPr>
            <a:lvl7pPr lvl="6" algn="l">
              <a:spcBef>
                <a:spcPts val="0"/>
              </a:spcBef>
              <a:spcAft>
                <a:spcPts val="0"/>
              </a:spcAft>
              <a:buSzPts val="1300"/>
              <a:buNone/>
              <a:defRPr sz="1300"/>
            </a:lvl7pPr>
            <a:lvl8pPr lvl="7" algn="l">
              <a:spcBef>
                <a:spcPts val="0"/>
              </a:spcBef>
              <a:spcAft>
                <a:spcPts val="0"/>
              </a:spcAft>
              <a:buSzPts val="1300"/>
              <a:buNone/>
              <a:defRPr sz="1300"/>
            </a:lvl8pPr>
            <a:lvl9pPr lvl="8" algn="l">
              <a:spcBef>
                <a:spcPts val="0"/>
              </a:spcBef>
              <a:spcAft>
                <a:spcPts val="0"/>
              </a:spcAft>
              <a:buSzPts val="1300"/>
              <a:buNone/>
              <a:defRPr sz="1300"/>
            </a:lvl9pPr>
          </a:lstStyle>
          <a:p/>
        </p:txBody>
      </p:sp>
      <p:sp>
        <p:nvSpPr>
          <p:cNvPr id="52" name="Google Shape;52;p13"/>
          <p:cNvSpPr txBox="1"/>
          <p:nvPr>
            <p:ph idx="1" type="body"/>
          </p:nvPr>
        </p:nvSpPr>
        <p:spPr>
          <a:xfrm>
            <a:off x="457172" y="1203299"/>
            <a:ext cx="8228763" cy="2982614"/>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300"/>
              <a:buNone/>
              <a:defRPr sz="1300"/>
            </a:lvl1pPr>
            <a:lvl2pPr indent="-228600" lvl="1" marL="914400" algn="l">
              <a:spcBef>
                <a:spcPts val="1200"/>
              </a:spcBef>
              <a:spcAft>
                <a:spcPts val="0"/>
              </a:spcAft>
              <a:buSzPts val="1300"/>
              <a:buNone/>
              <a:defRPr sz="1300"/>
            </a:lvl2pPr>
            <a:lvl3pPr indent="-228600" lvl="2" marL="1371600" algn="l">
              <a:spcBef>
                <a:spcPts val="1200"/>
              </a:spcBef>
              <a:spcAft>
                <a:spcPts val="0"/>
              </a:spcAft>
              <a:buSzPts val="1300"/>
              <a:buNone/>
              <a:defRPr sz="1300"/>
            </a:lvl3pPr>
            <a:lvl4pPr indent="-228600" lvl="3" marL="1828800" algn="l">
              <a:spcBef>
                <a:spcPts val="1200"/>
              </a:spcBef>
              <a:spcAft>
                <a:spcPts val="0"/>
              </a:spcAft>
              <a:buSzPts val="1300"/>
              <a:buNone/>
              <a:defRPr sz="1300"/>
            </a:lvl4pPr>
            <a:lvl5pPr indent="-228600" lvl="4" marL="2286000" algn="l">
              <a:spcBef>
                <a:spcPts val="1200"/>
              </a:spcBef>
              <a:spcAft>
                <a:spcPts val="0"/>
              </a:spcAft>
              <a:buSzPts val="1300"/>
              <a:buNone/>
              <a:defRPr sz="1300"/>
            </a:lvl5pPr>
            <a:lvl6pPr indent="-228600" lvl="5" marL="2743200" algn="l">
              <a:spcBef>
                <a:spcPts val="1200"/>
              </a:spcBef>
              <a:spcAft>
                <a:spcPts val="0"/>
              </a:spcAft>
              <a:buSzPts val="1300"/>
              <a:buNone/>
              <a:defRPr sz="1300"/>
            </a:lvl6pPr>
            <a:lvl7pPr indent="-228600" lvl="6" marL="3200400" algn="l">
              <a:spcBef>
                <a:spcPts val="1200"/>
              </a:spcBef>
              <a:spcAft>
                <a:spcPts val="0"/>
              </a:spcAft>
              <a:buSzPts val="1300"/>
              <a:buNone/>
              <a:defRPr sz="1300"/>
            </a:lvl7pPr>
            <a:lvl8pPr indent="-228600" lvl="7" marL="3657600" algn="l">
              <a:spcBef>
                <a:spcPts val="1200"/>
              </a:spcBef>
              <a:spcAft>
                <a:spcPts val="0"/>
              </a:spcAft>
              <a:buSzPts val="1300"/>
              <a:buNone/>
              <a:defRPr sz="1300"/>
            </a:lvl8pPr>
            <a:lvl9pPr indent="-228600" lvl="8" marL="4114800" algn="l">
              <a:spcBef>
                <a:spcPts val="1200"/>
              </a:spcBef>
              <a:spcAft>
                <a:spcPts val="1200"/>
              </a:spcAft>
              <a:buSzPts val="1300"/>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ioconductor.org/packages/release/bioc/html/edgeR.html"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hyperlink" Target="https://www.youtube.com/watch?v=ZINXFoQMZVs" TargetMode="External"/><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Bioinformatic approaches to regulatory genomics and epigenomics</a:t>
            </a:r>
            <a:endParaRPr/>
          </a:p>
        </p:txBody>
      </p:sp>
      <p:sp>
        <p:nvSpPr>
          <p:cNvPr id="58" name="Google Shape;58;p14"/>
          <p:cNvSpPr txBox="1"/>
          <p:nvPr>
            <p:ph idx="1" type="subTitle"/>
          </p:nvPr>
        </p:nvSpPr>
        <p:spPr>
          <a:xfrm>
            <a:off x="311700" y="3071840"/>
            <a:ext cx="8520600" cy="190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376-​1347-00L |  week 09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Pierre-Luc Germain</a:t>
            </a:r>
            <a:endParaRPr/>
          </a:p>
        </p:txBody>
      </p:sp>
      <p:pic>
        <p:nvPicPr>
          <p:cNvPr id="59" name="Google Shape;59;p14"/>
          <p:cNvPicPr preferRelativeResize="0"/>
          <p:nvPr/>
        </p:nvPicPr>
        <p:blipFill>
          <a:blip r:embed="rId3">
            <a:alphaModFix/>
          </a:blip>
          <a:stretch>
            <a:fillRect/>
          </a:stretch>
        </p:blipFill>
        <p:spPr>
          <a:xfrm>
            <a:off x="0" y="4375050"/>
            <a:ext cx="1921075" cy="76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076275"/>
            <a:ext cx="8520600" cy="31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However, counts coming from real phenomena (more complicated than coin tossing) are typically not quite Poisson-distributed: the variance typically increases </a:t>
            </a:r>
            <a:r>
              <a:rPr i="1" lang="en-GB"/>
              <a:t>more</a:t>
            </a:r>
            <a:r>
              <a:rPr lang="en-GB"/>
              <a:t> than would be expected, in other words they show </a:t>
            </a:r>
            <a:r>
              <a:rPr b="1" lang="en-GB"/>
              <a:t>over-dispersion</a:t>
            </a:r>
            <a:r>
              <a:rPr lang="en-GB"/>
              <a:t>.</a:t>
            </a:r>
            <a:endParaRPr/>
          </a:p>
          <a:p>
            <a:pPr indent="0" lvl="0" marL="0" rtl="0" algn="l">
              <a:spcBef>
                <a:spcPts val="1200"/>
              </a:spcBef>
              <a:spcAft>
                <a:spcPts val="0"/>
              </a:spcAft>
              <a:buNone/>
            </a:pPr>
            <a:r>
              <a:rPr lang="en-GB"/>
              <a:t>This is typically because of sources of variation other than the random sampling process, which are typically unknown.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For this reason, count statistics are most often analyzed with the </a:t>
            </a:r>
            <a:r>
              <a:rPr b="1" lang="en-GB"/>
              <a:t>negative binomial distribution</a:t>
            </a:r>
            <a:r>
              <a:rPr lang="en-GB"/>
              <a:t>, which includes an extra dispersion parameter.</a:t>
            </a:r>
            <a:endParaRPr/>
          </a:p>
        </p:txBody>
      </p:sp>
      <p:sp>
        <p:nvSpPr>
          <p:cNvPr id="127" name="Google Shape;127;p23"/>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Count-based statistics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355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Information-sharing across features</a:t>
            </a:r>
            <a:endParaRPr/>
          </a:p>
        </p:txBody>
      </p:sp>
      <p:sp>
        <p:nvSpPr>
          <p:cNvPr id="133" name="Google Shape;133;p24"/>
          <p:cNvSpPr txBox="1"/>
          <p:nvPr>
            <p:ph idx="1" type="body"/>
          </p:nvPr>
        </p:nvSpPr>
        <p:spPr>
          <a:xfrm>
            <a:off x="311700" y="923875"/>
            <a:ext cx="8235600" cy="123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principle, each feature (e.g. gene or peak) we are analyzing could have a different degree over-dispersion, so that we would have to estimate this parameter separately for each of them.</a:t>
            </a:r>
            <a:endParaRPr/>
          </a:p>
        </p:txBody>
      </p:sp>
      <p:grpSp>
        <p:nvGrpSpPr>
          <p:cNvPr id="134" name="Google Shape;134;p24"/>
          <p:cNvGrpSpPr/>
          <p:nvPr/>
        </p:nvGrpSpPr>
        <p:grpSpPr>
          <a:xfrm>
            <a:off x="188650" y="2507662"/>
            <a:ext cx="8788949" cy="2528738"/>
            <a:chOff x="188650" y="2507662"/>
            <a:chExt cx="8788949" cy="2528738"/>
          </a:xfrm>
        </p:grpSpPr>
        <p:sp>
          <p:nvSpPr>
            <p:cNvPr id="135" name="Google Shape;135;p24"/>
            <p:cNvSpPr txBox="1"/>
            <p:nvPr/>
          </p:nvSpPr>
          <p:spPr>
            <a:xfrm>
              <a:off x="188650" y="3091925"/>
              <a:ext cx="55818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2"/>
                  </a:solidFill>
                </a:rPr>
                <a:t>RNAseq analysis packages such as </a:t>
              </a:r>
              <a:r>
                <a:rPr lang="en-GB" sz="1800" u="sng">
                  <a:solidFill>
                    <a:schemeClr val="hlink"/>
                  </a:solidFill>
                  <a:hlinkClick r:id="rId3"/>
                </a:rPr>
                <a:t>edgeR</a:t>
              </a:r>
              <a:r>
                <a:rPr lang="en-GB" sz="1800">
                  <a:solidFill>
                    <a:schemeClr val="dk2"/>
                  </a:solidFill>
                </a:rPr>
                <a:t> therefore rely on a trend between average counts and their overdispersion to moderate those estimates.</a:t>
              </a:r>
              <a:endParaRPr sz="1800">
                <a:solidFill>
                  <a:schemeClr val="dk2"/>
                </a:solidFill>
              </a:endParaRPr>
            </a:p>
            <a:p>
              <a:pPr indent="0" lvl="0" marL="0" rtl="0" algn="l">
                <a:lnSpc>
                  <a:spcPct val="115000"/>
                </a:lnSpc>
                <a:spcBef>
                  <a:spcPts val="1200"/>
                </a:spcBef>
                <a:spcAft>
                  <a:spcPts val="1200"/>
                </a:spcAft>
                <a:buNone/>
              </a:pPr>
              <a:r>
                <a:rPr lang="en-GB" sz="1800">
                  <a:solidFill>
                    <a:schemeClr val="dk2"/>
                  </a:solidFill>
                </a:rPr>
                <a:t>We can rely on the same packages for epigenomic data.</a:t>
              </a:r>
              <a:endParaRPr sz="1800">
                <a:solidFill>
                  <a:schemeClr val="dk2"/>
                </a:solidFill>
              </a:endParaRPr>
            </a:p>
          </p:txBody>
        </p:sp>
        <p:grpSp>
          <p:nvGrpSpPr>
            <p:cNvPr id="136" name="Google Shape;136;p24"/>
            <p:cNvGrpSpPr/>
            <p:nvPr/>
          </p:nvGrpSpPr>
          <p:grpSpPr>
            <a:xfrm>
              <a:off x="5932468" y="2507662"/>
              <a:ext cx="3045131" cy="2528738"/>
              <a:chOff x="5932468" y="2507662"/>
              <a:chExt cx="3045131" cy="2528738"/>
            </a:xfrm>
          </p:grpSpPr>
          <p:pic>
            <p:nvPicPr>
              <p:cNvPr id="137" name="Google Shape;137;p24"/>
              <p:cNvPicPr preferRelativeResize="0"/>
              <p:nvPr/>
            </p:nvPicPr>
            <p:blipFill rotWithShape="1">
              <a:blip r:embed="rId4">
                <a:alphaModFix/>
              </a:blip>
              <a:srcRect b="18467" l="5642" r="0" t="0"/>
              <a:stretch/>
            </p:blipFill>
            <p:spPr>
              <a:xfrm>
                <a:off x="6210175" y="2507662"/>
                <a:ext cx="2767424" cy="2222188"/>
              </a:xfrm>
              <a:prstGeom prst="rect">
                <a:avLst/>
              </a:prstGeom>
              <a:noFill/>
              <a:ln>
                <a:noFill/>
              </a:ln>
            </p:spPr>
          </p:pic>
          <p:sp>
            <p:nvSpPr>
              <p:cNvPr id="138" name="Google Shape;138;p24"/>
              <p:cNvSpPr txBox="1"/>
              <p:nvPr/>
            </p:nvSpPr>
            <p:spPr>
              <a:xfrm rot="-5400000">
                <a:off x="5566168" y="3377308"/>
                <a:ext cx="110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Dispersion</a:t>
                </a:r>
                <a:endParaRPr sz="1200"/>
              </a:p>
            </p:txBody>
          </p:sp>
          <p:sp>
            <p:nvSpPr>
              <p:cNvPr id="139" name="Google Shape;139;p24"/>
              <p:cNvSpPr txBox="1"/>
              <p:nvPr/>
            </p:nvSpPr>
            <p:spPr>
              <a:xfrm>
                <a:off x="7079403" y="4667100"/>
                <a:ext cx="150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log-mean count</a:t>
                </a:r>
                <a:endParaRPr sz="1200"/>
              </a:p>
            </p:txBody>
          </p:sp>
        </p:grpSp>
      </p:grpSp>
      <p:sp>
        <p:nvSpPr>
          <p:cNvPr id="140" name="Google Shape;140;p24"/>
          <p:cNvSpPr txBox="1"/>
          <p:nvPr/>
        </p:nvSpPr>
        <p:spPr>
          <a:xfrm>
            <a:off x="199875" y="2203875"/>
            <a:ext cx="5130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2"/>
                </a:solidFill>
              </a:rPr>
              <a:t>Typically, we don’t have enough samples to do this accurately.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case study today</a:t>
            </a:r>
            <a:endParaRPr/>
          </a:p>
        </p:txBody>
      </p:sp>
      <p:sp>
        <p:nvSpPr>
          <p:cNvPr id="146" name="Google Shape;146;p25"/>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Lymphoblastoid cells from patients with </a:t>
            </a:r>
            <a:r>
              <a:rPr lang="en-GB">
                <a:solidFill>
                  <a:schemeClr val="dk1"/>
                </a:solidFill>
              </a:rPr>
              <a:t>Gabriele-de Vries syndrome </a:t>
            </a:r>
            <a:r>
              <a:rPr lang="en-GB"/>
              <a:t>(and controls) </a:t>
            </a:r>
            <a:endParaRPr>
              <a:solidFill>
                <a:schemeClr val="dk1"/>
              </a:solidFill>
            </a:endParaRPr>
          </a:p>
          <a:p>
            <a:pPr indent="-342900" lvl="0" marL="457200" rtl="0" algn="l">
              <a:spcBef>
                <a:spcPts val="1000"/>
              </a:spcBef>
              <a:spcAft>
                <a:spcPts val="0"/>
              </a:spcAft>
              <a:buSzPts val="1800"/>
              <a:buChar char="●"/>
            </a:pPr>
            <a:r>
              <a:rPr lang="en-GB">
                <a:solidFill>
                  <a:schemeClr val="dk1"/>
                </a:solidFill>
              </a:rPr>
              <a:t>OMIM:</a:t>
            </a:r>
            <a:endParaRPr/>
          </a:p>
          <a:p>
            <a:pPr indent="-317500" lvl="1" marL="914400" rtl="0" algn="l">
              <a:spcBef>
                <a:spcPts val="1000"/>
              </a:spcBef>
              <a:spcAft>
                <a:spcPts val="0"/>
              </a:spcAft>
              <a:buSzPts val="1400"/>
              <a:buChar char="○"/>
            </a:pPr>
            <a:r>
              <a:rPr lang="en-GB"/>
              <a:t>“</a:t>
            </a:r>
            <a:r>
              <a:rPr lang="en-GB"/>
              <a:t>Gabriele-de Vries syndrome is an autosomal dominant neurodevelopmental disorder characterized by delayed psychomotor development, variable cognitive impairment, often with behavioral problems, feeding problems, some movement abnormalities, and dysmorphic facial features. Affected individuals may also have a variety of congenital abnormalities.”</a:t>
            </a:r>
            <a:endParaRPr/>
          </a:p>
          <a:p>
            <a:pPr indent="-342900" lvl="0" marL="457200" rtl="0" algn="l">
              <a:spcBef>
                <a:spcPts val="1000"/>
              </a:spcBef>
              <a:spcAft>
                <a:spcPts val="0"/>
              </a:spcAft>
              <a:buSzPts val="1800"/>
              <a:buChar char="●"/>
            </a:pPr>
            <a:r>
              <a:rPr lang="en-GB"/>
              <a:t>Caused by haploinsufficiency in the </a:t>
            </a:r>
            <a:r>
              <a:rPr i="1" lang="en-GB">
                <a:solidFill>
                  <a:srgbClr val="000000"/>
                </a:solidFill>
              </a:rPr>
              <a:t>YY1</a:t>
            </a:r>
            <a:r>
              <a:rPr lang="en-GB">
                <a:solidFill>
                  <a:srgbClr val="000000"/>
                </a:solidFill>
              </a:rPr>
              <a:t> gene</a:t>
            </a:r>
            <a:endParaRPr/>
          </a:p>
          <a:p>
            <a:pPr indent="-342900" lvl="0" marL="457200" rtl="0" algn="l">
              <a:spcBef>
                <a:spcPts val="1000"/>
              </a:spcBef>
              <a:spcAft>
                <a:spcPts val="1000"/>
              </a:spcAft>
              <a:buSzPts val="1800"/>
              <a:buChar char="●"/>
            </a:pPr>
            <a:r>
              <a:rPr lang="en-GB"/>
              <a:t>Data: </a:t>
            </a:r>
            <a:r>
              <a:rPr lang="en-GB">
                <a:solidFill>
                  <a:schemeClr val="dk1"/>
                </a:solidFill>
              </a:rPr>
              <a:t>YY1 ChIP-seq</a:t>
            </a:r>
            <a:r>
              <a:rPr lang="en-GB"/>
              <a:t> in mutant and control lymphoblastoid lines</a:t>
            </a:r>
            <a:endParaRPr/>
          </a:p>
        </p:txBody>
      </p:sp>
      <p:sp>
        <p:nvSpPr>
          <p:cNvPr id="147" name="Google Shape;147;p25"/>
          <p:cNvSpPr txBox="1"/>
          <p:nvPr/>
        </p:nvSpPr>
        <p:spPr>
          <a:xfrm>
            <a:off x="5035650" y="4631875"/>
            <a:ext cx="397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99999"/>
                </a:solidFill>
              </a:rPr>
              <a:t>(Gabriele, Vulto-van Silfhout, Germain et al., AJHG 2017)</a:t>
            </a:r>
            <a:endParaRPr sz="1100">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case study today</a:t>
            </a:r>
            <a:endParaRPr/>
          </a:p>
        </p:txBody>
      </p:sp>
      <p:sp>
        <p:nvSpPr>
          <p:cNvPr id="153" name="Google Shape;153;p26"/>
          <p:cNvSpPr txBox="1"/>
          <p:nvPr/>
        </p:nvSpPr>
        <p:spPr>
          <a:xfrm>
            <a:off x="5035650" y="4631875"/>
            <a:ext cx="397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99999"/>
                </a:solidFill>
              </a:rPr>
              <a:t>(Gabriele, Vulto-van Silfhout, Germain et al., AJHG 2017)</a:t>
            </a:r>
            <a:endParaRPr sz="1100">
              <a:solidFill>
                <a:srgbClr val="999999"/>
              </a:solidFill>
            </a:endParaRPr>
          </a:p>
        </p:txBody>
      </p:sp>
      <p:pic>
        <p:nvPicPr>
          <p:cNvPr id="154" name="Google Shape;154;p26"/>
          <p:cNvPicPr preferRelativeResize="0"/>
          <p:nvPr/>
        </p:nvPicPr>
        <p:blipFill>
          <a:blip r:embed="rId3">
            <a:alphaModFix/>
          </a:blip>
          <a:stretch>
            <a:fillRect/>
          </a:stretch>
        </p:blipFill>
        <p:spPr>
          <a:xfrm>
            <a:off x="381000" y="865325"/>
            <a:ext cx="6869278" cy="3614150"/>
          </a:xfrm>
          <a:prstGeom prst="rect">
            <a:avLst/>
          </a:prstGeom>
          <a:noFill/>
          <a:ln>
            <a:noFill/>
          </a:ln>
        </p:spPr>
      </p:pic>
      <p:sp>
        <p:nvSpPr>
          <p:cNvPr id="155" name="Google Shape;155;p26"/>
          <p:cNvSpPr txBox="1"/>
          <p:nvPr/>
        </p:nvSpPr>
        <p:spPr>
          <a:xfrm>
            <a:off x="5830250" y="3420025"/>
            <a:ext cx="8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YY1</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Practical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166" name="Google Shape;166;p28"/>
          <p:cNvSpPr txBox="1"/>
          <p:nvPr>
            <p:ph idx="1" type="body"/>
          </p:nvPr>
        </p:nvSpPr>
        <p:spPr>
          <a:xfrm>
            <a:off x="311700" y="845875"/>
            <a:ext cx="8520600" cy="9231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1000"/>
              </a:spcAft>
              <a:buClr>
                <a:schemeClr val="dk1"/>
              </a:buClr>
              <a:buSzPts val="1700"/>
              <a:buChar char="●"/>
            </a:pPr>
            <a:r>
              <a:rPr lang="en-GB" sz="1700">
                <a:solidFill>
                  <a:schemeClr val="dk1"/>
                </a:solidFill>
              </a:rPr>
              <a:t>Standard </a:t>
            </a:r>
            <a:r>
              <a:rPr b="1" lang="en-GB" sz="1700">
                <a:solidFill>
                  <a:schemeClr val="dk1"/>
                </a:solidFill>
              </a:rPr>
              <a:t>TMM normalization</a:t>
            </a:r>
            <a:r>
              <a:rPr lang="en-GB" sz="1700">
                <a:solidFill>
                  <a:schemeClr val="dk1"/>
                </a:solidFill>
              </a:rPr>
              <a:t> in </a:t>
            </a:r>
            <a:r>
              <a:rPr lang="en-GB" sz="1700">
                <a:solidFill>
                  <a:schemeClr val="dk1"/>
                </a:solidFill>
              </a:rPr>
              <a:t>edgeR</a:t>
            </a:r>
            <a:r>
              <a:rPr lang="en-GB" sz="1700">
                <a:solidFill>
                  <a:schemeClr val="dk1"/>
                </a:solidFill>
              </a:rPr>
              <a:t> assumes that the majority of regions don’t change across condition.</a:t>
            </a:r>
            <a:endParaRPr sz="1700">
              <a:solidFill>
                <a:schemeClr val="dk1"/>
              </a:solidFill>
            </a:endParaRPr>
          </a:p>
        </p:txBody>
      </p:sp>
      <p:grpSp>
        <p:nvGrpSpPr>
          <p:cNvPr id="167" name="Google Shape;167;p28"/>
          <p:cNvGrpSpPr/>
          <p:nvPr/>
        </p:nvGrpSpPr>
        <p:grpSpPr>
          <a:xfrm>
            <a:off x="727200" y="1769100"/>
            <a:ext cx="3018125" cy="2972000"/>
            <a:chOff x="2708400" y="1692900"/>
            <a:chExt cx="3018125" cy="2972000"/>
          </a:xfrm>
        </p:grpSpPr>
        <p:pic>
          <p:nvPicPr>
            <p:cNvPr id="168" name="Google Shape;168;p28"/>
            <p:cNvPicPr preferRelativeResize="0"/>
            <p:nvPr/>
          </p:nvPicPr>
          <p:blipFill rotWithShape="1">
            <a:blip r:embed="rId3">
              <a:alphaModFix/>
            </a:blip>
            <a:srcRect b="7995" l="53887" r="0" t="0"/>
            <a:stretch/>
          </p:blipFill>
          <p:spPr>
            <a:xfrm>
              <a:off x="3027075" y="1774350"/>
              <a:ext cx="2634450" cy="2628050"/>
            </a:xfrm>
            <a:prstGeom prst="rect">
              <a:avLst/>
            </a:prstGeom>
            <a:noFill/>
            <a:ln>
              <a:noFill/>
            </a:ln>
          </p:spPr>
        </p:pic>
        <p:sp>
          <p:nvSpPr>
            <p:cNvPr id="169" name="Google Shape;169;p28"/>
            <p:cNvSpPr txBox="1"/>
            <p:nvPr/>
          </p:nvSpPr>
          <p:spPr>
            <a:xfrm rot="-5400000">
              <a:off x="1584300" y="2817000"/>
              <a:ext cx="258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t>M</a:t>
              </a:r>
              <a:r>
                <a:rPr lang="en-GB" sz="1000"/>
                <a:t> = log2(foldchange) between samples</a:t>
              </a:r>
              <a:endParaRPr sz="1000"/>
            </a:p>
          </p:txBody>
        </p:sp>
        <p:sp>
          <p:nvSpPr>
            <p:cNvPr id="170" name="Google Shape;170;p28"/>
            <p:cNvSpPr txBox="1"/>
            <p:nvPr/>
          </p:nvSpPr>
          <p:spPr>
            <a:xfrm>
              <a:off x="3139625" y="4326200"/>
              <a:ext cx="258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t>A</a:t>
              </a:r>
              <a:r>
                <a:rPr lang="en-GB" sz="1000"/>
                <a:t> = mean log-expression across samples</a:t>
              </a:r>
              <a:endParaRPr sz="1000"/>
            </a:p>
          </p:txBody>
        </p:sp>
      </p:grpSp>
      <p:sp>
        <p:nvSpPr>
          <p:cNvPr id="171" name="Google Shape;171;p28"/>
          <p:cNvSpPr txBox="1"/>
          <p:nvPr/>
        </p:nvSpPr>
        <p:spPr>
          <a:xfrm>
            <a:off x="4626475" y="4364375"/>
            <a:ext cx="358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9999"/>
                </a:solidFill>
              </a:rPr>
              <a:t>(</a:t>
            </a:r>
            <a:r>
              <a:rPr lang="en-GB">
                <a:solidFill>
                  <a:srgbClr val="999999"/>
                </a:solidFill>
              </a:rPr>
              <a:t>Adapted from Robinson &amp; Oshlack, Genome Biology 2010)</a:t>
            </a:r>
            <a:endParaRPr>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177" name="Google Shape;177;p29"/>
          <p:cNvSpPr txBox="1"/>
          <p:nvPr>
            <p:ph idx="1" type="body"/>
          </p:nvPr>
        </p:nvSpPr>
        <p:spPr>
          <a:xfrm>
            <a:off x="311700" y="845875"/>
            <a:ext cx="8520600" cy="19845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GB" sz="1700"/>
              <a:t>Standard </a:t>
            </a:r>
            <a:r>
              <a:rPr b="1" lang="en-GB" sz="1700"/>
              <a:t>TMM normalization</a:t>
            </a:r>
            <a:r>
              <a:rPr lang="en-GB" sz="1700"/>
              <a:t> in edgeR assumes that the majority of regions don’t change across condition.</a:t>
            </a:r>
            <a:endParaRPr sz="1700"/>
          </a:p>
          <a:p>
            <a:pPr indent="-311150" lvl="1" marL="914400" rtl="0" algn="l">
              <a:lnSpc>
                <a:spcPct val="105000"/>
              </a:lnSpc>
              <a:spcBef>
                <a:spcPts val="1000"/>
              </a:spcBef>
              <a:spcAft>
                <a:spcPts val="0"/>
              </a:spcAft>
              <a:buSzPts val="1300"/>
              <a:buChar char="○"/>
            </a:pPr>
            <a:r>
              <a:rPr lang="en-GB" sz="1300"/>
              <a:t>This does not work when there are global increases or decreases (i.e. at most sites) between conditions</a:t>
            </a:r>
            <a:endParaRPr sz="1300"/>
          </a:p>
          <a:p>
            <a:pPr indent="-336550" lvl="0" marL="457200" rtl="0" algn="l">
              <a:lnSpc>
                <a:spcPct val="105000"/>
              </a:lnSpc>
              <a:spcBef>
                <a:spcPts val="1000"/>
              </a:spcBef>
              <a:spcAft>
                <a:spcPts val="1000"/>
              </a:spcAft>
              <a:buClr>
                <a:schemeClr val="dk1"/>
              </a:buClr>
              <a:buSzPts val="1700"/>
              <a:buChar char="●"/>
            </a:pPr>
            <a:r>
              <a:rPr b="1" lang="en-GB" sz="1700">
                <a:solidFill>
                  <a:schemeClr val="dk1"/>
                </a:solidFill>
              </a:rPr>
              <a:t>Background normalization</a:t>
            </a:r>
            <a:r>
              <a:rPr lang="en-GB" sz="1700">
                <a:solidFill>
                  <a:schemeClr val="dk1"/>
                </a:solidFill>
              </a:rPr>
              <a:t> assumes that the background noise is the same across experiments</a:t>
            </a:r>
            <a:endParaRPr sz="1700"/>
          </a:p>
        </p:txBody>
      </p:sp>
      <p:pic>
        <p:nvPicPr>
          <p:cNvPr id="178" name="Google Shape;178;p29"/>
          <p:cNvPicPr preferRelativeResize="0"/>
          <p:nvPr/>
        </p:nvPicPr>
        <p:blipFill>
          <a:blip r:embed="rId3">
            <a:alphaModFix/>
          </a:blip>
          <a:stretch>
            <a:fillRect/>
          </a:stretch>
        </p:blipFill>
        <p:spPr>
          <a:xfrm>
            <a:off x="1527650" y="3135175"/>
            <a:ext cx="6024973" cy="2008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184" name="Google Shape;184;p30"/>
          <p:cNvSpPr txBox="1"/>
          <p:nvPr>
            <p:ph idx="1" type="body"/>
          </p:nvPr>
        </p:nvSpPr>
        <p:spPr>
          <a:xfrm>
            <a:off x="311700" y="845875"/>
            <a:ext cx="8520600" cy="41055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GB" sz="1700"/>
              <a:t>Standard </a:t>
            </a:r>
            <a:r>
              <a:rPr b="1" lang="en-GB" sz="1700"/>
              <a:t>TMM normalization</a:t>
            </a:r>
            <a:r>
              <a:rPr lang="en-GB" sz="1700"/>
              <a:t> in edgeR assumes that the majority of regions don’t change across condition.</a:t>
            </a:r>
            <a:endParaRPr sz="1700"/>
          </a:p>
          <a:p>
            <a:pPr indent="-311150" lvl="1" marL="914400" rtl="0" algn="l">
              <a:lnSpc>
                <a:spcPct val="105000"/>
              </a:lnSpc>
              <a:spcBef>
                <a:spcPts val="1000"/>
              </a:spcBef>
              <a:spcAft>
                <a:spcPts val="0"/>
              </a:spcAft>
              <a:buSzPts val="1300"/>
              <a:buChar char="○"/>
            </a:pPr>
            <a:r>
              <a:rPr lang="en-GB" sz="1300"/>
              <a:t>This does not work when there are global increases or decreases (i.e. at most sites) between conditions</a:t>
            </a:r>
            <a:endParaRPr sz="1300"/>
          </a:p>
          <a:p>
            <a:pPr indent="-336550" lvl="0" marL="457200" rtl="0" algn="l">
              <a:lnSpc>
                <a:spcPct val="105000"/>
              </a:lnSpc>
              <a:spcBef>
                <a:spcPts val="1000"/>
              </a:spcBef>
              <a:spcAft>
                <a:spcPts val="0"/>
              </a:spcAft>
              <a:buSzPts val="1700"/>
              <a:buChar char="●"/>
            </a:pPr>
            <a:r>
              <a:rPr b="1" lang="en-GB" sz="1700"/>
              <a:t>Background normalization</a:t>
            </a:r>
            <a:r>
              <a:rPr lang="en-GB" sz="1700"/>
              <a:t> assumes that </a:t>
            </a:r>
            <a:r>
              <a:rPr lang="en-GB" sz="1700"/>
              <a:t>the background noise</a:t>
            </a:r>
            <a:r>
              <a:rPr lang="en-GB" sz="1700"/>
              <a:t> is the same across experiments</a:t>
            </a:r>
            <a:endParaRPr sz="1700"/>
          </a:p>
          <a:p>
            <a:pPr indent="-311150" lvl="1" marL="914400" rtl="0" algn="l">
              <a:lnSpc>
                <a:spcPct val="105000"/>
              </a:lnSpc>
              <a:spcBef>
                <a:spcPts val="1000"/>
              </a:spcBef>
              <a:spcAft>
                <a:spcPts val="0"/>
              </a:spcAft>
              <a:buSzPts val="1300"/>
              <a:buChar char="○"/>
            </a:pPr>
            <a:r>
              <a:rPr lang="en-GB" sz="1300"/>
              <a:t>This often works nicely, but can create artifactual differences in highly-enriched regions when the quality of the enrichment differs a lot between experiments</a:t>
            </a:r>
            <a:endParaRPr sz="1300"/>
          </a:p>
          <a:p>
            <a:pPr indent="-336550" lvl="0" marL="457200" rtl="0" algn="l">
              <a:lnSpc>
                <a:spcPct val="105000"/>
              </a:lnSpc>
              <a:spcBef>
                <a:spcPts val="1000"/>
              </a:spcBef>
              <a:spcAft>
                <a:spcPts val="0"/>
              </a:spcAft>
              <a:buSzPts val="1700"/>
              <a:buChar char="●"/>
            </a:pPr>
            <a:r>
              <a:rPr lang="en-GB" sz="1700"/>
              <a:t>Common (or top) peak normalization (e.g. </a:t>
            </a:r>
            <a:r>
              <a:rPr b="1" lang="en-GB" sz="1700"/>
              <a:t>MAnorm</a:t>
            </a:r>
            <a:r>
              <a:rPr lang="en-GB" sz="1700"/>
              <a:t>, Shao et al., Genome Biology 2012) assumes that the regions that are significantly enriched in both conditions don’t change</a:t>
            </a:r>
            <a:endParaRPr sz="1700"/>
          </a:p>
          <a:p>
            <a:pPr indent="-336550" lvl="0" marL="457200" rtl="0" algn="l">
              <a:lnSpc>
                <a:spcPct val="105000"/>
              </a:lnSpc>
              <a:spcBef>
                <a:spcPts val="1000"/>
              </a:spcBef>
              <a:spcAft>
                <a:spcPts val="1000"/>
              </a:spcAft>
              <a:buSzPts val="1700"/>
              <a:buChar char="●"/>
            </a:pPr>
            <a:r>
              <a:rPr b="1" lang="en-GB" sz="1700"/>
              <a:t>S3norm</a:t>
            </a:r>
            <a:r>
              <a:rPr lang="en-GB" sz="1700"/>
              <a:t> (Xiang et al., NAR 2020) performs both background and common peak normalization</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140225"/>
            <a:ext cx="85206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When the amount/activity of a TF is changed, not all sites change in binding equally</a:t>
            </a:r>
            <a:endParaRPr sz="1720"/>
          </a:p>
        </p:txBody>
      </p:sp>
      <p:pic>
        <p:nvPicPr>
          <p:cNvPr id="190" name="Google Shape;190;p31"/>
          <p:cNvPicPr preferRelativeResize="0"/>
          <p:nvPr/>
        </p:nvPicPr>
        <p:blipFill>
          <a:blip r:embed="rId3">
            <a:alphaModFix/>
          </a:blip>
          <a:stretch>
            <a:fillRect/>
          </a:stretch>
        </p:blipFill>
        <p:spPr>
          <a:xfrm>
            <a:off x="533400" y="733693"/>
            <a:ext cx="3334701" cy="2669900"/>
          </a:xfrm>
          <a:prstGeom prst="rect">
            <a:avLst/>
          </a:prstGeom>
          <a:noFill/>
          <a:ln>
            <a:noFill/>
          </a:ln>
        </p:spPr>
      </p:pic>
      <p:pic>
        <p:nvPicPr>
          <p:cNvPr id="191" name="Google Shape;191;p31"/>
          <p:cNvPicPr preferRelativeResize="0"/>
          <p:nvPr/>
        </p:nvPicPr>
        <p:blipFill>
          <a:blip r:embed="rId4">
            <a:alphaModFix/>
          </a:blip>
          <a:stretch>
            <a:fillRect/>
          </a:stretch>
        </p:blipFill>
        <p:spPr>
          <a:xfrm>
            <a:off x="5161400" y="928768"/>
            <a:ext cx="3155950" cy="2524775"/>
          </a:xfrm>
          <a:prstGeom prst="rect">
            <a:avLst/>
          </a:prstGeom>
          <a:noFill/>
          <a:ln>
            <a:noFill/>
          </a:ln>
        </p:spPr>
      </p:pic>
      <p:sp>
        <p:nvSpPr>
          <p:cNvPr id="192" name="Google Shape;192;p31"/>
          <p:cNvSpPr txBox="1"/>
          <p:nvPr/>
        </p:nvSpPr>
        <p:spPr>
          <a:xfrm>
            <a:off x="6079225" y="768968"/>
            <a:ext cx="217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YY1 haploinsufficiency</a:t>
            </a:r>
            <a:endParaRPr sz="1000"/>
          </a:p>
        </p:txBody>
      </p:sp>
      <p:sp>
        <p:nvSpPr>
          <p:cNvPr id="193" name="Google Shape;193;p31"/>
          <p:cNvSpPr txBox="1"/>
          <p:nvPr/>
        </p:nvSpPr>
        <p:spPr>
          <a:xfrm>
            <a:off x="286350" y="3421875"/>
            <a:ext cx="404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434343"/>
                </a:solidFill>
              </a:rPr>
              <a:t>When activating a TF that wasn’t active at all, the TF goes to high-occupancy sites, and these sites tend to show the largest changes in binding</a:t>
            </a:r>
            <a:endParaRPr sz="1200">
              <a:solidFill>
                <a:srgbClr val="434343"/>
              </a:solidFill>
            </a:endParaRPr>
          </a:p>
        </p:txBody>
      </p:sp>
      <p:sp>
        <p:nvSpPr>
          <p:cNvPr id="194" name="Google Shape;194;p31"/>
          <p:cNvSpPr txBox="1"/>
          <p:nvPr/>
        </p:nvSpPr>
        <p:spPr>
          <a:xfrm>
            <a:off x="4782150" y="3421875"/>
            <a:ext cx="404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434343"/>
                </a:solidFill>
              </a:rPr>
              <a:t>When reducing a TF that’s already active, the TF also tends to keep going to the high-occupancy sites, so the low-occupancy sites are those that tend to show the largest change</a:t>
            </a:r>
            <a:endParaRPr sz="1200">
              <a:solidFill>
                <a:srgbClr val="434343"/>
              </a:solidFill>
            </a:endParaRPr>
          </a:p>
        </p:txBody>
      </p:sp>
      <p:sp>
        <p:nvSpPr>
          <p:cNvPr id="195" name="Google Shape;195;p31"/>
          <p:cNvSpPr txBox="1"/>
          <p:nvPr/>
        </p:nvSpPr>
        <p:spPr>
          <a:xfrm>
            <a:off x="286350" y="4564875"/>
            <a:ext cx="832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434343"/>
                </a:solidFill>
              </a:rPr>
              <a:t>* co-factors can influence these dynamics</a:t>
            </a:r>
            <a:endParaRPr sz="1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Assignment</a:t>
            </a:r>
            <a:endParaRPr/>
          </a:p>
        </p:txBody>
      </p:sp>
      <p:sp>
        <p:nvSpPr>
          <p:cNvPr id="201" name="Google Shape;20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Until next week, come up with a preliminary plan for your project, summarizing:</a:t>
            </a:r>
            <a:endParaRPr/>
          </a:p>
          <a:p>
            <a:pPr indent="-342900" lvl="0" marL="457200" rtl="0" algn="l">
              <a:spcBef>
                <a:spcPts val="1200"/>
              </a:spcBef>
              <a:spcAft>
                <a:spcPts val="0"/>
              </a:spcAft>
              <a:buSzPts val="1800"/>
              <a:buAutoNum type="arabicPeriod"/>
            </a:pPr>
            <a:r>
              <a:rPr lang="en-GB"/>
              <a:t>What is the topic?</a:t>
            </a:r>
            <a:endParaRPr/>
          </a:p>
          <a:p>
            <a:pPr indent="-342900" lvl="0" marL="457200" rtl="0" algn="l">
              <a:spcBef>
                <a:spcPts val="0"/>
              </a:spcBef>
              <a:spcAft>
                <a:spcPts val="0"/>
              </a:spcAft>
              <a:buSzPts val="1800"/>
              <a:buAutoNum type="arabicPeriod"/>
            </a:pPr>
            <a:r>
              <a:rPr lang="en-GB"/>
              <a:t>What data will you be using?</a:t>
            </a:r>
            <a:endParaRPr/>
          </a:p>
          <a:p>
            <a:pPr indent="-342900" lvl="0" marL="457200" rtl="0" algn="l">
              <a:spcBef>
                <a:spcPts val="0"/>
              </a:spcBef>
              <a:spcAft>
                <a:spcPts val="0"/>
              </a:spcAft>
              <a:buSzPts val="1800"/>
              <a:buAutoNum type="arabicPeriod"/>
            </a:pPr>
            <a:r>
              <a:rPr lang="en-GB"/>
              <a:t>What are the analyses you wish to reproduce, or the questions you wish to answer?</a:t>
            </a:r>
            <a:endParaRPr/>
          </a:p>
          <a:p>
            <a:pPr indent="0" lvl="0" marL="0" rtl="0" algn="l">
              <a:spcBef>
                <a:spcPts val="1200"/>
              </a:spcBef>
              <a:spcAft>
                <a:spcPts val="0"/>
              </a:spcAft>
              <a:buNone/>
            </a:pPr>
            <a:r>
              <a:rPr lang="en-GB"/>
              <a:t>This is not a final plan, but the start of a discussion!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Write that up in a Rmarkdown that you can render and upload to your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Plan for today</a:t>
            </a:r>
            <a:endParaRPr/>
          </a:p>
        </p:txBody>
      </p:sp>
      <p:sp>
        <p:nvSpPr>
          <p:cNvPr id="65" name="Google Shape;65;p15"/>
          <p:cNvSpPr txBox="1"/>
          <p:nvPr>
            <p:ph idx="1" type="body"/>
          </p:nvPr>
        </p:nvSpPr>
        <p:spPr>
          <a:xfrm>
            <a:off x="1239871" y="1152475"/>
            <a:ext cx="6573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GB" sz="2000"/>
              <a:t>Debriefing on the assignment</a:t>
            </a:r>
            <a:endParaRPr sz="2000"/>
          </a:p>
          <a:p>
            <a:pPr indent="-355600" lvl="0" marL="457200" rtl="0" algn="l">
              <a:lnSpc>
                <a:spcPct val="150000"/>
              </a:lnSpc>
              <a:spcBef>
                <a:spcPts val="0"/>
              </a:spcBef>
              <a:spcAft>
                <a:spcPts val="0"/>
              </a:spcAft>
              <a:buSzPts val="2000"/>
              <a:buChar char="●"/>
            </a:pPr>
            <a:r>
              <a:rPr lang="en-GB" sz="2000"/>
              <a:t>Quick primer on count-based (discrete) statistics</a:t>
            </a:r>
            <a:endParaRPr sz="2000"/>
          </a:p>
          <a:p>
            <a:pPr indent="-355600" lvl="0" marL="457200" rtl="0" algn="l">
              <a:lnSpc>
                <a:spcPct val="150000"/>
              </a:lnSpc>
              <a:spcBef>
                <a:spcPts val="0"/>
              </a:spcBef>
              <a:spcAft>
                <a:spcPts val="0"/>
              </a:spcAft>
              <a:buSzPts val="2000"/>
              <a:buChar char="●"/>
            </a:pPr>
            <a:r>
              <a:rPr lang="en-GB" sz="2000"/>
              <a:t>Our case study for the practical: GDVS</a:t>
            </a:r>
            <a:endParaRPr sz="2000"/>
          </a:p>
          <a:p>
            <a:pPr indent="-355600" lvl="0" marL="457200" rtl="0" algn="l">
              <a:lnSpc>
                <a:spcPct val="150000"/>
              </a:lnSpc>
              <a:spcBef>
                <a:spcPts val="0"/>
              </a:spcBef>
              <a:spcAft>
                <a:spcPts val="0"/>
              </a:spcAft>
              <a:buSzPts val="2000"/>
              <a:buChar char="●"/>
            </a:pPr>
            <a:r>
              <a:rPr lang="en-GB" sz="2000"/>
              <a:t>Differential binding analysis</a:t>
            </a:r>
            <a:endParaRPr sz="2000"/>
          </a:p>
          <a:p>
            <a:pPr indent="-355600" lvl="0" marL="457200" rtl="0" algn="l">
              <a:lnSpc>
                <a:spcPct val="150000"/>
              </a:lnSpc>
              <a:spcBef>
                <a:spcPts val="0"/>
              </a:spcBef>
              <a:spcAft>
                <a:spcPts val="0"/>
              </a:spcAft>
              <a:buSzPts val="2000"/>
              <a:buChar char="●"/>
            </a:pPr>
            <a:r>
              <a:rPr lang="en-GB" sz="2000"/>
              <a:t>Normalization methods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Check species!</a:t>
            </a:r>
            <a:endParaRPr sz="1500"/>
          </a:p>
        </p:txBody>
      </p:sp>
      <p:sp>
        <p:nvSpPr>
          <p:cNvPr id="71" name="Google Shape;71;p16"/>
          <p:cNvSpPr txBox="1"/>
          <p:nvPr/>
        </p:nvSpPr>
        <p:spPr>
          <a:xfrm>
            <a:off x="159300" y="1402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800">
                <a:solidFill>
                  <a:srgbClr val="000000"/>
                </a:solidFill>
              </a:rPr>
              <a:t>Debriefing on the assignments</a:t>
            </a:r>
            <a:endParaRPr sz="2800">
              <a:solidFill>
                <a:srgbClr val="000000"/>
              </a:solidFill>
            </a:endParaRPr>
          </a:p>
        </p:txBody>
      </p:sp>
      <p:pic>
        <p:nvPicPr>
          <p:cNvPr id="72" name="Google Shape;72;p16"/>
          <p:cNvPicPr preferRelativeResize="0"/>
          <p:nvPr/>
        </p:nvPicPr>
        <p:blipFill>
          <a:blip r:embed="rId3">
            <a:alphaModFix/>
          </a:blip>
          <a:stretch>
            <a:fillRect/>
          </a:stretch>
        </p:blipFill>
        <p:spPr>
          <a:xfrm>
            <a:off x="334114" y="1986700"/>
            <a:ext cx="3686903" cy="2582175"/>
          </a:xfrm>
          <a:prstGeom prst="rect">
            <a:avLst/>
          </a:prstGeom>
          <a:noFill/>
          <a:ln>
            <a:noFill/>
          </a:ln>
        </p:spPr>
      </p:pic>
      <p:pic>
        <p:nvPicPr>
          <p:cNvPr id="73" name="Google Shape;73;p16"/>
          <p:cNvPicPr preferRelativeResize="0"/>
          <p:nvPr/>
        </p:nvPicPr>
        <p:blipFill rotWithShape="1">
          <a:blip r:embed="rId4">
            <a:alphaModFix/>
          </a:blip>
          <a:srcRect b="0" l="-6859" r="6859" t="16352"/>
          <a:stretch/>
        </p:blipFill>
        <p:spPr>
          <a:xfrm>
            <a:off x="4525296" y="1986700"/>
            <a:ext cx="4917630" cy="2505975"/>
          </a:xfrm>
          <a:prstGeom prst="rect">
            <a:avLst/>
          </a:prstGeom>
          <a:noFill/>
          <a:ln>
            <a:noFill/>
          </a:ln>
        </p:spPr>
      </p:pic>
      <p:pic>
        <p:nvPicPr>
          <p:cNvPr id="74" name="Google Shape;74;p16"/>
          <p:cNvPicPr preferRelativeResize="0"/>
          <p:nvPr/>
        </p:nvPicPr>
        <p:blipFill>
          <a:blip r:embed="rId5">
            <a:alphaModFix/>
          </a:blip>
          <a:stretch>
            <a:fillRect/>
          </a:stretch>
        </p:blipFill>
        <p:spPr>
          <a:xfrm>
            <a:off x="5234270" y="1625317"/>
            <a:ext cx="2743200" cy="219478"/>
          </a:xfrm>
          <a:prstGeom prst="rect">
            <a:avLst/>
          </a:prstGeom>
          <a:noFill/>
          <a:ln>
            <a:noFill/>
          </a:ln>
        </p:spPr>
      </p:pic>
      <p:pic>
        <p:nvPicPr>
          <p:cNvPr id="75" name="Google Shape;75;p16"/>
          <p:cNvPicPr preferRelativeResize="0"/>
          <p:nvPr/>
        </p:nvPicPr>
        <p:blipFill>
          <a:blip r:embed="rId6">
            <a:alphaModFix/>
          </a:blip>
          <a:stretch>
            <a:fillRect/>
          </a:stretch>
        </p:blipFill>
        <p:spPr>
          <a:xfrm>
            <a:off x="559050" y="1625323"/>
            <a:ext cx="2520315" cy="168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Debriefing on the assignments</a:t>
            </a:r>
            <a:endParaRPr>
              <a:solidFill>
                <a:srgbClr val="000000"/>
              </a:solidFill>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Statistical testing: </a:t>
            </a:r>
            <a:endParaRPr/>
          </a:p>
          <a:p>
            <a:pPr indent="0" lvl="0" marL="0" marR="76200" rtl="0" algn="l">
              <a:lnSpc>
                <a:spcPct val="150001"/>
              </a:lnSpc>
              <a:spcBef>
                <a:spcPts val="1200"/>
              </a:spcBef>
              <a:spcAft>
                <a:spcPts val="0"/>
              </a:spcAft>
              <a:buClr>
                <a:schemeClr val="dk1"/>
              </a:buClr>
              <a:buSzPts val="1100"/>
              <a:buFont typeface="Arial"/>
              <a:buNone/>
            </a:pPr>
            <a:r>
              <a:rPr lang="en-GB" sz="1600">
                <a:solidFill>
                  <a:srgbClr val="1D1C1D"/>
                </a:solidFill>
                <a:latin typeface="Courier New"/>
                <a:ea typeface="Courier New"/>
                <a:cs typeface="Courier New"/>
                <a:sym typeface="Courier New"/>
              </a:rPr>
              <a:t>mm &lt;- model.matrix(~sex+condition, ...)</a:t>
            </a:r>
            <a:endParaRPr sz="1600">
              <a:solidFill>
                <a:srgbClr val="1D1C1D"/>
              </a:solidFill>
              <a:latin typeface="Courier New"/>
              <a:ea typeface="Courier New"/>
              <a:cs typeface="Courier New"/>
              <a:sym typeface="Courier New"/>
            </a:endParaRPr>
          </a:p>
          <a:p>
            <a:pPr indent="0" lvl="0" marL="0" rtl="0" algn="l">
              <a:spcBef>
                <a:spcPts val="300"/>
              </a:spcBef>
              <a:spcAft>
                <a:spcPts val="0"/>
              </a:spcAft>
              <a:buNone/>
            </a:pPr>
            <a:r>
              <a:rPr lang="en-GB"/>
              <a:t>and</a:t>
            </a:r>
            <a:endParaRPr/>
          </a:p>
          <a:p>
            <a:pPr indent="0" lvl="0" marL="0" rtl="0" algn="l">
              <a:spcBef>
                <a:spcPts val="1200"/>
              </a:spcBef>
              <a:spcAft>
                <a:spcPts val="0"/>
              </a:spcAft>
              <a:buNone/>
            </a:pPr>
            <a:r>
              <a:rPr lang="en-GB" sz="1600">
                <a:solidFill>
                  <a:srgbClr val="1D1C1D"/>
                </a:solidFill>
                <a:latin typeface="Courier New"/>
                <a:ea typeface="Courier New"/>
                <a:cs typeface="Courier New"/>
                <a:sym typeface="Courier New"/>
              </a:rPr>
              <a:t>mm &lt;- model.matrix(~sex, ...)</a:t>
            </a:r>
            <a:endParaRPr sz="1600">
              <a:solidFill>
                <a:srgbClr val="1D1C1D"/>
              </a:solidFill>
              <a:latin typeface="Courier New"/>
              <a:ea typeface="Courier New"/>
              <a:cs typeface="Courier New"/>
              <a:sym typeface="Courier New"/>
            </a:endParaRPr>
          </a:p>
          <a:p>
            <a:pPr indent="0" lvl="0" marL="0" marR="76200" rtl="0" algn="l">
              <a:lnSpc>
                <a:spcPct val="150001"/>
              </a:lnSpc>
              <a:spcBef>
                <a:spcPts val="1200"/>
              </a:spcBef>
              <a:spcAft>
                <a:spcPts val="0"/>
              </a:spcAft>
              <a:buClr>
                <a:schemeClr val="dk1"/>
              </a:buClr>
              <a:buSzPts val="1100"/>
              <a:buFont typeface="Arial"/>
              <a:buNone/>
            </a:pPr>
            <a:r>
              <a:rPr lang="en-GB" sz="1600">
                <a:solidFill>
                  <a:srgbClr val="1D1C1D"/>
                </a:solidFill>
                <a:latin typeface="Courier New"/>
                <a:ea typeface="Courier New"/>
                <a:cs typeface="Courier New"/>
                <a:sym typeface="Courier New"/>
              </a:rPr>
              <a:t>mm &lt;- model.matrix(~condition, ...)</a:t>
            </a:r>
            <a:endParaRPr sz="1600">
              <a:solidFill>
                <a:srgbClr val="1D1C1D"/>
              </a:solidFill>
              <a:latin typeface="Courier New"/>
              <a:ea typeface="Courier New"/>
              <a:cs typeface="Courier New"/>
              <a:sym typeface="Courier New"/>
            </a:endParaRPr>
          </a:p>
          <a:p>
            <a:pPr indent="0" lvl="0" marL="0" rtl="0" algn="l">
              <a:spcBef>
                <a:spcPts val="300"/>
              </a:spcBef>
              <a:spcAft>
                <a:spcPts val="0"/>
              </a:spcAft>
              <a:buNone/>
            </a:pPr>
            <a:r>
              <a:t/>
            </a:r>
            <a:endParaRPr/>
          </a:p>
          <a:p>
            <a:pPr indent="0" lvl="0" marL="0" rtl="0" algn="l">
              <a:spcBef>
                <a:spcPts val="1200"/>
              </a:spcBef>
              <a:spcAft>
                <a:spcPts val="1200"/>
              </a:spcAft>
              <a:buNone/>
            </a:pPr>
            <a:r>
              <a:rPr lang="en-GB"/>
              <a:t>is not equivalent!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791975" y="192650"/>
            <a:ext cx="7339408"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 example (from RNAseq)</a:t>
            </a:r>
            <a:endParaRPr/>
          </a:p>
        </p:txBody>
      </p:sp>
      <p:pic>
        <p:nvPicPr>
          <p:cNvPr id="92" name="Google Shape;92;p19"/>
          <p:cNvPicPr preferRelativeResize="0"/>
          <p:nvPr/>
        </p:nvPicPr>
        <p:blipFill>
          <a:blip r:embed="rId3">
            <a:alphaModFix/>
          </a:blip>
          <a:stretch>
            <a:fillRect/>
          </a:stretch>
        </p:blipFill>
        <p:spPr>
          <a:xfrm>
            <a:off x="2895600" y="1170125"/>
            <a:ext cx="6177584" cy="3820975"/>
          </a:xfrm>
          <a:prstGeom prst="rect">
            <a:avLst/>
          </a:prstGeom>
          <a:noFill/>
          <a:ln>
            <a:noFill/>
          </a:ln>
        </p:spPr>
      </p:pic>
      <p:sp>
        <p:nvSpPr>
          <p:cNvPr id="93" name="Google Shape;93;p19"/>
          <p:cNvSpPr txBox="1"/>
          <p:nvPr/>
        </p:nvSpPr>
        <p:spPr>
          <a:xfrm>
            <a:off x="203625" y="1726800"/>
            <a:ext cx="1932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Since some genes are stress-responsive, if the model does not include the condition the variability might appear high, leading to a failure to detect sex differences.</a:t>
            </a:r>
            <a:endParaRPr/>
          </a:p>
        </p:txBody>
      </p:sp>
      <p:cxnSp>
        <p:nvCxnSpPr>
          <p:cNvPr id="94" name="Google Shape;94;p19"/>
          <p:cNvCxnSpPr/>
          <p:nvPr/>
        </p:nvCxnSpPr>
        <p:spPr>
          <a:xfrm>
            <a:off x="2617675" y="1804399"/>
            <a:ext cx="442500" cy="0"/>
          </a:xfrm>
          <a:prstGeom prst="straightConnector1">
            <a:avLst/>
          </a:prstGeom>
          <a:noFill/>
          <a:ln cap="flat" cmpd="sng" w="28575">
            <a:solidFill>
              <a:schemeClr val="dk2"/>
            </a:solidFill>
            <a:prstDash val="solid"/>
            <a:round/>
            <a:headEnd len="med" w="med" type="none"/>
            <a:tailEnd len="med" w="med" type="triangle"/>
          </a:ln>
        </p:spPr>
      </p:cxnSp>
      <p:cxnSp>
        <p:nvCxnSpPr>
          <p:cNvPr id="95" name="Google Shape;95;p19"/>
          <p:cNvCxnSpPr/>
          <p:nvPr/>
        </p:nvCxnSpPr>
        <p:spPr>
          <a:xfrm>
            <a:off x="2457513" y="3588048"/>
            <a:ext cx="442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Count-based statistics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b="1" lang="en-GB"/>
              <a:t>number of fragments</a:t>
            </a:r>
            <a:r>
              <a:rPr lang="en-GB"/>
              <a:t> overlapping a given peak is not a </a:t>
            </a:r>
            <a:r>
              <a:rPr b="1" lang="en-GB"/>
              <a:t>continuous</a:t>
            </a:r>
            <a:r>
              <a:rPr lang="en-GB"/>
              <a:t> variable, but a </a:t>
            </a:r>
            <a:r>
              <a:rPr b="1" lang="en-GB"/>
              <a:t>discrete</a:t>
            </a:r>
            <a:r>
              <a:rPr lang="en-GB"/>
              <a:t> variable: it can only be non-negative integers.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must consider this information in the statistical analysis of count data, and so we can’t use statistics based on a normal distribution (e.g. t-tests or standard </a:t>
            </a:r>
            <a:r>
              <a:rPr lang="en-GB"/>
              <a:t>linear</a:t>
            </a:r>
            <a:r>
              <a:rPr lang="en-GB"/>
              <a:t> models).</a:t>
            </a:r>
            <a:endParaRPr/>
          </a:p>
          <a:p>
            <a:pPr indent="0" lvl="0" marL="0" rtl="0" algn="l">
              <a:spcBef>
                <a:spcPts val="1200"/>
              </a:spcBef>
              <a:spcAft>
                <a:spcPts val="1200"/>
              </a:spcAft>
              <a:buNone/>
            </a:pPr>
            <a:r>
              <a:rPr lang="en-GB"/>
              <a:t>We’ll use </a:t>
            </a:r>
            <a:r>
              <a:rPr b="1" lang="en-GB"/>
              <a:t>generalized linear models</a:t>
            </a:r>
            <a:r>
              <a:rPr lang="en-GB"/>
              <a:t>, which can be applied on different types of data distributions.</a:t>
            </a:r>
            <a:endParaRPr/>
          </a:p>
        </p:txBody>
      </p:sp>
      <p:sp>
        <p:nvSpPr>
          <p:cNvPr id="106" name="Google Shape;106;p21"/>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Count-based statistics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Count-based statistics</a:t>
            </a:r>
            <a:endParaRPr/>
          </a:p>
        </p:txBody>
      </p:sp>
      <p:sp>
        <p:nvSpPr>
          <p:cNvPr id="112" name="Google Shape;112;p22"/>
          <p:cNvSpPr txBox="1"/>
          <p:nvPr/>
        </p:nvSpPr>
        <p:spPr>
          <a:xfrm>
            <a:off x="348900" y="830875"/>
            <a:ext cx="84567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t>Consider coin tossing, where each toss can result in two outcomes.</a:t>
            </a:r>
            <a:endParaRPr sz="1600"/>
          </a:p>
          <a:p>
            <a:pPr indent="0" lvl="0" marL="0" rtl="0" algn="l">
              <a:lnSpc>
                <a:spcPct val="150000"/>
              </a:lnSpc>
              <a:spcBef>
                <a:spcPts val="0"/>
              </a:spcBef>
              <a:spcAft>
                <a:spcPts val="0"/>
              </a:spcAft>
              <a:buNone/>
            </a:pPr>
            <a:r>
              <a:rPr lang="en-GB" sz="1600"/>
              <a:t>Suppose each of us toss a coin X times, and we count the number of ‘heads’.</a:t>
            </a:r>
            <a:endParaRPr sz="1600"/>
          </a:p>
        </p:txBody>
      </p:sp>
      <p:pic>
        <p:nvPicPr>
          <p:cNvPr id="113" name="Google Shape;113;p22"/>
          <p:cNvPicPr preferRelativeResize="0"/>
          <p:nvPr/>
        </p:nvPicPr>
        <p:blipFill>
          <a:blip r:embed="rId3">
            <a:alphaModFix/>
          </a:blip>
          <a:stretch>
            <a:fillRect/>
          </a:stretch>
        </p:blipFill>
        <p:spPr>
          <a:xfrm>
            <a:off x="152400" y="2004475"/>
            <a:ext cx="5632451" cy="2681825"/>
          </a:xfrm>
          <a:prstGeom prst="rect">
            <a:avLst/>
          </a:prstGeom>
          <a:noFill/>
          <a:ln>
            <a:noFill/>
          </a:ln>
        </p:spPr>
      </p:pic>
      <p:grpSp>
        <p:nvGrpSpPr>
          <p:cNvPr id="114" name="Google Shape;114;p22"/>
          <p:cNvGrpSpPr/>
          <p:nvPr/>
        </p:nvGrpSpPr>
        <p:grpSpPr>
          <a:xfrm>
            <a:off x="1088125" y="4053825"/>
            <a:ext cx="4164900" cy="0"/>
            <a:chOff x="1088125" y="4053825"/>
            <a:chExt cx="4164900" cy="0"/>
          </a:xfrm>
        </p:grpSpPr>
        <p:cxnSp>
          <p:nvCxnSpPr>
            <p:cNvPr id="115" name="Google Shape;115;p22"/>
            <p:cNvCxnSpPr/>
            <p:nvPr/>
          </p:nvCxnSpPr>
          <p:spPr>
            <a:xfrm>
              <a:off x="1088125" y="4053825"/>
              <a:ext cx="1345500" cy="0"/>
            </a:xfrm>
            <a:prstGeom prst="straightConnector1">
              <a:avLst/>
            </a:prstGeom>
            <a:noFill/>
            <a:ln cap="flat" cmpd="sng" w="9525">
              <a:solidFill>
                <a:schemeClr val="dk1"/>
              </a:solidFill>
              <a:prstDash val="solid"/>
              <a:round/>
              <a:headEnd len="med" w="med" type="triangle"/>
              <a:tailEnd len="med" w="med" type="triangle"/>
            </a:ln>
          </p:spPr>
        </p:cxnSp>
        <p:cxnSp>
          <p:nvCxnSpPr>
            <p:cNvPr id="116" name="Google Shape;116;p22"/>
            <p:cNvCxnSpPr/>
            <p:nvPr/>
          </p:nvCxnSpPr>
          <p:spPr>
            <a:xfrm>
              <a:off x="3907525" y="4053825"/>
              <a:ext cx="1345500" cy="0"/>
            </a:xfrm>
            <a:prstGeom prst="straightConnector1">
              <a:avLst/>
            </a:prstGeom>
            <a:noFill/>
            <a:ln cap="flat" cmpd="sng" w="9525">
              <a:solidFill>
                <a:schemeClr val="dk1"/>
              </a:solidFill>
              <a:prstDash val="solid"/>
              <a:round/>
              <a:headEnd len="med" w="med" type="triangle"/>
              <a:tailEnd len="med" w="med" type="triangle"/>
            </a:ln>
          </p:spPr>
        </p:cxnSp>
      </p:grpSp>
      <p:grpSp>
        <p:nvGrpSpPr>
          <p:cNvPr id="117" name="Google Shape;117;p22"/>
          <p:cNvGrpSpPr/>
          <p:nvPr/>
        </p:nvGrpSpPr>
        <p:grpSpPr>
          <a:xfrm>
            <a:off x="6026025" y="1405132"/>
            <a:ext cx="2986500" cy="3585968"/>
            <a:chOff x="6026025" y="1405132"/>
            <a:chExt cx="2986500" cy="3585968"/>
          </a:xfrm>
        </p:grpSpPr>
        <p:grpSp>
          <p:nvGrpSpPr>
            <p:cNvPr id="118" name="Google Shape;118;p22"/>
            <p:cNvGrpSpPr/>
            <p:nvPr/>
          </p:nvGrpSpPr>
          <p:grpSpPr>
            <a:xfrm>
              <a:off x="6026025" y="1757725"/>
              <a:ext cx="2986500" cy="3233375"/>
              <a:chOff x="6026025" y="1757725"/>
              <a:chExt cx="2986500" cy="3233375"/>
            </a:xfrm>
          </p:grpSpPr>
          <p:sp>
            <p:nvSpPr>
              <p:cNvPr id="119" name="Google Shape;119;p22"/>
              <p:cNvSpPr txBox="1"/>
              <p:nvPr/>
            </p:nvSpPr>
            <p:spPr>
              <a:xfrm>
                <a:off x="6026025" y="1757725"/>
                <a:ext cx="29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results are Poisson-distributed,</a:t>
                </a:r>
                <a:endParaRPr/>
              </a:p>
              <a:p>
                <a:pPr indent="0" lvl="0" marL="0" rtl="0" algn="l">
                  <a:spcBef>
                    <a:spcPts val="0"/>
                  </a:spcBef>
                  <a:spcAft>
                    <a:spcPts val="0"/>
                  </a:spcAft>
                  <a:buNone/>
                </a:pPr>
                <a:r>
                  <a:rPr lang="en-GB"/>
                  <a:t>meaning that the variance is equal to the number of tosses</a:t>
                </a:r>
                <a:endParaRPr/>
              </a:p>
            </p:txBody>
          </p:sp>
          <p:pic>
            <p:nvPicPr>
              <p:cNvPr id="120" name="Google Shape;120;p22"/>
              <p:cNvPicPr preferRelativeResize="0"/>
              <p:nvPr/>
            </p:nvPicPr>
            <p:blipFill>
              <a:blip r:embed="rId4">
                <a:alphaModFix/>
              </a:blip>
              <a:stretch>
                <a:fillRect/>
              </a:stretch>
            </p:blipFill>
            <p:spPr>
              <a:xfrm>
                <a:off x="6318251" y="2741425"/>
                <a:ext cx="2514742" cy="2249675"/>
              </a:xfrm>
              <a:prstGeom prst="rect">
                <a:avLst/>
              </a:prstGeom>
              <a:noFill/>
              <a:ln>
                <a:noFill/>
              </a:ln>
            </p:spPr>
          </p:pic>
        </p:grpSp>
        <p:pic>
          <p:nvPicPr>
            <p:cNvPr id="121" name="Google Shape;121;p22">
              <a:hlinkClick r:id="rId5"/>
            </p:cNvPr>
            <p:cNvPicPr preferRelativeResize="0"/>
            <p:nvPr/>
          </p:nvPicPr>
          <p:blipFill>
            <a:blip r:embed="rId6">
              <a:alphaModFix amt="11000"/>
            </a:blip>
            <a:stretch>
              <a:fillRect/>
            </a:stretch>
          </p:blipFill>
          <p:spPr>
            <a:xfrm>
              <a:off x="8756100" y="1405132"/>
              <a:ext cx="256425" cy="37924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