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e9e533e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e9e533e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e9e533e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e9e533e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ead7bc9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ead7bc9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9e533e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9e533e9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e9e533e9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e9e533e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e9e533e9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e9e533e9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ead7bc9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ead7bc9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e9e533e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e9e533e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26afdb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26afdb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e9e533e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e9e533e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ead7bc9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ead7bc9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e9e533e9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e9e533e9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e9e533e9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e9e533e9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e9e533e9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e9e533e9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2291058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2291058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f0d0e1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f0d0e1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ead7bc9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ead7bc9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382d7c08b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382d7c0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382d7c08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382d7c08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382d7c08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382d7c08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382d7c08b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382d7c08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382d7c08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382d7c08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382d7c08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382d7c08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cb76ae0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cb76ae0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67"/>
            <a:ext cx="8228763" cy="858473"/>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300"/>
              <a:buNone/>
              <a:defRPr sz="1300"/>
            </a:lvl1pPr>
            <a:lvl2pPr lvl="1" algn="l">
              <a:spcBef>
                <a:spcPts val="0"/>
              </a:spcBef>
              <a:spcAft>
                <a:spcPts val="0"/>
              </a:spcAft>
              <a:buSzPts val="1300"/>
              <a:buNone/>
              <a:defRPr sz="1300"/>
            </a:lvl2pPr>
            <a:lvl3pPr lvl="2" algn="l">
              <a:spcBef>
                <a:spcPts val="0"/>
              </a:spcBef>
              <a:spcAft>
                <a:spcPts val="0"/>
              </a:spcAft>
              <a:buSzPts val="1300"/>
              <a:buNone/>
              <a:defRPr sz="1300"/>
            </a:lvl3pPr>
            <a:lvl4pPr lvl="3" algn="l">
              <a:spcBef>
                <a:spcPts val="0"/>
              </a:spcBef>
              <a:spcAft>
                <a:spcPts val="0"/>
              </a:spcAft>
              <a:buSzPts val="1300"/>
              <a:buNone/>
              <a:defRPr sz="1300"/>
            </a:lvl4pPr>
            <a:lvl5pPr lvl="4" algn="l">
              <a:spcBef>
                <a:spcPts val="0"/>
              </a:spcBef>
              <a:spcAft>
                <a:spcPts val="0"/>
              </a:spcAft>
              <a:buSzPts val="1300"/>
              <a:buNone/>
              <a:defRPr sz="1300"/>
            </a:lvl5pPr>
            <a:lvl6pPr lvl="5" algn="l">
              <a:spcBef>
                <a:spcPts val="0"/>
              </a:spcBef>
              <a:spcAft>
                <a:spcPts val="0"/>
              </a:spcAft>
              <a:buSzPts val="1300"/>
              <a:buNone/>
              <a:defRPr sz="1300"/>
            </a:lvl6pPr>
            <a:lvl7pPr lvl="6" algn="l">
              <a:spcBef>
                <a:spcPts val="0"/>
              </a:spcBef>
              <a:spcAft>
                <a:spcPts val="0"/>
              </a:spcAft>
              <a:buSzPts val="1300"/>
              <a:buNone/>
              <a:defRPr sz="1300"/>
            </a:lvl7pPr>
            <a:lvl8pPr lvl="7" algn="l">
              <a:spcBef>
                <a:spcPts val="0"/>
              </a:spcBef>
              <a:spcAft>
                <a:spcPts val="0"/>
              </a:spcAft>
              <a:buSzPts val="1300"/>
              <a:buNone/>
              <a:defRPr sz="1300"/>
            </a:lvl8pPr>
            <a:lvl9pPr lvl="8" algn="l">
              <a:spcBef>
                <a:spcPts val="0"/>
              </a:spcBef>
              <a:spcAft>
                <a:spcPts val="0"/>
              </a:spcAft>
              <a:buSzPts val="1300"/>
              <a:buNone/>
              <a:defRPr sz="1300"/>
            </a:lvl9pPr>
          </a:lstStyle>
          <a:p/>
        </p:txBody>
      </p:sp>
      <p:sp>
        <p:nvSpPr>
          <p:cNvPr id="52" name="Google Shape;52;p13"/>
          <p:cNvSpPr txBox="1"/>
          <p:nvPr>
            <p:ph idx="1" type="body"/>
          </p:nvPr>
        </p:nvSpPr>
        <p:spPr>
          <a:xfrm>
            <a:off x="457172" y="1203299"/>
            <a:ext cx="8228763" cy="2982614"/>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300"/>
              <a:buNone/>
              <a:defRPr sz="1300"/>
            </a:lvl1pPr>
            <a:lvl2pPr indent="-228600" lvl="1" marL="914400" algn="l">
              <a:spcBef>
                <a:spcPts val="1200"/>
              </a:spcBef>
              <a:spcAft>
                <a:spcPts val="0"/>
              </a:spcAft>
              <a:buSzPts val="1300"/>
              <a:buNone/>
              <a:defRPr sz="1300"/>
            </a:lvl2pPr>
            <a:lvl3pPr indent="-228600" lvl="2" marL="1371600" algn="l">
              <a:spcBef>
                <a:spcPts val="1200"/>
              </a:spcBef>
              <a:spcAft>
                <a:spcPts val="0"/>
              </a:spcAft>
              <a:buSzPts val="1300"/>
              <a:buNone/>
              <a:defRPr sz="1300"/>
            </a:lvl3pPr>
            <a:lvl4pPr indent="-228600" lvl="3" marL="1828800" algn="l">
              <a:spcBef>
                <a:spcPts val="1200"/>
              </a:spcBef>
              <a:spcAft>
                <a:spcPts val="0"/>
              </a:spcAft>
              <a:buSzPts val="1300"/>
              <a:buNone/>
              <a:defRPr sz="1300"/>
            </a:lvl4pPr>
            <a:lvl5pPr indent="-228600" lvl="4" marL="2286000" algn="l">
              <a:spcBef>
                <a:spcPts val="1200"/>
              </a:spcBef>
              <a:spcAft>
                <a:spcPts val="0"/>
              </a:spcAft>
              <a:buSzPts val="1300"/>
              <a:buNone/>
              <a:defRPr sz="1300"/>
            </a:lvl5pPr>
            <a:lvl6pPr indent="-228600" lvl="5" marL="2743200" algn="l">
              <a:spcBef>
                <a:spcPts val="1200"/>
              </a:spcBef>
              <a:spcAft>
                <a:spcPts val="0"/>
              </a:spcAft>
              <a:buSzPts val="1300"/>
              <a:buNone/>
              <a:defRPr sz="1300"/>
            </a:lvl6pPr>
            <a:lvl7pPr indent="-228600" lvl="6" marL="3200400" algn="l">
              <a:spcBef>
                <a:spcPts val="1200"/>
              </a:spcBef>
              <a:spcAft>
                <a:spcPts val="0"/>
              </a:spcAft>
              <a:buSzPts val="1300"/>
              <a:buNone/>
              <a:defRPr sz="1300"/>
            </a:lvl7pPr>
            <a:lvl8pPr indent="-228600" lvl="7" marL="3657600" algn="l">
              <a:spcBef>
                <a:spcPts val="1200"/>
              </a:spcBef>
              <a:spcAft>
                <a:spcPts val="0"/>
              </a:spcAft>
              <a:buSzPts val="1300"/>
              <a:buNone/>
              <a:defRPr sz="1300"/>
            </a:lvl8pPr>
            <a:lvl9pPr indent="-228600" lvl="8" marL="4114800" algn="l">
              <a:spcBef>
                <a:spcPts val="1200"/>
              </a:spcBef>
              <a:spcAft>
                <a:spcPts val="1200"/>
              </a:spcAft>
              <a:buSzPts val="1300"/>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xkcd.com/55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hyperlink" Target="http://enhancer.lbl.go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Bioinformatic approaches to regulatory genomics and epigenomics</a:t>
            </a:r>
            <a:endParaRPr/>
          </a:p>
        </p:txBody>
      </p:sp>
      <p:sp>
        <p:nvSpPr>
          <p:cNvPr id="58" name="Google Shape;58;p14"/>
          <p:cNvSpPr txBox="1"/>
          <p:nvPr>
            <p:ph idx="1" type="subTitle"/>
          </p:nvPr>
        </p:nvSpPr>
        <p:spPr>
          <a:xfrm>
            <a:off x="311700" y="3071840"/>
            <a:ext cx="8520600" cy="190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376-​1347-00L  |  week 05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Pierre-Luc Germain</a:t>
            </a:r>
            <a:endParaRPr/>
          </a:p>
        </p:txBody>
      </p:sp>
      <p:pic>
        <p:nvPicPr>
          <p:cNvPr id="59" name="Google Shape;59;p14"/>
          <p:cNvPicPr preferRelativeResize="0"/>
          <p:nvPr/>
        </p:nvPicPr>
        <p:blipFill>
          <a:blip r:embed="rId3">
            <a:alphaModFix/>
          </a:blip>
          <a:stretch>
            <a:fillRect/>
          </a:stretch>
        </p:blipFill>
        <p:spPr>
          <a:xfrm>
            <a:off x="0" y="4375050"/>
            <a:ext cx="1921075" cy="76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2400" y="152400"/>
            <a:ext cx="8839204" cy="4827603"/>
          </a:xfrm>
          <a:prstGeom prst="rect">
            <a:avLst/>
          </a:prstGeom>
          <a:noFill/>
          <a:ln>
            <a:noFill/>
          </a:ln>
        </p:spPr>
      </p:pic>
      <p:pic>
        <p:nvPicPr>
          <p:cNvPr id="120" name="Google Shape;120;p23"/>
          <p:cNvPicPr preferRelativeResize="0"/>
          <p:nvPr/>
        </p:nvPicPr>
        <p:blipFill>
          <a:blip r:embed="rId4">
            <a:alphaModFix/>
          </a:blip>
          <a:stretch>
            <a:fillRect/>
          </a:stretch>
        </p:blipFill>
        <p:spPr>
          <a:xfrm>
            <a:off x="2880500" y="2829250"/>
            <a:ext cx="2337050" cy="142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0" y="642663"/>
            <a:ext cx="5609351" cy="4023788"/>
          </a:xfrm>
          <a:prstGeom prst="rect">
            <a:avLst/>
          </a:prstGeom>
          <a:noFill/>
          <a:ln>
            <a:noFill/>
          </a:ln>
        </p:spPr>
      </p:pic>
      <p:sp>
        <p:nvSpPr>
          <p:cNvPr id="126" name="Google Shape;126;p24"/>
          <p:cNvSpPr txBox="1"/>
          <p:nvPr/>
        </p:nvSpPr>
        <p:spPr>
          <a:xfrm>
            <a:off x="5617" y="47425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200">
                <a:solidFill>
                  <a:srgbClr val="666666"/>
                </a:solidFill>
              </a:rPr>
              <a:t>(Bhaumik, Smith and Shilatifard 2007)</a:t>
            </a:r>
            <a:endParaRPr sz="1200">
              <a:solidFill>
                <a:srgbClr val="666666"/>
              </a:solidFill>
            </a:endParaRPr>
          </a:p>
        </p:txBody>
      </p:sp>
      <p:sp>
        <p:nvSpPr>
          <p:cNvPr id="127" name="Google Shape;127;p24"/>
          <p:cNvSpPr txBox="1"/>
          <p:nvPr>
            <p:ph type="title"/>
          </p:nvPr>
        </p:nvSpPr>
        <p:spPr>
          <a:xfrm>
            <a:off x="84600" y="-12175"/>
            <a:ext cx="897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Many residues on the histone tails can be post-translationally modified</a:t>
            </a:r>
            <a:endParaRPr sz="2120"/>
          </a:p>
        </p:txBody>
      </p:sp>
      <p:grpSp>
        <p:nvGrpSpPr>
          <p:cNvPr id="128" name="Google Shape;128;p24"/>
          <p:cNvGrpSpPr/>
          <p:nvPr/>
        </p:nvGrpSpPr>
        <p:grpSpPr>
          <a:xfrm>
            <a:off x="4875425" y="2537700"/>
            <a:ext cx="4192500" cy="2585700"/>
            <a:chOff x="4951625" y="2156700"/>
            <a:chExt cx="4192500" cy="2585700"/>
          </a:xfrm>
        </p:grpSpPr>
        <p:pic>
          <p:nvPicPr>
            <p:cNvPr id="129" name="Google Shape;129;p24"/>
            <p:cNvPicPr preferRelativeResize="0"/>
            <p:nvPr/>
          </p:nvPicPr>
          <p:blipFill>
            <a:blip r:embed="rId4">
              <a:alphaModFix/>
            </a:blip>
            <a:stretch>
              <a:fillRect/>
            </a:stretch>
          </p:blipFill>
          <p:spPr>
            <a:xfrm>
              <a:off x="5038950" y="2299225"/>
              <a:ext cx="4105049" cy="1970175"/>
            </a:xfrm>
            <a:prstGeom prst="rect">
              <a:avLst/>
            </a:prstGeom>
            <a:noFill/>
            <a:ln>
              <a:noFill/>
            </a:ln>
          </p:spPr>
        </p:pic>
        <p:sp>
          <p:nvSpPr>
            <p:cNvPr id="130" name="Google Shape;130;p24"/>
            <p:cNvSpPr/>
            <p:nvPr/>
          </p:nvSpPr>
          <p:spPr>
            <a:xfrm>
              <a:off x="4951625" y="2156700"/>
              <a:ext cx="4192500" cy="2585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nvSpPr>
          <p:spPr>
            <a:xfrm>
              <a:off x="5219175" y="4269400"/>
              <a:ext cx="37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H3K27…         </a:t>
              </a:r>
              <a:r>
                <a:rPr lang="en-GB" sz="1100"/>
                <a:t>me                      me2                     me3</a:t>
              </a:r>
              <a:endParaRPr sz="1100"/>
            </a:p>
          </p:txBody>
        </p:sp>
      </p:grpSp>
      <p:grpSp>
        <p:nvGrpSpPr>
          <p:cNvPr id="132" name="Google Shape;132;p24"/>
          <p:cNvGrpSpPr/>
          <p:nvPr/>
        </p:nvGrpSpPr>
        <p:grpSpPr>
          <a:xfrm>
            <a:off x="2794947" y="1324481"/>
            <a:ext cx="2458737" cy="2237100"/>
            <a:chOff x="2772914" y="1247476"/>
            <a:chExt cx="2458737" cy="2237100"/>
          </a:xfrm>
        </p:grpSpPr>
        <p:sp>
          <p:nvSpPr>
            <p:cNvPr id="133" name="Google Shape;133;p24"/>
            <p:cNvSpPr/>
            <p:nvPr/>
          </p:nvSpPr>
          <p:spPr>
            <a:xfrm>
              <a:off x="2772914" y="2465644"/>
              <a:ext cx="297000" cy="297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rot="2129340">
              <a:off x="3140652" y="1650859"/>
              <a:ext cx="1847397" cy="1430335"/>
            </a:xfrm>
            <a:prstGeom prst="bentArrow">
              <a:avLst>
                <a:gd fmla="val 14374" name="adj1"/>
                <a:gd fmla="val 25000" name="adj2"/>
                <a:gd fmla="val 25000" name="adj3"/>
                <a:gd fmla="val 43750" name="adj4"/>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24"/>
          <p:cNvGrpSpPr/>
          <p:nvPr/>
        </p:nvGrpSpPr>
        <p:grpSpPr>
          <a:xfrm>
            <a:off x="6690175" y="560525"/>
            <a:ext cx="1994294" cy="1895025"/>
            <a:chOff x="6690175" y="560525"/>
            <a:chExt cx="1994294" cy="1895025"/>
          </a:xfrm>
        </p:grpSpPr>
        <p:pic>
          <p:nvPicPr>
            <p:cNvPr id="136" name="Google Shape;136;p24"/>
            <p:cNvPicPr preferRelativeResize="0"/>
            <p:nvPr/>
          </p:nvPicPr>
          <p:blipFill>
            <a:blip r:embed="rId5">
              <a:alphaModFix/>
            </a:blip>
            <a:stretch>
              <a:fillRect/>
            </a:stretch>
          </p:blipFill>
          <p:spPr>
            <a:xfrm>
              <a:off x="7409950" y="560525"/>
              <a:ext cx="1274519" cy="1895025"/>
            </a:xfrm>
            <a:prstGeom prst="rect">
              <a:avLst/>
            </a:prstGeom>
            <a:noFill/>
            <a:ln>
              <a:noFill/>
            </a:ln>
          </p:spPr>
        </p:pic>
        <p:sp>
          <p:nvSpPr>
            <p:cNvPr id="137" name="Google Shape;137;p24"/>
            <p:cNvSpPr txBox="1"/>
            <p:nvPr/>
          </p:nvSpPr>
          <p:spPr>
            <a:xfrm>
              <a:off x="6690175" y="1122375"/>
              <a:ext cx="9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H3K27ac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76750" y="1061100"/>
            <a:ext cx="5743575" cy="3829050"/>
          </a:xfrm>
          <a:prstGeom prst="rect">
            <a:avLst/>
          </a:prstGeom>
          <a:noFill/>
          <a:ln>
            <a:noFill/>
          </a:ln>
        </p:spPr>
      </p:pic>
      <p:sp>
        <p:nvSpPr>
          <p:cNvPr id="143" name="Google Shape;143;p25"/>
          <p:cNvSpPr txBox="1"/>
          <p:nvPr>
            <p:ph type="title"/>
          </p:nvPr>
        </p:nvSpPr>
        <p:spPr>
          <a:xfrm>
            <a:off x="84600" y="64025"/>
            <a:ext cx="8974800" cy="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20"/>
              <a:t>Some histone modifications appear to be very localized, e.g. happening on a specific nucleosome, while most are much more broadly distributed</a:t>
            </a:r>
            <a:endParaRPr sz="2020"/>
          </a:p>
        </p:txBody>
      </p:sp>
      <p:sp>
        <p:nvSpPr>
          <p:cNvPr id="144" name="Google Shape;144;p25"/>
          <p:cNvSpPr txBox="1"/>
          <p:nvPr/>
        </p:nvSpPr>
        <p:spPr>
          <a:xfrm>
            <a:off x="6580100" y="2490875"/>
            <a:ext cx="232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strategy of calling ‘peaks’ must therefore be adapted</a:t>
            </a:r>
            <a:endParaRPr/>
          </a:p>
          <a:p>
            <a:pPr indent="0" lvl="0" marL="0" rtl="0" algn="l">
              <a:spcBef>
                <a:spcPts val="0"/>
              </a:spcBef>
              <a:spcAft>
                <a:spcPts val="0"/>
              </a:spcAft>
              <a:buNone/>
            </a:pPr>
            <a:r>
              <a:rPr lang="en-GB"/>
              <a:t>(e.g. “broad” option of most peak-callers)</a:t>
            </a:r>
            <a:endParaRPr/>
          </a:p>
        </p:txBody>
      </p:sp>
      <p:sp>
        <p:nvSpPr>
          <p:cNvPr id="145" name="Google Shape;145;p25"/>
          <p:cNvSpPr txBox="1"/>
          <p:nvPr/>
        </p:nvSpPr>
        <p:spPr>
          <a:xfrm>
            <a:off x="6143992" y="47742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n-GB" sz="1200">
                <a:solidFill>
                  <a:srgbClr val="666666"/>
                </a:solidFill>
              </a:rPr>
              <a:t>(Park, Nat Rev Gen 2009)</a:t>
            </a:r>
            <a:endParaRPr sz="12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p:nvPr/>
        </p:nvSpPr>
        <p:spPr>
          <a:xfrm>
            <a:off x="1938350" y="1253675"/>
            <a:ext cx="4948200" cy="2894400"/>
          </a:xfrm>
          <a:prstGeom prst="rect">
            <a:avLst/>
          </a:prstGeom>
          <a:gradFill>
            <a:gsLst>
              <a:gs pos="0">
                <a:srgbClr val="CC4125"/>
              </a:gs>
              <a:gs pos="100000">
                <a:srgbClr val="6AA84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 name="Google Shape;151;p26"/>
          <p:cNvSpPr txBox="1"/>
          <p:nvPr/>
        </p:nvSpPr>
        <p:spPr>
          <a:xfrm>
            <a:off x="2069948" y="2146084"/>
            <a:ext cx="17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H3K27me3</a:t>
            </a:r>
            <a:endParaRPr b="1"/>
          </a:p>
        </p:txBody>
      </p:sp>
      <p:sp>
        <p:nvSpPr>
          <p:cNvPr id="152" name="Google Shape;152;p26"/>
          <p:cNvSpPr txBox="1"/>
          <p:nvPr/>
        </p:nvSpPr>
        <p:spPr>
          <a:xfrm>
            <a:off x="4927450" y="2100084"/>
            <a:ext cx="1710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a:t>H3K27ac</a:t>
            </a:r>
            <a:endParaRPr b="1"/>
          </a:p>
        </p:txBody>
      </p:sp>
      <p:sp>
        <p:nvSpPr>
          <p:cNvPr id="153" name="Google Shape;153;p26"/>
          <p:cNvSpPr txBox="1"/>
          <p:nvPr/>
        </p:nvSpPr>
        <p:spPr>
          <a:xfrm>
            <a:off x="4938416" y="2498379"/>
            <a:ext cx="1710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a:t>H3K4me</a:t>
            </a:r>
            <a:endParaRPr b="1"/>
          </a:p>
        </p:txBody>
      </p:sp>
      <p:sp>
        <p:nvSpPr>
          <p:cNvPr id="154" name="Google Shape;154;p26"/>
          <p:cNvSpPr txBox="1"/>
          <p:nvPr/>
        </p:nvSpPr>
        <p:spPr>
          <a:xfrm rot="-5400000">
            <a:off x="1810175" y="3204160"/>
            <a:ext cx="15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R</a:t>
            </a:r>
            <a:r>
              <a:rPr b="1" lang="en-GB"/>
              <a:t>epressed</a:t>
            </a:r>
            <a:endParaRPr b="1"/>
          </a:p>
        </p:txBody>
      </p:sp>
      <p:sp>
        <p:nvSpPr>
          <p:cNvPr id="155" name="Google Shape;155;p26"/>
          <p:cNvSpPr txBox="1"/>
          <p:nvPr/>
        </p:nvSpPr>
        <p:spPr>
          <a:xfrm rot="-5400000">
            <a:off x="5565461" y="3316660"/>
            <a:ext cx="12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Active</a:t>
            </a:r>
            <a:endParaRPr b="1"/>
          </a:p>
        </p:txBody>
      </p:sp>
      <p:cxnSp>
        <p:nvCxnSpPr>
          <p:cNvPr id="156" name="Google Shape;156;p26"/>
          <p:cNvCxnSpPr/>
          <p:nvPr/>
        </p:nvCxnSpPr>
        <p:spPr>
          <a:xfrm>
            <a:off x="5041502" y="4225500"/>
            <a:ext cx="0" cy="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26"/>
          <p:cNvSpPr txBox="1"/>
          <p:nvPr>
            <p:ph type="title"/>
          </p:nvPr>
        </p:nvSpPr>
        <p:spPr>
          <a:xfrm>
            <a:off x="84600" y="64025"/>
            <a:ext cx="8974800" cy="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There is a very strong association of certain histone marks and activation or repression</a:t>
            </a:r>
            <a:endParaRPr sz="2120"/>
          </a:p>
        </p:txBody>
      </p:sp>
      <p:sp>
        <p:nvSpPr>
          <p:cNvPr id="158" name="Google Shape;158;p26"/>
          <p:cNvSpPr txBox="1"/>
          <p:nvPr/>
        </p:nvSpPr>
        <p:spPr>
          <a:xfrm>
            <a:off x="7054950" y="3595275"/>
            <a:ext cx="16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Gene expression</a:t>
            </a:r>
            <a:endParaRPr/>
          </a:p>
        </p:txBody>
      </p:sp>
      <p:sp>
        <p:nvSpPr>
          <p:cNvPr id="159" name="Google Shape;159;p26"/>
          <p:cNvSpPr txBox="1"/>
          <p:nvPr/>
        </p:nvSpPr>
        <p:spPr>
          <a:xfrm>
            <a:off x="7054450" y="2204525"/>
            <a:ext cx="16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Histone modifications</a:t>
            </a:r>
            <a:endParaRPr/>
          </a:p>
        </p:txBody>
      </p:sp>
      <p:cxnSp>
        <p:nvCxnSpPr>
          <p:cNvPr id="160" name="Google Shape;160;p26"/>
          <p:cNvCxnSpPr/>
          <p:nvPr/>
        </p:nvCxnSpPr>
        <p:spPr>
          <a:xfrm>
            <a:off x="4951075" y="2307835"/>
            <a:ext cx="509700" cy="0"/>
          </a:xfrm>
          <a:prstGeom prst="straightConnector1">
            <a:avLst/>
          </a:prstGeom>
          <a:noFill/>
          <a:ln cap="flat" cmpd="sng" w="19050">
            <a:solidFill>
              <a:schemeClr val="dk1"/>
            </a:solidFill>
            <a:prstDash val="solid"/>
            <a:round/>
            <a:headEnd len="med" w="med" type="none"/>
            <a:tailEnd len="med" w="med" type="triangle"/>
          </a:ln>
        </p:spPr>
      </p:cxnSp>
      <p:cxnSp>
        <p:nvCxnSpPr>
          <p:cNvPr id="161" name="Google Shape;161;p26"/>
          <p:cNvCxnSpPr/>
          <p:nvPr/>
        </p:nvCxnSpPr>
        <p:spPr>
          <a:xfrm rot="10800000">
            <a:off x="3350875" y="2307835"/>
            <a:ext cx="509700" cy="0"/>
          </a:xfrm>
          <a:prstGeom prst="straightConnector1">
            <a:avLst/>
          </a:prstGeom>
          <a:noFill/>
          <a:ln cap="flat" cmpd="sng" w="19050">
            <a:solidFill>
              <a:schemeClr val="dk1"/>
            </a:solidFill>
            <a:prstDash val="solid"/>
            <a:round/>
            <a:headEnd len="med" w="med" type="none"/>
            <a:tailEnd len="med" w="med" type="triangle"/>
          </a:ln>
        </p:spPr>
      </p:cxnSp>
      <p:sp>
        <p:nvSpPr>
          <p:cNvPr id="162" name="Google Shape;162;p26"/>
          <p:cNvSpPr txBox="1"/>
          <p:nvPr/>
        </p:nvSpPr>
        <p:spPr>
          <a:xfrm>
            <a:off x="3900100" y="2023850"/>
            <a:ext cx="105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mutually</a:t>
            </a:r>
            <a:endParaRPr/>
          </a:p>
          <a:p>
            <a:pPr indent="0" lvl="0" marL="0" rtl="0" algn="ctr">
              <a:spcBef>
                <a:spcPts val="0"/>
              </a:spcBef>
              <a:spcAft>
                <a:spcPts val="0"/>
              </a:spcAft>
              <a:buNone/>
            </a:pPr>
            <a:r>
              <a:rPr lang="en-GB"/>
              <a:t>exclusive</a:t>
            </a:r>
            <a:endParaRPr/>
          </a:p>
        </p:txBody>
      </p:sp>
      <p:grpSp>
        <p:nvGrpSpPr>
          <p:cNvPr id="163" name="Google Shape;163;p26"/>
          <p:cNvGrpSpPr/>
          <p:nvPr/>
        </p:nvGrpSpPr>
        <p:grpSpPr>
          <a:xfrm>
            <a:off x="729850" y="1290125"/>
            <a:ext cx="7953900" cy="615600"/>
            <a:chOff x="729850" y="1290125"/>
            <a:chExt cx="7953900" cy="615600"/>
          </a:xfrm>
        </p:grpSpPr>
        <p:sp>
          <p:nvSpPr>
            <p:cNvPr id="164" name="Google Shape;164;p26"/>
            <p:cNvSpPr txBox="1"/>
            <p:nvPr/>
          </p:nvSpPr>
          <p:spPr>
            <a:xfrm>
              <a:off x="2069955" y="1298725"/>
              <a:ext cx="12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Polycomb</a:t>
              </a:r>
              <a:endParaRPr b="1"/>
            </a:p>
          </p:txBody>
        </p:sp>
        <p:sp>
          <p:nvSpPr>
            <p:cNvPr id="165" name="Google Shape;165;p26"/>
            <p:cNvSpPr txBox="1"/>
            <p:nvPr/>
          </p:nvSpPr>
          <p:spPr>
            <a:xfrm>
              <a:off x="5299843" y="1298725"/>
              <a:ext cx="1404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a:t>Trithorax</a:t>
              </a:r>
              <a:endParaRPr b="1"/>
            </a:p>
          </p:txBody>
        </p:sp>
        <p:cxnSp>
          <p:nvCxnSpPr>
            <p:cNvPr id="166" name="Google Shape;166;p26"/>
            <p:cNvCxnSpPr/>
            <p:nvPr/>
          </p:nvCxnSpPr>
          <p:spPr>
            <a:xfrm>
              <a:off x="3925485" y="1498825"/>
              <a:ext cx="905100" cy="0"/>
            </a:xfrm>
            <a:prstGeom prst="straightConnector1">
              <a:avLst/>
            </a:prstGeom>
            <a:noFill/>
            <a:ln cap="flat" cmpd="sng" w="19050">
              <a:solidFill>
                <a:schemeClr val="dk1"/>
              </a:solidFill>
              <a:prstDash val="solid"/>
              <a:round/>
              <a:headEnd len="med" w="med" type="triangle"/>
              <a:tailEnd len="med" w="med" type="triangle"/>
            </a:ln>
          </p:spPr>
        </p:cxnSp>
        <p:sp>
          <p:nvSpPr>
            <p:cNvPr id="167" name="Google Shape;167;p26"/>
            <p:cNvSpPr txBox="1"/>
            <p:nvPr/>
          </p:nvSpPr>
          <p:spPr>
            <a:xfrm>
              <a:off x="7054450" y="1290125"/>
              <a:ext cx="16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Activating complex</a:t>
              </a:r>
              <a:endParaRPr/>
            </a:p>
          </p:txBody>
        </p:sp>
        <p:sp>
          <p:nvSpPr>
            <p:cNvPr id="168" name="Google Shape;168;p26"/>
            <p:cNvSpPr txBox="1"/>
            <p:nvPr/>
          </p:nvSpPr>
          <p:spPr>
            <a:xfrm>
              <a:off x="729850" y="1290125"/>
              <a:ext cx="127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Repressive</a:t>
              </a:r>
              <a:r>
                <a:rPr lang="en-GB"/>
                <a:t> complex</a:t>
              </a:r>
              <a:endParaRPr/>
            </a:p>
          </p:txBody>
        </p:sp>
      </p:grpSp>
      <p:sp>
        <p:nvSpPr>
          <p:cNvPr id="169" name="Google Shape;169;p26"/>
          <p:cNvSpPr txBox="1"/>
          <p:nvPr/>
        </p:nvSpPr>
        <p:spPr>
          <a:xfrm>
            <a:off x="162950" y="4485725"/>
            <a:ext cx="38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351C75"/>
                </a:solidFill>
              </a:rPr>
              <a:t>But which comes first?</a:t>
            </a:r>
            <a:endParaRPr sz="1600">
              <a:solidFill>
                <a:srgbClr val="351C75"/>
              </a:solidFill>
            </a:endParaRPr>
          </a:p>
        </p:txBody>
      </p:sp>
      <p:cxnSp>
        <p:nvCxnSpPr>
          <p:cNvPr id="170" name="Google Shape;170;p26"/>
          <p:cNvCxnSpPr/>
          <p:nvPr/>
        </p:nvCxnSpPr>
        <p:spPr>
          <a:xfrm>
            <a:off x="3925485" y="3784825"/>
            <a:ext cx="905100" cy="0"/>
          </a:xfrm>
          <a:prstGeom prst="straightConnector1">
            <a:avLst/>
          </a:prstGeom>
          <a:noFill/>
          <a:ln cap="flat" cmpd="sng" w="19050">
            <a:solidFill>
              <a:schemeClr val="dk1"/>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355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Causality or correlation?</a:t>
            </a:r>
            <a:endParaRPr/>
          </a:p>
        </p:txBody>
      </p:sp>
      <p:pic>
        <p:nvPicPr>
          <p:cNvPr id="176" name="Google Shape;176;p27"/>
          <p:cNvPicPr preferRelativeResize="0"/>
          <p:nvPr/>
        </p:nvPicPr>
        <p:blipFill>
          <a:blip r:embed="rId3">
            <a:alphaModFix/>
          </a:blip>
          <a:stretch>
            <a:fillRect/>
          </a:stretch>
        </p:blipFill>
        <p:spPr>
          <a:xfrm>
            <a:off x="4487100" y="1854775"/>
            <a:ext cx="4456875" cy="1796350"/>
          </a:xfrm>
          <a:prstGeom prst="rect">
            <a:avLst/>
          </a:prstGeom>
          <a:noFill/>
          <a:ln>
            <a:noFill/>
          </a:ln>
        </p:spPr>
      </p:pic>
      <p:sp>
        <p:nvSpPr>
          <p:cNvPr id="177" name="Google Shape;177;p27"/>
          <p:cNvSpPr txBox="1"/>
          <p:nvPr/>
        </p:nvSpPr>
        <p:spPr>
          <a:xfrm>
            <a:off x="6373950" y="3718950"/>
            <a:ext cx="22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666666"/>
                </a:solidFill>
              </a:rPr>
              <a:t>( </a:t>
            </a:r>
            <a:r>
              <a:rPr lang="en-GB" u="sng">
                <a:solidFill>
                  <a:schemeClr val="hlink"/>
                </a:solidFill>
                <a:hlinkClick r:id="rId4"/>
              </a:rPr>
              <a:t>https://xkcd.com/552</a:t>
            </a:r>
            <a:r>
              <a:rPr lang="en-GB">
                <a:solidFill>
                  <a:srgbClr val="666666"/>
                </a:solidFill>
              </a:rPr>
              <a:t> )</a:t>
            </a:r>
            <a:endParaRPr>
              <a:solidFill>
                <a:srgbClr val="666666"/>
              </a:solidFill>
            </a:endParaRPr>
          </a:p>
        </p:txBody>
      </p:sp>
      <p:sp>
        <p:nvSpPr>
          <p:cNvPr id="178" name="Google Shape;178;p27"/>
          <p:cNvSpPr txBox="1"/>
          <p:nvPr/>
        </p:nvSpPr>
        <p:spPr>
          <a:xfrm>
            <a:off x="230050" y="1456900"/>
            <a:ext cx="27126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Are histone modifications </a:t>
            </a:r>
            <a:r>
              <a:rPr b="1" lang="en-GB" sz="1900"/>
              <a:t>responsible</a:t>
            </a:r>
            <a:r>
              <a:rPr lang="en-GB" sz="1900"/>
              <a:t> for activation/repression, or are they merely </a:t>
            </a:r>
            <a:r>
              <a:rPr lang="en-GB" sz="1900">
                <a:solidFill>
                  <a:schemeClr val="dk1"/>
                </a:solidFill>
              </a:rPr>
              <a:t>associated </a:t>
            </a:r>
            <a:r>
              <a:rPr b="1" lang="en-GB" sz="1900"/>
              <a:t>side-effects</a:t>
            </a:r>
            <a:r>
              <a:rPr lang="en-GB" sz="1900"/>
              <a:t>?</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152400" y="673250"/>
            <a:ext cx="4788376" cy="4165450"/>
          </a:xfrm>
          <a:prstGeom prst="rect">
            <a:avLst/>
          </a:prstGeom>
          <a:noFill/>
          <a:ln>
            <a:noFill/>
          </a:ln>
        </p:spPr>
      </p:pic>
      <p:sp>
        <p:nvSpPr>
          <p:cNvPr id="184" name="Google Shape;184;p28"/>
          <p:cNvSpPr txBox="1"/>
          <p:nvPr>
            <p:ph type="title"/>
          </p:nvPr>
        </p:nvSpPr>
        <p:spPr>
          <a:xfrm>
            <a:off x="83100" y="64025"/>
            <a:ext cx="89748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Transcription-mediated histone modification</a:t>
            </a:r>
            <a:endParaRPr sz="2120"/>
          </a:p>
        </p:txBody>
      </p:sp>
      <p:sp>
        <p:nvSpPr>
          <p:cNvPr id="185" name="Google Shape;185;p28"/>
          <p:cNvSpPr txBox="1"/>
          <p:nvPr/>
        </p:nvSpPr>
        <p:spPr>
          <a:xfrm>
            <a:off x="3891817" y="4818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200">
                <a:solidFill>
                  <a:srgbClr val="666666"/>
                </a:solidFill>
              </a:rPr>
              <a:t>(Henikoff and Shilatifard 2011)</a:t>
            </a:r>
            <a:endParaRPr sz="12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9"/>
          <p:cNvPicPr preferRelativeResize="0"/>
          <p:nvPr/>
        </p:nvPicPr>
        <p:blipFill rotWithShape="1">
          <a:blip r:embed="rId3">
            <a:alphaModFix/>
          </a:blip>
          <a:srcRect b="48654" l="22708" r="11449" t="0"/>
          <a:stretch/>
        </p:blipFill>
        <p:spPr>
          <a:xfrm>
            <a:off x="1122525" y="1172950"/>
            <a:ext cx="3683574" cy="3222851"/>
          </a:xfrm>
          <a:prstGeom prst="rect">
            <a:avLst/>
          </a:prstGeom>
          <a:noFill/>
          <a:ln>
            <a:noFill/>
          </a:ln>
        </p:spPr>
      </p:pic>
      <p:sp>
        <p:nvSpPr>
          <p:cNvPr id="191" name="Google Shape;191;p29"/>
          <p:cNvSpPr txBox="1"/>
          <p:nvPr>
            <p:ph type="title"/>
          </p:nvPr>
        </p:nvSpPr>
        <p:spPr>
          <a:xfrm>
            <a:off x="83100" y="64025"/>
            <a:ext cx="89748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The example of H3K27me3, chiefly deposited by the </a:t>
            </a:r>
            <a:endParaRPr sz="2120"/>
          </a:p>
          <a:p>
            <a:pPr indent="0" lvl="0" marL="0" rtl="0" algn="l">
              <a:spcBef>
                <a:spcPts val="0"/>
              </a:spcBef>
              <a:spcAft>
                <a:spcPts val="0"/>
              </a:spcAft>
              <a:buSzPts val="990"/>
              <a:buNone/>
            </a:pPr>
            <a:r>
              <a:rPr lang="en-GB" sz="2120"/>
              <a:t>polycomb repressive complex (PRC2)</a:t>
            </a:r>
            <a:endParaRPr sz="2120"/>
          </a:p>
          <a:p>
            <a:pPr indent="0" lvl="0" marL="0" rtl="0" algn="l">
              <a:spcBef>
                <a:spcPts val="0"/>
              </a:spcBef>
              <a:spcAft>
                <a:spcPts val="0"/>
              </a:spcAft>
              <a:buClr>
                <a:schemeClr val="dk1"/>
              </a:buClr>
              <a:buSzPts val="1100"/>
              <a:buFont typeface="Arial"/>
              <a:buNone/>
            </a:pPr>
            <a:r>
              <a:t/>
            </a:r>
            <a:endParaRPr sz="2120"/>
          </a:p>
          <a:p>
            <a:pPr indent="0" lvl="0" marL="0" rtl="0" algn="l">
              <a:spcBef>
                <a:spcPts val="0"/>
              </a:spcBef>
              <a:spcAft>
                <a:spcPts val="0"/>
              </a:spcAft>
              <a:buSzPts val="990"/>
              <a:buNone/>
            </a:pPr>
            <a:r>
              <a:t/>
            </a:r>
            <a:endParaRPr sz="2120"/>
          </a:p>
        </p:txBody>
      </p:sp>
      <p:grpSp>
        <p:nvGrpSpPr>
          <p:cNvPr id="192" name="Google Shape;192;p29"/>
          <p:cNvGrpSpPr/>
          <p:nvPr/>
        </p:nvGrpSpPr>
        <p:grpSpPr>
          <a:xfrm>
            <a:off x="2749363" y="3982000"/>
            <a:ext cx="6402338" cy="1104400"/>
            <a:chOff x="2292163" y="3982000"/>
            <a:chExt cx="6402338" cy="1104400"/>
          </a:xfrm>
        </p:grpSpPr>
        <p:sp>
          <p:nvSpPr>
            <p:cNvPr id="193" name="Google Shape;193;p29"/>
            <p:cNvSpPr/>
            <p:nvPr/>
          </p:nvSpPr>
          <p:spPr>
            <a:xfrm>
              <a:off x="2292163" y="3982000"/>
              <a:ext cx="429900" cy="2922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9"/>
            <p:cNvCxnSpPr>
              <a:stCxn id="193" idx="5"/>
            </p:cNvCxnSpPr>
            <p:nvPr/>
          </p:nvCxnSpPr>
          <p:spPr>
            <a:xfrm>
              <a:off x="2659105" y="4231408"/>
              <a:ext cx="399600" cy="3771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9"/>
            <p:cNvSpPr txBox="1"/>
            <p:nvPr/>
          </p:nvSpPr>
          <p:spPr>
            <a:xfrm>
              <a:off x="2982500" y="4532300"/>
              <a:ext cx="571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EHZ2’s SET domain catalyzes the addition of a 3rd methyl group to H3K27,</a:t>
              </a:r>
              <a:endParaRPr sz="1200"/>
            </a:p>
            <a:p>
              <a:pPr indent="0" lvl="0" marL="0" rtl="0" algn="l">
                <a:spcBef>
                  <a:spcPts val="0"/>
                </a:spcBef>
                <a:spcAft>
                  <a:spcPts val="0"/>
                </a:spcAft>
                <a:buNone/>
              </a:pPr>
              <a:r>
                <a:rPr lang="en-GB" sz="1200"/>
                <a:t>i</a:t>
              </a:r>
              <a:r>
                <a:rPr lang="en-GB" sz="1200"/>
                <a:t>.e. H3K27me2 → </a:t>
              </a:r>
              <a:r>
                <a:rPr lang="en-GB" sz="1200">
                  <a:solidFill>
                    <a:schemeClr val="dk1"/>
                  </a:solidFill>
                </a:rPr>
                <a:t>H3K27me3</a:t>
              </a:r>
              <a:endParaRPr sz="1200"/>
            </a:p>
          </p:txBody>
        </p:sp>
      </p:grpSp>
      <p:sp>
        <p:nvSpPr>
          <p:cNvPr id="196" name="Google Shape;196;p29"/>
          <p:cNvSpPr txBox="1"/>
          <p:nvPr/>
        </p:nvSpPr>
        <p:spPr>
          <a:xfrm>
            <a:off x="13050" y="4803225"/>
            <a:ext cx="296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99999"/>
                </a:solidFill>
              </a:rPr>
              <a:t>(Adapted from Zoroddu et al., 2021)</a:t>
            </a:r>
            <a:endParaRPr sz="11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a:blip r:embed="rId3">
            <a:alphaModFix/>
          </a:blip>
          <a:stretch>
            <a:fillRect/>
          </a:stretch>
        </p:blipFill>
        <p:spPr>
          <a:xfrm>
            <a:off x="4401085" y="76200"/>
            <a:ext cx="4619064" cy="4991099"/>
          </a:xfrm>
          <a:prstGeom prst="rect">
            <a:avLst/>
          </a:prstGeom>
          <a:noFill/>
          <a:ln>
            <a:noFill/>
          </a:ln>
        </p:spPr>
      </p:pic>
      <p:sp>
        <p:nvSpPr>
          <p:cNvPr id="202" name="Google Shape;202;p30"/>
          <p:cNvSpPr txBox="1"/>
          <p:nvPr/>
        </p:nvSpPr>
        <p:spPr>
          <a:xfrm>
            <a:off x="189575" y="798475"/>
            <a:ext cx="349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Abolishing the enzymatic activity of </a:t>
            </a:r>
            <a:r>
              <a:rPr i="1" lang="en-GB"/>
              <a:t>Ezh2</a:t>
            </a:r>
            <a:r>
              <a:rPr lang="en-GB"/>
              <a:t>, the gene responsible for depositing H3K27me3, abolishes (most of) the mark but does not prevent the repression of the target genes, nor cellular reprogramming</a:t>
            </a:r>
            <a:endParaRPr/>
          </a:p>
        </p:txBody>
      </p:sp>
      <p:sp>
        <p:nvSpPr>
          <p:cNvPr id="203" name="Google Shape;203;p30"/>
          <p:cNvSpPr txBox="1"/>
          <p:nvPr/>
        </p:nvSpPr>
        <p:spPr>
          <a:xfrm>
            <a:off x="158017" y="207550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300">
                <a:solidFill>
                  <a:srgbClr val="666666"/>
                </a:solidFill>
              </a:rPr>
              <a:t>(Fragola et al., PLoS Genetics 2013)</a:t>
            </a:r>
            <a:endParaRPr sz="1300">
              <a:solidFill>
                <a:srgbClr val="666666"/>
              </a:solidFill>
            </a:endParaRPr>
          </a:p>
        </p:txBody>
      </p:sp>
      <p:sp>
        <p:nvSpPr>
          <p:cNvPr id="204" name="Google Shape;204;p30"/>
          <p:cNvSpPr txBox="1"/>
          <p:nvPr/>
        </p:nvSpPr>
        <p:spPr>
          <a:xfrm>
            <a:off x="191065" y="3541218"/>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Similarly, the l</a:t>
            </a:r>
            <a:r>
              <a:rPr lang="en-GB"/>
              <a:t>oss of H3K4me3 appears to have no effect on nascent transcription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666666"/>
                </a:solidFill>
              </a:rPr>
              <a:t>(Murray et al., bioRxiv 2019)</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152400" y="152400"/>
            <a:ext cx="8839200" cy="2772571"/>
          </a:xfrm>
          <a:prstGeom prst="rect">
            <a:avLst/>
          </a:prstGeom>
          <a:noFill/>
          <a:ln>
            <a:noFill/>
          </a:ln>
        </p:spPr>
      </p:pic>
      <p:sp>
        <p:nvSpPr>
          <p:cNvPr id="210" name="Google Shape;210;p31"/>
          <p:cNvSpPr txBox="1"/>
          <p:nvPr/>
        </p:nvSpPr>
        <p:spPr>
          <a:xfrm>
            <a:off x="234450" y="3313725"/>
            <a:ext cx="86778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50">
                <a:solidFill>
                  <a:srgbClr val="222222"/>
                </a:solidFill>
                <a:highlight>
                  <a:srgbClr val="FFFFFF"/>
                </a:highlight>
                <a:latin typeface="Times New Roman"/>
                <a:ea typeface="Times New Roman"/>
                <a:cs typeface="Times New Roman"/>
                <a:sym typeface="Times New Roman"/>
              </a:rPr>
              <a:t>“</a:t>
            </a:r>
            <a:r>
              <a:rPr lang="en-GB" sz="1550">
                <a:solidFill>
                  <a:srgbClr val="222222"/>
                </a:solidFill>
                <a:highlight>
                  <a:srgbClr val="FFFFFF"/>
                </a:highlight>
                <a:latin typeface="Times New Roman"/>
                <a:ea typeface="Times New Roman"/>
                <a:cs typeface="Times New Roman"/>
                <a:sym typeface="Times New Roman"/>
              </a:rPr>
              <a:t>acute </a:t>
            </a:r>
            <a:r>
              <a:rPr b="1" lang="en-GB" sz="1550">
                <a:solidFill>
                  <a:srgbClr val="222222"/>
                </a:solidFill>
                <a:highlight>
                  <a:srgbClr val="FFFFFF"/>
                </a:highlight>
                <a:latin typeface="Times New Roman"/>
                <a:ea typeface="Times New Roman"/>
                <a:cs typeface="Times New Roman"/>
                <a:sym typeface="Times New Roman"/>
              </a:rPr>
              <a:t>loss of H3K4me3 does not have detectable effects on transcriptional initiation</a:t>
            </a:r>
            <a:r>
              <a:rPr lang="en-GB" sz="1550">
                <a:solidFill>
                  <a:srgbClr val="222222"/>
                </a:solidFill>
                <a:highlight>
                  <a:srgbClr val="FFFFFF"/>
                </a:highlight>
                <a:latin typeface="Times New Roman"/>
                <a:ea typeface="Times New Roman"/>
                <a:cs typeface="Times New Roman"/>
                <a:sym typeface="Times New Roman"/>
              </a:rPr>
              <a:t> but leads to a widespread decrease in transcriptional output, an increase in RNA polymerase II (RNAPII) pausing and slower elongation. We show that H3K4me3 is required for the recruitment of the integrator complex subunit 11 (INTS11), which is </a:t>
            </a:r>
            <a:r>
              <a:rPr b="1" lang="en-GB" sz="1550">
                <a:solidFill>
                  <a:srgbClr val="222222"/>
                </a:solidFill>
                <a:highlight>
                  <a:srgbClr val="FFFFFF"/>
                </a:highlight>
                <a:latin typeface="Times New Roman"/>
                <a:ea typeface="Times New Roman"/>
                <a:cs typeface="Times New Roman"/>
                <a:sym typeface="Times New Roman"/>
              </a:rPr>
              <a:t>essential for the eviction of paused RNAPII and transcriptional elongation</a:t>
            </a:r>
            <a:r>
              <a:rPr lang="en-GB" sz="1550">
                <a:solidFill>
                  <a:srgbClr val="222222"/>
                </a:solidFill>
                <a:highlight>
                  <a:srgbClr val="FFFFFF"/>
                </a:highlight>
                <a:latin typeface="Times New Roman"/>
                <a:ea typeface="Times New Roman"/>
                <a:cs typeface="Times New Roman"/>
                <a:sym typeface="Times New Roman"/>
              </a:rPr>
              <a: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355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Causality or correlation?</a:t>
            </a:r>
            <a:endParaRPr/>
          </a:p>
        </p:txBody>
      </p:sp>
      <p:sp>
        <p:nvSpPr>
          <p:cNvPr id="216" name="Google Shape;216;p32"/>
          <p:cNvSpPr txBox="1"/>
          <p:nvPr/>
        </p:nvSpPr>
        <p:spPr>
          <a:xfrm>
            <a:off x="351075" y="1217250"/>
            <a:ext cx="3025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Most likely somewhere in the middle, depending on the modification/context</a:t>
            </a:r>
            <a:endParaRPr sz="1900"/>
          </a:p>
        </p:txBody>
      </p:sp>
      <p:sp>
        <p:nvSpPr>
          <p:cNvPr id="217" name="Google Shape;217;p32"/>
          <p:cNvSpPr/>
          <p:nvPr/>
        </p:nvSpPr>
        <p:spPr>
          <a:xfrm flipH="1" rot="5400000">
            <a:off x="7161825" y="1072600"/>
            <a:ext cx="1052700" cy="543300"/>
          </a:xfrm>
          <a:prstGeom prst="uturnArrow">
            <a:avLst>
              <a:gd fmla="val 32404" name="adj1"/>
              <a:gd fmla="val 25000" name="adj2"/>
              <a:gd fmla="val 36439" name="adj3"/>
              <a:gd fmla="val 43750" name="adj4"/>
              <a:gd fmla="val 100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txBox="1"/>
          <p:nvPr/>
        </p:nvSpPr>
        <p:spPr>
          <a:xfrm>
            <a:off x="6173050" y="671200"/>
            <a:ext cx="136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Histone</a:t>
            </a:r>
            <a:br>
              <a:rPr lang="en-GB"/>
            </a:br>
            <a:r>
              <a:rPr lang="en-GB"/>
              <a:t>modifications</a:t>
            </a:r>
            <a:endParaRPr/>
          </a:p>
        </p:txBody>
      </p:sp>
      <p:sp>
        <p:nvSpPr>
          <p:cNvPr id="219" name="Google Shape;219;p32"/>
          <p:cNvSpPr txBox="1"/>
          <p:nvPr/>
        </p:nvSpPr>
        <p:spPr>
          <a:xfrm>
            <a:off x="6173050" y="1498950"/>
            <a:ext cx="136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Protein complexes</a:t>
            </a:r>
            <a:endParaRPr/>
          </a:p>
        </p:txBody>
      </p:sp>
      <p:sp>
        <p:nvSpPr>
          <p:cNvPr id="220" name="Google Shape;220;p32"/>
          <p:cNvSpPr/>
          <p:nvPr/>
        </p:nvSpPr>
        <p:spPr>
          <a:xfrm flipH="1" rot="-5400000">
            <a:off x="5455450" y="1120025"/>
            <a:ext cx="1052700" cy="543300"/>
          </a:xfrm>
          <a:prstGeom prst="uturnArrow">
            <a:avLst>
              <a:gd fmla="val 32404" name="adj1"/>
              <a:gd fmla="val 25000" name="adj2"/>
              <a:gd fmla="val 36439" name="adj3"/>
              <a:gd fmla="val 43750" name="adj4"/>
              <a:gd fmla="val 100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txBox="1"/>
          <p:nvPr/>
        </p:nvSpPr>
        <p:spPr>
          <a:xfrm>
            <a:off x="4918625" y="1024150"/>
            <a:ext cx="86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attract/</a:t>
            </a:r>
            <a:endParaRPr/>
          </a:p>
          <a:p>
            <a:pPr indent="0" lvl="0" marL="0" rtl="0" algn="l">
              <a:spcBef>
                <a:spcPts val="0"/>
              </a:spcBef>
              <a:spcAft>
                <a:spcPts val="0"/>
              </a:spcAft>
              <a:buNone/>
            </a:pPr>
            <a:r>
              <a:rPr lang="en-GB"/>
              <a:t>repel</a:t>
            </a:r>
            <a:endParaRPr/>
          </a:p>
        </p:txBody>
      </p:sp>
      <p:sp>
        <p:nvSpPr>
          <p:cNvPr id="222" name="Google Shape;222;p32"/>
          <p:cNvSpPr txBox="1"/>
          <p:nvPr/>
        </p:nvSpPr>
        <p:spPr>
          <a:xfrm>
            <a:off x="7966625" y="1100350"/>
            <a:ext cx="8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deposit</a:t>
            </a:r>
            <a:endParaRPr/>
          </a:p>
        </p:txBody>
      </p:sp>
      <p:sp>
        <p:nvSpPr>
          <p:cNvPr id="223" name="Google Shape;223;p32"/>
          <p:cNvSpPr/>
          <p:nvPr/>
        </p:nvSpPr>
        <p:spPr>
          <a:xfrm>
            <a:off x="6673750" y="2114550"/>
            <a:ext cx="363000" cy="35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txBox="1"/>
          <p:nvPr/>
        </p:nvSpPr>
        <p:spPr>
          <a:xfrm>
            <a:off x="6173050" y="2466750"/>
            <a:ext cx="136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Functional</a:t>
            </a:r>
            <a:endParaRPr/>
          </a:p>
          <a:p>
            <a:pPr indent="0" lvl="0" marL="0" rtl="0" algn="ctr">
              <a:spcBef>
                <a:spcPts val="0"/>
              </a:spcBef>
              <a:spcAft>
                <a:spcPts val="0"/>
              </a:spcAft>
              <a:buNone/>
            </a:pPr>
            <a:r>
              <a:rPr lang="en-GB"/>
              <a:t>impact</a:t>
            </a:r>
            <a:endParaRPr/>
          </a:p>
        </p:txBody>
      </p:sp>
      <p:sp>
        <p:nvSpPr>
          <p:cNvPr id="225" name="Google Shape;225;p32"/>
          <p:cNvSpPr txBox="1"/>
          <p:nvPr/>
        </p:nvSpPr>
        <p:spPr>
          <a:xfrm>
            <a:off x="528175" y="3655675"/>
            <a:ext cx="664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Whether they’re causative or not, they can serve as </a:t>
            </a:r>
            <a:r>
              <a:rPr b="1" lang="en-GB"/>
              <a:t>proxies</a:t>
            </a:r>
            <a:r>
              <a:rPr lang="en-GB"/>
              <a:t> for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means that profiling a few histone modifications gives an overview of the epigenomic landscape of a cellular state which would otherwise require profiling all the potentially-relevant factors/complexes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Plan</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Debriefing on the assignment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The ‘histone code’ &amp; functional elements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More on</a:t>
            </a:r>
            <a:r>
              <a:rPr lang="en-GB"/>
              <a:t> overlaps and comparing signals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3"/>
          <p:cNvPicPr preferRelativeResize="0"/>
          <p:nvPr/>
        </p:nvPicPr>
        <p:blipFill rotWithShape="1">
          <a:blip r:embed="rId3">
            <a:alphaModFix/>
          </a:blip>
          <a:srcRect b="0" l="0" r="17115" t="0"/>
          <a:stretch/>
        </p:blipFill>
        <p:spPr>
          <a:xfrm>
            <a:off x="358814" y="1048833"/>
            <a:ext cx="4614810" cy="3983118"/>
          </a:xfrm>
          <a:prstGeom prst="rect">
            <a:avLst/>
          </a:prstGeom>
          <a:noFill/>
          <a:ln>
            <a:noFill/>
          </a:ln>
        </p:spPr>
      </p:pic>
      <p:sp>
        <p:nvSpPr>
          <p:cNvPr id="231" name="Google Shape;231;p33"/>
          <p:cNvSpPr/>
          <p:nvPr/>
        </p:nvSpPr>
        <p:spPr>
          <a:xfrm>
            <a:off x="1274564" y="733292"/>
            <a:ext cx="550500" cy="26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enh</a:t>
            </a:r>
            <a:endParaRPr sz="1100"/>
          </a:p>
        </p:txBody>
      </p:sp>
      <p:sp>
        <p:nvSpPr>
          <p:cNvPr id="232" name="Google Shape;232;p33"/>
          <p:cNvSpPr/>
          <p:nvPr/>
        </p:nvSpPr>
        <p:spPr>
          <a:xfrm>
            <a:off x="2665508" y="733274"/>
            <a:ext cx="550500" cy="26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prom</a:t>
            </a:r>
            <a:endParaRPr sz="1100"/>
          </a:p>
        </p:txBody>
      </p:sp>
      <p:sp>
        <p:nvSpPr>
          <p:cNvPr id="233" name="Google Shape;233;p33"/>
          <p:cNvSpPr/>
          <p:nvPr/>
        </p:nvSpPr>
        <p:spPr>
          <a:xfrm>
            <a:off x="3316514" y="733274"/>
            <a:ext cx="550500" cy="26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enh</a:t>
            </a:r>
            <a:endParaRPr sz="1100"/>
          </a:p>
        </p:txBody>
      </p:sp>
      <p:sp>
        <p:nvSpPr>
          <p:cNvPr id="234" name="Google Shape;234;p33"/>
          <p:cNvSpPr/>
          <p:nvPr/>
        </p:nvSpPr>
        <p:spPr>
          <a:xfrm>
            <a:off x="4444317" y="733258"/>
            <a:ext cx="318000" cy="26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txBox="1"/>
          <p:nvPr/>
        </p:nvSpPr>
        <p:spPr>
          <a:xfrm>
            <a:off x="-625" y="711225"/>
            <a:ext cx="98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segmentation</a:t>
            </a:r>
            <a:endParaRPr sz="900"/>
          </a:p>
        </p:txBody>
      </p:sp>
      <p:sp>
        <p:nvSpPr>
          <p:cNvPr id="236" name="Google Shape;236;p33"/>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t>A signature-based encyclopedia of DNA elements</a:t>
            </a:r>
            <a:endParaRPr sz="2220"/>
          </a:p>
        </p:txBody>
      </p:sp>
      <p:sp>
        <p:nvSpPr>
          <p:cNvPr id="237" name="Google Shape;237;p33"/>
          <p:cNvSpPr txBox="1"/>
          <p:nvPr/>
        </p:nvSpPr>
        <p:spPr>
          <a:xfrm>
            <a:off x="5292375" y="1070950"/>
            <a:ext cx="3371400" cy="2380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a:t>ENCODE’s “signature strategy”:</a:t>
            </a:r>
            <a:endParaRPr/>
          </a:p>
          <a:p>
            <a:pPr indent="-317500" lvl="1" marL="914400" rtl="0" algn="l">
              <a:spcBef>
                <a:spcPts val="1000"/>
              </a:spcBef>
              <a:spcAft>
                <a:spcPts val="0"/>
              </a:spcAft>
              <a:buSzPts val="1400"/>
              <a:buChar char="○"/>
            </a:pPr>
            <a:r>
              <a:rPr lang="en-GB"/>
              <a:t>Different types of functional genetic elements are associated with different chemical signatures</a:t>
            </a:r>
            <a:endParaRPr/>
          </a:p>
          <a:p>
            <a:pPr indent="-317500" lvl="1" marL="914400" rtl="0" algn="l">
              <a:spcBef>
                <a:spcPts val="1000"/>
              </a:spcBef>
              <a:spcAft>
                <a:spcPts val="1000"/>
              </a:spcAft>
              <a:buSzPts val="1400"/>
              <a:buChar char="○"/>
            </a:pPr>
            <a:r>
              <a:rPr lang="en-GB"/>
              <a:t>We can identify functional elements by identifying these signatures genome-wide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320"/>
              <a:t>So how many kinds of functional elements/states are there?</a:t>
            </a:r>
            <a:endParaRPr sz="2320"/>
          </a:p>
        </p:txBody>
      </p:sp>
      <p:grpSp>
        <p:nvGrpSpPr>
          <p:cNvPr id="243" name="Google Shape;243;p34"/>
          <p:cNvGrpSpPr/>
          <p:nvPr/>
        </p:nvGrpSpPr>
        <p:grpSpPr>
          <a:xfrm>
            <a:off x="136225" y="789125"/>
            <a:ext cx="8890249" cy="4363750"/>
            <a:chOff x="136225" y="712925"/>
            <a:chExt cx="8890249" cy="4363750"/>
          </a:xfrm>
        </p:grpSpPr>
        <p:pic>
          <p:nvPicPr>
            <p:cNvPr id="244" name="Google Shape;244;p34"/>
            <p:cNvPicPr preferRelativeResize="0"/>
            <p:nvPr/>
          </p:nvPicPr>
          <p:blipFill>
            <a:blip r:embed="rId3">
              <a:alphaModFix/>
            </a:blip>
            <a:stretch>
              <a:fillRect/>
            </a:stretch>
          </p:blipFill>
          <p:spPr>
            <a:xfrm>
              <a:off x="136225" y="712925"/>
              <a:ext cx="8890249" cy="4210774"/>
            </a:xfrm>
            <a:prstGeom prst="rect">
              <a:avLst/>
            </a:prstGeom>
            <a:noFill/>
            <a:ln>
              <a:noFill/>
            </a:ln>
          </p:spPr>
        </p:pic>
        <p:sp>
          <p:nvSpPr>
            <p:cNvPr id="245" name="Google Shape;245;p34"/>
            <p:cNvSpPr txBox="1"/>
            <p:nvPr/>
          </p:nvSpPr>
          <p:spPr>
            <a:xfrm>
              <a:off x="5877700" y="4676475"/>
              <a:ext cx="311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solidFill>
                    <a:srgbClr val="999999"/>
                  </a:solidFill>
                </a:rPr>
                <a:t>(Ernst and Kellis, Nat Protoc 2017)</a:t>
              </a:r>
              <a:endParaRPr>
                <a:solidFill>
                  <a:srgbClr val="999999"/>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stuff is pretty clear:</a:t>
            </a:r>
            <a:endParaRPr/>
          </a:p>
        </p:txBody>
      </p:sp>
      <p:sp>
        <p:nvSpPr>
          <p:cNvPr id="251" name="Google Shape;251;p35"/>
          <p:cNvSpPr txBox="1"/>
          <p:nvPr/>
        </p:nvSpPr>
        <p:spPr>
          <a:xfrm>
            <a:off x="440150" y="1089350"/>
            <a:ext cx="83517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solidFill>
                  <a:schemeClr val="dk1"/>
                </a:solidFill>
              </a:rPr>
              <a:t>T</a:t>
            </a:r>
            <a:r>
              <a:rPr b="1" lang="en-GB">
                <a:solidFill>
                  <a:schemeClr val="dk1"/>
                </a:solidFill>
              </a:rPr>
              <a:t>ranscription start site (TSS)</a:t>
            </a:r>
            <a:r>
              <a:rPr b="1" lang="en-GB"/>
              <a:t>:</a:t>
            </a:r>
            <a:endParaRPr b="1"/>
          </a:p>
          <a:p>
            <a:pPr indent="-317500" lvl="1" marL="914400" rtl="0" algn="l">
              <a:spcBef>
                <a:spcPts val="0"/>
              </a:spcBef>
              <a:spcAft>
                <a:spcPts val="0"/>
              </a:spcAft>
              <a:buSzPts val="1400"/>
              <a:buChar char="○"/>
            </a:pPr>
            <a:r>
              <a:rPr b="1" lang="en-GB">
                <a:solidFill>
                  <a:srgbClr val="38761D"/>
                </a:solidFill>
              </a:rPr>
              <a:t>H3K4me3</a:t>
            </a:r>
            <a:r>
              <a:rPr lang="en-GB"/>
              <a:t> is almost always associated with active/poised TSS</a:t>
            </a:r>
            <a:endParaRPr/>
          </a:p>
          <a:p>
            <a:pPr indent="-317500" lvl="1" marL="914400" rtl="0" algn="l">
              <a:spcBef>
                <a:spcPts val="0"/>
              </a:spcBef>
              <a:spcAft>
                <a:spcPts val="0"/>
              </a:spcAft>
              <a:buSzPts val="1400"/>
              <a:buChar char="○"/>
            </a:pPr>
            <a:r>
              <a:rPr lang="en-GB"/>
              <a:t>Active TSS are marked by </a:t>
            </a:r>
            <a:r>
              <a:rPr b="1" lang="en-GB">
                <a:solidFill>
                  <a:srgbClr val="0000FF"/>
                </a:solidFill>
              </a:rPr>
              <a:t>H3K27ac</a:t>
            </a:r>
            <a:endParaRPr b="1">
              <a:solidFill>
                <a:srgbClr val="0000FF"/>
              </a:solidFill>
            </a:endParaRPr>
          </a:p>
          <a:p>
            <a:pPr indent="-317500" lvl="1" marL="914400" rtl="0" algn="l">
              <a:spcBef>
                <a:spcPts val="0"/>
              </a:spcBef>
              <a:spcAft>
                <a:spcPts val="0"/>
              </a:spcAft>
              <a:buSzPts val="1400"/>
              <a:buChar char="○"/>
            </a:pPr>
            <a:r>
              <a:rPr lang="en-GB"/>
              <a:t>So-called “poised” (or bivalent) TSS are instead marked by both </a:t>
            </a:r>
            <a:r>
              <a:rPr b="1" lang="en-GB">
                <a:solidFill>
                  <a:srgbClr val="38761D"/>
                </a:solidFill>
              </a:rPr>
              <a:t>H3K4me3</a:t>
            </a:r>
            <a:r>
              <a:rPr lang="en-GB">
                <a:solidFill>
                  <a:schemeClr val="dk1"/>
                </a:solidFill>
              </a:rPr>
              <a:t> and </a:t>
            </a:r>
            <a:r>
              <a:rPr b="1" lang="en-GB">
                <a:solidFill>
                  <a:srgbClr val="FF0000"/>
                </a:solidFill>
              </a:rPr>
              <a:t>H3K27me3</a:t>
            </a:r>
            <a:endParaRPr b="1">
              <a:solidFill>
                <a:srgbClr val="FF0000"/>
              </a:solidFill>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b="1" lang="en-GB"/>
              <a:t>Enhancers:</a:t>
            </a:r>
            <a:endParaRPr b="1"/>
          </a:p>
          <a:p>
            <a:pPr indent="-317500" lvl="1" marL="914400" rtl="0" algn="l">
              <a:spcBef>
                <a:spcPts val="0"/>
              </a:spcBef>
              <a:spcAft>
                <a:spcPts val="0"/>
              </a:spcAft>
              <a:buSzPts val="1400"/>
              <a:buChar char="○"/>
            </a:pPr>
            <a:r>
              <a:rPr lang="en-GB"/>
              <a:t>Most enhancers have </a:t>
            </a:r>
            <a:r>
              <a:rPr b="1" lang="en-GB">
                <a:solidFill>
                  <a:srgbClr val="274E13"/>
                </a:solidFill>
              </a:rPr>
              <a:t>H3K4me1</a:t>
            </a:r>
            <a:endParaRPr b="1">
              <a:solidFill>
                <a:srgbClr val="274E13"/>
              </a:solidFill>
            </a:endParaRPr>
          </a:p>
          <a:p>
            <a:pPr indent="-317500" lvl="1" marL="914400" rtl="0" algn="l">
              <a:spcBef>
                <a:spcPts val="0"/>
              </a:spcBef>
              <a:spcAft>
                <a:spcPts val="0"/>
              </a:spcAft>
              <a:buSzPts val="1400"/>
              <a:buChar char="○"/>
            </a:pPr>
            <a:r>
              <a:rPr lang="en-GB"/>
              <a:t>Active enhancers are marked by </a:t>
            </a:r>
            <a:r>
              <a:rPr b="1" lang="en-GB">
                <a:solidFill>
                  <a:srgbClr val="0000FF"/>
                </a:solidFill>
              </a:rPr>
              <a:t>H3K27ac</a:t>
            </a:r>
            <a:endParaRPr/>
          </a:p>
          <a:p>
            <a:pPr indent="-317500" lvl="1" marL="914400" rtl="0" algn="l">
              <a:spcBef>
                <a:spcPts val="0"/>
              </a:spcBef>
              <a:spcAft>
                <a:spcPts val="0"/>
              </a:spcAft>
              <a:buSzPts val="1400"/>
              <a:buChar char="○"/>
            </a:pPr>
            <a:r>
              <a:rPr lang="en-GB">
                <a:solidFill>
                  <a:schemeClr val="dk1"/>
                </a:solidFill>
              </a:rPr>
              <a:t>So-called “poised” (or bivalent) enhancers are marked by </a:t>
            </a:r>
            <a:r>
              <a:rPr b="1" lang="en-GB">
                <a:solidFill>
                  <a:srgbClr val="274E13"/>
                </a:solidFill>
              </a:rPr>
              <a:t>H3K4me1</a:t>
            </a:r>
            <a:r>
              <a:rPr lang="en-GB">
                <a:solidFill>
                  <a:schemeClr val="dk1"/>
                </a:solidFill>
              </a:rPr>
              <a:t> and </a:t>
            </a:r>
            <a:r>
              <a:rPr b="1" lang="en-GB">
                <a:solidFill>
                  <a:srgbClr val="FF0000"/>
                </a:solidFill>
              </a:rPr>
              <a:t>H3K27me3</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Repressed elements are marked by </a:t>
            </a:r>
            <a:r>
              <a:rPr b="1" lang="en-GB">
                <a:solidFill>
                  <a:srgbClr val="FF0000"/>
                </a:solidFill>
              </a:rPr>
              <a:t>H3K27me3</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Heterochromatin is marked by </a:t>
            </a:r>
            <a:r>
              <a:rPr b="1" lang="en-GB">
                <a:solidFill>
                  <a:srgbClr val="434343"/>
                </a:solidFill>
              </a:rPr>
              <a:t>H3K9me3</a:t>
            </a:r>
            <a:endParaRPr b="1">
              <a:solidFill>
                <a:srgbClr val="434343"/>
              </a:solidFill>
            </a:endParaRPr>
          </a:p>
          <a:p>
            <a:pPr indent="-317500" lvl="0" marL="457200" rtl="0" algn="l">
              <a:spcBef>
                <a:spcPts val="0"/>
              </a:spcBef>
              <a:spcAft>
                <a:spcPts val="0"/>
              </a:spcAft>
              <a:buClr>
                <a:srgbClr val="434343"/>
              </a:buClr>
              <a:buSzPts val="1400"/>
              <a:buChar char="●"/>
            </a:pPr>
            <a:r>
              <a:rPr lang="en-GB">
                <a:solidFill>
                  <a:schemeClr val="dk1"/>
                </a:solidFill>
              </a:rPr>
              <a:t>Insulators: CTCF+cohesin</a:t>
            </a:r>
            <a:endParaRPr b="1">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a:blip r:embed="rId3">
            <a:alphaModFix/>
          </a:blip>
          <a:stretch>
            <a:fillRect/>
          </a:stretch>
        </p:blipFill>
        <p:spPr>
          <a:xfrm>
            <a:off x="614325" y="1019875"/>
            <a:ext cx="1827150" cy="2736225"/>
          </a:xfrm>
          <a:prstGeom prst="rect">
            <a:avLst/>
          </a:prstGeom>
          <a:noFill/>
          <a:ln>
            <a:noFill/>
          </a:ln>
        </p:spPr>
      </p:pic>
      <p:pic>
        <p:nvPicPr>
          <p:cNvPr id="257" name="Google Shape;257;p36"/>
          <p:cNvPicPr preferRelativeResize="0"/>
          <p:nvPr/>
        </p:nvPicPr>
        <p:blipFill>
          <a:blip r:embed="rId4">
            <a:alphaModFix/>
          </a:blip>
          <a:stretch>
            <a:fillRect/>
          </a:stretch>
        </p:blipFill>
        <p:spPr>
          <a:xfrm>
            <a:off x="65050" y="598450"/>
            <a:ext cx="3648775" cy="2392838"/>
          </a:xfrm>
          <a:prstGeom prst="rect">
            <a:avLst/>
          </a:prstGeom>
          <a:noFill/>
          <a:ln>
            <a:noFill/>
          </a:ln>
        </p:spPr>
      </p:pic>
      <p:sp>
        <p:nvSpPr>
          <p:cNvPr id="258" name="Google Shape;258;p36"/>
          <p:cNvSpPr txBox="1"/>
          <p:nvPr/>
        </p:nvSpPr>
        <p:spPr>
          <a:xfrm>
            <a:off x="34725" y="4748226"/>
            <a:ext cx="284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666666"/>
                </a:solidFill>
              </a:rPr>
              <a:t>(Adapted from Visel et al., 2009)</a:t>
            </a:r>
            <a:endParaRPr/>
          </a:p>
        </p:txBody>
      </p:sp>
      <p:sp>
        <p:nvSpPr>
          <p:cNvPr id="259" name="Google Shape;259;p36"/>
          <p:cNvSpPr txBox="1"/>
          <p:nvPr>
            <p:ph type="title"/>
          </p:nvPr>
        </p:nvSpPr>
        <p:spPr>
          <a:xfrm>
            <a:off x="1593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
            </a:r>
            <a:r>
              <a:rPr lang="en-GB"/>
              <a:t>300 and validation of </a:t>
            </a:r>
            <a:r>
              <a:rPr lang="en-GB"/>
              <a:t>enhancer</a:t>
            </a:r>
            <a:r>
              <a:rPr lang="en-GB"/>
              <a:t> activity</a:t>
            </a:r>
            <a:endParaRPr/>
          </a:p>
        </p:txBody>
      </p:sp>
      <p:pic>
        <p:nvPicPr>
          <p:cNvPr id="260" name="Google Shape;260;p36"/>
          <p:cNvPicPr preferRelativeResize="0"/>
          <p:nvPr/>
        </p:nvPicPr>
        <p:blipFill>
          <a:blip r:embed="rId5">
            <a:alphaModFix/>
          </a:blip>
          <a:stretch>
            <a:fillRect/>
          </a:stretch>
        </p:blipFill>
        <p:spPr>
          <a:xfrm>
            <a:off x="4220725" y="800150"/>
            <a:ext cx="4861924" cy="1659075"/>
          </a:xfrm>
          <a:prstGeom prst="rect">
            <a:avLst/>
          </a:prstGeom>
          <a:noFill/>
          <a:ln>
            <a:noFill/>
          </a:ln>
        </p:spPr>
      </p:pic>
      <p:pic>
        <p:nvPicPr>
          <p:cNvPr id="261" name="Google Shape;261;p36"/>
          <p:cNvPicPr preferRelativeResize="0"/>
          <p:nvPr/>
        </p:nvPicPr>
        <p:blipFill>
          <a:blip r:embed="rId6">
            <a:alphaModFix/>
          </a:blip>
          <a:stretch>
            <a:fillRect/>
          </a:stretch>
        </p:blipFill>
        <p:spPr>
          <a:xfrm>
            <a:off x="4296924" y="2313400"/>
            <a:ext cx="4546700" cy="1996550"/>
          </a:xfrm>
          <a:prstGeom prst="rect">
            <a:avLst/>
          </a:prstGeom>
          <a:noFill/>
          <a:ln>
            <a:noFill/>
          </a:ln>
        </p:spPr>
      </p:pic>
      <p:grpSp>
        <p:nvGrpSpPr>
          <p:cNvPr id="262" name="Google Shape;262;p36"/>
          <p:cNvGrpSpPr/>
          <p:nvPr/>
        </p:nvGrpSpPr>
        <p:grpSpPr>
          <a:xfrm>
            <a:off x="423748" y="2824977"/>
            <a:ext cx="2467125" cy="1264303"/>
            <a:chOff x="423748" y="2824977"/>
            <a:chExt cx="2467125" cy="1264303"/>
          </a:xfrm>
        </p:grpSpPr>
        <p:grpSp>
          <p:nvGrpSpPr>
            <p:cNvPr id="263" name="Google Shape;263;p36"/>
            <p:cNvGrpSpPr/>
            <p:nvPr/>
          </p:nvGrpSpPr>
          <p:grpSpPr>
            <a:xfrm>
              <a:off x="423748" y="2824977"/>
              <a:ext cx="2467125" cy="1264303"/>
              <a:chOff x="423748" y="2824977"/>
              <a:chExt cx="2467125" cy="1264303"/>
            </a:xfrm>
          </p:grpSpPr>
          <p:sp>
            <p:nvSpPr>
              <p:cNvPr id="264" name="Google Shape;264;p36"/>
              <p:cNvSpPr txBox="1"/>
              <p:nvPr/>
            </p:nvSpPr>
            <p:spPr>
              <a:xfrm>
                <a:off x="1427349" y="2824977"/>
                <a:ext cx="68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800"/>
                  <a:t>sequence</a:t>
                </a:r>
                <a:endParaRPr i="1" sz="800"/>
              </a:p>
            </p:txBody>
          </p:sp>
          <p:grpSp>
            <p:nvGrpSpPr>
              <p:cNvPr id="265" name="Google Shape;265;p36"/>
              <p:cNvGrpSpPr/>
              <p:nvPr/>
            </p:nvGrpSpPr>
            <p:grpSpPr>
              <a:xfrm>
                <a:off x="423748" y="3837877"/>
                <a:ext cx="2269500" cy="251403"/>
                <a:chOff x="2726475" y="3821150"/>
                <a:chExt cx="2269500" cy="251403"/>
              </a:xfrm>
            </p:grpSpPr>
            <p:cxnSp>
              <p:nvCxnSpPr>
                <p:cNvPr id="266" name="Google Shape;266;p36"/>
                <p:cNvCxnSpPr/>
                <p:nvPr/>
              </p:nvCxnSpPr>
              <p:spPr>
                <a:xfrm>
                  <a:off x="2726475" y="3902925"/>
                  <a:ext cx="2269500" cy="0"/>
                </a:xfrm>
                <a:prstGeom prst="straightConnector1">
                  <a:avLst/>
                </a:prstGeom>
                <a:noFill/>
                <a:ln cap="flat" cmpd="sng" w="9525">
                  <a:solidFill>
                    <a:schemeClr val="dk2"/>
                  </a:solidFill>
                  <a:prstDash val="solid"/>
                  <a:round/>
                  <a:headEnd len="med" w="med" type="none"/>
                  <a:tailEnd len="med" w="med" type="none"/>
                </a:ln>
              </p:spPr>
            </p:cxnSp>
            <p:sp>
              <p:nvSpPr>
                <p:cNvPr id="267" name="Google Shape;267;p36"/>
                <p:cNvSpPr/>
                <p:nvPr/>
              </p:nvSpPr>
              <p:spPr>
                <a:xfrm>
                  <a:off x="2823125" y="3821150"/>
                  <a:ext cx="1198800" cy="1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e</a:t>
                  </a:r>
                  <a:r>
                    <a:rPr lang="en-GB" sz="900"/>
                    <a:t>nhancer sequence</a:t>
                  </a:r>
                  <a:endParaRPr sz="900"/>
                </a:p>
              </p:txBody>
            </p:sp>
            <p:sp>
              <p:nvSpPr>
                <p:cNvPr id="268" name="Google Shape;268;p36"/>
                <p:cNvSpPr/>
                <p:nvPr/>
              </p:nvSpPr>
              <p:spPr>
                <a:xfrm>
                  <a:off x="4261631" y="3821153"/>
                  <a:ext cx="609600" cy="1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reporter</a:t>
                  </a:r>
                  <a:endParaRPr sz="900"/>
                </a:p>
              </p:txBody>
            </p:sp>
            <p:grpSp>
              <p:nvGrpSpPr>
                <p:cNvPr id="269" name="Google Shape;269;p36"/>
                <p:cNvGrpSpPr/>
                <p:nvPr/>
              </p:nvGrpSpPr>
              <p:grpSpPr>
                <a:xfrm>
                  <a:off x="4261625" y="3921053"/>
                  <a:ext cx="176100" cy="151500"/>
                  <a:chOff x="4261625" y="4149653"/>
                  <a:chExt cx="176100" cy="151500"/>
                </a:xfrm>
              </p:grpSpPr>
              <p:cxnSp>
                <p:nvCxnSpPr>
                  <p:cNvPr id="270" name="Google Shape;270;p36"/>
                  <p:cNvCxnSpPr/>
                  <p:nvPr/>
                </p:nvCxnSpPr>
                <p:spPr>
                  <a:xfrm>
                    <a:off x="4261631" y="4149653"/>
                    <a:ext cx="0" cy="151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6"/>
                  <p:cNvCxnSpPr/>
                  <p:nvPr/>
                </p:nvCxnSpPr>
                <p:spPr>
                  <a:xfrm>
                    <a:off x="4261625" y="4301150"/>
                    <a:ext cx="176100" cy="0"/>
                  </a:xfrm>
                  <a:prstGeom prst="straightConnector1">
                    <a:avLst/>
                  </a:prstGeom>
                  <a:noFill/>
                  <a:ln cap="flat" cmpd="sng" w="9525">
                    <a:solidFill>
                      <a:schemeClr val="dk2"/>
                    </a:solidFill>
                    <a:prstDash val="solid"/>
                    <a:round/>
                    <a:headEnd len="med" w="med" type="none"/>
                    <a:tailEnd len="med" w="med" type="stealth"/>
                  </a:ln>
                </p:spPr>
              </p:cxnSp>
            </p:grpSp>
          </p:grpSp>
          <p:sp>
            <p:nvSpPr>
              <p:cNvPr id="272" name="Google Shape;272;p36"/>
              <p:cNvSpPr txBox="1"/>
              <p:nvPr/>
            </p:nvSpPr>
            <p:spPr>
              <a:xfrm>
                <a:off x="1837873" y="3269777"/>
                <a:ext cx="105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800"/>
                  <a:t>clone into a reporter vector</a:t>
                </a:r>
                <a:endParaRPr i="1" sz="800"/>
              </a:p>
            </p:txBody>
          </p:sp>
          <p:cxnSp>
            <p:nvCxnSpPr>
              <p:cNvPr id="273" name="Google Shape;273;p36"/>
              <p:cNvCxnSpPr>
                <a:stCxn id="264" idx="2"/>
              </p:cNvCxnSpPr>
              <p:nvPr/>
            </p:nvCxnSpPr>
            <p:spPr>
              <a:xfrm>
                <a:off x="1770249" y="3132777"/>
                <a:ext cx="0" cy="608400"/>
              </a:xfrm>
              <a:prstGeom prst="straightConnector1">
                <a:avLst/>
              </a:prstGeom>
              <a:noFill/>
              <a:ln cap="flat" cmpd="sng" w="9525">
                <a:solidFill>
                  <a:srgbClr val="999999"/>
                </a:solidFill>
                <a:prstDash val="solid"/>
                <a:round/>
                <a:headEnd len="med" w="med" type="none"/>
                <a:tailEnd len="med" w="med" type="triangle"/>
              </a:ln>
            </p:spPr>
          </p:cxnSp>
        </p:grpSp>
        <p:sp>
          <p:nvSpPr>
            <p:cNvPr id="274" name="Google Shape;274;p36"/>
            <p:cNvSpPr/>
            <p:nvPr/>
          </p:nvSpPr>
          <p:spPr>
            <a:xfrm>
              <a:off x="1734025" y="3837875"/>
              <a:ext cx="213900" cy="1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900"/>
                <a:t>mp</a:t>
              </a:r>
              <a:endParaRPr sz="900"/>
            </a:p>
          </p:txBody>
        </p:sp>
      </p:grpSp>
      <p:sp>
        <p:nvSpPr>
          <p:cNvPr id="275" name="Google Shape;275;p36"/>
          <p:cNvSpPr txBox="1"/>
          <p:nvPr/>
        </p:nvSpPr>
        <p:spPr>
          <a:xfrm>
            <a:off x="5380350" y="4748225"/>
            <a:ext cx="370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vista enhancers: </a:t>
            </a:r>
            <a:r>
              <a:rPr lang="en-GB" sz="1200" u="sng">
                <a:solidFill>
                  <a:schemeClr val="hlink"/>
                </a:solidFill>
                <a:hlinkClick r:id="rId7"/>
              </a:rPr>
              <a:t>http://enhancer.lbl.gov</a:t>
            </a:r>
            <a:r>
              <a:rPr lang="en-GB" sz="1200"/>
              <a:t>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7"/>
          <p:cNvPicPr preferRelativeResize="0"/>
          <p:nvPr/>
        </p:nvPicPr>
        <p:blipFill>
          <a:blip r:embed="rId3">
            <a:alphaModFix/>
          </a:blip>
          <a:stretch>
            <a:fillRect/>
          </a:stretch>
        </p:blipFill>
        <p:spPr>
          <a:xfrm>
            <a:off x="152400" y="1295400"/>
            <a:ext cx="8839200" cy="2397716"/>
          </a:xfrm>
          <a:prstGeom prst="rect">
            <a:avLst/>
          </a:prstGeom>
          <a:noFill/>
          <a:ln>
            <a:noFill/>
          </a:ln>
        </p:spPr>
      </p:pic>
      <p:sp>
        <p:nvSpPr>
          <p:cNvPr id="281" name="Google Shape;281;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Inconsistent seqlevels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Assignment</a:t>
            </a:r>
            <a:endParaRPr/>
          </a:p>
        </p:txBody>
      </p:sp>
      <p:sp>
        <p:nvSpPr>
          <p:cNvPr id="287" name="Google Shape;287;p38"/>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Using the peaks you downloaded last week, identify bivalent domains (H3K27me3 + H3K4me3) in mouse embryonic stem cells (mESC)</a:t>
            </a:r>
            <a:endParaRPr/>
          </a:p>
          <a:p>
            <a:pPr indent="-317500" lvl="1" marL="914400" rtl="0" algn="l">
              <a:spcBef>
                <a:spcPts val="0"/>
              </a:spcBef>
              <a:spcAft>
                <a:spcPts val="0"/>
              </a:spcAft>
              <a:buSzPts val="1400"/>
              <a:buChar char="○"/>
            </a:pPr>
            <a:r>
              <a:rPr lang="en-GB"/>
              <a:t>Split those bivalent domains into those that overlap a TSS, and those that don’t.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What happens to those regions upon differentiation?</a:t>
            </a:r>
            <a:endParaRPr/>
          </a:p>
          <a:p>
            <a:pPr indent="-317500" lvl="1" marL="914400" rtl="0" algn="l">
              <a:spcBef>
                <a:spcPts val="0"/>
              </a:spcBef>
              <a:spcAft>
                <a:spcPts val="0"/>
              </a:spcAft>
              <a:buSzPts val="1400"/>
              <a:buChar char="○"/>
            </a:pPr>
            <a:r>
              <a:rPr lang="en-GB"/>
              <a:t>Choose a differentiated cell type (e.g. hepatocytes, neural progenitor, or smooth muscle cells)</a:t>
            </a:r>
            <a:endParaRPr/>
          </a:p>
          <a:p>
            <a:pPr indent="-317500" lvl="1" marL="914400" rtl="0" algn="l">
              <a:spcBef>
                <a:spcPts val="0"/>
              </a:spcBef>
              <a:spcAft>
                <a:spcPts val="0"/>
              </a:spcAft>
              <a:buSzPts val="1400"/>
              <a:buChar char="○"/>
            </a:pPr>
            <a:r>
              <a:rPr lang="en-GB"/>
              <a:t>Download the H3K27me3 and H3K4me3 peaks from this cell type</a:t>
            </a:r>
            <a:endParaRPr/>
          </a:p>
          <a:p>
            <a:pPr indent="-317500" lvl="1" marL="914400" rtl="0" algn="l">
              <a:spcBef>
                <a:spcPts val="0"/>
              </a:spcBef>
              <a:spcAft>
                <a:spcPts val="0"/>
              </a:spcAft>
              <a:buSzPts val="1400"/>
              <a:buChar char="○"/>
            </a:pPr>
            <a:r>
              <a:rPr lang="en-GB"/>
              <a:t>How many of the mESC bivalent domains are, in this differentiated cell type, overlapping either mark or their combination?</a:t>
            </a:r>
            <a:endParaRPr/>
          </a:p>
          <a:p>
            <a:pPr indent="-317500" lvl="2" marL="1371600" rtl="0" algn="l">
              <a:spcBef>
                <a:spcPts val="0"/>
              </a:spcBef>
              <a:spcAft>
                <a:spcPts val="0"/>
              </a:spcAft>
              <a:buSzPts val="1400"/>
              <a:buChar char="■"/>
            </a:pPr>
            <a:r>
              <a:rPr lang="en-GB"/>
              <a:t>Provide a separate answer for domains that overlap a TSS and those that don’t.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59300" y="1402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800">
                <a:solidFill>
                  <a:srgbClr val="000000"/>
                </a:solidFill>
              </a:rPr>
              <a:t>Debriefing on the assignments</a:t>
            </a:r>
            <a:endParaRPr sz="2800">
              <a:solidFill>
                <a:srgbClr val="000000"/>
              </a:solidFill>
            </a:endParaRPr>
          </a:p>
        </p:txBody>
      </p:sp>
      <p:sp>
        <p:nvSpPr>
          <p:cNvPr id="71" name="Google Shape;71;p16"/>
          <p:cNvSpPr txBox="1"/>
          <p:nvPr/>
        </p:nvSpPr>
        <p:spPr>
          <a:xfrm>
            <a:off x="304200" y="773400"/>
            <a:ext cx="8461200" cy="35967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None/>
            </a:pPr>
            <a:r>
              <a:rPr lang="en-GB"/>
              <a:t>Symmetry of overlaps:</a:t>
            </a:r>
            <a:endParaRPr/>
          </a:p>
        </p:txBody>
      </p:sp>
      <p:pic>
        <p:nvPicPr>
          <p:cNvPr id="72" name="Google Shape;72;p16"/>
          <p:cNvPicPr preferRelativeResize="0"/>
          <p:nvPr/>
        </p:nvPicPr>
        <p:blipFill>
          <a:blip r:embed="rId3">
            <a:alphaModFix/>
          </a:blip>
          <a:stretch>
            <a:fillRect/>
          </a:stretch>
        </p:blipFill>
        <p:spPr>
          <a:xfrm>
            <a:off x="834675" y="1150825"/>
            <a:ext cx="7845223" cy="342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159300" y="1402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800">
                <a:solidFill>
                  <a:srgbClr val="000000"/>
                </a:solidFill>
              </a:rPr>
              <a:t>Debriefing on the assignments</a:t>
            </a:r>
            <a:endParaRPr sz="2800">
              <a:solidFill>
                <a:srgbClr val="000000"/>
              </a:solidFill>
            </a:endParaRPr>
          </a:p>
        </p:txBody>
      </p:sp>
      <p:sp>
        <p:nvSpPr>
          <p:cNvPr id="78" name="Google Shape;78;p17"/>
          <p:cNvSpPr txBox="1"/>
          <p:nvPr/>
        </p:nvSpPr>
        <p:spPr>
          <a:xfrm>
            <a:off x="304200" y="773400"/>
            <a:ext cx="8461200" cy="359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t>Symmetry of overlaps:</a:t>
            </a:r>
            <a:endParaRPr/>
          </a:p>
        </p:txBody>
      </p:sp>
      <p:pic>
        <p:nvPicPr>
          <p:cNvPr id="79" name="Google Shape;79;p17"/>
          <p:cNvPicPr preferRelativeResize="0"/>
          <p:nvPr/>
        </p:nvPicPr>
        <p:blipFill rotWithShape="1">
          <a:blip r:embed="rId3">
            <a:alphaModFix/>
          </a:blip>
          <a:srcRect b="0" l="0" r="0" t="2037"/>
          <a:stretch/>
        </p:blipFill>
        <p:spPr>
          <a:xfrm>
            <a:off x="412900" y="1336375"/>
            <a:ext cx="8430799" cy="307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59300" y="1402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800">
                <a:solidFill>
                  <a:srgbClr val="000000"/>
                </a:solidFill>
              </a:rPr>
              <a:t>Debriefing on the assignments</a:t>
            </a:r>
            <a:endParaRPr sz="2800">
              <a:solidFill>
                <a:srgbClr val="000000"/>
              </a:solidFill>
            </a:endParaRPr>
          </a:p>
        </p:txBody>
      </p:sp>
      <p:sp>
        <p:nvSpPr>
          <p:cNvPr id="85" name="Google Shape;85;p18"/>
          <p:cNvSpPr txBox="1"/>
          <p:nvPr/>
        </p:nvSpPr>
        <p:spPr>
          <a:xfrm>
            <a:off x="304200" y="623125"/>
            <a:ext cx="8461200" cy="374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t>Difference </a:t>
            </a:r>
            <a:r>
              <a:rPr lang="en-GB">
                <a:latin typeface="Courier New"/>
                <a:ea typeface="Courier New"/>
                <a:cs typeface="Courier New"/>
                <a:sym typeface="Courier New"/>
              </a:rPr>
              <a:t>findOverlaps()</a:t>
            </a:r>
            <a:r>
              <a:rPr lang="en-GB"/>
              <a:t> vs </a:t>
            </a:r>
            <a:r>
              <a:rPr lang="en-GB">
                <a:latin typeface="Courier New"/>
                <a:ea typeface="Courier New"/>
                <a:cs typeface="Courier New"/>
                <a:sym typeface="Courier New"/>
              </a:rPr>
              <a:t>overlapsAny()</a:t>
            </a:r>
            <a:r>
              <a:rPr lang="en-GB"/>
              <a:t>:</a:t>
            </a:r>
            <a:endParaRPr/>
          </a:p>
        </p:txBody>
      </p:sp>
      <p:pic>
        <p:nvPicPr>
          <p:cNvPr id="86" name="Google Shape;86;p18"/>
          <p:cNvPicPr preferRelativeResize="0"/>
          <p:nvPr/>
        </p:nvPicPr>
        <p:blipFill>
          <a:blip r:embed="rId3">
            <a:alphaModFix/>
          </a:blip>
          <a:stretch>
            <a:fillRect/>
          </a:stretch>
        </p:blipFill>
        <p:spPr>
          <a:xfrm>
            <a:off x="1622550" y="953575"/>
            <a:ext cx="5314273" cy="414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304200" y="773400"/>
            <a:ext cx="8461200" cy="359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t>p300:</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GB"/>
              <a:t>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GB"/>
              <a:t>H3K4me1:</a:t>
            </a:r>
            <a:endParaRPr/>
          </a:p>
          <a:p>
            <a:pPr indent="0" lvl="0" marL="0" rtl="0" algn="l">
              <a:lnSpc>
                <a:spcPct val="115000"/>
              </a:lnSpc>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369700" y="1175875"/>
            <a:ext cx="8134350" cy="1200150"/>
          </a:xfrm>
          <a:prstGeom prst="rect">
            <a:avLst/>
          </a:prstGeom>
          <a:noFill/>
          <a:ln>
            <a:noFill/>
          </a:ln>
        </p:spPr>
      </p:pic>
      <p:pic>
        <p:nvPicPr>
          <p:cNvPr id="93" name="Google Shape;93;p19"/>
          <p:cNvPicPr preferRelativeResize="0"/>
          <p:nvPr/>
        </p:nvPicPr>
        <p:blipFill>
          <a:blip r:embed="rId4">
            <a:alphaModFix/>
          </a:blip>
          <a:stretch>
            <a:fillRect/>
          </a:stretch>
        </p:blipFill>
        <p:spPr>
          <a:xfrm>
            <a:off x="512575" y="3217900"/>
            <a:ext cx="7848600" cy="120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3708650" y="2529575"/>
            <a:ext cx="4729651" cy="2459425"/>
          </a:xfrm>
          <a:prstGeom prst="rect">
            <a:avLst/>
          </a:prstGeom>
          <a:noFill/>
          <a:ln>
            <a:noFill/>
          </a:ln>
        </p:spPr>
      </p:pic>
      <p:pic>
        <p:nvPicPr>
          <p:cNvPr id="99" name="Google Shape;99;p20"/>
          <p:cNvPicPr preferRelativeResize="0"/>
          <p:nvPr/>
        </p:nvPicPr>
        <p:blipFill>
          <a:blip r:embed="rId4">
            <a:alphaModFix/>
          </a:blip>
          <a:stretch>
            <a:fillRect/>
          </a:stretch>
        </p:blipFill>
        <p:spPr>
          <a:xfrm>
            <a:off x="366500" y="105125"/>
            <a:ext cx="5556826" cy="2364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304200" y="623125"/>
            <a:ext cx="8461200" cy="374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t>Overlapping proportion: </a:t>
            </a:r>
            <a:endParaRPr/>
          </a:p>
        </p:txBody>
      </p:sp>
      <p:pic>
        <p:nvPicPr>
          <p:cNvPr id="105" name="Google Shape;105;p21"/>
          <p:cNvPicPr preferRelativeResize="0"/>
          <p:nvPr/>
        </p:nvPicPr>
        <p:blipFill>
          <a:blip r:embed="rId3">
            <a:alphaModFix/>
          </a:blip>
          <a:stretch>
            <a:fillRect/>
          </a:stretch>
        </p:blipFill>
        <p:spPr>
          <a:xfrm>
            <a:off x="150150" y="1112767"/>
            <a:ext cx="9144000" cy="29179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0" y="410986"/>
            <a:ext cx="9144002" cy="4732511"/>
          </a:xfrm>
          <a:prstGeom prst="rect">
            <a:avLst/>
          </a:prstGeom>
          <a:noFill/>
          <a:ln>
            <a:noFill/>
          </a:ln>
        </p:spPr>
      </p:pic>
      <p:sp>
        <p:nvSpPr>
          <p:cNvPr id="111" name="Google Shape;111;p22"/>
          <p:cNvSpPr txBox="1"/>
          <p:nvPr>
            <p:ph type="title"/>
          </p:nvPr>
        </p:nvSpPr>
        <p:spPr>
          <a:xfrm>
            <a:off x="0" y="-76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solidFill>
                  <a:schemeClr val="lt1"/>
                </a:solidFill>
              </a:rPr>
              <a:t>Nucleosome</a:t>
            </a:r>
            <a:endParaRPr b="1" sz="2120">
              <a:solidFill>
                <a:schemeClr val="lt1"/>
              </a:solidFill>
            </a:endParaRPr>
          </a:p>
        </p:txBody>
      </p:sp>
      <p:pic>
        <p:nvPicPr>
          <p:cNvPr id="112" name="Google Shape;112;p22"/>
          <p:cNvPicPr preferRelativeResize="0"/>
          <p:nvPr/>
        </p:nvPicPr>
        <p:blipFill>
          <a:blip r:embed="rId4">
            <a:alphaModFix/>
          </a:blip>
          <a:stretch>
            <a:fillRect/>
          </a:stretch>
        </p:blipFill>
        <p:spPr>
          <a:xfrm>
            <a:off x="4384425" y="0"/>
            <a:ext cx="2719775" cy="1570900"/>
          </a:xfrm>
          <a:prstGeom prst="rect">
            <a:avLst/>
          </a:prstGeom>
          <a:noFill/>
          <a:ln>
            <a:noFill/>
          </a:ln>
        </p:spPr>
      </p:pic>
      <p:sp>
        <p:nvSpPr>
          <p:cNvPr id="113" name="Google Shape;113;p22"/>
          <p:cNvSpPr txBox="1"/>
          <p:nvPr/>
        </p:nvSpPr>
        <p:spPr>
          <a:xfrm>
            <a:off x="7180400" y="25500"/>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rgbClr val="D9D9D9"/>
                </a:solidFill>
              </a:rPr>
              <a:t>(Krebs et al., 2018)</a:t>
            </a:r>
            <a:endParaRPr sz="1100">
              <a:solidFill>
                <a:srgbClr val="D9D9D9"/>
              </a:solidFill>
            </a:endParaRPr>
          </a:p>
        </p:txBody>
      </p:sp>
      <p:sp>
        <p:nvSpPr>
          <p:cNvPr id="114" name="Google Shape;114;p22"/>
          <p:cNvSpPr txBox="1"/>
          <p:nvPr/>
        </p:nvSpPr>
        <p:spPr>
          <a:xfrm>
            <a:off x="7866200" y="4837825"/>
            <a:ext cx="1072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rgbClr val="D9D9D9"/>
                </a:solidFill>
              </a:rPr>
              <a:t>Cell Signaling</a:t>
            </a:r>
            <a:endParaRPr sz="1100">
              <a:solidFill>
                <a:srgbClr val="D9D9D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