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d6c9d6a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d6c9d6a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d6c9d6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d6c9d6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6c9d6a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d6c9d6a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e2b1bd4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e2b1bd4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f1bca6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f1bca6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1bca64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f1bca64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2910584d_1_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022910584d_1_0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0d21e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80d21e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d6eedfe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d6eedfe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2b1bd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2b1bd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d6c9d6a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d6c9d6a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6c9d6a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d6c9d6a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International_Nucleotide_Sequence_Database_Collaboration" TargetMode="External"/><Relationship Id="rId10" Type="http://schemas.openxmlformats.org/officeDocument/2006/relationships/hyperlink" Target="https://www.ebi.ac.uk/biostudies/arrayexpress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hyperlink" Target="https://www.ncbi.nlm.nih.gov/geo/" TargetMode="External"/><Relationship Id="rId7" Type="http://schemas.openxmlformats.org/officeDocument/2006/relationships/hyperlink" Target="https://www.ncbi.nlm.nih.gov/sra" TargetMode="External"/><Relationship Id="rId8" Type="http://schemas.openxmlformats.org/officeDocument/2006/relationships/hyperlink" Target="https://www.ebi.ac.uk/ena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hyperlink" Target="http://www.encodeproject.org" TargetMode="External"/><Relationship Id="rId6" Type="http://schemas.openxmlformats.org/officeDocument/2006/relationships/hyperlink" Target="http://www.roadmapepigenomics.org" TargetMode="External"/><Relationship Id="rId7" Type="http://schemas.openxmlformats.org/officeDocument/2006/relationships/hyperlink" Target="http://www.roadmapepigenomics.org" TargetMode="External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ncodeproject.org/search/?type=Experiment&amp;control_type!=*&amp;status=releas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 |  week 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17115" t="0"/>
          <a:stretch/>
        </p:blipFill>
        <p:spPr>
          <a:xfrm>
            <a:off x="331194" y="1308065"/>
            <a:ext cx="3999156" cy="34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/>
          <p:nvPr/>
        </p:nvSpPr>
        <p:spPr>
          <a:xfrm>
            <a:off x="1124774" y="1035113"/>
            <a:ext cx="4770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enh</a:t>
            </a:r>
            <a:endParaRPr sz="1000"/>
          </a:p>
        </p:txBody>
      </p:sp>
      <p:sp>
        <p:nvSpPr>
          <p:cNvPr id="199" name="Google Shape;199;p23"/>
          <p:cNvSpPr/>
          <p:nvPr/>
        </p:nvSpPr>
        <p:spPr>
          <a:xfrm>
            <a:off x="2330154" y="1035098"/>
            <a:ext cx="4770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prom</a:t>
            </a:r>
            <a:endParaRPr sz="1000"/>
          </a:p>
        </p:txBody>
      </p:sp>
      <p:sp>
        <p:nvSpPr>
          <p:cNvPr id="200" name="Google Shape;200;p23"/>
          <p:cNvSpPr/>
          <p:nvPr/>
        </p:nvSpPr>
        <p:spPr>
          <a:xfrm>
            <a:off x="2894311" y="1035098"/>
            <a:ext cx="4770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enh</a:t>
            </a:r>
            <a:endParaRPr sz="1100"/>
          </a:p>
        </p:txBody>
      </p:sp>
      <p:sp>
        <p:nvSpPr>
          <p:cNvPr id="201" name="Google Shape;201;p23"/>
          <p:cNvSpPr/>
          <p:nvPr/>
        </p:nvSpPr>
        <p:spPr>
          <a:xfrm>
            <a:off x="3871656" y="1035084"/>
            <a:ext cx="2757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51775" y="1016025"/>
            <a:ext cx="85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segmentation</a:t>
            </a:r>
            <a:endParaRPr sz="800"/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A signature-based encyclopedia of DNA elements</a:t>
            </a:r>
            <a:endParaRPr sz="2220"/>
          </a:p>
        </p:txBody>
      </p:sp>
      <p:sp>
        <p:nvSpPr>
          <p:cNvPr id="204" name="Google Shape;204;p23"/>
          <p:cNvSpPr txBox="1"/>
          <p:nvPr/>
        </p:nvSpPr>
        <p:spPr>
          <a:xfrm>
            <a:off x="5292375" y="1070950"/>
            <a:ext cx="33714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ENCODE’s “signature strategy”: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Different types of functional genetic elements are associated with different chemical signatures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We can identify functional elements by identifying these signatures genome-wide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75" y="3374994"/>
            <a:ext cx="2877614" cy="83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000" y="3223215"/>
            <a:ext cx="2382674" cy="9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4"/>
          <p:cNvCxnSpPr/>
          <p:nvPr/>
        </p:nvCxnSpPr>
        <p:spPr>
          <a:xfrm>
            <a:off x="4047150" y="3746390"/>
            <a:ext cx="15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6971990" y="2471515"/>
            <a:ext cx="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244" y="1332900"/>
            <a:ext cx="1809147" cy="8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 repositories for NGS data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5618550" y="2091490"/>
            <a:ext cx="30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https://www.ncbi.nlm.nih.gov/geo/</a:t>
            </a:r>
            <a:r>
              <a:rPr lang="en-GB"/>
              <a:t> 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5682625" y="4128750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https://www.ncbi.nlm.nih.gov/sra</a:t>
            </a:r>
            <a:r>
              <a:rPr lang="en-GB"/>
              <a:t>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1151000" y="4203050"/>
            <a:ext cx="27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https://www.ebi.ac.uk/ena/</a:t>
            </a:r>
            <a:r>
              <a:rPr lang="en-GB"/>
              <a:t> 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9">
            <a:alphaModFix/>
          </a:blip>
          <a:srcRect b="29518" l="0" r="0" t="30293"/>
          <a:stretch/>
        </p:blipFill>
        <p:spPr>
          <a:xfrm>
            <a:off x="914400" y="1408187"/>
            <a:ext cx="3022800" cy="683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4"/>
          <p:cNvCxnSpPr/>
          <p:nvPr/>
        </p:nvCxnSpPr>
        <p:spPr>
          <a:xfrm>
            <a:off x="2316463" y="2471515"/>
            <a:ext cx="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4"/>
          <p:cNvSpPr txBox="1"/>
          <p:nvPr/>
        </p:nvSpPr>
        <p:spPr>
          <a:xfrm>
            <a:off x="517300" y="2091500"/>
            <a:ext cx="42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10"/>
              </a:rPr>
              <a:t>https://www.ebi.ac.uk/biostudies/arrayexpress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360475" y="3185178"/>
            <a:ext cx="8471700" cy="1927125"/>
            <a:chOff x="360475" y="3204800"/>
            <a:chExt cx="8471700" cy="1927125"/>
          </a:xfrm>
        </p:grpSpPr>
        <p:sp>
          <p:nvSpPr>
            <p:cNvPr id="222" name="Google Shape;222;p24"/>
            <p:cNvSpPr/>
            <p:nvPr/>
          </p:nvSpPr>
          <p:spPr>
            <a:xfrm>
              <a:off x="360475" y="3204800"/>
              <a:ext cx="8471700" cy="1868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AA84F"/>
                </a:solidFill>
              </a:endParaRPr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940800" y="4731725"/>
              <a:ext cx="723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AA84F"/>
                  </a:solidFill>
                  <a:uFill>
                    <a:noFill/>
                  </a:uFill>
                  <a:hlinkClick r:id="rId11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International Nucleotide Sequence Database Collaboration</a:t>
              </a:r>
              <a:endParaRPr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445025"/>
            <a:ext cx="85206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Quality-controlled and uniformly processed human and mouse NGS datasets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00" y="2010050"/>
            <a:ext cx="3124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200" y="1862413"/>
            <a:ext cx="1619250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5"/>
          <p:cNvCxnSpPr/>
          <p:nvPr/>
        </p:nvCxnSpPr>
        <p:spPr>
          <a:xfrm>
            <a:off x="4351950" y="2260175"/>
            <a:ext cx="15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2" name="Google Shape;232;p25"/>
          <p:cNvSpPr txBox="1"/>
          <p:nvPr/>
        </p:nvSpPr>
        <p:spPr>
          <a:xfrm>
            <a:off x="5808125" y="2928875"/>
            <a:ext cx="25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www.encodeproject.org</a:t>
            </a:r>
            <a:r>
              <a:rPr lang="en-GB"/>
              <a:t> 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1273275" y="2928250"/>
            <a:ext cx="26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www.r</a:t>
            </a:r>
            <a:r>
              <a:rPr lang="en-GB" u="sng">
                <a:solidFill>
                  <a:schemeClr val="hlink"/>
                </a:solidFill>
                <a:hlinkClick r:id="rId7"/>
              </a:rPr>
              <a:t>oadmapepigenomics.org</a:t>
            </a:r>
            <a:r>
              <a:rPr lang="en-GB"/>
              <a:t> 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3725" y="4102225"/>
            <a:ext cx="3582925" cy="7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3667050" y="376105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(hematopoietic system)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311700" y="1061350"/>
            <a:ext cx="8520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and download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from ENCODE</a:t>
            </a:r>
            <a:r>
              <a:rPr lang="en-GB"/>
              <a:t> the </a:t>
            </a:r>
            <a:r>
              <a:rPr b="1" lang="en-GB"/>
              <a:t>peak</a:t>
            </a:r>
            <a:r>
              <a:rPr b="1" lang="en-GB"/>
              <a:t>s</a:t>
            </a:r>
            <a:r>
              <a:rPr lang="en-GB"/>
              <a:t> (i.e. bed-like format) for the following histone modifications in mouse embryonic stem cells (mESC) from ENCODE: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p300, H3K4me3, H3K4me1, H3K27ac, and H3K27me3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(when there are replicates, we recommend using the bed file denoted as “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conservative IDR thresholded peaks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”)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 the p300 peaks, what proportion overlap each of the marks?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Don’t forget to upload your assignment as “</a:t>
            </a:r>
            <a:r>
              <a:rPr lang="en-GB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assignment.html</a:t>
            </a:r>
            <a:r>
              <a:rPr lang="en-GB"/>
              <a:t>”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5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6355" y="1533475"/>
            <a:ext cx="51138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Recap of last week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Manipulating and visualizing peaks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Coverage track generation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ENCODE &amp; functional elements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Finding data from the literature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593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Debriefing on the assignments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311700" y="909221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Handing in the exercises etc.: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Handing in the exercises: Please name the exercises files just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assignment.html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Char char="○"/>
            </a:pPr>
            <a:r>
              <a:rPr i="1" lang="en-GB">
                <a:solidFill>
                  <a:srgbClr val="FF0000"/>
                </a:solidFill>
              </a:rPr>
              <a:t>From now on points will be deduced if the file is not correctly named</a:t>
            </a:r>
            <a:endParaRPr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GB"/>
              <a:t>When re-using code from the practicals, you should update the filenames 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=&gt; </a:t>
            </a:r>
            <a:r>
              <a:rPr lang="en-GB"/>
              <a:t>however what we downloaded for this exercise is a</a:t>
            </a:r>
            <a:r>
              <a:rPr b="1" lang="en-GB"/>
              <a:t> CTCF </a:t>
            </a:r>
            <a:r>
              <a:rPr lang="en-GB"/>
              <a:t>dataset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Can easily lead to mistakes if you have several files on disk.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25" y="2458171"/>
            <a:ext cx="7954500" cy="3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13" y="2874421"/>
            <a:ext cx="56864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8025400" y="2420646"/>
            <a:ext cx="315300" cy="221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5" name="Google Shape;75;p16"/>
          <p:cNvSpPr/>
          <p:nvPr/>
        </p:nvSpPr>
        <p:spPr>
          <a:xfrm>
            <a:off x="4536725" y="3206321"/>
            <a:ext cx="315300" cy="221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25" y="4407450"/>
            <a:ext cx="8366251" cy="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45717" y="1204491"/>
            <a:ext cx="8870763" cy="3240694"/>
            <a:chOff x="50400" y="1327914"/>
            <a:chExt cx="9779400" cy="3572766"/>
          </a:xfrm>
        </p:grpSpPr>
        <p:sp>
          <p:nvSpPr>
            <p:cNvPr id="82" name="Google Shape;82;p17"/>
            <p:cNvSpPr/>
            <p:nvPr/>
          </p:nvSpPr>
          <p:spPr>
            <a:xfrm>
              <a:off x="4820400" y="2773800"/>
              <a:ext cx="1087200" cy="115056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76400" y="2953800"/>
              <a:ext cx="13158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3164400" y="1801800"/>
              <a:ext cx="11430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56600" y="1801800"/>
              <a:ext cx="1422360" cy="8946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50400" y="2953800"/>
              <a:ext cx="160020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raw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*.fastq(.gz)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4514760" y="2776076"/>
              <a:ext cx="1600200" cy="11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aligned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*.sam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*.bam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1760400" y="2953800"/>
              <a:ext cx="1285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(QC &amp;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trimming)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86760" y="1796762"/>
              <a:ext cx="1600200" cy="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genome sequence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 / *.fasta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268080" y="2959560"/>
              <a:ext cx="11941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alignment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7"/>
            <p:cNvCxnSpPr/>
            <p:nvPr/>
          </p:nvCxnSpPr>
          <p:spPr>
            <a:xfrm>
              <a:off x="14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2919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3" name="Google Shape;93;p17"/>
            <p:cNvSpPr txBox="1"/>
            <p:nvPr/>
          </p:nvSpPr>
          <p:spPr>
            <a:xfrm>
              <a:off x="1904400" y="2018160"/>
              <a:ext cx="106740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indexing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7"/>
            <p:cNvCxnSpPr/>
            <p:nvPr/>
          </p:nvCxnSpPr>
          <p:spPr>
            <a:xfrm>
              <a:off x="160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" name="Google Shape;95;p17"/>
            <p:cNvSpPr txBox="1"/>
            <p:nvPr/>
          </p:nvSpPr>
          <p:spPr>
            <a:xfrm>
              <a:off x="2931120" y="1823033"/>
              <a:ext cx="16002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genome indices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17"/>
            <p:cNvCxnSpPr/>
            <p:nvPr/>
          </p:nvCxnSpPr>
          <p:spPr>
            <a:xfrm>
              <a:off x="3705840" y="251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" name="Google Shape;97;p17"/>
            <p:cNvCxnSpPr/>
            <p:nvPr/>
          </p:nvCxnSpPr>
          <p:spPr>
            <a:xfrm>
              <a:off x="4395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8" name="Google Shape;98;p17"/>
            <p:cNvSpPr txBox="1"/>
            <p:nvPr/>
          </p:nvSpPr>
          <p:spPr>
            <a:xfrm>
              <a:off x="6400440" y="2239920"/>
              <a:ext cx="1589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peak calling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6400440" y="2959920"/>
              <a:ext cx="18183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quantification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400440" y="3679920"/>
              <a:ext cx="1132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computecoverage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17"/>
            <p:cNvCxnSpPr/>
            <p:nvPr/>
          </p:nvCxnSpPr>
          <p:spPr>
            <a:xfrm>
              <a:off x="5361840" y="395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2" name="Google Shape;102;p17"/>
            <p:cNvSpPr txBox="1"/>
            <p:nvPr/>
          </p:nvSpPr>
          <p:spPr>
            <a:xfrm>
              <a:off x="4748760" y="4322160"/>
              <a:ext cx="128556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(QC</a:t>
              </a:r>
              <a:r>
                <a:rPr lang="en-GB" sz="1600"/>
                <a:t>,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mark duplicates)</a:t>
              </a:r>
              <a:endParaRPr sz="1600"/>
            </a:p>
          </p:txBody>
        </p:sp>
        <p:cxnSp>
          <p:nvCxnSpPr>
            <p:cNvPr id="103" name="Google Shape;103;p17"/>
            <p:cNvCxnSpPr/>
            <p:nvPr/>
          </p:nvCxnSpPr>
          <p:spPr>
            <a:xfrm>
              <a:off x="59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" name="Google Shape;104;p17"/>
            <p:cNvCxnSpPr/>
            <p:nvPr/>
          </p:nvCxnSpPr>
          <p:spPr>
            <a:xfrm flipH="1" rot="10800000">
              <a:off x="5943600" y="248760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5" name="Google Shape;105;p17"/>
            <p:cNvCxnSpPr/>
            <p:nvPr/>
          </p:nvCxnSpPr>
          <p:spPr>
            <a:xfrm>
              <a:off x="5943600" y="313596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" name="Google Shape;106;p17"/>
            <p:cNvCxnSpPr/>
            <p:nvPr/>
          </p:nvCxnSpPr>
          <p:spPr>
            <a:xfrm>
              <a:off x="286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7743600" y="241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7419600" y="385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9" name="Google Shape;109;p17"/>
            <p:cNvSpPr/>
            <p:nvPr/>
          </p:nvSpPr>
          <p:spPr>
            <a:xfrm>
              <a:off x="7835040" y="3529800"/>
              <a:ext cx="1193040" cy="13708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7628400" y="3489122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tracks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*.bw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8195040" y="1346400"/>
              <a:ext cx="1634760" cy="13942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8204760" y="1327914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genomic</a:t>
              </a:r>
              <a:br>
                <a:rPr lang="en-GB" sz="1600"/>
              </a:b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regions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*.bed, *.bb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*.bigbed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(and others)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Overview of a primary analysis pipeline (ChIP-seq and the likes)</a:t>
            </a:r>
            <a:endParaRPr sz="2320"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1560915" y="761362"/>
            <a:ext cx="7388220" cy="4298916"/>
            <a:chOff x="1560915" y="761362"/>
            <a:chExt cx="7388220" cy="4298916"/>
          </a:xfrm>
        </p:grpSpPr>
        <p:grpSp>
          <p:nvGrpSpPr>
            <p:cNvPr id="115" name="Google Shape;115;p17"/>
            <p:cNvGrpSpPr/>
            <p:nvPr/>
          </p:nvGrpSpPr>
          <p:grpSpPr>
            <a:xfrm>
              <a:off x="1560915" y="761362"/>
              <a:ext cx="7388220" cy="4298916"/>
              <a:chOff x="1720800" y="839378"/>
              <a:chExt cx="8144999" cy="4739422"/>
            </a:xfrm>
          </p:grpSpPr>
          <p:sp>
            <p:nvSpPr>
              <p:cNvPr id="116" name="Google Shape;116;p17"/>
              <p:cNvSpPr txBox="1"/>
              <p:nvPr/>
            </p:nvSpPr>
            <p:spPr>
              <a:xfrm>
                <a:off x="1720800" y="4379400"/>
                <a:ext cx="13716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0825" lIns="81625" spcFirstLastPara="1" rIns="81625" wrap="square" tIns="408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fastqc/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trimmomatic/</a:t>
                </a:r>
                <a:r>
                  <a:rPr lang="en-GB" sz="1500">
                    <a:solidFill>
                      <a:srgbClr val="666666"/>
                    </a:solidFill>
                  </a:rPr>
                  <a:t>Rfastp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" name="Google Shape;117;p17"/>
              <p:cNvGrpSpPr/>
              <p:nvPr/>
            </p:nvGrpSpPr>
            <p:grpSpPr>
              <a:xfrm>
                <a:off x="2394000" y="839378"/>
                <a:ext cx="7471799" cy="4739422"/>
                <a:chOff x="2394000" y="839378"/>
                <a:chExt cx="7471799" cy="4739422"/>
              </a:xfrm>
            </p:grpSpPr>
            <p:cxnSp>
              <p:nvCxnSpPr>
                <p:cNvPr id="118" name="Google Shape;118;p17"/>
                <p:cNvCxnSpPr/>
                <p:nvPr/>
              </p:nvCxnSpPr>
              <p:spPr>
                <a:xfrm>
                  <a:off x="2394000" y="355608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" name="Google Shape;119;p17"/>
                <p:cNvCxnSpPr/>
                <p:nvPr/>
              </p:nvCxnSpPr>
              <p:spPr>
                <a:xfrm>
                  <a:off x="3798000" y="355644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0" name="Google Shape;120;p17"/>
                <p:cNvSpPr txBox="1"/>
                <p:nvPr/>
              </p:nvSpPr>
              <p:spPr>
                <a:xfrm>
                  <a:off x="3124800" y="4379400"/>
                  <a:ext cx="13716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owtie2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/Rsubread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121" name="Google Shape;121;p17"/>
                <p:cNvCxnSpPr/>
                <p:nvPr/>
              </p:nvCxnSpPr>
              <p:spPr>
                <a:xfrm>
                  <a:off x="6786000" y="146880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2" name="Google Shape;122;p17"/>
                <p:cNvSpPr txBox="1"/>
                <p:nvPr/>
              </p:nvSpPr>
              <p:spPr>
                <a:xfrm>
                  <a:off x="5968195" y="839378"/>
                  <a:ext cx="1714800" cy="55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MACS2/3</a:t>
                  </a:r>
                  <a:b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MACSr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3" name="Google Shape;123;p17"/>
                <p:cNvCxnSpPr/>
                <p:nvPr/>
              </p:nvCxnSpPr>
              <p:spPr>
                <a:xfrm>
                  <a:off x="6954008" y="4313160"/>
                  <a:ext cx="0" cy="52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4" name="Google Shape;124;p17"/>
                <p:cNvSpPr txBox="1"/>
                <p:nvPr/>
              </p:nvSpPr>
              <p:spPr>
                <a:xfrm>
                  <a:off x="6183608" y="4811400"/>
                  <a:ext cx="1540800" cy="76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bamCoverage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</a:t>
                  </a: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deepTools</a:t>
                  </a: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),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epiwraps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125" name="Google Shape;125;p17"/>
                <p:cNvCxnSpPr/>
                <p:nvPr/>
              </p:nvCxnSpPr>
              <p:spPr>
                <a:xfrm rot="10800000">
                  <a:off x="7857000" y="3151800"/>
                  <a:ext cx="529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6" name="Google Shape;126;p17"/>
                <p:cNvSpPr txBox="1"/>
                <p:nvPr/>
              </p:nvSpPr>
              <p:spPr>
                <a:xfrm>
                  <a:off x="8265599" y="2803804"/>
                  <a:ext cx="1600200" cy="63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featureCounts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chromVAR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</p:grpSp>
        </p:grpSp>
        <p:cxnSp>
          <p:nvCxnSpPr>
            <p:cNvPr id="127" name="Google Shape;127;p17"/>
            <p:cNvCxnSpPr>
              <a:endCxn id="120" idx="0"/>
            </p:cNvCxnSpPr>
            <p:nvPr/>
          </p:nvCxnSpPr>
          <p:spPr>
            <a:xfrm>
              <a:off x="2478844" y="2268356"/>
              <a:ext cx="977700" cy="17040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dash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8"/>
          <p:cNvGrpSpPr/>
          <p:nvPr/>
        </p:nvGrpSpPr>
        <p:grpSpPr>
          <a:xfrm>
            <a:off x="3138728" y="1010391"/>
            <a:ext cx="5516733" cy="3828278"/>
            <a:chOff x="4129300" y="1730575"/>
            <a:chExt cx="4926974" cy="3412925"/>
          </a:xfrm>
        </p:grpSpPr>
        <p:pic>
          <p:nvPicPr>
            <p:cNvPr id="133" name="Google Shape;13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9300" y="2102850"/>
              <a:ext cx="4926974" cy="3040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" name="Google Shape;134;p18"/>
            <p:cNvCxnSpPr/>
            <p:nvPr/>
          </p:nvCxnSpPr>
          <p:spPr>
            <a:xfrm>
              <a:off x="5624375" y="1753975"/>
              <a:ext cx="865200" cy="4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8699650" y="1730575"/>
              <a:ext cx="81900" cy="5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36" name="Google Shape;136;p18"/>
          <p:cNvSpPr/>
          <p:nvPr/>
        </p:nvSpPr>
        <p:spPr>
          <a:xfrm>
            <a:off x="4811245" y="717519"/>
            <a:ext cx="3444300" cy="29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811245" y="641664"/>
            <a:ext cx="936900" cy="4266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flipH="1">
            <a:off x="7318746" y="641650"/>
            <a:ext cx="936900" cy="4266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read2</a:t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306550"/>
            <a:ext cx="2378400" cy="102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Recap of fragment summarization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 available in </a:t>
            </a:r>
            <a:r>
              <a:rPr i="1" lang="en-GB"/>
              <a:t>epiwraps</a:t>
            </a:r>
            <a:endParaRPr i="1"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one </a:t>
            </a:r>
            <a:r>
              <a:rPr lang="en-GB" sz="1500"/>
              <a:t>genomic</a:t>
            </a:r>
            <a:r>
              <a:rPr lang="en-GB" sz="1500"/>
              <a:t> region: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plotSignalTracks</a:t>
            </a:r>
            <a:endParaRPr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oboto Mono"/>
              <a:buChar char="●"/>
            </a:pPr>
            <a:r>
              <a:rPr lang="en-GB" sz="15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Input: bam/bigwig/bed/GRanges</a:t>
            </a:r>
            <a:endParaRPr sz="15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4832400" y="847675"/>
            <a:ext cx="3999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several genomic regions: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signal2Matrix </a:t>
            </a:r>
            <a:r>
              <a:rPr lang="en-GB" sz="1500"/>
              <a:t>→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plotEnrichedHeatmaps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7" name="Google Shape;147;p19"/>
          <p:cNvSpPr txBox="1"/>
          <p:nvPr/>
        </p:nvSpPr>
        <p:spPr>
          <a:xfrm>
            <a:off x="311700" y="4369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(Based on the </a:t>
            </a:r>
            <a:r>
              <a:rPr i="1" lang="en-GB">
                <a:solidFill>
                  <a:schemeClr val="dk2"/>
                </a:solidFill>
              </a:rPr>
              <a:t>Gviz</a:t>
            </a:r>
            <a:r>
              <a:rPr lang="en-GB">
                <a:solidFill>
                  <a:schemeClr val="dk2"/>
                </a:solidFill>
              </a:rPr>
              <a:t> R package)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188500" y="4369325"/>
            <a:ext cx="3791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(Mainly based on the EnrichedHeatmap R package, itself based on ComplexHeatmap)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0" y="2046554"/>
            <a:ext cx="2757600" cy="175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871150"/>
            <a:ext cx="3456875" cy="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 rot="-5400000">
            <a:off x="-322057" y="20876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sp>
        <p:nvSpPr>
          <p:cNvPr id="152" name="Google Shape;152;p19"/>
          <p:cNvSpPr txBox="1"/>
          <p:nvPr/>
        </p:nvSpPr>
        <p:spPr>
          <a:xfrm>
            <a:off x="1147810" y="2655913"/>
            <a:ext cx="21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← genomic coordinates →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extension in coverage track generation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731428" y="1051096"/>
            <a:ext cx="3076200" cy="2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731428" y="983471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733625" y="3093250"/>
            <a:ext cx="8367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3036228" y="1432096"/>
            <a:ext cx="3076200" cy="2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036228" y="1364471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345175" y="1813100"/>
            <a:ext cx="2919600" cy="2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flipH="1">
            <a:off x="5474628" y="1745471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3037975" y="2837000"/>
            <a:ext cx="5328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038425" y="3093250"/>
            <a:ext cx="7857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459400" y="3093250"/>
            <a:ext cx="8367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>
            <a:off x="1878900" y="3355150"/>
            <a:ext cx="50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/>
          <p:nvPr/>
        </p:nvSpPr>
        <p:spPr>
          <a:xfrm>
            <a:off x="2733625" y="4464850"/>
            <a:ext cx="11415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989175" y="4228875"/>
            <a:ext cx="31233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345175" y="3977650"/>
            <a:ext cx="24624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872925" y="4464850"/>
            <a:ext cx="24231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0"/>
          <p:cNvCxnSpPr/>
          <p:nvPr/>
        </p:nvCxnSpPr>
        <p:spPr>
          <a:xfrm>
            <a:off x="1878900" y="4726750"/>
            <a:ext cx="50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 txBox="1"/>
          <p:nvPr/>
        </p:nvSpPr>
        <p:spPr>
          <a:xfrm>
            <a:off x="140000" y="2718875"/>
            <a:ext cx="16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 without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extension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140000" y="4014275"/>
            <a:ext cx="16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extension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50" y="3649525"/>
            <a:ext cx="5417250" cy="12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50"/>
            <a:ext cx="3654876" cy="49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275" y="152400"/>
            <a:ext cx="2234400" cy="15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5047450" y="2093900"/>
            <a:ext cx="356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… then an ENCODE2, 3, now working towards the 5…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8031575" cy="16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400" y="2426750"/>
            <a:ext cx="4756974" cy="197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2"/>
          <p:cNvGrpSpPr/>
          <p:nvPr/>
        </p:nvGrpSpPr>
        <p:grpSpPr>
          <a:xfrm>
            <a:off x="62425" y="2514925"/>
            <a:ext cx="5133900" cy="2547525"/>
            <a:chOff x="62425" y="2514925"/>
            <a:chExt cx="5133900" cy="2547525"/>
          </a:xfrm>
        </p:grpSpPr>
        <p:sp>
          <p:nvSpPr>
            <p:cNvPr id="191" name="Google Shape;191;p22"/>
            <p:cNvSpPr txBox="1"/>
            <p:nvPr/>
          </p:nvSpPr>
          <p:spPr>
            <a:xfrm>
              <a:off x="349300" y="2514925"/>
              <a:ext cx="27999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The evolutionary arguments for junk: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-GB" sz="1200"/>
                <a:t>1% protein-coding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-GB" sz="1200"/>
                <a:t>~4 to 10% evolutionarily conserved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-GB" sz="1200"/>
                <a:t>&gt;50% transposable elements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Char char="●"/>
              </a:pPr>
              <a:r>
                <a:rPr lang="en-GB" sz="1200">
                  <a:solidFill>
                    <a:srgbClr val="999999"/>
                  </a:solidFill>
                </a:rPr>
                <a:t>Onions have a 5 times bigger genome</a:t>
              </a:r>
              <a:endParaRPr sz="1200">
                <a:solidFill>
                  <a:srgbClr val="999999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The very angry response: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-GB" sz="1200">
                  <a:solidFill>
                    <a:schemeClr val="dk1"/>
                  </a:solidFill>
                </a:rPr>
                <a:t>Graur et al., GBE 2013</a:t>
              </a:r>
              <a:endParaRPr sz="1200">
                <a:solidFill>
                  <a:srgbClr val="999999"/>
                </a:solidFill>
              </a:endParaRPr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62425" y="4723750"/>
              <a:ext cx="513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666666"/>
                  </a:solidFill>
                </a:rPr>
                <a:t>(For more on the topic, see Germain, Ratti and Boem 2014; Ratti and Germain 2022)</a:t>
              </a:r>
              <a:endParaRPr sz="10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