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0" r:id="rId5"/>
    <p:sldId id="310" r:id="rId6"/>
    <p:sldId id="311" r:id="rId7"/>
    <p:sldId id="323" r:id="rId8"/>
    <p:sldId id="322" r:id="rId9"/>
    <p:sldId id="313" r:id="rId10"/>
    <p:sldId id="324" r:id="rId11"/>
    <p:sldId id="325" r:id="rId12"/>
    <p:sldId id="326" r:id="rId13"/>
    <p:sldId id="290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2997" autoAdjust="0"/>
  </p:normalViewPr>
  <p:slideViewPr>
    <p:cSldViewPr>
      <p:cViewPr varScale="1">
        <p:scale>
          <a:sx n="76" d="100"/>
          <a:sy n="76" d="100"/>
        </p:scale>
        <p:origin x="17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85521-46DA-4E41-B267-FA7A0D098B0D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5D9F0-8704-43F3-A536-F19DCD4376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1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D52BC-A6BD-4CFD-93A7-2FB29CFE44E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5636-7E86-4ABD-812E-2124A7A4B9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19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07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Création d’une matrice à partir des textes, et besoin de standardiser ces</a:t>
            </a:r>
            <a:r>
              <a:rPr lang="fr-FR" baseline="0" dirty="0" smtClean="0"/>
              <a:t> textes.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81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faudrait</a:t>
            </a:r>
            <a:r>
              <a:rPr lang="fr-FR" baseline="0" dirty="0" smtClean="0"/>
              <a:t> plus de produits pour le </a:t>
            </a:r>
            <a:r>
              <a:rPr lang="fr-FR" baseline="0" dirty="0" err="1" smtClean="0"/>
              <a:t>kmeans</a:t>
            </a:r>
            <a:r>
              <a:rPr lang="fr-FR" baseline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8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9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3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Oversampling</a:t>
            </a:r>
            <a:r>
              <a:rPr lang="fr-FR" dirty="0" smtClean="0"/>
              <a:t> </a:t>
            </a:r>
            <a:r>
              <a:rPr lang="fr-FR" dirty="0" err="1" smtClean="0"/>
              <a:t>Smote</a:t>
            </a:r>
            <a:r>
              <a:rPr lang="fr-FR" dirty="0" smtClean="0"/>
              <a:t> sur chaque </a:t>
            </a:r>
            <a:r>
              <a:rPr lang="fr-FR" dirty="0" err="1" smtClean="0"/>
              <a:t>kfold</a:t>
            </a:r>
            <a:r>
              <a:rPr lang="fr-FR" dirty="0" smtClean="0"/>
              <a:t> pour éviter le </a:t>
            </a:r>
            <a:r>
              <a:rPr lang="fr-FR" dirty="0" err="1" smtClean="0"/>
              <a:t>dataleakage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5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Choix</a:t>
            </a:r>
            <a:r>
              <a:rPr lang="fr-FR" baseline="0" dirty="0" smtClean="0"/>
              <a:t> du modèle: LGBM car XGBOOST temps d’entraînement beaucoup </a:t>
            </a:r>
            <a:r>
              <a:rPr lang="fr-FR" baseline="0" smtClean="0"/>
              <a:t>trop long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17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Création d’une matrice à partir des textes, et besoin de standardiser ces</a:t>
            </a:r>
            <a:r>
              <a:rPr lang="fr-FR" baseline="0" dirty="0" smtClean="0"/>
              <a:t> textes.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889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Création d’une matrice à partir des textes, et besoin de standardiser ces</a:t>
            </a:r>
            <a:r>
              <a:rPr lang="fr-FR" baseline="0" dirty="0" smtClean="0"/>
              <a:t> textes.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2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Création d’une matrice à partir des textes, et besoin de standardiser ces</a:t>
            </a:r>
            <a:r>
              <a:rPr lang="fr-FR" baseline="0" dirty="0" smtClean="0"/>
              <a:t> textes.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5636-7E86-4ABD-812E-2124A7A4B9E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86CB-2586-4F1F-A713-9BA8FDC99A73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3C0-588D-4321-8720-1CDA0EB94B5B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ED3D-AD57-4554-BC6F-807843135914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6BF4-86C6-4AE0-A05F-6FC59E385059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9244-DD35-4444-80D1-C96B4CFDC86E}" type="datetime1">
              <a:rPr lang="fr-FR" smtClean="0"/>
              <a:t>05/01/2022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28E96-E0E0-4255-980E-E9ADA4F3F377}" type="datetime1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7420-7D8B-4475-897F-E242539B12B4}" type="datetime1">
              <a:rPr lang="fr-FR" smtClean="0"/>
              <a:t>05/01/2022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EC3E-3E6A-42A4-96A8-420DEB6EF482}" type="datetime1">
              <a:rPr lang="fr-FR" smtClean="0"/>
              <a:t>05/01/2022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0B4D-F612-4762-B5EC-4777521CC0CB}" type="datetime1">
              <a:rPr lang="fr-FR" smtClean="0"/>
              <a:t>05/01/2022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F4EB-4D78-4A8B-910B-67AAC9722730}" type="datetime1">
              <a:rPr lang="fr-FR" smtClean="0"/>
              <a:t>05/01/2022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DAF4-84E3-453E-A057-32C321839FBD}" type="datetime1">
              <a:rPr lang="fr-FR" smtClean="0"/>
              <a:t>05/01/2022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E7B0FC4-5426-4C85-BE2F-92F6509FC038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03FBE8-331D-4949-BBE8-024EE7A9BF32}" type="datetime1">
              <a:rPr lang="fr-FR" smtClean="0"/>
              <a:t>05/01/2022</a:t>
            </a:fld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" y="6021288"/>
            <a:ext cx="764704" cy="7647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ed-lake-16644.heroku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7762056" cy="2151112"/>
          </a:xfrm>
        </p:spPr>
        <p:txBody>
          <a:bodyPr/>
          <a:lstStyle/>
          <a:p>
            <a:r>
              <a:rPr lang="fr-FR" dirty="0" smtClean="0"/>
              <a:t>Implémentez un modèle de scoring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 smtClean="0"/>
              <a:t>Projet n°7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1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5</a:t>
            </a:r>
            <a:r>
              <a:rPr lang="fr-FR" sz="3200" dirty="0" smtClean="0"/>
              <a:t>)	</a:t>
            </a:r>
            <a:r>
              <a:rPr lang="fr-FR" sz="3200" dirty="0" err="1" smtClean="0"/>
              <a:t>Feature</a:t>
            </a:r>
            <a:r>
              <a:rPr lang="fr-FR" sz="3200" dirty="0" smtClean="0"/>
              <a:t> importance globale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6995121" cy="44839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 rotWithShape="1">
          <a:blip r:embed="rId3"/>
          <a:srcRect l="10169"/>
          <a:stretch/>
        </p:blipFill>
        <p:spPr>
          <a:xfrm rot="5400000">
            <a:off x="2358987" y="358466"/>
            <a:ext cx="3816426" cy="66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5</a:t>
            </a:r>
            <a:r>
              <a:rPr lang="fr-FR" sz="3200" dirty="0" smtClean="0"/>
              <a:t>)	</a:t>
            </a:r>
            <a:r>
              <a:rPr lang="fr-FR" sz="3200" dirty="0" err="1" smtClean="0"/>
              <a:t>Feature</a:t>
            </a:r>
            <a:r>
              <a:rPr lang="fr-FR" sz="3200" dirty="0" smtClean="0"/>
              <a:t> importance locale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6995121" cy="498316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fr-FR" dirty="0" smtClean="0"/>
              <a:t> Exemple: client ID: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2060848"/>
            <a:ext cx="8232349" cy="41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6</a:t>
            </a:r>
            <a:r>
              <a:rPr lang="fr-FR" sz="3200" dirty="0" smtClean="0"/>
              <a:t>)	Réalisation du Dashboard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6995121" cy="498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Code de l’application réalisé en </a:t>
            </a:r>
            <a:r>
              <a:rPr lang="fr-FR" dirty="0" err="1" smtClean="0"/>
              <a:t>Streamlit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Chargement du modèle entraîné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C</a:t>
            </a:r>
            <a:r>
              <a:rPr lang="fr-FR" dirty="0" smtClean="0"/>
              <a:t>hargement de la </a:t>
            </a:r>
            <a:r>
              <a:rPr lang="fr-FR" dirty="0" err="1" smtClean="0"/>
              <a:t>database</a:t>
            </a:r>
            <a:r>
              <a:rPr lang="fr-FR" dirty="0" smtClean="0"/>
              <a:t> client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Définition des fonctions de calculs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des visuels du Dashboard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Passage sur le cloud avec </a:t>
            </a:r>
            <a:r>
              <a:rPr lang="fr-FR" dirty="0" err="1" smtClean="0"/>
              <a:t>Heroku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Lien du </a:t>
            </a:r>
            <a:r>
              <a:rPr lang="fr-FR" dirty="0" err="1" smtClean="0"/>
              <a:t>dashboard</a:t>
            </a:r>
            <a:r>
              <a:rPr lang="fr-FR" dirty="0"/>
              <a:t>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://protected-lake-16644.herokuapp.com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195116"/>
            <a:ext cx="2173213" cy="130392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438919"/>
            <a:ext cx="2356198" cy="8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5)	Conclusion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 Algorithme de classification entraîné, avec des résultats satisfaisants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Dashboard permettant de visualiser une probabilité de solvabilité client, en explicitant les variables qui influent le plus.</a:t>
            </a:r>
          </a:p>
          <a:p>
            <a:pPr marL="114300" indent="0">
              <a:buNone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Pistes d’amélioration: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étude plus approfondie des variables de la base de </a:t>
            </a:r>
            <a:r>
              <a:rPr lang="fr-FR" dirty="0" smtClean="0"/>
              <a:t>données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prise en compte des </a:t>
            </a:r>
            <a:r>
              <a:rPr lang="fr-FR" dirty="0" err="1" smtClean="0"/>
              <a:t>feature</a:t>
            </a:r>
            <a:r>
              <a:rPr lang="fr-FR" dirty="0" smtClean="0"/>
              <a:t> importance globaux et </a:t>
            </a:r>
            <a:r>
              <a:rPr lang="fr-FR" dirty="0" err="1" smtClean="0"/>
              <a:t>ré-entraînement</a:t>
            </a:r>
            <a:r>
              <a:rPr lang="fr-FR" dirty="0" smtClean="0"/>
              <a:t> du modèle avec moins de variables</a:t>
            </a: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/>
              <a:t>d</a:t>
            </a:r>
            <a:r>
              <a:rPr lang="fr-FR" dirty="0" smtClean="0"/>
              <a:t>iscussion </a:t>
            </a:r>
            <a:r>
              <a:rPr lang="fr-FR" dirty="0" smtClean="0"/>
              <a:t>en interne avec l’équipe métier sur les taux cible de Faux Positifs et Vrai Négatifs, pour réglage fin du seuil de sélection</a:t>
            </a:r>
          </a:p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 lvl="2">
              <a:buFont typeface="Wingdings" pitchFamily="2" charset="2"/>
              <a:buChar char="q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9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 Développer un algorithme de classification qui s’appuie sur des données clients (comportementales, sources externes,..)</a:t>
            </a:r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Calculer la probabilité qu’un client rembourse son crédit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Décision d’accorder le crédit ou non</a:t>
            </a:r>
          </a:p>
          <a:p>
            <a:pPr marL="411480" lvl="1" indent="0">
              <a:buNone/>
            </a:pPr>
            <a:endParaRPr lang="fr-FR" dirty="0" smtClean="0"/>
          </a:p>
          <a:p>
            <a:pPr marL="411480" lvl="1" indent="0">
              <a:buNone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Réaliser un dashboard interactif qui: 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 Affiche les informations clients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/>
              <a:t> Explique la décision d’octroi de crédit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16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étapes de la mission 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fr-FR" dirty="0" smtClean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b="1" dirty="0"/>
              <a:t>T</a:t>
            </a:r>
            <a:r>
              <a:rPr lang="fr-FR" b="1" dirty="0" smtClean="0"/>
              <a:t>raitement </a:t>
            </a:r>
            <a:r>
              <a:rPr lang="fr-FR" dirty="0" smtClean="0"/>
              <a:t>données client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C</a:t>
            </a:r>
            <a:r>
              <a:rPr lang="fr-FR" b="1" dirty="0" smtClean="0"/>
              <a:t>réation</a:t>
            </a:r>
            <a:r>
              <a:rPr lang="fr-FR" dirty="0" smtClean="0"/>
              <a:t> </a:t>
            </a:r>
            <a:r>
              <a:rPr lang="fr-FR" dirty="0"/>
              <a:t>du dataframe </a:t>
            </a:r>
            <a:r>
              <a:rPr lang="fr-FR" dirty="0" smtClean="0"/>
              <a:t>d’étude, et séparation train/test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b="1" dirty="0" smtClean="0"/>
              <a:t>Entrainement des algorithmes</a:t>
            </a:r>
            <a:endParaRPr lang="fr-FR" dirty="0" smtClean="0"/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</a:t>
            </a:r>
            <a:r>
              <a:rPr lang="fr-FR" b="1" dirty="0" smtClean="0"/>
              <a:t>Représentation </a:t>
            </a:r>
            <a:r>
              <a:rPr lang="fr-FR" dirty="0" smtClean="0"/>
              <a:t>et</a:t>
            </a:r>
            <a:r>
              <a:rPr lang="fr-FR" b="1" dirty="0" smtClean="0"/>
              <a:t> analyse </a:t>
            </a:r>
            <a:r>
              <a:rPr lang="fr-FR" dirty="0" smtClean="0"/>
              <a:t>des résultats</a:t>
            </a:r>
          </a:p>
          <a:p>
            <a:pPr>
              <a:buFont typeface="Wingdings" pitchFamily="2" charset="2"/>
              <a:buChar char="Ø"/>
            </a:pPr>
            <a:endParaRPr lang="fr-FR" b="1" dirty="0" smtClean="0"/>
          </a:p>
          <a:p>
            <a:pPr>
              <a:buFont typeface="Wingdings" pitchFamily="2" charset="2"/>
              <a:buChar char="Ø"/>
            </a:pPr>
            <a:r>
              <a:rPr lang="fr-FR" b="1" dirty="0"/>
              <a:t> </a:t>
            </a:r>
            <a:r>
              <a:rPr lang="fr-FR" dirty="0" smtClean="0"/>
              <a:t>Etude des features importance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 </a:t>
            </a:r>
            <a:r>
              <a:rPr lang="fr-FR" b="1" dirty="0" smtClean="0"/>
              <a:t>Réalisation</a:t>
            </a:r>
            <a:r>
              <a:rPr lang="fr-FR" dirty="0" smtClean="0"/>
              <a:t> et déploiement du dashboard</a:t>
            </a:r>
          </a:p>
          <a:p>
            <a:pPr lvl="1"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arenR"/>
            </a:pPr>
            <a:r>
              <a:rPr lang="fr-FR" sz="3200" dirty="0" smtClean="0"/>
              <a:t>Traitement du jeu de données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10 fichiers .csv contenant divers types d’informations: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données de base (métier, âge, enfants, voiture, etc…)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infos sur des précédents crédits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les historiques de paiements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données/scores provenant d’autres institutions financières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Customisation d’un kernel Kaggle existant pour le prétraitement.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calcul de variables pertinentes supplémentaires, ratios, minimums, moyennes, etc…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encoding des variables non-numériques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imputation des nan et </a:t>
            </a:r>
            <a:r>
              <a:rPr lang="fr-FR" dirty="0" err="1" smtClean="0"/>
              <a:t>inf</a:t>
            </a: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Création en enregistrement d’un dataframe global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1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2)	Dataframe global et séparation des données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fr-FR" dirty="0" smtClean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Dataframe global: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356 251 lignes (clients) x 495 colonnes (dont 1 colonne target)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target = 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0 : le prêt est accordé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1 : le prêt est refusé</a:t>
            </a:r>
          </a:p>
          <a:p>
            <a:pPr lvl="2">
              <a:buFont typeface="Wingdings" pitchFamily="2" charset="2"/>
              <a:buChar char="q"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Séparation en 1 jeu de train et 1 jeu de test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 Utilisation de « </a:t>
            </a:r>
            <a:r>
              <a:rPr lang="fr-FR" dirty="0" err="1" smtClean="0"/>
              <a:t>train_test_split</a:t>
            </a:r>
            <a:r>
              <a:rPr lang="fr-FR" dirty="0" smtClean="0"/>
              <a:t> » ou du pré-découpage .csv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 smtClean="0"/>
              <a:t> On remarque un déséquilibre de classe: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92% de classe « 0 », prêt accordé.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8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3</a:t>
            </a:r>
            <a:r>
              <a:rPr lang="fr-FR" sz="3200" dirty="0" smtClean="0"/>
              <a:t>)	Entraînement des algorithmes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dirty="0" smtClean="0"/>
              <a:t> Processus: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 e</a:t>
            </a:r>
            <a:r>
              <a:rPr lang="fr-FR" dirty="0" smtClean="0"/>
              <a:t>ntraînement de 2 algorithmes (</a:t>
            </a:r>
            <a:r>
              <a:rPr lang="fr-FR" dirty="0" err="1" smtClean="0"/>
              <a:t>XGBoost</a:t>
            </a:r>
            <a:r>
              <a:rPr lang="fr-FR" dirty="0" smtClean="0"/>
              <a:t> et LGBM)</a:t>
            </a:r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sur un </a:t>
            </a:r>
            <a:r>
              <a:rPr lang="fr-FR" dirty="0" err="1" smtClean="0"/>
              <a:t>gridsearchCV</a:t>
            </a:r>
            <a:r>
              <a:rPr lang="fr-FR" dirty="0" smtClean="0"/>
              <a:t> avec cross-validation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d’abord recherche des </a:t>
            </a:r>
            <a:r>
              <a:rPr lang="fr-FR" dirty="0" err="1" smtClean="0"/>
              <a:t>hyperparamètres</a:t>
            </a:r>
            <a:r>
              <a:rPr lang="fr-FR" dirty="0" smtClean="0"/>
              <a:t> optimaux</a:t>
            </a:r>
          </a:p>
          <a:p>
            <a:pPr lvl="2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puis entraînement sur plusieurs </a:t>
            </a:r>
            <a:r>
              <a:rPr lang="fr-FR" dirty="0" err="1" smtClean="0"/>
              <a:t>Kfold</a:t>
            </a:r>
            <a:endParaRPr lang="fr-FR" dirty="0" smtClean="0"/>
          </a:p>
          <a:p>
            <a:pPr lvl="2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utilisation de SMOTE (</a:t>
            </a:r>
            <a:r>
              <a:rPr lang="fr-FR" dirty="0" err="1" smtClean="0"/>
              <a:t>oversampling</a:t>
            </a:r>
            <a:r>
              <a:rPr lang="fr-FR" dirty="0" smtClean="0"/>
              <a:t>) sur chaque </a:t>
            </a:r>
            <a:r>
              <a:rPr lang="fr-FR" dirty="0" err="1" smtClean="0"/>
              <a:t>Kfold</a:t>
            </a:r>
            <a:r>
              <a:rPr lang="fr-FR" dirty="0" smtClean="0"/>
              <a:t> de CV</a:t>
            </a:r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  <a:p>
            <a:pPr lvl="1"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affichage des scores: AUC, </a:t>
            </a:r>
            <a:r>
              <a:rPr lang="fr-FR" dirty="0" err="1" smtClean="0"/>
              <a:t>Accuracy</a:t>
            </a:r>
            <a:r>
              <a:rPr lang="fr-FR" dirty="0" smtClean="0"/>
              <a:t>, </a:t>
            </a:r>
            <a:r>
              <a:rPr lang="fr-FR" dirty="0" err="1" smtClean="0"/>
              <a:t>Precision</a:t>
            </a:r>
            <a:r>
              <a:rPr lang="fr-FR" dirty="0" smtClean="0"/>
              <a:t>, </a:t>
            </a:r>
            <a:r>
              <a:rPr lang="fr-FR" dirty="0" err="1" smtClean="0"/>
              <a:t>Recall</a:t>
            </a:r>
            <a:r>
              <a:rPr lang="fr-FR" dirty="0" smtClean="0"/>
              <a:t>, </a:t>
            </a:r>
            <a:r>
              <a:rPr lang="fr-FR" dirty="0" err="1" smtClean="0"/>
              <a:t>Fbeta</a:t>
            </a:r>
            <a:endParaRPr lang="fr-FR" dirty="0" smtClean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1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4)	Résultats du modèle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Le but est de diminuer le nombre de « faux négatifs », (</a:t>
            </a:r>
            <a:r>
              <a:rPr lang="fr-FR" sz="1800" dirty="0" err="1" smtClean="0"/>
              <a:t>ie</a:t>
            </a:r>
            <a:r>
              <a:rPr lang="fr-FR" sz="1800" dirty="0" smtClean="0"/>
              <a:t>. Les clients pour lesquels le modèles prédit un remboursement, alors qu’il ont un défaut de paiement</a:t>
            </a:r>
            <a:r>
              <a:rPr lang="fr-FR" dirty="0" smtClean="0"/>
              <a:t>)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On s’intéresse donc au </a:t>
            </a:r>
            <a:r>
              <a:rPr lang="fr-FR" dirty="0" err="1" smtClean="0"/>
              <a:t>Recall</a:t>
            </a: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61048"/>
            <a:ext cx="710719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4)	Résultats du modèle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39" y="1196752"/>
            <a:ext cx="7346028" cy="26642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06" y="4077072"/>
            <a:ext cx="7347661" cy="26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5</a:t>
            </a:r>
            <a:r>
              <a:rPr lang="fr-FR" sz="3200" dirty="0" smtClean="0"/>
              <a:t>)	Étude des </a:t>
            </a:r>
            <a:r>
              <a:rPr lang="fr-FR" sz="3200" dirty="0" err="1" smtClean="0"/>
              <a:t>feature</a:t>
            </a:r>
            <a:r>
              <a:rPr lang="fr-FR" sz="3200" dirty="0" smtClean="0"/>
              <a:t> importance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Objectif: savoir quelles sont les variables qui influent positivement ou négativement sur le score</a:t>
            </a:r>
          </a:p>
          <a:p>
            <a:pPr>
              <a:buFont typeface="Wingdings" pitchFamily="2" charset="2"/>
              <a:buChar char="q"/>
            </a:pPr>
            <a:endParaRPr lang="fr-FR" dirty="0"/>
          </a:p>
          <a:p>
            <a:pPr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2 manières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 Globale: (sur tous les clients) importance pour l’entraînement du modèle</a:t>
            </a:r>
          </a:p>
          <a:p>
            <a:pPr marL="411480" lvl="1" indent="0">
              <a:buNone/>
            </a:pPr>
            <a:r>
              <a:rPr lang="fr-FR" dirty="0"/>
              <a:t>	</a:t>
            </a:r>
            <a:r>
              <a:rPr lang="fr-FR" dirty="0" smtClean="0"/>
              <a:t>-&gt; utilisation de « </a:t>
            </a:r>
            <a:r>
              <a:rPr lang="fr-FR" dirty="0" err="1" smtClean="0"/>
              <a:t>feature_importances</a:t>
            </a:r>
            <a:r>
              <a:rPr lang="fr-FR" dirty="0" smtClean="0"/>
              <a:t>_ » de </a:t>
            </a:r>
            <a:r>
              <a:rPr lang="fr-FR" dirty="0" err="1" smtClean="0"/>
              <a:t>scickit-learn</a:t>
            </a:r>
            <a:endParaRPr lang="fr-FR" dirty="0" smtClean="0"/>
          </a:p>
          <a:p>
            <a:pPr lvl="1">
              <a:buFont typeface="Wingdings" pitchFamily="2" charset="2"/>
              <a:buChar char="q"/>
            </a:pPr>
            <a:endParaRPr lang="fr-FR" dirty="0"/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 Locale: (sur un client donné) importance pour le score final</a:t>
            </a:r>
          </a:p>
          <a:p>
            <a:pPr marL="411480" lvl="1" indent="0">
              <a:buNone/>
            </a:pPr>
            <a:r>
              <a:rPr lang="fr-FR" dirty="0"/>
              <a:t>	</a:t>
            </a:r>
            <a:r>
              <a:rPr lang="fr-FR" dirty="0" smtClean="0"/>
              <a:t>-&gt; utilisation de « </a:t>
            </a:r>
            <a:r>
              <a:rPr lang="fr-FR" dirty="0" err="1" smtClean="0"/>
              <a:t>shap</a:t>
            </a:r>
            <a:r>
              <a:rPr lang="fr-FR" dirty="0" smtClean="0"/>
              <a:t> »</a:t>
            </a:r>
          </a:p>
          <a:p>
            <a:pPr lvl="1">
              <a:buFont typeface="Wingdings" pitchFamily="2" charset="2"/>
              <a:buChar char="q"/>
            </a:pP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0FC4-5426-4C85-BE2F-92F6509FC03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ustom 1">
      <a:dk1>
        <a:sysClr val="windowText" lastClr="000000"/>
      </a:dk1>
      <a:lt1>
        <a:sysClr val="window" lastClr="FFFFFF"/>
      </a:lt1>
      <a:dk2>
        <a:srgbClr val="7451E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2880</TotalTime>
  <Words>608</Words>
  <Application>Microsoft Office PowerPoint</Application>
  <PresentationFormat>Affichage à l'écran (4:3)</PresentationFormat>
  <Paragraphs>131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Wingdings</vt:lpstr>
      <vt:lpstr>Adjacency</vt:lpstr>
      <vt:lpstr>Implémentez un modèle de scoring</vt:lpstr>
      <vt:lpstr>Objectifs :</vt:lpstr>
      <vt:lpstr>Les étapes de la mission :</vt:lpstr>
      <vt:lpstr>Traitement du jeu de données</vt:lpstr>
      <vt:lpstr>2) Dataframe global et séparation des données</vt:lpstr>
      <vt:lpstr>3) Entraînement des algorithmes</vt:lpstr>
      <vt:lpstr>4) Résultats du modèle</vt:lpstr>
      <vt:lpstr>4) Résultats du modèle</vt:lpstr>
      <vt:lpstr>5) Étude des feature importance</vt:lpstr>
      <vt:lpstr>5) Feature importance globale</vt:lpstr>
      <vt:lpstr>5) Feature importance locale</vt:lpstr>
      <vt:lpstr>6) Réalisation du Dashboard</vt:lpstr>
      <vt:lpstr>5)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 données  de systèmes éducatifs</dc:title>
  <dc:creator>Utilisateur Windows</dc:creator>
  <cp:lastModifiedBy>Timothée Achilli</cp:lastModifiedBy>
  <cp:revision>302</cp:revision>
  <dcterms:created xsi:type="dcterms:W3CDTF">2021-06-02T20:04:36Z</dcterms:created>
  <dcterms:modified xsi:type="dcterms:W3CDTF">2022-01-05T13:30:04Z</dcterms:modified>
</cp:coreProperties>
</file>