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8" r:id="rId5"/>
    <p:sldId id="258" r:id="rId6"/>
    <p:sldId id="261" r:id="rId7"/>
    <p:sldId id="265" r:id="rId8"/>
    <p:sldId id="266" r:id="rId9"/>
    <p:sldId id="269" r:id="rId10"/>
    <p:sldId id="259" r:id="rId11"/>
    <p:sldId id="267" r:id="rId12"/>
    <p:sldId id="26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67"/>
  </p:normalViewPr>
  <p:slideViewPr>
    <p:cSldViewPr snapToGrid="0">
      <p:cViewPr>
        <p:scale>
          <a:sx n="113" d="100"/>
          <a:sy n="113" d="100"/>
        </p:scale>
        <p:origin x="7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CB637-FA26-784F-8666-3DB01D8CBBC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37E5-2E31-8841-8690-4BA0159D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5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337E5-2E31-8841-8690-4BA0159DEC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6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069F-579E-52A0-94B1-F1481E53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D606F-FB88-DB75-F092-39A2F9608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3EF9-9F3C-99C0-3C4A-8F8D2391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8E46-83E6-D3B4-5F9A-FA13962D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03F9-F8A7-FE3D-C28A-0A643228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357A-D94A-9947-8615-22772838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0AFDF-730A-D20D-4774-D5FA90E49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ABDA-953E-3C78-671F-E980CD2A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23E4-D989-9FF2-0C4F-B3B849EE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B708-7DA0-4E8E-D12A-0A3D74F0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6C54-3226-E606-C0A9-46B735F68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CA6D7-AD91-C3D5-476A-C6713346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12A4-DC0D-2FD2-BE51-C18660BD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2B1C-1843-6637-6618-B37651E4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CA5F-2FA6-ACE0-E8FD-71354882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6C59-F3EA-27D4-0DEF-E47B8FBE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000-6E53-E16A-7F2E-6EA47393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9DED-71F3-11DB-0C58-047BC798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B879-CC88-FE99-A5BD-90912695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C1CB-8C06-4C9D-8F97-9AF3584E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0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328F-C5F9-9C6B-1A7D-1EF5381D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A1C13-C85F-6BA1-53A7-B6939BAE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0159-23F6-E788-64F9-BB5F0104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581A-9E39-4CC7-B8E5-F75D579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B8D7-2B1D-9FE7-1597-B77745FE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87E-D3DC-15EE-0B39-0083BCCC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3EEB-9035-4C57-503B-92940EAA6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C947F-8FB3-49D2-A9EE-DFF1AD8E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87DF7-5193-3A9E-69F0-55C29CED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0168-E25A-1092-9D5F-352E26B4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D2B4-F627-60E6-8FAB-B5ED900E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7455-6E48-C7B4-E8C2-953A2C01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6358-20B3-73C3-6C0A-2E323B3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B36E8-729E-FCCA-2F91-CD092B3B8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1DE66-FE4E-A083-743B-B4AFEBF9E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FE5F6-9A6F-BD0F-8E31-91AF74129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DEDBA-4F19-A968-F6AB-C97F05B4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FB288-D8D3-3F79-BA81-90CF97B7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711C4-2913-3CB3-0132-F43ACCCC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C741-2F60-5554-9873-C3DAC495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77371-4E63-9D5C-8488-54F07484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F1DF5-8B90-32D9-84D5-18C19554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4030-DF80-C88F-A48D-C76FF399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93D27-8DE0-B908-BA33-1575A3A1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73E3A-9568-7295-D8FD-3F702E7A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F9C15-3369-A78C-EEDA-6852BDEE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764F-33ED-40EF-A667-93712EE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4CF-1582-F0DF-E0F1-59798554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53B24-E32B-B364-C5FA-3D0083CD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AA8FF-8A79-8AB7-397E-120B5BEE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A5BAA-97CE-B170-6CDB-DD92BEA8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24760-DCD7-E438-37C3-465AECD6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E70-CD48-6699-E783-30149946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6B559-50C2-1CAC-68AD-F3A01204F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5DF32-39F2-D342-9A73-17D122D3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80FCA-80D0-A967-2B01-2FB28AF6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5367-6D10-2D71-3403-AD17EDB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3B973-B52B-6D96-851A-AC7F8B37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31686-30D3-7D19-F80A-668BBD0F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ABD9C-9389-DB29-4876-C232E4E5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93AA-8FE3-C3A4-A8DF-F81B6A714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366B-5F96-544E-B2A1-4F6528952F0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B50E-1AFC-A815-3915-F0681C032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1CD5-A256-8E4E-A6F5-75E61A8B2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6F01-87D7-F64C-8B8D-BFC45254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AE53-5351-6411-121F-E88AA3A6F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role of NPM1 and FLT3 in Acute Myeloid Leukemia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3A22-7700-7301-6F02-8E2866DFA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6A9-8DD4-840E-5AB1-B188CFC5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COSMIC exploration of clinical mutations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EF5C2C-D02E-DEF4-36BA-62177D37671D}"/>
              </a:ext>
            </a:extLst>
          </p:cNvPr>
          <p:cNvGrpSpPr/>
          <p:nvPr/>
        </p:nvGrpSpPr>
        <p:grpSpPr>
          <a:xfrm>
            <a:off x="975879" y="1696677"/>
            <a:ext cx="4256212" cy="2453951"/>
            <a:chOff x="1194317" y="2609330"/>
            <a:chExt cx="4256212" cy="24539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9CEA17-06A9-760F-49E4-A48D6279D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562" t="16911" r="27441" b="19336"/>
            <a:stretch/>
          </p:blipFill>
          <p:spPr>
            <a:xfrm>
              <a:off x="4323328" y="2609330"/>
              <a:ext cx="1127201" cy="245395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E42EDD-D154-FC1A-294B-E986CF6FE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874" t="20415" r="5750" b="21752"/>
            <a:stretch/>
          </p:blipFill>
          <p:spPr>
            <a:xfrm>
              <a:off x="1194317" y="3041780"/>
              <a:ext cx="3129011" cy="161419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FD9EF3-8DFA-0697-0605-99B3F216BF15}"/>
                </a:ext>
              </a:extLst>
            </p:cNvPr>
            <p:cNvSpPr txBox="1"/>
            <p:nvPr/>
          </p:nvSpPr>
          <p:spPr>
            <a:xfrm>
              <a:off x="1883920" y="2672933"/>
              <a:ext cx="1670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393939"/>
                  </a:solidFill>
                  <a:latin typeface="Helvetica" pitchFamily="2" charset="0"/>
                </a:rPr>
                <a:t>NPM1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8DD51C-396F-FB16-2625-D1B8D61EAF53}"/>
              </a:ext>
            </a:extLst>
          </p:cNvPr>
          <p:cNvGrpSpPr/>
          <p:nvPr/>
        </p:nvGrpSpPr>
        <p:grpSpPr>
          <a:xfrm>
            <a:off x="6284057" y="1690688"/>
            <a:ext cx="4855139" cy="2225478"/>
            <a:chOff x="6433350" y="2652813"/>
            <a:chExt cx="4855139" cy="22254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9D16C7-9F2B-B3AF-F1F4-224670318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604" t="25638" r="14229" b="18935"/>
            <a:stretch/>
          </p:blipFill>
          <p:spPr>
            <a:xfrm>
              <a:off x="9507896" y="2744822"/>
              <a:ext cx="1780593" cy="21334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F3C0AE-3272-8D2E-F8F4-F35F25725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504" t="17523" r="24250" b="20633"/>
            <a:stretch/>
          </p:blipFill>
          <p:spPr>
            <a:xfrm>
              <a:off x="6433350" y="2948475"/>
              <a:ext cx="2267486" cy="172616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65A81C-DC04-1FF7-D2CD-7C07FC8DC867}"/>
                </a:ext>
              </a:extLst>
            </p:cNvPr>
            <p:cNvSpPr txBox="1"/>
            <p:nvPr/>
          </p:nvSpPr>
          <p:spPr>
            <a:xfrm>
              <a:off x="6986490" y="2652813"/>
              <a:ext cx="1670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393939"/>
                  </a:solidFill>
                  <a:latin typeface="Helvetica" pitchFamily="2" charset="0"/>
                </a:rPr>
                <a:t>FLT3</a:t>
              </a:r>
            </a:p>
          </p:txBody>
        </p:sp>
      </p:grpSp>
      <p:pic>
        <p:nvPicPr>
          <p:cNvPr id="2050" name="Picture 2" descr="Domain organization and structure of NPM1.">
            <a:extLst>
              <a:ext uri="{FF2B5EF4-FFF2-40B4-BE49-F238E27FC236}">
                <a16:creationId xmlns:a16="http://schemas.microsoft.com/office/drawing/2014/main" id="{5306A564-C515-7151-8295-0C4032BA6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4" t="57671" b="7903"/>
          <a:stretch/>
        </p:blipFill>
        <p:spPr bwMode="auto">
          <a:xfrm>
            <a:off x="2178169" y="4314941"/>
            <a:ext cx="2314985" cy="169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-up of several different types of molecules&#10;&#10;Description automatically generated">
            <a:extLst>
              <a:ext uri="{FF2B5EF4-FFF2-40B4-BE49-F238E27FC236}">
                <a16:creationId xmlns:a16="http://schemas.microsoft.com/office/drawing/2014/main" id="{2FD5EAED-B13D-C5DA-47A2-89DDEDB25D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1178"/>
          <a:stretch/>
        </p:blipFill>
        <p:spPr>
          <a:xfrm>
            <a:off x="7127874" y="4150628"/>
            <a:ext cx="2067280" cy="25430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E0EA31-3D72-9378-2217-7ED69D6AF257}"/>
              </a:ext>
            </a:extLst>
          </p:cNvPr>
          <p:cNvSpPr txBox="1"/>
          <p:nvPr/>
        </p:nvSpPr>
        <p:spPr>
          <a:xfrm>
            <a:off x="975879" y="6376106"/>
            <a:ext cx="508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</a:t>
            </a:r>
            <a:r>
              <a:rPr lang="en-US" dirty="0" err="1"/>
              <a:t>fffff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01CCB-328C-62D2-C59E-BF24A5984796}"/>
              </a:ext>
            </a:extLst>
          </p:cNvPr>
          <p:cNvSpPr txBox="1"/>
          <p:nvPr/>
        </p:nvSpPr>
        <p:spPr>
          <a:xfrm>
            <a:off x="6652562" y="6376106"/>
            <a:ext cx="508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</a:t>
            </a:r>
            <a:r>
              <a:rPr lang="en-US" dirty="0" err="1"/>
              <a:t>fffff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0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2A8-8B9A-FBA6-B97F-66ABF5B8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analysis of 17 AML Patients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012F5-47FB-99BE-045F-5B137A761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b="13247"/>
          <a:stretch/>
        </p:blipFill>
        <p:spPr>
          <a:xfrm>
            <a:off x="1612383" y="1394667"/>
            <a:ext cx="4234802" cy="3457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0B1C4-0DC2-35DB-2CA0-0E6B867B8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3" b="13247"/>
          <a:stretch/>
        </p:blipFill>
        <p:spPr>
          <a:xfrm>
            <a:off x="6344816" y="1394667"/>
            <a:ext cx="5395955" cy="34572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8189D-8D5C-9A55-F3DC-1184FF407EAC}"/>
              </a:ext>
            </a:extLst>
          </p:cNvPr>
          <p:cNvGrpSpPr/>
          <p:nvPr/>
        </p:nvGrpSpPr>
        <p:grpSpPr>
          <a:xfrm>
            <a:off x="1329738" y="3946861"/>
            <a:ext cx="1348136" cy="1348387"/>
            <a:chOff x="947183" y="4133473"/>
            <a:chExt cx="1348136" cy="134838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59B6CA-54B9-D5A4-4470-0766CBCA6A9D}"/>
                </a:ext>
              </a:extLst>
            </p:cNvPr>
            <p:cNvCxnSpPr>
              <a:cxnSpLocks/>
            </p:cNvCxnSpPr>
            <p:nvPr/>
          </p:nvCxnSpPr>
          <p:spPr>
            <a:xfrm>
              <a:off x="1231641" y="4516016"/>
              <a:ext cx="0" cy="6904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49FB6D-85D5-0D90-2428-EF17549532F5}"/>
                </a:ext>
              </a:extLst>
            </p:cNvPr>
            <p:cNvCxnSpPr>
              <a:cxnSpLocks/>
            </p:cNvCxnSpPr>
            <p:nvPr/>
          </p:nvCxnSpPr>
          <p:spPr>
            <a:xfrm>
              <a:off x="1231641" y="5206482"/>
              <a:ext cx="681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F5CAF1-F40A-28EE-9224-CB5EA011E295}"/>
                </a:ext>
              </a:extLst>
            </p:cNvPr>
            <p:cNvSpPr txBox="1"/>
            <p:nvPr/>
          </p:nvSpPr>
          <p:spPr>
            <a:xfrm>
              <a:off x="1203648" y="5174083"/>
              <a:ext cx="1091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UMAP1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6ADDF3-BC4A-CE1E-6C3C-2E3F57BCDEBB}"/>
                </a:ext>
              </a:extLst>
            </p:cNvPr>
            <p:cNvSpPr txBox="1"/>
            <p:nvPr/>
          </p:nvSpPr>
          <p:spPr>
            <a:xfrm rot="16200000">
              <a:off x="555236" y="4525420"/>
              <a:ext cx="1091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UMAP2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65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77B0B9-1A59-8477-4BC9-0C225688F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56" b="19020"/>
          <a:stretch/>
        </p:blipFill>
        <p:spPr>
          <a:xfrm>
            <a:off x="6760457" y="1304916"/>
            <a:ext cx="3829787" cy="424816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B33EBC-577B-CDE3-46AB-FF2FDD1AEE85}"/>
              </a:ext>
            </a:extLst>
          </p:cNvPr>
          <p:cNvGrpSpPr/>
          <p:nvPr/>
        </p:nvGrpSpPr>
        <p:grpSpPr>
          <a:xfrm>
            <a:off x="1031158" y="1520372"/>
            <a:ext cx="4987086" cy="3817256"/>
            <a:chOff x="1031158" y="1520372"/>
            <a:chExt cx="4987086" cy="38172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FDADC1-9C9E-124C-653D-9D37F55B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70" b="13677"/>
            <a:stretch/>
          </p:blipFill>
          <p:spPr>
            <a:xfrm>
              <a:off x="1446244" y="1520372"/>
              <a:ext cx="4572000" cy="345725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1B5B69-8DCC-572F-1EA6-BBF2D86FA23B}"/>
                </a:ext>
              </a:extLst>
            </p:cNvPr>
            <p:cNvGrpSpPr/>
            <p:nvPr/>
          </p:nvGrpSpPr>
          <p:grpSpPr>
            <a:xfrm>
              <a:off x="1031158" y="3989241"/>
              <a:ext cx="1348136" cy="1348387"/>
              <a:chOff x="947183" y="4133473"/>
              <a:chExt cx="1348136" cy="134838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2F2CBC0-4315-E158-2408-B22FB179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641" y="4516016"/>
                <a:ext cx="0" cy="690466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E9C1B75-7584-9214-B295-9311D54A3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641" y="5206482"/>
                <a:ext cx="6811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BE9975-BA58-7EB2-3E3E-C7DE160BC0B9}"/>
                  </a:ext>
                </a:extLst>
              </p:cNvPr>
              <p:cNvSpPr txBox="1"/>
              <p:nvPr/>
            </p:nvSpPr>
            <p:spPr>
              <a:xfrm>
                <a:off x="1203648" y="5174083"/>
                <a:ext cx="1091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UMAP1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4E9C75-9183-C1C8-70A7-D6696BB20BF2}"/>
                  </a:ext>
                </a:extLst>
              </p:cNvPr>
              <p:cNvSpPr txBox="1"/>
              <p:nvPr/>
            </p:nvSpPr>
            <p:spPr>
              <a:xfrm rot="16200000">
                <a:off x="555236" y="4525420"/>
                <a:ext cx="1091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UMAP2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055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5DB8-3DF7-164B-F6C4-A6539B1A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Reveals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45E56-81F9-8F02-A40B-72AB2292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62" y="1690688"/>
            <a:ext cx="7772400" cy="49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4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767C-316F-6C5B-0F3B-A4FEA81D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1468-E10C-F54F-9145-0D5455FC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3F15-985B-AE6B-6B78-CE6ED5C1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Acute Myeloid Leukemia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1FE64E-87F6-3963-0087-C4693182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08" y="1596055"/>
            <a:ext cx="6893983" cy="43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40E54-E42E-CC9F-A025-7BBCFAF96CE0}"/>
              </a:ext>
            </a:extLst>
          </p:cNvPr>
          <p:cNvSpPr txBox="1"/>
          <p:nvPr/>
        </p:nvSpPr>
        <p:spPr>
          <a:xfrm>
            <a:off x="6637866" y="6123543"/>
            <a:ext cx="512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Riether</a:t>
            </a:r>
            <a:r>
              <a:rPr lang="en-US" dirty="0"/>
              <a:t> et al., </a:t>
            </a:r>
            <a:r>
              <a:rPr lang="en-US" i="1" dirty="0"/>
              <a:t>Cell Death and Differentiation </a:t>
            </a:r>
            <a:r>
              <a:rPr lang="en-US" dirty="0"/>
              <a:t>(2014)</a:t>
            </a:r>
          </a:p>
        </p:txBody>
      </p:sp>
    </p:spTree>
    <p:extLst>
      <p:ext uri="{BB962C8B-B14F-4D97-AF65-F5344CB8AC3E}">
        <p14:creationId xmlns:p14="http://schemas.microsoft.com/office/powerpoint/2010/main" val="237092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0CFE-E323-5282-6177-9CDD9279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NPM1 and FLT3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F681-184D-7F33-6682-BC0A1735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5894-E8A0-5645-02F5-BC1147DA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Analysis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C688-73B3-4A86-F1BA-A9FA7F8F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7C37-74BD-DEE9-EC9C-E3B0312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NPM1 </a:t>
            </a:r>
            <a:r>
              <a:rPr lang="en-US" dirty="0" err="1"/>
              <a:t>dbSNP</a:t>
            </a:r>
            <a:r>
              <a:rPr lang="en-US" dirty="0"/>
              <a:t> Mutation Breakdown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EDA7F8-2EFE-C117-C379-B9BB1B414703}"/>
              </a:ext>
            </a:extLst>
          </p:cNvPr>
          <p:cNvGrpSpPr/>
          <p:nvPr/>
        </p:nvGrpSpPr>
        <p:grpSpPr>
          <a:xfrm>
            <a:off x="2659719" y="1387476"/>
            <a:ext cx="6872561" cy="4978939"/>
            <a:chOff x="2515988" y="1513936"/>
            <a:chExt cx="6872561" cy="497893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AC06963-0C3A-70AE-69EA-824F170CBF17}"/>
                </a:ext>
              </a:extLst>
            </p:cNvPr>
            <p:cNvGrpSpPr/>
            <p:nvPr/>
          </p:nvGrpSpPr>
          <p:grpSpPr>
            <a:xfrm>
              <a:off x="5642586" y="1867149"/>
              <a:ext cx="3745963" cy="2285752"/>
              <a:chOff x="7329043" y="2139387"/>
              <a:chExt cx="2721248" cy="1788624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D09CAE3-54D2-F5BF-1B45-04A6ACA96C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5073" t="18362" r="27724" b="26676"/>
              <a:stretch/>
            </p:blipFill>
            <p:spPr>
              <a:xfrm>
                <a:off x="8033334" y="2209801"/>
                <a:ext cx="1391478" cy="1425201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678667-E3D3-C4BC-60DB-04E8E1992FF7}"/>
                  </a:ext>
                </a:extLst>
              </p:cNvPr>
              <p:cNvSpPr/>
              <p:nvPr/>
            </p:nvSpPr>
            <p:spPr>
              <a:xfrm>
                <a:off x="8291598" y="2319745"/>
                <a:ext cx="162045" cy="138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408D38C-7DB0-ECD4-3E08-AE20FA3A49C7}"/>
                  </a:ext>
                </a:extLst>
              </p:cNvPr>
              <p:cNvSpPr/>
              <p:nvPr/>
            </p:nvSpPr>
            <p:spPr>
              <a:xfrm>
                <a:off x="8197979" y="3438028"/>
                <a:ext cx="162045" cy="138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488D9D-0815-900E-3692-D6B35176D61E}"/>
                  </a:ext>
                </a:extLst>
              </p:cNvPr>
              <p:cNvSpPr/>
              <p:nvPr/>
            </p:nvSpPr>
            <p:spPr>
              <a:xfrm>
                <a:off x="8985057" y="3472752"/>
                <a:ext cx="162045" cy="138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9A6CCC-6B0F-E122-DC54-C57BB3518D3B}"/>
                  </a:ext>
                </a:extLst>
              </p:cNvPr>
              <p:cNvSpPr txBox="1"/>
              <p:nvPr/>
            </p:nvSpPr>
            <p:spPr>
              <a:xfrm>
                <a:off x="7329043" y="3407465"/>
                <a:ext cx="111939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50" dirty="0">
                    <a:solidFill>
                      <a:srgbClr val="393939"/>
                    </a:solidFill>
                    <a:latin typeface="Helvetica" pitchFamily="2" charset="0"/>
                  </a:rPr>
                  <a:t>Nonsense</a:t>
                </a:r>
                <a:br>
                  <a:rPr lang="en-US" sz="1250" dirty="0">
                    <a:solidFill>
                      <a:srgbClr val="393939"/>
                    </a:solidFill>
                    <a:latin typeface="Helvetica" pitchFamily="2" charset="0"/>
                  </a:rPr>
                </a:br>
                <a:r>
                  <a:rPr lang="en-US" sz="1250" dirty="0">
                    <a:solidFill>
                      <a:srgbClr val="393939"/>
                    </a:solidFill>
                    <a:latin typeface="Helvetica" pitchFamily="2" charset="0"/>
                  </a:rPr>
                  <a:t>10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66AAA9F-AD9B-48C3-9D16-618C6BC15082}"/>
                  </a:ext>
                </a:extLst>
              </p:cNvPr>
              <p:cNvSpPr txBox="1"/>
              <p:nvPr/>
            </p:nvSpPr>
            <p:spPr>
              <a:xfrm>
                <a:off x="8930901" y="3450957"/>
                <a:ext cx="111939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50" dirty="0">
                    <a:solidFill>
                      <a:srgbClr val="393939"/>
                    </a:solidFill>
                    <a:latin typeface="Helvetica" pitchFamily="2" charset="0"/>
                  </a:rPr>
                  <a:t>Synonymous</a:t>
                </a:r>
                <a:br>
                  <a:rPr lang="en-US" sz="1250" dirty="0">
                    <a:solidFill>
                      <a:srgbClr val="393939"/>
                    </a:solidFill>
                    <a:latin typeface="Helvetica" pitchFamily="2" charset="0"/>
                  </a:rPr>
                </a:br>
                <a:r>
                  <a:rPr lang="en-US" sz="1250" dirty="0">
                    <a:solidFill>
                      <a:srgbClr val="393939"/>
                    </a:solidFill>
                    <a:latin typeface="Helvetica" pitchFamily="2" charset="0"/>
                  </a:rPr>
                  <a:t>138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84B339-6C29-F645-3659-B55A65036BA7}"/>
                  </a:ext>
                </a:extLst>
              </p:cNvPr>
              <p:cNvSpPr txBox="1"/>
              <p:nvPr/>
            </p:nvSpPr>
            <p:spPr>
              <a:xfrm>
                <a:off x="7408503" y="2139387"/>
                <a:ext cx="1119390" cy="330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50" dirty="0">
                    <a:solidFill>
                      <a:srgbClr val="393939"/>
                    </a:solidFill>
                    <a:latin typeface="Helvetica" pitchFamily="2" charset="0"/>
                  </a:rPr>
                  <a:t>Missense</a:t>
                </a:r>
                <a:br>
                  <a:rPr lang="en-US" sz="1250" dirty="0">
                    <a:solidFill>
                      <a:srgbClr val="393939"/>
                    </a:solidFill>
                    <a:latin typeface="Helvetica" pitchFamily="2" charset="0"/>
                  </a:rPr>
                </a:br>
                <a:r>
                  <a:rPr lang="en-US" sz="1250" dirty="0">
                    <a:solidFill>
                      <a:srgbClr val="393939"/>
                    </a:solidFill>
                    <a:latin typeface="Helvetica" pitchFamily="2" charset="0"/>
                  </a:rPr>
                  <a:t>264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D618BFA-333F-C61F-84B7-99AA70EE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988" y="1513936"/>
              <a:ext cx="3507889" cy="4978939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F4F0FE-D642-590F-BF3B-66B151DA7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3631" y="2285781"/>
              <a:ext cx="1587035" cy="419319"/>
            </a:xfrm>
            <a:prstGeom prst="line">
              <a:avLst/>
            </a:prstGeom>
            <a:ln>
              <a:solidFill>
                <a:srgbClr val="39393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D9B44BB-5943-D5CB-AECF-7C46CF81400E}"/>
                </a:ext>
              </a:extLst>
            </p:cNvPr>
            <p:cNvCxnSpPr>
              <a:cxnSpLocks/>
            </p:cNvCxnSpPr>
            <p:nvPr/>
          </p:nvCxnSpPr>
          <p:spPr>
            <a:xfrm>
              <a:off x="5606806" y="2839138"/>
              <a:ext cx="1482084" cy="658619"/>
            </a:xfrm>
            <a:prstGeom prst="line">
              <a:avLst/>
            </a:prstGeom>
            <a:ln>
              <a:solidFill>
                <a:srgbClr val="39393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FD6FA01-5BDF-C6C9-BBE6-C9654FD5F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86" t="17624" r="6280" b="22349"/>
            <a:stretch/>
          </p:blipFill>
          <p:spPr>
            <a:xfrm>
              <a:off x="5901443" y="4280332"/>
              <a:ext cx="3176775" cy="1843918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CCF2F81-A8AF-A7EF-4C39-979A38CDE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850" y="4554934"/>
              <a:ext cx="2473325" cy="592363"/>
            </a:xfrm>
            <a:prstGeom prst="line">
              <a:avLst/>
            </a:prstGeom>
            <a:ln>
              <a:solidFill>
                <a:srgbClr val="39393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74E20B-F6BC-7322-0660-671FBE6AA552}"/>
                </a:ext>
              </a:extLst>
            </p:cNvPr>
            <p:cNvCxnSpPr>
              <a:cxnSpLocks/>
            </p:cNvCxnSpPr>
            <p:nvPr/>
          </p:nvCxnSpPr>
          <p:spPr>
            <a:xfrm>
              <a:off x="4768850" y="5154498"/>
              <a:ext cx="2451100" cy="712902"/>
            </a:xfrm>
            <a:prstGeom prst="line">
              <a:avLst/>
            </a:prstGeom>
            <a:ln>
              <a:solidFill>
                <a:srgbClr val="39393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6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7C37-74BD-DEE9-EC9C-E3B0312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FLT3 </a:t>
            </a:r>
            <a:r>
              <a:rPr lang="en-US" dirty="0" err="1"/>
              <a:t>dbSNP</a:t>
            </a:r>
            <a:r>
              <a:rPr lang="en-US" dirty="0"/>
              <a:t> Mutation Breakdown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E9405E-53A1-8908-37AC-EE4118357C9C}"/>
              </a:ext>
            </a:extLst>
          </p:cNvPr>
          <p:cNvGrpSpPr/>
          <p:nvPr/>
        </p:nvGrpSpPr>
        <p:grpSpPr>
          <a:xfrm>
            <a:off x="2506894" y="1513936"/>
            <a:ext cx="7178211" cy="4978939"/>
            <a:chOff x="1147321" y="1525980"/>
            <a:chExt cx="7178211" cy="497893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B9D2F18-9C6E-19BF-8E1B-D9D6D5A3CB81}"/>
                </a:ext>
              </a:extLst>
            </p:cNvPr>
            <p:cNvGrpSpPr/>
            <p:nvPr/>
          </p:nvGrpSpPr>
          <p:grpSpPr>
            <a:xfrm>
              <a:off x="4644246" y="1639558"/>
              <a:ext cx="3681286" cy="2486218"/>
              <a:chOff x="7489077" y="2228134"/>
              <a:chExt cx="2759860" cy="18437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845F8FE-E7E9-BB58-CFB5-1FBF028AC962}"/>
                  </a:ext>
                </a:extLst>
              </p:cNvPr>
              <p:cNvGrpSpPr/>
              <p:nvPr/>
            </p:nvGrpSpPr>
            <p:grpSpPr>
              <a:xfrm>
                <a:off x="7489077" y="2228134"/>
                <a:ext cx="2759860" cy="1843746"/>
                <a:chOff x="7996281" y="2166779"/>
                <a:chExt cx="2946992" cy="2172260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C8C30F97-D1A6-D0D3-3790-418024B381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5046" t="21671" r="28101" b="24753"/>
                <a:stretch/>
              </p:blipFill>
              <p:spPr>
                <a:xfrm>
                  <a:off x="8678507" y="2360949"/>
                  <a:ext cx="1402377" cy="1548139"/>
                </a:xfrm>
                <a:prstGeom prst="rect">
                  <a:avLst/>
                </a:prstGeom>
              </p:spPr>
            </p:pic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E3332E-E0C9-42F0-3476-0E0CB13A2A6B}"/>
                    </a:ext>
                  </a:extLst>
                </p:cNvPr>
                <p:cNvSpPr/>
                <p:nvPr/>
              </p:nvSpPr>
              <p:spPr>
                <a:xfrm>
                  <a:off x="8942528" y="2448541"/>
                  <a:ext cx="82193" cy="1357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282D75E-2F4E-3BEA-02BA-FA0977C8C2AD}"/>
                    </a:ext>
                  </a:extLst>
                </p:cNvPr>
                <p:cNvSpPr/>
                <p:nvPr/>
              </p:nvSpPr>
              <p:spPr>
                <a:xfrm>
                  <a:off x="9089686" y="3727640"/>
                  <a:ext cx="82193" cy="1357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1EC3442-01D2-0A7A-5D31-BB91409FA264}"/>
                    </a:ext>
                  </a:extLst>
                </p:cNvPr>
                <p:cNvSpPr/>
                <p:nvPr/>
              </p:nvSpPr>
              <p:spPr>
                <a:xfrm>
                  <a:off x="9789559" y="3575248"/>
                  <a:ext cx="82193" cy="1357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AAE8013-FDEC-4D7E-8406-5AA36DD95447}"/>
                    </a:ext>
                  </a:extLst>
                </p:cNvPr>
                <p:cNvSpPr txBox="1"/>
                <p:nvPr/>
              </p:nvSpPr>
              <p:spPr>
                <a:xfrm>
                  <a:off x="7996281" y="2166779"/>
                  <a:ext cx="1119391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rgbClr val="393939"/>
                      </a:solidFill>
                      <a:latin typeface="Helvetica" pitchFamily="2" charset="0"/>
                    </a:rPr>
                    <a:t>Missense</a:t>
                  </a:r>
                  <a:br>
                    <a:rPr lang="en-US" sz="1300" dirty="0">
                      <a:solidFill>
                        <a:srgbClr val="393939"/>
                      </a:solidFill>
                      <a:latin typeface="Helvetica" pitchFamily="2" charset="0"/>
                    </a:rPr>
                  </a:br>
                  <a:r>
                    <a:rPr lang="en-US" sz="1300" dirty="0">
                      <a:solidFill>
                        <a:srgbClr val="393939"/>
                      </a:solidFill>
                      <a:latin typeface="Helvetica" pitchFamily="2" charset="0"/>
                    </a:rPr>
                    <a:t>1163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CEFFC6D-88FC-F87A-8BAA-C260199D1834}"/>
                    </a:ext>
                  </a:extLst>
                </p:cNvPr>
                <p:cNvSpPr txBox="1"/>
                <p:nvPr/>
              </p:nvSpPr>
              <p:spPr>
                <a:xfrm>
                  <a:off x="9708749" y="3558249"/>
                  <a:ext cx="1234524" cy="780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rgbClr val="393939"/>
                      </a:solidFill>
                      <a:latin typeface="Helvetica" pitchFamily="2" charset="0"/>
                    </a:rPr>
                    <a:t>Synonymous</a:t>
                  </a:r>
                  <a:br>
                    <a:rPr lang="en-US" sz="1300" dirty="0">
                      <a:solidFill>
                        <a:srgbClr val="393939"/>
                      </a:solidFill>
                      <a:latin typeface="Helvetica" pitchFamily="2" charset="0"/>
                    </a:rPr>
                  </a:br>
                  <a:r>
                    <a:rPr lang="en-US" sz="1300" dirty="0">
                      <a:solidFill>
                        <a:srgbClr val="393939"/>
                      </a:solidFill>
                      <a:latin typeface="Helvetica" pitchFamily="2" charset="0"/>
                    </a:rPr>
                    <a:t>468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C3A503-A43D-249A-4891-3ED5C1B48CDA}"/>
                  </a:ext>
                </a:extLst>
              </p:cNvPr>
              <p:cNvSpPr txBox="1"/>
              <p:nvPr/>
            </p:nvSpPr>
            <p:spPr>
              <a:xfrm>
                <a:off x="7631100" y="3526825"/>
                <a:ext cx="1048312" cy="417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00" dirty="0">
                    <a:solidFill>
                      <a:srgbClr val="393939"/>
                    </a:solidFill>
                    <a:latin typeface="Helvetica" pitchFamily="2" charset="0"/>
                  </a:rPr>
                  <a:t>Nonsense</a:t>
                </a:r>
                <a:br>
                  <a:rPr lang="en-US" sz="1300" dirty="0">
                    <a:solidFill>
                      <a:srgbClr val="393939"/>
                    </a:solidFill>
                    <a:latin typeface="Helvetica" pitchFamily="2" charset="0"/>
                  </a:rPr>
                </a:br>
                <a:r>
                  <a:rPr lang="en-US" sz="1300" dirty="0">
                    <a:solidFill>
                      <a:srgbClr val="393939"/>
                    </a:solidFill>
                    <a:latin typeface="Helvetica" pitchFamily="2" charset="0"/>
                  </a:rPr>
                  <a:t>88</a:t>
                </a:r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C7AC0B1-8064-A33A-D57F-6EC45404D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321" y="1525980"/>
              <a:ext cx="3714447" cy="4978939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2276D5-0698-A24B-09C2-924129019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5313" y="2091438"/>
              <a:ext cx="1587035" cy="419319"/>
            </a:xfrm>
            <a:prstGeom prst="line">
              <a:avLst/>
            </a:prstGeom>
            <a:ln>
              <a:solidFill>
                <a:srgbClr val="39393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F861212-40CF-6908-5DE2-692EEB4C92CA}"/>
                </a:ext>
              </a:extLst>
            </p:cNvPr>
            <p:cNvCxnSpPr>
              <a:cxnSpLocks/>
            </p:cNvCxnSpPr>
            <p:nvPr/>
          </p:nvCxnSpPr>
          <p:spPr>
            <a:xfrm>
              <a:off x="4438072" y="2681861"/>
              <a:ext cx="1472500" cy="621553"/>
            </a:xfrm>
            <a:prstGeom prst="line">
              <a:avLst/>
            </a:prstGeom>
            <a:ln>
              <a:solidFill>
                <a:srgbClr val="39393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3970E63-29CE-2EB3-4C10-273AEC930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009" t="20658" r="4744" b="25059"/>
            <a:stretch/>
          </p:blipFill>
          <p:spPr>
            <a:xfrm>
              <a:off x="4674856" y="4589809"/>
              <a:ext cx="3270123" cy="1687996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3B3DA1-1C96-A46F-8CEC-99D60B756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674" y="4779421"/>
              <a:ext cx="2473325" cy="592363"/>
            </a:xfrm>
            <a:prstGeom prst="line">
              <a:avLst/>
            </a:prstGeom>
            <a:ln>
              <a:solidFill>
                <a:srgbClr val="39393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EF19F7-DB73-95A8-5993-7A30E644334C}"/>
                </a:ext>
              </a:extLst>
            </p:cNvPr>
            <p:cNvCxnSpPr>
              <a:cxnSpLocks/>
            </p:cNvCxnSpPr>
            <p:nvPr/>
          </p:nvCxnSpPr>
          <p:spPr>
            <a:xfrm>
              <a:off x="3530674" y="5378985"/>
              <a:ext cx="2451100" cy="712902"/>
            </a:xfrm>
            <a:prstGeom prst="line">
              <a:avLst/>
            </a:prstGeom>
            <a:ln>
              <a:solidFill>
                <a:srgbClr val="39393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000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CB0D-4C15-B451-9DB5-DF2E6012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NPM1 </a:t>
            </a:r>
            <a:r>
              <a:rPr lang="en-US" dirty="0" err="1"/>
              <a:t>ClinVar</a:t>
            </a:r>
            <a:r>
              <a:rPr lang="en-US" dirty="0"/>
              <a:t> Pathogenic Mutations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7E01C0-630B-1287-E8AB-0D0B4DECC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34517"/>
              </p:ext>
            </p:extLst>
          </p:nvPr>
        </p:nvGraphicFramePr>
        <p:xfrm>
          <a:off x="1616528" y="1739432"/>
          <a:ext cx="8958943" cy="337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16">
                  <a:extLst>
                    <a:ext uri="{9D8B030D-6E8A-4147-A177-3AD203B41FA5}">
                      <a16:colId xmlns:a16="http://schemas.microsoft.com/office/drawing/2014/main" val="4014854884"/>
                    </a:ext>
                  </a:extLst>
                </a:gridCol>
                <a:gridCol w="1745248">
                  <a:extLst>
                    <a:ext uri="{9D8B030D-6E8A-4147-A177-3AD203B41FA5}">
                      <a16:colId xmlns:a16="http://schemas.microsoft.com/office/drawing/2014/main" val="3852443954"/>
                    </a:ext>
                  </a:extLst>
                </a:gridCol>
                <a:gridCol w="3015104">
                  <a:extLst>
                    <a:ext uri="{9D8B030D-6E8A-4147-A177-3AD203B41FA5}">
                      <a16:colId xmlns:a16="http://schemas.microsoft.com/office/drawing/2014/main" val="3611427983"/>
                    </a:ext>
                  </a:extLst>
                </a:gridCol>
                <a:gridCol w="1483568">
                  <a:extLst>
                    <a:ext uri="{9D8B030D-6E8A-4147-A177-3AD203B41FA5}">
                      <a16:colId xmlns:a16="http://schemas.microsoft.com/office/drawing/2014/main" val="3812099791"/>
                    </a:ext>
                  </a:extLst>
                </a:gridCol>
                <a:gridCol w="1464907">
                  <a:extLst>
                    <a:ext uri="{9D8B030D-6E8A-4147-A177-3AD203B41FA5}">
                      <a16:colId xmlns:a16="http://schemas.microsoft.com/office/drawing/2014/main" val="218035098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dirty="0"/>
                        <a:t>Start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26313"/>
                  </a:ext>
                </a:extLst>
              </a:tr>
              <a:tr h="376032">
                <a:tc>
                  <a:txBody>
                    <a:bodyPr/>
                    <a:lstStyle/>
                    <a:p>
                      <a:r>
                        <a:rPr lang="en-US" dirty="0"/>
                        <a:t>171410542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TCATG,TCCTG,TTCAG,TTCTG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INDEL, NSF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56430"/>
                  </a:ext>
                </a:extLst>
              </a:tr>
              <a:tr h="376032">
                <a:tc>
                  <a:txBody>
                    <a:bodyPr/>
                    <a:lstStyle/>
                    <a:p>
                      <a:r>
                        <a:rPr lang="en-US" dirty="0"/>
                        <a:t>171410539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CTCTG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INDEL, NSF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39724"/>
                  </a:ext>
                </a:extLst>
              </a:tr>
              <a:tr h="376032">
                <a:tc>
                  <a:txBody>
                    <a:bodyPr/>
                    <a:lstStyle/>
                    <a:p>
                      <a:r>
                        <a:rPr lang="en-US" dirty="0"/>
                        <a:t>171410540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TCTGC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INDEL, NSF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0634"/>
                  </a:ext>
                </a:extLst>
              </a:tr>
              <a:tr h="376032">
                <a:tc>
                  <a:txBody>
                    <a:bodyPr/>
                    <a:lstStyle/>
                    <a:p>
                      <a:r>
                        <a:rPr lang="en-US" dirty="0"/>
                        <a:t>171410541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CTGCA,CTGCG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INDEL, NSF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38988"/>
                  </a:ext>
                </a:extLst>
              </a:tr>
              <a:tr h="376032">
                <a:tc>
                  <a:txBody>
                    <a:bodyPr/>
                    <a:lstStyle/>
                    <a:p>
                      <a:r>
                        <a:rPr lang="en-US" dirty="0"/>
                        <a:t>171410543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GGCAGTGGAGG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GTTTAAGGATTCGTC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INDEL, NSF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24612"/>
                  </a:ext>
                </a:extLst>
              </a:tr>
              <a:tr h="376032">
                <a:tc>
                  <a:txBody>
                    <a:bodyPr/>
                    <a:lstStyle/>
                    <a:p>
                      <a:r>
                        <a:rPr lang="en-US" dirty="0"/>
                        <a:t>171410548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TGGAGGAA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TCCCTGGCTAGG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INDEL, NSF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33420"/>
                  </a:ext>
                </a:extLst>
              </a:tr>
              <a:tr h="376032">
                <a:tc>
                  <a:txBody>
                    <a:bodyPr/>
                    <a:lstStyle/>
                    <a:p>
                      <a:r>
                        <a:rPr lang="en-US" dirty="0"/>
                        <a:t>171410553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INDEL, NSF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33670"/>
                  </a:ext>
                </a:extLst>
              </a:tr>
              <a:tr h="376032">
                <a:tc>
                  <a:txBody>
                    <a:bodyPr/>
                    <a:lstStyle/>
                    <a:p>
                      <a:r>
                        <a:rPr lang="en-US" dirty="0"/>
                        <a:t>171410565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SNV, SYN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1E5DD3-4B03-A0C5-BE88-B4EB05B1B9BE}"/>
              </a:ext>
            </a:extLst>
          </p:cNvPr>
          <p:cNvSpPr txBox="1"/>
          <p:nvPr/>
        </p:nvSpPr>
        <p:spPr>
          <a:xfrm>
            <a:off x="838200" y="5243805"/>
            <a:ext cx="1045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LP = Likely Pathogenic, P = Pathogenic; NSF = Non-Synonymous Frameshift, SYN = Synonymous</a:t>
            </a:r>
          </a:p>
        </p:txBody>
      </p:sp>
    </p:spTree>
    <p:extLst>
      <p:ext uri="{BB962C8B-B14F-4D97-AF65-F5344CB8AC3E}">
        <p14:creationId xmlns:p14="http://schemas.microsoft.com/office/powerpoint/2010/main" val="94461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7E01C0-630B-1287-E8AB-0D0B4DECC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72136"/>
              </p:ext>
            </p:extLst>
          </p:nvPr>
        </p:nvGraphicFramePr>
        <p:xfrm>
          <a:off x="1111120" y="1552774"/>
          <a:ext cx="439083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574">
                  <a:extLst>
                    <a:ext uri="{9D8B030D-6E8A-4147-A177-3AD203B41FA5}">
                      <a16:colId xmlns:a16="http://schemas.microsoft.com/office/drawing/2014/main" val="4014854884"/>
                    </a:ext>
                  </a:extLst>
                </a:gridCol>
                <a:gridCol w="802785">
                  <a:extLst>
                    <a:ext uri="{9D8B030D-6E8A-4147-A177-3AD203B41FA5}">
                      <a16:colId xmlns:a16="http://schemas.microsoft.com/office/drawing/2014/main" val="3852443954"/>
                    </a:ext>
                  </a:extLst>
                </a:gridCol>
                <a:gridCol w="812646">
                  <a:extLst>
                    <a:ext uri="{9D8B030D-6E8A-4147-A177-3AD203B41FA5}">
                      <a16:colId xmlns:a16="http://schemas.microsoft.com/office/drawing/2014/main" val="3611427983"/>
                    </a:ext>
                  </a:extLst>
                </a:gridCol>
                <a:gridCol w="951349">
                  <a:extLst>
                    <a:ext uri="{9D8B030D-6E8A-4147-A177-3AD203B41FA5}">
                      <a16:colId xmlns:a16="http://schemas.microsoft.com/office/drawing/2014/main" val="3812099791"/>
                    </a:ext>
                  </a:extLst>
                </a:gridCol>
                <a:gridCol w="1029477">
                  <a:extLst>
                    <a:ext uri="{9D8B030D-6E8A-4147-A177-3AD203B41FA5}">
                      <a16:colId xmlns:a16="http://schemas.microsoft.com/office/drawing/2014/main" val="2180350981"/>
                    </a:ext>
                  </a:extLst>
                </a:gridCol>
              </a:tblGrid>
              <a:tr h="19344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Start Pos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Reference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Alternate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Classification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Variant Type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53626313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28018483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30956430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28018484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25839724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28018485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SNV, NSM, SYN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0370634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28018487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A,C,G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55538988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28018492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A,C,G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50524612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28018497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INDEL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04133420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28018501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C,G,T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76633670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28018502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A,C,G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5697808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28018504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45542354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28027222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18128304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28027236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80245336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28028203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05351083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28028205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60889083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28028244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32536360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28028279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A,C,G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90033548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28033974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A,G,T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72574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1E5DD3-4B03-A0C5-BE88-B4EB05B1B9BE}"/>
              </a:ext>
            </a:extLst>
          </p:cNvPr>
          <p:cNvSpPr txBox="1"/>
          <p:nvPr/>
        </p:nvSpPr>
        <p:spPr>
          <a:xfrm>
            <a:off x="6203302" y="5703948"/>
            <a:ext cx="515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LP = Likely Pathogenic, P = Pathogenic; </a:t>
            </a:r>
          </a:p>
          <a:p>
            <a:pPr algn="ctr"/>
            <a:r>
              <a:rPr lang="en-US" dirty="0"/>
              <a:t>NSM = Missense, SYN = Synonymous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0AEB75-9921-B924-7E7B-A746E3A4A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37024"/>
              </p:ext>
            </p:extLst>
          </p:nvPr>
        </p:nvGraphicFramePr>
        <p:xfrm>
          <a:off x="6507323" y="1552774"/>
          <a:ext cx="491334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29">
                  <a:extLst>
                    <a:ext uri="{9D8B030D-6E8A-4147-A177-3AD203B41FA5}">
                      <a16:colId xmlns:a16="http://schemas.microsoft.com/office/drawing/2014/main" val="2009471775"/>
                    </a:ext>
                  </a:extLst>
                </a:gridCol>
                <a:gridCol w="805156">
                  <a:extLst>
                    <a:ext uri="{9D8B030D-6E8A-4147-A177-3AD203B41FA5}">
                      <a16:colId xmlns:a16="http://schemas.microsoft.com/office/drawing/2014/main" val="4283725172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2782563774"/>
                    </a:ext>
                  </a:extLst>
                </a:gridCol>
                <a:gridCol w="1012716">
                  <a:extLst>
                    <a:ext uri="{9D8B030D-6E8A-4147-A177-3AD203B41FA5}">
                      <a16:colId xmlns:a16="http://schemas.microsoft.com/office/drawing/2014/main" val="1349432369"/>
                    </a:ext>
                  </a:extLst>
                </a:gridCol>
                <a:gridCol w="1151986">
                  <a:extLst>
                    <a:ext uri="{9D8B030D-6E8A-4147-A177-3AD203B41FA5}">
                      <a16:colId xmlns:a16="http://schemas.microsoft.com/office/drawing/2014/main" val="3326269076"/>
                    </a:ext>
                  </a:extLst>
                </a:gridCol>
              </a:tblGrid>
              <a:tr h="19344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Start Pos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Reference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Alternate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Classification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Variant Type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36785660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28034139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C,G,T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4074191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28034144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C,G,T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97354049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28034147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80146563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28034148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C,G,T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76202417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28034183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44897449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28034204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94455110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28034205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77077604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28018502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LP/P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INDEL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84840254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28018487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TGGATCC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INDEL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21028951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28018500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NSM, SYN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5527613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28018503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SNV, NSM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84376465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28034125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TTCATATTCTCTGAAATCAACG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INDEL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72274464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28034139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AATC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INDEL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557104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4499F69-C60D-B3E9-93F3-645E1147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FLT3 </a:t>
            </a:r>
            <a:r>
              <a:rPr lang="en-US" dirty="0" err="1"/>
              <a:t>ClinVar</a:t>
            </a:r>
            <a:r>
              <a:rPr lang="en-US" dirty="0"/>
              <a:t> Pathogenic Mutations</a:t>
            </a:r>
          </a:p>
        </p:txBody>
      </p:sp>
    </p:spTree>
    <p:extLst>
      <p:ext uri="{BB962C8B-B14F-4D97-AF65-F5344CB8AC3E}">
        <p14:creationId xmlns:p14="http://schemas.microsoft.com/office/powerpoint/2010/main" val="248056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04C3-5606-03CD-016B-24C25DA8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B375-E8E5-6D47-3540-ED5755F3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479</Words>
  <Application>Microsoft Macintosh PowerPoint</Application>
  <PresentationFormat>Widescreen</PresentationFormat>
  <Paragraphs>232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The role of NPM1 and FLT3 in Acute Myeloid Leukemia</vt:lpstr>
      <vt:lpstr>Acute Myeloid Leukemia</vt:lpstr>
      <vt:lpstr>NPM1 and FLT3</vt:lpstr>
      <vt:lpstr>Database Analysis Methods</vt:lpstr>
      <vt:lpstr>NPM1 dbSNP Mutation Breakdown</vt:lpstr>
      <vt:lpstr>FLT3 dbSNP Mutation Breakdown</vt:lpstr>
      <vt:lpstr>NPM1 ClinVar Pathogenic Mutations</vt:lpstr>
      <vt:lpstr>FLT3 ClinVar Pathogenic Mutations</vt:lpstr>
      <vt:lpstr>Single Cell Cohort</vt:lpstr>
      <vt:lpstr>COSMIC exploration of clinical mutations</vt:lpstr>
      <vt:lpstr>Single-cell analysis of 17 AML Patients</vt:lpstr>
      <vt:lpstr>PowerPoint Presentation</vt:lpstr>
      <vt:lpstr>Differential Gene Expression Reveals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Bi,Timothy Mark</dc:creator>
  <cp:lastModifiedBy>Timothy Bi</cp:lastModifiedBy>
  <cp:revision>24</cp:revision>
  <dcterms:created xsi:type="dcterms:W3CDTF">2023-12-03T15:39:54Z</dcterms:created>
  <dcterms:modified xsi:type="dcterms:W3CDTF">2023-12-08T19:20:02Z</dcterms:modified>
</cp:coreProperties>
</file>