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  <p:sldId id="265" r:id="rId9"/>
    <p:sldId id="267" r:id="rId10"/>
    <p:sldId id="268" r:id="rId11"/>
    <p:sldId id="270" r:id="rId12"/>
    <p:sldId id="275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66" d="100"/>
          <a:sy n="66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20DC-5136-46FB-B518-7A66E09CB9A3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ADC2-5D47-4DC6-90B8-0F17460C8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 LOCALIZE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2D – 3D </a:t>
            </a:r>
          </a:p>
          <a:p>
            <a:r>
              <a:rPr lang="en-US" dirty="0" smtClean="0"/>
              <a:t>Spot Detection &amp; Quantification</a:t>
            </a:r>
          </a:p>
          <a:p>
            <a:endParaRPr lang="en-US" dirty="0"/>
          </a:p>
          <a:p>
            <a:r>
              <a:rPr lang="en-US" dirty="0" smtClean="0"/>
              <a:t>Timothee Lionnet, Singer Lab</a:t>
            </a:r>
          </a:p>
          <a:p>
            <a:r>
              <a:rPr lang="en-US" dirty="0" smtClean="0"/>
              <a:t>timothee.lionnet@einstein.yu.edu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Determine the threshold manually</a:t>
            </a:r>
            <a:endParaRPr lang="en-US" dirty="0"/>
          </a:p>
        </p:txBody>
      </p:sp>
      <p:pic>
        <p:nvPicPr>
          <p:cNvPr id="4" name="Picture 3" descr="set_thresh_w_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19200"/>
            <a:ext cx="6464435" cy="47988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19400" y="5791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3505200" y="6096000"/>
            <a:ext cx="228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6096000"/>
            <a:ext cx="2743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Toggle the overlay that shows the </a:t>
            </a:r>
            <a:r>
              <a:rPr lang="en-US" sz="1200" dirty="0" err="1" smtClean="0"/>
              <a:t>predected</a:t>
            </a:r>
            <a:r>
              <a:rPr lang="en-US" sz="1200" dirty="0" smtClean="0"/>
              <a:t> spots to compare raw data with the </a:t>
            </a:r>
            <a:r>
              <a:rPr lang="en-US" sz="1200" dirty="0" err="1" smtClean="0"/>
              <a:t>thresholded</a:t>
            </a:r>
            <a:r>
              <a:rPr lang="en-US" sz="1200" dirty="0" smtClean="0"/>
              <a:t> spots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7244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715000" y="3505200"/>
            <a:ext cx="213360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0" y="3200400"/>
            <a:ext cx="12954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Change the threshold value here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953000" y="51054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715000" y="4267200"/>
            <a:ext cx="21336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4038600"/>
            <a:ext cx="12954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Choice of Units: Intensity SD (useful on a </a:t>
            </a:r>
            <a:r>
              <a:rPr lang="en-US" sz="1200" dirty="0" err="1" smtClean="0"/>
              <a:t>timeserie</a:t>
            </a:r>
            <a:r>
              <a:rPr lang="en-US" sz="1200" dirty="0" smtClean="0"/>
              <a:t> with </a:t>
            </a:r>
            <a:r>
              <a:rPr lang="en-US" sz="1200" dirty="0" err="1" smtClean="0"/>
              <a:t>photobleaching</a:t>
            </a:r>
            <a:r>
              <a:rPr lang="en-US" sz="1200" dirty="0" smtClean="0"/>
              <a:t>)</a:t>
            </a:r>
          </a:p>
          <a:p>
            <a:pPr algn="r"/>
            <a:r>
              <a:rPr lang="en-US" sz="1200" dirty="0" smtClean="0"/>
              <a:t>Or Absolute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676400" y="1295400"/>
            <a:ext cx="2971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00200" y="609600"/>
            <a:ext cx="35814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You can change the contrast of the green channel in this panel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3086100" y="1181101"/>
            <a:ext cx="228603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057400"/>
            <a:ext cx="152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Green: raw data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Red: spot candidates</a:t>
            </a:r>
          </a:p>
          <a:p>
            <a:endParaRPr lang="en-US" dirty="0"/>
          </a:p>
          <a:p>
            <a:r>
              <a:rPr lang="en-US" dirty="0" smtClean="0"/>
              <a:t>Adjust the threshold value and check </a:t>
            </a:r>
          </a:p>
          <a:p>
            <a:r>
              <a:rPr lang="en-US" dirty="0" smtClean="0"/>
              <a:t>visually </a:t>
            </a:r>
          </a:p>
          <a:p>
            <a:r>
              <a:rPr lang="en-US" dirty="0" smtClean="0"/>
              <a:t>which spots are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gr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447800"/>
            <a:ext cx="5305425" cy="3648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638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then should be able to monitor the progress of the spot fitting in the command window.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4267200"/>
            <a:ext cx="2971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Saves in your selected directory 2 files: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8692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.loc3 file is a text file that contains the array with position, Intensity and frame number</a:t>
            </a:r>
          </a:p>
          <a:p>
            <a:r>
              <a:rPr lang="en-US" dirty="0" smtClean="0"/>
              <a:t>The .par3 file is  a text file that contains the parameters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det</a:t>
            </a:r>
            <a:r>
              <a:rPr lang="en-US" dirty="0" smtClean="0"/>
              <a:t> file is a </a:t>
            </a:r>
            <a:r>
              <a:rPr lang="en-US" dirty="0" err="1" smtClean="0"/>
              <a:t>matlab</a:t>
            </a:r>
            <a:r>
              <a:rPr lang="en-US" dirty="0" smtClean="0"/>
              <a:t> file containing both the results </a:t>
            </a:r>
            <a:r>
              <a:rPr lang="en-US" smtClean="0"/>
              <a:t>and parameters</a:t>
            </a:r>
          </a:p>
          <a:p>
            <a:endParaRPr lang="en-US" dirty="0" smtClean="0"/>
          </a:p>
          <a:p>
            <a:r>
              <a:rPr lang="en-US" dirty="0" smtClean="0"/>
              <a:t>Note that (</a:t>
            </a:r>
            <a:r>
              <a:rPr lang="en-US" dirty="0" err="1" smtClean="0"/>
              <a:t>x,y</a:t>
            </a:r>
            <a:r>
              <a:rPr lang="en-US" dirty="0" smtClean="0"/>
              <a:t>) coordinates are inverted from the Image J conventions.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basename</a:t>
            </a:r>
            <a:r>
              <a:rPr lang="en-US" dirty="0" smtClean="0"/>
              <a:t> of each file is that of the original image (except for movies).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Advanced parameters</a:t>
            </a:r>
            <a:endParaRPr lang="en-US" dirty="0"/>
          </a:p>
        </p:txBody>
      </p:sp>
      <p:pic>
        <p:nvPicPr>
          <p:cNvPr id="4" name="Picture 3" descr="parameters_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143000"/>
            <a:ext cx="5895975" cy="5209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984" y="1752600"/>
            <a:ext cx="1465016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Used to output </a:t>
            </a:r>
          </a:p>
          <a:p>
            <a:pPr algn="r"/>
            <a:r>
              <a:rPr lang="en-US" sz="1400" dirty="0" smtClean="0"/>
              <a:t>the </a:t>
            </a:r>
            <a:r>
              <a:rPr lang="en-US" sz="1400" dirty="0" err="1" smtClean="0"/>
              <a:t>final_spots</a:t>
            </a: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array </a:t>
            </a:r>
          </a:p>
          <a:p>
            <a:pPr algn="r"/>
            <a:r>
              <a:rPr lang="en-US" sz="1400" dirty="0" smtClean="0"/>
              <a:t>in physical units </a:t>
            </a:r>
          </a:p>
          <a:p>
            <a:pPr algn="r"/>
            <a:r>
              <a:rPr lang="en-US" sz="1400" dirty="0" smtClean="0"/>
              <a:t>rather than pixels</a:t>
            </a:r>
            <a:endParaRPr lang="en-US" sz="1400" dirty="0"/>
          </a:p>
        </p:txBody>
      </p:sp>
      <p:cxnSp>
        <p:nvCxnSpPr>
          <p:cNvPr id="6" name="Straight Arrow Connector 5"/>
          <p:cNvCxnSpPr>
            <a:endCxn id="9" idx="1"/>
          </p:cNvCxnSpPr>
          <p:nvPr/>
        </p:nvCxnSpPr>
        <p:spPr>
          <a:xfrm rot="16200000" flipH="1">
            <a:off x="1523128" y="2665085"/>
            <a:ext cx="1559392" cy="8012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35613" y="3733800"/>
            <a:ext cx="1828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8312" y="914400"/>
            <a:ext cx="1523288" cy="1815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size </a:t>
            </a:r>
          </a:p>
          <a:p>
            <a:r>
              <a:rPr lang="en-US" sz="1400" dirty="0" smtClean="0"/>
              <a:t>of the </a:t>
            </a:r>
          </a:p>
          <a:p>
            <a:r>
              <a:rPr lang="en-US" sz="1400" dirty="0" smtClean="0"/>
              <a:t>local ROI around each spot</a:t>
            </a:r>
          </a:p>
          <a:p>
            <a:r>
              <a:rPr lang="en-US" sz="1400" dirty="0" smtClean="0"/>
              <a:t>on which the fit </a:t>
            </a:r>
          </a:p>
          <a:p>
            <a:r>
              <a:rPr lang="en-US" sz="1400" dirty="0" smtClean="0"/>
              <a:t>is performed </a:t>
            </a:r>
          </a:p>
          <a:p>
            <a:r>
              <a:rPr lang="en-US" sz="1400" dirty="0" smtClean="0"/>
              <a:t>(units of the </a:t>
            </a:r>
          </a:p>
          <a:p>
            <a:r>
              <a:rPr lang="en-US" sz="1400" dirty="0" smtClean="0"/>
              <a:t>PSF width)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753100" y="2705100"/>
            <a:ext cx="23622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8360" y="2819400"/>
            <a:ext cx="1533240" cy="1815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Thickness </a:t>
            </a:r>
          </a:p>
          <a:p>
            <a:r>
              <a:rPr lang="en-US" sz="1400" dirty="0" smtClean="0"/>
              <a:t>of the pixel set </a:t>
            </a:r>
          </a:p>
          <a:p>
            <a:r>
              <a:rPr lang="en-US" sz="1400" dirty="0" smtClean="0"/>
              <a:t>used to define </a:t>
            </a:r>
          </a:p>
          <a:p>
            <a:r>
              <a:rPr lang="en-US" sz="1400" dirty="0" smtClean="0"/>
              <a:t>the</a:t>
            </a:r>
          </a:p>
          <a:p>
            <a:r>
              <a:rPr lang="en-US" sz="1400" dirty="0" smtClean="0"/>
              <a:t>background </a:t>
            </a:r>
          </a:p>
          <a:p>
            <a:r>
              <a:rPr lang="en-US" sz="1400" dirty="0" smtClean="0"/>
              <a:t>around the </a:t>
            </a:r>
          </a:p>
          <a:p>
            <a:r>
              <a:rPr lang="en-US" sz="1400" dirty="0" smtClean="0"/>
              <a:t>local ROI </a:t>
            </a:r>
          </a:p>
          <a:p>
            <a:r>
              <a:rPr lang="en-US" sz="1400" dirty="0" smtClean="0"/>
              <a:t>(local background)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 flipV="1">
            <a:off x="6553200" y="3727340"/>
            <a:ext cx="905160" cy="9841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4800600"/>
            <a:ext cx="1766894" cy="1600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Type of background </a:t>
            </a:r>
          </a:p>
          <a:p>
            <a:r>
              <a:rPr lang="en-US" sz="1400" dirty="0" smtClean="0"/>
              <a:t>correction:</a:t>
            </a:r>
          </a:p>
          <a:p>
            <a:pPr>
              <a:buFontTx/>
              <a:buChar char="-"/>
            </a:pPr>
            <a:r>
              <a:rPr lang="en-US" sz="1400" dirty="0" smtClean="0"/>
              <a:t>Global on the image</a:t>
            </a:r>
          </a:p>
          <a:p>
            <a:pPr>
              <a:buFontTx/>
              <a:buChar char="-"/>
            </a:pPr>
            <a:r>
              <a:rPr lang="en-US" sz="1400" dirty="0" smtClean="0"/>
              <a:t>linear fit around</a:t>
            </a:r>
          </a:p>
          <a:p>
            <a:r>
              <a:rPr lang="en-US" sz="1400" dirty="0" smtClean="0"/>
              <a:t> the ROI</a:t>
            </a:r>
          </a:p>
          <a:p>
            <a:pPr>
              <a:buFontTx/>
              <a:buChar char="-"/>
            </a:pPr>
            <a:r>
              <a:rPr lang="en-US" sz="1400" dirty="0" smtClean="0"/>
              <a:t>Median of the pixels </a:t>
            </a:r>
          </a:p>
          <a:p>
            <a:pPr>
              <a:buFontTx/>
              <a:buChar char="-"/>
            </a:pPr>
            <a:r>
              <a:rPr lang="en-US" sz="1400" dirty="0" err="1" smtClean="0"/>
              <a:t>surronding</a:t>
            </a:r>
            <a:r>
              <a:rPr lang="en-US" sz="1400" dirty="0" smtClean="0"/>
              <a:t> the ROI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rot="10800000">
            <a:off x="6553200" y="5105401"/>
            <a:ext cx="838200" cy="4954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3998893"/>
            <a:ext cx="1887312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In the smoothing filter, </a:t>
            </a:r>
          </a:p>
          <a:p>
            <a:pPr algn="r"/>
            <a:r>
              <a:rPr lang="en-US" sz="1400" dirty="0" smtClean="0"/>
              <a:t>sets the value of </a:t>
            </a:r>
          </a:p>
          <a:p>
            <a:pPr algn="r"/>
            <a:r>
              <a:rPr lang="en-US" sz="1400" dirty="0" smtClean="0"/>
              <a:t>the lower cutoff </a:t>
            </a:r>
          </a:p>
          <a:p>
            <a:pPr algn="r"/>
            <a:r>
              <a:rPr lang="en-US" sz="1400" dirty="0" smtClean="0"/>
              <a:t>Frequency 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1887312" y="4475947"/>
            <a:ext cx="474888" cy="1722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8744" y="5029200"/>
            <a:ext cx="1546256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Minimum distance</a:t>
            </a:r>
          </a:p>
          <a:p>
            <a:pPr algn="r"/>
            <a:r>
              <a:rPr lang="en-US" sz="1400" dirty="0" smtClean="0"/>
              <a:t> allowed between</a:t>
            </a:r>
          </a:p>
          <a:p>
            <a:pPr algn="r"/>
            <a:r>
              <a:rPr lang="en-US" sz="1400" dirty="0" smtClean="0"/>
              <a:t> </a:t>
            </a:r>
            <a:r>
              <a:rPr lang="en-US" sz="1400" dirty="0" err="1" smtClean="0"/>
              <a:t>predected</a:t>
            </a:r>
            <a:r>
              <a:rPr lang="en-US" sz="1400" dirty="0" smtClean="0"/>
              <a:t> spots</a:t>
            </a:r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1905000" y="4953000"/>
            <a:ext cx="457200" cy="445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18" y="6096000"/>
            <a:ext cx="3372782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Maximum number of spots to be quantified</a:t>
            </a:r>
          </a:p>
          <a:p>
            <a:pPr algn="r"/>
            <a:r>
              <a:rPr lang="en-US" sz="1400" dirty="0" smtClean="0"/>
              <a:t>(if more spots are </a:t>
            </a:r>
            <a:r>
              <a:rPr lang="en-US" sz="1400" dirty="0" err="1" smtClean="0"/>
              <a:t>predetected</a:t>
            </a:r>
            <a:r>
              <a:rPr lang="en-US" sz="1400" dirty="0" smtClean="0"/>
              <a:t>,</a:t>
            </a:r>
          </a:p>
          <a:p>
            <a:pPr algn="r"/>
            <a:r>
              <a:rPr lang="en-US" sz="1400" dirty="0" smtClean="0"/>
              <a:t> keeps only the brightest ones)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2971800" y="5410200"/>
            <a:ext cx="6858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0" y="6258580"/>
            <a:ext cx="346703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Maximum number allowed for the iterations </a:t>
            </a:r>
          </a:p>
          <a:p>
            <a:pPr algn="r"/>
            <a:r>
              <a:rPr lang="en-US" sz="1400" dirty="0" smtClean="0"/>
              <a:t>of the </a:t>
            </a:r>
            <a:r>
              <a:rPr lang="en-US" sz="1400" dirty="0" err="1" smtClean="0"/>
              <a:t>gaussian</a:t>
            </a:r>
            <a:r>
              <a:rPr lang="en-US" sz="1400" dirty="0" smtClean="0"/>
              <a:t> mask routine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5715000" y="5715000"/>
            <a:ext cx="8382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3969" y="2286000"/>
            <a:ext cx="2667269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Type of method used. </a:t>
            </a:r>
          </a:p>
          <a:p>
            <a:pPr algn="r"/>
            <a:r>
              <a:rPr lang="en-US" sz="1400" dirty="0" smtClean="0"/>
              <a:t>Gaussian mask is the most robust.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4953000" y="2971800"/>
            <a:ext cx="121920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76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Gaussian Mask Algorithm: Dan Larson</a:t>
            </a:r>
          </a:p>
          <a:p>
            <a:pPr>
              <a:buNone/>
            </a:pPr>
            <a:r>
              <a:rPr lang="en-US" sz="2000" dirty="0" smtClean="0"/>
              <a:t>Tiff reader: </a:t>
            </a:r>
            <a:r>
              <a:rPr lang="en-US" sz="2000" dirty="0" err="1" smtClean="0"/>
              <a:t>Nedelec</a:t>
            </a:r>
            <a:r>
              <a:rPr lang="en-US" sz="2000" dirty="0" smtClean="0"/>
              <a:t> Lab</a:t>
            </a:r>
          </a:p>
          <a:p>
            <a:pPr>
              <a:buNone/>
            </a:pPr>
            <a:r>
              <a:rPr lang="en-US" sz="2000" dirty="0" smtClean="0"/>
              <a:t>ROI selection: </a:t>
            </a:r>
            <a:r>
              <a:rPr lang="en-US" sz="2000" dirty="0" err="1" smtClean="0"/>
              <a:t>Andriy</a:t>
            </a:r>
            <a:r>
              <a:rPr lang="en-US" sz="2000" dirty="0" smtClean="0"/>
              <a:t> </a:t>
            </a:r>
            <a:r>
              <a:rPr lang="en-US" sz="2000" dirty="0" err="1" smtClean="0"/>
              <a:t>Nych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tection_flow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-5501"/>
            <a:ext cx="8967539" cy="68635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Runs only on Windows XP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dirty="0" smtClean="0"/>
              <a:t>1) Install MATLAB  Compiler Runtime (run MCRInstaller.exe)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2) Open the windows command window (start menu &gt; Run…&gt; </a:t>
            </a:r>
            <a:r>
              <a:rPr lang="en-US" sz="2000" dirty="0" err="1" smtClean="0"/>
              <a:t>cmd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3) Go to the directory where the AIRLOCALIZE1_1.exe is stored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4) Type AIRLOCALIZE1_1.exe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z-stack Analysis: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Chose Input mode</a:t>
            </a:r>
          </a:p>
          <a:p>
            <a:pPr marL="514350" indent="-514350">
              <a:buAutoNum type="arabicParenR"/>
            </a:pPr>
            <a:r>
              <a:rPr lang="en-US" dirty="0" smtClean="0"/>
              <a:t>Load file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ROI (optional)</a:t>
            </a:r>
          </a:p>
          <a:p>
            <a:pPr marL="514350" indent="-514350">
              <a:buAutoNum type="arabicParenR"/>
            </a:pPr>
            <a:r>
              <a:rPr lang="en-US" dirty="0" smtClean="0"/>
              <a:t>Compute PSF settings manually (optional)</a:t>
            </a:r>
          </a:p>
          <a:p>
            <a:pPr marL="514350" indent="-514350">
              <a:buAutoNum type="arabicParenR"/>
            </a:pPr>
            <a:r>
              <a:rPr lang="en-US" dirty="0" smtClean="0"/>
              <a:t>Chose Threshold manually (optional)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Chose input mode: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Load your File:</a:t>
            </a:r>
            <a:endParaRPr lang="en-US" dirty="0"/>
          </a:p>
        </p:txBody>
      </p:sp>
      <p:pic>
        <p:nvPicPr>
          <p:cNvPr id="5" name="Picture 4" descr="chose_mode_3D_sin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381000"/>
            <a:ext cx="4214132" cy="3105150"/>
          </a:xfrm>
          <a:prstGeom prst="rect">
            <a:avLst/>
          </a:prstGeom>
        </p:spPr>
      </p:pic>
      <p:pic>
        <p:nvPicPr>
          <p:cNvPr id="6" name="Picture 5" descr="file_brows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8252" y="3276600"/>
            <a:ext cx="4672373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&amp; Quantification Parameters</a:t>
            </a:r>
            <a:endParaRPr lang="en-US" dirty="0"/>
          </a:p>
        </p:txBody>
      </p:sp>
      <p:pic>
        <p:nvPicPr>
          <p:cNvPr id="4" name="Picture 3" descr="parameters_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524000"/>
            <a:ext cx="4905375" cy="43338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514600" y="1905000"/>
            <a:ext cx="1524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76400"/>
            <a:ext cx="1828800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The width of the PSF  resp. laterally and vertically (in pixel units).</a:t>
            </a:r>
          </a:p>
          <a:p>
            <a:pPr algn="r"/>
            <a:r>
              <a:rPr lang="en-US" sz="1200" dirty="0" smtClean="0"/>
              <a:t>If you do not know these, </a:t>
            </a:r>
          </a:p>
          <a:p>
            <a:pPr algn="r"/>
            <a:r>
              <a:rPr lang="en-US" sz="1200" dirty="0" smtClean="0"/>
              <a:t>check  “Set Manually”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2286000"/>
            <a:ext cx="3810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076700" y="1790700"/>
            <a:ext cx="533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9400" y="1066800"/>
            <a:ext cx="32004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Check Yes if you only want to analyze a </a:t>
            </a:r>
            <a:r>
              <a:rPr lang="en-US" sz="1200" dirty="0" smtClean="0"/>
              <a:t>portion </a:t>
            </a:r>
            <a:r>
              <a:rPr lang="en-US" sz="1200" dirty="0" smtClean="0"/>
              <a:t>of the image (saves computation time)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1676400"/>
            <a:ext cx="1828800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Threshold Value that sets the detection sensitivity.</a:t>
            </a:r>
          </a:p>
          <a:p>
            <a:r>
              <a:rPr lang="en-US" sz="1200" dirty="0" smtClean="0"/>
              <a:t>You can set it visually if you check “Set Manually”.</a:t>
            </a:r>
          </a:p>
          <a:p>
            <a:endParaRPr lang="en-US" sz="1200" dirty="0"/>
          </a:p>
          <a:p>
            <a:r>
              <a:rPr lang="en-US" sz="1200" dirty="0" err="1" smtClean="0"/>
              <a:t>Chosing</a:t>
            </a:r>
            <a:r>
              <a:rPr lang="en-US" sz="1200" dirty="0" smtClean="0"/>
              <a:t> </a:t>
            </a:r>
            <a:r>
              <a:rPr lang="en-US" sz="1200" dirty="0" smtClean="0"/>
              <a:t>‘Intensity </a:t>
            </a:r>
            <a:r>
              <a:rPr lang="en-US" sz="1200" dirty="0" smtClean="0"/>
              <a:t>S.D. </a:t>
            </a:r>
            <a:r>
              <a:rPr lang="en-US" sz="1200" dirty="0" smtClean="0"/>
              <a:t>‘ </a:t>
            </a:r>
            <a:r>
              <a:rPr lang="en-US" sz="1200" dirty="0" smtClean="0"/>
              <a:t>Units can be useful when </a:t>
            </a:r>
            <a:r>
              <a:rPr lang="en-US" sz="1200" dirty="0" err="1" smtClean="0"/>
              <a:t>anayzing</a:t>
            </a:r>
            <a:r>
              <a:rPr lang="en-US" sz="1200" dirty="0" smtClean="0"/>
              <a:t> a times series with considerable bleaching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Otherwise use ‘Absolute’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6477000" y="2286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3429000"/>
            <a:ext cx="16764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3272135"/>
            <a:ext cx="18288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Where your results will be saved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6477000" y="4343400"/>
            <a:ext cx="6096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86600" y="4038600"/>
            <a:ext cx="17526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can safely ignore the Advanced </a:t>
            </a:r>
            <a:r>
              <a:rPr lang="en-US" sz="1200" dirty="0" smtClean="0"/>
              <a:t>Parameters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lectRO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838200"/>
            <a:ext cx="6596287" cy="5439943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2286000" y="5488633"/>
            <a:ext cx="2209800" cy="3025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257800"/>
            <a:ext cx="18288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Navigate your z-stack with this scroll bar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2514600"/>
            <a:ext cx="1828800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first click determines the position of the first corner. The second click determines the position of the opposite corner.</a:t>
            </a:r>
            <a:endParaRPr lang="en-US" sz="1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Select a rectangular ROI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PS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6750696" cy="50347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24000" y="1295400"/>
            <a:ext cx="2971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762000"/>
            <a:ext cx="3581400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You can change the contrast of the display in this panel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933700" y="1181101"/>
            <a:ext cx="228603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52400"/>
            <a:ext cx="114300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Mouse </a:t>
            </a:r>
            <a:r>
              <a:rPr lang="en-US" sz="1200" dirty="0" err="1" smtClean="0"/>
              <a:t>x,y</a:t>
            </a:r>
            <a:r>
              <a:rPr lang="en-US" sz="1200" dirty="0" smtClean="0"/>
              <a:t> position &amp; corresponding Intensity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rot="16200000" flipH="1">
            <a:off x="510747" y="1196549"/>
            <a:ext cx="769206" cy="3429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1981200" y="5943601"/>
            <a:ext cx="762000" cy="6118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6324600"/>
            <a:ext cx="18288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Navigate your z-stack with this scroll bar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5133201"/>
            <a:ext cx="2286000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Number of the displayed slice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3602" y="5410202"/>
            <a:ext cx="342898" cy="3120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PSF width (1)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0" y="4495800"/>
            <a:ext cx="13716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Zoom Window centered on the current mouse position;</a:t>
            </a:r>
          </a:p>
          <a:p>
            <a:pPr algn="r"/>
            <a:r>
              <a:rPr lang="en-US" sz="1200" dirty="0" smtClean="0"/>
              <a:t>You can change the window size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rot="10800000" flipV="1">
            <a:off x="7239000" y="5095965"/>
            <a:ext cx="381000" cy="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7162802" y="2819399"/>
            <a:ext cx="228599" cy="762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1400" y="2057400"/>
            <a:ext cx="160020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Intensity profile of lines around the current mouse position (marked by the green vertical line). You can change the range of the graphs 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4953004" y="1066800"/>
            <a:ext cx="761997" cy="3048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762000"/>
            <a:ext cx="3581400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Readout of the snap / grab mode status (see next)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4114800" y="4343400"/>
            <a:ext cx="1295400" cy="190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5257800" y="5943600"/>
            <a:ext cx="533400" cy="3993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6248400"/>
            <a:ext cx="18288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Gaussian Fitting Commands (see next)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PS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040600"/>
            <a:ext cx="7391400" cy="5512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PSF width (2)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90600"/>
            <a:ext cx="8156829" cy="5824728"/>
            <a:chOff x="0" y="990600"/>
            <a:chExt cx="8156829" cy="5824728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990600"/>
              <a:ext cx="8156829" cy="5824728"/>
              <a:chOff x="0" y="1033272"/>
              <a:chExt cx="8156829" cy="5824728"/>
            </a:xfrm>
          </p:grpSpPr>
          <p:pic>
            <p:nvPicPr>
              <p:cNvPr id="7" name="Picture 6" descr="snapm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8200" y="1033272"/>
                <a:ext cx="7318629" cy="544372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0" y="3995678"/>
                <a:ext cx="2895600" cy="28623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dirty="0" smtClean="0"/>
                  <a:t>Bring your mouse on top of a spot (avoid blobs).</a:t>
                </a:r>
              </a:p>
              <a:p>
                <a:pPr marL="342900" indent="-342900">
                  <a:buAutoNum type="arabicParenR"/>
                </a:pPr>
                <a:endParaRPr lang="en-US" dirty="0" smtClean="0"/>
              </a:p>
              <a:p>
                <a:r>
                  <a:rPr lang="en-US" dirty="0" smtClean="0"/>
                  <a:t>2) Left-click to enter snap mode  (the displays of the right panel should not refresh anymore when the mouse moves and the status readout should read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snap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rot="16200000" flipV="1">
              <a:off x="1218084" y="3430116"/>
              <a:ext cx="992832" cy="76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2742084" y="1525116"/>
              <a:ext cx="2516832" cy="2362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04800" y="1040511"/>
            <a:ext cx="7924800" cy="5436489"/>
            <a:chOff x="304800" y="1040511"/>
            <a:chExt cx="7924800" cy="5436489"/>
          </a:xfrm>
        </p:grpSpPr>
        <p:pic>
          <p:nvPicPr>
            <p:cNvPr id="14" name="Picture 13" descr="guassian fit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449" y="1040511"/>
              <a:ext cx="7304151" cy="54364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04800" y="3048000"/>
              <a:ext cx="2895600" cy="2585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3) Click on the “local </a:t>
              </a:r>
              <a:r>
                <a:rPr lang="en-US" dirty="0" err="1" smtClean="0"/>
                <a:t>gaussian</a:t>
              </a:r>
              <a:r>
                <a:rPr lang="en-US" dirty="0" smtClean="0"/>
                <a:t> fit” button.</a:t>
              </a:r>
            </a:p>
            <a:p>
              <a:endParaRPr lang="en-US" dirty="0" smtClean="0"/>
            </a:p>
            <a:p>
              <a:r>
                <a:rPr lang="en-US" dirty="0" smtClean="0"/>
                <a:t>4) Within seconds, the results should appear, and the fitted curve should overlay in red the intensity profiles in the </a:t>
              </a:r>
              <a:r>
                <a:rPr lang="en-US" dirty="0" err="1" smtClean="0"/>
                <a:t>x,y,z</a:t>
              </a:r>
              <a:r>
                <a:rPr lang="en-US" dirty="0" smtClean="0"/>
                <a:t> displays.</a:t>
              </a:r>
            </a:p>
            <a:p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3200400" y="4340662"/>
              <a:ext cx="1905000" cy="3075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3"/>
            </p:cNvCxnSpPr>
            <p:nvPr/>
          </p:nvCxnSpPr>
          <p:spPr>
            <a:xfrm flipV="1">
              <a:off x="3200400" y="3048000"/>
              <a:ext cx="1981200" cy="1292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3400" y="990600"/>
            <a:ext cx="7699629" cy="5436489"/>
            <a:chOff x="533400" y="990600"/>
            <a:chExt cx="7699629" cy="5436489"/>
          </a:xfrm>
        </p:grpSpPr>
        <p:pic>
          <p:nvPicPr>
            <p:cNvPr id="23" name="Picture 22" descr="recor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990600"/>
              <a:ext cx="7318629" cy="543648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33400" y="3581400"/>
              <a:ext cx="289560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5) If the fit result is correct, click on the “Record Fit Results” button.</a:t>
              </a:r>
            </a:p>
            <a:p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429000" y="4800600"/>
              <a:ext cx="1676400" cy="91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8200" y="914400"/>
            <a:ext cx="7696200" cy="5716959"/>
            <a:chOff x="838200" y="914400"/>
            <a:chExt cx="7696200" cy="5716959"/>
          </a:xfrm>
        </p:grpSpPr>
        <p:pic>
          <p:nvPicPr>
            <p:cNvPr id="35" name="Picture 34" descr="recor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914400"/>
              <a:ext cx="7696200" cy="5716959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1752600" y="1371600"/>
              <a:ext cx="3657600" cy="3098125"/>
              <a:chOff x="1600200" y="1371600"/>
              <a:chExt cx="3657600" cy="30981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600200" y="2438400"/>
                <a:ext cx="2514600" cy="20313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6) Left-click to return to grab mode (the displays of the right panel should now refresh when the mouse moves and the status readout should read </a:t>
                </a:r>
                <a:r>
                  <a:rPr lang="en-US" dirty="0" smtClean="0">
                    <a:solidFill>
                      <a:srgbClr val="92D050"/>
                    </a:solidFill>
                  </a:rPr>
                  <a:t>grab</a:t>
                </a:r>
                <a:r>
                  <a:rPr lang="en-US" dirty="0" smtClean="0"/>
                  <a:t>).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5400000" flipH="1" flipV="1">
                <a:off x="3733800" y="1752600"/>
                <a:ext cx="1905000" cy="1143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838200" y="947187"/>
            <a:ext cx="7957167" cy="5910813"/>
            <a:chOff x="838200" y="947187"/>
            <a:chExt cx="7957167" cy="5910813"/>
          </a:xfrm>
        </p:grpSpPr>
        <p:pic>
          <p:nvPicPr>
            <p:cNvPr id="40" name="Picture 39" descr="fitsrecorde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947187"/>
              <a:ext cx="7957167" cy="591081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676400" y="2590800"/>
              <a:ext cx="4572000" cy="23083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>
              <a:spAutoFit/>
            </a:bodyPr>
            <a:lstStyle/>
            <a:p>
              <a:r>
                <a:rPr lang="en-US" dirty="0" smtClean="0"/>
                <a:t>Repeat for a few spots (~10) to determine the average PSF width.</a:t>
              </a:r>
            </a:p>
            <a:p>
              <a:endParaRPr lang="en-US" dirty="0" smtClean="0"/>
            </a:p>
            <a:p>
              <a:r>
                <a:rPr lang="en-US" dirty="0" smtClean="0"/>
                <a:t>The number of fits recorded should increase each time.</a:t>
              </a:r>
            </a:p>
            <a:p>
              <a:endParaRPr lang="en-US" dirty="0" smtClean="0"/>
            </a:p>
            <a:p>
              <a:r>
                <a:rPr lang="en-US" dirty="0" smtClean="0"/>
                <a:t>Push the “done” button (Make sure you have at least one fit recorded)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16200000" flipH="1">
              <a:off x="4038600" y="4953000"/>
              <a:ext cx="1447800" cy="1295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14177</TotalTime>
  <Words>848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AIR LOCALIZE 1.1</vt:lpstr>
      <vt:lpstr>PowerPoint Presentation</vt:lpstr>
      <vt:lpstr>Requirements</vt:lpstr>
      <vt:lpstr>Single z-stack Analysis: User Input</vt:lpstr>
      <vt:lpstr>PowerPoint Presentation</vt:lpstr>
      <vt:lpstr>Detection &amp; Quantification Parameters</vt:lpstr>
      <vt:lpstr>Select a rectangular ROI</vt:lpstr>
      <vt:lpstr>Determine the PSF width (1)</vt:lpstr>
      <vt:lpstr>Determine the PSF width (2)</vt:lpstr>
      <vt:lpstr>Determine the threshold manually</vt:lpstr>
      <vt:lpstr>PowerPoint Presentation</vt:lpstr>
      <vt:lpstr>Automated saving</vt:lpstr>
      <vt:lpstr>Advanced parameters</vt:lpstr>
      <vt:lpstr>Credits</vt:lpstr>
    </vt:vector>
  </TitlesOfParts>
  <Company>ASB - AECOM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LOCALIZE 1.0</dc:title>
  <dc:creator>Timothee</dc:creator>
  <cp:lastModifiedBy>Timothee Lionnet</cp:lastModifiedBy>
  <cp:revision>868</cp:revision>
  <dcterms:created xsi:type="dcterms:W3CDTF">2011-02-04T22:25:20Z</dcterms:created>
  <dcterms:modified xsi:type="dcterms:W3CDTF">2013-01-03T22:28:35Z</dcterms:modified>
</cp:coreProperties>
</file>