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Raleway"/>
      <p:regular r:id="rId45"/>
      <p:bold r:id="rId46"/>
      <p:italic r:id="rId47"/>
      <p:boldItalic r:id="rId48"/>
    </p:embeddedFont>
    <p:embeddedFont>
      <p:font typeface="Raleway Light"/>
      <p:regular r:id="rId49"/>
      <p:bold r:id="rId50"/>
      <p:italic r:id="rId51"/>
      <p:boldItalic r:id="rId52"/>
    </p:embeddedFont>
    <p:embeddedFont>
      <p:font typeface="Work Sans"/>
      <p:regular r:id="rId53"/>
      <p:bold r:id="rId54"/>
    </p:embeddedFont>
    <p:embeddedFont>
      <p:font typeface="Work Sans Ligh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Raleway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Light-italic.fntdata"/><Relationship Id="rId50" Type="http://schemas.openxmlformats.org/officeDocument/2006/relationships/font" Target="fonts/RalewayLight-bold.fntdata"/><Relationship Id="rId53" Type="http://schemas.openxmlformats.org/officeDocument/2006/relationships/font" Target="fonts/WorkSans-regular.fntdata"/><Relationship Id="rId52" Type="http://schemas.openxmlformats.org/officeDocument/2006/relationships/font" Target="fonts/RalewayLight-boldItalic.fntdata"/><Relationship Id="rId11" Type="http://schemas.openxmlformats.org/officeDocument/2006/relationships/slide" Target="slides/slide6.xml"/><Relationship Id="rId55" Type="http://schemas.openxmlformats.org/officeDocument/2006/relationships/font" Target="fonts/WorkSansLight-regular.fntdata"/><Relationship Id="rId10" Type="http://schemas.openxmlformats.org/officeDocument/2006/relationships/slide" Target="slides/slide5.xml"/><Relationship Id="rId54" Type="http://schemas.openxmlformats.org/officeDocument/2006/relationships/font" Target="fonts/Work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WorkSansLigh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ndex.php?curid=12342617"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indingaids.library.columbia.edu/ead/nnc-rb/ldpd_6134799/"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333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27.0.0.1:3333/" TargetMode="External"/><Relationship Id="rId3" Type="http://schemas.openxmlformats.org/officeDocument/2006/relationships/hyperlink" Target="http://localhost:333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9d23faa16_4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9d23faa16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 for attending today’s workshop! My name is Ryan Mendenhall, metadata librarian here at CUL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9db1da6f9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In our demo, we focused on using the Text facet to quickly identify patterns in the Artist column.  </a:t>
            </a:r>
            <a:endParaRPr/>
          </a:p>
          <a:p>
            <a:pPr indent="0" lvl="0" marL="0" marR="0" rtl="0" algn="l">
              <a:spcBef>
                <a:spcPts val="0"/>
              </a:spcBef>
              <a:spcAft>
                <a:spcPts val="0"/>
              </a:spcAft>
              <a:buClr>
                <a:schemeClr val="dk1"/>
              </a:buClr>
              <a:buSzPts val="1200"/>
              <a:buFont typeface="Calibri"/>
              <a:buNone/>
            </a:pPr>
            <a:r>
              <a:rPr lang="en-US"/>
              <a:t>Depending on your data, though, there may be other facets that you may want to consider.</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RETURN TO DEMO </a:t>
            </a:r>
            <a:endParaRPr/>
          </a:p>
          <a:p>
            <a:pPr indent="-304800" lvl="0" marL="457200" marR="0" rtl="0" algn="l">
              <a:spcBef>
                <a:spcPts val="0"/>
              </a:spcBef>
              <a:spcAft>
                <a:spcPts val="0"/>
              </a:spcAft>
              <a:buSzPts val="1200"/>
              <a:buAutoNum type="arabicParenR"/>
            </a:pPr>
            <a:r>
              <a:rPr lang="en-US"/>
              <a:t>show facet menu on Title column </a:t>
            </a:r>
            <a:endParaRPr/>
          </a:p>
          <a:p>
            <a:pPr indent="-304800" lvl="0" marL="457200" marR="0" rtl="0" algn="l">
              <a:spcBef>
                <a:spcPts val="0"/>
              </a:spcBef>
              <a:spcAft>
                <a:spcPts val="0"/>
              </a:spcAft>
              <a:buSzPts val="1200"/>
              <a:buAutoNum type="arabicParenR"/>
            </a:pPr>
            <a:r>
              <a:rPr lang="en-US"/>
              <a:t>use word facet on Title column</a:t>
            </a:r>
            <a:endParaRPr/>
          </a:p>
          <a:p>
            <a:pPr indent="-304800" lvl="0" marL="457200" marR="0" rtl="0" algn="l">
              <a:spcBef>
                <a:spcPts val="0"/>
              </a:spcBef>
              <a:spcAft>
                <a:spcPts val="0"/>
              </a:spcAft>
              <a:buSzPts val="1200"/>
              <a:buAutoNum type="arabicParenR"/>
            </a:pPr>
            <a:r>
              <a:rPr lang="en-US"/>
              <a:t>duplicate</a:t>
            </a:r>
            <a:r>
              <a:rPr lang="en-US"/>
              <a:t> facet on Identifier column then add a text facet to remediate</a:t>
            </a:r>
            <a:endParaRPr>
              <a:highlight>
                <a:srgbClr val="FF00FF"/>
              </a:highlight>
            </a:endParaRPr>
          </a:p>
          <a:p>
            <a:pPr indent="-304800" lvl="0" marL="457200" marR="0" rtl="0" algn="l">
              <a:spcBef>
                <a:spcPts val="0"/>
              </a:spcBef>
              <a:spcAft>
                <a:spcPts val="0"/>
              </a:spcAft>
              <a:buSzPts val="1200"/>
              <a:buAutoNum type="arabicParenR"/>
            </a:pPr>
            <a:r>
              <a:rPr lang="en-US"/>
              <a:t>facet by blank on Language</a:t>
            </a:r>
            <a:endParaRPr/>
          </a:p>
          <a:p>
            <a:pPr indent="0" lvl="0" marL="0" marR="0" rtl="0" algn="l">
              <a:spcBef>
                <a:spcPts val="0"/>
              </a:spcBef>
              <a:spcAft>
                <a:spcPts val="0"/>
              </a:spcAft>
              <a:buClr>
                <a:schemeClr val="dk1"/>
              </a:buClr>
              <a:buSzPts val="1200"/>
              <a:buFont typeface="Calibri"/>
              <a:buNone/>
            </a:pPr>
            <a:r>
              <a:t/>
            </a:r>
            <a:endParaRPr/>
          </a:p>
        </p:txBody>
      </p:sp>
      <p:sp>
        <p:nvSpPr>
          <p:cNvPr id="186" name="Google Shape;186;g39db1da6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NB: in the actual dataset, all materials are in English</a:t>
            </a:r>
            <a:endParaRPr b="0" i="0" sz="1200" u="none" cap="none" strike="noStrike">
              <a:solidFill>
                <a:schemeClr val="dk1"/>
              </a:solidFill>
              <a:latin typeface="Calibri"/>
              <a:ea typeface="Calibri"/>
              <a:cs typeface="Calibri"/>
              <a:sym typeface="Calibri"/>
            </a:endParaRPr>
          </a:p>
        </p:txBody>
      </p:sp>
      <p:sp>
        <p:nvSpPr>
          <p:cNvPr id="193" name="Google Shape;193;p2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9728103cf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BEWARE: As you change data, facets update; always be cognizant when making changes of which facets are open/active,</a:t>
            </a:r>
            <a:endParaRPr/>
          </a:p>
          <a:p>
            <a:pPr indent="0" lvl="0" marL="0" marR="0" rtl="0" algn="l">
              <a:spcBef>
                <a:spcPts val="0"/>
              </a:spcBef>
              <a:spcAft>
                <a:spcPts val="0"/>
              </a:spcAft>
              <a:buClr>
                <a:schemeClr val="dk1"/>
              </a:buClr>
              <a:buSzPts val="1200"/>
              <a:buFont typeface="Calibri"/>
              <a:buNone/>
            </a:pPr>
            <a:r>
              <a:rPr lang="en-US"/>
              <a:t>how many rows/records you are working with at a given time (always check at upper left)</a:t>
            </a:r>
            <a:endParaRPr/>
          </a:p>
          <a:p>
            <a:pPr indent="0" lvl="0" marL="0" marR="0" rtl="0" algn="l">
              <a:spcBef>
                <a:spcPts val="0"/>
              </a:spcBef>
              <a:spcAft>
                <a:spcPts val="0"/>
              </a:spcAft>
              <a:buClr>
                <a:schemeClr val="dk1"/>
              </a:buClr>
              <a:buSzPts val="1200"/>
              <a:buFont typeface="Calibri"/>
              <a:buNone/>
            </a:pPr>
            <a:r>
              <a:rPr lang="en-US"/>
              <a:t>This feature of facets is most confusing when working with the facets relating to reconciliation tasks, covered in the second part of this workshop.</a:t>
            </a:r>
            <a:endParaRPr/>
          </a:p>
        </p:txBody>
      </p:sp>
      <p:sp>
        <p:nvSpPr>
          <p:cNvPr id="199" name="Google Shape;199;g39728103c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One of OpenRefine’s most powerful feature is clustering, which uses algorithms based on NATURAL LANGUAGE PROCESSING</a:t>
            </a:r>
            <a:endParaRPr/>
          </a:p>
          <a:p>
            <a:pPr indent="0" lvl="0" marL="0" marR="0" rtl="0" algn="l">
              <a:spcBef>
                <a:spcPts val="0"/>
              </a:spcBef>
              <a:spcAft>
                <a:spcPts val="0"/>
              </a:spcAft>
              <a:buClr>
                <a:schemeClr val="dk1"/>
              </a:buClr>
              <a:buSzPts val="1200"/>
              <a:buFont typeface="Calibri"/>
              <a:buNone/>
            </a:pPr>
            <a:r>
              <a:rPr lang="en-US"/>
              <a:t>to help you identify near-matches in your dataset.  Near matches could be variant forms of a name, like Rome versus Roma, or simply typos like Romr</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LIVE DEMO</a:t>
            </a:r>
            <a:endParaRPr/>
          </a:p>
          <a:p>
            <a:pPr indent="0" lvl="0" marL="0" marR="0" rtl="0" algn="l">
              <a:spcBef>
                <a:spcPts val="0"/>
              </a:spcBef>
              <a:spcAft>
                <a:spcPts val="0"/>
              </a:spcAft>
              <a:buClr>
                <a:schemeClr val="dk1"/>
              </a:buClr>
              <a:buSzPts val="1200"/>
              <a:buFont typeface="Calibri"/>
              <a:buNone/>
            </a:pPr>
            <a:r>
              <a:rPr lang="en-US"/>
              <a:t>Let’s look at the OriginPlace column.  N.B. This is randomized data I took from publication statements in unrelated bibliographic records, which I put into the dataset for the sake of illustration--the Frick Photoarchive data was standardized to the point that it would not have been suitable to demonstrate clustering.</a:t>
            </a:r>
            <a:endParaRPr/>
          </a:p>
          <a:p>
            <a:pPr indent="0" lvl="0" marL="0" marR="0" rtl="0" algn="l">
              <a:spcBef>
                <a:spcPts val="0"/>
              </a:spcBef>
              <a:spcAft>
                <a:spcPts val="0"/>
              </a:spcAft>
              <a:buClr>
                <a:schemeClr val="dk1"/>
              </a:buClr>
              <a:buSzPts val="1200"/>
              <a:buFont typeface="Calibri"/>
              <a:buNone/>
            </a:pPr>
            <a:r>
              <a:rPr lang="en-US"/>
              <a:t>Let’s first facet this column and sort by count--we already see that many of the most frequently occurring values are variants on “New York, N.Y.”</a:t>
            </a:r>
            <a:endParaRPr/>
          </a:p>
          <a:p>
            <a:pPr indent="0" lvl="0" marL="0" marR="0" rtl="0" algn="l">
              <a:spcBef>
                <a:spcPts val="0"/>
              </a:spcBef>
              <a:spcAft>
                <a:spcPts val="0"/>
              </a:spcAft>
              <a:buClr>
                <a:schemeClr val="dk1"/>
              </a:buClr>
              <a:buSzPts val="1200"/>
              <a:buFont typeface="Calibri"/>
              <a:buNone/>
            </a:pPr>
            <a:r>
              <a:rPr lang="en-US"/>
              <a:t>While we could go and manually change each of these variants, clustering can simplify this process. On  your facet panel, click Cluster</a:t>
            </a:r>
            <a:endParaRPr/>
          </a:p>
          <a:p>
            <a:pPr indent="0" lvl="0" marL="0" marR="0" rtl="0" algn="l">
              <a:spcBef>
                <a:spcPts val="0"/>
              </a:spcBef>
              <a:spcAft>
                <a:spcPts val="0"/>
              </a:spcAft>
              <a:buClr>
                <a:schemeClr val="dk1"/>
              </a:buClr>
              <a:buSzPts val="1200"/>
              <a:buFont typeface="Calibri"/>
              <a:buNone/>
            </a:pPr>
            <a:r>
              <a:t/>
            </a:r>
            <a:endParaRPr/>
          </a:p>
          <a:p>
            <a:pPr indent="-304800" lvl="0" marL="457200" marR="0" rtl="0" algn="l">
              <a:spcBef>
                <a:spcPts val="0"/>
              </a:spcBef>
              <a:spcAft>
                <a:spcPts val="0"/>
              </a:spcAft>
              <a:buSzPts val="1200"/>
              <a:buAutoNum type="arabicParenR"/>
            </a:pPr>
            <a:r>
              <a:rPr lang="en-US"/>
              <a:t>Show different keying/distance functions (usually have better success with metaphone; cologne is like metaphone but tailored to German-language data)</a:t>
            </a:r>
            <a:endParaRPr/>
          </a:p>
          <a:p>
            <a:pPr indent="-304800" lvl="0" marL="457200" marR="0" rtl="0" algn="l">
              <a:spcBef>
                <a:spcPts val="0"/>
              </a:spcBef>
              <a:spcAft>
                <a:spcPts val="0"/>
              </a:spcAft>
              <a:buSzPts val="1200"/>
              <a:buAutoNum type="arabicParenR"/>
            </a:pPr>
            <a:r>
              <a:rPr lang="en-US"/>
              <a:t>Note that there is more info on these keying/distance functions via a link on the cluster screen--we don’t have time to discuss these in detail</a:t>
            </a:r>
            <a:endParaRPr/>
          </a:p>
          <a:p>
            <a:pPr indent="-304800" lvl="0" marL="457200" marR="0" rtl="0" algn="l">
              <a:spcBef>
                <a:spcPts val="0"/>
              </a:spcBef>
              <a:spcAft>
                <a:spcPts val="0"/>
              </a:spcAft>
              <a:buSzPts val="1200"/>
              <a:buAutoNum type="arabicParenR"/>
            </a:pPr>
            <a:r>
              <a:rPr lang="en-US"/>
              <a:t>On metaphone, show some of the graphs and how to use them to target types of clusters</a:t>
            </a:r>
            <a:endParaRPr/>
          </a:p>
          <a:p>
            <a:pPr indent="-304800" lvl="0" marL="457200" marR="0" rtl="0" algn="l">
              <a:spcBef>
                <a:spcPts val="0"/>
              </a:spcBef>
              <a:spcAft>
                <a:spcPts val="0"/>
              </a:spcAft>
              <a:buSzPts val="1200"/>
              <a:buAutoNum type="arabicParenR"/>
            </a:pPr>
            <a:r>
              <a:rPr lang="en-US"/>
              <a:t>Edit the NY, NY cluster, then merge and re-cluster</a:t>
            </a:r>
            <a:endParaRPr/>
          </a:p>
          <a:p>
            <a:pPr indent="-304800" lvl="0" marL="457200" marR="0" rtl="0" algn="l">
              <a:spcBef>
                <a:spcPts val="0"/>
              </a:spcBef>
              <a:spcAft>
                <a:spcPts val="0"/>
              </a:spcAft>
              <a:buSzPts val="1200"/>
              <a:buAutoNum type="arabicParenR"/>
            </a:pPr>
            <a:r>
              <a:rPr lang="en-US"/>
              <a:t>Note that clustering won’t catch everything--show Nueva York, NYC variants lower down, and then close and view the facet--it has updated automatically</a:t>
            </a:r>
            <a:endParaRPr/>
          </a:p>
          <a:p>
            <a:pPr indent="-304800" lvl="0" marL="457200" marR="0" rtl="0" algn="l">
              <a:spcBef>
                <a:spcPts val="0"/>
              </a:spcBef>
              <a:spcAft>
                <a:spcPts val="0"/>
              </a:spcAft>
              <a:buSzPts val="1200"/>
              <a:buAutoNum type="arabicParenR"/>
            </a:pPr>
            <a:r>
              <a:rPr lang="en-US"/>
              <a:t>Note that clustering can be a good springboard--cluster first, then edit from facets for smaller corrections</a:t>
            </a:r>
            <a:endParaRPr/>
          </a:p>
        </p:txBody>
      </p:sp>
      <p:sp>
        <p:nvSpPr>
          <p:cNvPr id="205" name="Google Shape;205;p28: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4" name="Google Shape;214;p2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9db1da6f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39db1da6f9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wrap-up around 10:45</a:t>
            </a:r>
            <a:endParaRPr b="0" i="0" sz="1200" u="none" cap="none" strike="noStrike">
              <a:solidFill>
                <a:schemeClr val="dk1"/>
              </a:solidFill>
              <a:latin typeface="Calibri"/>
              <a:ea typeface="Calibri"/>
              <a:cs typeface="Calibri"/>
              <a:sym typeface="Calibri"/>
            </a:endParaRPr>
          </a:p>
        </p:txBody>
      </p:sp>
      <p:sp>
        <p:nvSpPr>
          <p:cNvPr id="221" name="Google Shape;221;g39db1da6f9_0_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9db1da6f9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39db1da6f9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We’ve seen how to make subsets of our data using cascading facets, and how to perform batch-editing using faceting and clustering.</a:t>
            </a:r>
            <a:endParaRPr/>
          </a:p>
          <a:p>
            <a:pPr indent="0" lvl="0" marL="0" marR="0" rtl="0" algn="l">
              <a:spcBef>
                <a:spcPts val="0"/>
              </a:spcBef>
              <a:spcAft>
                <a:spcPts val="0"/>
              </a:spcAft>
              <a:buClr>
                <a:schemeClr val="dk1"/>
              </a:buClr>
              <a:buSzPts val="1200"/>
              <a:buFont typeface="Calibri"/>
              <a:buNone/>
            </a:pPr>
            <a:r>
              <a:rPr lang="en-US"/>
              <a:t>You may be wondering how to do some basic housecleaning--maybe you need to delete a portion of your dataset,</a:t>
            </a:r>
            <a:endParaRPr/>
          </a:p>
          <a:p>
            <a:pPr indent="0" lvl="0" marL="0" marR="0" rtl="0" algn="l">
              <a:spcBef>
                <a:spcPts val="0"/>
              </a:spcBef>
              <a:spcAft>
                <a:spcPts val="0"/>
              </a:spcAft>
              <a:buClr>
                <a:schemeClr val="dk1"/>
              </a:buClr>
              <a:buSzPts val="1200"/>
              <a:buFont typeface="Calibri"/>
              <a:buNone/>
            </a:pPr>
            <a:r>
              <a:rPr lang="en-US"/>
              <a:t> or you just need to reorder the columns to help you work with the data.</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a:t>
            </a:r>
            <a:endParaRPr/>
          </a:p>
          <a:p>
            <a:pPr indent="0" lvl="0" marL="0" marR="0" rtl="0" algn="l">
              <a:spcBef>
                <a:spcPts val="0"/>
              </a:spcBef>
              <a:spcAft>
                <a:spcPts val="0"/>
              </a:spcAft>
              <a:buClr>
                <a:schemeClr val="dk1"/>
              </a:buClr>
              <a:buSzPts val="1200"/>
              <a:buFont typeface="Calibri"/>
              <a:buNone/>
            </a:pPr>
            <a:r>
              <a:rPr lang="en-US"/>
              <a:t>Some basic features are available in the Edit cells and Edit columns menus, which we’ll cover in more detail during the rest of the presentation.</a:t>
            </a:r>
            <a:endParaRPr/>
          </a:p>
          <a:p>
            <a:pPr indent="0" lvl="0" marL="0" marR="0" rtl="0" algn="l">
              <a:spcBef>
                <a:spcPts val="0"/>
              </a:spcBef>
              <a:spcAft>
                <a:spcPts val="0"/>
              </a:spcAft>
              <a:buClr>
                <a:schemeClr val="dk1"/>
              </a:buClr>
              <a:buSzPts val="1200"/>
              <a:buFont typeface="Calibri"/>
              <a:buNone/>
            </a:pPr>
            <a:r>
              <a:rPr lang="en-US"/>
              <a:t>For example, you can move columns left or right, rename a column, blank out a column, or delete a column via Edit columns</a:t>
            </a:r>
            <a:endParaRPr/>
          </a:p>
          <a:p>
            <a:pPr indent="0" lvl="0" marL="0" marR="0" rtl="0" algn="l">
              <a:spcBef>
                <a:spcPts val="0"/>
              </a:spcBef>
              <a:spcAft>
                <a:spcPts val="0"/>
              </a:spcAft>
              <a:buClr>
                <a:schemeClr val="dk1"/>
              </a:buClr>
              <a:buSzPts val="1200"/>
              <a:buFont typeface="Calibri"/>
              <a:buNone/>
            </a:pPr>
            <a:r>
              <a:rPr lang="en-US"/>
              <a:t>The All column, however, is the primary way you can delete rows, by making temporary groupings </a:t>
            </a:r>
            <a:endParaRPr/>
          </a:p>
          <a:p>
            <a:pPr indent="-304800" lvl="0" marL="457200" marR="0" rtl="0" algn="l">
              <a:spcBef>
                <a:spcPts val="0"/>
              </a:spcBef>
              <a:spcAft>
                <a:spcPts val="0"/>
              </a:spcAft>
              <a:buSzPts val="1200"/>
              <a:buAutoNum type="arabicParenR"/>
            </a:pPr>
            <a:r>
              <a:rPr lang="en-US"/>
              <a:t>facet by blank on Creator--we want to get rid of all rows that have no Creator information</a:t>
            </a:r>
            <a:endParaRPr/>
          </a:p>
          <a:p>
            <a:pPr indent="-304800" lvl="0" marL="457200" marR="0" rtl="0" algn="l">
              <a:spcBef>
                <a:spcPts val="0"/>
              </a:spcBef>
              <a:spcAft>
                <a:spcPts val="0"/>
              </a:spcAft>
              <a:buSzPts val="1200"/>
              <a:buAutoNum type="arabicParenR"/>
            </a:pPr>
            <a:r>
              <a:rPr lang="en-US"/>
              <a:t>All--Star rows </a:t>
            </a:r>
            <a:endParaRPr/>
          </a:p>
          <a:p>
            <a:pPr indent="-304800" lvl="0" marL="457200" marR="0" rtl="0" algn="l">
              <a:spcBef>
                <a:spcPts val="0"/>
              </a:spcBef>
              <a:spcAft>
                <a:spcPts val="0"/>
              </a:spcAft>
              <a:buSzPts val="1200"/>
              <a:buAutoNum type="arabicParenR"/>
            </a:pPr>
            <a:r>
              <a:rPr lang="en-US"/>
              <a:t>All--Remove all matching rows</a:t>
            </a:r>
            <a:endParaRPr/>
          </a:p>
          <a:p>
            <a:pPr indent="-304800" lvl="0" marL="457200" marR="0" rtl="0" algn="l">
              <a:spcBef>
                <a:spcPts val="0"/>
              </a:spcBef>
              <a:spcAft>
                <a:spcPts val="0"/>
              </a:spcAft>
              <a:buSzPts val="1200"/>
              <a:buAutoNum type="arabicParenR"/>
            </a:pPr>
            <a:r>
              <a:rPr lang="en-US"/>
              <a:t>SHow that it’s easy to click undo</a:t>
            </a:r>
            <a:endParaRPr/>
          </a:p>
          <a:p>
            <a:pPr indent="-304800" lvl="0" marL="457200" marR="0" rtl="0" algn="l">
              <a:spcBef>
                <a:spcPts val="0"/>
              </a:spcBef>
              <a:spcAft>
                <a:spcPts val="0"/>
              </a:spcAft>
              <a:buSzPts val="1200"/>
              <a:buAutoNum type="arabicParenR"/>
            </a:pPr>
            <a:r>
              <a:rPr lang="en-US"/>
              <a:t>All-Reorder columns</a:t>
            </a:r>
            <a:endParaRPr/>
          </a:p>
          <a:p>
            <a:pPr indent="0" lvl="0" marL="0" marR="0" rtl="0" algn="l">
              <a:spcBef>
                <a:spcPts val="0"/>
              </a:spcBef>
              <a:spcAft>
                <a:spcPts val="0"/>
              </a:spcAft>
              <a:buNone/>
            </a:pPr>
            <a:r>
              <a:t/>
            </a:r>
            <a:endParaRPr/>
          </a:p>
        </p:txBody>
      </p:sp>
      <p:sp>
        <p:nvSpPr>
          <p:cNvPr id="228" name="Google Shape;228;g39db1da6f9_0_7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9db1da6f9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9db1da6f9_0_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Finish around 10</a:t>
            </a:r>
            <a:r>
              <a:rPr lang="en-US"/>
              <a:t>:55</a:t>
            </a:r>
            <a:endParaRPr b="0" i="0" sz="1200" u="none" cap="none" strike="noStrike">
              <a:solidFill>
                <a:schemeClr val="dk1"/>
              </a:solidFill>
              <a:latin typeface="Calibri"/>
              <a:ea typeface="Calibri"/>
              <a:cs typeface="Calibri"/>
              <a:sym typeface="Calibri"/>
            </a:endParaRPr>
          </a:p>
        </p:txBody>
      </p:sp>
      <p:sp>
        <p:nvSpPr>
          <p:cNvPr id="237" name="Google Shape;237;g39db1da6f9_0_8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Go straight to demo</a:t>
            </a:r>
            <a:endParaRPr/>
          </a:p>
          <a:p>
            <a:pPr indent="0" lvl="0" marL="0" marR="0" rtl="0" algn="l">
              <a:spcBef>
                <a:spcPts val="0"/>
              </a:spcBef>
              <a:spcAft>
                <a:spcPts val="0"/>
              </a:spcAft>
              <a:buClr>
                <a:schemeClr val="dk1"/>
              </a:buClr>
              <a:buSzPts val="1200"/>
              <a:buFont typeface="Calibri"/>
              <a:buNone/>
            </a:pPr>
            <a:r>
              <a:t/>
            </a:r>
            <a:endParaRPr/>
          </a:p>
          <a:p>
            <a:pPr indent="-304800" lvl="0" marL="457200" marR="0" rtl="0" algn="l">
              <a:spcBef>
                <a:spcPts val="0"/>
              </a:spcBef>
              <a:spcAft>
                <a:spcPts val="0"/>
              </a:spcAft>
              <a:buSzPts val="1200"/>
              <a:buAutoNum type="arabicParenR"/>
            </a:pPr>
            <a:r>
              <a:rPr lang="en-US"/>
              <a:t>Edit cells</a:t>
            </a:r>
            <a:endParaRPr/>
          </a:p>
          <a:p>
            <a:pPr indent="-304800" lvl="0" marL="457200" marR="0" rtl="0" algn="l">
              <a:spcBef>
                <a:spcPts val="0"/>
              </a:spcBef>
              <a:spcAft>
                <a:spcPts val="0"/>
              </a:spcAft>
              <a:buSzPts val="1200"/>
              <a:buAutoNum type="arabicParenR"/>
            </a:pPr>
            <a:r>
              <a:rPr lang="en-US"/>
              <a:t>Note data type options (let’s not get bogged down, though)</a:t>
            </a:r>
            <a:endParaRPr/>
          </a:p>
          <a:p>
            <a:pPr indent="-304800" lvl="0" marL="457200" marR="0" rtl="0" algn="l">
              <a:spcBef>
                <a:spcPts val="0"/>
              </a:spcBef>
              <a:spcAft>
                <a:spcPts val="0"/>
              </a:spcAft>
              <a:buSzPts val="1200"/>
              <a:buAutoNum type="arabicParenR"/>
            </a:pPr>
            <a:r>
              <a:rPr lang="en-US"/>
              <a:t>Option to apply change just to one cell, or to all matching cells in column</a:t>
            </a:r>
            <a:endParaRPr/>
          </a:p>
        </p:txBody>
      </p:sp>
      <p:sp>
        <p:nvSpPr>
          <p:cNvPr id="243" name="Google Shape;243;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While attendees are doing this exercise, ask about the pros and cons of doing this sort of edit </a:t>
            </a:r>
            <a:endParaRPr/>
          </a:p>
          <a:p>
            <a:pPr indent="0" lvl="0" marL="0" marR="0" rtl="0" algn="l">
              <a:spcBef>
                <a:spcPts val="0"/>
              </a:spcBef>
              <a:spcAft>
                <a:spcPts val="0"/>
              </a:spcAft>
              <a:buClr>
                <a:schemeClr val="dk1"/>
              </a:buClr>
              <a:buSzPts val="1200"/>
              <a:buFont typeface="Calibri"/>
              <a:buNone/>
            </a:pPr>
            <a:r>
              <a:rPr lang="en-US"/>
              <a:t>manually versus faceting and clustering.</a:t>
            </a:r>
            <a:endParaRPr/>
          </a:p>
          <a:p>
            <a:pPr indent="0" lvl="0" marL="0" marR="0" rtl="0" algn="l">
              <a:spcBef>
                <a:spcPts val="0"/>
              </a:spcBef>
              <a:spcAft>
                <a:spcPts val="0"/>
              </a:spcAft>
              <a:buClr>
                <a:schemeClr val="dk1"/>
              </a:buClr>
              <a:buSzPts val="1200"/>
              <a:buFont typeface="Calibri"/>
              <a:buNone/>
            </a:pPr>
            <a:r>
              <a:t/>
            </a:r>
            <a:endParaRPr/>
          </a:p>
        </p:txBody>
      </p:sp>
      <p:sp>
        <p:nvSpPr>
          <p:cNvPr id="251" name="Google Shape;251;p1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In today’s workshop, we’ll go over background on OpenRefine and data transformation, create a project in OpenRefine, and use faceting, clustering, and editing tools to visualize and transform “messy” data</a:t>
            </a:r>
            <a:endParaRPr/>
          </a:p>
        </p:txBody>
      </p:sp>
      <p:sp>
        <p:nvSpPr>
          <p:cNvPr id="127" name="Google Shape;127;p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Briefly show other “common transforms”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 : Type column</a:t>
            </a:r>
            <a:endParaRPr/>
          </a:p>
          <a:p>
            <a:pPr indent="-304800" lvl="0" marL="457200" marR="0" rtl="0" algn="l">
              <a:spcBef>
                <a:spcPts val="0"/>
              </a:spcBef>
              <a:spcAft>
                <a:spcPts val="0"/>
              </a:spcAft>
              <a:buSzPts val="1200"/>
              <a:buAutoNum type="arabicParenR"/>
            </a:pPr>
            <a:r>
              <a:rPr lang="en-US"/>
              <a:t>Trim</a:t>
            </a:r>
            <a:endParaRPr/>
          </a:p>
          <a:p>
            <a:pPr indent="-304800" lvl="0" marL="457200" marR="0" rtl="0" algn="l">
              <a:spcBef>
                <a:spcPts val="0"/>
              </a:spcBef>
              <a:spcAft>
                <a:spcPts val="0"/>
              </a:spcAft>
              <a:buSzPts val="1200"/>
              <a:buAutoNum type="arabicParenR"/>
            </a:pPr>
            <a:r>
              <a:rPr lang="en-US"/>
              <a:t>Collapse</a:t>
            </a:r>
            <a:endParaRPr/>
          </a:p>
          <a:p>
            <a:pPr indent="-304800" lvl="0" marL="457200" marR="0" rtl="0" algn="l">
              <a:spcBef>
                <a:spcPts val="0"/>
              </a:spcBef>
              <a:spcAft>
                <a:spcPts val="0"/>
              </a:spcAft>
              <a:buSzPts val="1200"/>
              <a:buAutoNum type="arabicParenR"/>
            </a:pPr>
            <a:r>
              <a:rPr lang="en-US"/>
              <a:t>Lowercase</a:t>
            </a:r>
            <a:endParaRPr/>
          </a:p>
          <a:p>
            <a:pPr indent="-304800" lvl="0" marL="457200" marR="0" rtl="0" algn="l">
              <a:spcBef>
                <a:spcPts val="0"/>
              </a:spcBef>
              <a:spcAft>
                <a:spcPts val="0"/>
              </a:spcAft>
              <a:buSzPts val="1200"/>
              <a:buAutoNum type="arabicParenR"/>
            </a:pPr>
            <a:r>
              <a:rPr lang="en-US"/>
              <a:t>Blank out</a:t>
            </a:r>
            <a:endParaRPr/>
          </a:p>
          <a:p>
            <a:pPr indent="0" lvl="0" marL="0" marR="0" rtl="0" algn="l">
              <a:spcBef>
                <a:spcPts val="0"/>
              </a:spcBef>
              <a:spcAft>
                <a:spcPts val="0"/>
              </a:spcAft>
              <a:buNone/>
            </a:pPr>
            <a:r>
              <a:rPr lang="en-US"/>
              <a:t>As well as Edit cells </a:t>
            </a:r>
            <a:endParaRPr/>
          </a:p>
          <a:p>
            <a:pPr indent="-304800" lvl="0" marL="457200" marR="0" rtl="0" algn="l">
              <a:spcBef>
                <a:spcPts val="0"/>
              </a:spcBef>
              <a:spcAft>
                <a:spcPts val="0"/>
              </a:spcAft>
              <a:buSzPts val="1200"/>
              <a:buAutoNum type="arabicParenR"/>
            </a:pPr>
            <a:r>
              <a:rPr lang="en-US"/>
              <a:t>Fill down (takes first value spreads to all consecutive rows/records)</a:t>
            </a:r>
            <a:endParaRPr/>
          </a:p>
          <a:p>
            <a:pPr indent="-304800" lvl="0" marL="457200" marR="0" rtl="0" algn="l">
              <a:spcBef>
                <a:spcPts val="0"/>
              </a:spcBef>
              <a:spcAft>
                <a:spcPts val="0"/>
              </a:spcAft>
              <a:buSzPts val="1200"/>
              <a:buAutoNum type="arabicParenR"/>
            </a:pPr>
            <a:r>
              <a:rPr lang="en-US"/>
              <a:t>Blank down </a:t>
            </a:r>
            <a:r>
              <a:rPr lang="en-US"/>
              <a:t>(doesn’t really work in 2.8)</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Wrap-up 11:05</a:t>
            </a:r>
            <a:endParaRPr/>
          </a:p>
        </p:txBody>
      </p:sp>
      <p:sp>
        <p:nvSpPr>
          <p:cNvPr id="257" name="Google Shape;257;p1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Image credit: Stephen Cole Kleene by Konrad Jacobs, Erlangen, Copyright is MFO - Mathematisches Forschungsinstitut Oberwolfach,http://owpdb.mfo.de/detail?photo_id=2122, CC BY-SA 2.0 de, </a:t>
            </a:r>
            <a:r>
              <a:rPr lang="en-US" u="sng">
                <a:solidFill>
                  <a:schemeClr val="hlink"/>
                </a:solidFill>
                <a:hlinkClick r:id="rId2"/>
              </a:rPr>
              <a:t>https://commons.wikimedia.org/w/index.php?curid=12342617</a:t>
            </a:r>
            <a:r>
              <a:rPr lang="en-US"/>
              <a:t> </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In the last exercise, we made some basic batch changes to the Type column</a:t>
            </a:r>
            <a:endParaRPr/>
          </a:p>
          <a:p>
            <a:pPr indent="0" lvl="0" marL="0" marR="0" rtl="0" algn="l">
              <a:spcBef>
                <a:spcPts val="0"/>
              </a:spcBef>
              <a:spcAft>
                <a:spcPts val="0"/>
              </a:spcAft>
              <a:buClr>
                <a:schemeClr val="dk1"/>
              </a:buClr>
              <a:buSzPts val="1200"/>
              <a:buFont typeface="Calibri"/>
              <a:buNone/>
            </a:pPr>
            <a:r>
              <a:rPr lang="en-US"/>
              <a:t>Although the Faceting, Clustering, and Apply to all cells features can help us make this type of edit </a:t>
            </a:r>
            <a:endParaRPr/>
          </a:p>
          <a:p>
            <a:pPr indent="0" lvl="0" marL="0" marR="0" rtl="0" algn="l">
              <a:spcBef>
                <a:spcPts val="0"/>
              </a:spcBef>
              <a:spcAft>
                <a:spcPts val="0"/>
              </a:spcAft>
              <a:buClr>
                <a:schemeClr val="dk1"/>
              </a:buClr>
              <a:buSzPts val="1200"/>
              <a:buFont typeface="Calibri"/>
              <a:buNone/>
            </a:pPr>
            <a:r>
              <a:rPr lang="en-US"/>
              <a:t>more quickly than we could in a typical spreadsheet application, with a large dataset</a:t>
            </a:r>
            <a:endParaRPr/>
          </a:p>
          <a:p>
            <a:pPr indent="0" lvl="0" marL="0" marR="0" rtl="0" algn="l">
              <a:spcBef>
                <a:spcPts val="0"/>
              </a:spcBef>
              <a:spcAft>
                <a:spcPts val="0"/>
              </a:spcAft>
              <a:buClr>
                <a:schemeClr val="dk1"/>
              </a:buClr>
              <a:buSzPts val="1200"/>
              <a:buFont typeface="Calibri"/>
              <a:buNone/>
            </a:pPr>
            <a:r>
              <a:rPr lang="en-US"/>
              <a:t>making these kinds of repetitive changes can quickly get unwieldy.</a:t>
            </a:r>
            <a:endParaRPr/>
          </a:p>
          <a:p>
            <a:pPr indent="0" lvl="0" marL="0" marR="0" rtl="0" algn="l">
              <a:spcBef>
                <a:spcPts val="0"/>
              </a:spcBef>
              <a:spcAft>
                <a:spcPts val="0"/>
              </a:spcAft>
              <a:buClr>
                <a:schemeClr val="dk1"/>
              </a:buClr>
              <a:buSzPts val="1200"/>
              <a:buFont typeface="Calibri"/>
              <a:buNone/>
            </a:pPr>
            <a:r>
              <a:rPr lang="en-US"/>
              <a:t>OpenRefine has robust support for regular expressions, a commonly deployed programming shorthand</a:t>
            </a:r>
            <a:endParaRPr/>
          </a:p>
          <a:p>
            <a:pPr indent="0" lvl="0" marL="0" marR="0" rtl="0" algn="l">
              <a:spcBef>
                <a:spcPts val="0"/>
              </a:spcBef>
              <a:spcAft>
                <a:spcPts val="0"/>
              </a:spcAft>
              <a:buClr>
                <a:schemeClr val="dk1"/>
              </a:buClr>
              <a:buSzPts val="1200"/>
              <a:buFont typeface="Calibri"/>
              <a:buNone/>
            </a:pPr>
            <a:r>
              <a:rPr lang="en-US"/>
              <a:t>to match patterns (Wikipedia: “define a search pattern”), often used with find-and-replace and validation operations.  </a:t>
            </a:r>
            <a:endParaRPr/>
          </a:p>
          <a:p>
            <a:pPr indent="0" lvl="0" marL="0" marR="0" rtl="0" algn="l">
              <a:spcBef>
                <a:spcPts val="0"/>
              </a:spcBef>
              <a:spcAft>
                <a:spcPts val="0"/>
              </a:spcAft>
              <a:buClr>
                <a:schemeClr val="dk1"/>
              </a:buClr>
              <a:buSzPts val="1200"/>
              <a:buFont typeface="Calibri"/>
              <a:buNone/>
            </a:pPr>
            <a:r>
              <a:rPr lang="en-US"/>
              <a:t>Has anyone here used regular expressions?</a:t>
            </a:r>
            <a:endParaRPr/>
          </a:p>
          <a:p>
            <a:pPr indent="0" lvl="0" marL="0" marR="0" rtl="0" algn="l">
              <a:spcBef>
                <a:spcPts val="0"/>
              </a:spcBef>
              <a:spcAft>
                <a:spcPts val="0"/>
              </a:spcAft>
              <a:buClr>
                <a:schemeClr val="dk1"/>
              </a:buClr>
              <a:buSzPts val="1200"/>
              <a:buFont typeface="Calibri"/>
              <a:buNone/>
            </a:pPr>
            <a:r>
              <a:rPr lang="en-US"/>
              <a:t>Regular expressions are used </a:t>
            </a:r>
            <a:endParaRPr/>
          </a:p>
          <a:p>
            <a:pPr indent="0" lvl="0" marL="0" marR="0" rtl="0" algn="l">
              <a:spcBef>
                <a:spcPts val="0"/>
              </a:spcBef>
              <a:spcAft>
                <a:spcPts val="0"/>
              </a:spcAft>
              <a:buClr>
                <a:schemeClr val="dk1"/>
              </a:buClr>
              <a:buSzPts val="1200"/>
              <a:buFont typeface="Calibri"/>
              <a:buNone/>
            </a:pPr>
            <a:r>
              <a:rPr lang="en-US"/>
              <a:t>not just in computer programming or in OpenRefine, but are supported by many applications--</a:t>
            </a:r>
            <a:endParaRPr/>
          </a:p>
          <a:p>
            <a:pPr indent="0" lvl="0" marL="0" marR="0" rtl="0" algn="l">
              <a:spcBef>
                <a:spcPts val="0"/>
              </a:spcBef>
              <a:spcAft>
                <a:spcPts val="0"/>
              </a:spcAft>
              <a:buClr>
                <a:schemeClr val="dk1"/>
              </a:buClr>
              <a:buSzPts val="1200"/>
              <a:buFont typeface="Calibri"/>
              <a:buNone/>
            </a:pPr>
            <a:r>
              <a:rPr lang="en-US"/>
              <a:t>even GoogleSheets lets you use regular expressions in find-and-replace operations.</a:t>
            </a:r>
            <a:endParaRPr/>
          </a:p>
          <a:p>
            <a:pPr indent="0" lvl="0" marL="0" marR="0" rtl="0" algn="l">
              <a:spcBef>
                <a:spcPts val="0"/>
              </a:spcBef>
              <a:spcAft>
                <a:spcPts val="0"/>
              </a:spcAft>
              <a:buClr>
                <a:schemeClr val="dk1"/>
              </a:buClr>
              <a:buSzPts val="1200"/>
              <a:buFont typeface="Calibri"/>
              <a:buNone/>
            </a:pPr>
            <a:r>
              <a:rPr lang="en-US"/>
              <a:t>Let’s look at some examples--don’t worry if you don’t understand the syntax, we will give you </a:t>
            </a:r>
            <a:endParaRPr/>
          </a:p>
          <a:p>
            <a:pPr indent="0" lvl="0" marL="0" marR="0" rtl="0" algn="l">
              <a:spcBef>
                <a:spcPts val="0"/>
              </a:spcBef>
              <a:spcAft>
                <a:spcPts val="0"/>
              </a:spcAft>
              <a:buClr>
                <a:schemeClr val="dk1"/>
              </a:buClr>
              <a:buSzPts val="1200"/>
              <a:buFont typeface="Calibri"/>
              <a:buNone/>
            </a:pPr>
            <a:r>
              <a:rPr lang="en-US"/>
              <a:t>sample regular expressions that you can use in the upcoming exercises.  In the dropbox folder with</a:t>
            </a:r>
            <a:endParaRPr/>
          </a:p>
          <a:p>
            <a:pPr indent="0" lvl="0" marL="0" marR="0" rtl="0" algn="l">
              <a:spcBef>
                <a:spcPts val="0"/>
              </a:spcBef>
              <a:spcAft>
                <a:spcPts val="0"/>
              </a:spcAft>
              <a:buClr>
                <a:schemeClr val="dk1"/>
              </a:buClr>
              <a:buSzPts val="1200"/>
              <a:buFont typeface="Calibri"/>
              <a:buNone/>
            </a:pPr>
            <a:r>
              <a:rPr lang="en-US"/>
              <a:t>the presentation materials, there is a text file with the sample regular expressions.  Feel free to open this file</a:t>
            </a:r>
            <a:endParaRPr/>
          </a:p>
          <a:p>
            <a:pPr indent="0" lvl="0" marL="0" marR="0" rtl="0" algn="l">
              <a:spcBef>
                <a:spcPts val="0"/>
              </a:spcBef>
              <a:spcAft>
                <a:spcPts val="0"/>
              </a:spcAft>
              <a:buClr>
                <a:schemeClr val="dk1"/>
              </a:buClr>
              <a:buSzPts val="1200"/>
              <a:buFont typeface="Calibri"/>
              <a:buNone/>
            </a:pPr>
            <a:r>
              <a:rPr lang="en-US"/>
              <a:t>now, and copy-and-paste in the regular expressions as needed.  If you already have some experience</a:t>
            </a:r>
            <a:endParaRPr/>
          </a:p>
          <a:p>
            <a:pPr indent="0" lvl="0" marL="0" marR="0" rtl="0" algn="l">
              <a:spcBef>
                <a:spcPts val="0"/>
              </a:spcBef>
              <a:spcAft>
                <a:spcPts val="0"/>
              </a:spcAft>
              <a:buClr>
                <a:schemeClr val="dk1"/>
              </a:buClr>
              <a:buSzPts val="1200"/>
              <a:buFont typeface="Calibri"/>
              <a:buNone/>
            </a:pPr>
            <a:r>
              <a:rPr lang="en-US"/>
              <a:t>with regular expressions, or are feeling like experimenting, feel free to try out your own regular expressions as </a:t>
            </a:r>
            <a:endParaRPr/>
          </a:p>
          <a:p>
            <a:pPr indent="0" lvl="0" marL="0" marR="0" rtl="0" algn="l">
              <a:spcBef>
                <a:spcPts val="0"/>
              </a:spcBef>
              <a:spcAft>
                <a:spcPts val="0"/>
              </a:spcAft>
              <a:buClr>
                <a:schemeClr val="dk1"/>
              </a:buClr>
              <a:buSzPts val="1200"/>
              <a:buFont typeface="Calibri"/>
              <a:buNone/>
            </a:pPr>
            <a:r>
              <a:rPr lang="en-US"/>
              <a:t>we proceed.  A link to a quick reference is available here on the slide, and also in the resources page at the end </a:t>
            </a:r>
            <a:endParaRPr/>
          </a:p>
          <a:p>
            <a:pPr indent="0" lvl="0" marL="0" marR="0" rtl="0" algn="l">
              <a:spcBef>
                <a:spcPts val="0"/>
              </a:spcBef>
              <a:spcAft>
                <a:spcPts val="0"/>
              </a:spcAft>
              <a:buClr>
                <a:schemeClr val="dk1"/>
              </a:buClr>
              <a:buSzPts val="1200"/>
              <a:buFont typeface="Calibri"/>
              <a:buNone/>
            </a:pPr>
            <a:r>
              <a:rPr lang="en-US"/>
              <a:t>of the presentation</a:t>
            </a:r>
            <a:endParaRPr/>
          </a:p>
          <a:p>
            <a:pPr indent="0" lvl="0" marL="0" marR="0" rtl="0" algn="l">
              <a:spcBef>
                <a:spcPts val="0"/>
              </a:spcBef>
              <a:spcAft>
                <a:spcPts val="0"/>
              </a:spcAft>
              <a:buClr>
                <a:schemeClr val="dk1"/>
              </a:buClr>
              <a:buSzPts val="1200"/>
              <a:buFont typeface="Calibri"/>
              <a:buNone/>
            </a:pPr>
            <a:r>
              <a:rPr lang="en-US"/>
              <a:t>Some basic regexes are here on the slide--we have a regex to match all periods at the end of a line, and another </a:t>
            </a:r>
            <a:endParaRPr/>
          </a:p>
          <a:p>
            <a:pPr indent="0" lvl="0" marL="0" marR="0" rtl="0" algn="l">
              <a:spcBef>
                <a:spcPts val="0"/>
              </a:spcBef>
              <a:spcAft>
                <a:spcPts val="0"/>
              </a:spcAft>
              <a:buClr>
                <a:schemeClr val="dk1"/>
              </a:buClr>
              <a:buSzPts val="1200"/>
              <a:buFont typeface="Calibri"/>
              <a:buNone/>
            </a:pPr>
            <a:r>
              <a:rPr lang="en-US"/>
              <a:t>one to match all telephone numbers in a standardized format</a:t>
            </a:r>
            <a:endParaRPr/>
          </a:p>
          <a:p>
            <a:pPr indent="0" lvl="0" marL="0" marR="0" rtl="0" algn="l">
              <a:spcBef>
                <a:spcPts val="0"/>
              </a:spcBef>
              <a:spcAft>
                <a:spcPts val="0"/>
              </a:spcAft>
              <a:buClr>
                <a:schemeClr val="dk1"/>
              </a:buClr>
              <a:buSzPts val="1200"/>
              <a:buFont typeface="Calibri"/>
              <a:buNone/>
            </a:pPr>
            <a:r>
              <a:rPr lang="en-US"/>
              <a:t>In OpenRefine, for finding and replacing we need to embed regexes into a basic GREL statement, given as</a:t>
            </a:r>
            <a:endParaRPr/>
          </a:p>
          <a:p>
            <a:pPr indent="0" lvl="0" marL="0" marR="0" rtl="0" algn="l">
              <a:spcBef>
                <a:spcPts val="0"/>
              </a:spcBef>
              <a:spcAft>
                <a:spcPts val="0"/>
              </a:spcAft>
              <a:buClr>
                <a:schemeClr val="dk1"/>
              </a:buClr>
              <a:buSzPts val="1200"/>
              <a:buFont typeface="Calibri"/>
              <a:buNone/>
            </a:pPr>
            <a:r>
              <a:rPr lang="en-US"/>
              <a:t>the third bullet point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DEMO</a:t>
            </a:r>
            <a:endParaRPr/>
          </a:p>
          <a:p>
            <a:pPr indent="-304800" lvl="0" marL="457200" marR="0" rtl="0" algn="l">
              <a:spcBef>
                <a:spcPts val="0"/>
              </a:spcBef>
              <a:spcAft>
                <a:spcPts val="0"/>
              </a:spcAft>
              <a:buSzPts val="1200"/>
              <a:buAutoNum type="arabicParenR"/>
            </a:pPr>
            <a:r>
              <a:rPr lang="en-US"/>
              <a:t>Genre column: Edit cells → Transform cells</a:t>
            </a:r>
            <a:endParaRPr/>
          </a:p>
          <a:p>
            <a:pPr indent="-304800" lvl="0" marL="457200" marR="0" rtl="0" algn="l">
              <a:spcBef>
                <a:spcPts val="0"/>
              </a:spcBef>
              <a:spcAft>
                <a:spcPts val="0"/>
              </a:spcAft>
              <a:buSzPts val="1200"/>
              <a:buAutoNum type="arabicParenR"/>
            </a:pPr>
            <a:r>
              <a:rPr lang="en-US"/>
              <a:t>value.replace(/ \(.+/,"")</a:t>
            </a:r>
            <a:endParaRPr/>
          </a:p>
          <a:p>
            <a:pPr indent="-304800" lvl="0" marL="457200" marR="0" rtl="0" algn="l">
              <a:spcBef>
                <a:spcPts val="0"/>
              </a:spcBef>
              <a:spcAft>
                <a:spcPts val="0"/>
              </a:spcAft>
              <a:buSzPts val="1200"/>
              <a:buAutoNum type="arabicParenR"/>
            </a:pPr>
            <a:r>
              <a:rPr lang="en-US"/>
              <a:t>Note that you have options: GREL vs Python etc ; error store original, store error, store blank etc. -- since this workshop if focusing entirely on OpenRefine and targeted to all levels of experience, we are not going to explore the using Python/Jython with OpenRefine</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3" name="Google Shape;273;p1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39728103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39728103cf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Answer is also in the .txt file for copying-and-pasting in</a:t>
            </a:r>
            <a:endParaRPr b="0" i="0" sz="1200" u="none" cap="none" strike="noStrike">
              <a:solidFill>
                <a:schemeClr val="dk1"/>
              </a:solidFill>
              <a:latin typeface="Calibri"/>
              <a:ea typeface="Calibri"/>
              <a:cs typeface="Calibri"/>
              <a:sym typeface="Calibri"/>
            </a:endParaRPr>
          </a:p>
        </p:txBody>
      </p:sp>
      <p:sp>
        <p:nvSpPr>
          <p:cNvPr id="280" name="Google Shape;280;g39728103cf_0_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7" name="Google Shape;287;p1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9db1da6f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39db1da6f9_0_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ANSWER : </a:t>
            </a:r>
            <a:r>
              <a:rPr lang="en-US"/>
              <a:t>value.replace(/(\d{2})\/(\d{2})\/(\d{4})/, "$3-$1-$2")</a:t>
            </a:r>
            <a:endParaRPr/>
          </a:p>
          <a:p>
            <a:pPr indent="0" lvl="0" marL="0" marR="0" rtl="0" algn="l">
              <a:spcBef>
                <a:spcPts val="0"/>
              </a:spcBef>
              <a:spcAft>
                <a:spcPts val="0"/>
              </a:spcAft>
              <a:buClr>
                <a:schemeClr val="dk1"/>
              </a:buClr>
              <a:buSzPts val="1200"/>
              <a:buFont typeface="Calibri"/>
              <a:buNone/>
            </a:pPr>
            <a:r>
              <a:rPr lang="en-US"/>
              <a:t>also in .txt file</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NOTE: GREL formatting requires some extra string-escaping in order to prevent errors in the GREL parser--that’s why in the regex, backslashes precede the forward slashes</a:t>
            </a:r>
            <a:endParaRPr/>
          </a:p>
        </p:txBody>
      </p:sp>
      <p:sp>
        <p:nvSpPr>
          <p:cNvPr id="294" name="Google Shape;294;g39db1da6f9_0_1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DEMO</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Show Facet </a:t>
            </a:r>
            <a:r>
              <a:rPr lang="en-US"/>
              <a:t>--&gt;</a:t>
            </a:r>
            <a:r>
              <a:rPr lang="en-US"/>
              <a:t> Custom text facet</a:t>
            </a:r>
            <a:endParaRPr/>
          </a:p>
          <a:p>
            <a:pPr indent="0" lvl="0" marL="0" marR="0" rtl="0" algn="l">
              <a:spcBef>
                <a:spcPts val="0"/>
              </a:spcBef>
              <a:spcAft>
                <a:spcPts val="0"/>
              </a:spcAft>
              <a:buClr>
                <a:schemeClr val="dk1"/>
              </a:buClr>
              <a:buSzPts val="1200"/>
              <a:buFont typeface="Calibri"/>
              <a:buNone/>
            </a:pPr>
            <a:r>
              <a:rPr lang="en-US"/>
              <a:t>Show Text filter</a:t>
            </a:r>
            <a:endParaRPr/>
          </a:p>
          <a:p>
            <a:pPr indent="0" lvl="0" marL="0" marR="0" rtl="0" algn="l">
              <a:spcBef>
                <a:spcPts val="0"/>
              </a:spcBef>
              <a:spcAft>
                <a:spcPts val="0"/>
              </a:spcAft>
              <a:buClr>
                <a:schemeClr val="dk1"/>
              </a:buClr>
              <a:buSzPts val="1200"/>
              <a:buFont typeface="Calibri"/>
              <a:buNone/>
            </a:pPr>
            <a:r>
              <a:rPr lang="en-US"/>
              <a:t>^[a-zA-Z]+$  -- everything with a single-word subject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Don’t go into detail, though</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Wrap-up 11:20</a:t>
            </a:r>
            <a:endParaRPr/>
          </a:p>
          <a:p>
            <a:pPr indent="0" lvl="0" marL="0" marR="0" rtl="0" algn="l">
              <a:spcBef>
                <a:spcPts val="0"/>
              </a:spcBef>
              <a:spcAft>
                <a:spcPts val="0"/>
              </a:spcAft>
              <a:buClr>
                <a:schemeClr val="dk1"/>
              </a:buClr>
              <a:buSzPts val="1200"/>
              <a:buFont typeface="Calibri"/>
              <a:buNone/>
            </a:pPr>
            <a:r>
              <a:t/>
            </a:r>
            <a:endParaRPr/>
          </a:p>
        </p:txBody>
      </p:sp>
      <p:sp>
        <p:nvSpPr>
          <p:cNvPr id="300" name="Google Shape;300;p2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Looking at some of our data, particularly in the Subject column, we may note that we have multiple values in many of the cells;</a:t>
            </a:r>
            <a:endParaRPr/>
          </a:p>
          <a:p>
            <a:pPr indent="0" lvl="0" marL="0" marR="0" rtl="0" algn="l">
              <a:spcBef>
                <a:spcPts val="0"/>
              </a:spcBef>
              <a:spcAft>
                <a:spcPts val="0"/>
              </a:spcAft>
              <a:buClr>
                <a:schemeClr val="dk1"/>
              </a:buClr>
              <a:buSzPts val="1200"/>
              <a:buFont typeface="Calibri"/>
              <a:buNone/>
            </a:pPr>
            <a:r>
              <a:rPr lang="en-US"/>
              <a:t>In other cases, like the Medium column, we may actually have mixed data--Medium and Support in this case.</a:t>
            </a:r>
            <a:endParaRPr/>
          </a:p>
          <a:p>
            <a:pPr indent="0" lvl="0" marL="0" marR="0" rtl="0" algn="l">
              <a:spcBef>
                <a:spcPts val="0"/>
              </a:spcBef>
              <a:spcAft>
                <a:spcPts val="0"/>
              </a:spcAft>
              <a:buClr>
                <a:schemeClr val="dk1"/>
              </a:buClr>
              <a:buSzPts val="1200"/>
              <a:buFont typeface="Calibri"/>
              <a:buNone/>
            </a:pPr>
            <a:r>
              <a:rPr lang="en-US"/>
              <a:t>Depending on your project, either of these cases (multiple values or mixed data) may present a challenge, and you may </a:t>
            </a:r>
            <a:endParaRPr/>
          </a:p>
          <a:p>
            <a:pPr indent="0" lvl="0" marL="0" marR="0" rtl="0" algn="l">
              <a:spcBef>
                <a:spcPts val="0"/>
              </a:spcBef>
              <a:spcAft>
                <a:spcPts val="0"/>
              </a:spcAft>
              <a:buClr>
                <a:schemeClr val="dk1"/>
              </a:buClr>
              <a:buSzPts val="1200"/>
              <a:buFont typeface="Calibri"/>
              <a:buNone/>
            </a:pPr>
            <a:r>
              <a:rPr lang="en-US"/>
              <a:t>need to separate your data elements.  Conversely, you may need to join data spread across columns or cells.</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Why would you have to split or join data?</a:t>
            </a:r>
            <a:endParaRPr/>
          </a:p>
          <a:p>
            <a:pPr indent="0" lvl="0" marL="0" rtl="0" algn="l">
              <a:spcBef>
                <a:spcPts val="0"/>
              </a:spcBef>
              <a:spcAft>
                <a:spcPts val="0"/>
              </a:spcAft>
              <a:buClr>
                <a:schemeClr val="dk1"/>
              </a:buClr>
              <a:buSzPts val="1200"/>
              <a:buFont typeface="Calibri"/>
              <a:buNone/>
            </a:pPr>
            <a:r>
              <a:rPr lang="en-US"/>
              <a:t>Other splitting columns use cases: parsing out birth date and death date, units from quantities, etc.</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Fortunately, OpenRefine offers many options to split and join data.  Let’s look at a few in the coming exercises. . . </a:t>
            </a:r>
            <a:endParaRPr/>
          </a:p>
          <a:p>
            <a:pPr indent="0" lvl="0" marL="0" marR="0" rtl="0" algn="l">
              <a:spcBef>
                <a:spcPts val="0"/>
              </a:spcBef>
              <a:spcAft>
                <a:spcPts val="0"/>
              </a:spcAft>
              <a:buClr>
                <a:schemeClr val="dk1"/>
              </a:buClr>
              <a:buSzPts val="1200"/>
              <a:buFont typeface="Calibri"/>
              <a:buNone/>
            </a:pPr>
            <a:r>
              <a:rPr lang="en-US"/>
              <a:t>DEMO:</a:t>
            </a:r>
            <a:endParaRPr/>
          </a:p>
          <a:p>
            <a:pPr indent="-304800" lvl="0" marL="457200" marR="0" rtl="0" algn="l">
              <a:spcBef>
                <a:spcPts val="0"/>
              </a:spcBef>
              <a:spcAft>
                <a:spcPts val="0"/>
              </a:spcAft>
              <a:buSzPts val="1200"/>
              <a:buAutoNum type="arabicParenR"/>
            </a:pPr>
            <a:r>
              <a:rPr lang="en-US"/>
              <a:t>Use SubjectType column</a:t>
            </a:r>
            <a:endParaRPr/>
          </a:p>
          <a:p>
            <a:pPr indent="-304800" lvl="0" marL="457200" marR="0" rtl="0" algn="l">
              <a:spcBef>
                <a:spcPts val="0"/>
              </a:spcBef>
              <a:spcAft>
                <a:spcPts val="0"/>
              </a:spcAft>
              <a:buSzPts val="1200"/>
              <a:buAutoNum type="arabicParenR"/>
            </a:pPr>
            <a:r>
              <a:rPr lang="en-US"/>
              <a:t>Edit Column → Split into several columns</a:t>
            </a:r>
            <a:endParaRPr/>
          </a:p>
          <a:p>
            <a:pPr indent="-304800" lvl="0" marL="457200" marR="0" rtl="0" algn="l">
              <a:spcBef>
                <a:spcPts val="0"/>
              </a:spcBef>
              <a:spcAft>
                <a:spcPts val="0"/>
              </a:spcAft>
              <a:buSzPts val="1200"/>
              <a:buAutoNum type="arabicParenR"/>
            </a:pPr>
            <a:r>
              <a:rPr lang="en-US"/>
              <a:t>Discuss some of the options in the menu; note that you can use regular expressions</a:t>
            </a:r>
            <a:endParaRPr/>
          </a:p>
          <a:p>
            <a:pPr indent="-304800" lvl="0" marL="457200" marR="0" rtl="0" algn="l">
              <a:spcBef>
                <a:spcPts val="0"/>
              </a:spcBef>
              <a:spcAft>
                <a:spcPts val="0"/>
              </a:spcAft>
              <a:buSzPts val="1200"/>
              <a:buAutoNum type="arabicParenR"/>
            </a:pPr>
            <a:r>
              <a:rPr lang="en-US"/>
              <a:t>Split on ;</a:t>
            </a:r>
            <a:endParaRPr/>
          </a:p>
          <a:p>
            <a:pPr indent="-304800" lvl="0" marL="457200" marR="0" rtl="0" algn="l">
              <a:spcBef>
                <a:spcPts val="0"/>
              </a:spcBef>
              <a:spcAft>
                <a:spcPts val="0"/>
              </a:spcAft>
              <a:buSzPts val="1200"/>
              <a:buAutoNum type="arabicParenR"/>
            </a:pPr>
            <a:r>
              <a:rPr lang="en-US"/>
              <a:t>Look at the resulting columns</a:t>
            </a:r>
            <a:endParaRPr/>
          </a:p>
        </p:txBody>
      </p:sp>
      <p:sp>
        <p:nvSpPr>
          <p:cNvPr id="307" name="Google Shape;3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5" name="Google Shape;315;p2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9db1da6f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9db1da6f9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DEMO</a:t>
            </a:r>
            <a:endParaRPr/>
          </a:p>
          <a:p>
            <a:pPr indent="0" lvl="0" marL="0" rtl="0" algn="l">
              <a:spcBef>
                <a:spcPts val="0"/>
              </a:spcBef>
              <a:spcAft>
                <a:spcPts val="0"/>
              </a:spcAft>
              <a:buNone/>
            </a:pPr>
            <a:r>
              <a:rPr lang="en-US"/>
              <a:t>For our upload project, we’ve decided that the information on the archival series and on the archival subseries don’t need to be in separate data fields, so we’ll join the series and subseries columns using GREL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Subseries column</a:t>
            </a:r>
            <a:endParaRPr/>
          </a:p>
          <a:p>
            <a:pPr indent="0" lvl="0" marL="0" rtl="0" algn="l">
              <a:spcBef>
                <a:spcPts val="0"/>
              </a:spcBef>
              <a:spcAft>
                <a:spcPts val="0"/>
              </a:spcAft>
              <a:buNone/>
            </a:pPr>
            <a:r>
              <a:rPr lang="en-US"/>
              <a:t>Edit cells → Transform</a:t>
            </a:r>
            <a:endParaRPr/>
          </a:p>
          <a:p>
            <a:pPr indent="0" lvl="0" marL="0" rtl="0" algn="l">
              <a:spcBef>
                <a:spcPts val="0"/>
              </a:spcBef>
              <a:spcAft>
                <a:spcPts val="0"/>
              </a:spcAft>
              <a:buNone/>
            </a:pPr>
            <a:r>
              <a:rPr lang="en-US"/>
              <a:t>cells["Series"].value + ", " +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Could also do this via</a:t>
            </a:r>
            <a:endParaRPr/>
          </a:p>
          <a:p>
            <a:pPr indent="0" lvl="0" marL="0" rtl="0" algn="l">
              <a:spcBef>
                <a:spcPts val="0"/>
              </a:spcBef>
              <a:spcAft>
                <a:spcPts val="0"/>
              </a:spcAft>
              <a:buNone/>
            </a:pPr>
            <a:r>
              <a:rPr lang="en-US"/>
              <a:t>Edit column → Add column based on this column</a:t>
            </a:r>
            <a:endParaRPr/>
          </a:p>
          <a:p>
            <a:pPr indent="0" lvl="0" marL="0" rtl="0" algn="l">
              <a:spcBef>
                <a:spcPts val="0"/>
              </a:spcBef>
              <a:spcAft>
                <a:spcPts val="0"/>
              </a:spcAft>
              <a:buNone/>
            </a:pPr>
            <a:r>
              <a:rPr lang="en-US"/>
              <a:t>cells["Series"].value + ", " + cells[“Subseries”].value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if you are using OpenRefine in the Record View mode (see below), you’ll need a different GREL script, with the caveat that your column name can’t contain spaces and special characters:</a:t>
            </a:r>
            <a:endParaRPr/>
          </a:p>
          <a:p>
            <a:pPr indent="0" lvl="0" marL="0" rtl="0" algn="l">
              <a:spcBef>
                <a:spcPts val="0"/>
              </a:spcBef>
              <a:spcAft>
                <a:spcPts val="0"/>
              </a:spcAft>
              <a:buNone/>
            </a:pPr>
            <a:r>
              <a:rPr lang="en-US"/>
              <a:t>row.record.cells.Series.value[0] + ", " + value</a:t>
            </a:r>
            <a:endParaRPr/>
          </a:p>
        </p:txBody>
      </p:sp>
      <p:sp>
        <p:nvSpPr>
          <p:cNvPr id="322" name="Google Shape;322;g39db1da6f9_0_1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9db1da6f9_0_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But first, let’s get to know each other a bit better.</a:t>
            </a:r>
            <a:endParaRPr/>
          </a:p>
          <a:p>
            <a:pPr indent="0" lvl="0" marL="0" marR="0" rtl="0" algn="l">
              <a:spcBef>
                <a:spcPts val="0"/>
              </a:spcBef>
              <a:spcAft>
                <a:spcPts val="0"/>
              </a:spcAft>
              <a:buClr>
                <a:schemeClr val="dk1"/>
              </a:buClr>
              <a:buSzPts val="1200"/>
              <a:buFont typeface="Calibri"/>
              <a:buNone/>
            </a:pPr>
            <a:r>
              <a:rPr lang="en-US"/>
              <a:t>Who has some experience with OpenRefine? What sorts of tasks have you used it for?</a:t>
            </a:r>
            <a:endParaRPr/>
          </a:p>
          <a:p>
            <a:pPr indent="0" lvl="0" marL="0" marR="0" rtl="0" algn="l">
              <a:spcBef>
                <a:spcPts val="0"/>
              </a:spcBef>
              <a:spcAft>
                <a:spcPts val="0"/>
              </a:spcAft>
              <a:buClr>
                <a:schemeClr val="dk1"/>
              </a:buClr>
              <a:buSzPts val="1200"/>
              <a:buFont typeface="Calibri"/>
              <a:buNone/>
            </a:pPr>
            <a:r>
              <a:rPr lang="en-US"/>
              <a:t>What do we mean by data “clean-up?”</a:t>
            </a:r>
            <a:endParaRPr/>
          </a:p>
          <a:p>
            <a:pPr indent="0" lvl="0" marL="0" marR="0" rtl="0" algn="l">
              <a:spcBef>
                <a:spcPts val="0"/>
              </a:spcBef>
              <a:spcAft>
                <a:spcPts val="0"/>
              </a:spcAft>
              <a:buClr>
                <a:schemeClr val="dk1"/>
              </a:buClr>
              <a:buSzPts val="1200"/>
              <a:buFont typeface="Calibri"/>
              <a:buNone/>
            </a:pPr>
            <a:r>
              <a:t/>
            </a:r>
            <a:endParaRPr/>
          </a:p>
        </p:txBody>
      </p:sp>
      <p:sp>
        <p:nvSpPr>
          <p:cNvPr id="134" name="Google Shape;134;g39db1da6f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9db1da6f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9db1da6f9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Edit cells → Transform in the destination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 joining Location and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Collection, click Cells → Transform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cells["Location"].value + "; " +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See preceding slide’s speaker notes for additional ways of combining column data.  How could we build on this methodology to join several columns to build a correctly formatted “Preferred citation” for each item? See the </a:t>
            </a:r>
            <a:r>
              <a:rPr lang="en-US" u="sng">
                <a:solidFill>
                  <a:schemeClr val="hlink"/>
                </a:solidFill>
                <a:hlinkClick r:id="rId2"/>
              </a:rPr>
              <a:t>finding aid</a:t>
            </a:r>
            <a:r>
              <a:rPr lang="en-US"/>
              <a:t> for the collection for details on the format of a preferred citation.</a:t>
            </a:r>
            <a:endParaRPr/>
          </a:p>
        </p:txBody>
      </p:sp>
      <p:sp>
        <p:nvSpPr>
          <p:cNvPr id="330" name="Google Shape;330;g39db1da6f9_0_2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9db1da6f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9db1da6f9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Arguably a more common use case, we may often need to split multi-valued cells.  </a:t>
            </a:r>
            <a:endParaRPr/>
          </a:p>
          <a:p>
            <a:pPr indent="0" lvl="0" marL="0" rtl="0" algn="l">
              <a:spcBef>
                <a:spcPts val="0"/>
              </a:spcBef>
              <a:spcAft>
                <a:spcPts val="0"/>
              </a:spcAft>
              <a:buNone/>
            </a:pPr>
            <a:r>
              <a:rPr lang="en-US"/>
              <a:t>Multivalued cells may commonly occur if you’re working with data exported from a database,</a:t>
            </a:r>
            <a:endParaRPr/>
          </a:p>
          <a:p>
            <a:pPr indent="0" lvl="0" marL="0" rtl="0" algn="l">
              <a:spcBef>
                <a:spcPts val="0"/>
              </a:spcBef>
              <a:spcAft>
                <a:spcPts val="0"/>
              </a:spcAft>
              <a:buNone/>
            </a:pPr>
            <a:r>
              <a:rPr lang="en-US"/>
              <a:t>such as a library catalog, a digital asset management system, or platforms like Omeka.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might we want to look at each value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Briefly, this can help us with faceting and clustering (and also reconciliation, to be covered next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OpenRefine is not able to analyze each value in a multivalued cell separately unless you split the cell.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look at how this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DEMO</a:t>
            </a:r>
            <a:endParaRPr/>
          </a:p>
          <a:p>
            <a:pPr indent="0" lvl="0" marL="0" rtl="0" algn="l">
              <a:spcBef>
                <a:spcPts val="0"/>
              </a:spcBef>
              <a:spcAft>
                <a:spcPts val="0"/>
              </a:spcAft>
              <a:buNone/>
            </a:pPr>
            <a:r>
              <a:rPr lang="en-US"/>
              <a:t>Subject column</a:t>
            </a:r>
            <a:endParaRPr/>
          </a:p>
          <a:p>
            <a:pPr indent="-304800" lvl="0" marL="457200" rtl="0" algn="l">
              <a:spcBef>
                <a:spcPts val="0"/>
              </a:spcBef>
              <a:spcAft>
                <a:spcPts val="0"/>
              </a:spcAft>
              <a:buSzPts val="1200"/>
              <a:buAutoNum type="arabicParenR"/>
            </a:pPr>
            <a:r>
              <a:rPr lang="en-US"/>
              <a:t>Do a text facet and cluster -- what a mess!</a:t>
            </a:r>
            <a:endParaRPr/>
          </a:p>
          <a:p>
            <a:pPr indent="-304800" lvl="0" marL="457200" rtl="0" algn="l">
              <a:spcBef>
                <a:spcPts val="0"/>
              </a:spcBef>
              <a:spcAft>
                <a:spcPts val="0"/>
              </a:spcAft>
              <a:buSzPts val="1200"/>
              <a:buAutoNum type="arabicParenR"/>
            </a:pPr>
            <a:r>
              <a:rPr lang="en-US"/>
              <a:t>Edit cells → Split multivalued cells</a:t>
            </a:r>
            <a:endParaRPr/>
          </a:p>
          <a:p>
            <a:pPr indent="-304800" lvl="0" marL="457200" rtl="0" algn="l">
              <a:spcBef>
                <a:spcPts val="0"/>
              </a:spcBef>
              <a:spcAft>
                <a:spcPts val="0"/>
              </a:spcAft>
              <a:buSzPts val="1200"/>
              <a:buAutoNum type="arabicParenR"/>
            </a:pPr>
            <a:r>
              <a:rPr lang="en-US"/>
              <a:t>Split on semicolon</a:t>
            </a:r>
            <a:endParaRPr/>
          </a:p>
          <a:p>
            <a:pPr indent="-304800" lvl="0" marL="457200" rtl="0" algn="l">
              <a:spcBef>
                <a:spcPts val="0"/>
              </a:spcBef>
              <a:spcAft>
                <a:spcPts val="0"/>
              </a:spcAft>
              <a:buSzPts val="1200"/>
              <a:buAutoNum type="arabicParenR"/>
            </a:pPr>
            <a:r>
              <a:rPr lang="en-US"/>
              <a:t>What looks different? What may be problematic about splitting the cells [data may get separated from its record]</a:t>
            </a:r>
            <a:endParaRPr/>
          </a:p>
          <a:p>
            <a:pPr indent="-304800" lvl="0" marL="457200" rtl="0" algn="l">
              <a:spcBef>
                <a:spcPts val="0"/>
              </a:spcBef>
              <a:spcAft>
                <a:spcPts val="0"/>
              </a:spcAft>
              <a:buSzPts val="1200"/>
              <a:buAutoNum type="arabicParenR"/>
            </a:pPr>
            <a:r>
              <a:rPr lang="en-US"/>
              <a:t>Change to record view -- what looks different now?</a:t>
            </a:r>
            <a:endParaRPr/>
          </a:p>
          <a:p>
            <a:pPr indent="-304800" lvl="0" marL="457200" rtl="0" algn="l">
              <a:spcBef>
                <a:spcPts val="0"/>
              </a:spcBef>
              <a:spcAft>
                <a:spcPts val="0"/>
              </a:spcAft>
              <a:buSzPts val="1200"/>
              <a:buAutoNum type="arabicParenR"/>
            </a:pPr>
            <a:r>
              <a:rPr lang="en-US"/>
              <a:t>Facet and cluster again</a:t>
            </a:r>
            <a:endParaRPr/>
          </a:p>
          <a:p>
            <a:pPr indent="-304800" lvl="0" marL="457200" rtl="0" algn="l">
              <a:spcBef>
                <a:spcPts val="0"/>
              </a:spcBef>
              <a:spcAft>
                <a:spcPts val="0"/>
              </a:spcAft>
              <a:buSzPts val="1200"/>
              <a:buAutoNum type="arabicParenR"/>
            </a:pPr>
            <a:r>
              <a:rPr lang="en-US"/>
              <a:t>Edit cells → Join multivalued cells</a:t>
            </a:r>
            <a:endParaRPr/>
          </a:p>
        </p:txBody>
      </p:sp>
      <p:sp>
        <p:nvSpPr>
          <p:cNvPr id="337" name="Google Shape;337;g39db1da6f9_0_3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9db1da6f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9db1da6f9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39db1da6f9_0_36: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9db1da6f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9db1da6f9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Wrap-up: 11:40</a:t>
            </a:r>
            <a:endParaRPr/>
          </a:p>
        </p:txBody>
      </p:sp>
      <p:sp>
        <p:nvSpPr>
          <p:cNvPr id="355" name="Google Shape;355;g39db1da6f9_0_42: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AP to end</a:t>
            </a:r>
            <a:endParaRPr b="0" i="0" sz="1200" u="none" cap="none" strike="noStrike">
              <a:solidFill>
                <a:schemeClr val="dk1"/>
              </a:solidFill>
              <a:latin typeface="Calibri"/>
              <a:ea typeface="Calibri"/>
              <a:cs typeface="Calibri"/>
              <a:sym typeface="Calibri"/>
            </a:endParaRPr>
          </a:p>
        </p:txBody>
      </p:sp>
      <p:sp>
        <p:nvSpPr>
          <p:cNvPr id="364" name="Google Shape;364;p3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9db1da6f9_0_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72" name="Google Shape;372;g39db1da6f9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a056e2c50_5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RM </a:t>
            </a:r>
            <a:endParaRPr/>
          </a:p>
          <a:p>
            <a:pPr indent="0" lvl="0" marL="0" marR="0" rtl="0" algn="l">
              <a:spcBef>
                <a:spcPts val="0"/>
              </a:spcBef>
              <a:spcAft>
                <a:spcPts val="0"/>
              </a:spcAft>
              <a:buClr>
                <a:schemeClr val="dk1"/>
              </a:buClr>
              <a:buSzPts val="1100"/>
              <a:buFont typeface="Arial"/>
              <a:buNone/>
            </a:pPr>
            <a:r>
              <a:rPr lang="en-US"/>
              <a:t>OpenRefine saves your project automatically, so….</a:t>
            </a:r>
            <a:endParaRPr/>
          </a:p>
          <a:p>
            <a:pPr indent="0" lvl="0" marL="0" marR="0" rtl="0" algn="l">
              <a:spcBef>
                <a:spcPts val="0"/>
              </a:spcBef>
              <a:spcAft>
                <a:spcPts val="0"/>
              </a:spcAft>
              <a:buClr>
                <a:schemeClr val="dk1"/>
              </a:buClr>
              <a:buSzPts val="1100"/>
              <a:buFont typeface="Arial"/>
              <a:buNone/>
            </a:pPr>
            <a:r>
              <a:rPr lang="en-US"/>
              <a:t>Unless you uninstall the program, or install a new version (or something awful happens to your hard drive). . . </a:t>
            </a:r>
            <a:endParaRPr/>
          </a:p>
          <a:p>
            <a:pPr indent="0" lvl="0" marL="0" marR="0" rtl="0" algn="l">
              <a:spcBef>
                <a:spcPts val="0"/>
              </a:spcBef>
              <a:spcAft>
                <a:spcPts val="0"/>
              </a:spcAft>
              <a:buClr>
                <a:schemeClr val="dk1"/>
              </a:buClr>
              <a:buSzPts val="1100"/>
              <a:buFont typeface="Arial"/>
              <a:buNone/>
            </a:pPr>
            <a:r>
              <a:rPr lang="en-US"/>
              <a:t>No need to worry--your data will still be there when you reopen OpenRefine!</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Clr>
                <a:schemeClr val="dk1"/>
              </a:buClr>
              <a:buSzPts val="1100"/>
              <a:buFont typeface="Arial"/>
              <a:buNone/>
            </a:pPr>
            <a:r>
              <a:rPr lang="en-US"/>
              <a:t>RETURN TO DEMO</a:t>
            </a:r>
            <a:endParaRPr/>
          </a:p>
          <a:p>
            <a:pPr indent="0" lvl="0" marL="0" marR="0" rtl="0" algn="l">
              <a:spcBef>
                <a:spcPts val="0"/>
              </a:spcBef>
              <a:spcAft>
                <a:spcPts val="0"/>
              </a:spcAft>
              <a:buClr>
                <a:schemeClr val="dk1"/>
              </a:buClr>
              <a:buSzPts val="1100"/>
              <a:buFont typeface="Arial"/>
              <a:buNone/>
            </a:pPr>
            <a:r>
              <a:rPr lang="en-US"/>
              <a:t>Show data export options</a:t>
            </a:r>
            <a:endParaRPr/>
          </a:p>
          <a:p>
            <a:pPr indent="0" lvl="0" marL="0" marR="0" rtl="0" algn="l">
              <a:spcBef>
                <a:spcPts val="0"/>
              </a:spcBef>
              <a:spcAft>
                <a:spcPts val="0"/>
              </a:spcAft>
              <a:buClr>
                <a:schemeClr val="dk1"/>
              </a:buClr>
              <a:buSzPts val="1100"/>
              <a:buFont typeface="Arial"/>
              <a:buNone/>
            </a:pPr>
            <a:r>
              <a:rPr lang="en-US"/>
              <a:t>Explain project export (data plus editing history) -- why might you want the project, why might you just want the data?</a:t>
            </a:r>
            <a:endParaRPr/>
          </a:p>
          <a:p>
            <a:pPr indent="0" lvl="0" marL="0" marR="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Clr>
                <a:schemeClr val="dk1"/>
              </a:buClr>
              <a:buSzPts val="1200"/>
              <a:buFont typeface="Calibri"/>
              <a:buNone/>
            </a:pPr>
            <a:r>
              <a:t/>
            </a:r>
            <a:endParaRPr/>
          </a:p>
        </p:txBody>
      </p:sp>
      <p:sp>
        <p:nvSpPr>
          <p:cNvPr id="378" name="Google Shape;378;g3a056e2c50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9db1da6f9_0_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Here are some resources. .  . </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t/>
            </a:r>
            <a:endParaRPr/>
          </a:p>
        </p:txBody>
      </p:sp>
      <p:sp>
        <p:nvSpPr>
          <p:cNvPr id="385" name="Google Shape;385;g39db1da6f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9db1da6f9_0_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Wrap-up: 5:50</a:t>
            </a:r>
            <a:endParaRPr b="0" i="0" sz="1200" u="none" cap="none" strike="noStrike">
              <a:solidFill>
                <a:schemeClr val="dk1"/>
              </a:solidFill>
              <a:latin typeface="Calibri"/>
              <a:ea typeface="Calibri"/>
              <a:cs typeface="Calibri"/>
              <a:sym typeface="Calibri"/>
            </a:endParaRPr>
          </a:p>
        </p:txBody>
      </p:sp>
      <p:sp>
        <p:nvSpPr>
          <p:cNvPr id="391" name="Google Shape;391;g39db1da6f9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5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QA 5:50-6PM</a:t>
            </a:r>
            <a:endParaRPr b="0" i="0" sz="1200" u="none" cap="none" strike="noStrike">
              <a:solidFill>
                <a:schemeClr val="dk1"/>
              </a:solidFill>
              <a:latin typeface="Calibri"/>
              <a:ea typeface="Calibri"/>
              <a:cs typeface="Calibri"/>
              <a:sym typeface="Calibri"/>
            </a:endParaRPr>
          </a:p>
        </p:txBody>
      </p:sp>
      <p:sp>
        <p:nvSpPr>
          <p:cNvPr id="397" name="Google Shape;397;p57: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Backing up, I want to briefly outline a bit about what OpenRefine actually is.</a:t>
            </a:r>
            <a:endParaRPr/>
          </a:p>
          <a:p>
            <a:pPr indent="0" lvl="0" marL="0" rtl="0" algn="l">
              <a:spcBef>
                <a:spcPts val="0"/>
              </a:spcBef>
              <a:spcAft>
                <a:spcPts val="0"/>
              </a:spcAft>
              <a:buClr>
                <a:schemeClr val="dk1"/>
              </a:buClr>
              <a:buSzPts val="1100"/>
              <a:buFont typeface="Arial"/>
              <a:buNone/>
            </a:pPr>
            <a:r>
              <a:rPr lang="en-US"/>
              <a:t>As we’ll see today, OpenRefine is a powerful tool; although it looks like a familiar spreadsheet tool, it’s much more than that.</a:t>
            </a:r>
            <a:endParaRPr/>
          </a:p>
          <a:p>
            <a:pPr indent="0" lvl="0" marL="0" rtl="0" algn="l">
              <a:spcBef>
                <a:spcPts val="0"/>
              </a:spcBef>
              <a:spcAft>
                <a:spcPts val="0"/>
              </a:spcAft>
              <a:buClr>
                <a:schemeClr val="dk1"/>
              </a:buClr>
              <a:buSzPts val="1200"/>
              <a:buFont typeface="Calibri"/>
              <a:buNone/>
            </a:pPr>
            <a:r>
              <a:rPr lang="en-US"/>
              <a:t>An open source project originally developed in 2010 first by Metaweb Technologies and subsequently by Google, in 2012 Google stepped away from the project and it became OpenRefine. We are currently on version 2.8</a:t>
            </a:r>
            <a:endParaRPr/>
          </a:p>
          <a:p>
            <a:pPr indent="0" lvl="0" marL="0" rtl="0" algn="l">
              <a:spcBef>
                <a:spcPts val="0"/>
              </a:spcBef>
              <a:spcAft>
                <a:spcPts val="0"/>
              </a:spcAft>
              <a:buNone/>
            </a:pPr>
            <a:r>
              <a:rPr lang="en-US"/>
              <a:t>There is an active developer community supporting the product, and it features various</a:t>
            </a:r>
            <a:r>
              <a:rPr lang="en-US"/>
              <a:t> plugins, reconciliation services (which we’ll cover in part 2), and can support more complicated scripting.</a:t>
            </a:r>
            <a:endParaRPr/>
          </a:p>
          <a:p>
            <a:pPr indent="0" lvl="0" marL="0" rtl="0" algn="l">
              <a:spcBef>
                <a:spcPts val="0"/>
              </a:spcBef>
              <a:spcAft>
                <a:spcPts val="0"/>
              </a:spcAft>
              <a:buNone/>
            </a:pPr>
            <a:r>
              <a:rPr lang="en-US"/>
              <a:t>When you open OpenRefine, the application starts up and opens a Graphical User Interface in your browser at the local address </a:t>
            </a:r>
            <a:r>
              <a:rPr lang="en-US" sz="1100" u="sng">
                <a:solidFill>
                  <a:schemeClr val="hlink"/>
                </a:solidFill>
                <a:latin typeface="Arial"/>
                <a:ea typeface="Arial"/>
                <a:cs typeface="Arial"/>
                <a:sym typeface="Arial"/>
                <a:hlinkClick r:id="rId2"/>
              </a:rPr>
              <a:t>http://127.0.0.1:3333</a:t>
            </a:r>
            <a:endParaRPr/>
          </a:p>
          <a:p>
            <a:pPr indent="0" lvl="0" marL="0" rtl="0" algn="l">
              <a:spcBef>
                <a:spcPts val="0"/>
              </a:spcBef>
              <a:spcAft>
                <a:spcPts val="0"/>
              </a:spcAft>
              <a:buNone/>
            </a:pPr>
            <a:r>
              <a:rPr lang="en-US"/>
              <a:t>Many of OpenRefine’s processes make use of GREL, or General Refine Expression Language, which we’ll get into later on in the workshop.</a:t>
            </a:r>
            <a:endParaRPr/>
          </a:p>
          <a:p>
            <a:pPr indent="0" lvl="0" marL="0" rtl="0" algn="l">
              <a:spcBef>
                <a:spcPts val="0"/>
              </a:spcBef>
              <a:spcAft>
                <a:spcPts val="0"/>
              </a:spcAft>
              <a:buNone/>
            </a:pPr>
            <a:r>
              <a:rPr lang="en-US"/>
              <a:t>OpenRefine can handle a variety of file formats: delimited text (CSV, TSV), Excel, XML, JSON, RDF, web services / APIs / endpoints</a:t>
            </a:r>
            <a:endParaRPr/>
          </a:p>
          <a:p>
            <a:pPr indent="0" lvl="0" marL="0" rtl="0" algn="l">
              <a:spcBef>
                <a:spcPts val="0"/>
              </a:spcBef>
              <a:spcAft>
                <a:spcPts val="0"/>
              </a:spcAft>
              <a:buNone/>
            </a:pPr>
            <a:r>
              <a:rPr lang="en-US"/>
              <a:t>There is quite a lot of documentation for OpenRefine, some of which we’ll point to at the end of today’s session in a resources section.</a:t>
            </a:r>
            <a:endParaRPr/>
          </a:p>
        </p:txBody>
      </p:sp>
      <p:sp>
        <p:nvSpPr>
          <p:cNvPr id="141" name="Google Shape;141;p5: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d23faa16_0_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why use OpenRefine?</a:t>
            </a:r>
            <a:endParaRPr/>
          </a:p>
          <a:p>
            <a:pPr indent="0" lvl="0" marL="0" rtl="0" algn="l">
              <a:spcBef>
                <a:spcPts val="0"/>
              </a:spcBef>
              <a:spcAft>
                <a:spcPts val="0"/>
              </a:spcAft>
              <a:buClr>
                <a:schemeClr val="dk1"/>
              </a:buClr>
              <a:buSzPts val="1200"/>
              <a:buFont typeface="Calibri"/>
              <a:buNone/>
            </a:pPr>
            <a:r>
              <a:rPr lang="en-US"/>
              <a:t>First I’ll put that to all of you. </a:t>
            </a:r>
            <a:r>
              <a:rPr lang="en-US"/>
              <a:t>What sorts of projects do you think OpenRefine is suited to? What do you hope to use it for?</a:t>
            </a:r>
            <a:endParaRPr/>
          </a:p>
          <a:p>
            <a:pPr indent="0" lvl="0" marL="0" rtl="0" algn="l">
              <a:spcBef>
                <a:spcPts val="0"/>
              </a:spcBef>
              <a:spcAft>
                <a:spcPts val="0"/>
              </a:spcAft>
              <a:buClr>
                <a:schemeClr val="dk1"/>
              </a:buClr>
              <a:buSzPts val="1200"/>
              <a:buFont typeface="Calibri"/>
              <a:buNone/>
            </a:pPr>
            <a:r>
              <a:rPr lang="en-US"/>
              <a:t>CLICK</a:t>
            </a:r>
            <a:endParaRPr/>
          </a:p>
          <a:p>
            <a:pPr indent="0" lvl="0" marL="0" rtl="0" algn="l">
              <a:spcBef>
                <a:spcPts val="0"/>
              </a:spcBef>
              <a:spcAft>
                <a:spcPts val="0"/>
              </a:spcAft>
              <a:buClr>
                <a:schemeClr val="dk1"/>
              </a:buClr>
              <a:buSzPts val="1200"/>
              <a:buFont typeface="Calibri"/>
              <a:buNone/>
            </a:pPr>
            <a:r>
              <a:rPr lang="en-US"/>
              <a:t>It helps surface common errors, and provides basic visualization in the form of facets and clustering.</a:t>
            </a:r>
            <a:endParaRPr/>
          </a:p>
          <a:p>
            <a:pPr indent="0" lvl="0" marL="0" marR="0" rtl="0" algn="l">
              <a:spcBef>
                <a:spcPts val="0"/>
              </a:spcBef>
              <a:spcAft>
                <a:spcPts val="0"/>
              </a:spcAft>
              <a:buClr>
                <a:schemeClr val="dk1"/>
              </a:buClr>
              <a:buSzPts val="1200"/>
              <a:buFont typeface="Calibri"/>
              <a:buNone/>
            </a:pPr>
            <a:r>
              <a:rPr lang="en-US"/>
              <a:t>It has built-in algorithms that assist you with identifying patterns</a:t>
            </a:r>
            <a:endParaRPr/>
          </a:p>
          <a:p>
            <a:pPr indent="0" lvl="0" marL="0" marR="0" rtl="0" algn="l">
              <a:spcBef>
                <a:spcPts val="0"/>
              </a:spcBef>
              <a:spcAft>
                <a:spcPts val="0"/>
              </a:spcAft>
              <a:buClr>
                <a:schemeClr val="dk1"/>
              </a:buClr>
              <a:buSzPts val="1200"/>
              <a:buFont typeface="Calibri"/>
              <a:buNone/>
            </a:pPr>
            <a:r>
              <a:rPr lang="en-US"/>
              <a:t>You can batch transform large datasets for consistency</a:t>
            </a:r>
            <a:endParaRPr/>
          </a:p>
          <a:p>
            <a:pPr indent="0" lvl="0" marL="0" marR="0" rtl="0" algn="l">
              <a:spcBef>
                <a:spcPts val="0"/>
              </a:spcBef>
              <a:spcAft>
                <a:spcPts val="0"/>
              </a:spcAft>
              <a:buClr>
                <a:schemeClr val="dk1"/>
              </a:buClr>
              <a:buSzPts val="1200"/>
              <a:buFont typeface="Calibri"/>
              <a:buNone/>
            </a:pPr>
            <a:r>
              <a:rPr lang="en-US"/>
              <a:t>You can match your data with external sources, and also import some data from those sources into your data</a:t>
            </a:r>
            <a:endParaRPr/>
          </a:p>
          <a:p>
            <a:pPr indent="0" lvl="0" marL="0" marR="0" rtl="0" algn="l">
              <a:spcBef>
                <a:spcPts val="0"/>
              </a:spcBef>
              <a:spcAft>
                <a:spcPts val="0"/>
              </a:spcAft>
              <a:buClr>
                <a:schemeClr val="dk1"/>
              </a:buClr>
              <a:buSzPts val="1200"/>
              <a:buFont typeface="Calibri"/>
              <a:buNone/>
            </a:pPr>
            <a:r>
              <a:rPr lang="en-US" sz="1000">
                <a:solidFill>
                  <a:srgbClr val="333333"/>
                </a:solidFill>
                <a:highlight>
                  <a:srgbClr val="F5F5F5"/>
                </a:highlight>
                <a:latin typeface="Arial"/>
                <a:ea typeface="Arial"/>
                <a:cs typeface="Arial"/>
                <a:sym typeface="Arial"/>
              </a:rPr>
              <a:t>These last two points are part of a process commonly called reconciliation. This reconciliation process can be crucial to creating linked data; many of you may be familiar with linked (open) data and semantic web technology, or at least have heard something about them or about specific linked data projects [like the Florentine Drawings project, LinkedJazz, or others]. We'll cover reconciliation and linked data in more detail in the second part of the workshop next week"</a:t>
            </a:r>
            <a:endParaRPr/>
          </a:p>
        </p:txBody>
      </p:sp>
      <p:sp>
        <p:nvSpPr>
          <p:cNvPr id="149" name="Google Shape;149;g39d23faa16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lang="en-US"/>
              <a:t>Now I’ll outline what we’ll tackle for the rest of the session.</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The dataset we’ll be working with today comes from the RBML’s Hubert H. Harrison Papers https://findingaids.library.columbia.edu/ead/nnc-rb/ldpd_6134799/, but has been slightly modified for this session.</a:t>
            </a:r>
            <a:endParaRPr/>
          </a:p>
          <a:p>
            <a:pPr indent="0" lvl="0" marL="0" marR="0" rtl="0" algn="l">
              <a:spcBef>
                <a:spcPts val="0"/>
              </a:spcBef>
              <a:spcAft>
                <a:spcPts val="0"/>
              </a:spcAft>
              <a:buClr>
                <a:schemeClr val="dk1"/>
              </a:buClr>
              <a:buSzPts val="1200"/>
              <a:buFont typeface="Calibri"/>
              <a:buNone/>
            </a:pPr>
            <a:r>
              <a:rPr lang="en-US"/>
              <a:t>In a series of exercises, we’ll cover importing this data and creating a project, exploring and editing data with faceting and clustering, advanced clean-up using GREL and Regex, and finally exporting your project.</a:t>
            </a:r>
            <a:endParaRPr/>
          </a:p>
          <a:p>
            <a:pPr indent="0" lvl="0" marL="0" marR="0" rtl="0" algn="l">
              <a:spcBef>
                <a:spcPts val="0"/>
              </a:spcBef>
              <a:spcAft>
                <a:spcPts val="0"/>
              </a:spcAft>
              <a:buClr>
                <a:schemeClr val="dk1"/>
              </a:buClr>
              <a:buSzPts val="1200"/>
              <a:buFont typeface="Calibri"/>
              <a:buNone/>
            </a:pPr>
            <a:r>
              <a:rPr lang="en-US"/>
              <a:t>As a reminder, next week we’ll be covering data reconciliation and enrichment.</a:t>
            </a:r>
            <a:endParaRPr/>
          </a:p>
          <a:p>
            <a:pPr indent="0" lvl="0" marL="0" marR="0" rtl="0" algn="l">
              <a:spcBef>
                <a:spcPts val="0"/>
              </a:spcBef>
              <a:spcAft>
                <a:spcPts val="0"/>
              </a:spcAft>
              <a:buClr>
                <a:schemeClr val="dk1"/>
              </a:buClr>
              <a:buSzPts val="1200"/>
              <a:buFont typeface="Calibri"/>
              <a:buNone/>
            </a:pPr>
            <a:r>
              <a:t/>
            </a:r>
            <a:endParaRPr/>
          </a:p>
          <a:p>
            <a:pPr indent="0" lvl="0" marL="0" marR="0" rtl="0" algn="l">
              <a:spcBef>
                <a:spcPts val="0"/>
              </a:spcBef>
              <a:spcAft>
                <a:spcPts val="0"/>
              </a:spcAft>
              <a:buClr>
                <a:schemeClr val="dk1"/>
              </a:buClr>
              <a:buSzPts val="1200"/>
              <a:buFont typeface="Calibri"/>
              <a:buNone/>
            </a:pPr>
            <a:r>
              <a:rPr lang="en-US"/>
              <a:t>Is there anything else you would like to learn today?</a:t>
            </a:r>
            <a:endParaRPr/>
          </a:p>
        </p:txBody>
      </p:sp>
      <p:sp>
        <p:nvSpPr>
          <p:cNvPr id="155" name="Google Shape;155;p12: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a056e2c50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a056e2c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US"/>
              <a:t>Please download the workshop files from this GitHub page.  I have backups on a thumb-drive if you are experiencing any problems.  The files consist of our dataset and a “cheat sheet” that we’ll use for some of the more complex exercises</a:t>
            </a:r>
            <a:endParaRPr/>
          </a:p>
          <a:p>
            <a:pPr indent="0" lvl="0" marL="0" rtl="0" algn="l">
              <a:spcBef>
                <a:spcPts val="0"/>
              </a:spcBef>
              <a:spcAft>
                <a:spcPts val="0"/>
              </a:spcAft>
              <a:buClr>
                <a:schemeClr val="dk1"/>
              </a:buClr>
              <a:buSzPts val="2800"/>
              <a:buFont typeface="Arial"/>
              <a:buNone/>
            </a:pPr>
            <a:r>
              <a:t/>
            </a:r>
            <a:endParaRPr/>
          </a:p>
          <a:p>
            <a:pPr indent="0" lvl="0" marL="0" rtl="0" algn="l">
              <a:spcBef>
                <a:spcPts val="0"/>
              </a:spcBef>
              <a:spcAft>
                <a:spcPts val="0"/>
              </a:spcAft>
              <a:buClr>
                <a:schemeClr val="dk1"/>
              </a:buClr>
              <a:buSzPts val="1100"/>
              <a:buFont typeface="Arial"/>
              <a:buNone/>
            </a:pPr>
            <a:r>
              <a:rPr lang="en-US"/>
              <a:t>https://bit.ly/2y6LVrx</a:t>
            </a:r>
            <a:endParaRPr/>
          </a:p>
          <a:p>
            <a:pPr indent="0" lvl="0" marL="0" rtl="0" algn="l">
              <a:spcBef>
                <a:spcPts val="0"/>
              </a:spcBef>
              <a:spcAft>
                <a:spcPts val="0"/>
              </a:spcAft>
              <a:buClr>
                <a:schemeClr val="dk1"/>
              </a:buClr>
              <a:buSzPts val="1100"/>
              <a:buFont typeface="Arial"/>
              <a:buNone/>
            </a:pPr>
            <a:r>
              <a:rPr lang="en-US"/>
              <a:t>[Full URL]</a:t>
            </a:r>
            <a:endParaRPr/>
          </a:p>
          <a:p>
            <a:pPr indent="0" lvl="0" marL="0" rtl="0" algn="l">
              <a:spcBef>
                <a:spcPts val="0"/>
              </a:spcBef>
              <a:spcAft>
                <a:spcPts val="0"/>
              </a:spcAft>
              <a:buClr>
                <a:schemeClr val="dk1"/>
              </a:buClr>
              <a:buSzPts val="1100"/>
              <a:buFont typeface="Arial"/>
              <a:buNone/>
            </a:pPr>
            <a:r>
              <a:rPr lang="en-US"/>
              <a:t>https://github.com/timothy-mendenhall/CUL_OpenRefineWkshp_2018-10-03</a:t>
            </a:r>
            <a:endParaRPr/>
          </a:p>
          <a:p>
            <a:pPr indent="0" lvl="0" marL="0" rtl="0" algn="l">
              <a:spcBef>
                <a:spcPts val="0"/>
              </a:spcBef>
              <a:spcAft>
                <a:spcPts val="0"/>
              </a:spcAft>
              <a:buClr>
                <a:schemeClr val="dk1"/>
              </a:buClr>
              <a:buSzPts val="28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Now we will begin by creating our first project. Double click the OpenRefine diamond in your applications folder. If a browser window does not open, type in </a:t>
            </a:r>
            <a:r>
              <a:rPr lang="en-US" u="sng">
                <a:solidFill>
                  <a:schemeClr val="hlink"/>
                </a:solidFill>
                <a:hlinkClick r:id="rId2"/>
              </a:rPr>
              <a:t>http://127.0.0.1:3333</a:t>
            </a:r>
            <a:r>
              <a:rPr lang="en-US"/>
              <a:t> or </a:t>
            </a:r>
            <a:r>
              <a:rPr lang="en-US" u="sng">
                <a:solidFill>
                  <a:schemeClr val="hlink"/>
                </a:solidFill>
                <a:hlinkClick r:id="rId3"/>
              </a:rPr>
              <a:t>http://localhost:3333</a:t>
            </a:r>
            <a:r>
              <a:rPr lang="en-US"/>
              <a:t>. I have numerous projects I’ve already created, but you probably don’t. Click on “Create Project “on the left, and select the dataset file you downloaded. Click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Now you’ll see a preview screen. Don’t worry; it only shows 100 rows, but they are all there! As you see on the left, OpenRefine has automatically figured out that our file is a tab-separated file. Under Parse data as, you can see a comprehensive list of the other file types OpenRefine is able to open.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Click on the character encoding box, which opens a list of options. I have been bedeviled by character encoding issues in the past, so we can’t emphasize enough how important this is. UTF-8 is usually a safe bet.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Another option to be mindful of is the “Quotation marks are used to enclose cells containing column separators”--this will often cause errors in reading your data if your data includes any quotation marks.  I usually uncheck this item.  If you ever create a project, but it has fewer rows than your source data, it’s possible that OpenRefine misinterpreted a quotation mark.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right, a box is checked for parse next 1 lines as headers. You can configure this if you have, for example, two rows of headers.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Below, make sure that “Parse cell text into numbers, dates, …” is unchecked. This is an example of the software trying to be helpful, but it can wreak havoc on data like accession numbers.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If you’d like, you can change the name of the project, which has automatically been populated with the filename. I usually leave the filename as the project name, but it is up to you. Now you’re ready to click create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After creating the project, do you notice any inconsistent or messy data that we could clean up?</a:t>
            </a:r>
            <a:endParaRPr/>
          </a:p>
          <a:p>
            <a:pPr indent="0" lvl="0" marL="0" rtl="0" algn="l">
              <a:spcBef>
                <a:spcPts val="0"/>
              </a:spcBef>
              <a:spcAft>
                <a:spcPts val="0"/>
              </a:spcAft>
              <a:buClr>
                <a:schemeClr val="dk1"/>
              </a:buClr>
              <a:buSzPts val="1100"/>
              <a:buFont typeface="Arial"/>
              <a:buNone/>
            </a:pPr>
            <a:r>
              <a:rPr lang="en-US"/>
              <a:t>What seems familiar from GoogleSheets (or Excel), what is unfamiliar?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(5 minute break)</a:t>
            </a:r>
            <a:endParaRPr/>
          </a:p>
          <a:p>
            <a:pPr indent="0" lvl="0" marL="0" rtl="0" algn="l">
              <a:spcBef>
                <a:spcPts val="0"/>
              </a:spcBef>
              <a:spcAft>
                <a:spcPts val="0"/>
              </a:spcAft>
              <a:buClr>
                <a:schemeClr val="dk1"/>
              </a:buClr>
              <a:buSzPts val="2800"/>
              <a:buFont typeface="Arial"/>
              <a:buNone/>
            </a:pPr>
            <a:r>
              <a:t/>
            </a:r>
            <a:endParaRPr/>
          </a:p>
        </p:txBody>
      </p:sp>
      <p:sp>
        <p:nvSpPr>
          <p:cNvPr id="171" name="Google Shape;171;p9: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Moving into the exercises, we are going to start big rather than small.  We will focus first on some of OpenRefine’s tools to help sift through a larger dataset--faceting and clustering.  </a:t>
            </a:r>
            <a:endParaRPr/>
          </a:p>
          <a:p>
            <a:pPr indent="0" lvl="0" marL="0" rtl="0" algn="l">
              <a:spcBef>
                <a:spcPts val="0"/>
              </a:spcBef>
              <a:spcAft>
                <a:spcPts val="0"/>
              </a:spcAft>
              <a:buClr>
                <a:schemeClr val="dk1"/>
              </a:buClr>
              <a:buSzPts val="1200"/>
              <a:buFont typeface="Calibri"/>
              <a:buNone/>
            </a:pPr>
            <a:r>
              <a:rPr lang="en-US"/>
              <a:t>Faceting and clustering, separately or in combination, can simplify the process of cleaning up a messy dataset by helping us group, sort, and identify patterns in our data.  The faceting and clustering interfaces provide easy mechanisms for us to make batch edits based on these groupings and patterns.  After making some of these more sweeping batch edits, it can often be easier to focus on more granular or advanced editing tasks.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Let’s first look at faceting -- MOVE TO LIVE DEMO</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Facet Creator column</a:t>
            </a:r>
            <a:endParaRPr/>
          </a:p>
          <a:p>
            <a:pPr indent="0" lvl="0" marL="0" rtl="0" algn="l">
              <a:spcBef>
                <a:spcPts val="0"/>
              </a:spcBef>
              <a:spcAft>
                <a:spcPts val="0"/>
              </a:spcAft>
              <a:buClr>
                <a:schemeClr val="dk1"/>
              </a:buClr>
              <a:buSzPts val="1200"/>
              <a:buFont typeface="Calibri"/>
              <a:buNone/>
            </a:pPr>
            <a:r>
              <a:rPr lang="en-US"/>
              <a:t>When facet opens:</a:t>
            </a:r>
            <a:endParaRPr/>
          </a:p>
          <a:p>
            <a:pPr indent="-304800" lvl="0" marL="457200" rtl="0" algn="l">
              <a:spcBef>
                <a:spcPts val="0"/>
              </a:spcBef>
              <a:spcAft>
                <a:spcPts val="0"/>
              </a:spcAft>
              <a:buSzPts val="1200"/>
              <a:buAutoNum type="arabicParenR"/>
            </a:pPr>
            <a:r>
              <a:rPr lang="en-US"/>
              <a:t>Out of 139 records we see immediately that we only have 32 unique values</a:t>
            </a:r>
            <a:endParaRPr/>
          </a:p>
          <a:p>
            <a:pPr indent="-304800" lvl="0" marL="457200" rtl="0" algn="l">
              <a:spcBef>
                <a:spcPts val="0"/>
              </a:spcBef>
              <a:spcAft>
                <a:spcPts val="0"/>
              </a:spcAft>
              <a:buSzPts val="1200"/>
              <a:buAutoNum type="arabicParenR"/>
            </a:pPr>
            <a:r>
              <a:rPr lang="en-US"/>
              <a:t>Name, highlight, number, edit, include/exclude features</a:t>
            </a:r>
            <a:endParaRPr/>
          </a:p>
          <a:p>
            <a:pPr indent="-304800" lvl="0" marL="457200" rtl="0" algn="l">
              <a:spcBef>
                <a:spcPts val="0"/>
              </a:spcBef>
              <a:spcAft>
                <a:spcPts val="0"/>
              </a:spcAft>
              <a:buSzPts val="1200"/>
              <a:buAutoNum type="arabicParenR"/>
            </a:pPr>
            <a:r>
              <a:rPr lang="en-US"/>
              <a:t>Sort by name versus sort by count</a:t>
            </a:r>
            <a:endParaRPr/>
          </a:p>
          <a:p>
            <a:pPr indent="-304800" lvl="0" marL="457200" rtl="0" algn="l">
              <a:spcBef>
                <a:spcPts val="0"/>
              </a:spcBef>
              <a:spcAft>
                <a:spcPts val="0"/>
              </a:spcAft>
              <a:buSzPts val="1200"/>
              <a:buAutoNum type="arabicParenR"/>
            </a:pPr>
            <a:r>
              <a:rPr lang="en-US"/>
              <a:t>Show include, exclude, and invert</a:t>
            </a:r>
            <a:endParaRPr/>
          </a:p>
          <a:p>
            <a:pPr indent="0" lvl="0" marL="0" rtl="0" algn="l">
              <a:spcBef>
                <a:spcPts val="0"/>
              </a:spcBef>
              <a:spcAft>
                <a:spcPts val="0"/>
              </a:spcAft>
              <a:buNone/>
            </a:pPr>
            <a:r>
              <a:rPr lang="en-US"/>
              <a:t>RETURN to SLIDE</a:t>
            </a:r>
            <a:endParaRPr/>
          </a:p>
          <a:p>
            <a:pPr indent="0" lvl="0" marL="0" rtl="0" algn="l">
              <a:spcBef>
                <a:spcPts val="0"/>
              </a:spcBef>
              <a:spcAft>
                <a:spcPts val="0"/>
              </a:spcAft>
              <a:buClr>
                <a:schemeClr val="dk1"/>
              </a:buClr>
              <a:buSzPts val="1200"/>
              <a:buFont typeface="Calibri"/>
              <a:buNone/>
            </a:pPr>
            <a:r>
              <a:t/>
            </a:r>
            <a:endParaRPr/>
          </a:p>
        </p:txBody>
      </p:sp>
      <p:sp>
        <p:nvSpPr>
          <p:cNvPr id="179" name="Google Shape;179;p2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3" name="Shape 13"/>
        <p:cNvGrpSpPr/>
        <p:nvPr/>
      </p:nvGrpSpPr>
      <p:grpSpPr>
        <a:xfrm>
          <a:off x="0" y="0"/>
          <a:ext cx="0" cy="0"/>
          <a:chOff x="0" y="0"/>
          <a:chExt cx="0" cy="0"/>
        </a:xfrm>
      </p:grpSpPr>
      <p:sp>
        <p:nvSpPr>
          <p:cNvPr id="14" name="Google Shape;14;p2"/>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398300" y="4078167"/>
            <a:ext cx="6552000" cy="1546500"/>
          </a:xfrm>
          <a:prstGeom prst="rect">
            <a:avLst/>
          </a:prstGeom>
        </p:spPr>
        <p:txBody>
          <a:bodyPr anchorCtr="0" anchor="b"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verse">
  <p:cSld name="BLANK_1">
    <p:bg>
      <p:bgPr>
        <a:solidFill>
          <a:srgbClr val="000000"/>
        </a:solidFill>
      </p:bgPr>
    </p:bg>
    <p:spTree>
      <p:nvGrpSpPr>
        <p:cNvPr id="55" name="Shape 55"/>
        <p:cNvGrpSpPr/>
        <p:nvPr/>
      </p:nvGrpSpPr>
      <p:grpSpPr>
        <a:xfrm>
          <a:off x="0" y="0"/>
          <a:ext cx="0" cy="0"/>
          <a:chOff x="0" y="0"/>
          <a:chExt cx="0" cy="0"/>
        </a:xfrm>
      </p:grpSpPr>
      <p:sp>
        <p:nvSpPr>
          <p:cNvPr id="56" name="Google Shape;56;p11"/>
          <p:cNvSpPr/>
          <p:nvPr/>
        </p:nvSpPr>
        <p:spPr>
          <a:xfrm>
            <a:off x="264800" y="264800"/>
            <a:ext cx="11662500" cy="6347700"/>
          </a:xfrm>
          <a:prstGeom prst="frame">
            <a:avLst>
              <a:gd fmla="val 4126" name="adj1"/>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11"/>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2">
    <p:spTree>
      <p:nvGrpSpPr>
        <p:cNvPr id="58" name="Shape 58"/>
        <p:cNvGrpSpPr/>
        <p:nvPr/>
      </p:nvGrpSpPr>
      <p:grpSpPr>
        <a:xfrm>
          <a:off x="0" y="0"/>
          <a:ext cx="0" cy="0"/>
          <a:chOff x="0" y="0"/>
          <a:chExt cx="0" cy="0"/>
        </a:xfrm>
      </p:grpSpPr>
      <p:sp>
        <p:nvSpPr>
          <p:cNvPr id="59" name="Google Shape;59;p12"/>
          <p:cNvSpPr txBox="1"/>
          <p:nvPr>
            <p:ph type="ctrTitle"/>
          </p:nvPr>
        </p:nvSpPr>
        <p:spPr>
          <a:xfrm>
            <a:off x="1524000" y="1122362"/>
            <a:ext cx="9144000" cy="2387700"/>
          </a:xfrm>
          <a:prstGeom prst="rect">
            <a:avLst/>
          </a:prstGeom>
          <a:noFill/>
          <a:ln>
            <a:noFill/>
          </a:ln>
        </p:spPr>
        <p:txBody>
          <a:bodyPr anchorCtr="0" anchor="b" bIns="121900" lIns="121900" spcFirstLastPara="1" rIns="121900" wrap="square" tIns="1219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0" name="Google Shape;60;p12"/>
          <p:cNvSpPr txBox="1"/>
          <p:nvPr>
            <p:ph idx="1" type="subTitle"/>
          </p:nvPr>
        </p:nvSpPr>
        <p:spPr>
          <a:xfrm>
            <a:off x="1524000" y="3602037"/>
            <a:ext cx="9144000" cy="1655700"/>
          </a:xfrm>
          <a:prstGeom prst="rect">
            <a:avLst/>
          </a:prstGeom>
          <a:noFill/>
          <a:ln>
            <a:noFill/>
          </a:ln>
        </p:spPr>
        <p:txBody>
          <a:bodyPr anchorCtr="0" anchor="t" bIns="121900" lIns="121900" spcFirstLastPara="1" rIns="121900" wrap="square" tIns="1219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12"/>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12"/>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1" sz="1700">
              <a:solidFill>
                <a:schemeClr val="dk1"/>
              </a:solidFill>
              <a:latin typeface="Work Sans"/>
              <a:ea typeface="Work Sans"/>
              <a:cs typeface="Work Sans"/>
              <a:sym typeface="Work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6" name="Google Shape;66;p13"/>
          <p:cNvSpPr txBox="1"/>
          <p:nvPr>
            <p:ph idx="1" type="body"/>
          </p:nvPr>
        </p:nvSpPr>
        <p:spPr>
          <a:xfrm>
            <a:off x="838200" y="1825625"/>
            <a:ext cx="10515600" cy="4351200"/>
          </a:xfrm>
          <a:prstGeom prst="rect">
            <a:avLst/>
          </a:prstGeom>
          <a:noFill/>
          <a:ln>
            <a:noFill/>
          </a:ln>
        </p:spPr>
        <p:txBody>
          <a:bodyPr anchorCtr="0" anchor="t" bIns="121900" lIns="121900" spcFirstLastPara="1" rIns="121900" wrap="square" tIns="1219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0" type="dt"/>
          </p:nvPr>
        </p:nvSpPr>
        <p:spPr>
          <a:xfrm>
            <a:off x="838200" y="6356350"/>
            <a:ext cx="27432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3"/>
          <p:cNvSpPr txBox="1"/>
          <p:nvPr>
            <p:ph idx="11" type="ftr"/>
          </p:nvPr>
        </p:nvSpPr>
        <p:spPr>
          <a:xfrm>
            <a:off x="4038600" y="6356350"/>
            <a:ext cx="41148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1" sz="1700">
              <a:solidFill>
                <a:schemeClr val="dk1"/>
              </a:solidFill>
              <a:latin typeface="Work Sans"/>
              <a:ea typeface="Work Sans"/>
              <a:cs typeface="Work Sans"/>
              <a:sym typeface="Work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4" name="Shape 74"/>
        <p:cNvGrpSpPr/>
        <p:nvPr/>
      </p:nvGrpSpPr>
      <p:grpSpPr>
        <a:xfrm>
          <a:off x="0" y="0"/>
          <a:ext cx="0" cy="0"/>
          <a:chOff x="0" y="0"/>
          <a:chExt cx="0" cy="0"/>
        </a:xfrm>
      </p:grpSpPr>
      <p:sp>
        <p:nvSpPr>
          <p:cNvPr id="75" name="Google Shape;75;p15"/>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5"/>
          <p:cNvSpPr txBox="1"/>
          <p:nvPr>
            <p:ph type="ctrTitle"/>
          </p:nvPr>
        </p:nvSpPr>
        <p:spPr>
          <a:xfrm>
            <a:off x="1398300" y="4078167"/>
            <a:ext cx="6552000" cy="1546400"/>
          </a:xfrm>
          <a:prstGeom prst="rect">
            <a:avLst/>
          </a:prstGeom>
        </p:spPr>
        <p:txBody>
          <a:bodyPr anchorCtr="0" anchor="b"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7" name="Shape 77"/>
        <p:cNvGrpSpPr/>
        <p:nvPr/>
      </p:nvGrpSpPr>
      <p:grpSpPr>
        <a:xfrm>
          <a:off x="0" y="0"/>
          <a:ext cx="0" cy="0"/>
          <a:chOff x="0" y="0"/>
          <a:chExt cx="0" cy="0"/>
        </a:xfrm>
      </p:grpSpPr>
      <p:sp>
        <p:nvSpPr>
          <p:cNvPr id="78" name="Google Shape;78;p16"/>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16"/>
          <p:cNvSpPr txBox="1"/>
          <p:nvPr>
            <p:ph type="ctrTitle"/>
          </p:nvPr>
        </p:nvSpPr>
        <p:spPr>
          <a:xfrm>
            <a:off x="1350400" y="3330333"/>
            <a:ext cx="6600000" cy="15464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80" name="Google Shape;80;p16"/>
          <p:cNvSpPr txBox="1"/>
          <p:nvPr>
            <p:ph idx="1" type="subTitle"/>
          </p:nvPr>
        </p:nvSpPr>
        <p:spPr>
          <a:xfrm>
            <a:off x="1350400" y="4904336"/>
            <a:ext cx="6600000" cy="1046400"/>
          </a:xfrm>
          <a:prstGeom prst="rect">
            <a:avLst/>
          </a:prstGeom>
        </p:spPr>
        <p:txBody>
          <a:bodyPr anchorCtr="0" anchor="t" bIns="121900" lIns="121900" spcFirstLastPara="1" rIns="121900" wrap="square" tIns="121900"/>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Clr>
                <a:srgbClr val="000000"/>
              </a:buClr>
              <a:buSzPts val="2700"/>
              <a:buNone/>
              <a:defRPr>
                <a:solidFill>
                  <a:srgbClr val="000000"/>
                </a:solidFill>
              </a:defRPr>
            </a:lvl2pPr>
            <a:lvl3pPr lvl="2" rtl="0">
              <a:spcBef>
                <a:spcPts val="0"/>
              </a:spcBef>
              <a:spcAft>
                <a:spcPts val="0"/>
              </a:spcAft>
              <a:buClr>
                <a:srgbClr val="000000"/>
              </a:buClr>
              <a:buSzPts val="2700"/>
              <a:buNone/>
              <a:defRPr>
                <a:solidFill>
                  <a:srgbClr val="000000"/>
                </a:solidFill>
              </a:defRPr>
            </a:lvl3pPr>
            <a:lvl4pPr lvl="3" rtl="0">
              <a:spcBef>
                <a:spcPts val="0"/>
              </a:spcBef>
              <a:spcAft>
                <a:spcPts val="0"/>
              </a:spcAft>
              <a:buClr>
                <a:srgbClr val="000000"/>
              </a:buClr>
              <a:buSzPts val="2700"/>
              <a:buNone/>
              <a:defRPr>
                <a:solidFill>
                  <a:srgbClr val="000000"/>
                </a:solidFill>
              </a:defRPr>
            </a:lvl4pPr>
            <a:lvl5pPr lvl="4" rtl="0">
              <a:spcBef>
                <a:spcPts val="0"/>
              </a:spcBef>
              <a:spcAft>
                <a:spcPts val="0"/>
              </a:spcAft>
              <a:buClr>
                <a:srgbClr val="000000"/>
              </a:buClr>
              <a:buSzPts val="2700"/>
              <a:buNone/>
              <a:defRPr>
                <a:solidFill>
                  <a:srgbClr val="000000"/>
                </a:solidFill>
              </a:defRPr>
            </a:lvl5pPr>
            <a:lvl6pPr lvl="5" rtl="0">
              <a:spcBef>
                <a:spcPts val="0"/>
              </a:spcBef>
              <a:spcAft>
                <a:spcPts val="0"/>
              </a:spcAft>
              <a:buClr>
                <a:srgbClr val="000000"/>
              </a:buClr>
              <a:buSzPts val="2700"/>
              <a:buNone/>
              <a:defRPr>
                <a:solidFill>
                  <a:srgbClr val="000000"/>
                </a:solidFill>
              </a:defRPr>
            </a:lvl6pPr>
            <a:lvl7pPr lvl="6" rtl="0">
              <a:spcBef>
                <a:spcPts val="0"/>
              </a:spcBef>
              <a:spcAft>
                <a:spcPts val="0"/>
              </a:spcAft>
              <a:buClr>
                <a:srgbClr val="000000"/>
              </a:buClr>
              <a:buSzPts val="2700"/>
              <a:buNone/>
              <a:defRPr>
                <a:solidFill>
                  <a:srgbClr val="000000"/>
                </a:solidFill>
              </a:defRPr>
            </a:lvl7pPr>
            <a:lvl8pPr lvl="7" rtl="0">
              <a:spcBef>
                <a:spcPts val="0"/>
              </a:spcBef>
              <a:spcAft>
                <a:spcPts val="0"/>
              </a:spcAft>
              <a:buClr>
                <a:srgbClr val="000000"/>
              </a:buClr>
              <a:buSzPts val="2700"/>
              <a:buNone/>
              <a:defRPr>
                <a:solidFill>
                  <a:srgbClr val="000000"/>
                </a:solidFill>
              </a:defRPr>
            </a:lvl8pPr>
            <a:lvl9pPr lvl="8" rtl="0">
              <a:spcBef>
                <a:spcPts val="0"/>
              </a:spcBef>
              <a:spcAft>
                <a:spcPts val="0"/>
              </a:spcAft>
              <a:buClr>
                <a:srgbClr val="000000"/>
              </a:buClr>
              <a:buSzPts val="2700"/>
              <a:buNone/>
              <a:defRPr>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1" name="Shape 81"/>
        <p:cNvGrpSpPr/>
        <p:nvPr/>
      </p:nvGrpSpPr>
      <p:grpSpPr>
        <a:xfrm>
          <a:off x="0" y="0"/>
          <a:ext cx="0" cy="0"/>
          <a:chOff x="0" y="0"/>
          <a:chExt cx="0" cy="0"/>
        </a:xfrm>
      </p:grpSpPr>
      <p:sp>
        <p:nvSpPr>
          <p:cNvPr id="82" name="Google Shape;82;p17"/>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2406033" y="1139700"/>
            <a:ext cx="6869600" cy="4673600"/>
          </a:xfrm>
          <a:prstGeom prst="rect">
            <a:avLst/>
          </a:prstGeom>
        </p:spPr>
        <p:txBody>
          <a:bodyPr anchorCtr="0" anchor="t" bIns="121900" lIns="121900" spcFirstLastPara="1" rIns="121900" wrap="square" tIns="121900"/>
          <a:lstStyle>
            <a:lvl1pPr indent="-501650" lvl="0" marL="457200" rtl="0">
              <a:lnSpc>
                <a:spcPct val="115000"/>
              </a:lnSpc>
              <a:spcBef>
                <a:spcPts val="800"/>
              </a:spcBef>
              <a:spcAft>
                <a:spcPts val="0"/>
              </a:spcAft>
              <a:buSzPts val="4300"/>
              <a:buChar char="▪"/>
              <a:defRPr i="1" sz="4300"/>
            </a:lvl1pPr>
            <a:lvl2pPr indent="-501650" lvl="1" marL="914400" rtl="0">
              <a:lnSpc>
                <a:spcPct val="115000"/>
              </a:lnSpc>
              <a:spcBef>
                <a:spcPts val="0"/>
              </a:spcBef>
              <a:spcAft>
                <a:spcPts val="0"/>
              </a:spcAft>
              <a:buSzPts val="4300"/>
              <a:buChar char="□"/>
              <a:defRPr i="1" sz="4300"/>
            </a:lvl2pPr>
            <a:lvl3pPr indent="-501650" lvl="2" marL="1371600" rtl="0">
              <a:lnSpc>
                <a:spcPct val="115000"/>
              </a:lnSpc>
              <a:spcBef>
                <a:spcPts val="0"/>
              </a:spcBef>
              <a:spcAft>
                <a:spcPts val="0"/>
              </a:spcAft>
              <a:buSzPts val="4300"/>
              <a:buChar char="□"/>
              <a:defRPr i="1" sz="4300"/>
            </a:lvl3pPr>
            <a:lvl4pPr indent="-501650" lvl="3" marL="1828800" rtl="0">
              <a:lnSpc>
                <a:spcPct val="115000"/>
              </a:lnSpc>
              <a:spcBef>
                <a:spcPts val="0"/>
              </a:spcBef>
              <a:spcAft>
                <a:spcPts val="0"/>
              </a:spcAft>
              <a:buSzPts val="4300"/>
              <a:buChar char="□"/>
              <a:defRPr i="1" sz="4300"/>
            </a:lvl4pPr>
            <a:lvl5pPr indent="-501650" lvl="4" marL="2286000" rtl="0">
              <a:lnSpc>
                <a:spcPct val="115000"/>
              </a:lnSpc>
              <a:spcBef>
                <a:spcPts val="0"/>
              </a:spcBef>
              <a:spcAft>
                <a:spcPts val="0"/>
              </a:spcAft>
              <a:buSzPts val="4300"/>
              <a:buChar char="○"/>
              <a:defRPr i="1" sz="4300"/>
            </a:lvl5pPr>
            <a:lvl6pPr indent="-501650" lvl="5" marL="2743200" rtl="0">
              <a:lnSpc>
                <a:spcPct val="115000"/>
              </a:lnSpc>
              <a:spcBef>
                <a:spcPts val="0"/>
              </a:spcBef>
              <a:spcAft>
                <a:spcPts val="0"/>
              </a:spcAft>
              <a:buSzPts val="4300"/>
              <a:buChar char="■"/>
              <a:defRPr i="1" sz="4300"/>
            </a:lvl6pPr>
            <a:lvl7pPr indent="-501650" lvl="6" marL="3200400" rtl="0">
              <a:lnSpc>
                <a:spcPct val="115000"/>
              </a:lnSpc>
              <a:spcBef>
                <a:spcPts val="0"/>
              </a:spcBef>
              <a:spcAft>
                <a:spcPts val="0"/>
              </a:spcAft>
              <a:buSzPts val="4300"/>
              <a:buChar char="●"/>
              <a:defRPr i="1" sz="4300"/>
            </a:lvl7pPr>
            <a:lvl8pPr indent="-501650" lvl="7" marL="3657600" rtl="0">
              <a:lnSpc>
                <a:spcPct val="115000"/>
              </a:lnSpc>
              <a:spcBef>
                <a:spcPts val="0"/>
              </a:spcBef>
              <a:spcAft>
                <a:spcPts val="0"/>
              </a:spcAft>
              <a:buSzPts val="4300"/>
              <a:buChar char="○"/>
              <a:defRPr i="1" sz="4300"/>
            </a:lvl8pPr>
            <a:lvl9pPr indent="-501650" lvl="8" marL="4114800">
              <a:lnSpc>
                <a:spcPct val="115000"/>
              </a:lnSpc>
              <a:spcBef>
                <a:spcPts val="0"/>
              </a:spcBef>
              <a:spcAft>
                <a:spcPts val="0"/>
              </a:spcAft>
              <a:buSzPts val="4300"/>
              <a:buChar char="■"/>
              <a:defRPr i="1" sz="4300"/>
            </a:lvl9pPr>
          </a:lstStyle>
          <a:p/>
        </p:txBody>
      </p:sp>
      <p:sp>
        <p:nvSpPr>
          <p:cNvPr id="84" name="Google Shape;84;p17"/>
          <p:cNvSpPr/>
          <p:nvPr/>
        </p:nvSpPr>
        <p:spPr>
          <a:xfrm>
            <a:off x="823667" y="804500"/>
            <a:ext cx="1264000" cy="1264000"/>
          </a:xfrm>
          <a:prstGeom prst="rect">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17"/>
          <p:cNvSpPr/>
          <p:nvPr/>
        </p:nvSpPr>
        <p:spPr>
          <a:xfrm>
            <a:off x="1078928" y="1139700"/>
            <a:ext cx="753477" cy="593600"/>
          </a:xfrm>
          <a:prstGeom prst="rect">
            <a:avLst/>
          </a:prstGeom>
        </p:spPr>
        <p:txBody>
          <a:bodyPr>
            <a:prstTxWarp prst="textPlain"/>
          </a:bodyPr>
          <a:lstStyle/>
          <a:p>
            <a:pPr lvl="0" algn="ctr"/>
            <a:r>
              <a:rPr b="1" i="0">
                <a:ln>
                  <a:noFill/>
                </a:ln>
                <a:solidFill>
                  <a:srgbClr val="FFFFFF"/>
                </a:solidFill>
                <a:latin typeface="Arial"/>
              </a:rPr>
              <a:t>“</a:t>
            </a:r>
          </a:p>
        </p:txBody>
      </p:sp>
      <p:sp>
        <p:nvSpPr>
          <p:cNvPr id="86" name="Google Shape;86;p17"/>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7" name="Shape 87"/>
        <p:cNvGrpSpPr/>
        <p:nvPr/>
      </p:nvGrpSpPr>
      <p:grpSpPr>
        <a:xfrm>
          <a:off x="0" y="0"/>
          <a:ext cx="0" cy="0"/>
          <a:chOff x="0" y="0"/>
          <a:chExt cx="0" cy="0"/>
        </a:xfrm>
      </p:grpSpPr>
      <p:sp>
        <p:nvSpPr>
          <p:cNvPr id="88" name="Google Shape;88;p18"/>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18"/>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90" name="Google Shape;90;p18"/>
          <p:cNvSpPr txBox="1"/>
          <p:nvPr>
            <p:ph idx="1" type="body"/>
          </p:nvPr>
        </p:nvSpPr>
        <p:spPr>
          <a:xfrm>
            <a:off x="1158867" y="3083900"/>
            <a:ext cx="9874400" cy="2672000"/>
          </a:xfrm>
          <a:prstGeom prst="rect">
            <a:avLst/>
          </a:prstGeom>
        </p:spPr>
        <p:txBody>
          <a:bodyPr anchorCtr="0" anchor="t" bIns="121900" lIns="121900" spcFirstLastPara="1" rIns="121900" wrap="square" tIns="121900"/>
          <a:lstStyle>
            <a:lvl1pPr indent="-400050" lvl="0" marL="457200">
              <a:spcBef>
                <a:spcPts val="800"/>
              </a:spcBef>
              <a:spcAft>
                <a:spcPts val="0"/>
              </a:spcAft>
              <a:buSzPts val="27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91" name="Google Shape;91;p18"/>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92" name="Shape 92"/>
        <p:cNvGrpSpPr/>
        <p:nvPr/>
      </p:nvGrpSpPr>
      <p:grpSpPr>
        <a:xfrm>
          <a:off x="0" y="0"/>
          <a:ext cx="0" cy="0"/>
          <a:chOff x="0" y="0"/>
          <a:chExt cx="0" cy="0"/>
        </a:xfrm>
      </p:grpSpPr>
      <p:sp>
        <p:nvSpPr>
          <p:cNvPr id="93" name="Google Shape;93;p19"/>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95" name="Google Shape;95;p19"/>
          <p:cNvSpPr txBox="1"/>
          <p:nvPr>
            <p:ph idx="1" type="body"/>
          </p:nvPr>
        </p:nvSpPr>
        <p:spPr>
          <a:xfrm>
            <a:off x="1158867" y="3083900"/>
            <a:ext cx="4792800" cy="28444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96" name="Google Shape;96;p19"/>
          <p:cNvSpPr txBox="1"/>
          <p:nvPr>
            <p:ph idx="2" type="body"/>
          </p:nvPr>
        </p:nvSpPr>
        <p:spPr>
          <a:xfrm>
            <a:off x="6240305" y="3083900"/>
            <a:ext cx="4792800" cy="28444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97" name="Google Shape;97;p19"/>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8" name="Shape 98"/>
        <p:cNvGrpSpPr/>
        <p:nvPr/>
      </p:nvGrpSpPr>
      <p:grpSpPr>
        <a:xfrm>
          <a:off x="0" y="0"/>
          <a:ext cx="0" cy="0"/>
          <a:chOff x="0" y="0"/>
          <a:chExt cx="0" cy="0"/>
        </a:xfrm>
      </p:grpSpPr>
      <p:sp>
        <p:nvSpPr>
          <p:cNvPr id="99" name="Google Shape;99;p20"/>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p:txBody>
      </p:sp>
      <p:sp>
        <p:nvSpPr>
          <p:cNvPr id="101" name="Google Shape;101;p20"/>
          <p:cNvSpPr txBox="1"/>
          <p:nvPr>
            <p:ph idx="1" type="body"/>
          </p:nvPr>
        </p:nvSpPr>
        <p:spPr>
          <a:xfrm>
            <a:off x="1158867"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2" name="Google Shape;102;p20"/>
          <p:cNvSpPr txBox="1"/>
          <p:nvPr>
            <p:ph idx="2" type="body"/>
          </p:nvPr>
        </p:nvSpPr>
        <p:spPr>
          <a:xfrm>
            <a:off x="4475653"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3" name="Google Shape;103;p20"/>
          <p:cNvSpPr txBox="1"/>
          <p:nvPr>
            <p:ph idx="3" type="body"/>
          </p:nvPr>
        </p:nvSpPr>
        <p:spPr>
          <a:xfrm>
            <a:off x="7792439" y="3083900"/>
            <a:ext cx="3155200" cy="27200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04" name="Google Shape;104;p20"/>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p21"/>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158867" y="1130133"/>
            <a:ext cx="6789600" cy="18136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108" name="Google Shape;108;p21"/>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3"/>
          <p:cNvSpPr txBox="1"/>
          <p:nvPr>
            <p:ph type="ctrTitle"/>
          </p:nvPr>
        </p:nvSpPr>
        <p:spPr>
          <a:xfrm>
            <a:off x="1350400" y="3330333"/>
            <a:ext cx="6600000" cy="15465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9" name="Google Shape;19;p3"/>
          <p:cNvSpPr txBox="1"/>
          <p:nvPr>
            <p:ph idx="1" type="subTitle"/>
          </p:nvPr>
        </p:nvSpPr>
        <p:spPr>
          <a:xfrm>
            <a:off x="1350400" y="4904336"/>
            <a:ext cx="6600000" cy="1046400"/>
          </a:xfrm>
          <a:prstGeom prst="rect">
            <a:avLst/>
          </a:prstGeom>
        </p:spPr>
        <p:txBody>
          <a:bodyPr anchorCtr="0" anchor="t" bIns="121900" lIns="121900" spcFirstLastPara="1" rIns="121900" wrap="square" tIns="121900"/>
          <a:lstStyle>
            <a:lvl1pPr lvl="0" rtl="0">
              <a:spcBef>
                <a:spcPts val="0"/>
              </a:spcBef>
              <a:spcAft>
                <a:spcPts val="0"/>
              </a:spcAft>
              <a:buClr>
                <a:srgbClr val="000000"/>
              </a:buClr>
              <a:buSzPts val="2700"/>
              <a:buNone/>
              <a:defRPr>
                <a:solidFill>
                  <a:srgbClr val="000000"/>
                </a:solidFill>
              </a:defRPr>
            </a:lvl1pPr>
            <a:lvl2pPr lvl="1" rtl="0">
              <a:spcBef>
                <a:spcPts val="0"/>
              </a:spcBef>
              <a:spcAft>
                <a:spcPts val="0"/>
              </a:spcAft>
              <a:buClr>
                <a:srgbClr val="000000"/>
              </a:buClr>
              <a:buSzPts val="2700"/>
              <a:buNone/>
              <a:defRPr>
                <a:solidFill>
                  <a:srgbClr val="000000"/>
                </a:solidFill>
              </a:defRPr>
            </a:lvl2pPr>
            <a:lvl3pPr lvl="2" rtl="0">
              <a:spcBef>
                <a:spcPts val="0"/>
              </a:spcBef>
              <a:spcAft>
                <a:spcPts val="0"/>
              </a:spcAft>
              <a:buClr>
                <a:srgbClr val="000000"/>
              </a:buClr>
              <a:buSzPts val="2700"/>
              <a:buNone/>
              <a:defRPr>
                <a:solidFill>
                  <a:srgbClr val="000000"/>
                </a:solidFill>
              </a:defRPr>
            </a:lvl3pPr>
            <a:lvl4pPr lvl="3" rtl="0">
              <a:spcBef>
                <a:spcPts val="0"/>
              </a:spcBef>
              <a:spcAft>
                <a:spcPts val="0"/>
              </a:spcAft>
              <a:buClr>
                <a:srgbClr val="000000"/>
              </a:buClr>
              <a:buSzPts val="2700"/>
              <a:buNone/>
              <a:defRPr>
                <a:solidFill>
                  <a:srgbClr val="000000"/>
                </a:solidFill>
              </a:defRPr>
            </a:lvl4pPr>
            <a:lvl5pPr lvl="4" rtl="0">
              <a:spcBef>
                <a:spcPts val="0"/>
              </a:spcBef>
              <a:spcAft>
                <a:spcPts val="0"/>
              </a:spcAft>
              <a:buClr>
                <a:srgbClr val="000000"/>
              </a:buClr>
              <a:buSzPts val="2700"/>
              <a:buNone/>
              <a:defRPr>
                <a:solidFill>
                  <a:srgbClr val="000000"/>
                </a:solidFill>
              </a:defRPr>
            </a:lvl5pPr>
            <a:lvl6pPr lvl="5" rtl="0">
              <a:spcBef>
                <a:spcPts val="0"/>
              </a:spcBef>
              <a:spcAft>
                <a:spcPts val="0"/>
              </a:spcAft>
              <a:buClr>
                <a:srgbClr val="000000"/>
              </a:buClr>
              <a:buSzPts val="2700"/>
              <a:buNone/>
              <a:defRPr>
                <a:solidFill>
                  <a:srgbClr val="000000"/>
                </a:solidFill>
              </a:defRPr>
            </a:lvl6pPr>
            <a:lvl7pPr lvl="6" rtl="0">
              <a:spcBef>
                <a:spcPts val="0"/>
              </a:spcBef>
              <a:spcAft>
                <a:spcPts val="0"/>
              </a:spcAft>
              <a:buClr>
                <a:srgbClr val="000000"/>
              </a:buClr>
              <a:buSzPts val="2700"/>
              <a:buNone/>
              <a:defRPr>
                <a:solidFill>
                  <a:srgbClr val="000000"/>
                </a:solidFill>
              </a:defRPr>
            </a:lvl7pPr>
            <a:lvl8pPr lvl="7" rtl="0">
              <a:spcBef>
                <a:spcPts val="0"/>
              </a:spcBef>
              <a:spcAft>
                <a:spcPts val="0"/>
              </a:spcAft>
              <a:buClr>
                <a:srgbClr val="000000"/>
              </a:buClr>
              <a:buSzPts val="2700"/>
              <a:buNone/>
              <a:defRPr>
                <a:solidFill>
                  <a:srgbClr val="000000"/>
                </a:solidFill>
              </a:defRPr>
            </a:lvl8pPr>
            <a:lvl9pPr lvl="8" rtl="0">
              <a:spcBef>
                <a:spcPts val="0"/>
              </a:spcBef>
              <a:spcAft>
                <a:spcPts val="0"/>
              </a:spcAft>
              <a:buClr>
                <a:srgbClr val="000000"/>
              </a:buClr>
              <a:buSzPts val="2700"/>
              <a:buNone/>
              <a:defRPr>
                <a:solidFill>
                  <a:srgbClr val="000000"/>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9" name="Shape 109"/>
        <p:cNvGrpSpPr/>
        <p:nvPr/>
      </p:nvGrpSpPr>
      <p:grpSpPr>
        <a:xfrm>
          <a:off x="0" y="0"/>
          <a:ext cx="0" cy="0"/>
          <a:chOff x="0" y="0"/>
          <a:chExt cx="0" cy="0"/>
        </a:xfrm>
      </p:grpSpPr>
      <p:sp>
        <p:nvSpPr>
          <p:cNvPr id="110" name="Google Shape;110;p22"/>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1120567" y="5265467"/>
            <a:ext cx="9950800" cy="692800"/>
          </a:xfrm>
          <a:prstGeom prst="rect">
            <a:avLst/>
          </a:prstGeom>
        </p:spPr>
        <p:txBody>
          <a:bodyPr anchorCtr="0" anchor="t" bIns="121900" lIns="121900" spcFirstLastPara="1" rIns="121900" wrap="square" tIns="121900"/>
          <a:lstStyle>
            <a:lvl1pPr indent="-228600" lvl="0" marL="457200">
              <a:spcBef>
                <a:spcPts val="500"/>
              </a:spcBef>
              <a:spcAft>
                <a:spcPts val="0"/>
              </a:spcAft>
              <a:buSzPts val="2400"/>
              <a:buFont typeface="Work Sans"/>
              <a:buNone/>
              <a:defRPr b="1" sz="2400">
                <a:latin typeface="Work Sans"/>
                <a:ea typeface="Work Sans"/>
                <a:cs typeface="Work Sans"/>
                <a:sym typeface="Work Sans"/>
              </a:defRPr>
            </a:lvl1pPr>
          </a:lstStyle>
          <a:p/>
        </p:txBody>
      </p:sp>
      <p:sp>
        <p:nvSpPr>
          <p:cNvPr id="112" name="Google Shape;112;p22"/>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3" name="Shape 113"/>
        <p:cNvGrpSpPr/>
        <p:nvPr/>
      </p:nvGrpSpPr>
      <p:grpSpPr>
        <a:xfrm>
          <a:off x="0" y="0"/>
          <a:ext cx="0" cy="0"/>
          <a:chOff x="0" y="0"/>
          <a:chExt cx="0" cy="0"/>
        </a:xfrm>
      </p:grpSpPr>
      <p:sp>
        <p:nvSpPr>
          <p:cNvPr id="114" name="Google Shape;114;p23"/>
          <p:cNvSpPr/>
          <p:nvPr/>
        </p:nvSpPr>
        <p:spPr>
          <a:xfrm>
            <a:off x="264800" y="264800"/>
            <a:ext cx="11662400" cy="63476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23"/>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verse">
  <p:cSld name="BLANK_1">
    <p:bg>
      <p:bgPr>
        <a:solidFill>
          <a:srgbClr val="000000"/>
        </a:solidFill>
      </p:bgPr>
    </p:bg>
    <p:spTree>
      <p:nvGrpSpPr>
        <p:cNvPr id="116" name="Shape 116"/>
        <p:cNvGrpSpPr/>
        <p:nvPr/>
      </p:nvGrpSpPr>
      <p:grpSpPr>
        <a:xfrm>
          <a:off x="0" y="0"/>
          <a:ext cx="0" cy="0"/>
          <a:chOff x="0" y="0"/>
          <a:chExt cx="0" cy="0"/>
        </a:xfrm>
      </p:grpSpPr>
      <p:sp>
        <p:nvSpPr>
          <p:cNvPr id="117" name="Google Shape;117;p24"/>
          <p:cNvSpPr/>
          <p:nvPr/>
        </p:nvSpPr>
        <p:spPr>
          <a:xfrm>
            <a:off x="264800" y="264800"/>
            <a:ext cx="11662400" cy="6347600"/>
          </a:xfrm>
          <a:prstGeom prst="frame">
            <a:avLst>
              <a:gd fmla="val 4126" name="adj1"/>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24"/>
          <p:cNvSpPr txBox="1"/>
          <p:nvPr>
            <p:ph idx="12" type="sldNum"/>
          </p:nvPr>
        </p:nvSpPr>
        <p:spPr>
          <a:xfrm>
            <a:off x="10879332" y="5857704"/>
            <a:ext cx="731600" cy="524800"/>
          </a:xfrm>
          <a:prstGeom prst="rect">
            <a:avLst/>
          </a:prstGeom>
        </p:spPr>
        <p:txBody>
          <a:bodyPr anchorCtr="0" anchor="ctr" bIns="121900" lIns="121900" spcFirstLastPara="1" rIns="121900" wrap="square" tIns="12190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2406033" y="1139700"/>
            <a:ext cx="6869700" cy="4673700"/>
          </a:xfrm>
          <a:prstGeom prst="rect">
            <a:avLst/>
          </a:prstGeom>
        </p:spPr>
        <p:txBody>
          <a:bodyPr anchorCtr="0" anchor="t" bIns="121900" lIns="121900" spcFirstLastPara="1" rIns="121900" wrap="square" tIns="121900"/>
          <a:lstStyle>
            <a:lvl1pPr indent="-501650" lvl="0" marL="457200" rtl="0">
              <a:lnSpc>
                <a:spcPct val="115000"/>
              </a:lnSpc>
              <a:spcBef>
                <a:spcPts val="800"/>
              </a:spcBef>
              <a:spcAft>
                <a:spcPts val="0"/>
              </a:spcAft>
              <a:buSzPts val="4300"/>
              <a:buChar char="▪"/>
              <a:defRPr i="1" sz="4300"/>
            </a:lvl1pPr>
            <a:lvl2pPr indent="-501650" lvl="1" marL="914400" rtl="0">
              <a:lnSpc>
                <a:spcPct val="115000"/>
              </a:lnSpc>
              <a:spcBef>
                <a:spcPts val="0"/>
              </a:spcBef>
              <a:spcAft>
                <a:spcPts val="0"/>
              </a:spcAft>
              <a:buSzPts val="4300"/>
              <a:buChar char="□"/>
              <a:defRPr i="1" sz="4300"/>
            </a:lvl2pPr>
            <a:lvl3pPr indent="-501650" lvl="2" marL="1371600" rtl="0">
              <a:lnSpc>
                <a:spcPct val="115000"/>
              </a:lnSpc>
              <a:spcBef>
                <a:spcPts val="0"/>
              </a:spcBef>
              <a:spcAft>
                <a:spcPts val="0"/>
              </a:spcAft>
              <a:buSzPts val="4300"/>
              <a:buChar char="□"/>
              <a:defRPr i="1" sz="4300"/>
            </a:lvl3pPr>
            <a:lvl4pPr indent="-501650" lvl="3" marL="1828800" rtl="0">
              <a:lnSpc>
                <a:spcPct val="115000"/>
              </a:lnSpc>
              <a:spcBef>
                <a:spcPts val="0"/>
              </a:spcBef>
              <a:spcAft>
                <a:spcPts val="0"/>
              </a:spcAft>
              <a:buSzPts val="4300"/>
              <a:buChar char="□"/>
              <a:defRPr i="1" sz="4300"/>
            </a:lvl4pPr>
            <a:lvl5pPr indent="-501650" lvl="4" marL="2286000" rtl="0">
              <a:lnSpc>
                <a:spcPct val="115000"/>
              </a:lnSpc>
              <a:spcBef>
                <a:spcPts val="0"/>
              </a:spcBef>
              <a:spcAft>
                <a:spcPts val="0"/>
              </a:spcAft>
              <a:buSzPts val="4300"/>
              <a:buChar char="○"/>
              <a:defRPr i="1" sz="4300"/>
            </a:lvl5pPr>
            <a:lvl6pPr indent="-501650" lvl="5" marL="2743200" rtl="0">
              <a:lnSpc>
                <a:spcPct val="115000"/>
              </a:lnSpc>
              <a:spcBef>
                <a:spcPts val="0"/>
              </a:spcBef>
              <a:spcAft>
                <a:spcPts val="0"/>
              </a:spcAft>
              <a:buSzPts val="4300"/>
              <a:buChar char="■"/>
              <a:defRPr i="1" sz="4300"/>
            </a:lvl6pPr>
            <a:lvl7pPr indent="-501650" lvl="6" marL="3200400" rtl="0">
              <a:lnSpc>
                <a:spcPct val="115000"/>
              </a:lnSpc>
              <a:spcBef>
                <a:spcPts val="0"/>
              </a:spcBef>
              <a:spcAft>
                <a:spcPts val="0"/>
              </a:spcAft>
              <a:buSzPts val="4300"/>
              <a:buChar char="●"/>
              <a:defRPr i="1" sz="4300"/>
            </a:lvl7pPr>
            <a:lvl8pPr indent="-501650" lvl="7" marL="3657600" rtl="0">
              <a:lnSpc>
                <a:spcPct val="115000"/>
              </a:lnSpc>
              <a:spcBef>
                <a:spcPts val="0"/>
              </a:spcBef>
              <a:spcAft>
                <a:spcPts val="0"/>
              </a:spcAft>
              <a:buSzPts val="4300"/>
              <a:buChar char="○"/>
              <a:defRPr i="1" sz="4300"/>
            </a:lvl8pPr>
            <a:lvl9pPr indent="-501650" lvl="8" marL="4114800">
              <a:lnSpc>
                <a:spcPct val="115000"/>
              </a:lnSpc>
              <a:spcBef>
                <a:spcPts val="0"/>
              </a:spcBef>
              <a:spcAft>
                <a:spcPts val="0"/>
              </a:spcAft>
              <a:buSzPts val="4300"/>
              <a:buChar char="■"/>
              <a:defRPr i="1" sz="4300"/>
            </a:lvl9pPr>
          </a:lstStyle>
          <a:p/>
        </p:txBody>
      </p:sp>
      <p:sp>
        <p:nvSpPr>
          <p:cNvPr id="23" name="Google Shape;23;p4"/>
          <p:cNvSpPr/>
          <p:nvPr/>
        </p:nvSpPr>
        <p:spPr>
          <a:xfrm>
            <a:off x="823667" y="804500"/>
            <a:ext cx="1263900" cy="1263900"/>
          </a:xfrm>
          <a:prstGeom prst="rect">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4"/>
          <p:cNvSpPr/>
          <p:nvPr/>
        </p:nvSpPr>
        <p:spPr>
          <a:xfrm>
            <a:off x="1078928" y="1139700"/>
            <a:ext cx="753477" cy="593600"/>
          </a:xfrm>
          <a:prstGeom prst="rect">
            <a:avLst/>
          </a:prstGeom>
        </p:spPr>
        <p:txBody>
          <a:bodyPr>
            <a:prstTxWarp prst="textPlain"/>
          </a:bodyPr>
          <a:lstStyle/>
          <a:p>
            <a:pPr lvl="0" algn="ctr"/>
            <a:r>
              <a:rPr b="1" i="0">
                <a:ln>
                  <a:noFill/>
                </a:ln>
                <a:solidFill>
                  <a:srgbClr val="FFFFFF"/>
                </a:solidFill>
                <a:latin typeface="Arial"/>
              </a:rPr>
              <a:t>“</a:t>
            </a:r>
          </a:p>
        </p:txBody>
      </p:sp>
      <p:sp>
        <p:nvSpPr>
          <p:cNvPr id="25" name="Google Shape;25;p4"/>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9" name="Google Shape;29;p5"/>
          <p:cNvSpPr txBox="1"/>
          <p:nvPr>
            <p:ph idx="1" type="body"/>
          </p:nvPr>
        </p:nvSpPr>
        <p:spPr>
          <a:xfrm>
            <a:off x="1158867" y="3083900"/>
            <a:ext cx="9874500" cy="2672100"/>
          </a:xfrm>
          <a:prstGeom prst="rect">
            <a:avLst/>
          </a:prstGeom>
        </p:spPr>
        <p:txBody>
          <a:bodyPr anchorCtr="0" anchor="t" bIns="121900" lIns="121900" spcFirstLastPara="1" rIns="121900" wrap="square" tIns="121900"/>
          <a:lstStyle>
            <a:lvl1pPr indent="-400050" lvl="0" marL="457200">
              <a:spcBef>
                <a:spcPts val="800"/>
              </a:spcBef>
              <a:spcAft>
                <a:spcPts val="0"/>
              </a:spcAft>
              <a:buSzPts val="2700"/>
              <a:buChar char="▪"/>
              <a:defRPr/>
            </a:lvl1pPr>
            <a:lvl2pPr indent="-400050" lvl="1" marL="914400">
              <a:spcBef>
                <a:spcPts val="0"/>
              </a:spcBef>
              <a:spcAft>
                <a:spcPts val="0"/>
              </a:spcAft>
              <a:buSzPts val="2700"/>
              <a:buChar char="□"/>
              <a:defRPr/>
            </a:lvl2pPr>
            <a:lvl3pPr indent="-400050" lvl="2" marL="1371600">
              <a:spcBef>
                <a:spcPts val="0"/>
              </a:spcBef>
              <a:spcAft>
                <a:spcPts val="0"/>
              </a:spcAft>
              <a:buSzPts val="2700"/>
              <a:buChar char="□"/>
              <a:defRPr/>
            </a:lvl3pPr>
            <a:lvl4pPr indent="-400050" lvl="3" marL="1828800">
              <a:spcBef>
                <a:spcPts val="0"/>
              </a:spcBef>
              <a:spcAft>
                <a:spcPts val="0"/>
              </a:spcAft>
              <a:buSzPts val="2700"/>
              <a:buChar char="□"/>
              <a:defRPr/>
            </a:lvl4pPr>
            <a:lvl5pPr indent="-400050" lvl="4" marL="2286000">
              <a:spcBef>
                <a:spcPts val="0"/>
              </a:spcBef>
              <a:spcAft>
                <a:spcPts val="0"/>
              </a:spcAft>
              <a:buSzPts val="2700"/>
              <a:buChar char="○"/>
              <a:defRPr/>
            </a:lvl5pPr>
            <a:lvl6pPr indent="-400050" lvl="5" marL="2743200">
              <a:spcBef>
                <a:spcPts val="0"/>
              </a:spcBef>
              <a:spcAft>
                <a:spcPts val="0"/>
              </a:spcAft>
              <a:buSzPts val="2700"/>
              <a:buChar char="■"/>
              <a:defRPr/>
            </a:lvl6pPr>
            <a:lvl7pPr indent="-400050" lvl="6" marL="3200400">
              <a:spcBef>
                <a:spcPts val="0"/>
              </a:spcBef>
              <a:spcAft>
                <a:spcPts val="0"/>
              </a:spcAft>
              <a:buSzPts val="2700"/>
              <a:buChar char="●"/>
              <a:defRPr/>
            </a:lvl7pPr>
            <a:lvl8pPr indent="-400050" lvl="7" marL="3657600">
              <a:spcBef>
                <a:spcPts val="0"/>
              </a:spcBef>
              <a:spcAft>
                <a:spcPts val="0"/>
              </a:spcAft>
              <a:buSzPts val="2700"/>
              <a:buChar char="○"/>
              <a:defRPr/>
            </a:lvl8pPr>
            <a:lvl9pPr indent="-400050" lvl="8" marL="4114800">
              <a:spcBef>
                <a:spcPts val="0"/>
              </a:spcBef>
              <a:spcAft>
                <a:spcPts val="0"/>
              </a:spcAft>
              <a:buSzPts val="2700"/>
              <a:buChar char="■"/>
              <a:defRPr/>
            </a:lvl9pPr>
          </a:lstStyle>
          <a:p/>
        </p:txBody>
      </p:sp>
      <p:sp>
        <p:nvSpPr>
          <p:cNvPr id="30" name="Google Shape;30;p5"/>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34" name="Google Shape;34;p6"/>
          <p:cNvSpPr txBox="1"/>
          <p:nvPr>
            <p:ph idx="1" type="body"/>
          </p:nvPr>
        </p:nvSpPr>
        <p:spPr>
          <a:xfrm>
            <a:off x="1158867" y="3083900"/>
            <a:ext cx="4792800" cy="28443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5" name="Google Shape;35;p6"/>
          <p:cNvSpPr txBox="1"/>
          <p:nvPr>
            <p:ph idx="2" type="body"/>
          </p:nvPr>
        </p:nvSpPr>
        <p:spPr>
          <a:xfrm>
            <a:off x="6240305" y="3083900"/>
            <a:ext cx="4792800" cy="2844300"/>
          </a:xfrm>
          <a:prstGeom prst="rect">
            <a:avLst/>
          </a:prstGeom>
        </p:spPr>
        <p:txBody>
          <a:bodyPr anchorCtr="0" anchor="t" bIns="121900" lIns="121900" spcFirstLastPara="1" rIns="121900" wrap="square" tIns="121900"/>
          <a:lstStyle>
            <a:lvl1pPr indent="-361950" lvl="0" marL="457200">
              <a:spcBef>
                <a:spcPts val="80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6" name="Google Shape;36;p6"/>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rtl="0">
              <a:spcBef>
                <a:spcPts val="0"/>
              </a:spcBef>
              <a:spcAft>
                <a:spcPts val="0"/>
              </a:spcAft>
              <a:buSzPts val="5300"/>
              <a:buNone/>
              <a:defRPr/>
            </a:lvl1pPr>
            <a:lvl2pPr lvl="1" rtl="0">
              <a:spcBef>
                <a:spcPts val="0"/>
              </a:spcBef>
              <a:spcAft>
                <a:spcPts val="0"/>
              </a:spcAft>
              <a:buSzPts val="5300"/>
              <a:buNone/>
              <a:defRPr/>
            </a:lvl2pPr>
            <a:lvl3pPr lvl="2" rtl="0">
              <a:spcBef>
                <a:spcPts val="0"/>
              </a:spcBef>
              <a:spcAft>
                <a:spcPts val="0"/>
              </a:spcAft>
              <a:buSzPts val="5300"/>
              <a:buNone/>
              <a:defRPr/>
            </a:lvl3pPr>
            <a:lvl4pPr lvl="3" rtl="0">
              <a:spcBef>
                <a:spcPts val="0"/>
              </a:spcBef>
              <a:spcAft>
                <a:spcPts val="0"/>
              </a:spcAft>
              <a:buSzPts val="5300"/>
              <a:buNone/>
              <a:defRPr/>
            </a:lvl4pPr>
            <a:lvl5pPr lvl="4" rtl="0">
              <a:spcBef>
                <a:spcPts val="0"/>
              </a:spcBef>
              <a:spcAft>
                <a:spcPts val="0"/>
              </a:spcAft>
              <a:buSzPts val="5300"/>
              <a:buNone/>
              <a:defRPr/>
            </a:lvl5pPr>
            <a:lvl6pPr lvl="5" rtl="0">
              <a:spcBef>
                <a:spcPts val="0"/>
              </a:spcBef>
              <a:spcAft>
                <a:spcPts val="0"/>
              </a:spcAft>
              <a:buSzPts val="5300"/>
              <a:buNone/>
              <a:defRPr/>
            </a:lvl6pPr>
            <a:lvl7pPr lvl="6" rtl="0">
              <a:spcBef>
                <a:spcPts val="0"/>
              </a:spcBef>
              <a:spcAft>
                <a:spcPts val="0"/>
              </a:spcAft>
              <a:buSzPts val="5300"/>
              <a:buNone/>
              <a:defRPr/>
            </a:lvl7pPr>
            <a:lvl8pPr lvl="7" rtl="0">
              <a:spcBef>
                <a:spcPts val="0"/>
              </a:spcBef>
              <a:spcAft>
                <a:spcPts val="0"/>
              </a:spcAft>
              <a:buSzPts val="5300"/>
              <a:buNone/>
              <a:defRPr/>
            </a:lvl8pPr>
            <a:lvl9pPr lvl="8" rtl="0">
              <a:spcBef>
                <a:spcPts val="0"/>
              </a:spcBef>
              <a:spcAft>
                <a:spcPts val="0"/>
              </a:spcAft>
              <a:buSzPts val="5300"/>
              <a:buNone/>
              <a:defRPr/>
            </a:lvl9pPr>
          </a:lstStyle>
          <a:p/>
        </p:txBody>
      </p:sp>
      <p:sp>
        <p:nvSpPr>
          <p:cNvPr id="40" name="Google Shape;40;p7"/>
          <p:cNvSpPr txBox="1"/>
          <p:nvPr>
            <p:ph idx="1" type="body"/>
          </p:nvPr>
        </p:nvSpPr>
        <p:spPr>
          <a:xfrm>
            <a:off x="1158867"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1" name="Google Shape;41;p7"/>
          <p:cNvSpPr txBox="1"/>
          <p:nvPr>
            <p:ph idx="2" type="body"/>
          </p:nvPr>
        </p:nvSpPr>
        <p:spPr>
          <a:xfrm>
            <a:off x="4475653"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2" name="Google Shape;42;p7"/>
          <p:cNvSpPr txBox="1"/>
          <p:nvPr>
            <p:ph idx="3" type="body"/>
          </p:nvPr>
        </p:nvSpPr>
        <p:spPr>
          <a:xfrm>
            <a:off x="7792439" y="3083900"/>
            <a:ext cx="3155100" cy="2720100"/>
          </a:xfrm>
          <a:prstGeom prst="rect">
            <a:avLst/>
          </a:prstGeom>
        </p:spPr>
        <p:txBody>
          <a:bodyPr anchorCtr="0" anchor="t" bIns="121900" lIns="121900" spcFirstLastPara="1" rIns="121900" wrap="square" tIns="121900"/>
          <a:lstStyle>
            <a:lvl1pPr indent="-349250" lvl="0" marL="457200" rtl="0">
              <a:spcBef>
                <a:spcPts val="80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43" name="Google Shape;43;p7"/>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8"/>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1158867" y="1130133"/>
            <a:ext cx="6789600" cy="1813500"/>
          </a:xfrm>
          <a:prstGeom prst="rect">
            <a:avLst/>
          </a:prstGeom>
        </p:spPr>
        <p:txBody>
          <a:bodyPr anchorCtr="0" anchor="b" bIns="121900" lIns="121900" spcFirstLastPara="1" rIns="121900" wrap="square" tIns="121900"/>
          <a:lstStyle>
            <a:lvl1pPr lvl="0">
              <a:spcBef>
                <a:spcPts val="0"/>
              </a:spcBef>
              <a:spcAft>
                <a:spcPts val="0"/>
              </a:spcAft>
              <a:buSzPts val="5300"/>
              <a:buNone/>
              <a:defRPr/>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47" name="Google Shape;47;p8"/>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idx="1" type="body"/>
          </p:nvPr>
        </p:nvSpPr>
        <p:spPr>
          <a:xfrm>
            <a:off x="1120567" y="5265467"/>
            <a:ext cx="9950700" cy="692700"/>
          </a:xfrm>
          <a:prstGeom prst="rect">
            <a:avLst/>
          </a:prstGeom>
        </p:spPr>
        <p:txBody>
          <a:bodyPr anchorCtr="0" anchor="t" bIns="121900" lIns="121900" spcFirstLastPara="1" rIns="121900" wrap="square" tIns="121900"/>
          <a:lstStyle>
            <a:lvl1pPr indent="-228600" lvl="0" marL="457200">
              <a:spcBef>
                <a:spcPts val="500"/>
              </a:spcBef>
              <a:spcAft>
                <a:spcPts val="0"/>
              </a:spcAft>
              <a:buSzPts val="2400"/>
              <a:buFont typeface="Work Sans"/>
              <a:buNone/>
              <a:defRPr b="1" sz="2400">
                <a:latin typeface="Work Sans"/>
                <a:ea typeface="Work Sans"/>
                <a:cs typeface="Work Sans"/>
                <a:sym typeface="Work Sans"/>
              </a:defRPr>
            </a:lvl1pPr>
          </a:lstStyle>
          <a:p/>
        </p:txBody>
      </p:sp>
      <p:sp>
        <p:nvSpPr>
          <p:cNvPr id="51" name="Google Shape;51;p9"/>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0"/>
          <p:cNvSpPr/>
          <p:nvPr/>
        </p:nvSpPr>
        <p:spPr>
          <a:xfrm>
            <a:off x="264800" y="264800"/>
            <a:ext cx="11662500" cy="6347700"/>
          </a:xfrm>
          <a:prstGeom prst="frame">
            <a:avLst>
              <a:gd fmla="val 4126" name="adj1"/>
            </a:avLst>
          </a:pr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0"/>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8867" y="1130133"/>
            <a:ext cx="6789600" cy="18135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1pPr>
            <a:lvl2pPr lvl="1">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2pPr>
            <a:lvl3pPr lvl="2">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3pPr>
            <a:lvl4pPr lvl="3">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4pPr>
            <a:lvl5pPr lvl="4">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5pPr>
            <a:lvl6pPr lvl="5">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6pPr>
            <a:lvl7pPr lvl="6">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7pPr>
            <a:lvl8pPr lvl="7">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8pPr>
            <a:lvl9pPr lvl="8">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9pPr>
          </a:lstStyle>
          <a:p/>
        </p:txBody>
      </p:sp>
      <p:sp>
        <p:nvSpPr>
          <p:cNvPr id="11" name="Google Shape;11;p1"/>
          <p:cNvSpPr txBox="1"/>
          <p:nvPr>
            <p:ph idx="1" type="body"/>
          </p:nvPr>
        </p:nvSpPr>
        <p:spPr>
          <a:xfrm>
            <a:off x="1158867" y="3083900"/>
            <a:ext cx="9874500" cy="2672100"/>
          </a:xfrm>
          <a:prstGeom prst="rect">
            <a:avLst/>
          </a:prstGeom>
          <a:noFill/>
          <a:ln>
            <a:noFill/>
          </a:ln>
        </p:spPr>
        <p:txBody>
          <a:bodyPr anchorCtr="0" anchor="t" bIns="121900" lIns="121900" spcFirstLastPara="1" rIns="121900" wrap="square" tIns="121900"/>
          <a:lstStyle>
            <a:lvl1pPr indent="-400050" lvl="0" marL="457200">
              <a:spcBef>
                <a:spcPts val="80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1pPr>
            <a:lvl2pPr indent="-400050" lvl="1" marL="914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2pPr>
            <a:lvl3pPr indent="-400050" lvl="2" marL="1371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3pPr>
            <a:lvl4pPr indent="-400050" lvl="3" marL="1828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4pPr>
            <a:lvl5pPr indent="-400050" lvl="4" marL="22860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5pPr>
            <a:lvl6pPr indent="-400050" lvl="5" marL="27432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6pPr>
            <a:lvl7pPr indent="-400050" lvl="6" marL="3200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7pPr>
            <a:lvl8pPr indent="-400050" lvl="7" marL="3657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8pPr>
            <a:lvl9pPr indent="-400050" lvl="8" marL="4114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9pPr>
          </a:lstStyle>
          <a:p/>
        </p:txBody>
      </p:sp>
      <p:sp>
        <p:nvSpPr>
          <p:cNvPr id="12" name="Google Shape;12;p1"/>
          <p:cNvSpPr txBox="1"/>
          <p:nvPr>
            <p:ph idx="12" type="sldNum"/>
          </p:nvPr>
        </p:nvSpPr>
        <p:spPr>
          <a:xfrm>
            <a:off x="10879332" y="5857704"/>
            <a:ext cx="731700" cy="524700"/>
          </a:xfrm>
          <a:prstGeom prst="rect">
            <a:avLst/>
          </a:prstGeom>
          <a:noFill/>
          <a:ln>
            <a:noFill/>
          </a:ln>
        </p:spPr>
        <p:txBody>
          <a:bodyPr anchorCtr="0" anchor="ctr" bIns="121900" lIns="121900" spcFirstLastPara="1" rIns="121900" wrap="square" tIns="121900">
            <a:noAutofit/>
          </a:bodyPr>
          <a:lstStyle>
            <a:lvl1pPr lvl="0" algn="r">
              <a:buNone/>
              <a:defRPr b="1" sz="1700">
                <a:solidFill>
                  <a:schemeClr val="dk1"/>
                </a:solidFill>
                <a:latin typeface="Work Sans"/>
                <a:ea typeface="Work Sans"/>
                <a:cs typeface="Work Sans"/>
                <a:sym typeface="Work Sans"/>
              </a:defRPr>
            </a:lvl1pPr>
            <a:lvl2pPr lvl="1" algn="r">
              <a:buNone/>
              <a:defRPr b="1" sz="1700">
                <a:solidFill>
                  <a:schemeClr val="dk1"/>
                </a:solidFill>
                <a:latin typeface="Work Sans"/>
                <a:ea typeface="Work Sans"/>
                <a:cs typeface="Work Sans"/>
                <a:sym typeface="Work Sans"/>
              </a:defRPr>
            </a:lvl2pPr>
            <a:lvl3pPr lvl="2" algn="r">
              <a:buNone/>
              <a:defRPr b="1" sz="1700">
                <a:solidFill>
                  <a:schemeClr val="dk1"/>
                </a:solidFill>
                <a:latin typeface="Work Sans"/>
                <a:ea typeface="Work Sans"/>
                <a:cs typeface="Work Sans"/>
                <a:sym typeface="Work Sans"/>
              </a:defRPr>
            </a:lvl3pPr>
            <a:lvl4pPr lvl="3" algn="r">
              <a:buNone/>
              <a:defRPr b="1" sz="1700">
                <a:solidFill>
                  <a:schemeClr val="dk1"/>
                </a:solidFill>
                <a:latin typeface="Work Sans"/>
                <a:ea typeface="Work Sans"/>
                <a:cs typeface="Work Sans"/>
                <a:sym typeface="Work Sans"/>
              </a:defRPr>
            </a:lvl4pPr>
            <a:lvl5pPr lvl="4" algn="r">
              <a:buNone/>
              <a:defRPr b="1" sz="1700">
                <a:solidFill>
                  <a:schemeClr val="dk1"/>
                </a:solidFill>
                <a:latin typeface="Work Sans"/>
                <a:ea typeface="Work Sans"/>
                <a:cs typeface="Work Sans"/>
                <a:sym typeface="Work Sans"/>
              </a:defRPr>
            </a:lvl5pPr>
            <a:lvl6pPr lvl="5" algn="r">
              <a:buNone/>
              <a:defRPr b="1" sz="1700">
                <a:solidFill>
                  <a:schemeClr val="dk1"/>
                </a:solidFill>
                <a:latin typeface="Work Sans"/>
                <a:ea typeface="Work Sans"/>
                <a:cs typeface="Work Sans"/>
                <a:sym typeface="Work Sans"/>
              </a:defRPr>
            </a:lvl6pPr>
            <a:lvl7pPr lvl="6" algn="r">
              <a:buNone/>
              <a:defRPr b="1" sz="1700">
                <a:solidFill>
                  <a:schemeClr val="dk1"/>
                </a:solidFill>
                <a:latin typeface="Work Sans"/>
                <a:ea typeface="Work Sans"/>
                <a:cs typeface="Work Sans"/>
                <a:sym typeface="Work Sans"/>
              </a:defRPr>
            </a:lvl7pPr>
            <a:lvl8pPr lvl="7" algn="r">
              <a:buNone/>
              <a:defRPr b="1" sz="1700">
                <a:solidFill>
                  <a:schemeClr val="dk1"/>
                </a:solidFill>
                <a:latin typeface="Work Sans"/>
                <a:ea typeface="Work Sans"/>
                <a:cs typeface="Work Sans"/>
                <a:sym typeface="Work Sans"/>
              </a:defRPr>
            </a:lvl8pPr>
            <a:lvl9pPr lvl="8" algn="r">
              <a:buNone/>
              <a:defRPr b="1" sz="17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1158867" y="1130133"/>
            <a:ext cx="6789600" cy="1813600"/>
          </a:xfrm>
          <a:prstGeom prst="rect">
            <a:avLst/>
          </a:prstGeom>
          <a:noFill/>
          <a:ln>
            <a:noFill/>
          </a:ln>
        </p:spPr>
        <p:txBody>
          <a:bodyPr anchorCtr="0" anchor="b" bIns="121900" lIns="121900" spcFirstLastPara="1" rIns="121900" wrap="square" tIns="121900"/>
          <a:lstStyle>
            <a:lvl1pPr lvl="0">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1pPr>
            <a:lvl2pPr lvl="1">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2pPr>
            <a:lvl3pPr lvl="2">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3pPr>
            <a:lvl4pPr lvl="3">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4pPr>
            <a:lvl5pPr lvl="4">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5pPr>
            <a:lvl6pPr lvl="5">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6pPr>
            <a:lvl7pPr lvl="6">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7pPr>
            <a:lvl8pPr lvl="7">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8pPr>
            <a:lvl9pPr lvl="8">
              <a:spcBef>
                <a:spcPts val="0"/>
              </a:spcBef>
              <a:spcAft>
                <a:spcPts val="0"/>
              </a:spcAft>
              <a:buClr>
                <a:schemeClr val="dk1"/>
              </a:buClr>
              <a:buSzPts val="5300"/>
              <a:buFont typeface="Work Sans"/>
              <a:buNone/>
              <a:defRPr b="1" sz="5300">
                <a:solidFill>
                  <a:schemeClr val="dk1"/>
                </a:solidFill>
                <a:latin typeface="Work Sans"/>
                <a:ea typeface="Work Sans"/>
                <a:cs typeface="Work Sans"/>
                <a:sym typeface="Work Sans"/>
              </a:defRPr>
            </a:lvl9pPr>
          </a:lstStyle>
          <a:p/>
        </p:txBody>
      </p:sp>
      <p:sp>
        <p:nvSpPr>
          <p:cNvPr id="72" name="Google Shape;72;p14"/>
          <p:cNvSpPr txBox="1"/>
          <p:nvPr>
            <p:ph idx="1" type="body"/>
          </p:nvPr>
        </p:nvSpPr>
        <p:spPr>
          <a:xfrm>
            <a:off x="1158867" y="3083900"/>
            <a:ext cx="9874400" cy="2672000"/>
          </a:xfrm>
          <a:prstGeom prst="rect">
            <a:avLst/>
          </a:prstGeom>
          <a:noFill/>
          <a:ln>
            <a:noFill/>
          </a:ln>
        </p:spPr>
        <p:txBody>
          <a:bodyPr anchorCtr="0" anchor="t" bIns="121900" lIns="121900" spcFirstLastPara="1" rIns="121900" wrap="square" tIns="121900"/>
          <a:lstStyle>
            <a:lvl1pPr indent="-400050" lvl="0" marL="457200">
              <a:spcBef>
                <a:spcPts val="80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1pPr>
            <a:lvl2pPr indent="-400050" lvl="1" marL="914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2pPr>
            <a:lvl3pPr indent="-400050" lvl="2" marL="1371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3pPr>
            <a:lvl4pPr indent="-400050" lvl="3" marL="1828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4pPr>
            <a:lvl5pPr indent="-400050" lvl="4" marL="22860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5pPr>
            <a:lvl6pPr indent="-400050" lvl="5" marL="27432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6pPr>
            <a:lvl7pPr indent="-400050" lvl="6" marL="32004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7pPr>
            <a:lvl8pPr indent="-400050" lvl="7" marL="36576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8pPr>
            <a:lvl9pPr indent="-400050" lvl="8" marL="4114800">
              <a:spcBef>
                <a:spcPts val="0"/>
              </a:spcBef>
              <a:spcAft>
                <a:spcPts val="0"/>
              </a:spcAft>
              <a:buClr>
                <a:schemeClr val="dk1"/>
              </a:buClr>
              <a:buSzPts val="2700"/>
              <a:buFont typeface="Work Sans Light"/>
              <a:buChar char="■"/>
              <a:defRPr sz="2700">
                <a:solidFill>
                  <a:schemeClr val="dk1"/>
                </a:solidFill>
                <a:latin typeface="Work Sans Light"/>
                <a:ea typeface="Work Sans Light"/>
                <a:cs typeface="Work Sans Light"/>
                <a:sym typeface="Work Sans Light"/>
              </a:defRPr>
            </a:lvl9pPr>
          </a:lstStyle>
          <a:p/>
        </p:txBody>
      </p:sp>
      <p:sp>
        <p:nvSpPr>
          <p:cNvPr id="73" name="Google Shape;73;p14"/>
          <p:cNvSpPr txBox="1"/>
          <p:nvPr>
            <p:ph idx="12" type="sldNum"/>
          </p:nvPr>
        </p:nvSpPr>
        <p:spPr>
          <a:xfrm>
            <a:off x="10879332" y="5857704"/>
            <a:ext cx="731600" cy="524800"/>
          </a:xfrm>
          <a:prstGeom prst="rect">
            <a:avLst/>
          </a:prstGeom>
          <a:noFill/>
          <a:ln>
            <a:noFill/>
          </a:ln>
        </p:spPr>
        <p:txBody>
          <a:bodyPr anchorCtr="0" anchor="ctr" bIns="121900" lIns="121900" spcFirstLastPara="1" rIns="121900" wrap="square" tIns="121900">
            <a:noAutofit/>
          </a:bodyPr>
          <a:lstStyle>
            <a:lvl1pPr lvl="0" algn="r">
              <a:buNone/>
              <a:defRPr b="1" sz="1700">
                <a:solidFill>
                  <a:schemeClr val="dk1"/>
                </a:solidFill>
                <a:latin typeface="Work Sans"/>
                <a:ea typeface="Work Sans"/>
                <a:cs typeface="Work Sans"/>
                <a:sym typeface="Work Sans"/>
              </a:defRPr>
            </a:lvl1pPr>
            <a:lvl2pPr lvl="1" algn="r">
              <a:buNone/>
              <a:defRPr b="1" sz="1700">
                <a:solidFill>
                  <a:schemeClr val="dk1"/>
                </a:solidFill>
                <a:latin typeface="Work Sans"/>
                <a:ea typeface="Work Sans"/>
                <a:cs typeface="Work Sans"/>
                <a:sym typeface="Work Sans"/>
              </a:defRPr>
            </a:lvl2pPr>
            <a:lvl3pPr lvl="2" algn="r">
              <a:buNone/>
              <a:defRPr b="1" sz="1700">
                <a:solidFill>
                  <a:schemeClr val="dk1"/>
                </a:solidFill>
                <a:latin typeface="Work Sans"/>
                <a:ea typeface="Work Sans"/>
                <a:cs typeface="Work Sans"/>
                <a:sym typeface="Work Sans"/>
              </a:defRPr>
            </a:lvl3pPr>
            <a:lvl4pPr lvl="3" algn="r">
              <a:buNone/>
              <a:defRPr b="1" sz="1700">
                <a:solidFill>
                  <a:schemeClr val="dk1"/>
                </a:solidFill>
                <a:latin typeface="Work Sans"/>
                <a:ea typeface="Work Sans"/>
                <a:cs typeface="Work Sans"/>
                <a:sym typeface="Work Sans"/>
              </a:defRPr>
            </a:lvl4pPr>
            <a:lvl5pPr lvl="4" algn="r">
              <a:buNone/>
              <a:defRPr b="1" sz="1700">
                <a:solidFill>
                  <a:schemeClr val="dk1"/>
                </a:solidFill>
                <a:latin typeface="Work Sans"/>
                <a:ea typeface="Work Sans"/>
                <a:cs typeface="Work Sans"/>
                <a:sym typeface="Work Sans"/>
              </a:defRPr>
            </a:lvl5pPr>
            <a:lvl6pPr lvl="5" algn="r">
              <a:buNone/>
              <a:defRPr b="1" sz="1700">
                <a:solidFill>
                  <a:schemeClr val="dk1"/>
                </a:solidFill>
                <a:latin typeface="Work Sans"/>
                <a:ea typeface="Work Sans"/>
                <a:cs typeface="Work Sans"/>
                <a:sym typeface="Work Sans"/>
              </a:defRPr>
            </a:lvl6pPr>
            <a:lvl7pPr lvl="6" algn="r">
              <a:buNone/>
              <a:defRPr b="1" sz="1700">
                <a:solidFill>
                  <a:schemeClr val="dk1"/>
                </a:solidFill>
                <a:latin typeface="Work Sans"/>
                <a:ea typeface="Work Sans"/>
                <a:cs typeface="Work Sans"/>
                <a:sym typeface="Work Sans"/>
              </a:defRPr>
            </a:lvl7pPr>
            <a:lvl8pPr lvl="7" algn="r">
              <a:buNone/>
              <a:defRPr b="1" sz="1700">
                <a:solidFill>
                  <a:schemeClr val="dk1"/>
                </a:solidFill>
                <a:latin typeface="Work Sans"/>
                <a:ea typeface="Work Sans"/>
                <a:cs typeface="Work Sans"/>
                <a:sym typeface="Work Sans"/>
              </a:defRPr>
            </a:lvl8pPr>
            <a:lvl9pPr lvl="8" algn="r">
              <a:buNone/>
              <a:defRPr b="1" sz="17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OpenRefine/OpenRefine/wiki/Understanding-Regular-Expressions" TargetMode="External"/><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openrefine.org/" TargetMode="External"/><Relationship Id="rId4" Type="http://schemas.openxmlformats.org/officeDocument/2006/relationships/hyperlink" Target="http://www.mnylc.org/fellows/2017/03/17/using-openrefine-to-reconcile-name-entiti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curatingmenus.org/articles/against-cleaning/" TargetMode="External"/><Relationship Id="rId4" Type="http://schemas.openxmlformats.org/officeDocument/2006/relationships/hyperlink" Target="https://github.com/OpenRefine/OpenRefine/wiki/General-Refine-Expression-Language" TargetMode="External"/><Relationship Id="rId5" Type="http://schemas.openxmlformats.org/officeDocument/2006/relationships/hyperlink" Target="https://github.com/OpenRefine/OpenRefine/wiki/Understanding-Regular-Expressions" TargetMode="External"/><Relationship Id="rId6" Type="http://schemas.openxmlformats.org/officeDocument/2006/relationships/hyperlink" Target="https://www.regular-expressions.info/" TargetMode="External"/><Relationship Id="rId7" Type="http://schemas.openxmlformats.org/officeDocument/2006/relationships/hyperlink" Target="https://regex101.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mailto:trm2151@columbia.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127.0.0.1:3333/" TargetMode="Externa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findingaids.library.columbia.edu/ead/nnc-rb/ldpd_613479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bit.ly/2y6LVrx"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127.0.0.1:3333/"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5"/>
          <p:cNvSpPr txBox="1"/>
          <p:nvPr>
            <p:ph type="ctrTitle"/>
          </p:nvPr>
        </p:nvSpPr>
        <p:spPr>
          <a:xfrm>
            <a:off x="956233" y="2087433"/>
            <a:ext cx="5891200" cy="42372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US" sz="4500">
                <a:latin typeface="Raleway"/>
                <a:ea typeface="Raleway"/>
                <a:cs typeface="Raleway"/>
                <a:sym typeface="Raleway"/>
              </a:rPr>
              <a:t>Data </a:t>
            </a:r>
            <a:endParaRPr sz="4500">
              <a:latin typeface="Raleway"/>
              <a:ea typeface="Raleway"/>
              <a:cs typeface="Raleway"/>
              <a:sym typeface="Raleway"/>
            </a:endParaRPr>
          </a:p>
          <a:p>
            <a:pPr indent="0" lvl="0" marL="0" rtl="0" algn="r">
              <a:spcBef>
                <a:spcPts val="0"/>
              </a:spcBef>
              <a:spcAft>
                <a:spcPts val="0"/>
              </a:spcAft>
              <a:buNone/>
            </a:pPr>
            <a:r>
              <a:rPr lang="en-US" sz="4500">
                <a:latin typeface="Raleway"/>
                <a:ea typeface="Raleway"/>
                <a:cs typeface="Raleway"/>
                <a:sym typeface="Raleway"/>
              </a:rPr>
              <a:t>Transformation and Enrichment with OpenRefine: Part 1</a:t>
            </a:r>
            <a:endParaRPr b="0" sz="2900">
              <a:latin typeface="Raleway"/>
              <a:ea typeface="Raleway"/>
              <a:cs typeface="Raleway"/>
              <a:sym typeface="Raleway"/>
            </a:endParaRPr>
          </a:p>
        </p:txBody>
      </p:sp>
      <p:sp>
        <p:nvSpPr>
          <p:cNvPr id="124" name="Google Shape;124;p25"/>
          <p:cNvSpPr txBox="1"/>
          <p:nvPr/>
        </p:nvSpPr>
        <p:spPr>
          <a:xfrm>
            <a:off x="7235733" y="2087433"/>
            <a:ext cx="4000000" cy="3408000"/>
          </a:xfrm>
          <a:prstGeom prst="rect">
            <a:avLst/>
          </a:prstGeom>
          <a:noFill/>
          <a:ln>
            <a:noFill/>
          </a:ln>
        </p:spPr>
        <p:txBody>
          <a:bodyPr anchorCtr="0" anchor="t" bIns="121900" lIns="121900" spcFirstLastPara="1" rIns="121900" wrap="square" tIns="121900">
            <a:noAutofit/>
          </a:bodyPr>
          <a:lstStyle/>
          <a:p>
            <a:pPr indent="0" lvl="0" marL="0" rtl="0" algn="l">
              <a:spcBef>
                <a:spcPts val="800"/>
              </a:spcBef>
              <a:spcAft>
                <a:spcPts val="0"/>
              </a:spcAft>
              <a:buNone/>
            </a:pPr>
            <a:r>
              <a:rPr lang="en-US" sz="2900">
                <a:solidFill>
                  <a:schemeClr val="dk1"/>
                </a:solidFill>
                <a:latin typeface="Raleway"/>
                <a:ea typeface="Raleway"/>
                <a:cs typeface="Raleway"/>
                <a:sym typeface="Raleway"/>
              </a:rPr>
              <a:t>Ryan Mendenhall</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rPr lang="en-US" sz="2900">
                <a:solidFill>
                  <a:schemeClr val="dk1"/>
                </a:solidFill>
                <a:latin typeface="Raleway"/>
                <a:ea typeface="Raleway"/>
                <a:cs typeface="Raleway"/>
                <a:sym typeface="Raleway"/>
              </a:rPr>
              <a:t>Columbia University Libraries</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rPr lang="en-US" sz="2900">
                <a:solidFill>
                  <a:schemeClr val="dk1"/>
                </a:solidFill>
                <a:latin typeface="Raleway"/>
                <a:ea typeface="Raleway"/>
                <a:cs typeface="Raleway"/>
                <a:sym typeface="Raleway"/>
              </a:rPr>
              <a:t>Oct. 3, 2018</a:t>
            </a:r>
            <a:endParaRPr sz="2900">
              <a:solidFill>
                <a:schemeClr val="dk1"/>
              </a:solidFill>
              <a:latin typeface="Raleway"/>
              <a:ea typeface="Raleway"/>
              <a:cs typeface="Raleway"/>
              <a:sym typeface="Raleway"/>
            </a:endParaRPr>
          </a:p>
          <a:p>
            <a:pPr indent="0" lvl="0" marL="0" rtl="0" algn="l">
              <a:spcBef>
                <a:spcPts val="1300"/>
              </a:spcBef>
              <a:spcAft>
                <a:spcPts val="0"/>
              </a:spcAft>
              <a:buNone/>
            </a:pPr>
            <a:r>
              <a:t/>
            </a:r>
            <a:endParaRPr sz="2200">
              <a:solidFill>
                <a:schemeClr val="dk1"/>
              </a:solidFill>
              <a:latin typeface="Raleway"/>
              <a:ea typeface="Raleway"/>
              <a:cs typeface="Raleway"/>
              <a:sym typeface="Raleway"/>
            </a:endParaRPr>
          </a:p>
          <a:p>
            <a:pPr indent="0" lvl="0" marL="0" rtl="0" algn="l">
              <a:spcBef>
                <a:spcPts val="1300"/>
              </a:spcBef>
              <a:spcAft>
                <a:spcPts val="1300"/>
              </a:spcAft>
              <a:buNone/>
            </a:pPr>
            <a:r>
              <a:t/>
            </a:r>
            <a:endParaRPr sz="2200">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a:t>
            </a:r>
            <a:endParaRPr sz="4500">
              <a:latin typeface="Raleway"/>
              <a:ea typeface="Raleway"/>
              <a:cs typeface="Raleway"/>
              <a:sym typeface="Raleway"/>
            </a:endParaRPr>
          </a:p>
        </p:txBody>
      </p:sp>
      <p:sp>
        <p:nvSpPr>
          <p:cNvPr id="189" name="Google Shape;189;p34"/>
          <p:cNvSpPr txBox="1"/>
          <p:nvPr>
            <p:ph idx="1" type="body"/>
          </p:nvPr>
        </p:nvSpPr>
        <p:spPr>
          <a:xfrm>
            <a:off x="1158742" y="294362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Types of facets</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Our focus today: text facet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Custom facets using GREL and regular expressions (more on those later)</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Other useful facets: word facet, duplicates facet, blank facet, error facet</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p:txBody>
      </p:sp>
      <p:pic>
        <p:nvPicPr>
          <p:cNvPr id="190" name="Google Shape;190;p34"/>
          <p:cNvPicPr preferRelativeResize="0"/>
          <p:nvPr/>
        </p:nvPicPr>
        <p:blipFill>
          <a:blip r:embed="rId3">
            <a:alphaModFix/>
          </a:blip>
          <a:stretch>
            <a:fillRect/>
          </a:stretch>
        </p:blipFill>
        <p:spPr>
          <a:xfrm>
            <a:off x="7948467" y="856950"/>
            <a:ext cx="3065302" cy="263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Exercise 1</a:t>
            </a:r>
            <a:endParaRPr/>
          </a:p>
        </p:txBody>
      </p:sp>
      <p:sp>
        <p:nvSpPr>
          <p:cNvPr id="196" name="Google Shape;196;p35"/>
          <p:cNvSpPr txBox="1"/>
          <p:nvPr>
            <p:ph idx="1" type="body"/>
          </p:nvPr>
        </p:nvSpPr>
        <p:spPr>
          <a:xfrm>
            <a:off x="1158867" y="2702900"/>
            <a:ext cx="9874500" cy="2672100"/>
          </a:xfrm>
          <a:prstGeom prst="rect">
            <a:avLst/>
          </a:prstGeom>
        </p:spPr>
        <p:txBody>
          <a:bodyPr anchorCtr="0" anchor="t" bIns="121900" lIns="121900" spcFirstLastPara="1" rIns="121900" wrap="square" tIns="121900">
            <a:noAutofit/>
          </a:bodyPr>
          <a:lstStyle/>
          <a:p>
            <a:pPr indent="-393700" lvl="0" marL="457200" rtl="0" algn="l">
              <a:lnSpc>
                <a:spcPct val="115000"/>
              </a:lnSpc>
              <a:spcBef>
                <a:spcPts val="800"/>
              </a:spcBef>
              <a:spcAft>
                <a:spcPts val="0"/>
              </a:spcAft>
              <a:buSzPts val="2600"/>
              <a:buFont typeface="Raleway Light"/>
              <a:buAutoNum type="arabicParenR"/>
            </a:pPr>
            <a:r>
              <a:rPr lang="en-US" sz="2600">
                <a:latin typeface="Raleway Light"/>
                <a:ea typeface="Raleway Light"/>
                <a:cs typeface="Raleway Light"/>
                <a:sym typeface="Raleway Light"/>
              </a:rPr>
              <a:t>Explore the facets function; try out at least the text facet, and one of the customized facets; explore the sort options in the facet box that appears at left; try some of the other features of the facet box (invert, reset, include, exclude)</a:t>
            </a:r>
            <a:endParaRPr sz="2600">
              <a:latin typeface="Raleway Light"/>
              <a:ea typeface="Raleway Light"/>
              <a:cs typeface="Raleway Light"/>
              <a:sym typeface="Raleway Light"/>
            </a:endParaRPr>
          </a:p>
          <a:p>
            <a:pPr indent="-393700" lvl="0" marL="457200" rtl="0" algn="l">
              <a:lnSpc>
                <a:spcPct val="115000"/>
              </a:lnSpc>
              <a:spcBef>
                <a:spcPts val="1000"/>
              </a:spcBef>
              <a:spcAft>
                <a:spcPts val="0"/>
              </a:spcAft>
              <a:buSzPts val="2600"/>
              <a:buFont typeface="Raleway Light"/>
              <a:buAutoNum type="arabicParenR"/>
            </a:pPr>
            <a:r>
              <a:rPr lang="en-US" sz="2600">
                <a:latin typeface="Raleway Light"/>
                <a:ea typeface="Raleway Light"/>
                <a:cs typeface="Raleway Light"/>
                <a:sym typeface="Raleway Light"/>
              </a:rPr>
              <a:t>Facets can also be cumulative--try faceting for all works by Creator “Harrison, Hubert H.” written in French</a:t>
            </a:r>
            <a:endParaRPr sz="2600">
              <a:latin typeface="Raleway Light"/>
              <a:ea typeface="Raleway Light"/>
              <a:cs typeface="Raleway Light"/>
              <a:sym typeface="Raleway Light"/>
            </a:endParaRPr>
          </a:p>
          <a:p>
            <a:pPr indent="0" lvl="0" marL="0" rtl="0" algn="l">
              <a:spcBef>
                <a:spcPts val="1000"/>
              </a:spcBef>
              <a:spcAft>
                <a:spcPts val="1000"/>
              </a:spcAft>
              <a:buNone/>
            </a:pPr>
            <a:r>
              <a:t/>
            </a:r>
            <a:endParaRPr sz="2200">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 as filtering</a:t>
            </a:r>
            <a:endParaRPr/>
          </a:p>
        </p:txBody>
      </p:sp>
      <p:sp>
        <p:nvSpPr>
          <p:cNvPr id="202" name="Google Shape;202;p36"/>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Keep in mind the power of faceting as we progress through the advanced exercises later--Faceting can be a powerful way reconcile or to apply batch changes to subsets of your data, rather than the entire dataset</a:t>
            </a:r>
            <a:endParaRPr sz="2200">
              <a:latin typeface="Raleway Light"/>
              <a:ea typeface="Raleway Light"/>
              <a:cs typeface="Raleway Light"/>
              <a:sym typeface="Raleway Light"/>
            </a:endParaRPr>
          </a:p>
          <a:p>
            <a:pPr indent="0" lvl="0" marL="0" rtl="0" algn="l">
              <a:spcBef>
                <a:spcPts val="800"/>
              </a:spcBef>
              <a:spcAft>
                <a:spcPts val="0"/>
              </a:spcAft>
              <a:buNone/>
            </a:pPr>
            <a:r>
              <a:t/>
            </a:r>
            <a:endParaRPr sz="2200">
              <a:latin typeface="Raleway Light"/>
              <a:ea typeface="Raleway Light"/>
              <a:cs typeface="Raleway Light"/>
              <a:sym typeface="Raleway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Clustering</a:t>
            </a:r>
            <a:endParaRPr sz="4500">
              <a:latin typeface="Raleway"/>
              <a:ea typeface="Raleway"/>
              <a:cs typeface="Raleway"/>
              <a:sym typeface="Raleway"/>
            </a:endParaRPr>
          </a:p>
        </p:txBody>
      </p:sp>
      <p:sp>
        <p:nvSpPr>
          <p:cNvPr id="208" name="Google Shape;208;p37"/>
          <p:cNvSpPr txBox="1"/>
          <p:nvPr>
            <p:ph idx="1" type="body"/>
          </p:nvPr>
        </p:nvSpPr>
        <p:spPr>
          <a:xfrm>
            <a:off x="1158742" y="309197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Clustering: takes faceting a step further by applying algorithms to your cell values to suggest matches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Unlike faceting, can help identify near matches and errors, e.g. “Harrison” will be clustered with “Herrison,” “1877” with “1878” and “1879”</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Matching algorithms are grouped by method; we won’t go into the details here</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Visualizations can help target your editing efforts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Human review is a key component of the clustering process </a:t>
            </a:r>
            <a:endParaRPr sz="2200">
              <a:latin typeface="Raleway Light"/>
              <a:ea typeface="Raleway Light"/>
              <a:cs typeface="Raleway Light"/>
              <a:sym typeface="Raleway Light"/>
            </a:endParaRPr>
          </a:p>
          <a:p>
            <a:pPr indent="-2286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09" name="Google Shape;209;p37"/>
          <p:cNvPicPr preferRelativeResize="0"/>
          <p:nvPr/>
        </p:nvPicPr>
        <p:blipFill rotWithShape="1">
          <a:blip r:embed="rId3">
            <a:alphaModFix/>
          </a:blip>
          <a:srcRect b="29735" l="0" r="0" t="0"/>
          <a:stretch/>
        </p:blipFill>
        <p:spPr>
          <a:xfrm>
            <a:off x="8767825" y="730825"/>
            <a:ext cx="2265434" cy="2212800"/>
          </a:xfrm>
          <a:prstGeom prst="rect">
            <a:avLst/>
          </a:prstGeom>
          <a:noFill/>
          <a:ln>
            <a:noFill/>
          </a:ln>
        </p:spPr>
      </p:pic>
      <p:sp>
        <p:nvSpPr>
          <p:cNvPr id="210" name="Google Shape;210;p37"/>
          <p:cNvSpPr/>
          <p:nvPr/>
        </p:nvSpPr>
        <p:spPr>
          <a:xfrm rot="950767">
            <a:off x="9592422" y="1328164"/>
            <a:ext cx="808629" cy="45337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2</a:t>
            </a:r>
            <a:endParaRPr sz="4500">
              <a:latin typeface="Raleway"/>
              <a:ea typeface="Raleway"/>
              <a:cs typeface="Raleway"/>
              <a:sym typeface="Raleway"/>
            </a:endParaRPr>
          </a:p>
        </p:txBody>
      </p:sp>
      <p:sp>
        <p:nvSpPr>
          <p:cNvPr id="217" name="Google Shape;217;p38"/>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the</a:t>
            </a:r>
            <a:r>
              <a:rPr lang="en-US" sz="2200">
                <a:latin typeface="Raleway"/>
                <a:ea typeface="Raleway"/>
                <a:cs typeface="Raleway"/>
                <a:sym typeface="Raleway"/>
              </a:rPr>
              <a:t> OriginPlace</a:t>
            </a:r>
            <a:r>
              <a:rPr i="0" lang="en-US" sz="2200" u="none" cap="none" strike="noStrike">
                <a:solidFill>
                  <a:schemeClr val="dk1"/>
                </a:solidFill>
                <a:latin typeface="Raleway"/>
                <a:ea typeface="Raleway"/>
                <a:cs typeface="Raleway"/>
                <a:sym typeface="Raleway"/>
              </a:rPr>
              <a:t>, play around with some of the </a:t>
            </a:r>
            <a:r>
              <a:rPr lang="en-US" sz="2200">
                <a:latin typeface="Raleway"/>
                <a:ea typeface="Raleway"/>
                <a:cs typeface="Raleway"/>
                <a:sym typeface="Raleway"/>
              </a:rPr>
              <a:t>faceting and clustering </a:t>
            </a:r>
            <a:r>
              <a:rPr i="0" lang="en-US" sz="2200" u="none" cap="none" strike="noStrike">
                <a:solidFill>
                  <a:schemeClr val="dk1"/>
                </a:solidFill>
                <a:latin typeface="Raleway"/>
                <a:ea typeface="Raleway"/>
                <a:cs typeface="Raleway"/>
                <a:sym typeface="Raleway"/>
              </a:rPr>
              <a:t>features.  </a:t>
            </a:r>
            <a:r>
              <a:rPr lang="en-US" sz="2200">
                <a:latin typeface="Raleway"/>
                <a:ea typeface="Raleway"/>
                <a:cs typeface="Raleway"/>
                <a:sym typeface="Raleway"/>
              </a:rPr>
              <a:t>Try out different algorithms for clustering.</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What kinds of matches and clusters are you getting?  Which matching algorithms work better?</a:t>
            </a:r>
            <a:endParaRPr sz="22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3</a:t>
            </a:r>
            <a:endParaRPr sz="4500">
              <a:latin typeface="Raleway"/>
              <a:ea typeface="Raleway"/>
              <a:cs typeface="Raleway"/>
              <a:sym typeface="Raleway"/>
            </a:endParaRPr>
          </a:p>
        </p:txBody>
      </p:sp>
      <p:sp>
        <p:nvSpPr>
          <p:cNvPr id="224" name="Google Shape;224;p39"/>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the </a:t>
            </a:r>
            <a:r>
              <a:rPr lang="en-US" sz="2200">
                <a:latin typeface="Raleway"/>
                <a:ea typeface="Raleway"/>
                <a:cs typeface="Raleway"/>
                <a:sym typeface="Raleway"/>
              </a:rPr>
              <a:t>OriginPlace column</a:t>
            </a:r>
            <a:r>
              <a:rPr i="0" lang="en-US" sz="2200" u="none" cap="none" strike="noStrike">
                <a:solidFill>
                  <a:schemeClr val="dk1"/>
                </a:solidFill>
                <a:latin typeface="Raleway"/>
                <a:ea typeface="Raleway"/>
                <a:cs typeface="Raleway"/>
                <a:sym typeface="Raleway"/>
              </a:rPr>
              <a:t>, </a:t>
            </a:r>
            <a:r>
              <a:rPr lang="en-US" sz="2200">
                <a:latin typeface="Raleway"/>
                <a:ea typeface="Raleway"/>
                <a:cs typeface="Raleway"/>
                <a:sym typeface="Raleway"/>
              </a:rPr>
              <a:t>begin making batch edits using the faceting and clustering features</a:t>
            </a:r>
            <a:endParaRPr sz="2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The All column</a:t>
            </a:r>
            <a:endParaRPr sz="4500">
              <a:latin typeface="Raleway"/>
              <a:ea typeface="Raleway"/>
              <a:cs typeface="Raleway"/>
              <a:sym typeface="Raleway"/>
            </a:endParaRPr>
          </a:p>
        </p:txBody>
      </p:sp>
      <p:sp>
        <p:nvSpPr>
          <p:cNvPr id="231" name="Google Shape;231;p40"/>
          <p:cNvSpPr txBox="1"/>
          <p:nvPr>
            <p:ph idx="1" type="body"/>
          </p:nvPr>
        </p:nvSpPr>
        <p:spPr>
          <a:xfrm>
            <a:off x="1158867" y="2431575"/>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At left, the All column hides some useful features: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DELETING via starring and flagging</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Edit rows→ Star/Flag rows THEN Edit rows→ Remove all matching rows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Stars or flags can also be used to make facets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REORDERING COLUMNS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Edit columns→ Re-order/remove columns</a:t>
            </a:r>
            <a:endParaRPr sz="2200">
              <a:latin typeface="Raleway"/>
              <a:ea typeface="Raleway"/>
              <a:cs typeface="Raleway"/>
              <a:sym typeface="Raleway"/>
            </a:endParaRPr>
          </a:p>
          <a:p>
            <a:pPr indent="-368300" lvl="1" marL="9144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can be easier than the “Move left” and “Move right” options available on other columns, especially in large datasets</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p:txBody>
      </p:sp>
      <p:pic>
        <p:nvPicPr>
          <p:cNvPr id="232" name="Google Shape;232;p40"/>
          <p:cNvPicPr preferRelativeResize="0"/>
          <p:nvPr/>
        </p:nvPicPr>
        <p:blipFill>
          <a:blip r:embed="rId3">
            <a:alphaModFix/>
          </a:blip>
          <a:stretch>
            <a:fillRect/>
          </a:stretch>
        </p:blipFill>
        <p:spPr>
          <a:xfrm>
            <a:off x="8126901" y="1130125"/>
            <a:ext cx="2816150" cy="1917375"/>
          </a:xfrm>
          <a:prstGeom prst="rect">
            <a:avLst/>
          </a:prstGeom>
          <a:noFill/>
          <a:ln>
            <a:noFill/>
          </a:ln>
        </p:spPr>
      </p:pic>
      <p:sp>
        <p:nvSpPr>
          <p:cNvPr id="233" name="Google Shape;233;p40"/>
          <p:cNvSpPr/>
          <p:nvPr/>
        </p:nvSpPr>
        <p:spPr>
          <a:xfrm rot="-1160491">
            <a:off x="8618554" y="1478209"/>
            <a:ext cx="551634" cy="48066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Exercise 4</a:t>
            </a:r>
            <a:endParaRPr sz="4500">
              <a:latin typeface="Raleway"/>
              <a:ea typeface="Raleway"/>
              <a:cs typeface="Raleway"/>
              <a:sym typeface="Raleway"/>
            </a:endParaRPr>
          </a:p>
        </p:txBody>
      </p:sp>
      <p:sp>
        <p:nvSpPr>
          <p:cNvPr id="240" name="Google Shape;240;p41"/>
          <p:cNvSpPr txBox="1"/>
          <p:nvPr>
            <p:ph idx="1" type="body"/>
          </p:nvPr>
        </p:nvSpPr>
        <p:spPr>
          <a:xfrm>
            <a:off x="1158742" y="2649025"/>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Try using the All column to remove all rows with materials of a specific Form, like correspondence, photographs, or ephemera--how could we do this most efficiently?</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Try moving around the columns to make your work a bit easier</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46" name="Google Shape;246;p42"/>
          <p:cNvSpPr txBox="1"/>
          <p:nvPr>
            <p:ph idx="1" type="body"/>
          </p:nvPr>
        </p:nvSpPr>
        <p:spPr>
          <a:xfrm>
            <a:off x="1158742"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Counterintuitively, let’s now move into more granular changes. . .</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228600" lvl="0" marL="228600" marR="0" rtl="0" algn="l">
              <a:lnSpc>
                <a:spcPct val="90000"/>
              </a:lnSpc>
              <a:spcBef>
                <a:spcPts val="1000"/>
              </a:spcBef>
              <a:spcAft>
                <a:spcPts val="0"/>
              </a:spcAft>
              <a:buClr>
                <a:schemeClr val="dk1"/>
              </a:buClr>
              <a:buSzPts val="2800"/>
              <a:buFont typeface="Arial"/>
              <a:buNone/>
            </a:pPr>
            <a:r>
              <a:rPr lang="en-US" sz="2200">
                <a:latin typeface="Raleway"/>
                <a:ea typeface="Raleway"/>
                <a:cs typeface="Raleway"/>
                <a:sym typeface="Raleway"/>
              </a:rPr>
              <a:t>Click in any cell--what options are available to change the cell content?</a:t>
            </a:r>
            <a:endParaRPr i="0" sz="2200" u="none" cap="none" strike="noStrike">
              <a:solidFill>
                <a:schemeClr val="dk1"/>
              </a:solidFill>
              <a:latin typeface="Raleway"/>
              <a:ea typeface="Raleway"/>
              <a:cs typeface="Raleway"/>
              <a:sym typeface="Raleway"/>
            </a:endParaRPr>
          </a:p>
        </p:txBody>
      </p:sp>
      <p:pic>
        <p:nvPicPr>
          <p:cNvPr id="247" name="Google Shape;247;p42"/>
          <p:cNvPicPr preferRelativeResize="0"/>
          <p:nvPr/>
        </p:nvPicPr>
        <p:blipFill>
          <a:blip r:embed="rId3">
            <a:alphaModFix/>
          </a:blip>
          <a:stretch>
            <a:fillRect/>
          </a:stretch>
        </p:blipFill>
        <p:spPr>
          <a:xfrm>
            <a:off x="5015975" y="1130125"/>
            <a:ext cx="5096075" cy="174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1158867" y="121468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5</a:t>
            </a:r>
            <a:endParaRPr sz="4500">
              <a:latin typeface="Raleway"/>
              <a:ea typeface="Raleway"/>
              <a:cs typeface="Raleway"/>
              <a:sym typeface="Raleway"/>
            </a:endParaRPr>
          </a:p>
        </p:txBody>
      </p:sp>
      <p:sp>
        <p:nvSpPr>
          <p:cNvPr id="254" name="Google Shape;254;p43"/>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Clean up </a:t>
            </a:r>
            <a:r>
              <a:rPr lang="en-US" sz="2200">
                <a:latin typeface="Raleway"/>
                <a:ea typeface="Raleway"/>
                <a:cs typeface="Raleway"/>
                <a:sym typeface="Raleway"/>
              </a:rPr>
              <a:t>some of</a:t>
            </a:r>
            <a:r>
              <a:rPr i="0" lang="en-US" sz="2200" u="none" cap="none" strike="noStrike">
                <a:solidFill>
                  <a:schemeClr val="dk1"/>
                </a:solidFill>
                <a:latin typeface="Raleway"/>
                <a:ea typeface="Raleway"/>
                <a:cs typeface="Raleway"/>
                <a:sym typeface="Raleway"/>
              </a:rPr>
              <a:t> the </a:t>
            </a:r>
            <a:r>
              <a:rPr lang="en-US" sz="2200">
                <a:latin typeface="Raleway"/>
                <a:ea typeface="Raleway"/>
                <a:cs typeface="Raleway"/>
                <a:sym typeface="Raleway"/>
              </a:rPr>
              <a:t>cells in the Type column</a:t>
            </a:r>
            <a:r>
              <a:rPr i="0" lang="en-US" sz="2200" u="none" cap="none" strike="noStrike">
                <a:solidFill>
                  <a:schemeClr val="dk1"/>
                </a:solidFill>
                <a:latin typeface="Raleway"/>
                <a:ea typeface="Raleway"/>
                <a:cs typeface="Raleway"/>
                <a:sym typeface="Raleway"/>
              </a:rPr>
              <a:t>--for exampl</a:t>
            </a:r>
            <a:r>
              <a:rPr lang="en-US" sz="2200">
                <a:latin typeface="Raleway"/>
                <a:ea typeface="Raleway"/>
                <a:cs typeface="Raleway"/>
                <a:sym typeface="Raleway"/>
              </a:rPr>
              <a:t>e, </a:t>
            </a:r>
            <a:r>
              <a:rPr i="0" lang="en-US" sz="2200" u="none" cap="none" strike="noStrike">
                <a:solidFill>
                  <a:schemeClr val="dk1"/>
                </a:solidFill>
                <a:latin typeface="Raleway"/>
                <a:ea typeface="Raleway"/>
                <a:cs typeface="Raleway"/>
                <a:sym typeface="Raleway"/>
              </a:rPr>
              <a:t>click in the top cell, click “Edit,” </a:t>
            </a:r>
            <a:r>
              <a:rPr lang="en-US" sz="2200">
                <a:latin typeface="Raleway"/>
                <a:ea typeface="Raleway"/>
                <a:cs typeface="Raleway"/>
                <a:sym typeface="Raleway"/>
              </a:rPr>
              <a:t>and change the upper-case T to lower-case: “Text” → “text”</a:t>
            </a:r>
            <a:r>
              <a:rPr i="0" lang="en-US" sz="2200" u="none" cap="none" strike="noStrike">
                <a:solidFill>
                  <a:schemeClr val="dk1"/>
                </a:solidFill>
                <a:latin typeface="Raleway"/>
                <a:ea typeface="Raleway"/>
                <a:cs typeface="Raleway"/>
                <a:sym typeface="Raleway"/>
              </a:rPr>
              <a:t>.  Click “apply to all identical cells”</a:t>
            </a:r>
            <a:endParaRPr sz="2200">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Plan for today</a:t>
            </a:r>
            <a:endParaRPr sz="4500">
              <a:latin typeface="Raleway"/>
              <a:ea typeface="Raleway"/>
              <a:cs typeface="Raleway"/>
              <a:sym typeface="Raleway"/>
            </a:endParaRPr>
          </a:p>
        </p:txBody>
      </p:sp>
      <p:sp>
        <p:nvSpPr>
          <p:cNvPr id="130" name="Google Shape;130;p26"/>
          <p:cNvSpPr txBox="1"/>
          <p:nvPr>
            <p:ph idx="1" type="body"/>
          </p:nvPr>
        </p:nvSpPr>
        <p:spPr>
          <a:xfrm>
            <a:off x="1158877" y="3083900"/>
            <a:ext cx="6032400" cy="28443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50000"/>
              </a:lnSpc>
              <a:spcBef>
                <a:spcPts val="500"/>
              </a:spcBef>
              <a:spcAft>
                <a:spcPts val="0"/>
              </a:spcAft>
              <a:buSzPts val="2200"/>
              <a:buFont typeface="Raleway"/>
              <a:buChar char="▪"/>
            </a:pPr>
            <a:r>
              <a:rPr lang="en-US" sz="2200">
                <a:latin typeface="Raleway"/>
                <a:ea typeface="Raleway"/>
                <a:cs typeface="Raleway"/>
                <a:sym typeface="Raleway"/>
              </a:rPr>
              <a:t>Background on OpenRefine and data transformation</a:t>
            </a:r>
            <a:endParaRPr sz="2200">
              <a:latin typeface="Raleway"/>
              <a:ea typeface="Raleway"/>
              <a:cs typeface="Raleway"/>
              <a:sym typeface="Raleway"/>
            </a:endParaRPr>
          </a:p>
          <a:p>
            <a:pPr indent="-368300" lvl="0" marL="457200" marR="0" rtl="0" algn="l">
              <a:lnSpc>
                <a:spcPct val="150000"/>
              </a:lnSpc>
              <a:spcBef>
                <a:spcPts val="0"/>
              </a:spcBef>
              <a:spcAft>
                <a:spcPts val="0"/>
              </a:spcAft>
              <a:buSzPts val="2200"/>
              <a:buFont typeface="Raleway"/>
              <a:buChar char="▪"/>
            </a:pPr>
            <a:r>
              <a:rPr lang="en-US" sz="2200">
                <a:latin typeface="Raleway"/>
                <a:ea typeface="Raleway"/>
                <a:cs typeface="Raleway"/>
                <a:sym typeface="Raleway"/>
              </a:rPr>
              <a:t>Create a project in OpenRefine</a:t>
            </a:r>
            <a:endParaRPr sz="2200">
              <a:latin typeface="Raleway"/>
              <a:ea typeface="Raleway"/>
              <a:cs typeface="Raleway"/>
              <a:sym typeface="Raleway"/>
            </a:endParaRPr>
          </a:p>
          <a:p>
            <a:pPr indent="-368300" lvl="0" marL="457200" marR="0" rtl="0" algn="l">
              <a:lnSpc>
                <a:spcPct val="150000"/>
              </a:lnSpc>
              <a:spcBef>
                <a:spcPts val="0"/>
              </a:spcBef>
              <a:spcAft>
                <a:spcPts val="0"/>
              </a:spcAft>
              <a:buSzPts val="2200"/>
              <a:buFont typeface="Raleway"/>
              <a:buChar char="▪"/>
            </a:pPr>
            <a:r>
              <a:rPr lang="en-US" sz="2200">
                <a:latin typeface="Raleway"/>
                <a:ea typeface="Raleway"/>
                <a:cs typeface="Raleway"/>
                <a:sym typeface="Raleway"/>
              </a:rPr>
              <a:t>Use faceting, clustering, and editing tools to visualize and transform “messy” data</a:t>
            </a:r>
            <a:endParaRPr sz="2200">
              <a:latin typeface="Raleway"/>
              <a:ea typeface="Raleway"/>
              <a:cs typeface="Raleway"/>
              <a:sym typeface="Raleway"/>
            </a:endParaRPr>
          </a:p>
        </p:txBody>
      </p:sp>
      <p:pic>
        <p:nvPicPr>
          <p:cNvPr descr="noun_1193337_cc.png" id="131" name="Google Shape;131;p26"/>
          <p:cNvPicPr preferRelativeResize="0"/>
          <p:nvPr/>
        </p:nvPicPr>
        <p:blipFill>
          <a:blip r:embed="rId3">
            <a:alphaModFix/>
          </a:blip>
          <a:stretch>
            <a:fillRect/>
          </a:stretch>
        </p:blipFill>
        <p:spPr>
          <a:xfrm>
            <a:off x="8029000" y="939613"/>
            <a:ext cx="2785480" cy="27854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60" name="Google Shape;260;p44"/>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Common editing tasks:</a:t>
            </a:r>
            <a:endParaRPr sz="2200">
              <a:latin typeface="Raleway"/>
              <a:ea typeface="Raleway"/>
              <a:cs typeface="Raleway"/>
              <a:sym typeface="Raleway"/>
            </a:endParaRPr>
          </a:p>
          <a:p>
            <a:pPr indent="0" lvl="0" marL="0" marR="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Edit cells → Common transforms</a:t>
            </a:r>
            <a:endParaRPr sz="2200">
              <a:latin typeface="Raleway"/>
              <a:ea typeface="Raleway"/>
              <a:cs typeface="Raleway"/>
              <a:sym typeface="Raleway"/>
            </a:endParaRPr>
          </a:p>
          <a:p>
            <a:pPr indent="-368300" lvl="0" marL="457200" marR="0" rtl="0" algn="l">
              <a:lnSpc>
                <a:spcPct val="70000"/>
              </a:lnSpc>
              <a:spcBef>
                <a:spcPts val="1000"/>
              </a:spcBef>
              <a:spcAft>
                <a:spcPts val="0"/>
              </a:spcAft>
              <a:buSzPts val="2200"/>
              <a:buFont typeface="Raleway"/>
              <a:buChar char="▪"/>
            </a:pPr>
            <a:r>
              <a:rPr lang="en-US" sz="2200">
                <a:latin typeface="Raleway"/>
                <a:ea typeface="Raleway"/>
                <a:cs typeface="Raleway"/>
                <a:sym typeface="Raleway"/>
              </a:rPr>
              <a:t>Explore some of these tasks. . . why are these built-in to OpenRefine?</a:t>
            </a:r>
            <a:endParaRPr sz="2200">
              <a:latin typeface="Raleway"/>
              <a:ea typeface="Raleway"/>
              <a:cs typeface="Raleway"/>
              <a:sym typeface="Raleway"/>
            </a:endParaRPr>
          </a:p>
        </p:txBody>
      </p:sp>
      <p:pic>
        <p:nvPicPr>
          <p:cNvPr id="261" name="Google Shape;261;p44"/>
          <p:cNvPicPr preferRelativeResize="0"/>
          <p:nvPr/>
        </p:nvPicPr>
        <p:blipFill>
          <a:blip r:embed="rId3">
            <a:alphaModFix/>
          </a:blip>
          <a:stretch>
            <a:fillRect/>
          </a:stretch>
        </p:blipFill>
        <p:spPr>
          <a:xfrm>
            <a:off x="5773375" y="822450"/>
            <a:ext cx="5260000" cy="3079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Editing cells</a:t>
            </a:r>
            <a:endParaRPr sz="4500">
              <a:latin typeface="Raleway"/>
              <a:ea typeface="Raleway"/>
              <a:cs typeface="Raleway"/>
              <a:sym typeface="Raleway"/>
            </a:endParaRPr>
          </a:p>
        </p:txBody>
      </p:sp>
      <p:sp>
        <p:nvSpPr>
          <p:cNvPr id="267" name="Google Shape;267;p45"/>
          <p:cNvSpPr txBox="1"/>
          <p:nvPr>
            <p:ph idx="1" type="body"/>
          </p:nvPr>
        </p:nvSpPr>
        <p:spPr>
          <a:xfrm>
            <a:off x="1117042" y="2858100"/>
            <a:ext cx="9874500" cy="2672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2580"/>
              <a:buFont typeface="Arial"/>
              <a:buNone/>
            </a:pPr>
            <a:r>
              <a:rPr lang="en-US" sz="2200">
                <a:latin typeface="Raleway"/>
                <a:ea typeface="Raleway"/>
                <a:cs typeface="Raleway"/>
                <a:sym typeface="Raleway"/>
              </a:rPr>
              <a:t>Regular expressions</a:t>
            </a:r>
            <a:endParaRPr sz="2200">
              <a:latin typeface="Raleway"/>
              <a:ea typeface="Raleway"/>
              <a:cs typeface="Raleway"/>
              <a:sym typeface="Raleway"/>
            </a:endParaRPr>
          </a:p>
          <a:p>
            <a:pPr indent="-368300" lvl="0" marL="457200" rtl="0" algn="l">
              <a:lnSpc>
                <a:spcPct val="70000"/>
              </a:lnSpc>
              <a:spcBef>
                <a:spcPts val="1000"/>
              </a:spcBef>
              <a:spcAft>
                <a:spcPts val="0"/>
              </a:spcAft>
              <a:buSzPts val="2200"/>
              <a:buFont typeface="Raleway"/>
              <a:buChar char="▪"/>
            </a:pPr>
            <a:r>
              <a:rPr lang="en-US" sz="2200">
                <a:latin typeface="Raleway"/>
                <a:ea typeface="Raleway"/>
                <a:cs typeface="Raleway"/>
                <a:sym typeface="Raleway"/>
              </a:rPr>
              <a:t>Regular expressions (regexes): a syntax for complex find-and-replace</a:t>
            </a:r>
            <a:endParaRPr sz="2200">
              <a:latin typeface="Raleway"/>
              <a:ea typeface="Raleway"/>
              <a:cs typeface="Raleway"/>
              <a:sym typeface="Raleway"/>
            </a:endParaRPr>
          </a:p>
          <a:p>
            <a:pPr indent="-368300" lvl="0" marL="457200" rtl="0" algn="l">
              <a:lnSpc>
                <a:spcPct val="70000"/>
              </a:lnSpc>
              <a:spcBef>
                <a:spcPts val="0"/>
              </a:spcBef>
              <a:spcAft>
                <a:spcPts val="0"/>
              </a:spcAft>
              <a:buSzPts val="2200"/>
              <a:buFont typeface="Raleway"/>
              <a:buChar char="▪"/>
            </a:pPr>
            <a:r>
              <a:rPr lang="en-US" sz="2200">
                <a:latin typeface="Raleway"/>
                <a:ea typeface="Raleway"/>
                <a:cs typeface="Raleway"/>
                <a:sym typeface="Raleway"/>
              </a:rPr>
              <a:t>Examples:</a:t>
            </a:r>
            <a:endParaRPr sz="2200">
              <a:latin typeface="Raleway"/>
              <a:ea typeface="Raleway"/>
              <a:cs typeface="Raleway"/>
              <a:sym typeface="Raleway"/>
            </a:endParaRPr>
          </a:p>
          <a:p>
            <a:pPr indent="-368300" lvl="1" marL="914400" rtl="0" algn="l">
              <a:lnSpc>
                <a:spcPct val="70000"/>
              </a:lnSpc>
              <a:spcBef>
                <a:spcPts val="0"/>
              </a:spcBef>
              <a:spcAft>
                <a:spcPts val="0"/>
              </a:spcAft>
              <a:buSzPts val="2200"/>
              <a:buFont typeface="Raleway"/>
              <a:buChar char="□"/>
            </a:pPr>
            <a:r>
              <a:rPr lang="en-US" sz="2200">
                <a:latin typeface="Raleway"/>
                <a:ea typeface="Raleway"/>
                <a:cs typeface="Raleway"/>
                <a:sym typeface="Raleway"/>
              </a:rPr>
              <a:t>\.$ matches all periods at the end of a line</a:t>
            </a:r>
            <a:endParaRPr sz="2200">
              <a:latin typeface="Raleway"/>
              <a:ea typeface="Raleway"/>
              <a:cs typeface="Raleway"/>
              <a:sym typeface="Raleway"/>
            </a:endParaRPr>
          </a:p>
          <a:p>
            <a:pPr indent="-368300" lvl="1" marL="914400" rtl="0" algn="l">
              <a:lnSpc>
                <a:spcPct val="70000"/>
              </a:lnSpc>
              <a:spcBef>
                <a:spcPts val="0"/>
              </a:spcBef>
              <a:spcAft>
                <a:spcPts val="0"/>
              </a:spcAft>
              <a:buSzPts val="2200"/>
              <a:buFont typeface="Raleway"/>
              <a:buChar char="□"/>
            </a:pPr>
            <a:r>
              <a:rPr lang="en-US" sz="2200">
                <a:latin typeface="Raleway"/>
                <a:ea typeface="Raleway"/>
                <a:cs typeface="Raleway"/>
                <a:sym typeface="Raleway"/>
              </a:rPr>
              <a:t>\d{3}\-\d{4} matches all telephone numbers in format ###-#### e.g. 555-5456</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GREL Syntax: value.replace(/{regex}/, "{replacement}")</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u="sng">
                <a:solidFill>
                  <a:schemeClr val="hlink"/>
                </a:solidFill>
                <a:latin typeface="Raleway"/>
                <a:ea typeface="Raleway"/>
                <a:cs typeface="Raleway"/>
                <a:sym typeface="Raleway"/>
                <a:hlinkClick r:id="rId3"/>
              </a:rPr>
              <a:t>Documentation on basic regexes in OpenRefine</a:t>
            </a:r>
            <a:endParaRPr sz="2200">
              <a:latin typeface="Raleway"/>
              <a:ea typeface="Raleway"/>
              <a:cs typeface="Raleway"/>
              <a:sym typeface="Raleway"/>
            </a:endParaRPr>
          </a:p>
        </p:txBody>
      </p:sp>
      <p:pic>
        <p:nvPicPr>
          <p:cNvPr id="268" name="Google Shape;268;p45"/>
          <p:cNvPicPr preferRelativeResize="0"/>
          <p:nvPr/>
        </p:nvPicPr>
        <p:blipFill rotWithShape="1">
          <a:blip r:embed="rId4">
            <a:alphaModFix/>
          </a:blip>
          <a:srcRect b="6777" l="0" r="0" t="6777"/>
          <a:stretch/>
        </p:blipFill>
        <p:spPr>
          <a:xfrm>
            <a:off x="8672388" y="736450"/>
            <a:ext cx="1793675" cy="2207176"/>
          </a:xfrm>
          <a:prstGeom prst="rect">
            <a:avLst/>
          </a:prstGeom>
          <a:noFill/>
          <a:ln>
            <a:noFill/>
          </a:ln>
        </p:spPr>
      </p:pic>
      <p:sp>
        <p:nvSpPr>
          <p:cNvPr id="269" name="Google Shape;269;p45"/>
          <p:cNvSpPr txBox="1"/>
          <p:nvPr/>
        </p:nvSpPr>
        <p:spPr>
          <a:xfrm>
            <a:off x="8672375" y="2943625"/>
            <a:ext cx="1793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Raleway"/>
                <a:ea typeface="Raleway"/>
                <a:cs typeface="Raleway"/>
                <a:sym typeface="Raleway"/>
              </a:rPr>
              <a:t>Stephen Cole Kleene, inventor of resexes</a:t>
            </a:r>
            <a:endParaRPr sz="10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6</a:t>
            </a:r>
            <a:endParaRPr sz="4500">
              <a:latin typeface="Raleway"/>
              <a:ea typeface="Raleway"/>
              <a:cs typeface="Raleway"/>
              <a:sym typeface="Raleway"/>
            </a:endParaRPr>
          </a:p>
        </p:txBody>
      </p:sp>
      <p:sp>
        <p:nvSpPr>
          <p:cNvPr id="276" name="Google Shape;276;p46"/>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You notice that all of the values in the Contributor column have a period at the end--this period should be removed from all the cells.  </a:t>
            </a:r>
            <a:endParaRPr sz="2200">
              <a:latin typeface="Raleway"/>
              <a:ea typeface="Raleway"/>
              <a:cs typeface="Raleway"/>
              <a:sym typeface="Raleway"/>
            </a:endParaRPr>
          </a:p>
          <a:p>
            <a:pPr indent="0" lvl="0" marL="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Using </a:t>
            </a:r>
            <a:r>
              <a:rPr lang="en-US" sz="2200">
                <a:latin typeface="Raleway"/>
                <a:ea typeface="Raleway"/>
                <a:cs typeface="Raleway"/>
                <a:sym typeface="Raleway"/>
              </a:rPr>
              <a:t>Edit cells → Transform -- can you deploy a regular expression (regex) to remove all periods at the end of the Contributor column? (Hint on previous slide)</a:t>
            </a:r>
            <a:endParaRPr sz="2200">
              <a:latin typeface="Raleway Light"/>
              <a:ea typeface="Raleway Light"/>
              <a:cs typeface="Raleway Light"/>
              <a:sym typeface="Raleway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6</a:t>
            </a:r>
            <a:endParaRPr sz="4500">
              <a:latin typeface="Raleway"/>
              <a:ea typeface="Raleway"/>
              <a:cs typeface="Raleway"/>
              <a:sym typeface="Raleway"/>
            </a:endParaRPr>
          </a:p>
        </p:txBody>
      </p:sp>
      <p:sp>
        <p:nvSpPr>
          <p:cNvPr id="283" name="Google Shape;283;p47"/>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Clr>
                <a:schemeClr val="dk1"/>
              </a:buClr>
              <a:buSzPts val="2800"/>
              <a:buFont typeface="Arial"/>
              <a:buNone/>
            </a:pPr>
            <a:r>
              <a:t/>
            </a:r>
            <a:endParaRPr i="0" sz="2200" u="none" cap="none" strike="noStrike">
              <a:solidFill>
                <a:schemeClr val="dk1"/>
              </a:solidFill>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i="0" lang="en-US" sz="2200" u="none" cap="none" strike="noStrike">
                <a:solidFill>
                  <a:schemeClr val="dk1"/>
                </a:solidFill>
                <a:latin typeface="Raleway"/>
                <a:ea typeface="Raleway"/>
                <a:cs typeface="Raleway"/>
                <a:sym typeface="Raleway"/>
              </a:rPr>
              <a:t> Using </a:t>
            </a:r>
            <a:r>
              <a:rPr lang="en-US" sz="2200">
                <a:latin typeface="Raleway"/>
                <a:ea typeface="Raleway"/>
                <a:cs typeface="Raleway"/>
                <a:sym typeface="Raleway"/>
              </a:rPr>
              <a:t>Edit cells → Transform -- can you deploy a regular expression (regex) to remove all periods at the end of a column?</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ANSWER: value.replace(/\.$/, </a:t>
            </a:r>
            <a:r>
              <a:rPr lang="en-US" sz="2200">
                <a:latin typeface="Raleway"/>
                <a:ea typeface="Raleway"/>
                <a:cs typeface="Raleway"/>
                <a:sym typeface="Raleway"/>
              </a:rPr>
              <a:t>""</a:t>
            </a:r>
            <a:r>
              <a:rPr lang="en-US" sz="2200">
                <a:latin typeface="Raleway"/>
                <a:ea typeface="Raleway"/>
                <a:cs typeface="Raleway"/>
                <a:sym typeface="Raleway"/>
              </a:rPr>
              <a:t>)</a:t>
            </a:r>
            <a:endParaRPr sz="2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Named groups in regexes</a:t>
            </a:r>
            <a:endParaRPr sz="4500">
              <a:latin typeface="Raleway"/>
              <a:ea typeface="Raleway"/>
              <a:cs typeface="Raleway"/>
              <a:sym typeface="Raleway"/>
            </a:endParaRPr>
          </a:p>
        </p:txBody>
      </p:sp>
      <p:sp>
        <p:nvSpPr>
          <p:cNvPr id="290" name="Google Shape;290;p48"/>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50800" lvl="0" marL="228600" marR="0" rtl="0" algn="l">
              <a:lnSpc>
                <a:spcPct val="90000"/>
              </a:lnSpc>
              <a:spcBef>
                <a:spcPts val="0"/>
              </a:spcBef>
              <a:spcAft>
                <a:spcPts val="0"/>
              </a:spcAft>
              <a:buClr>
                <a:schemeClr val="dk1"/>
              </a:buClr>
              <a:buSzPts val="2800"/>
              <a:buFont typeface="Arial"/>
              <a:buNone/>
            </a:pPr>
            <a:r>
              <a:rPr lang="en-US" sz="2200">
                <a:latin typeface="Raleway"/>
                <a:ea typeface="Raleway"/>
                <a:cs typeface="Raleway"/>
                <a:sym typeface="Raleway"/>
              </a:rPr>
              <a:t>Named groups: a way to refer to patterns in your data and use it in replace statements</a:t>
            </a:r>
            <a:endParaRPr i="0" sz="2200" u="none" cap="none" strike="noStrike">
              <a:solidFill>
                <a:schemeClr val="dk1"/>
              </a:solidFill>
              <a:latin typeface="Raleway"/>
              <a:ea typeface="Raleway"/>
              <a:cs typeface="Raleway"/>
              <a:sym typeface="Raleway"/>
            </a:endParaRPr>
          </a:p>
          <a:p>
            <a:pPr indent="-368301" lvl="0" marL="4572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Example: you need to normalize a date column: all data was entered MM/DD/YYYY, but you need it in the ISO standard format of YYYY-MM-DD</a:t>
            </a:r>
            <a:endParaRPr sz="2200">
              <a:latin typeface="Raleway"/>
              <a:ea typeface="Raleway"/>
              <a:cs typeface="Raleway"/>
              <a:sym typeface="Raleway"/>
            </a:endParaRPr>
          </a:p>
          <a:p>
            <a:pPr indent="-368301" lvl="0" marL="4572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10/27/1925 → 1925-10-27</a:t>
            </a:r>
            <a:endParaRPr sz="2200">
              <a:latin typeface="Raleway"/>
              <a:ea typeface="Raleway"/>
              <a:cs typeface="Raleway"/>
              <a:sym typeface="Raleway"/>
            </a:endParaRPr>
          </a:p>
          <a:p>
            <a:pPr indent="-368933" lvl="0" marL="457200" marR="0" rtl="0" algn="l">
              <a:lnSpc>
                <a:spcPct val="70000"/>
              </a:lnSpc>
              <a:spcBef>
                <a:spcPts val="0"/>
              </a:spcBef>
              <a:spcAft>
                <a:spcPts val="0"/>
              </a:spcAft>
              <a:buClr>
                <a:schemeClr val="dk1"/>
              </a:buClr>
              <a:buSzPts val="2200"/>
              <a:buFont typeface="Raleway"/>
              <a:buChar char="•"/>
            </a:pPr>
            <a:r>
              <a:rPr lang="en-US" sz="2200">
                <a:latin typeface="Raleway"/>
                <a:ea typeface="Raleway"/>
                <a:cs typeface="Raleway"/>
                <a:sym typeface="Raleway"/>
              </a:rPr>
              <a:t>Find: (\d{2})/(\d{2})/(\d{4})</a:t>
            </a:r>
            <a:endParaRPr sz="2200">
              <a:latin typeface="Raleway"/>
              <a:ea typeface="Raleway"/>
              <a:cs typeface="Raleway"/>
              <a:sym typeface="Raleway"/>
            </a:endParaRPr>
          </a:p>
          <a:p>
            <a:pPr indent="-368933" lvl="0" marL="457200" marR="0" rtl="0" algn="l">
              <a:lnSpc>
                <a:spcPct val="70000"/>
              </a:lnSpc>
              <a:spcBef>
                <a:spcPts val="0"/>
              </a:spcBef>
              <a:spcAft>
                <a:spcPts val="0"/>
              </a:spcAft>
              <a:buClr>
                <a:schemeClr val="dk1"/>
              </a:buClr>
              <a:buSzPts val="2200"/>
              <a:buFont typeface="Raleway"/>
              <a:buChar char="•"/>
            </a:pPr>
            <a:r>
              <a:rPr lang="en-US" sz="2200">
                <a:latin typeface="Raleway"/>
                <a:ea typeface="Raleway"/>
                <a:cs typeface="Raleway"/>
                <a:sym typeface="Raleway"/>
              </a:rPr>
              <a:t>Replace: $3-$1-$2</a:t>
            </a:r>
            <a:endParaRPr sz="22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lang="en-US" sz="4500">
                <a:latin typeface="Raleway"/>
                <a:ea typeface="Raleway"/>
                <a:cs typeface="Raleway"/>
                <a:sym typeface="Raleway"/>
              </a:rPr>
              <a:t>Exercise 7</a:t>
            </a:r>
            <a:endParaRPr sz="4500">
              <a:latin typeface="Raleway"/>
              <a:ea typeface="Raleway"/>
              <a:cs typeface="Raleway"/>
              <a:sym typeface="Raleway"/>
            </a:endParaRPr>
          </a:p>
        </p:txBody>
      </p:sp>
      <p:sp>
        <p:nvSpPr>
          <p:cNvPr id="297" name="Google Shape;297;p49"/>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0"/>
              </a:spcBef>
              <a:spcAft>
                <a:spcPts val="0"/>
              </a:spcAft>
              <a:buNone/>
            </a:pPr>
            <a:r>
              <a:rPr lang="en-US" sz="2200">
                <a:latin typeface="Raleway"/>
                <a:ea typeface="Raleway"/>
                <a:cs typeface="Raleway"/>
                <a:sym typeface="Raleway"/>
              </a:rPr>
              <a:t>Using the Edit Cells→ Transform dialogue, clean up the Date1Code column. Convert the date to the standardized YYYY-MM-DD format</a:t>
            </a:r>
            <a:endParaRPr sz="2200">
              <a:latin typeface="Raleway"/>
              <a:ea typeface="Raleway"/>
              <a:cs typeface="Raleway"/>
              <a:sym typeface="Raleway"/>
            </a:endParaRPr>
          </a:p>
          <a:p>
            <a:pPr indent="0" lvl="0" marL="0" marR="0" rtl="0" algn="l">
              <a:lnSpc>
                <a:spcPct val="70000"/>
              </a:lnSpc>
              <a:spcBef>
                <a:spcPts val="0"/>
              </a:spcBef>
              <a:spcAft>
                <a:spcPts val="0"/>
              </a:spcAft>
              <a:buNone/>
            </a:pPr>
            <a:r>
              <a:t/>
            </a:r>
            <a:endParaRPr sz="2200">
              <a:latin typeface="Raleway"/>
              <a:ea typeface="Raleway"/>
              <a:cs typeface="Raleway"/>
              <a:sym typeface="Raleway"/>
            </a:endParaRPr>
          </a:p>
          <a:p>
            <a:pPr indent="0" lvl="0" marL="0" marR="0" rtl="0" algn="l">
              <a:lnSpc>
                <a:spcPct val="70000"/>
              </a:lnSpc>
              <a:spcBef>
                <a:spcPts val="0"/>
              </a:spcBef>
              <a:spcAft>
                <a:spcPts val="0"/>
              </a:spcAft>
              <a:buNone/>
            </a:pPr>
            <a:r>
              <a:rPr lang="en-US" sz="2200">
                <a:latin typeface="Raleway"/>
                <a:ea typeface="Raleway"/>
                <a:cs typeface="Raleway"/>
                <a:sym typeface="Raleway"/>
              </a:rPr>
              <a:t>Where else might we use named groups to clean our data?</a:t>
            </a:r>
            <a:endParaRPr sz="22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Custom filters and facets</a:t>
            </a:r>
            <a:endParaRPr sz="4500">
              <a:latin typeface="Raleway"/>
              <a:ea typeface="Raleway"/>
              <a:cs typeface="Raleway"/>
              <a:sym typeface="Raleway"/>
            </a:endParaRPr>
          </a:p>
        </p:txBody>
      </p:sp>
      <p:sp>
        <p:nvSpPr>
          <p:cNvPr id="303" name="Google Shape;303;p50"/>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Now that we’ve used some GREL and regular expressions, you have the basic tools to build your own text filters and custom facets</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Facet→ Custom text facet OR Custom numeric facet</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Text filter</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p:txBody>
      </p:sp>
      <p:pic>
        <p:nvPicPr>
          <p:cNvPr id="304" name="Google Shape;304;p50"/>
          <p:cNvPicPr preferRelativeResize="0"/>
          <p:nvPr/>
        </p:nvPicPr>
        <p:blipFill>
          <a:blip r:embed="rId3">
            <a:alphaModFix/>
          </a:blip>
          <a:stretch>
            <a:fillRect/>
          </a:stretch>
        </p:blipFill>
        <p:spPr>
          <a:xfrm>
            <a:off x="7948483" y="881550"/>
            <a:ext cx="2576321" cy="181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Splitting and joining</a:t>
            </a:r>
            <a:endParaRPr sz="4500">
              <a:latin typeface="Raleway"/>
              <a:ea typeface="Raleway"/>
              <a:cs typeface="Raleway"/>
              <a:sym typeface="Raleway"/>
            </a:endParaRPr>
          </a:p>
        </p:txBody>
      </p:sp>
      <p:sp>
        <p:nvSpPr>
          <p:cNvPr id="310" name="Google Shape;310;p51"/>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Columns and cells can be split or joined based on:</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Delimiters (such as , ; |)</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Fixed lengths (split or join at the nth position)</a:t>
            </a:r>
            <a:endParaRPr sz="2200">
              <a:latin typeface="Raleway Light"/>
              <a:ea typeface="Raleway Light"/>
              <a:cs typeface="Raleway Light"/>
              <a:sym typeface="Raleway Light"/>
            </a:endParaRPr>
          </a:p>
          <a:p>
            <a:pPr indent="-368300" lvl="0" marL="457200" marR="0" rtl="0" algn="l">
              <a:lnSpc>
                <a:spcPct val="90000"/>
              </a:lnSpc>
              <a:spcBef>
                <a:spcPts val="0"/>
              </a:spcBef>
              <a:spcAft>
                <a:spcPts val="0"/>
              </a:spcAft>
              <a:buSzPts val="2200"/>
              <a:buFont typeface="Raleway Light"/>
              <a:buChar char="▪"/>
            </a:pPr>
            <a:r>
              <a:rPr lang="en-US" sz="2200">
                <a:latin typeface="Raleway Light"/>
                <a:ea typeface="Raleway Light"/>
                <a:cs typeface="Raleway Light"/>
                <a:sym typeface="Raleway Light"/>
              </a:rPr>
              <a:t>GREL and regexes</a:t>
            </a:r>
            <a:endParaRPr sz="2200">
              <a:latin typeface="Raleway Light"/>
              <a:ea typeface="Raleway Light"/>
              <a:cs typeface="Raleway Light"/>
              <a:sym typeface="Raleway Light"/>
            </a:endParaRPr>
          </a:p>
          <a:p>
            <a:pPr indent="0" lvl="0" marL="0" marR="0" rtl="0" algn="l">
              <a:lnSpc>
                <a:spcPct val="90000"/>
              </a:lnSpc>
              <a:spcBef>
                <a:spcPts val="0"/>
              </a:spcBef>
              <a:spcAft>
                <a:spcPts val="0"/>
              </a:spcAft>
              <a:buNone/>
            </a:pPr>
            <a:r>
              <a:rPr lang="en-US" sz="2200">
                <a:latin typeface="Raleway Light"/>
                <a:ea typeface="Raleway Light"/>
                <a:cs typeface="Raleway Light"/>
                <a:sym typeface="Raleway Light"/>
              </a:rPr>
              <a:t>While splitting columns based on a delimiter is pretty self-explanatory, splitting and joining cells, and joining columns is a bit trickier. . . Let’s start with splitting columns. . .</a:t>
            </a:r>
            <a:endParaRPr sz="2200">
              <a:latin typeface="Raleway Light"/>
              <a:ea typeface="Raleway Light"/>
              <a:cs typeface="Raleway Light"/>
              <a:sym typeface="Raleway Light"/>
            </a:endParaRPr>
          </a:p>
        </p:txBody>
      </p:sp>
      <p:pic>
        <p:nvPicPr>
          <p:cNvPr id="311" name="Google Shape;311;p51"/>
          <p:cNvPicPr preferRelativeResize="0"/>
          <p:nvPr/>
        </p:nvPicPr>
        <p:blipFill>
          <a:blip r:embed="rId3">
            <a:alphaModFix/>
          </a:blip>
          <a:stretch>
            <a:fillRect/>
          </a:stretch>
        </p:blipFill>
        <p:spPr>
          <a:xfrm>
            <a:off x="8128317" y="1130125"/>
            <a:ext cx="2905065" cy="2779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1158867" y="1130133"/>
            <a:ext cx="6789600" cy="18135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Calibri"/>
              <a:buNone/>
            </a:pPr>
            <a:r>
              <a:rPr i="0" lang="en-US" sz="4500" u="none" cap="none" strike="noStrike">
                <a:solidFill>
                  <a:schemeClr val="dk1"/>
                </a:solidFill>
                <a:latin typeface="Raleway"/>
                <a:ea typeface="Raleway"/>
                <a:cs typeface="Raleway"/>
                <a:sym typeface="Raleway"/>
              </a:rPr>
              <a:t>Exercise </a:t>
            </a:r>
            <a:r>
              <a:rPr lang="en-US" sz="4500">
                <a:latin typeface="Raleway"/>
                <a:ea typeface="Raleway"/>
                <a:cs typeface="Raleway"/>
                <a:sym typeface="Raleway"/>
              </a:rPr>
              <a:t>8</a:t>
            </a:r>
            <a:endParaRPr sz="4500">
              <a:latin typeface="Raleway"/>
              <a:ea typeface="Raleway"/>
              <a:cs typeface="Raleway"/>
              <a:sym typeface="Raleway"/>
            </a:endParaRPr>
          </a:p>
        </p:txBody>
      </p:sp>
      <p:sp>
        <p:nvSpPr>
          <p:cNvPr id="318" name="Google Shape;318;p52"/>
          <p:cNvSpPr txBox="1"/>
          <p:nvPr>
            <p:ph idx="1" type="body"/>
          </p:nvPr>
        </p:nvSpPr>
        <p:spPr>
          <a:xfrm>
            <a:off x="1158867" y="3083900"/>
            <a:ext cx="9874500" cy="2672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200">
                <a:latin typeface="Raleway"/>
                <a:ea typeface="Raleway"/>
                <a:cs typeface="Raleway"/>
                <a:sym typeface="Raleway"/>
              </a:rPr>
              <a:t>Edit column→ Split into several columns</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AutoNum type="arabicPeriod"/>
            </a:pPr>
            <a:r>
              <a:rPr lang="en-US" sz="2200">
                <a:latin typeface="Raleway"/>
                <a:ea typeface="Raleway"/>
                <a:cs typeface="Raleway"/>
                <a:sym typeface="Raleway"/>
              </a:rPr>
              <a:t>What data might we want to split into multiple columns or cells/rows?</a:t>
            </a:r>
            <a:endParaRPr sz="2200">
              <a:latin typeface="Raleway"/>
              <a:ea typeface="Raleway"/>
              <a:cs typeface="Raleway"/>
              <a:sym typeface="Raleway"/>
            </a:endParaRPr>
          </a:p>
          <a:p>
            <a:pPr indent="-368300" lvl="0" marL="457200" marR="0" rtl="0" algn="l">
              <a:lnSpc>
                <a:spcPct val="90000"/>
              </a:lnSpc>
              <a:spcBef>
                <a:spcPts val="0"/>
              </a:spcBef>
              <a:spcAft>
                <a:spcPts val="0"/>
              </a:spcAft>
              <a:buClr>
                <a:schemeClr val="dk1"/>
              </a:buClr>
              <a:buSzPts val="2200"/>
              <a:buFont typeface="Raleway"/>
              <a:buAutoNum type="arabicPeriod"/>
            </a:pPr>
            <a:r>
              <a:rPr lang="en-US" sz="2200">
                <a:latin typeface="Raleway"/>
                <a:ea typeface="Raleway"/>
                <a:cs typeface="Raleway"/>
                <a:sym typeface="Raleway"/>
              </a:rPr>
              <a:t>See if you can split BoxFolder into two columns (“Box” “Folder”) based on the delimiter “, “</a:t>
            </a:r>
            <a:endParaRPr i="0" sz="2200" u="none" cap="none" strike="noStrike">
              <a:solidFill>
                <a:schemeClr val="dk1"/>
              </a:solidFill>
              <a:latin typeface="Raleway"/>
              <a:ea typeface="Raleway"/>
              <a:cs typeface="Raleway"/>
              <a:sym typeface="Raleway"/>
            </a:endParaRPr>
          </a:p>
          <a:p>
            <a:pPr indent="0" lvl="0" marL="177800" marR="0" rtl="0" algn="l">
              <a:lnSpc>
                <a:spcPct val="90000"/>
              </a:lnSpc>
              <a:spcBef>
                <a:spcPts val="0"/>
              </a:spcBef>
              <a:spcAft>
                <a:spcPts val="0"/>
              </a:spcAft>
              <a:buClr>
                <a:schemeClr val="dk1"/>
              </a:buClr>
              <a:buSzPts val="2800"/>
              <a:buFont typeface="Arial"/>
              <a:buNone/>
            </a:pPr>
            <a:r>
              <a:t/>
            </a:r>
            <a:endParaRPr i="0" sz="2200" u="none" cap="none" strike="noStrike">
              <a:solidFill>
                <a:schemeClr val="dk1"/>
              </a:solidFill>
              <a:latin typeface="Raleway"/>
              <a:ea typeface="Raleway"/>
              <a:cs typeface="Raleway"/>
              <a:sym typeface="Raleway"/>
            </a:endParaRPr>
          </a:p>
          <a:p>
            <a:pPr indent="-50800" lvl="0" marL="228600" marR="0" rtl="0" algn="l">
              <a:lnSpc>
                <a:spcPct val="90000"/>
              </a:lnSpc>
              <a:spcBef>
                <a:spcPts val="0"/>
              </a:spcBef>
              <a:spcAft>
                <a:spcPts val="0"/>
              </a:spcAft>
              <a:buClr>
                <a:schemeClr val="dk1"/>
              </a:buClr>
              <a:buSzPts val="2800"/>
              <a:buFont typeface="Arial"/>
              <a:buNone/>
            </a:pPr>
            <a:r>
              <a:t/>
            </a:r>
            <a:endParaRPr sz="2200">
              <a:latin typeface="Raleway Light"/>
              <a:ea typeface="Raleway Light"/>
              <a:cs typeface="Raleway Light"/>
              <a:sym typeface="Raleway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1158867" y="1130133"/>
            <a:ext cx="6789600" cy="181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Joining column data</a:t>
            </a:r>
            <a:endParaRPr sz="4500">
              <a:latin typeface="Raleway"/>
              <a:ea typeface="Raleway"/>
              <a:cs typeface="Raleway"/>
              <a:sym typeface="Raleway"/>
            </a:endParaRPr>
          </a:p>
        </p:txBody>
      </p:sp>
      <p:sp>
        <p:nvSpPr>
          <p:cNvPr id="325" name="Google Shape;325;p53"/>
          <p:cNvSpPr txBox="1"/>
          <p:nvPr>
            <p:ph idx="1" type="body"/>
          </p:nvPr>
        </p:nvSpPr>
        <p:spPr>
          <a:xfrm>
            <a:off x="1158742" y="272087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Joining column data:</a:t>
            </a:r>
            <a:endParaRPr sz="2200">
              <a:latin typeface="Raleway Light"/>
              <a:ea typeface="Raleway Light"/>
              <a:cs typeface="Raleway Light"/>
              <a:sym typeface="Raleway Light"/>
            </a:endParaRPr>
          </a:p>
          <a:p>
            <a:pPr indent="-368300" lvl="0" marL="457200" rtl="0" algn="l">
              <a:spcBef>
                <a:spcPts val="800"/>
              </a:spcBef>
              <a:spcAft>
                <a:spcPts val="0"/>
              </a:spcAft>
              <a:buSzPts val="2200"/>
              <a:buFont typeface="Raleway Light"/>
              <a:buAutoNum type="arabicPeriod"/>
            </a:pPr>
            <a:r>
              <a:rPr lang="en-US" sz="2200">
                <a:latin typeface="Raleway Light"/>
                <a:ea typeface="Raleway Light"/>
                <a:cs typeface="Raleway Light"/>
                <a:sym typeface="Raleway Light"/>
              </a:rPr>
              <a:t>Edit Cells→ Transform</a:t>
            </a:r>
            <a:endParaRPr sz="2200">
              <a:latin typeface="Raleway Light"/>
              <a:ea typeface="Raleway Light"/>
              <a:cs typeface="Raleway Light"/>
              <a:sym typeface="Raleway Light"/>
            </a:endParaRPr>
          </a:p>
          <a:p>
            <a:pPr indent="-368300" lvl="0" marL="457200" rtl="0" algn="l">
              <a:lnSpc>
                <a:spcPct val="115000"/>
              </a:lnSpc>
              <a:spcBef>
                <a:spcPts val="0"/>
              </a:spcBef>
              <a:spcAft>
                <a:spcPts val="0"/>
              </a:spcAft>
              <a:buSzPts val="2200"/>
              <a:buFont typeface="Raleway Light"/>
              <a:buAutoNum type="arabicPeriod"/>
            </a:pPr>
            <a:r>
              <a:rPr lang="en-US" sz="2200">
                <a:latin typeface="Raleway Light"/>
                <a:ea typeface="Raleway Light"/>
                <a:cs typeface="Raleway Light"/>
                <a:sym typeface="Raleway Light"/>
              </a:rPr>
              <a:t>Insert the column name and delimiter (like a space or semicolon) into this GREL script: </a:t>
            </a:r>
            <a:r>
              <a:rPr b="1" lang="en-US" sz="2200">
                <a:latin typeface="Raleway"/>
                <a:ea typeface="Raleway"/>
                <a:cs typeface="Raleway"/>
                <a:sym typeface="Raleway"/>
              </a:rPr>
              <a:t>cells[“COLUMN_NAME”].value + “DELIMITER” + value</a:t>
            </a:r>
            <a:endParaRPr b="1" sz="2200">
              <a:latin typeface="Raleway"/>
              <a:ea typeface="Raleway"/>
              <a:cs typeface="Raleway"/>
              <a:sym typeface="Raleway"/>
            </a:endParaRPr>
          </a:p>
          <a:p>
            <a:pPr indent="-368300" lvl="0" marL="457200" rtl="0" algn="l">
              <a:lnSpc>
                <a:spcPct val="115000"/>
              </a:lnSpc>
              <a:spcBef>
                <a:spcPts val="0"/>
              </a:spcBef>
              <a:spcAft>
                <a:spcPts val="0"/>
              </a:spcAft>
              <a:buSzPts val="2200"/>
              <a:buFont typeface="Raleway Light"/>
              <a:buAutoNum type="arabicPeriod"/>
            </a:pPr>
            <a:r>
              <a:rPr lang="en-US" sz="2200">
                <a:latin typeface="Raleway Light"/>
                <a:ea typeface="Raleway Light"/>
                <a:cs typeface="Raleway Light"/>
                <a:sym typeface="Raleway Light"/>
              </a:rPr>
              <a:t>GREL will generate an error if your columns are not well-named, e.g. if the column name has a space or non-alphanumeric character</a:t>
            </a:r>
            <a:endParaRPr sz="2200">
              <a:latin typeface="Raleway Light"/>
              <a:ea typeface="Raleway Light"/>
              <a:cs typeface="Raleway Light"/>
              <a:sym typeface="Raleway Light"/>
            </a:endParaRPr>
          </a:p>
        </p:txBody>
      </p:sp>
      <p:pic>
        <p:nvPicPr>
          <p:cNvPr id="326" name="Google Shape;326;p53"/>
          <p:cNvPicPr preferRelativeResize="0"/>
          <p:nvPr/>
        </p:nvPicPr>
        <p:blipFill rotWithShape="1">
          <a:blip r:embed="rId3">
            <a:alphaModFix/>
          </a:blip>
          <a:srcRect b="40585" l="0" r="0" t="0"/>
          <a:stretch/>
        </p:blipFill>
        <p:spPr>
          <a:xfrm>
            <a:off x="4828575" y="2072750"/>
            <a:ext cx="6547401" cy="160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But first. . . Introductions</a:t>
            </a:r>
            <a:endParaRPr sz="4500">
              <a:latin typeface="Raleway"/>
              <a:ea typeface="Raleway"/>
              <a:cs typeface="Raleway"/>
              <a:sym typeface="Raleway"/>
            </a:endParaRPr>
          </a:p>
          <a:p>
            <a:pPr indent="0" lvl="0" marL="0" marR="0" rtl="0" algn="l">
              <a:lnSpc>
                <a:spcPct val="90000"/>
              </a:lnSpc>
              <a:spcBef>
                <a:spcPts val="0"/>
              </a:spcBef>
              <a:spcAft>
                <a:spcPts val="0"/>
              </a:spcAft>
              <a:buClr>
                <a:schemeClr val="dk1"/>
              </a:buClr>
              <a:buSzPts val="1100"/>
              <a:buFont typeface="Calibri"/>
              <a:buNone/>
            </a:pPr>
            <a:r>
              <a:t/>
            </a:r>
            <a:endParaRPr sz="4500">
              <a:latin typeface="Raleway"/>
              <a:ea typeface="Raleway"/>
              <a:cs typeface="Raleway"/>
              <a:sym typeface="Raleway"/>
            </a:endParaRPr>
          </a:p>
        </p:txBody>
      </p:sp>
      <p:sp>
        <p:nvSpPr>
          <p:cNvPr id="137" name="Google Shape;137;p27"/>
          <p:cNvSpPr txBox="1"/>
          <p:nvPr>
            <p:ph idx="1" type="body"/>
          </p:nvPr>
        </p:nvSpPr>
        <p:spPr>
          <a:xfrm>
            <a:off x="1158742" y="2665725"/>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00"/>
              </a:spcBef>
              <a:spcAft>
                <a:spcPts val="0"/>
              </a:spcAft>
              <a:buNone/>
            </a:pPr>
            <a:r>
              <a:rPr lang="en-US" sz="2200">
                <a:latin typeface="Raleway"/>
                <a:ea typeface="Raleway"/>
                <a:cs typeface="Raleway"/>
                <a:sym typeface="Raleway"/>
              </a:rPr>
              <a:t>Who has some experience with OpenRefine?</a:t>
            </a:r>
            <a:endParaRPr sz="2200">
              <a:latin typeface="Raleway"/>
              <a:ea typeface="Raleway"/>
              <a:cs typeface="Raleway"/>
              <a:sym typeface="Raleway"/>
            </a:endParaRPr>
          </a:p>
          <a:p>
            <a:pPr indent="0" lvl="0" marL="0" marR="0" rtl="0" algn="l">
              <a:lnSpc>
                <a:spcPct val="90000"/>
              </a:lnSpc>
              <a:spcBef>
                <a:spcPts val="500"/>
              </a:spcBef>
              <a:spcAft>
                <a:spcPts val="0"/>
              </a:spcAft>
              <a:buNone/>
            </a:pPr>
            <a:r>
              <a:t/>
            </a:r>
            <a:endParaRPr sz="2200">
              <a:latin typeface="Raleway"/>
              <a:ea typeface="Raleway"/>
              <a:cs typeface="Raleway"/>
              <a:sym typeface="Raleway"/>
            </a:endParaRPr>
          </a:p>
          <a:p>
            <a:pPr indent="0" lvl="0" marL="0" marR="0" rtl="0" algn="l">
              <a:lnSpc>
                <a:spcPct val="90000"/>
              </a:lnSpc>
              <a:spcBef>
                <a:spcPts val="500"/>
              </a:spcBef>
              <a:spcAft>
                <a:spcPts val="0"/>
              </a:spcAft>
              <a:buNone/>
            </a:pPr>
            <a:r>
              <a:rPr lang="en-US" sz="2200">
                <a:latin typeface="Raleway"/>
                <a:ea typeface="Raleway"/>
                <a:cs typeface="Raleway"/>
                <a:sym typeface="Raleway"/>
              </a:rPr>
              <a:t>What do we mean by data clean-up?</a:t>
            </a:r>
            <a:endParaRPr sz="2200">
              <a:latin typeface="Raleway"/>
              <a:ea typeface="Raleway"/>
              <a:cs typeface="Raleway"/>
              <a:sym typeface="Raleway"/>
            </a:endParaRPr>
          </a:p>
        </p:txBody>
      </p:sp>
      <p:pic>
        <p:nvPicPr>
          <p:cNvPr id="138" name="Google Shape;138;p27"/>
          <p:cNvPicPr preferRelativeResize="0"/>
          <p:nvPr/>
        </p:nvPicPr>
        <p:blipFill>
          <a:blip r:embed="rId3">
            <a:alphaModFix/>
          </a:blip>
          <a:stretch>
            <a:fillRect/>
          </a:stretch>
        </p:blipFill>
        <p:spPr>
          <a:xfrm>
            <a:off x="8633250" y="889947"/>
            <a:ext cx="2293849" cy="22938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Exercise 9</a:t>
            </a:r>
            <a:endParaRPr sz="4500">
              <a:latin typeface="Raleway"/>
              <a:ea typeface="Raleway"/>
              <a:cs typeface="Raleway"/>
              <a:sym typeface="Raleway"/>
            </a:endParaRPr>
          </a:p>
        </p:txBody>
      </p:sp>
      <p:sp>
        <p:nvSpPr>
          <p:cNvPr id="333" name="Google Shape;333;p54"/>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Join some column data!</a:t>
            </a:r>
            <a:endParaRPr sz="2200">
              <a:latin typeface="Raleway Light"/>
              <a:ea typeface="Raleway Light"/>
              <a:cs typeface="Raleway Light"/>
              <a:sym typeface="Raleway Light"/>
            </a:endParaRPr>
          </a:p>
          <a:p>
            <a:pPr indent="0" lvl="0" marL="0" rtl="0" algn="l">
              <a:spcBef>
                <a:spcPts val="800"/>
              </a:spcBef>
              <a:spcAft>
                <a:spcPts val="0"/>
              </a:spcAft>
              <a:buNone/>
            </a:pPr>
            <a:r>
              <a:t/>
            </a:r>
            <a:endParaRPr sz="2200">
              <a:latin typeface="Raleway Light"/>
              <a:ea typeface="Raleway Light"/>
              <a:cs typeface="Raleway Light"/>
              <a:sym typeface="Raleway Light"/>
            </a:endParaRPr>
          </a:p>
          <a:p>
            <a:pPr indent="0" lvl="0" marL="0" rtl="0" algn="l">
              <a:spcBef>
                <a:spcPts val="800"/>
              </a:spcBef>
              <a:spcAft>
                <a:spcPts val="0"/>
              </a:spcAft>
              <a:buNone/>
            </a:pPr>
            <a:r>
              <a:rPr lang="en-US" sz="2200">
                <a:latin typeface="Raleway Light"/>
                <a:ea typeface="Raleway Light"/>
                <a:cs typeface="Raleway Light"/>
                <a:sym typeface="Raleway Light"/>
              </a:rPr>
              <a:t>What are some cases where you might want to join data from various columns?</a:t>
            </a:r>
            <a:endParaRPr sz="2200">
              <a:latin typeface="Raleway Light"/>
              <a:ea typeface="Raleway Light"/>
              <a:cs typeface="Raleway Light"/>
              <a:sym typeface="Raleway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Splitting cells: Rows</a:t>
            </a:r>
            <a:endParaRPr sz="4500">
              <a:latin typeface="Raleway"/>
              <a:ea typeface="Raleway"/>
              <a:cs typeface="Raleway"/>
              <a:sym typeface="Raleway"/>
            </a:endParaRPr>
          </a:p>
          <a:p>
            <a:pPr indent="0" lvl="0" marL="0" rtl="0" algn="l">
              <a:spcBef>
                <a:spcPts val="0"/>
              </a:spcBef>
              <a:spcAft>
                <a:spcPts val="0"/>
              </a:spcAft>
              <a:buNone/>
            </a:pPr>
            <a:r>
              <a:rPr lang="en-US" sz="4500">
                <a:latin typeface="Raleway"/>
                <a:ea typeface="Raleway"/>
                <a:cs typeface="Raleway"/>
                <a:sym typeface="Raleway"/>
              </a:rPr>
              <a:t>vs. Records</a:t>
            </a:r>
            <a:endParaRPr sz="4500">
              <a:latin typeface="Raleway"/>
              <a:ea typeface="Raleway"/>
              <a:cs typeface="Raleway"/>
              <a:sym typeface="Raleway"/>
            </a:endParaRPr>
          </a:p>
        </p:txBody>
      </p:sp>
      <p:sp>
        <p:nvSpPr>
          <p:cNvPr id="340" name="Google Shape;340;p55"/>
          <p:cNvSpPr txBox="1"/>
          <p:nvPr>
            <p:ph idx="1" type="body"/>
          </p:nvPr>
        </p:nvSpPr>
        <p:spPr>
          <a:xfrm>
            <a:off x="1158742" y="306812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Look at the Subjects column--there are multiple values in many of the cells</a:t>
            </a:r>
            <a:endParaRPr sz="2200">
              <a:latin typeface="Raleway Light"/>
              <a:ea typeface="Raleway Light"/>
              <a:cs typeface="Raleway Light"/>
              <a:sym typeface="Raleway Light"/>
            </a:endParaRPr>
          </a:p>
          <a:p>
            <a:pPr indent="-368300" lvl="0" marL="457200" rtl="0" algn="l">
              <a:spcBef>
                <a:spcPts val="800"/>
              </a:spcBef>
              <a:spcAft>
                <a:spcPts val="0"/>
              </a:spcAft>
              <a:buSzPts val="2200"/>
              <a:buFont typeface="Raleway Light"/>
              <a:buChar char="▪"/>
            </a:pPr>
            <a:r>
              <a:rPr lang="en-US" sz="2200">
                <a:latin typeface="Raleway Light"/>
                <a:ea typeface="Raleway Light"/>
                <a:cs typeface="Raleway Light"/>
                <a:sym typeface="Raleway Light"/>
              </a:rPr>
              <a:t>Why might we want to look at each value separately?</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Char char="▪"/>
            </a:pPr>
            <a:r>
              <a:rPr lang="en-US" sz="2200">
                <a:latin typeface="Raleway Light"/>
                <a:ea typeface="Raleway Light"/>
                <a:cs typeface="Raleway Light"/>
                <a:sym typeface="Raleway Light"/>
              </a:rPr>
              <a:t>Splitting cell values brings into relief a powerful feature of OpenRefine: viewing data as Rows versus viewing data as Records</a:t>
            </a:r>
            <a:endParaRPr sz="2200">
              <a:latin typeface="Raleway Light"/>
              <a:ea typeface="Raleway Light"/>
              <a:cs typeface="Raleway Light"/>
              <a:sym typeface="Raleway Light"/>
            </a:endParaRPr>
          </a:p>
        </p:txBody>
      </p:sp>
      <p:pic>
        <p:nvPicPr>
          <p:cNvPr id="341" name="Google Shape;341;p55"/>
          <p:cNvPicPr preferRelativeResize="0"/>
          <p:nvPr/>
        </p:nvPicPr>
        <p:blipFill>
          <a:blip r:embed="rId3">
            <a:alphaModFix/>
          </a:blip>
          <a:stretch>
            <a:fillRect/>
          </a:stretch>
        </p:blipFill>
        <p:spPr>
          <a:xfrm>
            <a:off x="8109067" y="865300"/>
            <a:ext cx="2924175" cy="2343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Exercise 10</a:t>
            </a:r>
            <a:endParaRPr sz="4500">
              <a:latin typeface="Raleway"/>
              <a:ea typeface="Raleway"/>
              <a:cs typeface="Raleway"/>
              <a:sym typeface="Raleway"/>
            </a:endParaRPr>
          </a:p>
        </p:txBody>
      </p:sp>
      <p:sp>
        <p:nvSpPr>
          <p:cNvPr id="348" name="Google Shape;348;p56"/>
          <p:cNvSpPr txBox="1"/>
          <p:nvPr>
            <p:ph idx="1" type="body"/>
          </p:nvPr>
        </p:nvSpPr>
        <p:spPr>
          <a:xfrm>
            <a:off x="1158867" y="3083900"/>
            <a:ext cx="9874500" cy="2672100"/>
          </a:xfrm>
          <a:prstGeom prst="rect">
            <a:avLst/>
          </a:prstGeom>
        </p:spPr>
        <p:txBody>
          <a:bodyPr anchorCtr="0" anchor="t" bIns="121900" lIns="121900" spcFirstLastPara="1" rIns="121900" wrap="square" tIns="121900">
            <a:noAutofit/>
          </a:bodyPr>
          <a:lstStyle/>
          <a:p>
            <a:pPr indent="-368300" lvl="0" marL="457200" rtl="0" algn="l">
              <a:spcBef>
                <a:spcPts val="800"/>
              </a:spcBef>
              <a:spcAft>
                <a:spcPts val="0"/>
              </a:spcAft>
              <a:buSzPts val="2200"/>
              <a:buFont typeface="Raleway Light"/>
              <a:buAutoNum type="arabicParenR"/>
            </a:pPr>
            <a:r>
              <a:rPr lang="en-US" sz="2200">
                <a:latin typeface="Raleway Light"/>
                <a:ea typeface="Raleway Light"/>
                <a:cs typeface="Raleway Light"/>
                <a:sym typeface="Raleway Light"/>
              </a:rPr>
              <a:t>Using the Subject column, click Edit cells→ Split multivalued cells.  Split the cells on the delimiter ;</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After splitting the cell data, toggle between the “Show as” options at the top left of your spreadsheet: Show as rows, Show as records.  </a:t>
            </a:r>
            <a:r>
              <a:rPr b="1" lang="en-US" sz="2200">
                <a:latin typeface="Raleway"/>
                <a:ea typeface="Raleway"/>
                <a:cs typeface="Raleway"/>
                <a:sym typeface="Raleway"/>
              </a:rPr>
              <a:t>How are these views different</a:t>
            </a:r>
            <a:r>
              <a:rPr lang="en-US" sz="2200">
                <a:latin typeface="Raleway Light"/>
                <a:ea typeface="Raleway Light"/>
                <a:cs typeface="Raleway Light"/>
                <a:sym typeface="Raleway Light"/>
              </a:rPr>
              <a:t>?</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In record view, do some cleanup with faceting and clustering</a:t>
            </a:r>
            <a:endParaRPr sz="2200">
              <a:latin typeface="Raleway Light"/>
              <a:ea typeface="Raleway Light"/>
              <a:cs typeface="Raleway Light"/>
              <a:sym typeface="Raleway Light"/>
            </a:endParaRPr>
          </a:p>
          <a:p>
            <a:pPr indent="-368300" lvl="0" marL="457200" rtl="0" algn="l">
              <a:spcBef>
                <a:spcPts val="0"/>
              </a:spcBef>
              <a:spcAft>
                <a:spcPts val="0"/>
              </a:spcAft>
              <a:buSzPts val="2200"/>
              <a:buFont typeface="Raleway Light"/>
              <a:buAutoNum type="arabicParenR"/>
            </a:pPr>
            <a:r>
              <a:rPr lang="en-US" sz="2200">
                <a:latin typeface="Raleway Light"/>
                <a:ea typeface="Raleway Light"/>
                <a:cs typeface="Raleway Light"/>
                <a:sym typeface="Raleway Light"/>
              </a:rPr>
              <a:t>Then, click Edit cells→ Join multivalued cells.  Use a semicolon as a delimiter, as before</a:t>
            </a:r>
            <a:endParaRPr sz="2200">
              <a:latin typeface="Raleway Light"/>
              <a:ea typeface="Raleway Light"/>
              <a:cs typeface="Raleway Light"/>
              <a:sym typeface="Raleway Light"/>
            </a:endParaRPr>
          </a:p>
        </p:txBody>
      </p:sp>
      <p:pic>
        <p:nvPicPr>
          <p:cNvPr id="349" name="Google Shape;349;p56"/>
          <p:cNvPicPr preferRelativeResize="0"/>
          <p:nvPr/>
        </p:nvPicPr>
        <p:blipFill>
          <a:blip r:embed="rId3">
            <a:alphaModFix/>
          </a:blip>
          <a:stretch>
            <a:fillRect/>
          </a:stretch>
        </p:blipFill>
        <p:spPr>
          <a:xfrm>
            <a:off x="7651992" y="1000525"/>
            <a:ext cx="3381375" cy="1943100"/>
          </a:xfrm>
          <a:prstGeom prst="rect">
            <a:avLst/>
          </a:prstGeom>
          <a:noFill/>
          <a:ln>
            <a:noFill/>
          </a:ln>
        </p:spPr>
      </p:pic>
      <p:sp>
        <p:nvSpPr>
          <p:cNvPr id="350" name="Google Shape;350;p56"/>
          <p:cNvSpPr/>
          <p:nvPr/>
        </p:nvSpPr>
        <p:spPr>
          <a:xfrm>
            <a:off x="6556400" y="1130125"/>
            <a:ext cx="1095600" cy="547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6"/>
          <p:cNvSpPr/>
          <p:nvPr/>
        </p:nvSpPr>
        <p:spPr>
          <a:xfrm>
            <a:off x="8180850" y="1195225"/>
            <a:ext cx="1113900" cy="417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1158867" y="1130133"/>
            <a:ext cx="6789600" cy="181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4500">
                <a:latin typeface="Raleway"/>
                <a:ea typeface="Raleway"/>
                <a:cs typeface="Raleway"/>
                <a:sym typeface="Raleway"/>
              </a:rPr>
              <a:t>Splitting cells</a:t>
            </a:r>
            <a:endParaRPr sz="4500">
              <a:latin typeface="Raleway"/>
              <a:ea typeface="Raleway"/>
              <a:cs typeface="Raleway"/>
              <a:sym typeface="Raleway"/>
            </a:endParaRPr>
          </a:p>
        </p:txBody>
      </p:sp>
      <p:sp>
        <p:nvSpPr>
          <p:cNvPr id="358" name="Google Shape;358;p57"/>
          <p:cNvSpPr txBox="1"/>
          <p:nvPr>
            <p:ph idx="1" type="body"/>
          </p:nvPr>
        </p:nvSpPr>
        <p:spPr>
          <a:xfrm>
            <a:off x="1158742" y="3068125"/>
            <a:ext cx="9874500" cy="2672100"/>
          </a:xfrm>
          <a:prstGeom prst="rect">
            <a:avLst/>
          </a:prstGeom>
        </p:spPr>
        <p:txBody>
          <a:bodyPr anchorCtr="0" anchor="t" bIns="121900" lIns="121900" spcFirstLastPara="1" rIns="121900" wrap="square" tIns="121900">
            <a:noAutofit/>
          </a:bodyPr>
          <a:lstStyle/>
          <a:p>
            <a:pPr indent="0" lvl="0" marL="0" rtl="0" algn="l">
              <a:spcBef>
                <a:spcPts val="800"/>
              </a:spcBef>
              <a:spcAft>
                <a:spcPts val="0"/>
              </a:spcAft>
              <a:buNone/>
            </a:pPr>
            <a:r>
              <a:rPr lang="en-US" sz="2200">
                <a:latin typeface="Raleway Light"/>
                <a:ea typeface="Raleway Light"/>
                <a:cs typeface="Raleway Light"/>
                <a:sym typeface="Raleway Light"/>
              </a:rPr>
              <a:t>What are some advantages and disadvantages to using the “Split/Join multivalued cells” functions for editing (and reconciling) our data?</a:t>
            </a:r>
            <a:endParaRPr sz="2200">
              <a:latin typeface="Raleway Light"/>
              <a:ea typeface="Raleway Light"/>
              <a:cs typeface="Raleway Light"/>
              <a:sym typeface="Raleway Light"/>
            </a:endParaRPr>
          </a:p>
        </p:txBody>
      </p:sp>
      <p:pic>
        <p:nvPicPr>
          <p:cNvPr id="359" name="Google Shape;359;p57"/>
          <p:cNvPicPr preferRelativeResize="0"/>
          <p:nvPr/>
        </p:nvPicPr>
        <p:blipFill>
          <a:blip r:embed="rId3">
            <a:alphaModFix/>
          </a:blip>
          <a:stretch>
            <a:fillRect/>
          </a:stretch>
        </p:blipFill>
        <p:spPr>
          <a:xfrm>
            <a:off x="7651992" y="1000525"/>
            <a:ext cx="3381375" cy="1943100"/>
          </a:xfrm>
          <a:prstGeom prst="rect">
            <a:avLst/>
          </a:prstGeom>
          <a:noFill/>
          <a:ln>
            <a:noFill/>
          </a:ln>
        </p:spPr>
      </p:pic>
      <p:sp>
        <p:nvSpPr>
          <p:cNvPr id="360" name="Google Shape;360;p57"/>
          <p:cNvSpPr/>
          <p:nvPr/>
        </p:nvSpPr>
        <p:spPr>
          <a:xfrm>
            <a:off x="6556400" y="1130125"/>
            <a:ext cx="1095600" cy="547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7"/>
          <p:cNvSpPr/>
          <p:nvPr/>
        </p:nvSpPr>
        <p:spPr>
          <a:xfrm>
            <a:off x="8180850" y="1195225"/>
            <a:ext cx="1113900" cy="417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Undo/Redo ...and reusing your work!</a:t>
            </a:r>
            <a:endParaRPr sz="4500">
              <a:latin typeface="Raleway"/>
              <a:ea typeface="Raleway"/>
              <a:cs typeface="Raleway"/>
              <a:sym typeface="Raleway"/>
            </a:endParaRPr>
          </a:p>
        </p:txBody>
      </p:sp>
      <p:sp>
        <p:nvSpPr>
          <p:cNvPr id="367" name="Google Shape;367;p58"/>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On the top left, there is an undo/redo panel (you may have missed it!)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Essentially, this functions like “Version history” in a Google Sheet or “Track Changes” in Microsoft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If you make some disastrous batch edits or some scripts go awry, you can always back-up and recover</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Just click on the point in the editing history that you’d like to revert to, and return to editing!</a:t>
            </a:r>
            <a:endParaRPr sz="2200">
              <a:latin typeface="Raleway"/>
              <a:ea typeface="Raleway"/>
              <a:cs typeface="Raleway"/>
              <a:sym typeface="Raleway"/>
            </a:endParaRPr>
          </a:p>
          <a:p>
            <a:pPr indent="0" lvl="0" marL="0" marR="0" rtl="0" algn="l">
              <a:lnSpc>
                <a:spcPct val="90000"/>
              </a:lnSpc>
              <a:spcBef>
                <a:spcPts val="0"/>
              </a:spcBef>
              <a:spcAft>
                <a:spcPts val="0"/>
              </a:spcAft>
              <a:buNone/>
            </a:pPr>
            <a:r>
              <a:t/>
            </a:r>
            <a:endParaRPr sz="2200">
              <a:latin typeface="Raleway"/>
              <a:ea typeface="Raleway"/>
              <a:cs typeface="Raleway"/>
              <a:sym typeface="Raleway"/>
            </a:endParaRPr>
          </a:p>
        </p:txBody>
      </p:sp>
      <p:pic>
        <p:nvPicPr>
          <p:cNvPr id="368" name="Google Shape;368;p58"/>
          <p:cNvPicPr preferRelativeResize="0"/>
          <p:nvPr/>
        </p:nvPicPr>
        <p:blipFill>
          <a:blip r:embed="rId3">
            <a:alphaModFix/>
          </a:blip>
          <a:stretch>
            <a:fillRect/>
          </a:stretch>
        </p:blipFill>
        <p:spPr>
          <a:xfrm>
            <a:off x="8128996" y="1130125"/>
            <a:ext cx="3052379" cy="1953775"/>
          </a:xfrm>
          <a:prstGeom prst="rect">
            <a:avLst/>
          </a:prstGeom>
          <a:noFill/>
          <a:ln>
            <a:noFill/>
          </a:ln>
        </p:spPr>
      </p:pic>
      <p:sp>
        <p:nvSpPr>
          <p:cNvPr id="369" name="Google Shape;369;p58"/>
          <p:cNvSpPr/>
          <p:nvPr/>
        </p:nvSpPr>
        <p:spPr>
          <a:xfrm>
            <a:off x="8503925" y="1312275"/>
            <a:ext cx="1229700" cy="342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Undo/Redo ...and reusing your work!</a:t>
            </a:r>
            <a:endParaRPr sz="4500">
              <a:latin typeface="Raleway"/>
              <a:ea typeface="Raleway"/>
              <a:cs typeface="Raleway"/>
              <a:sym typeface="Raleway"/>
            </a:endParaRPr>
          </a:p>
        </p:txBody>
      </p:sp>
      <p:sp>
        <p:nvSpPr>
          <p:cNvPr id="375" name="Google Shape;375;p59"/>
          <p:cNvSpPr txBox="1"/>
          <p:nvPr>
            <p:ph idx="1" type="body"/>
          </p:nvPr>
        </p:nvSpPr>
        <p:spPr>
          <a:xfrm>
            <a:off x="1158867" y="30839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Extract/Apply</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Click on the Extract button: a snippet of JSON code appears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code can be copied as a kind of batch script that you can re-apply to other datasets (via the Apply button)</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Note that you can also select and de-select steps to include in this code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How might you use this powerful functionality?</a:t>
            </a:r>
            <a:endParaRPr sz="22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Exporting your data</a:t>
            </a:r>
            <a:endParaRPr sz="4500">
              <a:latin typeface="Raleway"/>
              <a:ea typeface="Raleway"/>
              <a:cs typeface="Raleway"/>
              <a:sym typeface="Raleway"/>
            </a:endParaRPr>
          </a:p>
        </p:txBody>
      </p:sp>
      <p:sp>
        <p:nvSpPr>
          <p:cNvPr id="381" name="Google Shape;381;p60"/>
          <p:cNvSpPr txBox="1"/>
          <p:nvPr>
            <p:ph idx="1" type="body"/>
          </p:nvPr>
        </p:nvSpPr>
        <p:spPr>
          <a:xfrm>
            <a:off x="1158742" y="266565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200">
                <a:latin typeface="Raleway"/>
                <a:ea typeface="Raleway"/>
                <a:cs typeface="Raleway"/>
                <a:sym typeface="Raleway"/>
              </a:rPr>
              <a:t>To get your data out of OpenRefine: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Click Export (at the top right of screen)</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Pick a data format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The file will appear in your default downloads folder</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Exporting a project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Export → Export project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This exports both your data and the entire editing history since you loaded it into OpenRefine</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Can be opened by another instance of OpenRefine</a:t>
            </a:r>
            <a:endParaRPr sz="2200">
              <a:latin typeface="Raleway"/>
              <a:ea typeface="Raleway"/>
              <a:cs typeface="Raleway"/>
              <a:sym typeface="Raleway"/>
            </a:endParaRPr>
          </a:p>
        </p:txBody>
      </p:sp>
      <p:pic>
        <p:nvPicPr>
          <p:cNvPr id="382" name="Google Shape;382;p60"/>
          <p:cNvPicPr preferRelativeResize="0"/>
          <p:nvPr/>
        </p:nvPicPr>
        <p:blipFill rotWithShape="1">
          <a:blip r:embed="rId3">
            <a:alphaModFix/>
          </a:blip>
          <a:srcRect b="56659" l="77844" r="0" t="3900"/>
          <a:stretch/>
        </p:blipFill>
        <p:spPr>
          <a:xfrm>
            <a:off x="8509150" y="923350"/>
            <a:ext cx="2524099" cy="27147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1158867" y="749133"/>
            <a:ext cx="6789600" cy="181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Resources</a:t>
            </a:r>
            <a:endParaRPr sz="4500">
              <a:latin typeface="Raleway"/>
              <a:ea typeface="Raleway"/>
              <a:cs typeface="Raleway"/>
              <a:sym typeface="Raleway"/>
            </a:endParaRPr>
          </a:p>
        </p:txBody>
      </p:sp>
      <p:sp>
        <p:nvSpPr>
          <p:cNvPr id="388" name="Google Shape;388;p61"/>
          <p:cNvSpPr txBox="1"/>
          <p:nvPr>
            <p:ph idx="1" type="body"/>
          </p:nvPr>
        </p:nvSpPr>
        <p:spPr>
          <a:xfrm>
            <a:off x="1108542" y="1511100"/>
            <a:ext cx="9874500" cy="26721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800"/>
              </a:spcBef>
              <a:spcAft>
                <a:spcPts val="0"/>
              </a:spcAft>
              <a:buSzPts val="1700"/>
              <a:buChar char="▪"/>
            </a:pPr>
            <a:r>
              <a:rPr lang="en-US" sz="1700" u="sng">
                <a:solidFill>
                  <a:schemeClr val="hlink"/>
                </a:solidFill>
                <a:hlinkClick r:id="rId3"/>
              </a:rPr>
              <a:t>http://openrefine.org/</a:t>
            </a:r>
            <a:r>
              <a:rPr lang="en-US" sz="1700"/>
              <a:t> </a:t>
            </a:r>
            <a:endParaRPr sz="1700"/>
          </a:p>
          <a:p>
            <a:pPr indent="-317500" lvl="1" marL="914400" rtl="0" algn="l">
              <a:lnSpc>
                <a:spcPct val="115000"/>
              </a:lnSpc>
              <a:spcBef>
                <a:spcPts val="0"/>
              </a:spcBef>
              <a:spcAft>
                <a:spcPts val="0"/>
              </a:spcAft>
              <a:buSzPts val="1400"/>
              <a:buChar char="□"/>
            </a:pPr>
            <a:r>
              <a:rPr i="1" lang="en-US" sz="1400"/>
              <a:t>Homepage has basic tutorials, Documentation has links to mailing lists, wikis, and Downloads has links to the GitHub page</a:t>
            </a:r>
            <a:endParaRPr i="1" sz="1400"/>
          </a:p>
          <a:p>
            <a:pPr indent="-336550" lvl="0" marL="457200" rtl="0" algn="l">
              <a:lnSpc>
                <a:spcPct val="115000"/>
              </a:lnSpc>
              <a:spcBef>
                <a:spcPts val="0"/>
              </a:spcBef>
              <a:spcAft>
                <a:spcPts val="0"/>
              </a:spcAft>
              <a:buSzPts val="1700"/>
              <a:buChar char="▪"/>
            </a:pPr>
            <a:r>
              <a:rPr lang="en-US" sz="1700"/>
              <a:t>Verborgh, Ruben and De Wilde, Max. Using OpenRefine. Birmingham : Packt Publishing, 2013. 9781-78328-908-0</a:t>
            </a:r>
            <a:endParaRPr sz="1700"/>
          </a:p>
          <a:p>
            <a:pPr indent="-317500" lvl="1" marL="914400" rtl="0" algn="l">
              <a:lnSpc>
                <a:spcPct val="115000"/>
              </a:lnSpc>
              <a:spcBef>
                <a:spcPts val="0"/>
              </a:spcBef>
              <a:spcAft>
                <a:spcPts val="0"/>
              </a:spcAft>
              <a:buSzPts val="1400"/>
              <a:buChar char="□"/>
            </a:pPr>
            <a:r>
              <a:rPr i="1" lang="en-US" sz="1400"/>
              <a:t>A good introduction and reference to using OpenRefine; although based on an older version, most editing features are the same</a:t>
            </a:r>
            <a:endParaRPr i="1" sz="1400"/>
          </a:p>
          <a:p>
            <a:pPr indent="-317500" lvl="1" marL="914400" rtl="0" algn="l">
              <a:lnSpc>
                <a:spcPct val="115000"/>
              </a:lnSpc>
              <a:spcBef>
                <a:spcPts val="0"/>
              </a:spcBef>
              <a:spcAft>
                <a:spcPts val="0"/>
              </a:spcAft>
              <a:buSzPts val="1400"/>
              <a:buChar char="□"/>
            </a:pPr>
            <a:r>
              <a:rPr lang="en-US" sz="1400"/>
              <a:t>Especially useful:</a:t>
            </a:r>
            <a:endParaRPr sz="1400"/>
          </a:p>
          <a:p>
            <a:pPr indent="-317500" lvl="2" marL="1371600" rtl="0" algn="l">
              <a:lnSpc>
                <a:spcPct val="115000"/>
              </a:lnSpc>
              <a:spcBef>
                <a:spcPts val="0"/>
              </a:spcBef>
              <a:spcAft>
                <a:spcPts val="0"/>
              </a:spcAft>
              <a:buSzPts val="1400"/>
              <a:buChar char="□"/>
            </a:pPr>
            <a:r>
              <a:rPr lang="en-US" sz="1400"/>
              <a:t>Chapter 1 Recipe 3</a:t>
            </a:r>
            <a:endParaRPr sz="1400"/>
          </a:p>
          <a:p>
            <a:pPr indent="-317500" lvl="2" marL="1371600" rtl="0" algn="l">
              <a:lnSpc>
                <a:spcPct val="115000"/>
              </a:lnSpc>
              <a:spcBef>
                <a:spcPts val="0"/>
              </a:spcBef>
              <a:spcAft>
                <a:spcPts val="0"/>
              </a:spcAft>
              <a:buSzPts val="1400"/>
              <a:buChar char="□"/>
            </a:pPr>
            <a:r>
              <a:rPr lang="en-US" sz="1400"/>
              <a:t>Chapter 2 Recipe 2</a:t>
            </a:r>
            <a:endParaRPr sz="1400"/>
          </a:p>
          <a:p>
            <a:pPr indent="-317500" lvl="2" marL="1371600" rtl="0" algn="l">
              <a:lnSpc>
                <a:spcPct val="115000"/>
              </a:lnSpc>
              <a:spcBef>
                <a:spcPts val="0"/>
              </a:spcBef>
              <a:spcAft>
                <a:spcPts val="0"/>
              </a:spcAft>
              <a:buSzPts val="1400"/>
              <a:buChar char="□"/>
            </a:pPr>
            <a:r>
              <a:rPr lang="en-US" sz="1400"/>
              <a:t>Chapter 3 Recipe 3</a:t>
            </a:r>
            <a:endParaRPr sz="1400"/>
          </a:p>
          <a:p>
            <a:pPr indent="-336550" lvl="0" marL="457200" rtl="0" algn="l">
              <a:lnSpc>
                <a:spcPct val="115000"/>
              </a:lnSpc>
              <a:spcBef>
                <a:spcPts val="0"/>
              </a:spcBef>
              <a:spcAft>
                <a:spcPts val="0"/>
              </a:spcAft>
              <a:buSzPts val="1700"/>
              <a:buChar char="▪"/>
            </a:pPr>
            <a:r>
              <a:rPr lang="en-US" sz="1700"/>
              <a:t>van Hooland, Seth and Verborgh, Ruben. </a:t>
            </a:r>
            <a:r>
              <a:rPr lang="en-US" sz="1700"/>
              <a:t>Linked data for libraries, archives and museums : how to clean, link and publish your metadata. London : Facet Publishing, 2014. 9781856049641</a:t>
            </a:r>
            <a:endParaRPr sz="1700"/>
          </a:p>
          <a:p>
            <a:pPr indent="-317500" lvl="1" marL="914400" rtl="0" algn="l">
              <a:lnSpc>
                <a:spcPct val="115000"/>
              </a:lnSpc>
              <a:spcBef>
                <a:spcPts val="0"/>
              </a:spcBef>
              <a:spcAft>
                <a:spcPts val="0"/>
              </a:spcAft>
              <a:buSzPts val="1400"/>
              <a:buChar char="□"/>
            </a:pPr>
            <a:r>
              <a:rPr i="1" lang="en-US" sz="1400"/>
              <a:t>A more in-depth exploration of the linked data world, with many examples of how to use OpenRefine</a:t>
            </a:r>
            <a:endParaRPr i="1" sz="1400"/>
          </a:p>
          <a:p>
            <a:pPr indent="-336550" lvl="0" marL="457200" rtl="0" algn="l">
              <a:lnSpc>
                <a:spcPct val="115000"/>
              </a:lnSpc>
              <a:spcBef>
                <a:spcPts val="0"/>
              </a:spcBef>
              <a:spcAft>
                <a:spcPts val="0"/>
              </a:spcAft>
              <a:buSzPts val="1700"/>
              <a:buChar char="▪"/>
            </a:pPr>
            <a:r>
              <a:rPr lang="en-US" sz="1700"/>
              <a:t>Karen Hwang’s</a:t>
            </a:r>
            <a:r>
              <a:rPr lang="en-US" sz="1700" u="sng">
                <a:solidFill>
                  <a:schemeClr val="hlink"/>
                </a:solidFill>
                <a:hlinkClick r:id="rId4"/>
              </a:rPr>
              <a:t> post for METRO about using OpenRefine</a:t>
            </a:r>
            <a:endParaRPr i="1" sz="600">
              <a:latin typeface="Raleway"/>
              <a:ea typeface="Raleway"/>
              <a:cs typeface="Raleway"/>
              <a:sym typeface="Raleway"/>
            </a:endParaRPr>
          </a:p>
          <a:p>
            <a:pPr indent="0" lvl="0" marL="0" marR="0" rtl="0" algn="l">
              <a:lnSpc>
                <a:spcPct val="115000"/>
              </a:lnSpc>
              <a:spcBef>
                <a:spcPts val="0"/>
              </a:spcBef>
              <a:spcAft>
                <a:spcPts val="0"/>
              </a:spcAft>
              <a:buNone/>
            </a:pPr>
            <a:r>
              <a:t/>
            </a:r>
            <a:endParaRPr sz="8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1158867" y="749133"/>
            <a:ext cx="6789600" cy="1813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Resources ctd.</a:t>
            </a:r>
            <a:endParaRPr sz="4500">
              <a:latin typeface="Raleway"/>
              <a:ea typeface="Raleway"/>
              <a:cs typeface="Raleway"/>
              <a:sym typeface="Raleway"/>
            </a:endParaRPr>
          </a:p>
        </p:txBody>
      </p:sp>
      <p:sp>
        <p:nvSpPr>
          <p:cNvPr id="394" name="Google Shape;394;p62"/>
          <p:cNvSpPr txBox="1"/>
          <p:nvPr>
            <p:ph idx="1" type="body"/>
          </p:nvPr>
        </p:nvSpPr>
        <p:spPr>
          <a:xfrm>
            <a:off x="1108542" y="1587300"/>
            <a:ext cx="9874500" cy="26721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Raleway"/>
              <a:buChar char="▪"/>
            </a:pPr>
            <a:r>
              <a:rPr lang="en-US" sz="1800">
                <a:latin typeface="Raleway"/>
                <a:ea typeface="Raleway"/>
                <a:cs typeface="Raleway"/>
                <a:sym typeface="Raleway"/>
              </a:rPr>
              <a:t>Rawson, Katie and Muñoz, Trevor. “Against cleaning” at </a:t>
            </a:r>
            <a:r>
              <a:rPr i="1" lang="en-US" sz="1800">
                <a:latin typeface="Raleway"/>
                <a:ea typeface="Raleway"/>
                <a:cs typeface="Raleway"/>
                <a:sym typeface="Raleway"/>
              </a:rPr>
              <a:t>Curating Menus</a:t>
            </a:r>
            <a:r>
              <a:rPr lang="en-US" sz="1800">
                <a:latin typeface="Raleway"/>
                <a:ea typeface="Raleway"/>
                <a:cs typeface="Raleway"/>
                <a:sym typeface="Raleway"/>
              </a:rPr>
              <a:t>, referenced 15 May 2018, </a:t>
            </a:r>
            <a:r>
              <a:rPr lang="en-US" sz="1800" u="sng">
                <a:solidFill>
                  <a:schemeClr val="hlink"/>
                </a:solidFill>
                <a:latin typeface="Raleway"/>
                <a:ea typeface="Raleway"/>
                <a:cs typeface="Raleway"/>
                <a:sym typeface="Raleway"/>
                <a:hlinkClick r:id="rId3"/>
              </a:rPr>
              <a:t>http://curatingmenus.org/articles/against-cleaning/</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An exploration of what we’re talking about when we talk about “data cleaning”</a:t>
            </a:r>
            <a:endParaRPr sz="2200">
              <a:latin typeface="Raleway"/>
              <a:ea typeface="Raleway"/>
              <a:cs typeface="Raleway"/>
              <a:sym typeface="Raleway"/>
            </a:endParaRPr>
          </a:p>
          <a:p>
            <a:pPr indent="0" lvl="0" marL="0" marR="0" rtl="0" algn="l">
              <a:lnSpc>
                <a:spcPct val="90000"/>
              </a:lnSpc>
              <a:spcBef>
                <a:spcPts val="0"/>
              </a:spcBef>
              <a:spcAft>
                <a:spcPts val="0"/>
              </a:spcAft>
              <a:buNone/>
            </a:pPr>
            <a:r>
              <a:rPr b="1" lang="en-US" sz="2200">
                <a:latin typeface="Raleway"/>
                <a:ea typeface="Raleway"/>
                <a:cs typeface="Raleway"/>
                <a:sym typeface="Raleway"/>
              </a:rPr>
              <a:t>Regular expressions and GREL</a:t>
            </a:r>
            <a:endParaRPr b="1" sz="2200">
              <a:latin typeface="Raleway"/>
              <a:ea typeface="Raleway"/>
              <a:cs typeface="Raleway"/>
              <a:sym typeface="Raleway"/>
            </a:endParaRPr>
          </a:p>
          <a:p>
            <a:pPr indent="-317500" lvl="0" marL="457200" rtl="0" algn="l">
              <a:lnSpc>
                <a:spcPct val="90000"/>
              </a:lnSpc>
              <a:spcBef>
                <a:spcPts val="0"/>
              </a:spcBef>
              <a:spcAft>
                <a:spcPts val="0"/>
              </a:spcAft>
              <a:buSzPts val="1400"/>
              <a:buFont typeface="Raleway"/>
              <a:buChar char="▪"/>
            </a:pPr>
            <a:r>
              <a:rPr lang="en-US" sz="1800">
                <a:latin typeface="Raleway"/>
                <a:ea typeface="Raleway"/>
                <a:cs typeface="Raleway"/>
                <a:sym typeface="Raleway"/>
              </a:rPr>
              <a:t>“General Refine Expression Language” at OpenRefine Wiki, referenced 10 May 2018, </a:t>
            </a:r>
            <a:r>
              <a:rPr lang="en-US" sz="1800" u="sng">
                <a:solidFill>
                  <a:schemeClr val="hlink"/>
                </a:solidFill>
                <a:latin typeface="Raleway"/>
                <a:ea typeface="Raleway"/>
                <a:cs typeface="Raleway"/>
                <a:sym typeface="Raleway"/>
                <a:hlinkClick r:id="rId4"/>
              </a:rPr>
              <a:t>https://github.com/OpenRefine/OpenRefine/wiki/General-Refine-Expression-Language</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The primary reference source for GREL.  Fairly user-friendly, richly illustrated with examples</a:t>
            </a:r>
            <a:endParaRPr i="1" sz="1400">
              <a:latin typeface="Raleway"/>
              <a:ea typeface="Raleway"/>
              <a:cs typeface="Raleway"/>
              <a:sym typeface="Raleway"/>
            </a:endParaRPr>
          </a:p>
          <a:p>
            <a:pPr indent="-317500" lvl="0" marL="457200" rtl="0" algn="l">
              <a:lnSpc>
                <a:spcPct val="90000"/>
              </a:lnSpc>
              <a:spcBef>
                <a:spcPts val="0"/>
              </a:spcBef>
              <a:spcAft>
                <a:spcPts val="0"/>
              </a:spcAft>
              <a:buSzPts val="1400"/>
              <a:buFont typeface="Raleway"/>
              <a:buChar char="▪"/>
            </a:pPr>
            <a:r>
              <a:rPr lang="en-US" sz="1800">
                <a:latin typeface="Raleway"/>
                <a:ea typeface="Raleway"/>
                <a:cs typeface="Raleway"/>
                <a:sym typeface="Raleway"/>
              </a:rPr>
              <a:t>“Understanding regular expressions” at OpenRefine Wiki, referenced 10 May 2018 </a:t>
            </a:r>
            <a:r>
              <a:rPr lang="en-US" sz="1800" u="sng">
                <a:solidFill>
                  <a:schemeClr val="hlink"/>
                </a:solidFill>
                <a:latin typeface="Raleway"/>
                <a:ea typeface="Raleway"/>
                <a:cs typeface="Raleway"/>
                <a:sym typeface="Raleway"/>
                <a:hlinkClick r:id="rId5"/>
              </a:rPr>
              <a:t>https://github.com/OpenRefine/OpenRefine/wiki/Understanding-Regular-Expressions</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 good introduction to using regular expressions in GREL scripts in OpenRefine</a:t>
            </a:r>
            <a:endParaRPr i="1" sz="1400">
              <a:latin typeface="Raleway"/>
              <a:ea typeface="Raleway"/>
              <a:cs typeface="Raleway"/>
              <a:sym typeface="Raleway"/>
            </a:endParaRPr>
          </a:p>
          <a:p>
            <a:pPr indent="-342900" lvl="0" marL="457200" rtl="0" algn="l">
              <a:lnSpc>
                <a:spcPct val="90000"/>
              </a:lnSpc>
              <a:spcBef>
                <a:spcPts val="0"/>
              </a:spcBef>
              <a:spcAft>
                <a:spcPts val="0"/>
              </a:spcAft>
              <a:buSzPts val="1800"/>
              <a:buFont typeface="Raleway"/>
              <a:buChar char="▪"/>
            </a:pPr>
            <a:r>
              <a:rPr lang="en-US" sz="1800" u="sng">
                <a:solidFill>
                  <a:schemeClr val="hlink"/>
                </a:solidFill>
                <a:latin typeface="Raleway"/>
                <a:ea typeface="Raleway"/>
                <a:cs typeface="Raleway"/>
                <a:sym typeface="Raleway"/>
                <a:hlinkClick r:id="rId6"/>
              </a:rPr>
              <a:t>https://www.regular-expressions.info/</a:t>
            </a:r>
            <a:r>
              <a:rPr lang="en-US" sz="1800">
                <a:latin typeface="Raleway"/>
                <a:ea typeface="Raleway"/>
                <a:cs typeface="Raleway"/>
                <a:sym typeface="Raleway"/>
              </a:rPr>
              <a:t> </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Despite the wonky look, this is an excellent reference for all things Regular Expressions</a:t>
            </a:r>
            <a:endParaRPr i="1" sz="1400">
              <a:latin typeface="Raleway"/>
              <a:ea typeface="Raleway"/>
              <a:cs typeface="Raleway"/>
              <a:sym typeface="Raleway"/>
            </a:endParaRPr>
          </a:p>
          <a:p>
            <a:pPr indent="-342900" lvl="0" marL="457200" rtl="0" algn="l">
              <a:lnSpc>
                <a:spcPct val="90000"/>
              </a:lnSpc>
              <a:spcBef>
                <a:spcPts val="0"/>
              </a:spcBef>
              <a:spcAft>
                <a:spcPts val="0"/>
              </a:spcAft>
              <a:buSzPts val="1800"/>
              <a:buFont typeface="Raleway"/>
              <a:buChar char="▪"/>
            </a:pPr>
            <a:r>
              <a:rPr lang="en-US" sz="1800" u="sng">
                <a:solidFill>
                  <a:schemeClr val="hlink"/>
                </a:solidFill>
                <a:latin typeface="Raleway"/>
                <a:ea typeface="Raleway"/>
                <a:cs typeface="Raleway"/>
                <a:sym typeface="Raleway"/>
                <a:hlinkClick r:id="rId7"/>
              </a:rPr>
              <a:t>https://regex101.com/</a:t>
            </a:r>
            <a:endParaRPr sz="1800">
              <a:latin typeface="Raleway"/>
              <a:ea typeface="Raleway"/>
              <a:cs typeface="Raleway"/>
              <a:sym typeface="Raleway"/>
            </a:endParaRPr>
          </a:p>
          <a:p>
            <a:pPr indent="-317500" lvl="1" marL="914400" rtl="0" algn="l">
              <a:lnSpc>
                <a:spcPct val="90000"/>
              </a:lnSpc>
              <a:spcBef>
                <a:spcPts val="0"/>
              </a:spcBef>
              <a:spcAft>
                <a:spcPts val="0"/>
              </a:spcAft>
              <a:buSzPts val="1400"/>
              <a:buFont typeface="Raleway"/>
              <a:buChar char="□"/>
            </a:pPr>
            <a:r>
              <a:rPr i="1" lang="en-US" sz="1400">
                <a:latin typeface="Raleway"/>
                <a:ea typeface="Raleway"/>
                <a:cs typeface="Raleway"/>
                <a:sym typeface="Raleway"/>
              </a:rPr>
              <a:t>Another option for testing your regex</a:t>
            </a:r>
            <a:endParaRPr i="1" sz="1400">
              <a:latin typeface="Raleway"/>
              <a:ea typeface="Raleway"/>
              <a:cs typeface="Raleway"/>
              <a:sym typeface="Raleway"/>
            </a:endParaRPr>
          </a:p>
          <a:p>
            <a:pPr indent="0" lvl="0" marL="0" marR="0" rtl="0" algn="l">
              <a:lnSpc>
                <a:spcPct val="90000"/>
              </a:lnSpc>
              <a:spcBef>
                <a:spcPts val="0"/>
              </a:spcBef>
              <a:spcAft>
                <a:spcPts val="0"/>
              </a:spcAft>
              <a:buNone/>
            </a:pPr>
            <a:r>
              <a:t/>
            </a:r>
            <a:endParaRPr sz="1800">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Questions?</a:t>
            </a:r>
            <a:endParaRPr sz="4500">
              <a:latin typeface="Raleway"/>
              <a:ea typeface="Raleway"/>
              <a:cs typeface="Raleway"/>
              <a:sym typeface="Raleway"/>
            </a:endParaRPr>
          </a:p>
        </p:txBody>
      </p:sp>
      <p:sp>
        <p:nvSpPr>
          <p:cNvPr id="400" name="Google Shape;400;p63"/>
          <p:cNvSpPr txBox="1"/>
          <p:nvPr>
            <p:ph idx="1" type="body"/>
          </p:nvPr>
        </p:nvSpPr>
        <p:spPr>
          <a:xfrm>
            <a:off x="1158867" y="28553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700"/>
              <a:buFont typeface="Arial"/>
              <a:buNone/>
            </a:pPr>
            <a:r>
              <a:rPr b="1" lang="en-US" sz="2900">
                <a:latin typeface="Raleway"/>
                <a:ea typeface="Raleway"/>
                <a:cs typeface="Raleway"/>
                <a:sym typeface="Raleway"/>
              </a:rPr>
              <a:t>I hope to see you back here next week for</a:t>
            </a:r>
            <a:endParaRPr b="1" sz="2900">
              <a:latin typeface="Raleway"/>
              <a:ea typeface="Raleway"/>
              <a:cs typeface="Raleway"/>
              <a:sym typeface="Raleway"/>
            </a:endParaRPr>
          </a:p>
          <a:p>
            <a:pPr indent="0" lvl="0" marL="0" marR="0" rtl="0" algn="l">
              <a:lnSpc>
                <a:spcPct val="80000"/>
              </a:lnSpc>
              <a:spcBef>
                <a:spcPts val="0"/>
              </a:spcBef>
              <a:spcAft>
                <a:spcPts val="0"/>
              </a:spcAft>
              <a:buClr>
                <a:schemeClr val="dk1"/>
              </a:buClr>
              <a:buSzPts val="700"/>
              <a:buFont typeface="Arial"/>
              <a:buNone/>
            </a:pPr>
            <a:r>
              <a:rPr b="1" lang="en-US" sz="2900">
                <a:latin typeface="Raleway"/>
                <a:ea typeface="Raleway"/>
                <a:cs typeface="Raleway"/>
                <a:sym typeface="Raleway"/>
              </a:rPr>
              <a:t>Part 2: reconciliation and enrichment!</a:t>
            </a:r>
            <a:endParaRPr b="1" sz="2900">
              <a:latin typeface="Raleway"/>
              <a:ea typeface="Raleway"/>
              <a:cs typeface="Raleway"/>
              <a:sym typeface="Raleway"/>
            </a:endParaRPr>
          </a:p>
          <a:p>
            <a:pPr indent="0" lvl="0" marL="0" marR="0" rtl="0" algn="ctr">
              <a:lnSpc>
                <a:spcPct val="80000"/>
              </a:lnSpc>
              <a:spcBef>
                <a:spcPts val="0"/>
              </a:spcBef>
              <a:spcAft>
                <a:spcPts val="0"/>
              </a:spcAft>
              <a:buClr>
                <a:schemeClr val="dk1"/>
              </a:buClr>
              <a:buSzPts val="700"/>
              <a:buFont typeface="Arial"/>
              <a:buNone/>
            </a:pPr>
            <a:r>
              <a:t/>
            </a:r>
            <a:endParaRPr b="1" sz="2200">
              <a:latin typeface="Raleway"/>
              <a:ea typeface="Raleway"/>
              <a:cs typeface="Raleway"/>
              <a:sym typeface="Raleway"/>
            </a:endParaRPr>
          </a:p>
          <a:p>
            <a:pPr indent="0" lvl="0" marL="0" marR="0" rtl="0" algn="ctr">
              <a:lnSpc>
                <a:spcPct val="80000"/>
              </a:lnSpc>
              <a:spcBef>
                <a:spcPts val="1000"/>
              </a:spcBef>
              <a:spcAft>
                <a:spcPts val="0"/>
              </a:spcAft>
              <a:buClr>
                <a:schemeClr val="dk1"/>
              </a:buClr>
              <a:buSzPts val="700"/>
              <a:buFont typeface="Arial"/>
              <a:buNone/>
            </a:pPr>
            <a:r>
              <a:rPr i="0" lang="en-US" sz="2200" u="none" cap="none" strike="noStrike">
                <a:solidFill>
                  <a:schemeClr val="dk1"/>
                </a:solidFill>
                <a:latin typeface="Raleway"/>
                <a:ea typeface="Raleway"/>
                <a:cs typeface="Raleway"/>
                <a:sym typeface="Raleway"/>
              </a:rPr>
              <a:t>Ryan Mendenhall</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rPr lang="en-US" sz="2200" u="sng">
                <a:solidFill>
                  <a:schemeClr val="hlink"/>
                </a:solidFill>
                <a:latin typeface="Raleway Light"/>
                <a:ea typeface="Raleway Light"/>
                <a:cs typeface="Raleway Light"/>
                <a:sym typeface="Raleway Light"/>
                <a:hlinkClick r:id="rId3"/>
              </a:rPr>
              <a:t>trm2151@columbia.edu</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t/>
            </a:r>
            <a:endParaRPr sz="2200">
              <a:latin typeface="Raleway Light"/>
              <a:ea typeface="Raleway Light"/>
              <a:cs typeface="Raleway Light"/>
              <a:sym typeface="Raleway Light"/>
            </a:endParaRPr>
          </a:p>
          <a:p>
            <a:pPr indent="0" lvl="0" marL="0" marR="0" rtl="0" algn="ctr">
              <a:lnSpc>
                <a:spcPct val="80000"/>
              </a:lnSpc>
              <a:spcBef>
                <a:spcPts val="1000"/>
              </a:spcBef>
              <a:spcAft>
                <a:spcPts val="0"/>
              </a:spcAft>
              <a:buClr>
                <a:schemeClr val="dk1"/>
              </a:buClr>
              <a:buSzPts val="700"/>
              <a:buFont typeface="Arial"/>
              <a:buNone/>
            </a:pPr>
            <a:r>
              <a:t/>
            </a:r>
            <a:endParaRPr sz="2200">
              <a:latin typeface="Raleway Light"/>
              <a:ea typeface="Raleway Light"/>
              <a:cs typeface="Raleway Light"/>
              <a:sym typeface="Raleway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1117067" y="1238858"/>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i="0" lang="en-US" sz="4500" u="none" cap="none" strike="noStrike">
                <a:solidFill>
                  <a:schemeClr val="dk1"/>
                </a:solidFill>
                <a:latin typeface="Raleway"/>
                <a:ea typeface="Raleway"/>
                <a:cs typeface="Raleway"/>
                <a:sym typeface="Raleway"/>
              </a:rPr>
              <a:t>What is OpenRefine?</a:t>
            </a:r>
            <a:br>
              <a:rPr i="0" lang="en-US" sz="4500" u="none" cap="none" strike="noStrike">
                <a:solidFill>
                  <a:schemeClr val="dk1"/>
                </a:solidFill>
                <a:latin typeface="Raleway"/>
                <a:ea typeface="Raleway"/>
                <a:cs typeface="Raleway"/>
                <a:sym typeface="Raleway"/>
              </a:rPr>
            </a:br>
            <a:endParaRPr sz="4500">
              <a:latin typeface="Raleway"/>
              <a:ea typeface="Raleway"/>
              <a:cs typeface="Raleway"/>
              <a:sym typeface="Raleway"/>
            </a:endParaRPr>
          </a:p>
        </p:txBody>
      </p:sp>
      <p:sp>
        <p:nvSpPr>
          <p:cNvPr id="144" name="Google Shape;144;p28"/>
          <p:cNvSpPr txBox="1"/>
          <p:nvPr>
            <p:ph idx="1" type="body"/>
          </p:nvPr>
        </p:nvSpPr>
        <p:spPr>
          <a:xfrm>
            <a:off x="1158742" y="2239175"/>
            <a:ext cx="9874500" cy="2672100"/>
          </a:xfrm>
          <a:prstGeom prst="rect">
            <a:avLst/>
          </a:prstGeom>
          <a:noFill/>
          <a:ln>
            <a:noFill/>
          </a:ln>
        </p:spPr>
        <p:txBody>
          <a:bodyPr anchorCtr="0" anchor="t" bIns="45700" lIns="91425" spcFirstLastPara="1" rIns="91425" wrap="square" tIns="45700">
            <a:noAutofit/>
          </a:bodyPr>
          <a:lstStyle/>
          <a:p>
            <a:pPr indent="0" lvl="0" marL="0" rtl="0" algn="l">
              <a:spcBef>
                <a:spcPts val="800"/>
              </a:spcBef>
              <a:spcAft>
                <a:spcPts val="0"/>
              </a:spcAft>
              <a:buClr>
                <a:schemeClr val="dk1"/>
              </a:buClr>
              <a:buSzPts val="2800"/>
              <a:buFont typeface="Arial"/>
              <a:buNone/>
            </a:pPr>
            <a:r>
              <a:t/>
            </a:r>
            <a:endParaRPr sz="2500"/>
          </a:p>
          <a:p>
            <a:pPr indent="-209550" lvl="1" marL="685800" rtl="0" algn="l">
              <a:spcBef>
                <a:spcPts val="600"/>
              </a:spcBef>
              <a:spcAft>
                <a:spcPts val="0"/>
              </a:spcAft>
              <a:buSzPts val="2500"/>
              <a:buChar char="•"/>
            </a:pPr>
            <a:r>
              <a:rPr lang="en-US" sz="2500"/>
              <a:t>History: Freebase Gridworks → GoogleRefine → OpenRefine</a:t>
            </a:r>
            <a:endParaRPr sz="2500"/>
          </a:p>
          <a:p>
            <a:pPr indent="-209550" lvl="1" marL="685800" rtl="0" algn="l">
              <a:spcBef>
                <a:spcPts val="0"/>
              </a:spcBef>
              <a:spcAft>
                <a:spcPts val="0"/>
              </a:spcAft>
              <a:buSzPts val="2500"/>
              <a:buChar char="•"/>
            </a:pPr>
            <a:r>
              <a:rPr lang="en-US" sz="2500"/>
              <a:t>Most recent version 3.0 (we will use v. 2.8)</a:t>
            </a:r>
            <a:endParaRPr sz="2500"/>
          </a:p>
          <a:p>
            <a:pPr indent="-209550" lvl="1" marL="685800" rtl="0" algn="l">
              <a:spcBef>
                <a:spcPts val="0"/>
              </a:spcBef>
              <a:spcAft>
                <a:spcPts val="0"/>
              </a:spcAft>
              <a:buSzPts val="2500"/>
              <a:buChar char="•"/>
            </a:pPr>
            <a:r>
              <a:rPr lang="en-US" sz="2500"/>
              <a:t>Runs in the browser at </a:t>
            </a:r>
            <a:r>
              <a:rPr lang="en-US" sz="2500" u="sng">
                <a:solidFill>
                  <a:schemeClr val="hlink"/>
                </a:solidFill>
                <a:hlinkClick r:id="rId3"/>
              </a:rPr>
              <a:t>http://127.0.0.1:3333</a:t>
            </a:r>
            <a:endParaRPr sz="2500"/>
          </a:p>
          <a:p>
            <a:pPr indent="-209550" lvl="1" marL="685800" rtl="0" algn="l">
              <a:spcBef>
                <a:spcPts val="0"/>
              </a:spcBef>
              <a:spcAft>
                <a:spcPts val="0"/>
              </a:spcAft>
              <a:buSzPts val="2500"/>
              <a:buChar char="•"/>
            </a:pPr>
            <a:r>
              <a:rPr lang="en-US" sz="2500"/>
              <a:t>GREL: Google Refine Expression Language</a:t>
            </a:r>
            <a:endParaRPr sz="2500"/>
          </a:p>
          <a:p>
            <a:pPr indent="-209550" lvl="1" marL="685800" rtl="0" algn="l">
              <a:spcBef>
                <a:spcPts val="0"/>
              </a:spcBef>
              <a:spcAft>
                <a:spcPts val="0"/>
              </a:spcAft>
              <a:buSzPts val="2500"/>
              <a:buChar char="•"/>
            </a:pPr>
            <a:r>
              <a:rPr lang="en-US" sz="2500"/>
              <a:t>F</a:t>
            </a:r>
            <a:r>
              <a:rPr lang="en-US" sz="2500"/>
              <a:t>ormats: delimited text (CSV, TSV), Excel, XML, JSON, RDF, web services / APIs / endpoints</a:t>
            </a:r>
            <a:endParaRPr sz="2500"/>
          </a:p>
          <a:p>
            <a:pPr indent="-209550" lvl="1" marL="685800" rtl="0" algn="l">
              <a:spcBef>
                <a:spcPts val="0"/>
              </a:spcBef>
              <a:spcAft>
                <a:spcPts val="0"/>
              </a:spcAft>
              <a:buSzPts val="2500"/>
              <a:buChar char="•"/>
            </a:pPr>
            <a:r>
              <a:rPr lang="en-US" sz="2500"/>
              <a:t>Documentation: GitHub, Website, email list, books (see resource list)</a:t>
            </a:r>
            <a:endParaRPr sz="2500"/>
          </a:p>
        </p:txBody>
      </p:sp>
      <p:pic>
        <p:nvPicPr>
          <p:cNvPr id="145" name="Google Shape;145;p28"/>
          <p:cNvPicPr preferRelativeResize="0"/>
          <p:nvPr/>
        </p:nvPicPr>
        <p:blipFill>
          <a:blip r:embed="rId4">
            <a:alphaModFix/>
          </a:blip>
          <a:stretch>
            <a:fillRect/>
          </a:stretch>
        </p:blipFill>
        <p:spPr>
          <a:xfrm>
            <a:off x="7112000" y="1073700"/>
            <a:ext cx="1244274" cy="1165476"/>
          </a:xfrm>
          <a:prstGeom prst="rect">
            <a:avLst/>
          </a:prstGeom>
          <a:noFill/>
          <a:ln>
            <a:noFill/>
          </a:ln>
        </p:spPr>
      </p:pic>
      <p:sp>
        <p:nvSpPr>
          <p:cNvPr id="146" name="Google Shape;146;p28"/>
          <p:cNvSpPr txBox="1"/>
          <p:nvPr/>
        </p:nvSpPr>
        <p:spPr>
          <a:xfrm>
            <a:off x="4762500" y="5700425"/>
            <a:ext cx="6875100" cy="639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US" sz="1000">
                <a:solidFill>
                  <a:srgbClr val="263248"/>
                </a:solidFill>
                <a:latin typeface="Raleway"/>
                <a:ea typeface="Raleway"/>
                <a:cs typeface="Raleway"/>
                <a:sym typeface="Raleway"/>
              </a:rPr>
              <a:t>Image by Google Inc. [BSD (http://opensource.org/licenses/bsd-license.php)], via Wikimedia Commons</a:t>
            </a:r>
            <a:endParaRPr sz="1000">
              <a:solidFill>
                <a:srgbClr val="263248"/>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Why use OpenRefine?</a:t>
            </a:r>
            <a:br>
              <a:rPr i="0" lang="en-US" sz="4500" u="none" cap="none" strike="noStrike">
                <a:solidFill>
                  <a:schemeClr val="dk1"/>
                </a:solidFill>
                <a:latin typeface="Raleway"/>
                <a:ea typeface="Raleway"/>
                <a:cs typeface="Raleway"/>
                <a:sym typeface="Raleway"/>
              </a:rPr>
            </a:br>
            <a:endParaRPr sz="4500">
              <a:latin typeface="Raleway"/>
              <a:ea typeface="Raleway"/>
              <a:cs typeface="Raleway"/>
              <a:sym typeface="Raleway"/>
            </a:endParaRPr>
          </a:p>
        </p:txBody>
      </p:sp>
      <p:sp>
        <p:nvSpPr>
          <p:cNvPr id="152" name="Google Shape;152;p29"/>
          <p:cNvSpPr txBox="1"/>
          <p:nvPr>
            <p:ph idx="1" type="body"/>
          </p:nvPr>
        </p:nvSpPr>
        <p:spPr>
          <a:xfrm>
            <a:off x="1158742" y="1938075"/>
            <a:ext cx="9874500" cy="2672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68300" lvl="0" marL="457200" marR="0" rtl="0" algn="l">
              <a:lnSpc>
                <a:spcPct val="90000"/>
              </a:lnSpc>
              <a:spcBef>
                <a:spcPts val="500"/>
              </a:spcBef>
              <a:spcAft>
                <a:spcPts val="0"/>
              </a:spcAft>
              <a:buSzPts val="2200"/>
              <a:buFont typeface="Raleway"/>
              <a:buChar char="▪"/>
            </a:pPr>
            <a:r>
              <a:rPr lang="en-US" sz="2200">
                <a:latin typeface="Raleway"/>
                <a:ea typeface="Raleway"/>
                <a:cs typeface="Raleway"/>
                <a:sym typeface="Raleway"/>
              </a:rPr>
              <a:t>Easily identify common errors in datasets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Basic visualization of datasets (faceting and clustering)</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Built-in algorithms assist with identifying patterns</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Easily transform large datasets for more consistent output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Match your data with external datasets (covered in part 2)</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200">
                <a:latin typeface="Raleway"/>
                <a:ea typeface="Raleway"/>
                <a:cs typeface="Raleway"/>
                <a:sym typeface="Raleway"/>
              </a:rPr>
              <a:t>Import external data into your dataset (covered in part 2)</a:t>
            </a:r>
            <a:endParaRPr sz="2200">
              <a:latin typeface="Raleway"/>
              <a:ea typeface="Raleway"/>
              <a:cs typeface="Raleway"/>
              <a:sym typeface="Raleway"/>
            </a:endParaRPr>
          </a:p>
          <a:p>
            <a:pPr indent="-368300" lvl="0" marL="457200" rtl="0" algn="l">
              <a:lnSpc>
                <a:spcPct val="90000"/>
              </a:lnSpc>
              <a:spcBef>
                <a:spcPts val="0"/>
              </a:spcBef>
              <a:spcAft>
                <a:spcPts val="0"/>
              </a:spcAft>
              <a:buSzPts val="2200"/>
              <a:buFont typeface="Raleway"/>
              <a:buChar char="▪"/>
            </a:pPr>
            <a:r>
              <a:rPr lang="en-US" sz="2500"/>
              <a:t>→</a:t>
            </a:r>
            <a:r>
              <a:rPr lang="en-US" sz="2200">
                <a:latin typeface="Raleway"/>
                <a:ea typeface="Raleway"/>
                <a:cs typeface="Raleway"/>
                <a:sym typeface="Raleway"/>
              </a:rPr>
              <a:t>Linked Data / Semantic Web</a:t>
            </a:r>
            <a:r>
              <a:rPr lang="en-US" sz="2200">
                <a:latin typeface="Raleway"/>
                <a:ea typeface="Raleway"/>
                <a:cs typeface="Raleway"/>
                <a:sym typeface="Raleway"/>
              </a:rPr>
              <a:t> </a:t>
            </a:r>
            <a:endParaRPr sz="22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Scope of exercises</a:t>
            </a:r>
            <a:endParaRPr sz="4500">
              <a:latin typeface="Raleway"/>
              <a:ea typeface="Raleway"/>
              <a:cs typeface="Raleway"/>
              <a:sym typeface="Raleway"/>
            </a:endParaRPr>
          </a:p>
        </p:txBody>
      </p:sp>
      <p:sp>
        <p:nvSpPr>
          <p:cNvPr id="158" name="Google Shape;158;p30"/>
          <p:cNvSpPr txBox="1"/>
          <p:nvPr>
            <p:ph idx="1" type="body"/>
          </p:nvPr>
        </p:nvSpPr>
        <p:spPr>
          <a:xfrm>
            <a:off x="1108317" y="228845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2200">
              <a:latin typeface="Raleway Light"/>
              <a:ea typeface="Raleway Light"/>
              <a:cs typeface="Raleway Light"/>
              <a:sym typeface="Raleway Light"/>
            </a:endParaRPr>
          </a:p>
          <a:p>
            <a:pPr indent="-190500" lvl="0" marL="22860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Our data is adapted from an import spreadsheet created for RBML’s </a:t>
            </a:r>
            <a:r>
              <a:rPr lang="en-US" sz="2200" u="sng">
                <a:solidFill>
                  <a:schemeClr val="hlink"/>
                </a:solidFill>
                <a:latin typeface="Raleway"/>
                <a:ea typeface="Raleway"/>
                <a:cs typeface="Raleway"/>
                <a:sym typeface="Raleway"/>
                <a:hlinkClick r:id="rId3"/>
              </a:rPr>
              <a:t>Hubert H. Harrison Papers</a:t>
            </a:r>
            <a:r>
              <a:rPr lang="en-US" sz="2200">
                <a:latin typeface="Raleway"/>
                <a:ea typeface="Raleway"/>
                <a:cs typeface="Raleway"/>
                <a:sym typeface="Raleway"/>
              </a:rPr>
              <a:t> to upload content into CUL’s Digital Library Collections (DLC)</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Import data and creating your first project</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B</a:t>
            </a:r>
            <a:r>
              <a:rPr i="0" lang="en-US" sz="2200" u="none" cap="none" strike="noStrike">
                <a:solidFill>
                  <a:schemeClr val="dk1"/>
                </a:solidFill>
                <a:latin typeface="Raleway"/>
                <a:ea typeface="Raleway"/>
                <a:cs typeface="Raleway"/>
                <a:sym typeface="Raleway"/>
              </a:rPr>
              <a:t>asic features for exploring and editing data</a:t>
            </a:r>
            <a:r>
              <a:rPr lang="en-US" sz="2200">
                <a:latin typeface="Raleway"/>
                <a:ea typeface="Raleway"/>
                <a:cs typeface="Raleway"/>
                <a:sym typeface="Raleway"/>
              </a:rPr>
              <a:t>: faceting and clustering</a:t>
            </a:r>
            <a:endParaRPr sz="2200">
              <a:latin typeface="Raleway"/>
              <a:ea typeface="Raleway"/>
              <a:cs typeface="Raleway"/>
              <a:sym typeface="Raleway"/>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a:ea typeface="Raleway"/>
                <a:cs typeface="Raleway"/>
                <a:sym typeface="Raleway"/>
              </a:rPr>
              <a:t>A</a:t>
            </a:r>
            <a:r>
              <a:rPr i="0" lang="en-US" sz="2200" u="none" cap="none" strike="noStrike">
                <a:solidFill>
                  <a:schemeClr val="dk1"/>
                </a:solidFill>
                <a:latin typeface="Raleway"/>
                <a:ea typeface="Raleway"/>
                <a:cs typeface="Raleway"/>
                <a:sym typeface="Raleway"/>
              </a:rPr>
              <a:t>dvanced clean-up using some lite GREL and regular expressions</a:t>
            </a:r>
            <a:endParaRPr sz="2200">
              <a:latin typeface="Raleway Light"/>
              <a:ea typeface="Raleway Light"/>
              <a:cs typeface="Raleway Light"/>
              <a:sym typeface="Raleway Light"/>
            </a:endParaRPr>
          </a:p>
          <a:p>
            <a:pPr indent="-190500" lvl="0" marL="228600" marR="0" rtl="0" algn="l">
              <a:lnSpc>
                <a:spcPct val="90000"/>
              </a:lnSpc>
              <a:spcBef>
                <a:spcPts val="500"/>
              </a:spcBef>
              <a:spcAft>
                <a:spcPts val="0"/>
              </a:spcAft>
              <a:buClr>
                <a:schemeClr val="dk1"/>
              </a:buClr>
              <a:buSzPts val="2200"/>
              <a:buFont typeface="Raleway"/>
              <a:buChar char="•"/>
            </a:pPr>
            <a:r>
              <a:rPr lang="en-US" sz="2200">
                <a:latin typeface="Raleway Light"/>
                <a:ea typeface="Raleway Light"/>
                <a:cs typeface="Raleway Light"/>
                <a:sym typeface="Raleway Light"/>
              </a:rPr>
              <a:t>Exporting your project</a:t>
            </a:r>
            <a:endParaRPr sz="2200">
              <a:latin typeface="Raleway Light"/>
              <a:ea typeface="Raleway Light"/>
              <a:cs typeface="Raleway Light"/>
              <a:sym typeface="Raleway Light"/>
            </a:endParaRPr>
          </a:p>
          <a:p>
            <a:pPr indent="-190500" lvl="0" marL="228600" marR="0" rtl="0" algn="l">
              <a:lnSpc>
                <a:spcPct val="90000"/>
              </a:lnSpc>
              <a:spcBef>
                <a:spcPts val="500"/>
              </a:spcBef>
              <a:spcAft>
                <a:spcPts val="0"/>
              </a:spcAft>
              <a:buClr>
                <a:schemeClr val="dk1"/>
              </a:buClr>
              <a:buSzPts val="2200"/>
              <a:buFont typeface="Raleway Light"/>
              <a:buChar char="•"/>
            </a:pPr>
            <a:r>
              <a:rPr lang="en-US" sz="2200">
                <a:latin typeface="Raleway Light"/>
                <a:ea typeface="Raleway Light"/>
                <a:cs typeface="Raleway Light"/>
                <a:sym typeface="Raleway Light"/>
              </a:rPr>
              <a:t>What else would you like to learn today?</a:t>
            </a:r>
            <a:endParaRPr sz="2200">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1031225" y="1057500"/>
            <a:ext cx="4712700" cy="1813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Today’s Workspace</a:t>
            </a:r>
            <a:endParaRPr/>
          </a:p>
        </p:txBody>
      </p:sp>
      <p:sp>
        <p:nvSpPr>
          <p:cNvPr id="164" name="Google Shape;164;p31"/>
          <p:cNvSpPr txBox="1"/>
          <p:nvPr>
            <p:ph idx="1" type="body"/>
          </p:nvPr>
        </p:nvSpPr>
        <p:spPr>
          <a:xfrm>
            <a:off x="1031225" y="2801450"/>
            <a:ext cx="4368300" cy="2211600"/>
          </a:xfrm>
          <a:prstGeom prst="rect">
            <a:avLst/>
          </a:prstGeom>
        </p:spPr>
        <p:txBody>
          <a:bodyPr anchorCtr="0" anchor="t" bIns="121900" lIns="121900" spcFirstLastPara="1" rIns="121900" wrap="square" tIns="121900">
            <a:noAutofit/>
          </a:bodyPr>
          <a:lstStyle/>
          <a:p>
            <a:pPr indent="0" lvl="0" marL="0" rtl="0" algn="ctr">
              <a:spcBef>
                <a:spcPts val="800"/>
              </a:spcBef>
              <a:spcAft>
                <a:spcPts val="0"/>
              </a:spcAft>
              <a:buNone/>
            </a:pPr>
            <a:r>
              <a:rPr b="1" lang="en-US">
                <a:latin typeface="Work Sans"/>
                <a:ea typeface="Work Sans"/>
                <a:cs typeface="Work Sans"/>
                <a:sym typeface="Work Sans"/>
              </a:rPr>
              <a:t>Please download the workshop files from here:</a:t>
            </a:r>
            <a:endParaRPr b="1">
              <a:latin typeface="Work Sans"/>
              <a:ea typeface="Work Sans"/>
              <a:cs typeface="Work Sans"/>
              <a:sym typeface="Work Sans"/>
            </a:endParaRPr>
          </a:p>
          <a:p>
            <a:pPr indent="0" lvl="0" marL="0" rtl="0" algn="ctr">
              <a:spcBef>
                <a:spcPts val="800"/>
              </a:spcBef>
              <a:spcAft>
                <a:spcPts val="0"/>
              </a:spcAft>
              <a:buNone/>
            </a:pPr>
            <a:r>
              <a:rPr b="1" lang="en-US" u="sng">
                <a:solidFill>
                  <a:schemeClr val="hlink"/>
                </a:solidFill>
                <a:latin typeface="Work Sans"/>
                <a:ea typeface="Work Sans"/>
                <a:cs typeface="Work Sans"/>
                <a:sym typeface="Work Sans"/>
                <a:hlinkClick r:id="rId3"/>
              </a:rPr>
              <a:t>https://bit.ly/2y6LVrx</a:t>
            </a:r>
            <a:endParaRPr b="1">
              <a:latin typeface="Raleway"/>
              <a:ea typeface="Raleway"/>
              <a:cs typeface="Raleway"/>
              <a:sym typeface="Raleway"/>
            </a:endParaRPr>
          </a:p>
          <a:p>
            <a:pPr indent="0" lvl="0" marL="0" rtl="0" algn="ctr">
              <a:spcBef>
                <a:spcPts val="800"/>
              </a:spcBef>
              <a:spcAft>
                <a:spcPts val="0"/>
              </a:spcAft>
              <a:buNone/>
            </a:pPr>
            <a:r>
              <a:rPr b="1" lang="en-US">
                <a:latin typeface="Raleway"/>
                <a:ea typeface="Raleway"/>
                <a:cs typeface="Raleway"/>
                <a:sym typeface="Raleway"/>
              </a:rPr>
              <a:t>Then right-click: Winzip → Extract to here</a:t>
            </a:r>
            <a:endParaRPr b="1">
              <a:latin typeface="Raleway"/>
              <a:ea typeface="Raleway"/>
              <a:cs typeface="Raleway"/>
              <a:sym typeface="Raleway"/>
            </a:endParaRPr>
          </a:p>
        </p:txBody>
      </p:sp>
      <p:sp>
        <p:nvSpPr>
          <p:cNvPr id="165" name="Google Shape;165;p31"/>
          <p:cNvSpPr txBox="1"/>
          <p:nvPr>
            <p:ph idx="12" type="sldNum"/>
          </p:nvPr>
        </p:nvSpPr>
        <p:spPr>
          <a:xfrm>
            <a:off x="10879332" y="5857704"/>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1"/>
                </a:solidFill>
                <a:latin typeface="Work Sans"/>
                <a:ea typeface="Work Sans"/>
                <a:cs typeface="Work Sans"/>
                <a:sym typeface="Work Sans"/>
              </a:rPr>
              <a:t>‹#›</a:t>
            </a:fld>
            <a:endParaRPr sz="1700">
              <a:solidFill>
                <a:schemeClr val="dk1"/>
              </a:solidFill>
              <a:latin typeface="Work Sans"/>
              <a:ea typeface="Work Sans"/>
              <a:cs typeface="Work Sans"/>
              <a:sym typeface="Work Sans"/>
            </a:endParaRPr>
          </a:p>
        </p:txBody>
      </p:sp>
      <p:pic>
        <p:nvPicPr>
          <p:cNvPr id="166" name="Google Shape;166;p31"/>
          <p:cNvPicPr preferRelativeResize="0"/>
          <p:nvPr/>
        </p:nvPicPr>
        <p:blipFill>
          <a:blip r:embed="rId4">
            <a:alphaModFix/>
          </a:blip>
          <a:stretch>
            <a:fillRect/>
          </a:stretch>
        </p:blipFill>
        <p:spPr>
          <a:xfrm>
            <a:off x="5593075" y="1057500"/>
            <a:ext cx="5363253" cy="4800200"/>
          </a:xfrm>
          <a:prstGeom prst="rect">
            <a:avLst/>
          </a:prstGeom>
          <a:noFill/>
          <a:ln>
            <a:noFill/>
          </a:ln>
        </p:spPr>
      </p:pic>
      <p:sp>
        <p:nvSpPr>
          <p:cNvPr id="167" name="Google Shape;167;p31"/>
          <p:cNvSpPr/>
          <p:nvPr/>
        </p:nvSpPr>
        <p:spPr>
          <a:xfrm>
            <a:off x="9842425" y="3283950"/>
            <a:ext cx="1113900" cy="290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p:nvPr/>
        </p:nvSpPr>
        <p:spPr>
          <a:xfrm rot="-2700000">
            <a:off x="10463491" y="2557754"/>
            <a:ext cx="1113693" cy="557059"/>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Import data and create project</a:t>
            </a:r>
            <a:endParaRPr sz="4500">
              <a:latin typeface="Raleway"/>
              <a:ea typeface="Raleway"/>
              <a:cs typeface="Raleway"/>
              <a:sym typeface="Raleway"/>
            </a:endParaRPr>
          </a:p>
        </p:txBody>
      </p:sp>
      <p:sp>
        <p:nvSpPr>
          <p:cNvPr id="174" name="Google Shape;174;p32"/>
          <p:cNvSpPr txBox="1"/>
          <p:nvPr>
            <p:ph idx="1" type="body"/>
          </p:nvPr>
        </p:nvSpPr>
        <p:spPr>
          <a:xfrm>
            <a:off x="1158742" y="3440625"/>
            <a:ext cx="9874500" cy="26721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90000"/>
              </a:lnSpc>
              <a:spcBef>
                <a:spcPts val="0"/>
              </a:spcBef>
              <a:spcAft>
                <a:spcPts val="0"/>
              </a:spcAft>
              <a:buClr>
                <a:schemeClr val="dk1"/>
              </a:buClr>
              <a:buSzPts val="2200"/>
              <a:buFont typeface="Raleway"/>
              <a:buChar char="•"/>
            </a:pPr>
            <a:r>
              <a:rPr lang="en-US" sz="2200">
                <a:latin typeface="Raleway"/>
                <a:ea typeface="Raleway"/>
                <a:cs typeface="Raleway"/>
                <a:sym typeface="Raleway"/>
              </a:rPr>
              <a:t>Start the OpenRefine program</a:t>
            </a:r>
            <a:endParaRPr sz="2200">
              <a:latin typeface="Raleway"/>
              <a:ea typeface="Raleway"/>
              <a:cs typeface="Raleway"/>
              <a:sym typeface="Raleway"/>
            </a:endParaRPr>
          </a:p>
          <a:p>
            <a:pPr indent="-190500" lvl="0" marL="228600" marR="0" rtl="0" algn="l">
              <a:lnSpc>
                <a:spcPct val="90000"/>
              </a:lnSpc>
              <a:spcBef>
                <a:spcPts val="0"/>
              </a:spcBef>
              <a:spcAft>
                <a:spcPts val="0"/>
              </a:spcAft>
              <a:buClr>
                <a:schemeClr val="dk1"/>
              </a:buClr>
              <a:buSzPts val="2200"/>
              <a:buFont typeface="Raleway"/>
              <a:buChar char="•"/>
            </a:pPr>
            <a:r>
              <a:rPr lang="en-US" sz="2200">
                <a:latin typeface="Raleway"/>
                <a:ea typeface="Raleway"/>
                <a:cs typeface="Raleway"/>
                <a:sym typeface="Raleway"/>
              </a:rPr>
              <a:t>If the browser window doesn’t open: </a:t>
            </a:r>
            <a:r>
              <a:rPr lang="en-US" sz="1200" u="sng">
                <a:solidFill>
                  <a:schemeClr val="hlink"/>
                </a:solidFill>
                <a:latin typeface="Calibri"/>
                <a:ea typeface="Calibri"/>
                <a:cs typeface="Calibri"/>
                <a:sym typeface="Calibri"/>
                <a:hlinkClick r:id="rId3"/>
              </a:rPr>
              <a:t>http://127.0.0.1:3333</a:t>
            </a:r>
            <a:endParaRPr sz="2200">
              <a:latin typeface="Raleway"/>
              <a:ea typeface="Raleway"/>
              <a:cs typeface="Raleway"/>
              <a:sym typeface="Raleway"/>
            </a:endParaRPr>
          </a:p>
          <a:p>
            <a:pPr indent="-190500" lvl="0" marL="228600" marR="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Import the dataset file CUL_OR-Wkshp_2018-10-03.tsv</a:t>
            </a:r>
            <a:endParaRPr sz="2200">
              <a:latin typeface="Raleway"/>
              <a:ea typeface="Raleway"/>
              <a:cs typeface="Raleway"/>
              <a:sym typeface="Raleway"/>
            </a:endParaRPr>
          </a:p>
          <a:p>
            <a:pPr indent="-190500" lvl="0" marL="228600" marR="0" rtl="0" algn="l">
              <a:lnSpc>
                <a:spcPct val="90000"/>
              </a:lnSpc>
              <a:spcBef>
                <a:spcPts val="1000"/>
              </a:spcBef>
              <a:spcAft>
                <a:spcPts val="0"/>
              </a:spcAft>
              <a:buClr>
                <a:schemeClr val="dk1"/>
              </a:buClr>
              <a:buSzPts val="2200"/>
              <a:buFont typeface="Raleway"/>
              <a:buChar char="•"/>
            </a:pPr>
            <a:r>
              <a:rPr lang="en-US" sz="2200">
                <a:latin typeface="Raleway"/>
                <a:ea typeface="Raleway"/>
                <a:cs typeface="Raleway"/>
                <a:sym typeface="Raleway"/>
              </a:rPr>
              <a:t>Why might we work with a “flat” data format like .tsv (delimited text)?</a:t>
            </a:r>
            <a:endParaRPr sz="2200">
              <a:latin typeface="Raleway"/>
              <a:ea typeface="Raleway"/>
              <a:cs typeface="Raleway"/>
              <a:sym typeface="Raleway"/>
            </a:endParaRPr>
          </a:p>
          <a:p>
            <a:pPr indent="0" lvl="0" marL="0" marR="0" rtl="0" algn="l">
              <a:lnSpc>
                <a:spcPct val="90000"/>
              </a:lnSpc>
              <a:spcBef>
                <a:spcPts val="1000"/>
              </a:spcBef>
              <a:spcAft>
                <a:spcPts val="0"/>
              </a:spcAft>
              <a:buNone/>
            </a:pPr>
            <a:r>
              <a:t/>
            </a:r>
            <a:endParaRPr sz="2200">
              <a:latin typeface="Raleway"/>
              <a:ea typeface="Raleway"/>
              <a:cs typeface="Raleway"/>
              <a:sym typeface="Raleway"/>
            </a:endParaRPr>
          </a:p>
          <a:p>
            <a:pPr indent="0" lvl="0" marL="0" marR="0" rtl="0" algn="l">
              <a:lnSpc>
                <a:spcPct val="90000"/>
              </a:lnSpc>
              <a:spcBef>
                <a:spcPts val="1000"/>
              </a:spcBef>
              <a:spcAft>
                <a:spcPts val="0"/>
              </a:spcAft>
              <a:buNone/>
            </a:pPr>
            <a:r>
              <a:t/>
            </a:r>
            <a:endParaRPr sz="2200">
              <a:latin typeface="Raleway"/>
              <a:ea typeface="Raleway"/>
              <a:cs typeface="Raleway"/>
              <a:sym typeface="Raleway"/>
            </a:endParaRPr>
          </a:p>
        </p:txBody>
      </p:sp>
      <p:pic>
        <p:nvPicPr>
          <p:cNvPr id="175" name="Google Shape;175;p32"/>
          <p:cNvPicPr preferRelativeResize="0"/>
          <p:nvPr/>
        </p:nvPicPr>
        <p:blipFill>
          <a:blip r:embed="rId4">
            <a:alphaModFix/>
          </a:blip>
          <a:stretch>
            <a:fillRect/>
          </a:stretch>
        </p:blipFill>
        <p:spPr>
          <a:xfrm>
            <a:off x="8955925" y="838275"/>
            <a:ext cx="2077451" cy="3388875"/>
          </a:xfrm>
          <a:prstGeom prst="rect">
            <a:avLst/>
          </a:prstGeom>
          <a:noFill/>
          <a:ln>
            <a:noFill/>
          </a:ln>
        </p:spPr>
      </p:pic>
      <p:sp>
        <p:nvSpPr>
          <p:cNvPr id="176" name="Google Shape;176;p32"/>
          <p:cNvSpPr/>
          <p:nvPr/>
        </p:nvSpPr>
        <p:spPr>
          <a:xfrm>
            <a:off x="8293825" y="3932875"/>
            <a:ext cx="856200" cy="4281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1158867" y="1130133"/>
            <a:ext cx="6789600" cy="1813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Calibri"/>
              <a:buNone/>
            </a:pPr>
            <a:r>
              <a:rPr lang="en-US" sz="4500">
                <a:latin typeface="Raleway"/>
                <a:ea typeface="Raleway"/>
                <a:cs typeface="Raleway"/>
                <a:sym typeface="Raleway"/>
              </a:rPr>
              <a:t>Visualizing and editing: faceting</a:t>
            </a:r>
            <a:endParaRPr sz="4500">
              <a:latin typeface="Raleway"/>
              <a:ea typeface="Raleway"/>
              <a:cs typeface="Raleway"/>
              <a:sym typeface="Raleway"/>
            </a:endParaRPr>
          </a:p>
        </p:txBody>
      </p:sp>
      <p:sp>
        <p:nvSpPr>
          <p:cNvPr id="182" name="Google Shape;182;p33"/>
          <p:cNvSpPr txBox="1"/>
          <p:nvPr>
            <p:ph idx="1" type="body"/>
          </p:nvPr>
        </p:nvSpPr>
        <p:spPr>
          <a:xfrm>
            <a:off x="1158742" y="2835600"/>
            <a:ext cx="9874500" cy="2672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i="0" lang="en-US" sz="2200" u="none" cap="none" strike="noStrike">
                <a:solidFill>
                  <a:schemeClr val="dk1"/>
                </a:solidFill>
                <a:latin typeface="Raleway"/>
                <a:ea typeface="Raleway"/>
                <a:cs typeface="Raleway"/>
                <a:sym typeface="Raleway"/>
              </a:rPr>
              <a:t>Faceting = </a:t>
            </a:r>
            <a:r>
              <a:rPr lang="en-US" sz="2200">
                <a:latin typeface="Raleway"/>
                <a:ea typeface="Raleway"/>
                <a:cs typeface="Raleway"/>
                <a:sym typeface="Raleway"/>
              </a:rPr>
              <a:t>OpenRefine’s built-in feature to assist with:</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Grouping data</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Sorting data</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Batch-editing data</a:t>
            </a:r>
            <a:endParaRPr sz="2200">
              <a:latin typeface="Raleway"/>
              <a:ea typeface="Raleway"/>
              <a:cs typeface="Raleway"/>
              <a:sym typeface="Raleway"/>
            </a:endParaRPr>
          </a:p>
          <a:p>
            <a:pPr indent="0" lvl="0" marL="0" marR="0" rtl="0" algn="l">
              <a:lnSpc>
                <a:spcPct val="90000"/>
              </a:lnSpc>
              <a:spcBef>
                <a:spcPts val="0"/>
              </a:spcBef>
              <a:spcAft>
                <a:spcPts val="0"/>
              </a:spcAft>
              <a:buNone/>
            </a:pPr>
            <a:r>
              <a:rPr lang="en-US" sz="2200">
                <a:latin typeface="Raleway"/>
                <a:ea typeface="Raleway"/>
                <a:cs typeface="Raleway"/>
                <a:sym typeface="Raleway"/>
              </a:rPr>
              <a:t>What happens with faceting?</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An sidebar opens with information on cells with identical values (value, cell count)</a:t>
            </a:r>
            <a:endParaRPr sz="2200">
              <a:latin typeface="Raleway"/>
              <a:ea typeface="Raleway"/>
              <a:cs typeface="Raleway"/>
              <a:sym typeface="Raleway"/>
            </a:endParaRPr>
          </a:p>
          <a:p>
            <a:pPr indent="-368300" lvl="0" marL="457200" marR="0" rtl="0" algn="l">
              <a:lnSpc>
                <a:spcPct val="90000"/>
              </a:lnSpc>
              <a:spcBef>
                <a:spcPts val="0"/>
              </a:spcBef>
              <a:spcAft>
                <a:spcPts val="0"/>
              </a:spcAft>
              <a:buSzPts val="2200"/>
              <a:buFont typeface="Raleway"/>
              <a:buChar char="▪"/>
            </a:pPr>
            <a:r>
              <a:rPr lang="en-US" sz="2200">
                <a:latin typeface="Raleway"/>
                <a:ea typeface="Raleway"/>
                <a:cs typeface="Raleway"/>
                <a:sym typeface="Raleway"/>
              </a:rPr>
              <a:t>Much like a traditional spreadsheet sort, but more actionable</a:t>
            </a:r>
            <a:endParaRPr sz="2200">
              <a:latin typeface="Raleway"/>
              <a:ea typeface="Raleway"/>
              <a:cs typeface="Raleway"/>
              <a:sym typeface="Raleway"/>
            </a:endParaRPr>
          </a:p>
        </p:txBody>
      </p:sp>
      <p:pic>
        <p:nvPicPr>
          <p:cNvPr id="183" name="Google Shape;183;p33"/>
          <p:cNvPicPr preferRelativeResize="0"/>
          <p:nvPr/>
        </p:nvPicPr>
        <p:blipFill>
          <a:blip r:embed="rId3">
            <a:alphaModFix/>
          </a:blip>
          <a:stretch>
            <a:fillRect/>
          </a:stretch>
        </p:blipFill>
        <p:spPr>
          <a:xfrm>
            <a:off x="8243567" y="1130125"/>
            <a:ext cx="2939818" cy="253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