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8" r:id="rId3"/>
    <p:sldId id="277" r:id="rId4"/>
    <p:sldId id="279" r:id="rId5"/>
    <p:sldId id="257" r:id="rId6"/>
    <p:sldId id="259" r:id="rId7"/>
    <p:sldId id="260" r:id="rId8"/>
    <p:sldId id="264" r:id="rId9"/>
    <p:sldId id="262" r:id="rId10"/>
    <p:sldId id="266" r:id="rId11"/>
    <p:sldId id="267" r:id="rId12"/>
    <p:sldId id="261" r:id="rId13"/>
    <p:sldId id="268" r:id="rId14"/>
    <p:sldId id="269" r:id="rId15"/>
    <p:sldId id="270" r:id="rId16"/>
    <p:sldId id="280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D4A68D-B720-4F7B-9BB5-6D0A5DC01457}">
          <p14:sldIdLst>
            <p14:sldId id="256"/>
            <p14:sldId id="278"/>
            <p14:sldId id="277"/>
            <p14:sldId id="279"/>
            <p14:sldId id="257"/>
            <p14:sldId id="259"/>
          </p14:sldIdLst>
        </p14:section>
        <p14:section name="mercury network" id="{B71FD2B0-9343-490D-9910-35061F7DEECF}">
          <p14:sldIdLst>
            <p14:sldId id="260"/>
            <p14:sldId id="264"/>
            <p14:sldId id="262"/>
            <p14:sldId id="266"/>
            <p14:sldId id="267"/>
            <p14:sldId id="261"/>
            <p14:sldId id="268"/>
            <p14:sldId id="269"/>
            <p14:sldId id="270"/>
            <p14:sldId id="280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77777"/>
    <a:srgbClr val="73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9" autoAdjust="0"/>
    <p:restoredTop sz="94660"/>
  </p:normalViewPr>
  <p:slideViewPr>
    <p:cSldViewPr>
      <p:cViewPr>
        <p:scale>
          <a:sx n="100" d="100"/>
          <a:sy n="100" d="100"/>
        </p:scale>
        <p:origin x="-234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45720"/>
            <a:ext cx="12344400" cy="7256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67640" y="-182880"/>
            <a:ext cx="12618720" cy="7543800"/>
          </a:xfrm>
          <a:prstGeom prst="rect">
            <a:avLst/>
          </a:prstGeom>
          <a:solidFill>
            <a:srgbClr val="AD010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code-mercury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task-based distributed </a:t>
            </a:r>
            <a:r>
              <a:rPr lang="en-US" dirty="0" smtClean="0"/>
              <a:t>computing for </a:t>
            </a:r>
            <a:r>
              <a:rPr lang="en-US" dirty="0" smtClean="0"/>
              <a:t>C#/.NET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transmits messages between mercury nodes</a:t>
            </a:r>
            <a:endParaRPr lang="en-US" dirty="0"/>
          </a:p>
          <a:p>
            <a:r>
              <a:rPr lang="en-US" dirty="0" smtClean="0"/>
              <a:t>abstracts async messaging between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directly connected sockets using reactive extensions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030023" y="3183684"/>
            <a:ext cx="0" cy="210312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64772" y="3225832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30022" y="3225832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37732" y="3794760"/>
            <a:ext cx="1778508" cy="1188720"/>
            <a:chOff x="6237732" y="3794760"/>
            <a:chExt cx="1778508" cy="1188720"/>
          </a:xfrm>
        </p:grpSpPr>
        <p:sp>
          <p:nvSpPr>
            <p:cNvPr id="47" name="Rectangle 46"/>
            <p:cNvSpPr/>
            <p:nvPr/>
          </p:nvSpPr>
          <p:spPr>
            <a:xfrm>
              <a:off x="6416040" y="3794760"/>
              <a:ext cx="128016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MERCURY NODE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 rot="10800000">
              <a:off x="6237732" y="3977640"/>
              <a:ext cx="178307" cy="365760"/>
              <a:chOff x="10672521" y="3520435"/>
              <a:chExt cx="178307" cy="365760"/>
            </a:xfrm>
          </p:grpSpPr>
          <p:sp>
            <p:nvSpPr>
              <p:cNvPr id="56" name="Rectangle 55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6237733" y="4434839"/>
              <a:ext cx="178307" cy="365760"/>
              <a:chOff x="10485072" y="4251952"/>
              <a:chExt cx="178307" cy="365760"/>
            </a:xfrm>
          </p:grpSpPr>
          <p:sp>
            <p:nvSpPr>
              <p:cNvPr id="74" name="Rectangle 73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696200" y="4206240"/>
              <a:ext cx="320040" cy="365760"/>
              <a:chOff x="7696200" y="3977634"/>
              <a:chExt cx="320040" cy="365760"/>
            </a:xfrm>
          </p:grpSpPr>
          <p:sp>
            <p:nvSpPr>
              <p:cNvPr id="53" name="Rectangle 52"/>
              <p:cNvSpPr/>
              <p:nvPr/>
            </p:nvSpPr>
            <p:spPr>
              <a:xfrm rot="5400000" flipH="1">
                <a:off x="7673340" y="4000494"/>
                <a:ext cx="36576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6200000" flipH="1">
                <a:off x="7698485" y="4115938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7832217" y="411594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1" name="Elbow Connector 100"/>
          <p:cNvCxnSpPr>
            <a:stCxn id="114" idx="3"/>
            <a:endCxn id="56" idx="2"/>
          </p:cNvCxnSpPr>
          <p:nvPr/>
        </p:nvCxnSpPr>
        <p:spPr>
          <a:xfrm>
            <a:off x="5821680" y="4158734"/>
            <a:ext cx="416052" cy="1787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3" idx="3"/>
            <a:endCxn id="74" idx="2"/>
          </p:cNvCxnSpPr>
          <p:nvPr/>
        </p:nvCxnSpPr>
        <p:spPr>
          <a:xfrm flipV="1">
            <a:off x="5821680" y="4617720"/>
            <a:ext cx="416053" cy="1786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06999" y="4434840"/>
            <a:ext cx="2114681" cy="369332"/>
            <a:chOff x="3124200" y="4114800"/>
            <a:chExt cx="2114681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3124200" y="4114800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IObserver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&lt;   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605784" y="4162305"/>
              <a:ext cx="365761" cy="274320"/>
              <a:chOff x="7640930" y="4663440"/>
              <a:chExt cx="365761" cy="27432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40931" y="4663440"/>
                <a:ext cx="365760" cy="274320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7640930" y="475488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 flipV="1">
                <a:off x="7640931" y="466344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431282" y="3974068"/>
            <a:ext cx="2390398" cy="369332"/>
            <a:chOff x="3124200" y="4572000"/>
            <a:chExt cx="2390398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3124200" y="45720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IObservable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&lt;   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878893" y="4620284"/>
              <a:ext cx="365761" cy="274320"/>
              <a:chOff x="7640930" y="4663440"/>
              <a:chExt cx="365761" cy="27432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7640931" y="4663440"/>
                <a:ext cx="365760" cy="274320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7640930" y="475488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 flipV="1">
                <a:off x="7640931" y="466344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9" name="Elbow Connector 118"/>
          <p:cNvCxnSpPr>
            <a:stCxn id="102" idx="1"/>
            <a:endCxn id="53" idx="0"/>
          </p:cNvCxnSpPr>
          <p:nvPr/>
        </p:nvCxnSpPr>
        <p:spPr>
          <a:xfrm rot="10800000">
            <a:off x="8016241" y="4389120"/>
            <a:ext cx="400617" cy="1786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7924" y="986195"/>
            <a:ext cx="2890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envelope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sender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recipient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message (envelope)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sender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recipient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message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368831" y="1854875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11631" y="1031915"/>
            <a:ext cx="365760" cy="274320"/>
            <a:chOff x="7233705" y="4663440"/>
            <a:chExt cx="365760" cy="274320"/>
          </a:xfrm>
        </p:grpSpPr>
        <p:sp>
          <p:nvSpPr>
            <p:cNvPr id="57" name="Rectangle 56"/>
            <p:cNvSpPr/>
            <p:nvPr/>
          </p:nvSpPr>
          <p:spPr>
            <a:xfrm>
              <a:off x="7233705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7233705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flipV="1">
              <a:off x="7233705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8826031" y="2677835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16857" y="4206240"/>
            <a:ext cx="1976823" cy="369332"/>
            <a:chOff x="8416857" y="4206240"/>
            <a:chExt cx="1976823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8416857" y="420624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ISubject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&lt;   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753600" y="4251960"/>
              <a:ext cx="365761" cy="274320"/>
              <a:chOff x="7640930" y="4663440"/>
              <a:chExt cx="365761" cy="27432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7640931" y="4663440"/>
                <a:ext cx="365760" cy="27432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7640930" y="4754880"/>
                <a:ext cx="365760" cy="182880"/>
              </a:xfrm>
              <a:prstGeom prst="triangle">
                <a:avLst/>
              </a:prstGeom>
              <a:grpFill/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7640931" y="4663440"/>
                <a:ext cx="365760" cy="182880"/>
              </a:xfrm>
              <a:prstGeom prst="triangle">
                <a:avLst/>
              </a:prstGeom>
              <a:grpFill/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9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4632960" y="2464841"/>
            <a:ext cx="0" cy="329184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node</a:t>
            </a:r>
            <a:endParaRPr lang="en-US" dirty="0"/>
          </a:p>
        </p:txBody>
      </p:sp>
      <p:cxnSp>
        <p:nvCxnSpPr>
          <p:cNvPr id="19" name="Elbow Connector 18"/>
          <p:cNvCxnSpPr>
            <a:stCxn id="114" idx="0"/>
            <a:endCxn id="184" idx="0"/>
          </p:cNvCxnSpPr>
          <p:nvPr/>
        </p:nvCxnSpPr>
        <p:spPr>
          <a:xfrm rot="10800000">
            <a:off x="3124198" y="3653562"/>
            <a:ext cx="777243" cy="68982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4" idx="0"/>
            <a:endCxn id="168" idx="0"/>
          </p:cNvCxnSpPr>
          <p:nvPr/>
        </p:nvCxnSpPr>
        <p:spPr>
          <a:xfrm rot="10800000" flipV="1">
            <a:off x="3124198" y="4343388"/>
            <a:ext cx="777243" cy="6817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2840" y="2484136"/>
            <a:ext cx="9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32959" y="2484136"/>
            <a:ext cx="109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cxnSp>
        <p:nvCxnSpPr>
          <p:cNvPr id="46" name="Elbow Connector 45"/>
          <p:cNvCxnSpPr>
            <a:stCxn id="142" idx="2"/>
            <a:endCxn id="118" idx="0"/>
          </p:cNvCxnSpPr>
          <p:nvPr/>
        </p:nvCxnSpPr>
        <p:spPr>
          <a:xfrm rot="10800000">
            <a:off x="5268458" y="4114795"/>
            <a:ext cx="877835" cy="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5" idx="0"/>
            <a:endCxn id="140" idx="2"/>
          </p:cNvCxnSpPr>
          <p:nvPr/>
        </p:nvCxnSpPr>
        <p:spPr>
          <a:xfrm flipV="1">
            <a:off x="5268458" y="4572000"/>
            <a:ext cx="877835" cy="177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7808" y="248413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zmq</a:t>
            </a:r>
            <a:r>
              <a:rPr lang="en-US" dirty="0" smtClean="0"/>
              <a:t> nodes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935480" y="4430801"/>
            <a:ext cx="1188717" cy="1188720"/>
            <a:chOff x="5913112" y="5166328"/>
            <a:chExt cx="1188717" cy="1188720"/>
          </a:xfrm>
        </p:grpSpPr>
        <p:sp>
          <p:nvSpPr>
            <p:cNvPr id="167" name="Rectangle 166"/>
            <p:cNvSpPr/>
            <p:nvPr/>
          </p:nvSpPr>
          <p:spPr>
            <a:xfrm>
              <a:off x="5913112" y="5166328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rot="5400000">
              <a:off x="6461749" y="5623529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935480" y="3059201"/>
            <a:ext cx="1188717" cy="1188720"/>
            <a:chOff x="5913112" y="5166328"/>
            <a:chExt cx="1188717" cy="1188720"/>
          </a:xfrm>
        </p:grpSpPr>
        <p:sp>
          <p:nvSpPr>
            <p:cNvPr id="183" name="Rectangle 182"/>
            <p:cNvSpPr/>
            <p:nvPr/>
          </p:nvSpPr>
          <p:spPr>
            <a:xfrm>
              <a:off x="5913112" y="5166328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 rot="5400000">
              <a:off x="6461749" y="5623529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sp>
        <p:nvSpPr>
          <p:cNvPr id="194" name="Rectangle 193"/>
          <p:cNvSpPr/>
          <p:nvPr/>
        </p:nvSpPr>
        <p:spPr>
          <a:xfrm>
            <a:off x="3331873" y="4179348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547359" y="4480560"/>
            <a:ext cx="365761" cy="274320"/>
            <a:chOff x="7640930" y="4663440"/>
            <a:chExt cx="365761" cy="274320"/>
          </a:xfrm>
        </p:grpSpPr>
        <p:sp>
          <p:nvSpPr>
            <p:cNvPr id="200" name="Rectangle 199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547359" y="3931920"/>
            <a:ext cx="365761" cy="274320"/>
            <a:chOff x="7640930" y="4663440"/>
            <a:chExt cx="365761" cy="274320"/>
          </a:xfrm>
        </p:grpSpPr>
        <p:sp>
          <p:nvSpPr>
            <p:cNvPr id="209" name="Rectangle 208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6949016" y="2441988"/>
            <a:ext cx="0" cy="329184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83765" y="2484136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49015" y="2484136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74" name="Elbow Connector 73"/>
          <p:cNvCxnSpPr>
            <a:stCxn id="90" idx="0"/>
            <a:endCxn id="137" idx="0"/>
          </p:cNvCxnSpPr>
          <p:nvPr/>
        </p:nvCxnSpPr>
        <p:spPr>
          <a:xfrm rot="10800000" flipV="1">
            <a:off x="7924800" y="3497598"/>
            <a:ext cx="730350" cy="84580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3" idx="0"/>
            <a:endCxn id="137" idx="0"/>
          </p:cNvCxnSpPr>
          <p:nvPr/>
        </p:nvCxnSpPr>
        <p:spPr>
          <a:xfrm rot="10800000" flipV="1">
            <a:off x="7924800" y="4114814"/>
            <a:ext cx="730350" cy="22858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37" idx="0"/>
            <a:endCxn id="95" idx="0"/>
          </p:cNvCxnSpPr>
          <p:nvPr/>
        </p:nvCxnSpPr>
        <p:spPr>
          <a:xfrm>
            <a:off x="7924800" y="4343400"/>
            <a:ext cx="730350" cy="89154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37" idx="0"/>
            <a:endCxn id="85" idx="0"/>
          </p:cNvCxnSpPr>
          <p:nvPr/>
        </p:nvCxnSpPr>
        <p:spPr>
          <a:xfrm>
            <a:off x="7924800" y="4343400"/>
            <a:ext cx="730350" cy="2057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13406" y="2423160"/>
            <a:ext cx="1560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software</a:t>
            </a:r>
          </a:p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655149" y="3863337"/>
            <a:ext cx="1092697" cy="914400"/>
            <a:chOff x="7264510" y="3611870"/>
            <a:chExt cx="1092697" cy="914400"/>
          </a:xfrm>
        </p:grpSpPr>
        <p:sp>
          <p:nvSpPr>
            <p:cNvPr id="80" name="Rectangle 79"/>
            <p:cNvSpPr/>
            <p:nvPr/>
          </p:nvSpPr>
          <p:spPr>
            <a:xfrm>
              <a:off x="7442807" y="3611870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264510" y="4114800"/>
              <a:ext cx="178307" cy="365760"/>
              <a:chOff x="10485072" y="4251952"/>
              <a:chExt cx="178307" cy="365760"/>
            </a:xfrm>
          </p:grpSpPr>
          <p:sp>
            <p:nvSpPr>
              <p:cNvPr id="85" name="Rectangle 84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5400000" flipH="1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264510" y="3680467"/>
              <a:ext cx="178307" cy="365760"/>
              <a:chOff x="7264510" y="3703320"/>
              <a:chExt cx="178307" cy="365760"/>
            </a:xfrm>
          </p:grpSpPr>
          <p:sp>
            <p:nvSpPr>
              <p:cNvPr id="83" name="Rectangle 82"/>
              <p:cNvSpPr/>
              <p:nvPr/>
            </p:nvSpPr>
            <p:spPr>
              <a:xfrm rot="16200000" flipH="1">
                <a:off x="7170784" y="3797046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>
                <a:off x="7262224" y="384162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8655149" y="3223267"/>
            <a:ext cx="1092697" cy="548640"/>
            <a:chOff x="9543070" y="2372904"/>
            <a:chExt cx="1092697" cy="548640"/>
          </a:xfrm>
        </p:grpSpPr>
        <p:sp>
          <p:nvSpPr>
            <p:cNvPr id="88" name="Rectangle 87"/>
            <p:cNvSpPr/>
            <p:nvPr/>
          </p:nvSpPr>
          <p:spPr>
            <a:xfrm>
              <a:off x="9721367" y="2372904"/>
              <a:ext cx="914400" cy="5486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543070" y="2464355"/>
              <a:ext cx="178307" cy="365760"/>
              <a:chOff x="10672521" y="3520435"/>
              <a:chExt cx="178307" cy="365760"/>
            </a:xfrm>
          </p:grpSpPr>
          <p:sp>
            <p:nvSpPr>
              <p:cNvPr id="90" name="Rectangle 89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8655149" y="4960627"/>
            <a:ext cx="1092697" cy="548640"/>
            <a:chOff x="10166315" y="4983457"/>
            <a:chExt cx="1092697" cy="548640"/>
          </a:xfrm>
        </p:grpSpPr>
        <p:sp>
          <p:nvSpPr>
            <p:cNvPr id="93" name="Rectangle 92"/>
            <p:cNvSpPr/>
            <p:nvPr/>
          </p:nvSpPr>
          <p:spPr>
            <a:xfrm>
              <a:off x="10344612" y="4983457"/>
              <a:ext cx="914400" cy="5486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66315" y="5074898"/>
              <a:ext cx="178307" cy="365760"/>
              <a:chOff x="10485072" y="4251952"/>
              <a:chExt cx="178307" cy="365760"/>
            </a:xfrm>
          </p:grpSpPr>
          <p:sp>
            <p:nvSpPr>
              <p:cNvPr id="95" name="Rectangle 94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rot="5400000" flipH="1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3901440" y="3749040"/>
            <a:ext cx="1367018" cy="1188720"/>
            <a:chOff x="6644631" y="3154683"/>
            <a:chExt cx="1367018" cy="1188720"/>
          </a:xfrm>
        </p:grpSpPr>
        <p:sp>
          <p:nvSpPr>
            <p:cNvPr id="111" name="Rectangle 110"/>
            <p:cNvSpPr/>
            <p:nvPr/>
          </p:nvSpPr>
          <p:spPr>
            <a:xfrm>
              <a:off x="6918951" y="3154683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10800000">
              <a:off x="7833341" y="3337557"/>
              <a:ext cx="178307" cy="365760"/>
              <a:chOff x="10672521" y="3520435"/>
              <a:chExt cx="178307" cy="365760"/>
            </a:xfrm>
          </p:grpSpPr>
          <p:sp>
            <p:nvSpPr>
              <p:cNvPr id="118" name="Rectangle 117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7833342" y="3812481"/>
              <a:ext cx="178307" cy="365760"/>
              <a:chOff x="10485072" y="4234227"/>
              <a:chExt cx="178307" cy="365760"/>
            </a:xfrm>
          </p:grpSpPr>
          <p:sp>
            <p:nvSpPr>
              <p:cNvPr id="115" name="Rectangle 114"/>
              <p:cNvSpPr/>
              <p:nvPr/>
            </p:nvSpPr>
            <p:spPr>
              <a:xfrm rot="16200000" flipH="1">
                <a:off x="10391346" y="4327953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10482786" y="4372530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 rot="16200000">
              <a:off x="6278871" y="3611871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46292" y="3749040"/>
            <a:ext cx="1778508" cy="1188720"/>
            <a:chOff x="6237732" y="3794760"/>
            <a:chExt cx="1778508" cy="1188720"/>
          </a:xfrm>
        </p:grpSpPr>
        <p:sp>
          <p:nvSpPr>
            <p:cNvPr id="133" name="Rectangle 132"/>
            <p:cNvSpPr/>
            <p:nvPr/>
          </p:nvSpPr>
          <p:spPr>
            <a:xfrm>
              <a:off x="6416040" y="3794760"/>
              <a:ext cx="128016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MERCURY NODE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 rot="10800000">
              <a:off x="6237732" y="3977640"/>
              <a:ext cx="178307" cy="365760"/>
              <a:chOff x="10672521" y="3520435"/>
              <a:chExt cx="178307" cy="365760"/>
            </a:xfrm>
          </p:grpSpPr>
          <p:sp>
            <p:nvSpPr>
              <p:cNvPr id="142" name="Rectangle 141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Isosceles Triangle 142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10800000">
              <a:off x="6237733" y="4434839"/>
              <a:ext cx="178307" cy="365760"/>
              <a:chOff x="10485072" y="4251952"/>
              <a:chExt cx="178307" cy="365760"/>
            </a:xfrm>
          </p:grpSpPr>
          <p:sp>
            <p:nvSpPr>
              <p:cNvPr id="140" name="Rectangle 139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Isosceles Triangle 140"/>
              <p:cNvSpPr/>
              <p:nvPr/>
            </p:nvSpPr>
            <p:spPr>
              <a:xfrm rot="16200000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696200" y="4206240"/>
              <a:ext cx="320040" cy="365760"/>
              <a:chOff x="7696200" y="3977634"/>
              <a:chExt cx="320040" cy="365760"/>
            </a:xfrm>
          </p:grpSpPr>
          <p:sp>
            <p:nvSpPr>
              <p:cNvPr id="137" name="Rectangle 136"/>
              <p:cNvSpPr/>
              <p:nvPr/>
            </p:nvSpPr>
            <p:spPr>
              <a:xfrm rot="5400000" flipH="1">
                <a:off x="7673340" y="4000494"/>
                <a:ext cx="36576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 rot="16200000" flipH="1">
                <a:off x="7698485" y="4115938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 rot="5400000">
                <a:off x="7832217" y="411594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8107680" y="4206240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has a binary string identity</a:t>
                </a:r>
              </a:p>
              <a:p>
                <a:pPr lvl="1"/>
                <a:r>
                  <a:rPr lang="en-US" dirty="0" smtClean="0"/>
                  <a:t>for example, 01101</a:t>
                </a:r>
              </a:p>
              <a:p>
                <a:r>
                  <a:rPr lang="en-US" dirty="0" smtClean="0"/>
                  <a:t>has a TCP address</a:t>
                </a:r>
              </a:p>
              <a:p>
                <a:pPr lvl="1"/>
                <a:r>
                  <a:rPr lang="en-US" dirty="0" smtClean="0"/>
                  <a:t>for example, tcp://11.22.33.44:5555</a:t>
                </a:r>
              </a:p>
              <a:p>
                <a:r>
                  <a:rPr lang="en-US" dirty="0" smtClean="0"/>
                  <a:t>has neighbor mercury nodes</a:t>
                </a:r>
              </a:p>
              <a:p>
                <a:pPr lvl="1"/>
                <a:r>
                  <a:rPr lang="en-US" dirty="0" smtClean="0"/>
                  <a:t>for example, 01101 has neighbors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1101, 0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/>
                  <a:t>101, 01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/>
                  <a:t>01, 011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1, 0111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(for math people: it’s a graph with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edges go between vertices that have a Hamming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between them)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6096000" y="4160520"/>
            <a:ext cx="365761" cy="274320"/>
            <a:chOff x="7640930" y="4663440"/>
            <a:chExt cx="365761" cy="274320"/>
          </a:xfrm>
        </p:grpSpPr>
        <p:sp>
          <p:nvSpPr>
            <p:cNvPr id="57" name="Rectangle 56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envelope is received from the frontend</a:t>
            </a:r>
          </a:p>
          <a:p>
            <a:r>
              <a:rPr lang="en-US" dirty="0" smtClean="0"/>
              <a:t>it is sent to a neighbor mercury node closer to the mercury node recipient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707217" y="3320844"/>
            <a:ext cx="0" cy="210312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41966" y="3362992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07216" y="3362992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4926" y="3931920"/>
            <a:ext cx="1778508" cy="1188720"/>
            <a:chOff x="6237732" y="3794760"/>
            <a:chExt cx="1778508" cy="1188720"/>
          </a:xfrm>
        </p:grpSpPr>
        <p:sp>
          <p:nvSpPr>
            <p:cNvPr id="47" name="Rectangle 46"/>
            <p:cNvSpPr/>
            <p:nvPr/>
          </p:nvSpPr>
          <p:spPr>
            <a:xfrm>
              <a:off x="6416040" y="3794760"/>
              <a:ext cx="128016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MERCURY NODE</a:t>
              </a:r>
            </a:p>
            <a:p>
              <a:pPr algn="ctr"/>
              <a:r>
                <a:rPr lang="en-US" dirty="0" smtClean="0"/>
                <a:t>011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 rot="10800000">
              <a:off x="6237732" y="3977640"/>
              <a:ext cx="178307" cy="365760"/>
              <a:chOff x="10672521" y="3520435"/>
              <a:chExt cx="178307" cy="365760"/>
            </a:xfrm>
          </p:grpSpPr>
          <p:sp>
            <p:nvSpPr>
              <p:cNvPr id="56" name="Rectangle 55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6237733" y="4434839"/>
              <a:ext cx="178307" cy="365760"/>
              <a:chOff x="10485072" y="4251952"/>
              <a:chExt cx="178307" cy="365760"/>
            </a:xfrm>
          </p:grpSpPr>
          <p:sp>
            <p:nvSpPr>
              <p:cNvPr id="74" name="Rectangle 73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696200" y="4206240"/>
              <a:ext cx="320040" cy="365760"/>
              <a:chOff x="7696200" y="3977634"/>
              <a:chExt cx="320040" cy="365760"/>
            </a:xfrm>
          </p:grpSpPr>
          <p:sp>
            <p:nvSpPr>
              <p:cNvPr id="53" name="Rectangle 52"/>
              <p:cNvSpPr/>
              <p:nvPr/>
            </p:nvSpPr>
            <p:spPr>
              <a:xfrm rot="5400000" flipH="1">
                <a:off x="7673340" y="4000494"/>
                <a:ext cx="36576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6200000" flipH="1">
                <a:off x="7698485" y="4115938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7832217" y="411594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8267924" y="986195"/>
            <a:ext cx="3374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envelope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sender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recipient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message (envelope, 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sender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recipient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message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368831" y="1854875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911631" y="1031915"/>
            <a:ext cx="365760" cy="274320"/>
            <a:chOff x="7233705" y="4663440"/>
            <a:chExt cx="365760" cy="274320"/>
          </a:xfrm>
        </p:grpSpPr>
        <p:sp>
          <p:nvSpPr>
            <p:cNvPr id="79" name="Rectangle 78"/>
            <p:cNvSpPr/>
            <p:nvPr/>
          </p:nvSpPr>
          <p:spPr>
            <a:xfrm>
              <a:off x="7233705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7233705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7233705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8826031" y="2677835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5090160" y="3362992"/>
            <a:ext cx="1645920" cy="614648"/>
          </a:xfrm>
          <a:prstGeom prst="wedgeRectCallout">
            <a:avLst>
              <a:gd name="adj1" fmla="val 22389"/>
              <a:gd name="adj2" fmla="val 701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sender 011</a:t>
            </a:r>
          </a:p>
          <a:p>
            <a:r>
              <a:rPr lang="en-US" dirty="0" smtClean="0"/>
              <a:t>recipient 111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416040" y="4069080"/>
            <a:ext cx="822960" cy="457200"/>
          </a:xfrm>
          <a:prstGeom prst="leftArrow">
            <a:avLst/>
          </a:prstGeom>
          <a:solidFill>
            <a:srgbClr val="AD010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Arrow 89"/>
          <p:cNvSpPr/>
          <p:nvPr/>
        </p:nvSpPr>
        <p:spPr>
          <a:xfrm>
            <a:off x="8055638" y="4297686"/>
            <a:ext cx="1743681" cy="457200"/>
          </a:xfrm>
          <a:prstGeom prst="leftArrow">
            <a:avLst/>
          </a:prstGeom>
          <a:solidFill>
            <a:srgbClr val="AD010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9113520" y="4389120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8930640" y="4815840"/>
            <a:ext cx="1411945" cy="339852"/>
          </a:xfrm>
          <a:prstGeom prst="wedgeRectCallout">
            <a:avLst>
              <a:gd name="adj1" fmla="val -24277"/>
              <a:gd name="adj2" fmla="val -846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recipient 110</a:t>
            </a:r>
          </a:p>
        </p:txBody>
      </p:sp>
      <p:grpSp>
        <p:nvGrpSpPr>
          <p:cNvPr id="96" name="Group 95"/>
          <p:cNvGrpSpPr/>
          <p:nvPr/>
        </p:nvGrpSpPr>
        <p:grpSpPr>
          <a:xfrm rot="3435756">
            <a:off x="6021429" y="4742935"/>
            <a:ext cx="365761" cy="457200"/>
            <a:chOff x="5490676" y="5577840"/>
            <a:chExt cx="365761" cy="457200"/>
          </a:xfrm>
        </p:grpSpPr>
        <p:sp>
          <p:nvSpPr>
            <p:cNvPr id="97" name="Rectangle 96"/>
            <p:cNvSpPr/>
            <p:nvPr/>
          </p:nvSpPr>
          <p:spPr>
            <a:xfrm>
              <a:off x="5490677" y="5760720"/>
              <a:ext cx="365760" cy="274320"/>
            </a:xfrm>
            <a:prstGeom prst="rect">
              <a:avLst/>
            </a:prstGeom>
            <a:ln w="12700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5490677" y="55778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5536397" y="5760720"/>
              <a:ext cx="274320" cy="18288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5490676" y="585216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204663" y="4749774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2" name="Rectangle 12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ular Callout 124"/>
          <p:cNvSpPr/>
          <p:nvPr/>
        </p:nvSpPr>
        <p:spPr>
          <a:xfrm>
            <a:off x="5329966" y="5303520"/>
            <a:ext cx="1645920" cy="599636"/>
          </a:xfrm>
          <a:prstGeom prst="wedgeRectCallout">
            <a:avLst>
              <a:gd name="adj1" fmla="val 17390"/>
              <a:gd name="adj2" fmla="val -919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sender 011</a:t>
            </a:r>
          </a:p>
          <a:p>
            <a:r>
              <a:rPr lang="en-US" dirty="0" smtClean="0"/>
              <a:t>recipient 110</a:t>
            </a:r>
          </a:p>
        </p:txBody>
      </p:sp>
      <p:sp>
        <p:nvSpPr>
          <p:cNvPr id="126" name="Left Brace 125"/>
          <p:cNvSpPr/>
          <p:nvPr/>
        </p:nvSpPr>
        <p:spPr>
          <a:xfrm rot="5400000">
            <a:off x="6206934" y="4317175"/>
            <a:ext cx="137160" cy="55537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6096000" y="4160520"/>
            <a:ext cx="365761" cy="274320"/>
            <a:chOff x="7640930" y="4663440"/>
            <a:chExt cx="365761" cy="274320"/>
          </a:xfrm>
        </p:grpSpPr>
        <p:sp>
          <p:nvSpPr>
            <p:cNvPr id="57" name="Rectangle 56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envelope is received from the backend and it </a:t>
            </a:r>
            <a:r>
              <a:rPr lang="en-US" dirty="0" smtClean="0">
                <a:solidFill>
                  <a:srgbClr val="FF0000"/>
                </a:solidFill>
              </a:rPr>
              <a:t>is not </a:t>
            </a:r>
            <a:r>
              <a:rPr lang="en-US" dirty="0" smtClean="0"/>
              <a:t>addressed to this mercury node</a:t>
            </a:r>
          </a:p>
          <a:p>
            <a:r>
              <a:rPr lang="en-US" dirty="0" smtClean="0"/>
              <a:t>it is sent to a neighbor mercury node closer to the mercury node recipient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707217" y="3320844"/>
            <a:ext cx="0" cy="210312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41966" y="3362992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07216" y="3362992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4926" y="3931920"/>
            <a:ext cx="1778508" cy="1188720"/>
            <a:chOff x="6237732" y="3794760"/>
            <a:chExt cx="1778508" cy="1188720"/>
          </a:xfrm>
        </p:grpSpPr>
        <p:sp>
          <p:nvSpPr>
            <p:cNvPr id="47" name="Rectangle 46"/>
            <p:cNvSpPr/>
            <p:nvPr/>
          </p:nvSpPr>
          <p:spPr>
            <a:xfrm>
              <a:off x="6416040" y="3794760"/>
              <a:ext cx="128016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MERCURY NODE</a:t>
              </a:r>
            </a:p>
            <a:p>
              <a:pPr algn="ctr"/>
              <a:r>
                <a:rPr lang="en-US" dirty="0" smtClean="0"/>
                <a:t>111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 rot="10800000">
              <a:off x="6237732" y="3977640"/>
              <a:ext cx="178307" cy="365760"/>
              <a:chOff x="10672521" y="3520435"/>
              <a:chExt cx="178307" cy="365760"/>
            </a:xfrm>
          </p:grpSpPr>
          <p:sp>
            <p:nvSpPr>
              <p:cNvPr id="56" name="Rectangle 55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6237733" y="4434839"/>
              <a:ext cx="178307" cy="365760"/>
              <a:chOff x="10485072" y="4251952"/>
              <a:chExt cx="178307" cy="365760"/>
            </a:xfrm>
          </p:grpSpPr>
          <p:sp>
            <p:nvSpPr>
              <p:cNvPr id="74" name="Rectangle 73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696200" y="4206240"/>
              <a:ext cx="320040" cy="365760"/>
              <a:chOff x="7696200" y="3977634"/>
              <a:chExt cx="320040" cy="365760"/>
            </a:xfrm>
          </p:grpSpPr>
          <p:sp>
            <p:nvSpPr>
              <p:cNvPr id="53" name="Rectangle 52"/>
              <p:cNvSpPr/>
              <p:nvPr/>
            </p:nvSpPr>
            <p:spPr>
              <a:xfrm rot="5400000" flipH="1">
                <a:off x="7673340" y="4000494"/>
                <a:ext cx="36576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6200000" flipH="1">
                <a:off x="7698485" y="4115938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7832217" y="411594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U-Turn Arrow 1"/>
          <p:cNvSpPr/>
          <p:nvPr/>
        </p:nvSpPr>
        <p:spPr>
          <a:xfrm rot="16200000" flipV="1">
            <a:off x="6187440" y="3703320"/>
            <a:ext cx="731520" cy="15544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59412"/>
            </a:avLst>
          </a:prstGeom>
          <a:solidFill>
            <a:srgbClr val="AD010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0" y="4617720"/>
            <a:ext cx="365761" cy="274320"/>
            <a:chOff x="7640930" y="4663440"/>
            <a:chExt cx="365761" cy="274320"/>
          </a:xfrm>
        </p:grpSpPr>
        <p:sp>
          <p:nvSpPr>
            <p:cNvPr id="48" name="Rectangle 47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267924" y="986195"/>
            <a:ext cx="3374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envelope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sender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recipient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message (envelope, 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sender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recipient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message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368831" y="1854875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11631" y="1031915"/>
            <a:ext cx="365760" cy="274320"/>
            <a:chOff x="7233705" y="4663440"/>
            <a:chExt cx="365760" cy="274320"/>
          </a:xfrm>
        </p:grpSpPr>
        <p:sp>
          <p:nvSpPr>
            <p:cNvPr id="63" name="Rectangle 62"/>
            <p:cNvSpPr/>
            <p:nvPr/>
          </p:nvSpPr>
          <p:spPr>
            <a:xfrm>
              <a:off x="7233705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7233705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233705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8826031" y="2677835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5090160" y="3362992"/>
            <a:ext cx="1645920" cy="614648"/>
          </a:xfrm>
          <a:prstGeom prst="wedgeRectCallout">
            <a:avLst>
              <a:gd name="adj1" fmla="val 22389"/>
              <a:gd name="adj2" fmla="val 701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sender 111</a:t>
            </a:r>
          </a:p>
          <a:p>
            <a:r>
              <a:rPr lang="en-US" dirty="0" smtClean="0"/>
              <a:t>recipient 110</a:t>
            </a:r>
          </a:p>
        </p:txBody>
      </p:sp>
      <p:grpSp>
        <p:nvGrpSpPr>
          <p:cNvPr id="5" name="Group 4"/>
          <p:cNvGrpSpPr/>
          <p:nvPr/>
        </p:nvGrpSpPr>
        <p:grpSpPr>
          <a:xfrm rot="3435756">
            <a:off x="6021429" y="5154415"/>
            <a:ext cx="365761" cy="457200"/>
            <a:chOff x="5490676" y="5577840"/>
            <a:chExt cx="365761" cy="457200"/>
          </a:xfrm>
        </p:grpSpPr>
        <p:sp>
          <p:nvSpPr>
            <p:cNvPr id="85" name="Rectangle 84"/>
            <p:cNvSpPr/>
            <p:nvPr/>
          </p:nvSpPr>
          <p:spPr>
            <a:xfrm>
              <a:off x="5490677" y="5760720"/>
              <a:ext cx="365760" cy="274320"/>
            </a:xfrm>
            <a:prstGeom prst="rect">
              <a:avLst/>
            </a:prstGeom>
            <a:ln w="12700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490677" y="55778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flipV="1">
              <a:off x="5536397" y="5760720"/>
              <a:ext cx="274320" cy="18288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490676" y="585216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204663" y="5161254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6050280" y="5618284"/>
            <a:ext cx="1645920" cy="645356"/>
          </a:xfrm>
          <a:prstGeom prst="wedgeRectCallout">
            <a:avLst>
              <a:gd name="adj1" fmla="val -27610"/>
              <a:gd name="adj2" fmla="val -72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sender 011</a:t>
            </a:r>
          </a:p>
          <a:p>
            <a:r>
              <a:rPr lang="en-US" dirty="0" smtClean="0"/>
              <a:t>recipient 110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6206934" y="4728655"/>
            <a:ext cx="137160" cy="55537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9022079" y="4389120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envelope is received from the backend and it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smtClean="0"/>
              <a:t>addressed to this mercury node</a:t>
            </a:r>
          </a:p>
          <a:p>
            <a:r>
              <a:rPr lang="en-US" dirty="0" smtClean="0"/>
              <a:t>it is sent to the frontend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707217" y="3320844"/>
            <a:ext cx="0" cy="210312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41966" y="3362992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07216" y="3362992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4926" y="3931920"/>
            <a:ext cx="1778508" cy="1188720"/>
            <a:chOff x="6237732" y="3794760"/>
            <a:chExt cx="1778508" cy="1188720"/>
          </a:xfrm>
        </p:grpSpPr>
        <p:sp>
          <p:nvSpPr>
            <p:cNvPr id="47" name="Rectangle 46"/>
            <p:cNvSpPr/>
            <p:nvPr/>
          </p:nvSpPr>
          <p:spPr>
            <a:xfrm>
              <a:off x="6416040" y="3794760"/>
              <a:ext cx="128016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MERCURY NODE</a:t>
              </a:r>
            </a:p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 rot="10800000">
              <a:off x="6237732" y="3977640"/>
              <a:ext cx="178307" cy="365760"/>
              <a:chOff x="10672521" y="3520435"/>
              <a:chExt cx="178307" cy="365760"/>
            </a:xfrm>
          </p:grpSpPr>
          <p:sp>
            <p:nvSpPr>
              <p:cNvPr id="56" name="Rectangle 55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6237733" y="4434839"/>
              <a:ext cx="178307" cy="365760"/>
              <a:chOff x="10485072" y="4251952"/>
              <a:chExt cx="178307" cy="365760"/>
            </a:xfrm>
          </p:grpSpPr>
          <p:sp>
            <p:nvSpPr>
              <p:cNvPr id="74" name="Rectangle 73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696200" y="4206240"/>
              <a:ext cx="320040" cy="365760"/>
              <a:chOff x="7696200" y="3977634"/>
              <a:chExt cx="320040" cy="365760"/>
            </a:xfrm>
          </p:grpSpPr>
          <p:sp>
            <p:nvSpPr>
              <p:cNvPr id="53" name="Rectangle 52"/>
              <p:cNvSpPr/>
              <p:nvPr/>
            </p:nvSpPr>
            <p:spPr>
              <a:xfrm rot="5400000" flipH="1">
                <a:off x="7673340" y="4000494"/>
                <a:ext cx="36576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6200000" flipH="1">
                <a:off x="7698485" y="4115938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7832217" y="411594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267924" y="986195"/>
            <a:ext cx="3374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envelope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sender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recipient (</a:t>
            </a:r>
            <a:r>
              <a:rPr lang="en-US" dirty="0" err="1" smtClean="0">
                <a:cs typeface="Courier New" pitchFamily="49" charset="0"/>
              </a:rPr>
              <a:t>zmq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	message (envelope, 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sender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recipient (mercury)</a:t>
            </a: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message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368831" y="1854875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11631" y="1031915"/>
            <a:ext cx="365760" cy="274320"/>
            <a:chOff x="7233705" y="4663440"/>
            <a:chExt cx="365760" cy="274320"/>
          </a:xfrm>
        </p:grpSpPr>
        <p:sp>
          <p:nvSpPr>
            <p:cNvPr id="63" name="Rectangle 62"/>
            <p:cNvSpPr/>
            <p:nvPr/>
          </p:nvSpPr>
          <p:spPr>
            <a:xfrm>
              <a:off x="7233705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7233705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233705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8826031" y="2677835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rot="3435756">
            <a:off x="6021429" y="5154415"/>
            <a:ext cx="365761" cy="457200"/>
            <a:chOff x="5490676" y="5577840"/>
            <a:chExt cx="365761" cy="457200"/>
          </a:xfrm>
        </p:grpSpPr>
        <p:sp>
          <p:nvSpPr>
            <p:cNvPr id="85" name="Rectangle 84"/>
            <p:cNvSpPr/>
            <p:nvPr/>
          </p:nvSpPr>
          <p:spPr>
            <a:xfrm>
              <a:off x="5490677" y="5760720"/>
              <a:ext cx="365760" cy="274320"/>
            </a:xfrm>
            <a:prstGeom prst="rect">
              <a:avLst/>
            </a:prstGeom>
            <a:ln w="12700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490677" y="55778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flipV="1">
              <a:off x="5536397" y="5760720"/>
              <a:ext cx="274320" cy="18288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490676" y="585216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204663" y="5161254"/>
            <a:ext cx="365761" cy="274320"/>
            <a:chOff x="7640930" y="4663440"/>
            <a:chExt cx="365761" cy="2743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 Brace 14"/>
          <p:cNvSpPr/>
          <p:nvPr/>
        </p:nvSpPr>
        <p:spPr>
          <a:xfrm rot="5400000">
            <a:off x="6206934" y="4728655"/>
            <a:ext cx="137160" cy="55537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5678199" y="4526280"/>
            <a:ext cx="1743681" cy="457200"/>
          </a:xfrm>
          <a:prstGeom prst="rightArrow">
            <a:avLst/>
          </a:prstGeom>
          <a:solidFill>
            <a:srgbClr val="AD010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0" y="4617720"/>
            <a:ext cx="365761" cy="274320"/>
            <a:chOff x="7640930" y="4663440"/>
            <a:chExt cx="365761" cy="274320"/>
          </a:xfrm>
        </p:grpSpPr>
        <p:sp>
          <p:nvSpPr>
            <p:cNvPr id="48" name="Rectangle 47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ight Arrow 69"/>
          <p:cNvSpPr/>
          <p:nvPr/>
        </p:nvSpPr>
        <p:spPr>
          <a:xfrm>
            <a:off x="8204628" y="4297686"/>
            <a:ext cx="864179" cy="457200"/>
          </a:xfrm>
          <a:prstGeom prst="rightArrow">
            <a:avLst/>
          </a:prstGeom>
          <a:solidFill>
            <a:srgbClr val="AD010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ular Callout 76"/>
          <p:cNvSpPr/>
          <p:nvPr/>
        </p:nvSpPr>
        <p:spPr>
          <a:xfrm>
            <a:off x="8734591" y="4943098"/>
            <a:ext cx="1645920" cy="629466"/>
          </a:xfrm>
          <a:prstGeom prst="wedgeRectCallout">
            <a:avLst>
              <a:gd name="adj1" fmla="val -20388"/>
              <a:gd name="adj2" fmla="val -873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sender 011</a:t>
            </a:r>
          </a:p>
          <a:p>
            <a:r>
              <a:rPr lang="en-US" dirty="0" smtClean="0"/>
              <a:t>recipient 110</a:t>
            </a:r>
          </a:p>
        </p:txBody>
      </p:sp>
    </p:spTree>
    <p:extLst>
      <p:ext uri="{BB962C8B-B14F-4D97-AF65-F5344CB8AC3E}">
        <p14:creationId xmlns:p14="http://schemas.microsoft.com/office/powerpoint/2010/main" val="37310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5" idx="3"/>
            <a:endCxn id="6" idx="7"/>
          </p:cNvCxnSpPr>
          <p:nvPr/>
        </p:nvCxnSpPr>
        <p:spPr>
          <a:xfrm flipH="1">
            <a:off x="739280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7"/>
          </p:cNvCxnSpPr>
          <p:nvPr/>
        </p:nvCxnSpPr>
        <p:spPr>
          <a:xfrm flipH="1">
            <a:off x="739280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graph</a:t>
            </a:r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push envelope with recipient 011 into 100</a:t>
            </a:r>
          </a:p>
          <a:p>
            <a:r>
              <a:rPr lang="en-US" dirty="0" err="1" smtClean="0"/>
              <a:t>zmq</a:t>
            </a:r>
            <a:r>
              <a:rPr lang="en-US" dirty="0" smtClean="0"/>
              <a:t> nodes pass data along path 100 </a:t>
            </a:r>
            <a:r>
              <a:rPr lang="en-US" dirty="0" smtClean="0">
                <a:sym typeface="Wingdings" pitchFamily="2" charset="2"/>
              </a:rPr>
              <a:t> 110  010  011</a:t>
            </a:r>
          </a:p>
          <a:p>
            <a:r>
              <a:rPr lang="en-US" dirty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eceive envelope at 011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9036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6488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5048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52500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69036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56488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5048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2500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4"/>
            <a:endCxn id="6" idx="0"/>
          </p:cNvCxnSpPr>
          <p:nvPr/>
        </p:nvCxnSpPr>
        <p:spPr>
          <a:xfrm>
            <a:off x="710184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6" idx="6"/>
          </p:cNvCxnSpPr>
          <p:nvPr/>
        </p:nvCxnSpPr>
        <p:spPr>
          <a:xfrm flipH="1">
            <a:off x="7513320" y="53201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6"/>
          </p:cNvCxnSpPr>
          <p:nvPr/>
        </p:nvCxnSpPr>
        <p:spPr>
          <a:xfrm flipH="1">
            <a:off x="8473440" y="25312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5" idx="6"/>
          </p:cNvCxnSpPr>
          <p:nvPr/>
        </p:nvCxnSpPr>
        <p:spPr>
          <a:xfrm flipH="1">
            <a:off x="8473440" y="43600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7" idx="6"/>
          </p:cNvCxnSpPr>
          <p:nvPr/>
        </p:nvCxnSpPr>
        <p:spPr>
          <a:xfrm flipH="1">
            <a:off x="7513320" y="34913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  <a:endCxn id="18" idx="4"/>
          </p:cNvCxnSpPr>
          <p:nvPr/>
        </p:nvCxnSpPr>
        <p:spPr>
          <a:xfrm flipV="1">
            <a:off x="897636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18" idx="7"/>
          </p:cNvCxnSpPr>
          <p:nvPr/>
        </p:nvCxnSpPr>
        <p:spPr>
          <a:xfrm flipH="1">
            <a:off x="926732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3"/>
            <a:endCxn id="11" idx="7"/>
          </p:cNvCxnSpPr>
          <p:nvPr/>
        </p:nvCxnSpPr>
        <p:spPr>
          <a:xfrm flipH="1">
            <a:off x="926732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4"/>
            <a:endCxn id="15" idx="0"/>
          </p:cNvCxnSpPr>
          <p:nvPr/>
        </p:nvCxnSpPr>
        <p:spPr>
          <a:xfrm>
            <a:off x="806196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4"/>
            <a:endCxn id="16" idx="0"/>
          </p:cNvCxnSpPr>
          <p:nvPr/>
        </p:nvCxnSpPr>
        <p:spPr>
          <a:xfrm>
            <a:off x="993648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4666102">
            <a:off x="7433310" y="1680210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19" idx="4"/>
            <a:endCxn id="15" idx="0"/>
          </p:cNvCxnSpPr>
          <p:nvPr/>
        </p:nvCxnSpPr>
        <p:spPr>
          <a:xfrm>
            <a:off x="806196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7663434" y="3224536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6" idx="2"/>
            <a:endCxn id="15" idx="6"/>
          </p:cNvCxnSpPr>
          <p:nvPr/>
        </p:nvCxnSpPr>
        <p:spPr>
          <a:xfrm flipH="1">
            <a:off x="8473440" y="43600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rot="10800000">
            <a:off x="8593836" y="4131440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3"/>
            <a:endCxn id="6" idx="7"/>
          </p:cNvCxnSpPr>
          <p:nvPr/>
        </p:nvCxnSpPr>
        <p:spPr>
          <a:xfrm flipH="1">
            <a:off x="739280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7"/>
          </p:cNvCxnSpPr>
          <p:nvPr/>
        </p:nvCxnSpPr>
        <p:spPr>
          <a:xfrm flipH="1">
            <a:off x="739280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graph</a:t>
            </a:r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push envelope with recipient 011 into 100</a:t>
            </a:r>
          </a:p>
          <a:p>
            <a:r>
              <a:rPr lang="en-US" dirty="0" err="1" smtClean="0"/>
              <a:t>zmq</a:t>
            </a:r>
            <a:r>
              <a:rPr lang="en-US" dirty="0" smtClean="0"/>
              <a:t> nodes pass data along path 100 </a:t>
            </a:r>
            <a:r>
              <a:rPr lang="en-US" dirty="0" smtClean="0">
                <a:sym typeface="Wingdings" pitchFamily="2" charset="2"/>
              </a:rPr>
              <a:t> 110  010  011</a:t>
            </a:r>
          </a:p>
          <a:p>
            <a:r>
              <a:rPr lang="en-US" dirty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eceive envelope at 011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9036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5048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52500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69036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56488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5048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2500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4"/>
            <a:endCxn id="6" idx="0"/>
          </p:cNvCxnSpPr>
          <p:nvPr/>
        </p:nvCxnSpPr>
        <p:spPr>
          <a:xfrm>
            <a:off x="710184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6" idx="6"/>
          </p:cNvCxnSpPr>
          <p:nvPr/>
        </p:nvCxnSpPr>
        <p:spPr>
          <a:xfrm flipH="1">
            <a:off x="7513320" y="53201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6"/>
          </p:cNvCxnSpPr>
          <p:nvPr/>
        </p:nvCxnSpPr>
        <p:spPr>
          <a:xfrm flipH="1">
            <a:off x="8473440" y="25312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7" idx="6"/>
          </p:cNvCxnSpPr>
          <p:nvPr/>
        </p:nvCxnSpPr>
        <p:spPr>
          <a:xfrm flipH="1">
            <a:off x="7513320" y="34913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  <a:endCxn id="18" idx="4"/>
          </p:cNvCxnSpPr>
          <p:nvPr/>
        </p:nvCxnSpPr>
        <p:spPr>
          <a:xfrm flipV="1">
            <a:off x="897636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18" idx="7"/>
          </p:cNvCxnSpPr>
          <p:nvPr/>
        </p:nvCxnSpPr>
        <p:spPr>
          <a:xfrm flipH="1">
            <a:off x="926732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3"/>
            <a:endCxn id="11" idx="7"/>
          </p:cNvCxnSpPr>
          <p:nvPr/>
        </p:nvCxnSpPr>
        <p:spPr>
          <a:xfrm flipH="1">
            <a:off x="926732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4"/>
            <a:endCxn id="16" idx="0"/>
          </p:cNvCxnSpPr>
          <p:nvPr/>
        </p:nvCxnSpPr>
        <p:spPr>
          <a:xfrm>
            <a:off x="993648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18887804">
            <a:off x="9092338" y="4559983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6488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3288522">
            <a:off x="9124950" y="5626242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4666102">
            <a:off x="7433310" y="1680210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19" idx="4"/>
            <a:endCxn id="15" idx="0"/>
          </p:cNvCxnSpPr>
          <p:nvPr/>
        </p:nvCxnSpPr>
        <p:spPr>
          <a:xfrm>
            <a:off x="806196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5" idx="6"/>
          </p:cNvCxnSpPr>
          <p:nvPr/>
        </p:nvCxnSpPr>
        <p:spPr>
          <a:xfrm flipH="1">
            <a:off x="8473440" y="43600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6" idx="7"/>
          </p:cNvCxnSpPr>
          <p:nvPr/>
        </p:nvCxnSpPr>
        <p:spPr>
          <a:xfrm flipH="1">
            <a:off x="739280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7"/>
          </p:cNvCxnSpPr>
          <p:nvPr/>
        </p:nvCxnSpPr>
        <p:spPr>
          <a:xfrm flipH="1">
            <a:off x="739280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graph</a:t>
            </a:r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push envelope with recipient 011 into 100</a:t>
            </a:r>
          </a:p>
          <a:p>
            <a:r>
              <a:rPr lang="en-US" dirty="0" err="1" smtClean="0"/>
              <a:t>zmq</a:t>
            </a:r>
            <a:r>
              <a:rPr lang="en-US" dirty="0" smtClean="0"/>
              <a:t> nodes pass data along path 100 </a:t>
            </a:r>
            <a:r>
              <a:rPr lang="en-US" dirty="0" smtClean="0">
                <a:sym typeface="Wingdings" pitchFamily="2" charset="2"/>
              </a:rPr>
              <a:t> 110  010  011</a:t>
            </a:r>
          </a:p>
          <a:p>
            <a:r>
              <a:rPr lang="en-US" dirty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eceive envelope at 011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9036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5048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525000" y="39485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69036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564880" y="30798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5048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25000" y="211976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4"/>
            <a:endCxn id="6" idx="0"/>
          </p:cNvCxnSpPr>
          <p:nvPr/>
        </p:nvCxnSpPr>
        <p:spPr>
          <a:xfrm>
            <a:off x="710184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6" idx="6"/>
          </p:cNvCxnSpPr>
          <p:nvPr/>
        </p:nvCxnSpPr>
        <p:spPr>
          <a:xfrm flipH="1">
            <a:off x="7513320" y="53201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rot="15183967">
            <a:off x="7210604" y="3697100"/>
            <a:ext cx="2565238" cy="502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0" idx="2"/>
            <a:endCxn id="19" idx="6"/>
          </p:cNvCxnSpPr>
          <p:nvPr/>
        </p:nvCxnSpPr>
        <p:spPr>
          <a:xfrm flipH="1">
            <a:off x="8473440" y="253124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7" idx="6"/>
          </p:cNvCxnSpPr>
          <p:nvPr/>
        </p:nvCxnSpPr>
        <p:spPr>
          <a:xfrm flipH="1">
            <a:off x="7513320" y="3491360"/>
            <a:ext cx="10515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  <a:endCxn id="18" idx="4"/>
          </p:cNvCxnSpPr>
          <p:nvPr/>
        </p:nvCxnSpPr>
        <p:spPr>
          <a:xfrm flipV="1">
            <a:off x="8976360" y="390284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18" idx="7"/>
          </p:cNvCxnSpPr>
          <p:nvPr/>
        </p:nvCxnSpPr>
        <p:spPr>
          <a:xfrm flipH="1">
            <a:off x="9267320" y="28222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3"/>
            <a:endCxn id="11" idx="7"/>
          </p:cNvCxnSpPr>
          <p:nvPr/>
        </p:nvCxnSpPr>
        <p:spPr>
          <a:xfrm flipH="1">
            <a:off x="9267320" y="4651000"/>
            <a:ext cx="378200" cy="378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4"/>
            <a:endCxn id="16" idx="0"/>
          </p:cNvCxnSpPr>
          <p:nvPr/>
        </p:nvCxnSpPr>
        <p:spPr>
          <a:xfrm>
            <a:off x="9936480" y="2942720"/>
            <a:ext cx="0" cy="1005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64880" y="49086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3288522">
            <a:off x="9124950" y="5626242"/>
            <a:ext cx="800100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tasked-based computing</a:t>
            </a:r>
          </a:p>
          <a:p>
            <a:pPr lvl="1"/>
            <a:r>
              <a:rPr lang="en-US" dirty="0" smtClean="0"/>
              <a:t>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Parallel Library (TPL)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Task&lt;T&gt;</a:t>
            </a:r>
          </a:p>
          <a:p>
            <a:r>
              <a:rPr lang="en-US" dirty="0" smtClean="0"/>
              <a:t>Reactive Extensions (Rx)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IObservable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modeling asynchronous computation as a stream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 pushed back at the caller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(</a:t>
            </a:r>
            <a:r>
              <a:rPr lang="en-US" dirty="0" smtClean="0">
                <a:cs typeface="Courier New" pitchFamily="49" charset="0"/>
              </a:rPr>
              <a:t>can consider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Task&lt;T&gt;</a:t>
            </a:r>
            <a:r>
              <a:rPr lang="en-US" dirty="0" smtClean="0"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IObservable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>
                <a:cs typeface="Courier New" pitchFamily="49" charset="0"/>
              </a:rPr>
              <a:t> that returns at most one item)</a:t>
            </a:r>
          </a:p>
        </p:txBody>
      </p:sp>
    </p:spTree>
    <p:extLst>
      <p:ext uri="{BB962C8B-B14F-4D97-AF65-F5344CB8AC3E}">
        <p14:creationId xmlns:p14="http://schemas.microsoft.com/office/powerpoint/2010/main" val="40941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computers </a:t>
            </a:r>
            <a:r>
              <a:rPr lang="en-US" dirty="0" smtClean="0"/>
              <a:t>communicating via a network, interacting </a:t>
            </a:r>
            <a:r>
              <a:rPr lang="en-US" dirty="0"/>
              <a:t>with each other </a:t>
            </a:r>
            <a:r>
              <a:rPr lang="en-US" dirty="0" smtClean="0"/>
              <a:t>to achieve </a:t>
            </a:r>
            <a:r>
              <a:rPr lang="en-US" dirty="0"/>
              <a:t>a </a:t>
            </a:r>
            <a:r>
              <a:rPr lang="en-US" dirty="0" smtClean="0"/>
              <a:t>common goal</a:t>
            </a:r>
          </a:p>
          <a:p>
            <a:r>
              <a:rPr lang="en-US" dirty="0" smtClean="0"/>
              <a:t>resilience to individual computer failings</a:t>
            </a:r>
          </a:p>
        </p:txBody>
      </p:sp>
    </p:spTree>
    <p:extLst>
      <p:ext uri="{BB962C8B-B14F-4D97-AF65-F5344CB8AC3E}">
        <p14:creationId xmlns:p14="http://schemas.microsoft.com/office/powerpoint/2010/main" val="15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sync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pull one output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pull many outputs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 smtClean="0"/>
              <a:t>async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Task&lt;T&gt;</a:t>
            </a:r>
          </a:p>
          <a:p>
            <a:pPr lvl="1"/>
            <a:r>
              <a:rPr lang="en-US" dirty="0" smtClean="0"/>
              <a:t>one output pushed back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many outputs pushed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Task&lt;T&gt;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output pushed </a:t>
            </a:r>
            <a:r>
              <a:rPr lang="en-US" dirty="0" smtClean="0"/>
              <a:t>back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outputs pushed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 we make these distributed?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45720"/>
            <a:ext cx="12344400" cy="72566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67640" y="-182880"/>
            <a:ext cx="12618720" cy="7543800"/>
          </a:xfrm>
          <a:prstGeom prst="rect">
            <a:avLst/>
          </a:prstGeom>
          <a:solidFill>
            <a:srgbClr val="AD010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code-mercury .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machines 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transmits messages between interconnected ZMQ ROUTER sockets</a:t>
            </a:r>
            <a:endParaRPr lang="en-US" dirty="0"/>
          </a:p>
          <a:p>
            <a:r>
              <a:rPr lang="en-US" dirty="0" smtClean="0"/>
              <a:t>abstracts async messaging between directly connected sockets using reactive extensions</a:t>
            </a:r>
          </a:p>
          <a:p>
            <a:endParaRPr lang="en-US" dirty="0"/>
          </a:p>
          <a:p>
            <a:r>
              <a:rPr lang="en-US" dirty="0" smtClean="0"/>
              <a:t>(note: a </a:t>
            </a:r>
            <a:r>
              <a:rPr lang="en-US" dirty="0" err="1" smtClean="0"/>
              <a:t>zmq</a:t>
            </a:r>
            <a:r>
              <a:rPr lang="en-US" dirty="0" smtClean="0"/>
              <a:t> node is really a combination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ZmqObserver</a:t>
            </a:r>
            <a:r>
              <a:rPr lang="en-US" dirty="0"/>
              <a:t> and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ZmqObservable</a:t>
            </a:r>
            <a:r>
              <a:rPr lang="en-US" dirty="0" smtClean="0"/>
              <a:t> in code)</a:t>
            </a:r>
          </a:p>
        </p:txBody>
      </p:sp>
      <p:cxnSp>
        <p:nvCxnSpPr>
          <p:cNvPr id="35" name="Elbow Connector 34"/>
          <p:cNvCxnSpPr>
            <a:stCxn id="36" idx="1"/>
            <a:endCxn id="51" idx="0"/>
          </p:cNvCxnSpPr>
          <p:nvPr/>
        </p:nvCxnSpPr>
        <p:spPr>
          <a:xfrm rot="10800000" flipV="1">
            <a:off x="7665517" y="4615933"/>
            <a:ext cx="884103" cy="1787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0" idx="1"/>
            <a:endCxn id="53" idx="0"/>
          </p:cNvCxnSpPr>
          <p:nvPr/>
        </p:nvCxnSpPr>
        <p:spPr>
          <a:xfrm rot="10800000" flipV="1">
            <a:off x="7665515" y="4142017"/>
            <a:ext cx="884104" cy="779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30023" y="3183684"/>
            <a:ext cx="0" cy="210312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 rot="19624441">
            <a:off x="6001117" y="4417873"/>
            <a:ext cx="365761" cy="457200"/>
            <a:chOff x="5410199" y="3794760"/>
            <a:chExt cx="365761" cy="457200"/>
          </a:xfrm>
        </p:grpSpPr>
        <p:sp>
          <p:nvSpPr>
            <p:cNvPr id="76" name="Rectangle 75"/>
            <p:cNvSpPr/>
            <p:nvPr/>
          </p:nvSpPr>
          <p:spPr>
            <a:xfrm>
              <a:off x="5410200" y="3977640"/>
              <a:ext cx="365760" cy="274320"/>
            </a:xfrm>
            <a:prstGeom prst="rect">
              <a:avLst/>
            </a:prstGeom>
            <a:ln w="12700"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5410200" y="379476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flipV="1">
              <a:off x="5455920" y="3977640"/>
              <a:ext cx="274320" cy="182880"/>
            </a:xfrm>
            <a:prstGeom prst="triangl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410199" y="40690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069903" y="3225832"/>
            <a:ext cx="9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30022" y="3225832"/>
            <a:ext cx="109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298498" y="3777042"/>
            <a:ext cx="1367018" cy="1188720"/>
            <a:chOff x="6644631" y="3154683"/>
            <a:chExt cx="1367018" cy="1188720"/>
          </a:xfrm>
        </p:grpSpPr>
        <p:sp>
          <p:nvSpPr>
            <p:cNvPr id="47" name="Rectangle 46"/>
            <p:cNvSpPr/>
            <p:nvPr/>
          </p:nvSpPr>
          <p:spPr>
            <a:xfrm>
              <a:off x="6918951" y="3154683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33341" y="3337557"/>
              <a:ext cx="178307" cy="365760"/>
              <a:chOff x="10672521" y="3520435"/>
              <a:chExt cx="178307" cy="365760"/>
            </a:xfrm>
          </p:grpSpPr>
          <p:sp>
            <p:nvSpPr>
              <p:cNvPr id="53" name="Rectangle 52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0800000">
              <a:off x="7833342" y="3812481"/>
              <a:ext cx="178307" cy="365760"/>
              <a:chOff x="10485072" y="4234227"/>
              <a:chExt cx="178307" cy="365760"/>
            </a:xfrm>
          </p:grpSpPr>
          <p:sp>
            <p:nvSpPr>
              <p:cNvPr id="51" name="Rectangle 50"/>
              <p:cNvSpPr/>
              <p:nvPr/>
            </p:nvSpPr>
            <p:spPr>
              <a:xfrm rot="16200000" flipH="1">
                <a:off x="10391346" y="4327953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6200000">
                <a:off x="10482786" y="4372530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 rot="16200000">
              <a:off x="6278871" y="3611871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326813" y="1783080"/>
            <a:ext cx="1517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envelope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sender</a:t>
            </a:r>
          </a:p>
          <a:p>
            <a:r>
              <a:rPr lang="en-US" dirty="0" smtClean="0">
                <a:cs typeface="Courier New" pitchFamily="49" charset="0"/>
              </a:rPr>
              <a:t>	recipient</a:t>
            </a:r>
          </a:p>
          <a:p>
            <a:r>
              <a:rPr lang="en-US" dirty="0" smtClean="0">
                <a:cs typeface="Courier New" pitchFamily="49" charset="0"/>
              </a:rPr>
              <a:t>	message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549619" y="3957352"/>
            <a:ext cx="2114681" cy="369332"/>
            <a:chOff x="8549619" y="3957352"/>
            <a:chExt cx="2114681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8549619" y="3957352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IObserver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&lt;   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031203" y="4004857"/>
              <a:ext cx="365761" cy="274320"/>
              <a:chOff x="7640930" y="4663440"/>
              <a:chExt cx="365761" cy="2743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40931" y="4663440"/>
                <a:ext cx="365760" cy="274320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7640930" y="475488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flipV="1">
                <a:off x="7640931" y="466344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8549619" y="4431268"/>
            <a:ext cx="2390398" cy="369332"/>
            <a:chOff x="8549619" y="4414552"/>
            <a:chExt cx="2390398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8549619" y="441455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IObservable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&lt;   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0304312" y="4462836"/>
              <a:ext cx="365761" cy="274320"/>
              <a:chOff x="7640930" y="4663440"/>
              <a:chExt cx="365761" cy="27432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640931" y="4663440"/>
                <a:ext cx="365760" cy="274320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7640930" y="475488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flipV="1">
                <a:off x="7640931" y="4663440"/>
                <a:ext cx="365760" cy="182880"/>
              </a:xfrm>
              <a:prstGeom prst="triangle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3" name="Elbow Connector 72"/>
          <p:cNvCxnSpPr>
            <a:stCxn id="50" idx="0"/>
          </p:cNvCxnSpPr>
          <p:nvPr/>
        </p:nvCxnSpPr>
        <p:spPr>
          <a:xfrm rot="10800000" flipV="1">
            <a:off x="5018338" y="4388668"/>
            <a:ext cx="1280160" cy="0"/>
          </a:xfrm>
          <a:prstGeom prst="bentConnector3">
            <a:avLst>
              <a:gd name="adj1" fmla="val 50000"/>
            </a:avLst>
          </a:prstGeom>
          <a:ln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84883" y="4052364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Curved Connector 85"/>
          <p:cNvCxnSpPr>
            <a:stCxn id="82" idx="3"/>
            <a:endCxn id="79" idx="3"/>
          </p:cNvCxnSpPr>
          <p:nvPr/>
        </p:nvCxnSpPr>
        <p:spPr>
          <a:xfrm>
            <a:off x="5550643" y="4189524"/>
            <a:ext cx="608503" cy="418573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27720" y="2651760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88352" y="4004858"/>
            <a:ext cx="5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TCP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970520" y="1828800"/>
            <a:ext cx="365761" cy="274320"/>
            <a:chOff x="7640930" y="4663440"/>
            <a:chExt cx="365761" cy="274320"/>
          </a:xfrm>
        </p:grpSpPr>
        <p:sp>
          <p:nvSpPr>
            <p:cNvPr id="59" name="Rectangle 58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5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5953086" y="2240280"/>
            <a:ext cx="0" cy="329184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node</a:t>
            </a:r>
            <a:endParaRPr lang="en-US" dirty="0"/>
          </a:p>
        </p:txBody>
      </p:sp>
      <p:cxnSp>
        <p:nvCxnSpPr>
          <p:cNvPr id="19" name="Elbow Connector 18"/>
          <p:cNvCxnSpPr>
            <a:stCxn id="94" idx="0"/>
            <a:endCxn id="184" idx="0"/>
          </p:cNvCxnSpPr>
          <p:nvPr/>
        </p:nvCxnSpPr>
        <p:spPr>
          <a:xfrm rot="10800000">
            <a:off x="4444324" y="3429002"/>
            <a:ext cx="737277" cy="68578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4" idx="0"/>
            <a:endCxn id="168" idx="0"/>
          </p:cNvCxnSpPr>
          <p:nvPr/>
        </p:nvCxnSpPr>
        <p:spPr>
          <a:xfrm rot="10800000" flipV="1">
            <a:off x="4444324" y="4114787"/>
            <a:ext cx="737277" cy="68581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2966" y="2240280"/>
            <a:ext cx="9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53085" y="2240280"/>
            <a:ext cx="109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cxnSp>
        <p:nvCxnSpPr>
          <p:cNvPr id="46" name="Elbow Connector 45"/>
          <p:cNvCxnSpPr>
            <a:stCxn id="151" idx="0"/>
            <a:endCxn id="97" idx="0"/>
          </p:cNvCxnSpPr>
          <p:nvPr/>
        </p:nvCxnSpPr>
        <p:spPr>
          <a:xfrm rot="10800000" flipV="1">
            <a:off x="6548618" y="3268997"/>
            <a:ext cx="734933" cy="61719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6" idx="0"/>
            <a:endCxn id="97" idx="0"/>
          </p:cNvCxnSpPr>
          <p:nvPr/>
        </p:nvCxnSpPr>
        <p:spPr>
          <a:xfrm rot="10800000">
            <a:off x="6548618" y="3886196"/>
            <a:ext cx="734933" cy="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5" idx="0"/>
            <a:endCxn id="155" idx="0"/>
          </p:cNvCxnSpPr>
          <p:nvPr/>
        </p:nvCxnSpPr>
        <p:spPr>
          <a:xfrm>
            <a:off x="6548618" y="4361119"/>
            <a:ext cx="734932" cy="64522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5" idx="0"/>
            <a:endCxn id="142" idx="0"/>
          </p:cNvCxnSpPr>
          <p:nvPr/>
        </p:nvCxnSpPr>
        <p:spPr>
          <a:xfrm flipV="1">
            <a:off x="6548618" y="4320547"/>
            <a:ext cx="734932" cy="405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41806" y="2103120"/>
            <a:ext cx="1560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software</a:t>
            </a:r>
          </a:p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837934" y="223670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zmq</a:t>
            </a:r>
            <a:r>
              <a:rPr lang="en-US" dirty="0" smtClean="0"/>
              <a:t> nodes</a:t>
            </a:r>
            <a:endParaRPr lang="en-US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7283549" y="3634737"/>
            <a:ext cx="1092697" cy="914400"/>
            <a:chOff x="7264510" y="3611870"/>
            <a:chExt cx="1092697" cy="914400"/>
          </a:xfrm>
        </p:grpSpPr>
        <p:sp>
          <p:nvSpPr>
            <p:cNvPr id="135" name="Rectangle 134"/>
            <p:cNvSpPr/>
            <p:nvPr/>
          </p:nvSpPr>
          <p:spPr>
            <a:xfrm>
              <a:off x="7442807" y="3611870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264510" y="4114800"/>
              <a:ext cx="178307" cy="365760"/>
              <a:chOff x="10485072" y="4251952"/>
              <a:chExt cx="178307" cy="365760"/>
            </a:xfrm>
          </p:grpSpPr>
          <p:sp>
            <p:nvSpPr>
              <p:cNvPr id="142" name="Rectangle 141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Isosceles Triangle 142"/>
              <p:cNvSpPr/>
              <p:nvPr/>
            </p:nvSpPr>
            <p:spPr>
              <a:xfrm rot="5400000" flipH="1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7264510" y="3680467"/>
              <a:ext cx="178307" cy="365760"/>
              <a:chOff x="7264510" y="3703320"/>
              <a:chExt cx="178307" cy="365760"/>
            </a:xfrm>
          </p:grpSpPr>
          <p:sp>
            <p:nvSpPr>
              <p:cNvPr id="136" name="Rectangle 135"/>
              <p:cNvSpPr/>
              <p:nvPr/>
            </p:nvSpPr>
            <p:spPr>
              <a:xfrm rot="16200000" flipH="1">
                <a:off x="7170784" y="3797046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Isosceles Triangle 136"/>
              <p:cNvSpPr/>
              <p:nvPr/>
            </p:nvSpPr>
            <p:spPr>
              <a:xfrm rot="16200000">
                <a:off x="7262224" y="3841623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7283549" y="2994667"/>
            <a:ext cx="1092697" cy="548640"/>
            <a:chOff x="9543070" y="2372904"/>
            <a:chExt cx="1092697" cy="548640"/>
          </a:xfrm>
        </p:grpSpPr>
        <p:sp>
          <p:nvSpPr>
            <p:cNvPr id="146" name="Rectangle 145"/>
            <p:cNvSpPr/>
            <p:nvPr/>
          </p:nvSpPr>
          <p:spPr>
            <a:xfrm>
              <a:off x="9721367" y="2372904"/>
              <a:ext cx="914400" cy="5486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9543070" y="2464355"/>
              <a:ext cx="178307" cy="365760"/>
              <a:chOff x="10672521" y="3520435"/>
              <a:chExt cx="178307" cy="365760"/>
            </a:xfrm>
          </p:grpSpPr>
          <p:sp>
            <p:nvSpPr>
              <p:cNvPr id="151" name="Rectangle 150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6200000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7283549" y="4732027"/>
            <a:ext cx="1092697" cy="548640"/>
            <a:chOff x="10166315" y="4983457"/>
            <a:chExt cx="1092697" cy="548640"/>
          </a:xfrm>
        </p:grpSpPr>
        <p:sp>
          <p:nvSpPr>
            <p:cNvPr id="153" name="Rectangle 152"/>
            <p:cNvSpPr/>
            <p:nvPr/>
          </p:nvSpPr>
          <p:spPr>
            <a:xfrm>
              <a:off x="10344612" y="4983457"/>
              <a:ext cx="914400" cy="5486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0166315" y="5074898"/>
              <a:ext cx="178307" cy="365760"/>
              <a:chOff x="10485072" y="4251952"/>
              <a:chExt cx="178307" cy="365760"/>
            </a:xfrm>
          </p:grpSpPr>
          <p:sp>
            <p:nvSpPr>
              <p:cNvPr id="155" name="Rectangle 154"/>
              <p:cNvSpPr/>
              <p:nvPr/>
            </p:nvSpPr>
            <p:spPr>
              <a:xfrm rot="16200000" flipH="1">
                <a:off x="10391346" y="4345678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Isosceles Triangle 155"/>
              <p:cNvSpPr/>
              <p:nvPr/>
            </p:nvSpPr>
            <p:spPr>
              <a:xfrm rot="5400000" flipH="1">
                <a:off x="10482786" y="4390254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3255606" y="4206240"/>
            <a:ext cx="1188717" cy="1188720"/>
            <a:chOff x="5913112" y="5166328"/>
            <a:chExt cx="1188717" cy="1188720"/>
          </a:xfrm>
        </p:grpSpPr>
        <p:sp>
          <p:nvSpPr>
            <p:cNvPr id="167" name="Rectangle 166"/>
            <p:cNvSpPr/>
            <p:nvPr/>
          </p:nvSpPr>
          <p:spPr>
            <a:xfrm>
              <a:off x="5913112" y="5166328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rot="5400000">
              <a:off x="6461749" y="5623529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255606" y="2834640"/>
            <a:ext cx="1188717" cy="1188720"/>
            <a:chOff x="5913112" y="5166328"/>
            <a:chExt cx="1188717" cy="1188720"/>
          </a:xfrm>
        </p:grpSpPr>
        <p:sp>
          <p:nvSpPr>
            <p:cNvPr id="183" name="Rectangle 182"/>
            <p:cNvSpPr/>
            <p:nvPr/>
          </p:nvSpPr>
          <p:spPr>
            <a:xfrm>
              <a:off x="5913112" y="5166328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 rot="5400000">
              <a:off x="6461749" y="5623529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  <p:sp>
        <p:nvSpPr>
          <p:cNvPr id="194" name="Rectangle 193"/>
          <p:cNvSpPr/>
          <p:nvPr/>
        </p:nvSpPr>
        <p:spPr>
          <a:xfrm>
            <a:off x="4651999" y="3954787"/>
            <a:ext cx="365760" cy="274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010110110010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6755119" y="4229107"/>
            <a:ext cx="365761" cy="274320"/>
            <a:chOff x="7640930" y="4663440"/>
            <a:chExt cx="365761" cy="274320"/>
          </a:xfrm>
        </p:grpSpPr>
        <p:sp>
          <p:nvSpPr>
            <p:cNvPr id="200" name="Rectangle 199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55119" y="3680467"/>
            <a:ext cx="365761" cy="274320"/>
            <a:chOff x="7640930" y="4663440"/>
            <a:chExt cx="365761" cy="274320"/>
          </a:xfrm>
        </p:grpSpPr>
        <p:sp>
          <p:nvSpPr>
            <p:cNvPr id="209" name="Rectangle 208"/>
            <p:cNvSpPr/>
            <p:nvPr/>
          </p:nvSpPr>
          <p:spPr>
            <a:xfrm>
              <a:off x="7640931" y="4663440"/>
              <a:ext cx="365760" cy="27432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7640930" y="475488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/>
          </p:nvSpPr>
          <p:spPr>
            <a:xfrm flipV="1">
              <a:off x="7640931" y="4663440"/>
              <a:ext cx="365760" cy="182880"/>
            </a:xfrm>
            <a:prstGeom prst="triangl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81600" y="3520440"/>
            <a:ext cx="1367018" cy="1188720"/>
            <a:chOff x="6644631" y="3154683"/>
            <a:chExt cx="1367018" cy="1188720"/>
          </a:xfrm>
        </p:grpSpPr>
        <p:sp>
          <p:nvSpPr>
            <p:cNvPr id="91" name="Rectangle 90"/>
            <p:cNvSpPr/>
            <p:nvPr/>
          </p:nvSpPr>
          <p:spPr>
            <a:xfrm>
              <a:off x="6918951" y="3154683"/>
              <a:ext cx="9144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ZMQ NODE</a:t>
              </a:r>
              <a:endParaRPr lang="en-US" dirty="0"/>
            </a:p>
          </p:txBody>
        </p:sp>
        <p:grpSp>
          <p:nvGrpSpPr>
            <p:cNvPr id="92" name="Group 91"/>
            <p:cNvGrpSpPr/>
            <p:nvPr/>
          </p:nvGrpSpPr>
          <p:grpSpPr>
            <a:xfrm rot="10800000">
              <a:off x="7833341" y="3337557"/>
              <a:ext cx="178307" cy="365760"/>
              <a:chOff x="10672521" y="3520435"/>
              <a:chExt cx="178307" cy="365760"/>
            </a:xfrm>
          </p:grpSpPr>
          <p:sp>
            <p:nvSpPr>
              <p:cNvPr id="97" name="Rectangle 96"/>
              <p:cNvSpPr/>
              <p:nvPr/>
            </p:nvSpPr>
            <p:spPr>
              <a:xfrm rot="16200000" flipH="1">
                <a:off x="10578795" y="3614161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 flipH="1">
                <a:off x="10670235" y="3658737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0800000">
              <a:off x="7833342" y="3812481"/>
              <a:ext cx="178307" cy="365760"/>
              <a:chOff x="10485072" y="4234227"/>
              <a:chExt cx="178307" cy="365760"/>
            </a:xfrm>
          </p:grpSpPr>
          <p:sp>
            <p:nvSpPr>
              <p:cNvPr id="95" name="Rectangle 94"/>
              <p:cNvSpPr/>
              <p:nvPr/>
            </p:nvSpPr>
            <p:spPr>
              <a:xfrm rot="16200000" flipH="1">
                <a:off x="10391346" y="4327953"/>
                <a:ext cx="365760" cy="17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rot="16200000">
                <a:off x="10482786" y="4372530"/>
                <a:ext cx="182880" cy="89154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6278871" y="3611871"/>
              <a:ext cx="100584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1545</TotalTime>
  <Words>575</Words>
  <Application>Microsoft Office PowerPoint</Application>
  <PresentationFormat>Custom</PresentationFormat>
  <Paragraphs>208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Metropolitan</vt:lpstr>
      <vt:lpstr>code-mercury</vt:lpstr>
      <vt:lpstr>task-based distributed computing</vt:lpstr>
      <vt:lpstr>task-based computing</vt:lpstr>
      <vt:lpstr>distributed computing</vt:lpstr>
      <vt:lpstr>abstractions</vt:lpstr>
      <vt:lpstr>abstractions . async</vt:lpstr>
      <vt:lpstr>code-mercury . network</vt:lpstr>
      <vt:lpstr>zmq node</vt:lpstr>
      <vt:lpstr>zmq node</vt:lpstr>
      <vt:lpstr>mercury node</vt:lpstr>
      <vt:lpstr>zmq node</vt:lpstr>
      <vt:lpstr>mercury node</vt:lpstr>
      <vt:lpstr>mercury node</vt:lpstr>
      <vt:lpstr>mercury node</vt:lpstr>
      <vt:lpstr>mercury node</vt:lpstr>
      <vt:lpstr>mercury graph</vt:lpstr>
      <vt:lpstr>mercury graph</vt:lpstr>
      <vt:lpstr>mercury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code-mercury</dc:title>
  <dc:creator>Timothy Shields</dc:creator>
  <cp:lastModifiedBy>Timothy Shields</cp:lastModifiedBy>
  <cp:revision>91</cp:revision>
  <dcterms:created xsi:type="dcterms:W3CDTF">2013-02-22T22:46:43Z</dcterms:created>
  <dcterms:modified xsi:type="dcterms:W3CDTF">2013-02-28T17:04:56Z</dcterms:modified>
</cp:coreProperties>
</file>