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57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3" r:id="rId16"/>
    <p:sldId id="274" r:id="rId17"/>
    <p:sldId id="275" r:id="rId18"/>
    <p:sldId id="277" r:id="rId19"/>
    <p:sldId id="282" r:id="rId20"/>
    <p:sldId id="281" r:id="rId21"/>
    <p:sldId id="278" r:id="rId22"/>
    <p:sldId id="279" r:id="rId23"/>
    <p:sldId id="280" r:id="rId24"/>
    <p:sldId id="283" r:id="rId25"/>
    <p:sldId id="286" r:id="rId26"/>
    <p:sldId id="285" r:id="rId27"/>
    <p:sldId id="288" r:id="rId28"/>
    <p:sldId id="290" r:id="rId29"/>
    <p:sldId id="291" r:id="rId30"/>
    <p:sldId id="292" r:id="rId31"/>
    <p:sldId id="293" r:id="rId32"/>
    <p:sldId id="294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1"/>
    <a:srgbClr val="B0252A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theupdateframework.github.io/specification/v1.0.33/#file-formats-root" TargetMode="External"/><Relationship Id="rId3" Type="http://schemas.openxmlformats.org/officeDocument/2006/relationships/hyperlink" Target="https://zhuanlan.zhihu.com/p/403704980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8895" y="1848107"/>
            <a:ext cx="9144000" cy="21870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TUF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软件更新系统概述</a:t>
            </a:r>
            <a:endParaRPr lang="zh-CN" altLang="en-US" dirty="0">
              <a:solidFill>
                <a:schemeClr val="tx1"/>
              </a:solidFill>
              <a:effectLst/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0" y="0"/>
            <a:ext cx="12177395" cy="1016000"/>
          </a:xfrm>
          <a:prstGeom prst="rect">
            <a:avLst/>
          </a:prstGeom>
          <a:solidFill>
            <a:srgbClr val="B0252A"/>
          </a:solidFill>
          <a:ln>
            <a:solidFill>
              <a:srgbClr val="B0252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0" y="119380"/>
            <a:ext cx="487045" cy="1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86410" y="0"/>
            <a:ext cx="4115435" cy="106997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-2540" y="343535"/>
            <a:ext cx="478790" cy="1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-5080" y="589280"/>
            <a:ext cx="480695" cy="1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0" y="821690"/>
            <a:ext cx="478790" cy="1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600575" y="821690"/>
            <a:ext cx="7576820" cy="193675"/>
          </a:xfrm>
          <a:prstGeom prst="rect">
            <a:avLst/>
          </a:prstGeom>
          <a:solidFill>
            <a:srgbClr val="C3C3C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 </a:t>
            </a:r>
            <a:r>
              <a:rPr lang="zh-CN" sz="2000">
                <a:solidFill>
                  <a:schemeClr val="bg1"/>
                </a:solidFill>
              </a:rPr>
              <a:t>角色</a:t>
            </a:r>
            <a:r>
              <a:rPr lang="zh-CN" sz="2000">
                <a:solidFill>
                  <a:schemeClr val="bg1"/>
                </a:solidFill>
              </a:rPr>
              <a:t>划分</a:t>
            </a:r>
            <a:endParaRPr lang="zh-CN" sz="200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815340" y="2140585"/>
          <a:ext cx="10017760" cy="359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535"/>
                <a:gridCol w="3222625"/>
                <a:gridCol w="1844675"/>
                <a:gridCol w="1333500"/>
                <a:gridCol w="2003425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角色名称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职责概要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签名对象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密钥位置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由谁管理</a:t>
                      </a:r>
                      <a:endParaRPr 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管理和分发所有其它角色的公钥。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Root.json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离线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仓库管理员</a:t>
                      </a:r>
                      <a:endParaRPr 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指定哪些镜像（或文件）被信任，可发布。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Targets.json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离线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项目负责人、开发者团队</a:t>
                      </a:r>
                      <a:endParaRPr lang="en-US"/>
                    </a:p>
                  </a:txBody>
                  <a:tcPr/>
                </a:tc>
              </a:tr>
              <a:tr h="1193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Snapshot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确保 Targets（及其 delegation）元数据的一致性与版本管理，防止回滚和混合匹配攻击。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Snapshot</a:t>
                      </a:r>
                      <a:r>
                        <a:rPr lang="en-US"/>
                        <a:t>.json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可存服务端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自动化构建系统或服务器</a:t>
                      </a:r>
                      <a:endParaRPr 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Timestamp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指出最新的 snapshot 版本，减轻冻结攻击。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Snapshot.json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服务端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自动化构建系统或服务器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" y="1028065"/>
            <a:ext cx="7550785" cy="56940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 </a:t>
            </a:r>
            <a:r>
              <a:rPr lang="zh-CN" sz="2000">
                <a:solidFill>
                  <a:schemeClr val="bg1"/>
                </a:solidFill>
              </a:rPr>
              <a:t>角色</a:t>
            </a:r>
            <a:r>
              <a:rPr lang="zh-CN" sz="2000">
                <a:solidFill>
                  <a:schemeClr val="bg1"/>
                </a:solidFill>
              </a:rPr>
              <a:t>划分</a:t>
            </a:r>
            <a:endParaRPr 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511540" y="405130"/>
            <a:ext cx="298640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3</a:t>
            </a:r>
            <a:r>
              <a:rPr sz="2000">
                <a:solidFill>
                  <a:schemeClr val="bg1"/>
                </a:solidFill>
              </a:rPr>
              <a:t> </a:t>
            </a:r>
            <a:r>
              <a:rPr lang="zh-CN" sz="2000">
                <a:solidFill>
                  <a:schemeClr val="bg1"/>
                </a:solidFill>
              </a:rPr>
              <a:t>数据格式与</a:t>
            </a:r>
            <a:r>
              <a:rPr lang="zh-CN" sz="2000">
                <a:solidFill>
                  <a:schemeClr val="bg1"/>
                </a:solidFill>
              </a:rPr>
              <a:t>验证方式</a:t>
            </a:r>
            <a:endParaRPr lang="zh-CN" sz="200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" y="692150"/>
            <a:ext cx="8230235" cy="62572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11540" y="204978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version：</a:t>
            </a:r>
            <a:r>
              <a:rPr lang="zh-CN" altLang="en-US"/>
              <a:t>整型版本号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expired_time：</a:t>
            </a:r>
            <a:r>
              <a:rPr lang="zh-CN" altLang="en-US"/>
              <a:t>过期时间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signature：</a:t>
            </a:r>
            <a:endParaRPr lang="en-US" altLang="zh-CN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/>
              <a:t>keyId：</a:t>
            </a:r>
            <a:r>
              <a:rPr lang="zh-CN" altLang="en-US"/>
              <a:t>公钥</a:t>
            </a:r>
            <a:r>
              <a:rPr lang="en-US" altLang="zh-CN"/>
              <a:t>id</a:t>
            </a:r>
            <a:endParaRPr lang="zh-CN" altLang="en-US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/>
              <a:t>sig：</a:t>
            </a:r>
            <a:r>
              <a:rPr lang="zh-CN" altLang="en-US" u="sng">
                <a:hlinkClick r:id="rId3" tooltip="" action="ppaction://hlinkfile"/>
              </a:rPr>
              <a:t>签名</a:t>
            </a:r>
            <a:r>
              <a:rPr lang="en-US" altLang="zh-CN" u="sng"/>
              <a:t> </a:t>
            </a:r>
            <a:endParaRPr lang="en-US" altLang="zh-CN" u="sng"/>
          </a:p>
          <a:p>
            <a:pPr lvl="1" indent="0">
              <a:buFont typeface="Arial" panose="020B0604020202090204" pitchFamily="34" charset="0"/>
              <a:buNone/>
            </a:pPr>
            <a:r>
              <a:rPr lang="en-US" altLang="zh-CN"/>
              <a:t>(</a:t>
            </a:r>
            <a:r>
              <a:rPr lang="zh-CN" altLang="en-US"/>
              <a:t>中间人攻击与信任配置</a:t>
            </a:r>
            <a:r>
              <a:rPr lang="en-US" altLang="zh-CN"/>
              <a:t>）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endParaRPr lang="zh-CN" altLang="en-US" u="sng"/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>
                <a:sym typeface="+mn-ea"/>
              </a:rPr>
              <a:t>详情见</a:t>
            </a:r>
            <a:r>
              <a:rPr lang="en-US">
                <a:sym typeface="+mn-ea"/>
                <a:hlinkClick r:id="rId4" action="ppaction://hlinkfile"/>
              </a:rPr>
              <a:t>TUF</a:t>
            </a:r>
            <a:r>
              <a:rPr lang="zh-CN" altLang="en-US">
                <a:sym typeface="+mn-ea"/>
                <a:hlinkClick r:id="rId4" action="ppaction://hlinkfile"/>
              </a:rPr>
              <a:t>规范</a:t>
            </a:r>
            <a:endParaRPr lang="zh-CN" altLang="en-US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>
          <a:xfrm>
            <a:off x="647700" y="1028065"/>
            <a:ext cx="10515600" cy="556260"/>
          </a:xfrm>
        </p:spPr>
        <p:txBody>
          <a:bodyPr>
            <a:normAutofit fontScale="90000"/>
          </a:bodyPr>
          <a:p>
            <a:r>
              <a:rPr lang="zh-CN" altLang="en-US" sz="3555">
                <a:sym typeface="+mn-ea"/>
              </a:rPr>
              <a:t>三</a:t>
            </a:r>
            <a:r>
              <a:rPr lang="en-US" altLang="zh-CN" sz="3555">
                <a:sym typeface="+mn-ea"/>
              </a:rPr>
              <a:t>、</a:t>
            </a:r>
            <a:r>
              <a:rPr lang="zh-CN" altLang="en-US" sz="3555">
                <a:sym typeface="+mn-ea"/>
              </a:rPr>
              <a:t>威胁模型</a:t>
            </a:r>
            <a:endParaRPr lang="zh-CN" altLang="en-US" sz="3555">
              <a:sym typeface="+mn-ea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恶意更新</a:t>
            </a:r>
            <a:endParaRPr lang="en-US"/>
          </a:p>
          <a:p>
            <a:pPr lvl="1"/>
            <a:r>
              <a:rPr lang="en-US"/>
              <a:t>阈值签名（</a:t>
            </a:r>
            <a:r>
              <a:rPr lang="zh-CN" altLang="en-US"/>
              <a:t>垂直</a:t>
            </a:r>
            <a:r>
              <a:rPr lang="en-US" altLang="zh-CN"/>
              <a:t>）</a:t>
            </a:r>
            <a:endParaRPr lang="en-US"/>
          </a:p>
          <a:p>
            <a:pPr lvl="1"/>
            <a:r>
              <a:rPr lang="en-US"/>
              <a:t>哈希校验（</a:t>
            </a:r>
            <a:r>
              <a:rPr lang="zh-CN" altLang="en-US"/>
              <a:t>水平</a:t>
            </a:r>
            <a:r>
              <a:rPr lang="en-US" altLang="zh-CN"/>
              <a:t>）</a:t>
            </a:r>
            <a:endParaRPr lang="en-US"/>
          </a:p>
          <a:p>
            <a:pPr lvl="1"/>
            <a:endParaRPr lang="en-US"/>
          </a:p>
          <a:p>
            <a:r>
              <a:rPr lang="en-US"/>
              <a:t>回滚攻击，</a:t>
            </a:r>
            <a:r>
              <a:rPr lang="en-US">
                <a:sym typeface="+mn-ea"/>
              </a:rPr>
              <a:t>混合匹配</a:t>
            </a:r>
            <a:endParaRPr lang="en-US"/>
          </a:p>
          <a:p>
            <a:pPr lvl="1"/>
            <a:r>
              <a:rPr lang="en-US"/>
              <a:t>json文件版本号</a:t>
            </a:r>
            <a:endParaRPr lang="en-US"/>
          </a:p>
          <a:p>
            <a:pPr lvl="1"/>
            <a:r>
              <a:rPr lang="en-US"/>
              <a:t>snapshot</a:t>
            </a:r>
            <a:r>
              <a:rPr lang="zh-CN" altLang="en-US"/>
              <a:t>提供版本号</a:t>
            </a:r>
            <a:endParaRPr lang="en-US"/>
          </a:p>
          <a:p>
            <a:pPr lvl="1"/>
            <a:endParaRPr lang="en-US"/>
          </a:p>
          <a:p>
            <a:r>
              <a:rPr lang="en-US"/>
              <a:t>冻结攻击</a:t>
            </a:r>
            <a:endParaRPr lang="en-US"/>
          </a:p>
          <a:p>
            <a:pPr lvl="1"/>
            <a:r>
              <a:rPr lang="en-US"/>
              <a:t>timestamp快速过期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918210"/>
            <a:ext cx="740283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028065"/>
            <a:ext cx="6719570" cy="58718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80885" y="1185545"/>
            <a:ext cx="4431665" cy="5513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密钥泄漏：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Timestamp泄漏造成冻结攻击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Release，Target或Release+Target单独泄漏不造成危险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Timestamp+Snapshot造成冻结攻击和Mix-Match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Timestamp+Snapshot+Target全部泄漏或者Root泄漏，系统危险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Root密钥泄漏个数少于Threshold`时，不会使系统完全失信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601200" y="405130"/>
            <a:ext cx="189674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chemeClr val="bg1"/>
                </a:solidFill>
              </a:rPr>
              <a:t>三</a:t>
            </a:r>
            <a:r>
              <a:rPr lang="en-US" altLang="zh-CN" sz="2000">
                <a:solidFill>
                  <a:schemeClr val="bg1"/>
                </a:solidFill>
              </a:rPr>
              <a:t>、</a:t>
            </a:r>
            <a:r>
              <a:rPr lang="zh-CN" altLang="en-US" sz="2000">
                <a:solidFill>
                  <a:schemeClr val="bg1"/>
                </a:solidFill>
              </a:rPr>
              <a:t>威胁模型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>
          <a:xfrm>
            <a:off x="647700" y="1028065"/>
            <a:ext cx="10515600" cy="556260"/>
          </a:xfrm>
        </p:spPr>
        <p:txBody>
          <a:bodyPr>
            <a:normAutofit fontScale="90000"/>
          </a:bodyPr>
          <a:p>
            <a:r>
              <a:rPr lang="zh-CN" altLang="en-US" sz="3555">
                <a:sym typeface="+mn-ea"/>
              </a:rPr>
              <a:t>四</a:t>
            </a:r>
            <a:r>
              <a:rPr lang="en-US" altLang="zh-CN" sz="3555">
                <a:sym typeface="+mn-ea"/>
              </a:rPr>
              <a:t>、系统架构与工作流</a:t>
            </a:r>
            <a:endParaRPr lang="en-US" altLang="zh-CN" sz="3555">
              <a:sym typeface="+mn-ea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系统架构与初始化</a:t>
            </a:r>
            <a:r>
              <a:rPr lang="zh-CN" altLang="en-US"/>
              <a:t>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元数据</a:t>
            </a:r>
            <a:r>
              <a:rPr lang="zh-CN" altLang="en-US"/>
              <a:t>更新流程</a:t>
            </a:r>
            <a:endParaRPr lang="zh-CN" altLang="en-US"/>
          </a:p>
          <a:p>
            <a:pPr lvl="1"/>
            <a:r>
              <a:rPr lang="zh-CN" altLang="en-US"/>
              <a:t>更新</a:t>
            </a:r>
            <a:r>
              <a:rPr lang="en-US" altLang="zh-CN"/>
              <a:t>Root.json（</a:t>
            </a:r>
            <a:r>
              <a:rPr lang="zh-CN" altLang="en-US"/>
              <a:t>密钥轮转</a:t>
            </a:r>
            <a:r>
              <a:rPr lang="en-US" altLang="zh-CN"/>
              <a:t>/</a:t>
            </a:r>
            <a:r>
              <a:rPr lang="zh-CN" altLang="en-US"/>
              <a:t>撤销</a:t>
            </a:r>
            <a:r>
              <a:rPr lang="en-US" altLang="zh-CN"/>
              <a:t>）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Timestamp.json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Snapshot.json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Target.json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22615" y="405130"/>
            <a:ext cx="327533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4.1 </a:t>
            </a:r>
            <a:r>
              <a:rPr lang="zh-CN" altLang="en-US" sz="2000">
                <a:solidFill>
                  <a:schemeClr val="bg1"/>
                </a:solidFill>
              </a:rPr>
              <a:t>系统架构与</a:t>
            </a:r>
            <a:r>
              <a:rPr lang="zh-CN" altLang="en-US" sz="2000">
                <a:solidFill>
                  <a:schemeClr val="bg1"/>
                </a:solidFill>
              </a:rPr>
              <a:t>初始化流程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64045" y="1028065"/>
            <a:ext cx="41649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管理员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1.生成Root Key</a:t>
            </a:r>
            <a:endParaRPr lang="en-US" altLang="zh-CN"/>
          </a:p>
          <a:p>
            <a:r>
              <a:rPr lang="en-US" altLang="zh-CN">
                <a:sym typeface="+mn-ea"/>
              </a:rPr>
              <a:t>2. 生成Root.json 并安全分发</a:t>
            </a:r>
            <a:endParaRPr lang="en-US" altLang="zh-CN"/>
          </a:p>
          <a:p>
            <a:r>
              <a:rPr lang="en-US" altLang="zh-CN">
                <a:sym typeface="+mn-ea"/>
              </a:rPr>
              <a:t>3. 定义角色及其公钥，划分不同角色管理的路径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开发者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有推</a:t>
            </a:r>
            <a:r>
              <a:rPr lang="zh-CN" altLang="en-US"/>
              <a:t>送权限</a:t>
            </a:r>
            <a:r>
              <a:rPr lang="en-US" altLang="zh-CN"/>
              <a:t>：Target</a:t>
            </a:r>
            <a:r>
              <a:rPr lang="zh-CN" altLang="en-US"/>
              <a:t>公钥</a:t>
            </a:r>
            <a:r>
              <a:rPr lang="zh-CN" altLang="en-US"/>
              <a:t>已注册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首次信任配置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生成私钥</a:t>
            </a:r>
            <a:r>
              <a:rPr lang="en-US" altLang="zh-CN"/>
              <a:t>，Target.json</a:t>
            </a:r>
            <a:r>
              <a:rPr lang="zh-CN" altLang="en-US"/>
              <a:t>并签名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计算</a:t>
            </a:r>
            <a:r>
              <a:rPr lang="en-US" altLang="zh-CN"/>
              <a:t>Image</a:t>
            </a:r>
            <a:r>
              <a:rPr lang="zh-CN" altLang="en-US"/>
              <a:t>哈希值</a:t>
            </a:r>
            <a:r>
              <a:rPr lang="zh-CN" altLang="en-US"/>
              <a:t>并写入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1. 首次信任配置，存储Root.json</a:t>
            </a:r>
            <a:endParaRPr lang="en-US" altLang="zh-CN"/>
          </a:p>
          <a:p>
            <a:r>
              <a:rPr lang="en-US" altLang="zh-CN"/>
              <a:t>2. 分别获取timestamp.json --&gt; snapshot.json --&gt; target.json并进行信任链校验：</a:t>
            </a:r>
            <a:endParaRPr lang="en-US" altLang="zh-CN"/>
          </a:p>
          <a:p>
            <a:r>
              <a:rPr lang="en-US" altLang="zh-CN"/>
              <a:t>签名校验，版本号，时间戳，哈希值，</a:t>
            </a:r>
            <a:endParaRPr lang="en-US" altLang="zh-CN"/>
          </a:p>
          <a:p>
            <a:r>
              <a:rPr lang="en-US" altLang="zh-CN"/>
              <a:t>3. 按照Target.json中的信息去拉取镜像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149350"/>
            <a:ext cx="6456045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元数据</a:t>
            </a:r>
            <a:r>
              <a:rPr lang="zh-CN" altLang="en-US"/>
              <a:t>更新流程</a:t>
            </a:r>
            <a:endParaRPr lang="zh-CN" altLang="en-US"/>
          </a:p>
          <a:p>
            <a:pPr lvl="1"/>
            <a:r>
              <a:rPr lang="zh-CN" altLang="en-US"/>
              <a:t>更新</a:t>
            </a:r>
            <a:r>
              <a:rPr lang="en-US" altLang="zh-CN"/>
              <a:t>Root.json（</a:t>
            </a:r>
            <a:r>
              <a:rPr lang="zh-CN" altLang="en-US"/>
              <a:t>密钥轮转</a:t>
            </a:r>
            <a:r>
              <a:rPr lang="en-US" altLang="zh-CN"/>
              <a:t>/</a:t>
            </a:r>
            <a:r>
              <a:rPr lang="zh-CN" altLang="en-US"/>
              <a:t>撤销</a:t>
            </a:r>
            <a:r>
              <a:rPr lang="en-US" altLang="zh-CN"/>
              <a:t>）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Timestamp.json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Snapshot.json</a:t>
            </a:r>
            <a:endParaRPr lang="en-US" altLang="zh-CN"/>
          </a:p>
          <a:p>
            <a:pPr lvl="1"/>
            <a:r>
              <a:rPr lang="zh-CN" altLang="en-US"/>
              <a:t>更新</a:t>
            </a:r>
            <a:r>
              <a:rPr lang="en-US" altLang="zh-CN"/>
              <a:t>Target.json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15680" y="405130"/>
            <a:ext cx="288226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4.2 </a:t>
            </a:r>
            <a:r>
              <a:rPr lang="zh-CN" altLang="en-US" sz="2000">
                <a:solidFill>
                  <a:schemeClr val="bg1"/>
                </a:solidFill>
              </a:rPr>
              <a:t>元数据</a:t>
            </a:r>
            <a:r>
              <a:rPr lang="zh-CN" altLang="en-US" sz="2000">
                <a:solidFill>
                  <a:schemeClr val="bg1"/>
                </a:solidFill>
              </a:rPr>
              <a:t>更新流程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5645" y="1167765"/>
            <a:ext cx="102558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ym typeface="+mn-ea"/>
              </a:rPr>
              <a:t>更新Root.json（密钥轮转与撤销）</a:t>
            </a:r>
            <a:endParaRPr b="1"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1. 令N表示当前可信根元数据文件的版本号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2. 尝试下载Root.json的N+1版本，最多X字节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3. 检查是否存在恶意软件攻击：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需要超过`Threshold`个版本`N`的Root.json签名验证通过（垂直验证）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需要超过`Threshold`个版本`N+1`的Root.json签名验证通过（水平验证）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4. 检查是否存在回滚攻击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新Root.json版本号 = 旧Root.json版本号 + 1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5. 检查是否存在冻结攻击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中间Root.json过期没有关系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6. 持久化Root.json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7. 重复2～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步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8. 检查是否存在冻结攻击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最终的Root.json文件过期时间戳未到，且高于固定更新时间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9. 持久化最新Root.json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i="1">
                <a:sym typeface="+mn-ea"/>
              </a:rPr>
              <a:t>Root.json更新需要逐级建立信任链，也就是从版本1，逐级更新到版本N，中间不能跳跃。</a:t>
            </a:r>
            <a:endParaRPr i="1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15680" y="405130"/>
            <a:ext cx="288226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4.2 </a:t>
            </a:r>
            <a:r>
              <a:rPr lang="zh-CN" altLang="en-US" sz="2000">
                <a:solidFill>
                  <a:schemeClr val="bg1"/>
                </a:solidFill>
              </a:rPr>
              <a:t>元数据</a:t>
            </a:r>
            <a:r>
              <a:rPr lang="zh-CN" altLang="en-US" sz="2000">
                <a:solidFill>
                  <a:schemeClr val="bg1"/>
                </a:solidFill>
              </a:rPr>
              <a:t>更新流程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5645" y="1167765"/>
            <a:ext cx="10255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ym typeface="+mn-ea"/>
              </a:rPr>
              <a:t>更新Timestamp.json</a:t>
            </a:r>
            <a:endParaRPr b="1">
              <a:sym typeface="+mn-ea"/>
            </a:endParaRPr>
          </a:p>
          <a:p>
            <a:endParaRPr>
              <a:sym typeface="+mn-ea"/>
            </a:endParaRPr>
          </a:p>
          <a:p>
            <a:pPr indent="0">
              <a:buNone/>
            </a:pPr>
            <a:r>
              <a:rPr>
                <a:sym typeface="+mn-ea"/>
              </a:rPr>
              <a:t>1. 下载Timestamp.json，最多X字节</a:t>
            </a:r>
            <a:endParaRPr>
              <a:sym typeface="+mn-ea"/>
            </a:endParaRPr>
          </a:p>
          <a:p>
            <a:pPr indent="0">
              <a:buNone/>
            </a:pPr>
            <a:endParaRPr>
              <a:sym typeface="+mn-ea"/>
            </a:endParaRPr>
          </a:p>
          <a:p>
            <a:pPr indent="0">
              <a:buNone/>
            </a:pPr>
            <a:r>
              <a:rPr lang="en-US">
                <a:sym typeface="+mn-ea"/>
              </a:rPr>
              <a:t>2. </a:t>
            </a:r>
            <a:r>
              <a:rPr>
                <a:sym typeface="+mn-ea"/>
              </a:rPr>
              <a:t>检查是否存在任意软件攻击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用Root.json记录的公钥验证Timestamp.json签名，需要超过Threshold个签名验证通过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3. 检查是否存在回滚攻击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新Timestamp.json版本号 &gt; 旧Timestamp.json版本号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新Timestamp.json中记录的Snapshot.json版本号 &gt;= 旧Timestamp.json中记录的Snapshot.json版本号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r>
              <a:rPr>
                <a:sym typeface="+mn-ea"/>
              </a:rPr>
              <a:t>4. 检查是否存在冻结攻击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新TimeStamp.json文件过期时间戳未到，且高于固定更新时间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5. 持久化Timestamp.json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5" y="1136650"/>
            <a:ext cx="10045065" cy="919480"/>
          </a:xfrm>
        </p:spPr>
        <p:txBody>
          <a:bodyPr/>
          <a:p>
            <a:r>
              <a:rPr lang="zh-CN" altLang="en-US" sz="3200"/>
              <a:t>目录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05" y="2156460"/>
            <a:ext cx="5581015" cy="2847340"/>
          </a:xfrm>
        </p:spPr>
        <p:txBody>
          <a:bodyPr/>
          <a:p>
            <a:r>
              <a:rPr lang="zh-CN" altLang="en-US"/>
              <a:t>一</a:t>
            </a:r>
            <a:r>
              <a:rPr lang="en-US" altLang="zh-CN"/>
              <a:t>、</a:t>
            </a:r>
            <a:r>
              <a:rPr lang="en-US"/>
              <a:t>TUF</a:t>
            </a:r>
            <a:r>
              <a:rPr lang="zh-CN" altLang="en-US"/>
              <a:t>基本思想</a:t>
            </a:r>
            <a:endParaRPr lang="zh-CN" altLang="en-US"/>
          </a:p>
          <a:p>
            <a:endParaRPr lang="en-US"/>
          </a:p>
          <a:p>
            <a:r>
              <a:rPr lang="zh-CN" altLang="en-US"/>
              <a:t>二</a:t>
            </a:r>
            <a:r>
              <a:rPr lang="en-US" altLang="zh-CN"/>
              <a:t>、元文件</a:t>
            </a:r>
            <a:r>
              <a:rPr lang="en-US" altLang="zh-CN">
                <a:sym typeface="+mn-ea"/>
              </a:rPr>
              <a:t>定义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三</a:t>
            </a:r>
            <a:r>
              <a:rPr lang="en-US" altLang="zh-CN"/>
              <a:t>、威胁模型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55995" y="2164715"/>
            <a:ext cx="4882515" cy="2710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四、系统架构与工作流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五、部署模型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15680" y="405130"/>
            <a:ext cx="288226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4.2 </a:t>
            </a:r>
            <a:r>
              <a:rPr lang="zh-CN" altLang="en-US" sz="2000">
                <a:solidFill>
                  <a:schemeClr val="bg1"/>
                </a:solidFill>
              </a:rPr>
              <a:t>元数据</a:t>
            </a:r>
            <a:r>
              <a:rPr lang="zh-CN" altLang="en-US" sz="2000">
                <a:solidFill>
                  <a:schemeClr val="bg1"/>
                </a:solidFill>
              </a:rPr>
              <a:t>更新流程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5645" y="1167765"/>
            <a:ext cx="10255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ym typeface="+mn-ea"/>
              </a:rPr>
              <a:t>更新Snapshot.json：</a:t>
            </a:r>
            <a:endParaRPr b="1">
              <a:sym typeface="+mn-ea"/>
            </a:endParaRPr>
          </a:p>
          <a:p>
            <a:endParaRPr b="1">
              <a:sym typeface="+mn-ea"/>
            </a:endParaRPr>
          </a:p>
          <a:p>
            <a:r>
              <a:rPr>
                <a:sym typeface="+mn-ea"/>
              </a:rPr>
              <a:t>1. 下载Snapshot.json，最多X字节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2. 防止中间人攻击者的混合搭配攻击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校验新Snapshot.json的哈希值是否与Timestamp.json记录的哈希值一致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3. 检查是否存在恶意软件攻击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用Root.json记录的公钥验证Snapshot.json签名，需要超过`Threshold`个签名验证通过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4. 检查是否存在回滚攻击：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新Snapshot.json版本号 = 最新的Timestamp.json中记录的Snapshot.json版本号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新Snapshot.json中记录的Target.json版本号 &gt;= 旧Snapshot.json中记录的Target.json版本号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r>
              <a:rPr>
                <a:sym typeface="+mn-ea"/>
              </a:rPr>
              <a:t>5. 检查是否存在冻结攻击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新Snapshot.json文件过期时间戳未到，且高于固定更新时间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6. 持久化Snapshot.json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15680" y="405130"/>
            <a:ext cx="288226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4.2 </a:t>
            </a:r>
            <a:r>
              <a:rPr lang="zh-CN" altLang="en-US" sz="2000">
                <a:solidFill>
                  <a:schemeClr val="bg1"/>
                </a:solidFill>
              </a:rPr>
              <a:t>元数据</a:t>
            </a:r>
            <a:r>
              <a:rPr lang="zh-CN" altLang="en-US" sz="2000">
                <a:solidFill>
                  <a:schemeClr val="bg1"/>
                </a:solidFill>
              </a:rPr>
              <a:t>更新流程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5645" y="1167765"/>
            <a:ext cx="102558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ym typeface="+mn-ea"/>
              </a:rPr>
              <a:t>更新Target.json：</a:t>
            </a:r>
            <a:endParaRPr b="1">
              <a:sym typeface="+mn-ea"/>
            </a:endParaRPr>
          </a:p>
          <a:p>
            <a:endParaRPr b="1">
              <a:sym typeface="+mn-ea"/>
            </a:endParaRPr>
          </a:p>
          <a:p>
            <a:r>
              <a:rPr>
                <a:sym typeface="+mn-ea"/>
              </a:rPr>
              <a:t>1. 下载Target.json，最多X字节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2. 防止中间人攻击者的混合搭配攻击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校验新Target.json的哈希值是否与Snapshot.json记录的哈希值一致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3.检查是否存在恶意软件攻击</a:t>
            </a:r>
            <a:endParaRPr>
              <a:sym typeface="+mn-ea"/>
            </a:endParaRPr>
          </a:p>
          <a:p>
            <a:pPr indent="457200"/>
            <a:r>
              <a:rPr>
                <a:sym typeface="+mn-ea"/>
              </a:rPr>
              <a:t>用Root.json记录的公钥验证Target.json签名，需要超过`Threshold`个签名验证通过</a:t>
            </a:r>
            <a:endParaRPr>
              <a:sym typeface="+mn-ea"/>
            </a:endParaRPr>
          </a:p>
          <a:p>
            <a:pPr indent="457200"/>
            <a:endParaRPr>
              <a:sym typeface="+mn-ea"/>
            </a:endParaRPr>
          </a:p>
          <a:p>
            <a:r>
              <a:rPr>
                <a:sym typeface="+mn-ea"/>
              </a:rPr>
              <a:t>4. 检查是否存在回滚攻击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新Target.json版本号 = 最新的Snapshot.json中记录的Target.json版本号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r>
              <a:rPr>
                <a:sym typeface="+mn-ea"/>
              </a:rPr>
              <a:t>5. 检查是否存在冻结攻击</a:t>
            </a:r>
            <a:endParaRPr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新Target.json文件过期时间戳未到，且高于固定更新时间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6. 持久化Target.json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>
          <a:xfrm>
            <a:off x="647700" y="1028065"/>
            <a:ext cx="10515600" cy="556260"/>
          </a:xfrm>
        </p:spPr>
        <p:txBody>
          <a:bodyPr>
            <a:normAutofit fontScale="90000"/>
          </a:bodyPr>
          <a:p>
            <a:r>
              <a:rPr lang="zh-CN" altLang="en-US" sz="3555">
                <a:sym typeface="+mn-ea"/>
              </a:rPr>
              <a:t>五</a:t>
            </a:r>
            <a:r>
              <a:rPr lang="en-US" altLang="zh-CN" sz="3555">
                <a:sym typeface="+mn-ea"/>
              </a:rPr>
              <a:t>、部署模型</a:t>
            </a:r>
            <a:endParaRPr lang="en-US" altLang="zh-CN" sz="3555">
              <a:sym typeface="+mn-ea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Delegation与路径划分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：</a:t>
            </a:r>
            <a:r>
              <a:rPr lang="zh-CN" altLang="en-US"/>
              <a:t>委托顺序问题，故障转移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最大安全模型和传统安全模型</a:t>
            </a:r>
            <a:endParaRPr lang="zh-CN" altLang="en-US"/>
          </a:p>
          <a:p>
            <a:pPr lvl="1"/>
            <a:r>
              <a:rPr lang="zh-CN" altLang="en-US"/>
              <a:t>基本描述</a:t>
            </a:r>
            <a:endParaRPr lang="zh-CN" altLang="en-US"/>
          </a:p>
          <a:p>
            <a:pPr lvl="1"/>
            <a:r>
              <a:rPr lang="zh-CN" altLang="en-US"/>
              <a:t>Project类型</a:t>
            </a:r>
            <a:endParaRPr lang="zh-CN" altLang="en-US"/>
          </a:p>
          <a:p>
            <a:pPr lvl="1"/>
            <a:r>
              <a:rPr lang="zh-CN" altLang="en-US"/>
              <a:t>LSM转换为MSM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76945" y="405130"/>
            <a:ext cx="318325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5.1 </a:t>
            </a:r>
            <a:r>
              <a:rPr lang="en-US" altLang="zh-CN" sz="2000">
                <a:solidFill>
                  <a:schemeClr val="bg1"/>
                </a:solidFill>
              </a:rPr>
              <a:t>Delegation</a:t>
            </a:r>
            <a:r>
              <a:rPr lang="zh-CN" altLang="en-US" sz="2000">
                <a:solidFill>
                  <a:schemeClr val="bg1"/>
                </a:solidFill>
              </a:rPr>
              <a:t>与路径</a:t>
            </a:r>
            <a:r>
              <a:rPr lang="zh-CN" altLang="en-US" sz="2000">
                <a:solidFill>
                  <a:schemeClr val="bg1"/>
                </a:solidFill>
              </a:rPr>
              <a:t>划分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7540" y="1430655"/>
            <a:ext cx="10333990" cy="3652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90204" pitchFamily="34" charset="0"/>
              <a:buNone/>
            </a:pPr>
            <a:r>
              <a:rPr>
                <a:sym typeface="+mn-ea"/>
              </a:rPr>
              <a:t>在实际生产项目中，镜像往往不是直接挂在顶层的Target.json下，而是创建多个Delegation角色</a:t>
            </a:r>
            <a:r>
              <a:rPr lang="en-US">
                <a:sym typeface="+mn-ea"/>
              </a:rPr>
              <a:t>。</a:t>
            </a: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>
                <a:sym typeface="+mn-ea"/>
              </a:rPr>
              <a:t>每个 Delegation 角色（如 targets/</a:t>
            </a:r>
            <a:r>
              <a:rPr lang="en-US">
                <a:sym typeface="+mn-ea"/>
              </a:rPr>
              <a:t>docker</a:t>
            </a:r>
            <a:r>
              <a:rPr>
                <a:sym typeface="+mn-ea"/>
              </a:rPr>
              <a:t>、targets/</a:t>
            </a:r>
            <a:r>
              <a:rPr lang="en-US">
                <a:sym typeface="+mn-ea"/>
              </a:rPr>
              <a:t>notary</a:t>
            </a:r>
            <a:r>
              <a:rPr>
                <a:sym typeface="+mn-ea"/>
              </a:rPr>
              <a:t>）都可以指定它负责的</a:t>
            </a:r>
            <a:r>
              <a:rPr b="1">
                <a:sym typeface="+mn-ea"/>
              </a:rPr>
              <a:t>路径前缀</a:t>
            </a:r>
            <a:r>
              <a:rPr>
                <a:sym typeface="+mn-ea"/>
              </a:rPr>
              <a:t>（path pattern），用于匹配特定的镜像名或 target 路径。</a:t>
            </a: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projects/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├── notary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├── docker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internal/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├── monitor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i="1">
                <a:sym typeface="+mn-ea"/>
              </a:rPr>
              <a:t>├── backup</a:t>
            </a:r>
            <a:endParaRPr i="1"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i="1"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695575" y="317817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负责路径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所属团队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targets/releases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projects/notary/, projects/docker/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官方发布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targets/notary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projects/notary/dev/*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团队 A 维护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targets/docker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projects/docker/dev/*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团队 B 维护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targets/internal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internal/*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内部维护者专属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76945" y="405130"/>
            <a:ext cx="318325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5.2 </a:t>
            </a:r>
            <a:r>
              <a:rPr lang="zh-CN" altLang="en-US" sz="2000">
                <a:solidFill>
                  <a:schemeClr val="bg1"/>
                </a:solidFill>
              </a:rPr>
              <a:t>存在的</a:t>
            </a:r>
            <a:r>
              <a:rPr lang="zh-CN" altLang="en-US" sz="2000">
                <a:solidFill>
                  <a:schemeClr val="bg1"/>
                </a:solidFill>
              </a:rPr>
              <a:t>问题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7540" y="1430655"/>
            <a:ext cx="10333990" cy="3284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委托顺序问题</a:t>
            </a:r>
            <a:r>
              <a:rPr lang="en-US">
                <a:sym typeface="+mn-ea"/>
              </a:rPr>
              <a:t>（The Ordering Problem）</a:t>
            </a:r>
            <a:r>
              <a:rPr>
                <a:sym typeface="+mn-ea"/>
              </a:rPr>
              <a:t>：当多个角色关联到相同文件时，存在歧义</a:t>
            </a: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	=&gt; 区分优先级：Target.json中的委托声明顺序作为优先级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故障转移问题</a:t>
            </a:r>
            <a:r>
              <a:rPr lang="en-US">
                <a:sym typeface="+mn-ea"/>
              </a:rPr>
              <a:t>（The Failover Problem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：无法做到</a:t>
            </a:r>
            <a:r>
              <a:rPr lang="en-US">
                <a:sym typeface="+mn-ea"/>
              </a:rPr>
              <a:t> </a:t>
            </a:r>
            <a:r>
              <a:rPr i="1">
                <a:sym typeface="+mn-ea"/>
              </a:rPr>
              <a:t>bar-*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都通过B角色校验，其他通过C角色校验 </a:t>
            </a:r>
            <a:endParaRPr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	=&gt; 引入Terminating标记：比如标记B为Terminating，那么在B所关联的文件中没有找到</a:t>
            </a:r>
            <a:r>
              <a:rPr lang="en-US">
                <a:sym typeface="+mn-ea"/>
              </a:rPr>
              <a:t> </a:t>
            </a:r>
            <a:r>
              <a:rPr i="1">
                <a:sym typeface="+mn-ea"/>
              </a:rPr>
              <a:t>bar-*</a:t>
            </a:r>
            <a:r>
              <a:rPr lang="en-US" i="1">
                <a:sym typeface="+mn-ea"/>
              </a:rPr>
              <a:t> </a:t>
            </a:r>
            <a:r>
              <a:rPr>
                <a:sym typeface="+mn-ea"/>
              </a:rPr>
              <a:t>文件的话，则也不会在其他角色下搜索相关文件。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95" y="3900805"/>
            <a:ext cx="55054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最大安全模型和传统安全模型</a:t>
            </a:r>
            <a:endParaRPr lang="zh-CN" altLang="en-US"/>
          </a:p>
          <a:p>
            <a:pPr lvl="1"/>
            <a:r>
              <a:rPr lang="zh-CN" altLang="en-US"/>
              <a:t>基本描述</a:t>
            </a:r>
            <a:endParaRPr lang="zh-CN" altLang="en-US"/>
          </a:p>
          <a:p>
            <a:pPr lvl="1"/>
            <a:r>
              <a:rPr lang="zh-CN" altLang="en-US"/>
              <a:t>Project类型</a:t>
            </a:r>
            <a:endParaRPr lang="zh-CN" altLang="en-US"/>
          </a:p>
          <a:p>
            <a:pPr lvl="1"/>
            <a:r>
              <a:rPr lang="zh-CN" altLang="en-US"/>
              <a:t>LSM转换为MSM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804150" y="405130"/>
            <a:ext cx="395605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5.3 </a:t>
            </a:r>
            <a:r>
              <a:rPr lang="zh-CN" altLang="en-US" sz="2000">
                <a:solidFill>
                  <a:schemeClr val="bg1"/>
                </a:solidFill>
              </a:rPr>
              <a:t>最大安全模型和传统安全模型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7540" y="1430655"/>
            <a:ext cx="10333990" cy="3284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>
                <a:sym typeface="+mn-ea"/>
              </a:rPr>
              <a:t>1. </a:t>
            </a:r>
            <a:r>
              <a:rPr lang="zh-CN" sz="2000" b="1">
                <a:sym typeface="+mn-ea"/>
              </a:rPr>
              <a:t>基本描述</a:t>
            </a:r>
            <a:r>
              <a:rPr lang="en-US" altLang="zh-CN" sz="2000" b="1">
                <a:sym typeface="+mn-ea"/>
              </a:rPr>
              <a:t>：</a:t>
            </a:r>
            <a:endParaRPr lang="en-US" altLang="zh-CN" sz="2000" b="1"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1263650" y="1964690"/>
          <a:ext cx="9441180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60"/>
                <a:gridCol w="3147060"/>
                <a:gridCol w="314706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安全模型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简要描述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特点</a:t>
                      </a:r>
                      <a:endParaRPr lang="en-US"/>
                    </a:p>
                  </a:txBody>
                  <a:tcPr/>
                </a:tc>
              </a:tr>
              <a:tr h="1183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Maximum Security Model (MSM)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精细化的委托，只有Timestmap Key保存在服务器，其余密钥都离线保存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安全性高，不易部署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Legacy Security Model (LSM)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部分签名操作由服务器完成，密钥（如 Snapshot、Timestamp）都保存在服务器上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安全性一般，容易部署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72540" y="5285740"/>
            <a:ext cx="914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</a:t>
            </a:r>
            <a:r>
              <a:rPr lang="en-US" altLang="zh-CN"/>
              <a:t>：</a:t>
            </a:r>
            <a:r>
              <a:rPr lang="zh-CN" altLang="en-US"/>
              <a:t>把一个仓库构建为</a:t>
            </a:r>
            <a:r>
              <a:rPr lang="en-US" altLang="zh-CN"/>
              <a:t>LSM</a:t>
            </a:r>
            <a:r>
              <a:rPr lang="zh-CN" altLang="en-US"/>
              <a:t>，然后逐步过渡到</a:t>
            </a:r>
            <a:r>
              <a:rPr lang="en-US" altLang="zh-CN"/>
              <a:t>MSM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804150" y="405130"/>
            <a:ext cx="395605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5.3 </a:t>
            </a:r>
            <a:r>
              <a:rPr lang="zh-CN" altLang="en-US" sz="2000">
                <a:solidFill>
                  <a:schemeClr val="bg1"/>
                </a:solidFill>
              </a:rPr>
              <a:t>最大安全模型和传统安全模型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7540" y="1430655"/>
            <a:ext cx="10333990" cy="3284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>
                <a:sym typeface="+mn-ea"/>
              </a:rPr>
              <a:t>2. Project</a:t>
            </a:r>
            <a:r>
              <a:rPr lang="zh-CN" altLang="en-US" sz="2000" b="1">
                <a:sym typeface="+mn-ea"/>
              </a:rPr>
              <a:t>分类</a:t>
            </a:r>
            <a:r>
              <a:rPr lang="en-US" altLang="zh-CN" sz="2000" b="1">
                <a:sym typeface="+mn-ea"/>
              </a:rPr>
              <a:t>：</a:t>
            </a:r>
            <a:endParaRPr lang="en-US" altLang="zh-CN" sz="2000" b="1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MSM和LSM把各个软件包根据签名与否，划分为如下集合，称为</a:t>
            </a:r>
            <a:r>
              <a:rPr lang="zh-CN" altLang="en-US" sz="2000">
                <a:sym typeface="+mn-ea"/>
              </a:rPr>
              <a:t>不同</a:t>
            </a:r>
            <a:r>
              <a:rPr lang="en-US" altLang="zh-CN" sz="2000">
                <a:sym typeface="+mn-ea"/>
              </a:rPr>
              <a:t>Project。</a:t>
            </a:r>
            <a:endParaRPr lang="en-US" altLang="zh-CN" sz="2000" b="1"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764540" y="2809240"/>
          <a:ext cx="10428605" cy="273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/>
                <a:gridCol w="3782060"/>
                <a:gridCol w="1390015"/>
                <a:gridCol w="1478280"/>
                <a:gridCol w="1692275"/>
              </a:tblGrid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项目类型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定义与特点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密钥类型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签名人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所属模型</a:t>
                      </a:r>
                      <a:endParaRPr 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Claimed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由开发者认领并签名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离线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开发者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Both</a:t>
                      </a:r>
                      <a:endParaRPr lang="en-US"/>
                    </a:p>
                  </a:txBody>
                  <a:tcPr/>
                </a:tc>
              </a:tr>
              <a:tr h="587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New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刚发布，开发者未注册签名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在线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Both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Rarely Updated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长期无更新但仍需信任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离线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管理员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MSM</a:t>
                      </a:r>
                      <a:endParaRPr 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Unclaimed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没有绑定具体维护者，未进行“认领”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在线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LSM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804150" y="405130"/>
            <a:ext cx="395605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5.3 </a:t>
            </a:r>
            <a:r>
              <a:rPr lang="zh-CN" altLang="en-US" sz="2000">
                <a:solidFill>
                  <a:schemeClr val="bg1"/>
                </a:solidFill>
              </a:rPr>
              <a:t>最大安全模型和传统安全模型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7540" y="1430655"/>
            <a:ext cx="10333990" cy="3284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/>
            <a:r>
              <a:rPr lang="en-US" altLang="zh-CN" sz="2000" b="1">
                <a:sym typeface="+mn-ea"/>
              </a:rPr>
              <a:t>3. </a:t>
            </a:r>
            <a:r>
              <a:rPr lang="zh-CN" altLang="en-US" sz="2000" b="1">
                <a:sym typeface="+mn-ea"/>
              </a:rPr>
              <a:t>LSM转换为MSM</a:t>
            </a:r>
            <a:r>
              <a:rPr lang="en-US" altLang="zh-CN" sz="2000" b="1">
                <a:sym typeface="+mn-ea"/>
              </a:rPr>
              <a:t>：</a:t>
            </a:r>
            <a:endParaRPr lang="en-US" altLang="zh-CN" sz="2000" b="1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软件包生命周期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2291715"/>
            <a:ext cx="63436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804150" y="405130"/>
            <a:ext cx="395605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5.3 </a:t>
            </a:r>
            <a:r>
              <a:rPr lang="zh-CN" altLang="en-US" sz="2000">
                <a:solidFill>
                  <a:schemeClr val="bg1"/>
                </a:solidFill>
              </a:rPr>
              <a:t>最大安全模型和传统安全模型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3845" y="5748655"/>
            <a:ext cx="9362440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1" indent="-342900"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从上往下：角色优先级递减</a:t>
            </a:r>
            <a:endParaRPr lang="en-US" altLang="zh-CN" sz="2000">
              <a:sym typeface="+mn-ea"/>
            </a:endParaRPr>
          </a:p>
          <a:p>
            <a:pPr marL="342900" lvl="1" indent="-342900"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LSM -&gt; MSM：Unclaimed Project -&gt; Rarely Update Project</a:t>
            </a:r>
            <a:endParaRPr lang="en-US" altLang="zh-CN" sz="20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" y="1093470"/>
            <a:ext cx="11962130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>
          <a:xfrm>
            <a:off x="647700" y="1028065"/>
            <a:ext cx="10515600" cy="556260"/>
          </a:xfrm>
        </p:spPr>
        <p:txBody>
          <a:bodyPr>
            <a:normAutofit fontScale="90000"/>
          </a:bodyPr>
          <a:p>
            <a:r>
              <a:rPr lang="zh-CN" altLang="en-US" sz="3555">
                <a:sym typeface="+mn-ea"/>
              </a:rPr>
              <a:t>一</a:t>
            </a:r>
            <a:r>
              <a:rPr lang="en-US" altLang="zh-CN" sz="3555">
                <a:sym typeface="+mn-ea"/>
              </a:rPr>
              <a:t>、</a:t>
            </a:r>
            <a:r>
              <a:rPr lang="en-US" sz="3555">
                <a:sym typeface="+mn-ea"/>
              </a:rPr>
              <a:t>TUF</a:t>
            </a:r>
            <a:r>
              <a:rPr lang="zh-CN" altLang="en-US" sz="3555">
                <a:sym typeface="+mn-ea"/>
              </a:rPr>
              <a:t>基本思想</a:t>
            </a:r>
            <a:endParaRPr lang="zh-CN" altLang="en-US" sz="3555">
              <a:sym typeface="+mn-ea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47700" y="1825625"/>
            <a:ext cx="10607675" cy="46266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TUF( The Update Framework )：一个为软件更新系统设计的安全框架。它的目标是解决传统软件更新过程中的各种安全问题（如中间人攻击、回滚攻击、密钥泄露等），通过多</a:t>
            </a:r>
            <a:r>
              <a:rPr lang="en-US" b="1"/>
              <a:t>角色职责分离</a:t>
            </a:r>
            <a:r>
              <a:rPr lang="en-US"/>
              <a:t>、</a:t>
            </a:r>
            <a:r>
              <a:rPr lang="en-US" b="1"/>
              <a:t>多签名机制</a:t>
            </a:r>
            <a:r>
              <a:rPr lang="en-US"/>
              <a:t>和</a:t>
            </a:r>
            <a:r>
              <a:rPr lang="en-US" b="1"/>
              <a:t>密钥轮换机制</a:t>
            </a:r>
            <a:r>
              <a:rPr lang="en-US"/>
              <a:t>来提高软件供应链的抗攻击能力和韧性。</a:t>
            </a:r>
            <a:endParaRPr lang="en-US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4020820"/>
            <a:ext cx="7464425" cy="17526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64000" y="5915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传统软件更新方式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10280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274820" y="31064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谢</a:t>
            </a:r>
            <a:r>
              <a:rPr lang="en-US" altLang="zh-CN" sz="3600"/>
              <a:t> </a:t>
            </a:r>
            <a:r>
              <a:rPr lang="zh-CN" altLang="en-US" sz="3600"/>
              <a:t>谢</a:t>
            </a:r>
            <a:r>
              <a:rPr lang="en-US" altLang="zh-CN" sz="3600"/>
              <a:t> </a:t>
            </a:r>
            <a:r>
              <a:rPr lang="zh-CN" altLang="en-US" sz="3600"/>
              <a:t>大</a:t>
            </a:r>
            <a:r>
              <a:rPr lang="en-US" altLang="zh-CN" sz="3600"/>
              <a:t> </a:t>
            </a:r>
            <a:r>
              <a:rPr lang="zh-CN" altLang="en-US" sz="3600"/>
              <a:t>家</a:t>
            </a:r>
            <a:r>
              <a:rPr lang="en-US" altLang="zh-CN" sz="3600"/>
              <a:t> ！</a:t>
            </a:r>
            <a:endParaRPr lang="en-US" altLang="zh-CN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rmAutofit/>
          </a:bodyPr>
          <a:p>
            <a:r>
              <a:rPr lang="en-US" sz="2400"/>
              <a:t>将软件更新所涉及的权限分给不同角色，各自负责不同类型的元数据，降低“单点控制”的风险。</a:t>
            </a:r>
            <a:endParaRPr lang="en-US" sz="2400"/>
          </a:p>
          <a:p>
            <a:r>
              <a:rPr lang="en-US" sz="2400">
                <a:sym typeface="+mn-ea"/>
              </a:rPr>
              <a:t>好处：如果一个角色（如 timestamp）密钥泄露，其能力有限；不会影响整个更新系统。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9653270" y="417830"/>
            <a:ext cx="1649095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1.1 </a:t>
            </a:r>
            <a:r>
              <a:rPr lang="zh-CN" altLang="en-US" sz="2000">
                <a:solidFill>
                  <a:schemeClr val="bg1"/>
                </a:solidFill>
              </a:rPr>
              <a:t>职责分派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0" y="2641600"/>
            <a:ext cx="5281930" cy="40976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27165" y="2844800"/>
            <a:ext cx="4970780" cy="2641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rmAutofit/>
          </a:bodyPr>
          <a:p>
            <a:r>
              <a:rPr lang="en-US" sz="2400"/>
              <a:t>每个角色可以设置多个密钥，以及一个 签名阈值 k-of-n。</a:t>
            </a:r>
            <a:endParaRPr lang="en-US" sz="2400"/>
          </a:p>
          <a:p>
            <a:r>
              <a:rPr lang="en-US" sz="2400"/>
              <a:t>例如：targets 角色可以设置“必须有 2 个Root</a:t>
            </a:r>
            <a:r>
              <a:rPr lang="zh-CN" altLang="en-US" sz="2400"/>
              <a:t>角色</a:t>
            </a:r>
            <a:r>
              <a:rPr lang="en-US" sz="2400"/>
              <a:t>签名才有效”。</a:t>
            </a:r>
            <a:endParaRPr lang="en-US" sz="2400"/>
          </a:p>
          <a:p>
            <a:r>
              <a:rPr lang="en-US" sz="2400"/>
              <a:t>好处：即使一个Root</a:t>
            </a:r>
            <a:r>
              <a:rPr lang="zh-CN" altLang="en-US" sz="2400"/>
              <a:t>角色</a:t>
            </a:r>
            <a:r>
              <a:rPr lang="en-US" sz="2400"/>
              <a:t>的密钥泄露，攻击者也无法伪造有效更新。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1.2 </a:t>
            </a:r>
            <a:r>
              <a:rPr lang="zh-CN" altLang="en-US" sz="2000">
                <a:solidFill>
                  <a:schemeClr val="bg1"/>
                </a:solidFill>
              </a:rPr>
              <a:t>多密钥 + 阈值签名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3002280"/>
            <a:ext cx="4970145" cy="3855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27165" y="2844800"/>
            <a:ext cx="4970780" cy="2641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rmAutofit/>
          </a:bodyPr>
          <a:p>
            <a:r>
              <a:rPr sz="2400"/>
              <a:t>密钥丢失或泄露后，管理员可</a:t>
            </a:r>
            <a:r>
              <a:rPr lang="zh-CN" sz="2400"/>
              <a:t>以</a:t>
            </a:r>
            <a:r>
              <a:rPr sz="2400"/>
              <a:t>通过 </a:t>
            </a:r>
            <a:r>
              <a:rPr lang="en-US" sz="2400"/>
              <a:t>R</a:t>
            </a:r>
            <a:r>
              <a:rPr sz="2400"/>
              <a:t>oot 签名</a:t>
            </a:r>
            <a:r>
              <a:rPr lang="zh-CN" sz="2400"/>
              <a:t>撤销旧密钥</a:t>
            </a:r>
            <a:r>
              <a:rPr lang="en-US" altLang="zh-CN" sz="2400"/>
              <a:t>，</a:t>
            </a:r>
            <a:r>
              <a:rPr lang="zh-CN" altLang="en-US" sz="2400"/>
              <a:t>并</a:t>
            </a:r>
            <a:r>
              <a:rPr sz="2400"/>
              <a:t>发布新的密钥信息。</a:t>
            </a:r>
            <a:endParaRPr sz="2400"/>
          </a:p>
          <a:p>
            <a:r>
              <a:rPr lang="en-US" sz="2400"/>
              <a:t>好处：</a:t>
            </a:r>
            <a:r>
              <a:rPr sz="2400"/>
              <a:t>密钥是可更新的，系统不依赖于长期安全的密钥对。</a:t>
            </a:r>
            <a:endParaRPr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>
                <a:solidFill>
                  <a:schemeClr val="bg1"/>
                </a:solidFill>
              </a:rPr>
              <a:t>1.3 密钥轮转 &amp; 撤销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3002280"/>
            <a:ext cx="4970145" cy="3855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27165" y="2844800"/>
            <a:ext cx="4970780" cy="2641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0"/>
            <a:ext cx="12192000" cy="1028065"/>
          </a:xfrm>
          <a:prstGeom prst="rect">
            <a:avLst/>
          </a:prstGeom>
        </p:spPr>
      </p:pic>
      <p:graphicFrame>
        <p:nvGraphicFramePr>
          <p:cNvPr id="5" name="Content Placeholder 4"/>
          <p:cNvGraphicFramePr/>
          <p:nvPr>
            <p:ph idx="1"/>
          </p:nvPr>
        </p:nvGraphicFramePr>
        <p:xfrm>
          <a:off x="647700" y="1856740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传统方式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存在问题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TUF 对应的改进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单密钥签名包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密钥泄露 = 全系统沦陷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多密钥 + 阈值签名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所有操作权限集中在一处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单点失败问题严重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明确角色职责分工，攻击面变小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没有更新验证链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无法追踪或信任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所有元数据签名链确保完整性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密钥一旦泄露难以替换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无轮转机制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通过 root.json 灵活轮转密钥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无法识别元数据或内容是否篡改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无法抵御回滚，冻结攻击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，混合匹配攻击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snapshot + timestamp 双重保护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000">
                <a:solidFill>
                  <a:schemeClr val="bg1"/>
                </a:solidFill>
              </a:rPr>
              <a:t>对比传统软件更新</a:t>
            </a:r>
            <a:r>
              <a:rPr lang="zh-CN" sz="2000">
                <a:solidFill>
                  <a:schemeClr val="bg1"/>
                </a:solidFill>
              </a:rPr>
              <a:t>模式</a:t>
            </a:r>
            <a:endParaRPr 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>
          <a:xfrm>
            <a:off x="647700" y="1028065"/>
            <a:ext cx="10515600" cy="556260"/>
          </a:xfrm>
        </p:spPr>
        <p:txBody>
          <a:bodyPr>
            <a:normAutofit fontScale="90000"/>
          </a:bodyPr>
          <a:p>
            <a:r>
              <a:rPr lang="zh-CN" altLang="en-US" sz="3555">
                <a:sym typeface="+mn-ea"/>
              </a:rPr>
              <a:t>二</a:t>
            </a:r>
            <a:r>
              <a:rPr lang="en-US" altLang="zh-CN" sz="3555">
                <a:sym typeface="+mn-ea"/>
              </a:rPr>
              <a:t>、定义元文件</a:t>
            </a:r>
            <a:endParaRPr lang="en-US" altLang="zh-CN" sz="3555">
              <a:sym typeface="+mn-ea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元文件和</a:t>
            </a:r>
            <a:r>
              <a:rPr lang="zh-CN" altLang="en-US">
                <a:sym typeface="+mn-ea"/>
              </a:rPr>
              <a:t>目标文件</a:t>
            </a:r>
            <a:endParaRPr lang="zh-CN" altLang="en-US"/>
          </a:p>
          <a:p>
            <a:endParaRPr lang="en-US"/>
          </a:p>
          <a:p>
            <a:r>
              <a:rPr lang="en-US"/>
              <a:t>角色划分</a:t>
            </a:r>
            <a:endParaRPr lang="en-US"/>
          </a:p>
          <a:p>
            <a:endParaRPr lang="en-US"/>
          </a:p>
          <a:p>
            <a:r>
              <a:rPr lang="en-US"/>
              <a:t>数据格式与验证方式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8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rmAutofit/>
          </a:bodyPr>
          <a:p>
            <a:r>
              <a:rPr lang="zh-CN" altLang="en-US" sz="2400">
                <a:sym typeface="+mn-ea"/>
              </a:rPr>
              <a:t>目标文件</a:t>
            </a:r>
            <a:r>
              <a:rPr lang="en-US" altLang="zh-CN" sz="2400">
                <a:sym typeface="+mn-ea"/>
              </a:rPr>
              <a:t>（</a:t>
            </a:r>
            <a:r>
              <a:rPr lang="en-US" sz="2400">
                <a:sym typeface="+mn-ea"/>
              </a:rPr>
              <a:t>Target File）：</a:t>
            </a:r>
            <a:endParaRPr lang="en-US" sz="2400">
              <a:sym typeface="+mn-ea"/>
            </a:endParaRPr>
          </a:p>
          <a:p>
            <a:pPr marL="457200" lvl="1" indent="0">
              <a:buNone/>
            </a:pPr>
            <a:r>
              <a:rPr lang="en-US" sz="2055"/>
              <a:t>TUF中被保护的软件或软件包称为Target File</a:t>
            </a:r>
            <a:endParaRPr lang="en-US" sz="2055"/>
          </a:p>
          <a:p>
            <a:endParaRPr lang="en-US" sz="2400"/>
          </a:p>
          <a:p>
            <a:r>
              <a:rPr lang="zh-CN" altLang="en-US" sz="2400">
                <a:sym typeface="+mn-ea"/>
              </a:rPr>
              <a:t>元文件</a:t>
            </a:r>
            <a:r>
              <a:rPr lang="en-US" altLang="zh-CN" sz="2400">
                <a:sym typeface="+mn-ea"/>
              </a:rPr>
              <a:t>（</a:t>
            </a:r>
            <a:r>
              <a:rPr lang="en-US" sz="2400">
                <a:sym typeface="+mn-ea"/>
              </a:rPr>
              <a:t>Metadata File）：</a:t>
            </a:r>
            <a:endParaRPr lang="en-US" sz="24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55"/>
              <a:t>验证</a:t>
            </a:r>
            <a:r>
              <a:rPr lang="en-US" sz="2055"/>
              <a:t>软件包</a:t>
            </a:r>
            <a:r>
              <a:rPr lang="zh-CN" altLang="en-US" sz="2055"/>
              <a:t>安全性</a:t>
            </a:r>
            <a:r>
              <a:rPr lang="en-US" sz="2055"/>
              <a:t>的文件，分为Root，Timestamp，Snapshot，Target</a:t>
            </a:r>
            <a:r>
              <a:rPr lang="zh-CN" altLang="en-US" sz="2055"/>
              <a:t>四个角色</a:t>
            </a:r>
            <a:r>
              <a:rPr lang="en-US" sz="2055"/>
              <a:t>。</a:t>
            </a:r>
            <a:endParaRPr lang="en-US" sz="2055"/>
          </a:p>
          <a:p>
            <a:endParaRPr lang="en-US" sz="2400"/>
          </a:p>
          <a:p>
            <a:r>
              <a:rPr lang="zh-CN" altLang="en-US" sz="2400"/>
              <a:t>元文件可以选择任何格式</a:t>
            </a:r>
            <a:r>
              <a:rPr lang="en-US" altLang="zh-CN" sz="2400"/>
              <a:t>，</a:t>
            </a:r>
            <a:r>
              <a:rPr lang="zh-CN" altLang="en-US" sz="2400"/>
              <a:t>但是通常采用</a:t>
            </a:r>
            <a:r>
              <a:rPr lang="en-US" altLang="zh-CN" sz="2400"/>
              <a:t>json</a:t>
            </a:r>
            <a:r>
              <a:rPr lang="zh-CN" altLang="en-US" sz="2400"/>
              <a:t>格式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055"/>
              <a:t>即</a:t>
            </a:r>
            <a:r>
              <a:rPr lang="en-US" altLang="zh-CN" sz="2055"/>
              <a:t>：Root.json, Timestamp.json, Snapshot.json, Target.json</a:t>
            </a:r>
            <a:endParaRPr lang="en-US" sz="2055"/>
          </a:p>
          <a:p>
            <a:pPr marL="0" indent="0">
              <a:buNone/>
            </a:pPr>
            <a:endParaRPr lang="en-US" sz="2400"/>
          </a:p>
          <a:p>
            <a:r>
              <a:rPr lang="zh-CN" altLang="en-US" sz="2400"/>
              <a:t>认证服务器</a:t>
            </a:r>
            <a:r>
              <a:rPr lang="en-US" sz="2400"/>
              <a:t>中只存储和操作元数据文件，不存储</a:t>
            </a:r>
            <a:r>
              <a:rPr lang="zh-CN" altLang="en-US" sz="2400">
                <a:sym typeface="+mn-ea"/>
              </a:rPr>
              <a:t>目标文件</a:t>
            </a:r>
            <a:r>
              <a:rPr lang="en-US" sz="2400"/>
              <a:t>。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681720" y="405130"/>
            <a:ext cx="281622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2</a:t>
            </a:r>
            <a:r>
              <a:rPr sz="2000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1</a:t>
            </a:r>
            <a:r>
              <a:rPr sz="2000">
                <a:solidFill>
                  <a:schemeClr val="bg1"/>
                </a:solidFill>
              </a:rPr>
              <a:t> </a:t>
            </a:r>
            <a:r>
              <a:rPr lang="zh-CN" sz="2000">
                <a:solidFill>
                  <a:schemeClr val="bg1"/>
                </a:solidFill>
              </a:rPr>
              <a:t>元文件和目标</a:t>
            </a:r>
            <a:r>
              <a:rPr lang="zh-CN" sz="2000">
                <a:solidFill>
                  <a:schemeClr val="bg1"/>
                </a:solidFill>
              </a:rPr>
              <a:t>文件</a:t>
            </a:r>
            <a:endParaRPr 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88*283"/>
  <p:tag name="TABLE_ENDDRAG_RECT" val="64*168*788*283"/>
</p:tagLst>
</file>

<file path=ppt/tags/tag2.xml><?xml version="1.0" encoding="utf-8"?>
<p:tagLst xmlns:p="http://schemas.openxmlformats.org/presentationml/2006/main">
  <p:tag name="TABLE_ENDDRAG_ORIGIN_RECT" val="743*216"/>
  <p:tag name="TABLE_ENDDRAG_RECT" val="72*226*743*216"/>
</p:tagLst>
</file>

<file path=ppt/tags/tag3.xml><?xml version="1.0" encoding="utf-8"?>
<p:tagLst xmlns:p="http://schemas.openxmlformats.org/presentationml/2006/main">
  <p:tag name="TABLE_ENDDRAG_ORIGIN_RECT" val="821*217"/>
  <p:tag name="TABLE_ENDDRAG_RECT" val="50*221*821*217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4720</Words>
  <Application>WPS Writer</Application>
  <PresentationFormat>宽屏</PresentationFormat>
  <Paragraphs>479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Apple Color Emoji</vt:lpstr>
      <vt:lpstr>微软雅黑</vt:lpstr>
      <vt:lpstr>Bangla Sangam MN Regular</vt:lpstr>
      <vt:lpstr>Bangla MN Regular</vt:lpstr>
      <vt:lpstr>Copperplate Regular</vt:lpstr>
      <vt:lpstr>DecoType Naskh</vt:lpstr>
      <vt:lpstr>WPS</vt:lpstr>
      <vt:lpstr>PowerPoint 演示文稿</vt:lpstr>
      <vt:lpstr>PowerPoint 演示文稿</vt:lpstr>
      <vt:lpstr>目录</vt:lpstr>
      <vt:lpstr>一、TUF基本思想</vt:lpstr>
      <vt:lpstr>PowerPoint 演示文稿</vt:lpstr>
      <vt:lpstr>PowerPoint 演示文稿</vt:lpstr>
      <vt:lpstr>PowerPoint 演示文稿</vt:lpstr>
      <vt:lpstr>一、TUF基本思想</vt:lpstr>
      <vt:lpstr>PowerPoint 演示文稿</vt:lpstr>
      <vt:lpstr>PowerPoint 演示文稿</vt:lpstr>
      <vt:lpstr>PowerPoint 演示文稿</vt:lpstr>
      <vt:lpstr>PowerPoint 演示文稿</vt:lpstr>
      <vt:lpstr>二、定义元文件</vt:lpstr>
      <vt:lpstr>三、威胁模型</vt:lpstr>
      <vt:lpstr>二、定义元文件</vt:lpstr>
      <vt:lpstr>PowerPoint 演示文稿</vt:lpstr>
      <vt:lpstr>四、系统架构与工作流</vt:lpstr>
      <vt:lpstr>PowerPoint 演示文稿</vt:lpstr>
      <vt:lpstr>PowerPoint 演示文稿</vt:lpstr>
      <vt:lpstr>PowerPoint 演示文稿</vt:lpstr>
      <vt:lpstr>PowerPoint 演示文稿</vt:lpstr>
      <vt:lpstr>四、系统架构与工作流</vt:lpstr>
      <vt:lpstr>PowerPoint 演示文稿</vt:lpstr>
      <vt:lpstr>PowerPoint 演示文稿</vt:lpstr>
      <vt:lpstr>五、部署模型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Overcomer</cp:lastModifiedBy>
  <cp:revision>161</cp:revision>
  <dcterms:created xsi:type="dcterms:W3CDTF">2025-04-14T07:59:13Z</dcterms:created>
  <dcterms:modified xsi:type="dcterms:W3CDTF">2025-04-14T07:59:13Z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1033-6.12.1.8902</vt:lpwstr>
  </property>
  <property fmtid="{D5CDD505-2E9C-101B-9397-08002B2CF9AE}" pid="3" name="ICV">
    <vt:lpwstr>2BF4B8916B81A2E3FD86FC6748AE6E57_41</vt:lpwstr>
  </property>
</Properties>
</file>