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7.jpeg" ContentType="image/jpeg"/>
  <Override PartName="/ppt/media/image16.jpeg" ContentType="image/jpeg"/>
  <Override PartName="/ppt/media/image12.jpeg" ContentType="image/jpeg"/>
  <Override PartName="/ppt/media/image11.jpeg" ContentType="image/jpeg"/>
  <Override PartName="/ppt/media/image10.jpeg" ContentType="image/jpeg"/>
  <Override PartName="/ppt/media/image9.jpeg" ContentType="image/jpeg"/>
  <Override PartName="/ppt/media/image15.jpeg" ContentType="image/jpeg"/>
  <Override PartName="/ppt/media/image8.png" ContentType="image/png"/>
  <Override PartName="/ppt/media/image7.png" ContentType="image/png"/>
  <Override PartName="/ppt/media/image6.png" ContentType="image/png"/>
  <Override PartName="/ppt/media/image14.jpeg" ContentType="image/jpeg"/>
  <Override PartName="/ppt/media/image5.png" ContentType="image/png"/>
  <Override PartName="/ppt/media/image4.png" ContentType="image/png"/>
  <Override PartName="/ppt/media/image3.png" ContentType="image/png"/>
  <Override PartName="/ppt/media/image13.jpeg" ContentType="image/jpeg"/>
  <Override PartName="/ppt/media/image2.png" ContentType="image/png"/>
  <Override PartName="/ppt/media/image1.png" ContentType="image/png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12/6/14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CE2EB32-D2DA-4CF9-AD53-9B67CBADEBBC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anchor="b"/>
          <a:p>
            <a:pPr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</p:spPr>
        <p:txBody>
          <a:bodyPr anchor="b"/>
          <a:p>
            <a:pPr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4" name="PlaceHolder 6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12/6/14</a:t>
            </a:r>
            <a:endParaRPr/>
          </a:p>
        </p:txBody>
      </p:sp>
      <p:sp>
        <p:nvSpPr>
          <p:cNvPr id="45" name="PlaceHolder 7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6" name="PlaceHolder 8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4CCA92C-C0F8-471A-BAF2-701C3098379F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16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6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6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12/6/14</a:t>
            </a:r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36043D7-6502-4F28-B667-92177C9593A8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12/6/14</a:t>
            </a:r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2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2E02055-AB81-482A-A573-CD164FC32931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523880" y="84204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lang="en-US" sz="6000">
                <a:solidFill>
                  <a:srgbClr val="2e75b6"/>
                </a:solidFill>
                <a:latin typeface="Calibri Light"/>
              </a:rPr>
              <a:t>Lambdas and Closures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1523880" y="40104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lang="en-US" sz="6000">
                <a:solidFill>
                  <a:srgbClr val="2e75b6"/>
                </a:solidFill>
                <a:latin typeface="Calibri Light"/>
              </a:rPr>
              <a:t>Lambdas and Closures</a:t>
            </a:r>
            <a:endParaRPr/>
          </a:p>
        </p:txBody>
      </p:sp>
      <p:sp>
        <p:nvSpPr>
          <p:cNvPr id="162" name="CustomShape 3"/>
          <p:cNvSpPr/>
          <p:nvPr/>
        </p:nvSpPr>
        <p:spPr>
          <a:xfrm>
            <a:off x="1523880" y="3052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lang="en-US" sz="6000">
                <a:solidFill>
                  <a:srgbClr val="2e75b6"/>
                </a:solidFill>
                <a:latin typeface="Calibri Light"/>
              </a:rPr>
              <a:t>Lambdas and Closures</a:t>
            </a:r>
            <a:endParaRPr/>
          </a:p>
        </p:txBody>
      </p:sp>
      <p:pic>
        <p:nvPicPr>
          <p:cNvPr id="163" name="Picture 1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8240" y="585720"/>
            <a:ext cx="11554920" cy="8663400"/>
          </a:xfrm>
          <a:prstGeom prst="rect">
            <a:avLst/>
          </a:prstGeom>
          <a:ln>
            <a:noFill/>
          </a:ln>
        </p:spPr>
      </p:pic>
      <p:pic>
        <p:nvPicPr>
          <p:cNvPr id="164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8240" y="1590480"/>
            <a:ext cx="11554920" cy="8663400"/>
          </a:xfrm>
          <a:prstGeom prst="rect">
            <a:avLst/>
          </a:prstGeom>
          <a:ln>
            <a:noFill/>
          </a:ln>
        </p:spPr>
      </p:pic>
      <p:sp>
        <p:nvSpPr>
          <p:cNvPr id="165" name="TextShape 4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2e75b6"/>
                </a:solidFill>
                <a:latin typeface="Calibri Light"/>
              </a:rPr>
              <a:t>Lambdas and Closures</a:t>
            </a:r>
            <a:endParaRPr/>
          </a:p>
        </p:txBody>
      </p:sp>
      <p:sp>
        <p:nvSpPr>
          <p:cNvPr id="166" name="TextShape 5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8497b0"/>
                </a:solidFill>
                <a:latin typeface="Calibri"/>
              </a:rPr>
              <a:t>And how they Apply to LISP and Scheme</a:t>
            </a:r>
            <a:endParaRPr/>
          </a:p>
        </p:txBody>
      </p:sp>
      <p:pic>
        <p:nvPicPr>
          <p:cNvPr id="167" name="Picture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18240" y="1149840"/>
            <a:ext cx="11554920" cy="8663400"/>
          </a:xfrm>
          <a:prstGeom prst="rect">
            <a:avLst/>
          </a:prstGeom>
          <a:ln>
            <a:noFill/>
          </a:ln>
        </p:spPr>
      </p:pic>
      <p:sp>
        <p:nvSpPr>
          <p:cNvPr id="168" name="CustomShape 6"/>
          <p:cNvSpPr/>
          <p:nvPr/>
        </p:nvSpPr>
        <p:spPr>
          <a:xfrm>
            <a:off x="1523880" y="681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lang="en-US" sz="6000">
                <a:solidFill>
                  <a:srgbClr val="2e75b6"/>
                </a:solidFill>
                <a:latin typeface="Calibri Light"/>
              </a:rPr>
              <a:t>Lambdas and Closures</a:t>
            </a:r>
            <a:endParaRPr/>
          </a:p>
        </p:txBody>
      </p:sp>
      <p:sp>
        <p:nvSpPr>
          <p:cNvPr id="169" name="CustomShape 7"/>
          <p:cNvSpPr/>
          <p:nvPr/>
        </p:nvSpPr>
        <p:spPr>
          <a:xfrm>
            <a:off x="1523880" y="3161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</a:pPr>
            <a:r>
              <a:rPr lang="en-US" sz="2400">
                <a:solidFill>
                  <a:srgbClr val="8497b0"/>
                </a:solidFill>
                <a:latin typeface="Calibri"/>
              </a:rPr>
              <a:t>And how they Apply to LISP and Scheme</a:t>
            </a:r>
            <a:endParaRPr/>
          </a:p>
        </p:txBody>
      </p:sp>
      <p:pic>
        <p:nvPicPr>
          <p:cNvPr id="170" name="Picture 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18240" y="961920"/>
            <a:ext cx="11554920" cy="8663400"/>
          </a:xfrm>
          <a:prstGeom prst="rect">
            <a:avLst/>
          </a:prstGeom>
          <a:ln>
            <a:noFill/>
          </a:ln>
        </p:spPr>
      </p:pic>
      <p:sp>
        <p:nvSpPr>
          <p:cNvPr id="171" name="CustomShape 8"/>
          <p:cNvSpPr/>
          <p:nvPr/>
        </p:nvSpPr>
        <p:spPr>
          <a:xfrm>
            <a:off x="1523880" y="49356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lang="en-US" sz="6000">
                <a:solidFill>
                  <a:srgbClr val="2e75b6"/>
                </a:solidFill>
                <a:latin typeface="Calibri Light"/>
              </a:rPr>
              <a:t>Lambdas and Closures</a:t>
            </a:r>
            <a:endParaRPr/>
          </a:p>
        </p:txBody>
      </p:sp>
      <p:sp>
        <p:nvSpPr>
          <p:cNvPr id="172" name="CustomShape 9"/>
          <p:cNvSpPr/>
          <p:nvPr/>
        </p:nvSpPr>
        <p:spPr>
          <a:xfrm>
            <a:off x="1523880" y="297324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</a:pPr>
            <a:r>
              <a:rPr lang="en-US" sz="2400">
                <a:solidFill>
                  <a:srgbClr val="8497b0"/>
                </a:solidFill>
                <a:latin typeface="Calibri"/>
              </a:rPr>
              <a:t>And how they Apply to LISP and Scheme</a:t>
            </a:r>
            <a:endParaRPr/>
          </a:p>
        </p:txBody>
      </p:sp>
      <p:sp>
        <p:nvSpPr>
          <p:cNvPr id="173" name="CustomShape 10"/>
          <p:cNvSpPr/>
          <p:nvPr/>
        </p:nvSpPr>
        <p:spPr>
          <a:xfrm>
            <a:off x="1523880" y="58572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lang="en-US" sz="6000">
                <a:solidFill>
                  <a:srgbClr val="2e75b6"/>
                </a:solidFill>
                <a:latin typeface="Calibri Light"/>
              </a:rPr>
              <a:t>Lambdas and Closures</a:t>
            </a:r>
            <a:endParaRPr/>
          </a:p>
        </p:txBody>
      </p:sp>
      <p:pic>
        <p:nvPicPr>
          <p:cNvPr id="174" name="Picture 11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18240" y="866160"/>
            <a:ext cx="11554920" cy="8663400"/>
          </a:xfrm>
          <a:prstGeom prst="rect">
            <a:avLst/>
          </a:prstGeom>
          <a:ln>
            <a:noFill/>
          </a:ln>
        </p:spPr>
      </p:pic>
      <p:sp>
        <p:nvSpPr>
          <p:cNvPr id="175" name="CustomShape 11"/>
          <p:cNvSpPr/>
          <p:nvPr/>
        </p:nvSpPr>
        <p:spPr>
          <a:xfrm>
            <a:off x="1523880" y="-4392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lang="en-US" sz="6000">
                <a:solidFill>
                  <a:srgbClr val="2e75b6"/>
                </a:solidFill>
                <a:latin typeface="Calibri Light"/>
              </a:rPr>
              <a:t>Lambdas and Closures</a:t>
            </a:r>
            <a:endParaRPr/>
          </a:p>
        </p:txBody>
      </p:sp>
      <p:sp>
        <p:nvSpPr>
          <p:cNvPr id="176" name="CustomShape 12"/>
          <p:cNvSpPr/>
          <p:nvPr/>
        </p:nvSpPr>
        <p:spPr>
          <a:xfrm>
            <a:off x="1467000" y="231372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</a:pPr>
            <a:r>
              <a:rPr lang="en-US" sz="2400">
                <a:solidFill>
                  <a:srgbClr val="8497b0"/>
                </a:solidFill>
                <a:latin typeface="Calibri"/>
              </a:rPr>
              <a:t>And how they Apply to LISP and Scheme</a:t>
            </a:r>
            <a:endParaRPr/>
          </a:p>
        </p:txBody>
      </p:sp>
      <p:sp>
        <p:nvSpPr>
          <p:cNvPr id="177" name="TextShape 13"/>
          <p:cNvSpPr txBox="1"/>
          <p:nvPr/>
        </p:nvSpPr>
        <p:spPr>
          <a:xfrm>
            <a:off x="5214240" y="3271320"/>
            <a:ext cx="182196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By: </a:t>
            </a:r>
            <a:r>
              <a:rPr lang="en-US">
                <a:latin typeface="Arial"/>
              </a:rPr>
              <a:t>Timothy </a:t>
            </a:r>
            <a:r>
              <a:rPr lang="en-US">
                <a:latin typeface="Arial"/>
              </a:rPr>
              <a:t>Lee</a:t>
            </a:r>
            <a:endParaRPr/>
          </a:p>
          <a:p>
            <a:r>
              <a:rPr lang="en-US">
                <a:latin typeface="Arial"/>
              </a:rPr>
              <a:t>     </a:t>
            </a:r>
            <a:r>
              <a:rPr lang="en-US">
                <a:latin typeface="Arial"/>
              </a:rPr>
              <a:t>CS4850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What are these two types of Functions?</a:t>
            </a: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Lambdas</a:t>
            </a:r>
            <a:endParaRPr/>
          </a:p>
        </p:txBody>
      </p:sp>
      <p:sp>
        <p:nvSpPr>
          <p:cNvPr id="180" name="TextShape 3"/>
          <p:cNvSpPr txBox="1"/>
          <p:nvPr/>
        </p:nvSpPr>
        <p:spPr>
          <a:xfrm>
            <a:off x="839880" y="2505240"/>
            <a:ext cx="5157360" cy="36842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Also go by the name Anonymous Functions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Staples of functional programming languages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Nameless inline functions to be utilized by higher functions often as passed parameter or to be returned after constructing result</a:t>
            </a:r>
            <a:endParaRPr/>
          </a:p>
        </p:txBody>
      </p:sp>
      <p:sp>
        <p:nvSpPr>
          <p:cNvPr id="181" name="TextShape 4"/>
          <p:cNvSpPr txBox="1"/>
          <p:nvPr/>
        </p:nvSpPr>
        <p:spPr>
          <a:xfrm>
            <a:off x="6172200" y="1681200"/>
            <a:ext cx="5182920" cy="823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Closures</a:t>
            </a:r>
            <a:endParaRPr/>
          </a:p>
        </p:txBody>
      </p:sp>
      <p:sp>
        <p:nvSpPr>
          <p:cNvPr id="182" name="TextShape 5"/>
          <p:cNvSpPr txBox="1"/>
          <p:nvPr/>
        </p:nvSpPr>
        <p:spPr>
          <a:xfrm>
            <a:off x="6172200" y="2505240"/>
            <a:ext cx="5182920" cy="36842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A way of using embedded functions to close over values and allow them to persist past the scope of a function</a:t>
            </a:r>
            <a:endParaRPr/>
          </a:p>
          <a:p>
            <a:pPr algn="r"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Allows for the creation of private values in functional languages that can be re-accessed when the function is re-executed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 Light"/>
              </a:rPr>
              <a:t>LAMBDAs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5183280" y="987480"/>
            <a:ext cx="6171840" cy="4873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Generally implemented using closures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Useful for one time use functions, generally inside of other functions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Allows a function to be used as a parameter and even assigned and returned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Anonymous functions are not found to an identifier.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First implemented in LISP in 1958</a:t>
            </a:r>
            <a:endParaRPr/>
          </a:p>
        </p:txBody>
      </p:sp>
      <p:sp>
        <p:nvSpPr>
          <p:cNvPr id="185" name="TextShape 3"/>
          <p:cNvSpPr txBox="1"/>
          <p:nvPr/>
        </p:nvSpPr>
        <p:spPr>
          <a:xfrm>
            <a:off x="361800" y="1066680"/>
            <a:ext cx="4410000" cy="4068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 Unicode MS"/>
              </a:rPr>
              <a:t>(</a:t>
            </a:r>
            <a:r>
              <a:rPr b="1" lang="en-US">
                <a:solidFill>
                  <a:srgbClr val="000000"/>
                </a:solidFill>
                <a:latin typeface="Arial Unicode MS"/>
              </a:rPr>
              <a:t>define</a:t>
            </a:r>
            <a:r>
              <a:rPr lang="en-US">
                <a:solidFill>
                  <a:srgbClr val="000000"/>
                </a:solidFill>
                <a:latin typeface="Arial Unicode MS"/>
              </a:rPr>
              <a:t> (add2Num n) (</a:t>
            </a:r>
            <a:r>
              <a:rPr b="1" lang="en-US">
                <a:solidFill>
                  <a:srgbClr val="000000"/>
                </a:solidFill>
                <a:latin typeface="Arial Unicode MS"/>
              </a:rPr>
              <a:t>lambda</a:t>
            </a:r>
            <a:r>
              <a:rPr lang="en-US">
                <a:solidFill>
                  <a:srgbClr val="000000"/>
                </a:solidFill>
                <a:latin typeface="Arial Unicode MS"/>
              </a:rPr>
              <a:t> (x) (+ x n)))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 Unicode MS"/>
              </a:rPr>
              <a:t>add2Num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8b8b8b"/>
                </a:solidFill>
                <a:latin typeface="Arial Unicode MS"/>
              </a:rPr>
              <a:t>      </a:t>
            </a:r>
            <a:r>
              <a:rPr lang="en-US" sz="1200">
                <a:solidFill>
                  <a:srgbClr val="8b8b8b"/>
                </a:solidFill>
                <a:latin typeface="Arial Unicode MS"/>
              </a:rPr>
              <a:t>Lksp Code</a:t>
            </a:r>
            <a:endParaRPr/>
          </a:p>
        </p:txBody>
      </p:sp>
      <p:pic>
        <p:nvPicPr>
          <p:cNvPr id="186" name="Picture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8200" y="3750840"/>
            <a:ext cx="3019320" cy="287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7529400" y="601560"/>
            <a:ext cx="3931920" cy="1599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 Light"/>
              </a:rPr>
              <a:t>CLOSUREs</a:t>
            </a:r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514800" y="1526400"/>
            <a:ext cx="6171840" cy="4873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With closures, defining a function inside of a function allows the inner function to access the non-local “upvalues” of the higher scoped function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First implemented in 1975 in Scheme and is very heavily associated with functional programming languages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Lamba-calculus</a:t>
            </a:r>
            <a:endParaRPr/>
          </a:p>
        </p:txBody>
      </p:sp>
      <p:sp>
        <p:nvSpPr>
          <p:cNvPr id="189" name="TextShape 3"/>
          <p:cNvSpPr txBox="1"/>
          <p:nvPr/>
        </p:nvSpPr>
        <p:spPr>
          <a:xfrm>
            <a:off x="7558920" y="1624680"/>
            <a:ext cx="4015440" cy="4068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Unicode MS"/>
              </a:rPr>
              <a:t>function</a:t>
            </a:r>
            <a:r>
              <a:rPr lang="en-US" sz="2000">
                <a:solidFill>
                  <a:srgbClr val="000000"/>
                </a:solidFill>
                <a:latin typeface="Arial Unicode MS"/>
              </a:rPr>
              <a:t> startAt(x)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8b8b8b"/>
                </a:solidFill>
                <a:latin typeface="Arial Unicode MS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 Unicode MS"/>
              </a:rPr>
              <a:t>function</a:t>
            </a:r>
            <a:r>
              <a:rPr lang="en-US" sz="2000">
                <a:solidFill>
                  <a:srgbClr val="000000"/>
                </a:solidFill>
                <a:latin typeface="Arial Unicode MS"/>
              </a:rPr>
              <a:t> incrementBy5(x)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8b8b8b"/>
                </a:solidFill>
                <a:latin typeface="Arial Unicode MS"/>
              </a:rPr>
              <a:t>	</a:t>
            </a:r>
            <a:r>
              <a:rPr lang="en-US" sz="2000">
                <a:solidFill>
                  <a:srgbClr val="8b8b8b"/>
                </a:solidFill>
                <a:latin typeface="Arial Unicode MS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 Unicode MS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Arial Unicode MS"/>
              </a:rPr>
              <a:t> x + 5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8b8b8b"/>
                </a:solidFill>
                <a:latin typeface="Arial Unicode MS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 Unicode MS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Arial Unicode MS"/>
              </a:rPr>
              <a:t> incrementBy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2e75b6"/>
                </a:solidFill>
                <a:latin typeface="Calibri Light"/>
              </a:rPr>
              <a:t>Lambda</a:t>
            </a:r>
            <a:r>
              <a:rPr lang="en-US" sz="4400">
                <a:solidFill>
                  <a:srgbClr val="000000"/>
                </a:solidFill>
                <a:latin typeface="Calibri Light"/>
              </a:rPr>
              <a:t> and Programming Languages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a6a6a6"/>
                </a:solidFill>
                <a:latin typeface="Calibri"/>
              </a:rPr>
              <a:t>LISP</a:t>
            </a:r>
            <a:endParaRPr/>
          </a:p>
        </p:txBody>
      </p:sp>
      <p:sp>
        <p:nvSpPr>
          <p:cNvPr id="192" name="TextShape 3"/>
          <p:cNvSpPr txBox="1"/>
          <p:nvPr/>
        </p:nvSpPr>
        <p:spPr>
          <a:xfrm>
            <a:off x="839880" y="2505240"/>
            <a:ext cx="5157360" cy="36842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name from “List Processing”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Lambda is a syntactic operation which creates nameless functions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2e75b6"/>
                </a:solidFill>
                <a:latin typeface="Calibri"/>
              </a:rPr>
              <a:t>(lambda (x) (* x x))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A lambda operation returns a function which can be passed a value</a:t>
            </a:r>
            <a:endParaRPr/>
          </a:p>
        </p:txBody>
      </p:sp>
      <p:sp>
        <p:nvSpPr>
          <p:cNvPr id="193" name="TextShape 4"/>
          <p:cNvSpPr txBox="1"/>
          <p:nvPr/>
        </p:nvSpPr>
        <p:spPr>
          <a:xfrm>
            <a:off x="6172200" y="1681200"/>
            <a:ext cx="5182920" cy="823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a6a6a6"/>
                </a:solidFill>
                <a:latin typeface="Calibri"/>
              </a:rPr>
              <a:t>Scheme</a:t>
            </a:r>
            <a:endParaRPr/>
          </a:p>
        </p:txBody>
      </p:sp>
      <p:sp>
        <p:nvSpPr>
          <p:cNvPr id="194" name="TextShape 5"/>
          <p:cNvSpPr txBox="1"/>
          <p:nvPr/>
        </p:nvSpPr>
        <p:spPr>
          <a:xfrm>
            <a:off x="6172200" y="2505240"/>
            <a:ext cx="5182920" cy="36842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One of two main dialects of LISP</a:t>
            </a:r>
            <a:endParaRPr/>
          </a:p>
          <a:p>
            <a:pPr algn="r"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Lambda is a special form that generates nameless procedures</a:t>
            </a:r>
            <a:endParaRPr/>
          </a:p>
          <a:p>
            <a:pPr algn="r"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2e75b6"/>
                </a:solidFill>
                <a:latin typeface="Calibri"/>
              </a:rPr>
              <a:t>(lambda (x y) (* x y))</a:t>
            </a:r>
            <a:endParaRPr/>
          </a:p>
          <a:p>
            <a:pPr algn="r"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The environment of the lambda expression is remembered for future calls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pic>
        <p:nvPicPr>
          <p:cNvPr id="195" name="Picture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558360" y="202320"/>
            <a:ext cx="2142720" cy="214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2e75b6"/>
                </a:solidFill>
                <a:latin typeface="Calibri Light"/>
              </a:rPr>
              <a:t>Closures and Programming Languages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b0f0"/>
                </a:solidFill>
                <a:latin typeface="Calibri"/>
              </a:rPr>
              <a:t>LISP</a:t>
            </a:r>
            <a:endParaRPr/>
          </a:p>
        </p:txBody>
      </p:sp>
      <p:sp>
        <p:nvSpPr>
          <p:cNvPr id="198" name="TextShape 3"/>
          <p:cNvSpPr txBox="1"/>
          <p:nvPr/>
        </p:nvSpPr>
        <p:spPr>
          <a:xfrm>
            <a:off x="839880" y="2505240"/>
            <a:ext cx="5157360" cy="36842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“</a:t>
            </a:r>
            <a:r>
              <a:rPr lang="en-US" sz="1200">
                <a:solidFill>
                  <a:srgbClr val="8b8b8b"/>
                </a:solidFill>
                <a:latin typeface="Calibri"/>
              </a:rPr>
              <a:t>Let Over Lambda”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(let ((counter 0))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      </a:t>
            </a:r>
            <a:r>
              <a:rPr lang="en-US" sz="1200">
                <a:solidFill>
                  <a:srgbClr val="8b8b8b"/>
                </a:solidFill>
                <a:latin typeface="Calibri"/>
              </a:rPr>
              <a:t>(lambda () (incf counter)))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“</a:t>
            </a:r>
            <a:r>
              <a:rPr lang="en-US" sz="1200">
                <a:solidFill>
                  <a:srgbClr val="8b8b8b"/>
                </a:solidFill>
                <a:latin typeface="Calibri"/>
              </a:rPr>
              <a:t>functions with a </a:t>
            </a:r>
            <a:r>
              <a:rPr i="1" lang="en-US" sz="1200">
                <a:solidFill>
                  <a:srgbClr val="8b8b8b"/>
                </a:solidFill>
                <a:latin typeface="Calibri"/>
              </a:rPr>
              <a:t>state</a:t>
            </a:r>
            <a:r>
              <a:rPr lang="en-US" sz="1200">
                <a:solidFill>
                  <a:srgbClr val="8b8b8b"/>
                </a:solidFill>
                <a:latin typeface="Calibri"/>
              </a:rPr>
              <a:t>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u="sng">
                <a:solidFill>
                  <a:srgbClr val="0563c1"/>
                </a:solidFill>
                <a:latin typeface="Calibri"/>
              </a:rPr>
              <a:t>http://letoverlambda.com/textmode.cl/guest/chap2.html</a:t>
            </a:r>
            <a:endParaRPr/>
          </a:p>
        </p:txBody>
      </p:sp>
      <p:sp>
        <p:nvSpPr>
          <p:cNvPr id="199" name="TextShape 4"/>
          <p:cNvSpPr txBox="1"/>
          <p:nvPr/>
        </p:nvSpPr>
        <p:spPr>
          <a:xfrm>
            <a:off x="6172200" y="1681200"/>
            <a:ext cx="5182920" cy="823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2e75b6"/>
                </a:solidFill>
                <a:latin typeface="Calibri"/>
              </a:rPr>
              <a:t>Scheme</a:t>
            </a:r>
            <a:endParaRPr/>
          </a:p>
        </p:txBody>
      </p:sp>
      <p:sp>
        <p:nvSpPr>
          <p:cNvPr id="200" name="TextShape 5"/>
          <p:cNvSpPr txBox="1"/>
          <p:nvPr/>
        </p:nvSpPr>
        <p:spPr>
          <a:xfrm>
            <a:off x="6172200" y="2505240"/>
            <a:ext cx="5182920" cy="36842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Scheme procedures remember storage locations that contain environments for past calls</a:t>
            </a:r>
            <a:endParaRPr/>
          </a:p>
          <a:p>
            <a:pPr algn="r"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Scheme procedures are closures</a:t>
            </a:r>
            <a:endParaRPr/>
          </a:p>
          <a:p>
            <a:pPr algn="r"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 </a:t>
            </a:r>
            <a:r>
              <a:rPr lang="en-US" sz="1200">
                <a:solidFill>
                  <a:srgbClr val="8b8b8b"/>
                </a:solidFill>
                <a:latin typeface="Calibri"/>
              </a:rPr>
              <a:t>(define (mult x)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         </a:t>
            </a:r>
            <a:r>
              <a:rPr lang="en-US" sz="1200">
                <a:solidFill>
                  <a:srgbClr val="8b8b8b"/>
                </a:solidFill>
                <a:latin typeface="Calibri"/>
              </a:rPr>
              <a:t>(lambda (y)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               </a:t>
            </a:r>
            <a:r>
              <a:rPr lang="en-US" sz="1200">
                <a:solidFill>
                  <a:srgbClr val="8b8b8b"/>
                </a:solidFill>
                <a:latin typeface="Calibri"/>
              </a:rPr>
              <a:t>(* x y)))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    </a:t>
            </a:r>
            <a:r>
              <a:rPr lang="en-US" sz="1200">
                <a:solidFill>
                  <a:srgbClr val="8b8b8b"/>
                </a:solidFill>
                <a:latin typeface="Calibri"/>
              </a:rPr>
              <a:t>(define multBy5 (mult 5))</a:t>
            </a:r>
            <a:endParaRPr/>
          </a:p>
          <a:p>
            <a:pPr algn="r">
              <a:lnSpc>
                <a:spcPct val="100000"/>
              </a:lnSpc>
              <a:buFont typeface="Arial"/>
              <a:buChar char="•"/>
            </a:pPr>
            <a:r>
              <a:rPr lang="en-US" sz="1900" u="sng">
                <a:solidFill>
                  <a:srgbClr val="0563c1"/>
                </a:solidFill>
                <a:latin typeface="Calibri"/>
              </a:rPr>
              <a:t>http://stackoverflow.com/questions/36636/what-is-a-closure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425240" y="365040"/>
            <a:ext cx="1856880" cy="2466720"/>
          </a:xfrm>
          <a:prstGeom prst="rect">
            <a:avLst/>
          </a:prstGeom>
          <a:ln>
            <a:noFill/>
          </a:ln>
        </p:spPr>
      </p:pic>
      <p:sp>
        <p:nvSpPr>
          <p:cNvPr id="2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8497b0"/>
                </a:solidFill>
                <a:latin typeface="Calibri Light"/>
              </a:rPr>
              <a:t>Lambda</a:t>
            </a:r>
            <a:r>
              <a:rPr lang="en-US" sz="440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4400">
                <a:solidFill>
                  <a:srgbClr val="f4b183"/>
                </a:solidFill>
                <a:latin typeface="Calibri Light"/>
              </a:rPr>
              <a:t>Calculus</a:t>
            </a:r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Both Scheme and LISP follow a </a:t>
            </a:r>
            <a:r>
              <a:rPr lang="en-US" sz="2800">
                <a:solidFill>
                  <a:srgbClr val="9dc3e6"/>
                </a:solidFill>
                <a:latin typeface="Calibri"/>
              </a:rPr>
              <a:t>Lambda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Calculus philosophy first spell</a:t>
            </a:r>
            <a:r>
              <a:rPr lang="en-US" sz="2800">
                <a:solidFill>
                  <a:srgbClr val="9dc3e6"/>
                </a:solidFill>
                <a:latin typeface="Calibri"/>
              </a:rPr>
              <a:t>ed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out by </a:t>
            </a:r>
            <a:r>
              <a:rPr lang="en-US" sz="2800">
                <a:solidFill>
                  <a:srgbClr val="f4b183"/>
                </a:solidFill>
                <a:latin typeface="Calibri"/>
              </a:rPr>
              <a:t>Alonzo Church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Important for functional programming languages that need to use functions within functions and functions that can take other functions as parameters, as well as return functions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Functions can serve as both input and output to other functions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2e75b6"/>
                </a:solidFill>
                <a:latin typeface="Calibri"/>
              </a:rPr>
              <a:t>Anonymous Functions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800">
                <a:solidFill>
                  <a:srgbClr val="2e75b6"/>
                </a:solidFill>
                <a:latin typeface="Calibri"/>
              </a:rPr>
              <a:t>Closures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are both inspired from this </a:t>
            </a:r>
            <a:r>
              <a:rPr lang="en-US" sz="2800">
                <a:solidFill>
                  <a:srgbClr val="9dc3e6"/>
                </a:solidFill>
                <a:latin typeface="Calibri"/>
              </a:rPr>
              <a:t>Lambda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Calculus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e75b6"/>
                </a:solidFill>
                <a:latin typeface="Calibri"/>
              </a:rPr>
              <a:t>Lambdas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attempt to be efficient and nameless, confining themselves to their usefulness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e75b6"/>
                </a:solidFill>
                <a:latin typeface="Calibri"/>
              </a:rPr>
              <a:t>Closures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like to play lexical and scoping games in order to access upvalues and create a memory environment for subsequent calls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b9b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Sources</a:t>
            </a:r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u="sng">
                <a:solidFill>
                  <a:srgbClr val="0563c1"/>
                </a:solidFill>
                <a:latin typeface="Calibri"/>
              </a:rPr>
              <a:t>http://en.wikipedia.org/wiki/Anonymous_function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u="sng">
                <a:solidFill>
                  <a:srgbClr val="0563c1"/>
                </a:solidFill>
                <a:latin typeface="Calibri"/>
              </a:rPr>
              <a:t>http://en.wikipedia.org/wiki/Closure_%28computer_programming%29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u="sng">
                <a:solidFill>
                  <a:srgbClr val="0563c1"/>
                </a:solidFill>
                <a:latin typeface="Calibri"/>
              </a:rPr>
              <a:t>http://www.cs.berkeley.edu/~bh/ssch9/lambda.html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u="sng">
                <a:solidFill>
                  <a:srgbClr val="0563c1"/>
                </a:solidFill>
                <a:latin typeface="Calibri"/>
              </a:rPr>
              <a:t>http://cs.calvin.edu/courses/cs/214/adams/labs/10/e-lisp/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u="sng">
                <a:solidFill>
                  <a:srgbClr val="0563c1"/>
                </a:solidFill>
                <a:latin typeface="Calibri"/>
              </a:rPr>
              <a:t>http://en.wikipedia.org/wiki/Lisp_%28programming_language%29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u="sng">
                <a:solidFill>
                  <a:srgbClr val="0563c1"/>
                </a:solidFill>
                <a:latin typeface="Calibri"/>
              </a:rPr>
              <a:t>http://www.cs.cmu.edu/Groups/AI/html/r4rs/r4rs_6.html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u="sng">
                <a:solidFill>
                  <a:srgbClr val="0563c1"/>
                </a:solidFill>
                <a:latin typeface="Calibri"/>
              </a:rPr>
              <a:t>http://letoverlambda.com/textmode.cl/guest/chap2.html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u="sng">
                <a:solidFill>
                  <a:srgbClr val="0563c1"/>
                </a:solidFill>
                <a:latin typeface="Calibri"/>
              </a:rPr>
              <a:t>http://c2.com/cgi/wiki?LexicalClosure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u="sng">
                <a:solidFill>
                  <a:srgbClr val="0563c1"/>
                </a:solidFill>
                <a:latin typeface="Calibri"/>
              </a:rPr>
              <a:t>ftp://ftp.cs.utexas.edu/pub/garbage/cs345/schintro-v13/schintro_122.html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u="sng">
                <a:solidFill>
                  <a:srgbClr val="0563c1"/>
                </a:solidFill>
                <a:latin typeface="Calibri"/>
              </a:rPr>
              <a:t>http://en.wikipedia.org/wiki/Lambda_calculus#Functions_that_operate_on_functions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u="sng">
                <a:solidFill>
                  <a:srgbClr val="0563c1"/>
                </a:solidFill>
                <a:latin typeface="Calibri"/>
              </a:rPr>
              <a:t>http://stackoverflow.com/questions/36636/what-is-a-closure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u="sng">
                <a:solidFill>
                  <a:srgbClr val="0563c1"/>
                </a:solidFill>
                <a:latin typeface="Calibri"/>
              </a:rPr>
              <a:t>http://stackoverflow.com/questions/220658/what-is-the-difference-between-a-closure-and-a-lambda</a:t>
            </a:r>
            <a:endParaRPr/>
          </a:p>
        </p:txBody>
      </p:sp>
      <p:pic>
        <p:nvPicPr>
          <p:cNvPr id="20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62360" y="365040"/>
            <a:ext cx="3807000" cy="37461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