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64" r:id="rId4"/>
    <p:sldId id="266" r:id="rId5"/>
    <p:sldId id="261" r:id="rId6"/>
    <p:sldId id="258" r:id="rId7"/>
    <p:sldId id="259" r:id="rId8"/>
    <p:sldId id="260" r:id="rId9"/>
    <p:sldId id="269" r:id="rId10"/>
    <p:sldId id="268" r:id="rId11"/>
    <p:sldId id="262" r:id="rId12"/>
    <p:sldId id="263"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774" autoAdjust="0"/>
  </p:normalViewPr>
  <p:slideViewPr>
    <p:cSldViewPr snapToGrid="0">
      <p:cViewPr varScale="1">
        <p:scale>
          <a:sx n="101" d="100"/>
          <a:sy n="101" d="100"/>
        </p:scale>
        <p:origin x="85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B2ED20-D648-4692-8810-BF2B008C10D0}" type="datetimeFigureOut">
              <a:rPr lang="en-GB" smtClean="0"/>
              <a:t>15/11/2019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26A117-9490-4F1E-8043-E28B7B7F1AC3}" type="slidenum">
              <a:rPr lang="en-GB" smtClean="0"/>
              <a:t>‹#›</a:t>
            </a:fld>
            <a:endParaRPr lang="en-GB"/>
          </a:p>
        </p:txBody>
      </p:sp>
    </p:spTree>
    <p:extLst>
      <p:ext uri="{BB962C8B-B14F-4D97-AF65-F5344CB8AC3E}">
        <p14:creationId xmlns:p14="http://schemas.microsoft.com/office/powerpoint/2010/main" val="1081267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E.g. Nature of God, Rule of God, Mercy, Supplication, Penitence, Judgement</a:t>
            </a:r>
          </a:p>
          <a:p>
            <a:endParaRPr lang="en-GB" dirty="0"/>
          </a:p>
        </p:txBody>
      </p:sp>
      <p:sp>
        <p:nvSpPr>
          <p:cNvPr id="4" name="Slide Number Placeholder 3"/>
          <p:cNvSpPr>
            <a:spLocks noGrp="1"/>
          </p:cNvSpPr>
          <p:nvPr>
            <p:ph type="sldNum" sz="quarter" idx="5"/>
          </p:nvPr>
        </p:nvSpPr>
        <p:spPr/>
        <p:txBody>
          <a:bodyPr/>
          <a:lstStyle/>
          <a:p>
            <a:fld id="{8926A117-9490-4F1E-8043-E28B7B7F1AC3}" type="slidenum">
              <a:rPr lang="en-GB" smtClean="0"/>
              <a:t>5</a:t>
            </a:fld>
            <a:endParaRPr lang="en-GB"/>
          </a:p>
        </p:txBody>
      </p:sp>
    </p:spTree>
    <p:extLst>
      <p:ext uri="{BB962C8B-B14F-4D97-AF65-F5344CB8AC3E}">
        <p14:creationId xmlns:p14="http://schemas.microsoft.com/office/powerpoint/2010/main" val="603915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11/15/2019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11/15/2019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0E3A3-B907-47B8-BEC3-3F0993F59B6C}"/>
              </a:ext>
            </a:extLst>
          </p:cNvPr>
          <p:cNvSpPr>
            <a:spLocks noGrp="1"/>
          </p:cNvSpPr>
          <p:nvPr>
            <p:ph type="ctrTitle"/>
          </p:nvPr>
        </p:nvSpPr>
        <p:spPr/>
        <p:txBody>
          <a:bodyPr/>
          <a:lstStyle/>
          <a:p>
            <a:r>
              <a:rPr lang="en-GB" dirty="0"/>
              <a:t>Topical Extraction on the Book of Psalms</a:t>
            </a:r>
          </a:p>
        </p:txBody>
      </p:sp>
      <p:sp>
        <p:nvSpPr>
          <p:cNvPr id="3" name="Subtitle 2">
            <a:extLst>
              <a:ext uri="{FF2B5EF4-FFF2-40B4-BE49-F238E27FC236}">
                <a16:creationId xmlns:a16="http://schemas.microsoft.com/office/drawing/2014/main" id="{A0649A23-41E3-4886-963D-882D5A58B093}"/>
              </a:ext>
            </a:extLst>
          </p:cNvPr>
          <p:cNvSpPr>
            <a:spLocks noGrp="1"/>
          </p:cNvSpPr>
          <p:nvPr>
            <p:ph type="subTitle" idx="1"/>
          </p:nvPr>
        </p:nvSpPr>
        <p:spPr/>
        <p:txBody>
          <a:bodyPr/>
          <a:lstStyle/>
          <a:p>
            <a:r>
              <a:rPr lang="en-GB" dirty="0"/>
              <a:t>Timothy Lee (xql2001)</a:t>
            </a:r>
          </a:p>
        </p:txBody>
      </p:sp>
    </p:spTree>
    <p:extLst>
      <p:ext uri="{BB962C8B-B14F-4D97-AF65-F5344CB8AC3E}">
        <p14:creationId xmlns:p14="http://schemas.microsoft.com/office/powerpoint/2010/main" val="524596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AA8D0-4CC9-41D3-8AC5-0515630B55B5}"/>
              </a:ext>
            </a:extLst>
          </p:cNvPr>
          <p:cNvSpPr>
            <a:spLocks noGrp="1"/>
          </p:cNvSpPr>
          <p:nvPr>
            <p:ph type="title"/>
          </p:nvPr>
        </p:nvSpPr>
        <p:spPr/>
        <p:txBody>
          <a:bodyPr/>
          <a:lstStyle/>
          <a:p>
            <a:r>
              <a:rPr lang="en-GB" dirty="0"/>
              <a:t>Summary of Findings – Topic Dominance</a:t>
            </a:r>
          </a:p>
        </p:txBody>
      </p:sp>
      <p:sp>
        <p:nvSpPr>
          <p:cNvPr id="3" name="Content Placeholder 2">
            <a:extLst>
              <a:ext uri="{FF2B5EF4-FFF2-40B4-BE49-F238E27FC236}">
                <a16:creationId xmlns:a16="http://schemas.microsoft.com/office/drawing/2014/main" id="{F976F081-9051-43FC-BC32-16CA39750BD2}"/>
              </a:ext>
            </a:extLst>
          </p:cNvPr>
          <p:cNvSpPr>
            <a:spLocks noGrp="1"/>
          </p:cNvSpPr>
          <p:nvPr>
            <p:ph idx="1"/>
          </p:nvPr>
        </p:nvSpPr>
        <p:spPr/>
        <p:txBody>
          <a:bodyPr/>
          <a:lstStyle/>
          <a:p>
            <a:r>
              <a:rPr lang="en-GB" dirty="0"/>
              <a:t>High topic dominance in most of the individual psalms</a:t>
            </a:r>
          </a:p>
          <a:p>
            <a:pPr lvl="1"/>
            <a:r>
              <a:rPr lang="en-GB" dirty="0"/>
              <a:t>only 27/150 had dominant topic weightage &lt;= 0.75, which should suggest limited influence of editing, stitching, and mixed forms across the book of Psalms</a:t>
            </a:r>
          </a:p>
          <a:p>
            <a:pPr lvl="1"/>
            <a:r>
              <a:rPr lang="en-GB" dirty="0"/>
              <a:t>Confounded by high overlap between topics – editing, stitching, and mixed forms may have manifested in the topics instead, explaining low coherence</a:t>
            </a:r>
          </a:p>
          <a:p>
            <a:endParaRPr lang="en-GB" dirty="0"/>
          </a:p>
        </p:txBody>
      </p:sp>
    </p:spTree>
    <p:extLst>
      <p:ext uri="{BB962C8B-B14F-4D97-AF65-F5344CB8AC3E}">
        <p14:creationId xmlns:p14="http://schemas.microsoft.com/office/powerpoint/2010/main" val="114303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5E9BC-5436-4205-A1B8-D3985BEA4131}"/>
              </a:ext>
            </a:extLst>
          </p:cNvPr>
          <p:cNvSpPr>
            <a:spLocks noGrp="1"/>
          </p:cNvSpPr>
          <p:nvPr>
            <p:ph type="title"/>
          </p:nvPr>
        </p:nvSpPr>
        <p:spPr/>
        <p:txBody>
          <a:bodyPr/>
          <a:lstStyle/>
          <a:p>
            <a:r>
              <a:rPr lang="en-GB" dirty="0"/>
              <a:t>Future Refinements and Directions</a:t>
            </a:r>
          </a:p>
        </p:txBody>
      </p:sp>
      <p:sp>
        <p:nvSpPr>
          <p:cNvPr id="3" name="Content Placeholder 2">
            <a:extLst>
              <a:ext uri="{FF2B5EF4-FFF2-40B4-BE49-F238E27FC236}">
                <a16:creationId xmlns:a16="http://schemas.microsoft.com/office/drawing/2014/main" id="{AD6F7455-A54A-4A20-91C7-DC92959FBE1E}"/>
              </a:ext>
            </a:extLst>
          </p:cNvPr>
          <p:cNvSpPr>
            <a:spLocks noGrp="1"/>
          </p:cNvSpPr>
          <p:nvPr>
            <p:ph idx="1"/>
          </p:nvPr>
        </p:nvSpPr>
        <p:spPr>
          <a:xfrm>
            <a:off x="818712" y="2222287"/>
            <a:ext cx="10554574" cy="3934673"/>
          </a:xfrm>
        </p:spPr>
        <p:txBody>
          <a:bodyPr>
            <a:normAutofit/>
          </a:bodyPr>
          <a:lstStyle/>
          <a:p>
            <a:r>
              <a:rPr lang="en-GB" dirty="0"/>
              <a:t>Refine current methodology </a:t>
            </a:r>
          </a:p>
          <a:p>
            <a:pPr lvl="1"/>
            <a:r>
              <a:rPr lang="en-GB" dirty="0"/>
              <a:t>Feature Engineering - Add </a:t>
            </a:r>
            <a:r>
              <a:rPr lang="en-GB" dirty="0" err="1"/>
              <a:t>stopwords</a:t>
            </a:r>
            <a:r>
              <a:rPr lang="en-GB" dirty="0"/>
              <a:t>, Use </a:t>
            </a:r>
            <a:r>
              <a:rPr lang="en-GB" dirty="0" err="1"/>
              <a:t>Ngrams</a:t>
            </a:r>
            <a:endParaRPr lang="en-GB" dirty="0"/>
          </a:p>
          <a:p>
            <a:pPr lvl="1"/>
            <a:r>
              <a:rPr lang="en-GB" dirty="0"/>
              <a:t>Increase </a:t>
            </a:r>
            <a:r>
              <a:rPr lang="en-GB" dirty="0" err="1"/>
              <a:t>n_topics</a:t>
            </a:r>
            <a:r>
              <a:rPr lang="en-GB" dirty="0"/>
              <a:t> beyond 30</a:t>
            </a:r>
          </a:p>
          <a:p>
            <a:pPr lvl="1"/>
            <a:r>
              <a:rPr lang="en-GB" dirty="0"/>
              <a:t>Try LDA MALLET and other Topical Extraction techniques</a:t>
            </a:r>
          </a:p>
          <a:p>
            <a:r>
              <a:rPr lang="en-GB" dirty="0"/>
              <a:t>Analysis based on grouping similar topics</a:t>
            </a:r>
          </a:p>
          <a:p>
            <a:r>
              <a:rPr lang="en-GB" dirty="0"/>
              <a:t>Apply supervised learning to classification of psalms using form-critical theory classifications as expert labels</a:t>
            </a:r>
          </a:p>
          <a:p>
            <a:pPr lvl="1"/>
            <a:r>
              <a:rPr lang="en-GB" dirty="0"/>
              <a:t>Apply to psalms outside Book of Psalms and other Near-East writings</a:t>
            </a:r>
          </a:p>
          <a:p>
            <a:pPr lvl="1"/>
            <a:r>
              <a:rPr lang="en-GB" dirty="0"/>
              <a:t>Investigating model output and process may yield new insights on structure of writings from Ancient Near-East</a:t>
            </a:r>
          </a:p>
        </p:txBody>
      </p:sp>
    </p:spTree>
    <p:extLst>
      <p:ext uri="{BB962C8B-B14F-4D97-AF65-F5344CB8AC3E}">
        <p14:creationId xmlns:p14="http://schemas.microsoft.com/office/powerpoint/2010/main" val="1492705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DD889-1244-4129-BB4D-7C39A7133425}"/>
              </a:ext>
            </a:extLst>
          </p:cNvPr>
          <p:cNvSpPr>
            <a:spLocks noGrp="1"/>
          </p:cNvSpPr>
          <p:nvPr>
            <p:ph type="title"/>
          </p:nvPr>
        </p:nvSpPr>
        <p:spPr/>
        <p:txBody>
          <a:bodyPr/>
          <a:lstStyle/>
          <a:p>
            <a:r>
              <a:rPr lang="en-GB" dirty="0"/>
              <a:t>Thoughts</a:t>
            </a:r>
          </a:p>
        </p:txBody>
      </p:sp>
      <p:sp>
        <p:nvSpPr>
          <p:cNvPr id="3" name="Content Placeholder 2">
            <a:extLst>
              <a:ext uri="{FF2B5EF4-FFF2-40B4-BE49-F238E27FC236}">
                <a16:creationId xmlns:a16="http://schemas.microsoft.com/office/drawing/2014/main" id="{76090A30-05CB-4049-9F84-53F4BF3A3D59}"/>
              </a:ext>
            </a:extLst>
          </p:cNvPr>
          <p:cNvSpPr>
            <a:spLocks noGrp="1"/>
          </p:cNvSpPr>
          <p:nvPr>
            <p:ph idx="1"/>
          </p:nvPr>
        </p:nvSpPr>
        <p:spPr/>
        <p:txBody>
          <a:bodyPr/>
          <a:lstStyle/>
          <a:p>
            <a:r>
              <a:rPr lang="en-GB" dirty="0"/>
              <a:t>Liked Best – Worked with an interesting dataset, data wrangling is satisfying</a:t>
            </a:r>
          </a:p>
          <a:p>
            <a:r>
              <a:rPr lang="en-GB" dirty="0"/>
              <a:t>Liked Least – Feature Engineering and explanation – hard to draw insights with rudimentary understanding of both the methods and topic</a:t>
            </a:r>
          </a:p>
        </p:txBody>
      </p:sp>
    </p:spTree>
    <p:extLst>
      <p:ext uri="{BB962C8B-B14F-4D97-AF65-F5344CB8AC3E}">
        <p14:creationId xmlns:p14="http://schemas.microsoft.com/office/powerpoint/2010/main" val="2403315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0750-3D70-458E-AA11-27D036EF70F4}"/>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3A91D1C4-BF4B-49BF-9738-ABEAC8CDE3FE}"/>
              </a:ext>
            </a:extLst>
          </p:cNvPr>
          <p:cNvSpPr>
            <a:spLocks noGrp="1"/>
          </p:cNvSpPr>
          <p:nvPr>
            <p:ph idx="1"/>
          </p:nvPr>
        </p:nvSpPr>
        <p:spPr/>
        <p:txBody>
          <a:bodyPr>
            <a:normAutofit/>
          </a:bodyPr>
          <a:lstStyle/>
          <a:p>
            <a:pPr marL="0" indent="0">
              <a:buNone/>
            </a:pPr>
            <a:r>
              <a:rPr lang="en-GB" dirty="0"/>
              <a:t>Bullock, C. H. (2001). </a:t>
            </a:r>
            <a:r>
              <a:rPr lang="en-GB" i="1" dirty="0"/>
              <a:t>Encountering the Book of Psalms: A Literary and Theological Introduction</a:t>
            </a:r>
            <a:r>
              <a:rPr lang="en-GB" dirty="0"/>
              <a:t>. Grand Rapids, MI: Baker Academic.</a:t>
            </a:r>
          </a:p>
          <a:p>
            <a:pPr marL="0" indent="0">
              <a:buNone/>
            </a:pPr>
            <a:r>
              <a:rPr lang="en-GB" dirty="0" err="1"/>
              <a:t>Blei</a:t>
            </a:r>
            <a:r>
              <a:rPr lang="en-GB" dirty="0"/>
              <a:t>, D. M., Ng, A. Y., &amp; Jordan, M. I. (2003). Latent Dirichlet Allocation. </a:t>
            </a:r>
            <a:r>
              <a:rPr lang="en-GB" i="1" dirty="0"/>
              <a:t>Journal of Machine Learning Research</a:t>
            </a:r>
            <a:r>
              <a:rPr lang="en-GB" dirty="0"/>
              <a:t>, </a:t>
            </a:r>
            <a:r>
              <a:rPr lang="en-GB" i="1" dirty="0"/>
              <a:t>3</a:t>
            </a:r>
            <a:r>
              <a:rPr lang="en-GB" dirty="0"/>
              <a:t>(Jan), 993–1022.</a:t>
            </a:r>
          </a:p>
          <a:p>
            <a:pPr marL="0" indent="0">
              <a:buNone/>
            </a:pPr>
            <a:r>
              <a:rPr lang="en-GB" dirty="0" err="1"/>
              <a:t>Röder</a:t>
            </a:r>
            <a:r>
              <a:rPr lang="en-GB" dirty="0"/>
              <a:t>, M., Both, A., &amp; </a:t>
            </a:r>
            <a:r>
              <a:rPr lang="en-GB" dirty="0" err="1"/>
              <a:t>Hinneburg</a:t>
            </a:r>
            <a:r>
              <a:rPr lang="en-GB" dirty="0"/>
              <a:t>, A. (2015). Exploring the Space of Topic Coherence Measures. In </a:t>
            </a:r>
            <a:r>
              <a:rPr lang="en-GB" i="1" dirty="0"/>
              <a:t>Proceedings of the Eighth ACM International Conference on Web Search and Data Mining - WSDM ’15</a:t>
            </a:r>
            <a:r>
              <a:rPr lang="en-GB" dirty="0"/>
              <a:t> (pp. 399–408). New York, New York, USA: ACM Press. https://doi.org/10.1145/2684822.2685324</a:t>
            </a:r>
          </a:p>
          <a:p>
            <a:pPr marL="0" indent="0">
              <a:buNone/>
            </a:pPr>
            <a:r>
              <a:rPr lang="en-GB" dirty="0"/>
              <a:t>Weiser, A. (1962). </a:t>
            </a:r>
            <a:r>
              <a:rPr lang="en-GB" i="1" dirty="0"/>
              <a:t>The Psalms: A Commentary</a:t>
            </a:r>
            <a:r>
              <a:rPr lang="en-GB" dirty="0"/>
              <a:t>. (G. E. Wright, J. Bright, J. Barr, &amp; P. Ackroyd, Eds.) (Fifth </a:t>
            </a:r>
            <a:r>
              <a:rPr lang="en-GB" dirty="0" err="1"/>
              <a:t>Revi</a:t>
            </a:r>
            <a:r>
              <a:rPr lang="en-GB" dirty="0"/>
              <a:t>). Philadelphia: Westminster John Knox Press.</a:t>
            </a:r>
          </a:p>
        </p:txBody>
      </p:sp>
    </p:spTree>
    <p:extLst>
      <p:ext uri="{BB962C8B-B14F-4D97-AF65-F5344CB8AC3E}">
        <p14:creationId xmlns:p14="http://schemas.microsoft.com/office/powerpoint/2010/main" val="1441934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E5103-F3C1-4F05-947E-B4617662A9B5}"/>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A7D4C7B7-8082-4F3D-9363-7844638D4B2C}"/>
              </a:ext>
            </a:extLst>
          </p:cNvPr>
          <p:cNvSpPr>
            <a:spLocks noGrp="1"/>
          </p:cNvSpPr>
          <p:nvPr>
            <p:ph idx="1"/>
          </p:nvPr>
        </p:nvSpPr>
        <p:spPr/>
        <p:txBody>
          <a:bodyPr>
            <a:normAutofit/>
          </a:bodyPr>
          <a:lstStyle/>
          <a:p>
            <a:r>
              <a:rPr lang="en-GB" dirty="0"/>
              <a:t>Book of Psalms – an anthology of 150 prayers/worship songs/poems from biblical Israel (Bullock, 2001)</a:t>
            </a:r>
          </a:p>
          <a:p>
            <a:r>
              <a:rPr lang="en-GB" dirty="0"/>
              <a:t>Several authors and likely editorial &amp; compilation phases (Bullock, 2001)</a:t>
            </a:r>
          </a:p>
          <a:p>
            <a:pPr lvl="1"/>
            <a:r>
              <a:rPr lang="en-GB" dirty="0"/>
              <a:t>Potential stitching/separation of psalms (e.g. 42 and 43)</a:t>
            </a:r>
          </a:p>
          <a:p>
            <a:endParaRPr lang="en-GB" dirty="0"/>
          </a:p>
        </p:txBody>
      </p:sp>
    </p:spTree>
    <p:extLst>
      <p:ext uri="{BB962C8B-B14F-4D97-AF65-F5344CB8AC3E}">
        <p14:creationId xmlns:p14="http://schemas.microsoft.com/office/powerpoint/2010/main" val="161151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D40C-4598-497E-976A-BD542B9263E4}"/>
              </a:ext>
            </a:extLst>
          </p:cNvPr>
          <p:cNvSpPr>
            <a:spLocks noGrp="1"/>
          </p:cNvSpPr>
          <p:nvPr>
            <p:ph type="title"/>
          </p:nvPr>
        </p:nvSpPr>
        <p:spPr/>
        <p:txBody>
          <a:bodyPr/>
          <a:lstStyle/>
          <a:p>
            <a:r>
              <a:rPr lang="en-GB" dirty="0"/>
              <a:t>Psalms – Types &amp; Themes</a:t>
            </a:r>
          </a:p>
        </p:txBody>
      </p:sp>
      <p:sp>
        <p:nvSpPr>
          <p:cNvPr id="3" name="Content Placeholder 2">
            <a:extLst>
              <a:ext uri="{FF2B5EF4-FFF2-40B4-BE49-F238E27FC236}">
                <a16:creationId xmlns:a16="http://schemas.microsoft.com/office/drawing/2014/main" id="{A5FFA1EC-0887-450F-B66B-B2B859F21CB5}"/>
              </a:ext>
            </a:extLst>
          </p:cNvPr>
          <p:cNvSpPr>
            <a:spLocks noGrp="1"/>
          </p:cNvSpPr>
          <p:nvPr>
            <p:ph idx="1"/>
          </p:nvPr>
        </p:nvSpPr>
        <p:spPr>
          <a:xfrm>
            <a:off x="818712" y="2222287"/>
            <a:ext cx="10554574" cy="4274307"/>
          </a:xfrm>
        </p:spPr>
        <p:txBody>
          <a:bodyPr>
            <a:normAutofit/>
          </a:bodyPr>
          <a:lstStyle/>
          <a:p>
            <a:r>
              <a:rPr lang="en-GB" dirty="0"/>
              <a:t>Arguably classifiable into ‘types’ with subject matter/form – the form-critical approach (Weiser, 1962)</a:t>
            </a:r>
          </a:p>
          <a:p>
            <a:pPr lvl="1"/>
            <a:r>
              <a:rPr lang="en-GB" dirty="0"/>
              <a:t>Main ones are Hymns (focused on praise), Laments, and Thanksgiving</a:t>
            </a:r>
          </a:p>
          <a:p>
            <a:r>
              <a:rPr lang="en-GB" dirty="0"/>
              <a:t>Arguable themes (Weiser, 1962)</a:t>
            </a:r>
          </a:p>
          <a:p>
            <a:pPr lvl="1"/>
            <a:r>
              <a:rPr lang="en-GB" dirty="0"/>
              <a:t>Of Praise (Hymns) – Nature/Rule of God, People’s act of “proclaiming knowledge of God”</a:t>
            </a:r>
          </a:p>
          <a:p>
            <a:pPr lvl="1"/>
            <a:r>
              <a:rPr lang="en-GB" dirty="0"/>
              <a:t>Of Lamentation – Judgment, Calamity, Supplication, Penitence, Saving Mercy of God</a:t>
            </a:r>
          </a:p>
          <a:p>
            <a:pPr lvl="1"/>
            <a:r>
              <a:rPr lang="en-GB" dirty="0"/>
              <a:t>Of Thanksgiving – Mix of both</a:t>
            </a:r>
          </a:p>
          <a:p>
            <a:r>
              <a:rPr lang="en-GB" dirty="0"/>
              <a:t>However, this is messy</a:t>
            </a:r>
          </a:p>
          <a:p>
            <a:pPr lvl="1"/>
            <a:r>
              <a:rPr lang="en-GB" dirty="0"/>
              <a:t>Stitching of psalms together (Bullock, 2001)</a:t>
            </a:r>
          </a:p>
          <a:p>
            <a:pPr lvl="1"/>
            <a:r>
              <a:rPr lang="en-US" dirty="0"/>
              <a:t>“The form-critical approach is, however, not sufficient by itself to explore the nature of the poetry of the psalms…the mixing of different types is to be found even in the earliest poetry of Israel” (Weiser, 1962)</a:t>
            </a:r>
            <a:endParaRPr lang="en-GB" dirty="0"/>
          </a:p>
          <a:p>
            <a:endParaRPr lang="en-GB" dirty="0"/>
          </a:p>
        </p:txBody>
      </p:sp>
    </p:spTree>
    <p:extLst>
      <p:ext uri="{BB962C8B-B14F-4D97-AF65-F5344CB8AC3E}">
        <p14:creationId xmlns:p14="http://schemas.microsoft.com/office/powerpoint/2010/main" val="2734948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29AE9-F763-4022-A298-97B2CF7ABD6D}"/>
              </a:ext>
            </a:extLst>
          </p:cNvPr>
          <p:cNvSpPr>
            <a:spLocks noGrp="1"/>
          </p:cNvSpPr>
          <p:nvPr>
            <p:ph type="title"/>
          </p:nvPr>
        </p:nvSpPr>
        <p:spPr/>
        <p:txBody>
          <a:bodyPr/>
          <a:lstStyle/>
          <a:p>
            <a:r>
              <a:rPr lang="en-GB" dirty="0"/>
              <a:t>Latent Dirichlet Allocation (LDA)</a:t>
            </a:r>
          </a:p>
        </p:txBody>
      </p:sp>
      <p:sp>
        <p:nvSpPr>
          <p:cNvPr id="3" name="Content Placeholder 2">
            <a:extLst>
              <a:ext uri="{FF2B5EF4-FFF2-40B4-BE49-F238E27FC236}">
                <a16:creationId xmlns:a16="http://schemas.microsoft.com/office/drawing/2014/main" id="{F5B22F16-D874-445C-A29B-B8E48DD64DF2}"/>
              </a:ext>
            </a:extLst>
          </p:cNvPr>
          <p:cNvSpPr>
            <a:spLocks noGrp="1"/>
          </p:cNvSpPr>
          <p:nvPr>
            <p:ph idx="1"/>
          </p:nvPr>
        </p:nvSpPr>
        <p:spPr>
          <a:xfrm>
            <a:off x="818712" y="2222287"/>
            <a:ext cx="10554574" cy="4300433"/>
          </a:xfrm>
        </p:spPr>
        <p:txBody>
          <a:bodyPr>
            <a:normAutofit lnSpcReduction="10000"/>
          </a:bodyPr>
          <a:lstStyle/>
          <a:p>
            <a:r>
              <a:rPr lang="en-GB" dirty="0" err="1"/>
              <a:t>Blei</a:t>
            </a:r>
            <a:r>
              <a:rPr lang="en-GB" dirty="0"/>
              <a:t>, Ng &amp; Jordan (2003)</a:t>
            </a:r>
          </a:p>
          <a:p>
            <a:r>
              <a:rPr lang="en-GB" dirty="0"/>
              <a:t>Topic Modelling technique</a:t>
            </a:r>
          </a:p>
          <a:p>
            <a:r>
              <a:rPr lang="en-GB" dirty="0"/>
              <a:t>In NLP, LDA typically takes a set of text documents and outputs topics</a:t>
            </a:r>
          </a:p>
          <a:p>
            <a:r>
              <a:rPr lang="en-GB" dirty="0"/>
              <a:t>Topics</a:t>
            </a:r>
          </a:p>
          <a:p>
            <a:pPr lvl="1"/>
            <a:r>
              <a:rPr lang="en-GB" dirty="0"/>
              <a:t>Encompass the themes of the whole set of data</a:t>
            </a:r>
          </a:p>
          <a:p>
            <a:pPr lvl="1"/>
            <a:r>
              <a:rPr lang="en-GB" dirty="0"/>
              <a:t>Formed by weightings of individual word “features”</a:t>
            </a:r>
          </a:p>
          <a:p>
            <a:pPr lvl="1"/>
            <a:r>
              <a:rPr lang="en-GB" dirty="0"/>
              <a:t>Each document is modelled as a weighted mix of these topics</a:t>
            </a:r>
          </a:p>
          <a:p>
            <a:r>
              <a:rPr lang="en-GB" dirty="0"/>
              <a:t>Works on a form of Bayesian inference</a:t>
            </a:r>
          </a:p>
          <a:p>
            <a:r>
              <a:rPr lang="en-GB" dirty="0"/>
              <a:t>Topic Coherence (</a:t>
            </a:r>
            <a:r>
              <a:rPr lang="en-GB" dirty="0" err="1"/>
              <a:t>Röder</a:t>
            </a:r>
            <a:r>
              <a:rPr lang="en-GB" dirty="0"/>
              <a:t>, Both &amp; </a:t>
            </a:r>
            <a:r>
              <a:rPr lang="en-GB" dirty="0" err="1"/>
              <a:t>Hinneburg</a:t>
            </a:r>
            <a:r>
              <a:rPr lang="en-GB" dirty="0"/>
              <a:t>, 2015)</a:t>
            </a:r>
          </a:p>
          <a:p>
            <a:pPr lvl="1"/>
            <a:r>
              <a:rPr lang="en-GB" dirty="0"/>
              <a:t>Measure of interpretability of topics from a topic model</a:t>
            </a:r>
          </a:p>
          <a:p>
            <a:pPr lvl="1"/>
            <a:r>
              <a:rPr lang="en-GB" dirty="0"/>
              <a:t>Can be used to evaluate topic models – a good model should present interpretable, coherent, topics</a:t>
            </a:r>
          </a:p>
        </p:txBody>
      </p:sp>
    </p:spTree>
    <p:extLst>
      <p:ext uri="{BB962C8B-B14F-4D97-AF65-F5344CB8AC3E}">
        <p14:creationId xmlns:p14="http://schemas.microsoft.com/office/powerpoint/2010/main" val="1065232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B6AB6-9001-4D3B-83D8-2E2BB762DC25}"/>
              </a:ext>
            </a:extLst>
          </p:cNvPr>
          <p:cNvSpPr>
            <a:spLocks noGrp="1"/>
          </p:cNvSpPr>
          <p:nvPr>
            <p:ph type="title"/>
          </p:nvPr>
        </p:nvSpPr>
        <p:spPr/>
        <p:txBody>
          <a:bodyPr/>
          <a:lstStyle/>
          <a:p>
            <a:r>
              <a:rPr lang="en-GB" dirty="0"/>
              <a:t>Research Question and Hypothesis</a:t>
            </a:r>
          </a:p>
        </p:txBody>
      </p:sp>
      <p:sp>
        <p:nvSpPr>
          <p:cNvPr id="3" name="Content Placeholder 2">
            <a:extLst>
              <a:ext uri="{FF2B5EF4-FFF2-40B4-BE49-F238E27FC236}">
                <a16:creationId xmlns:a16="http://schemas.microsoft.com/office/drawing/2014/main" id="{DF700C13-0624-43D8-8E78-EAD908C928BA}"/>
              </a:ext>
            </a:extLst>
          </p:cNvPr>
          <p:cNvSpPr>
            <a:spLocks noGrp="1"/>
          </p:cNvSpPr>
          <p:nvPr>
            <p:ph idx="1"/>
          </p:nvPr>
        </p:nvSpPr>
        <p:spPr/>
        <p:txBody>
          <a:bodyPr/>
          <a:lstStyle/>
          <a:p>
            <a:r>
              <a:rPr lang="en-GB" dirty="0"/>
              <a:t>Is topical extraction using Latent </a:t>
            </a:r>
            <a:r>
              <a:rPr lang="en-GB" dirty="0" err="1"/>
              <a:t>Drichlet</a:t>
            </a:r>
            <a:r>
              <a:rPr lang="en-GB" dirty="0"/>
              <a:t> Allocation (LDA) able to identify distinct themes in the psalms?</a:t>
            </a:r>
          </a:p>
          <a:p>
            <a:pPr lvl="1"/>
            <a:r>
              <a:rPr lang="en-GB" dirty="0"/>
              <a:t>Hypothesis: Clear themes corresponding to/captured by topics with high coherence scores for LDA model</a:t>
            </a:r>
          </a:p>
          <a:p>
            <a:endParaRPr lang="en-GB" dirty="0"/>
          </a:p>
          <a:p>
            <a:r>
              <a:rPr lang="en-GB" dirty="0"/>
              <a:t>Is topical extraction using Latent </a:t>
            </a:r>
            <a:r>
              <a:rPr lang="en-GB" dirty="0" err="1"/>
              <a:t>Drichlet</a:t>
            </a:r>
            <a:r>
              <a:rPr lang="en-GB" dirty="0"/>
              <a:t> Allocation (LDA) able to reflect blending of types and the influence of editorship?</a:t>
            </a:r>
          </a:p>
          <a:p>
            <a:pPr lvl="1"/>
            <a:r>
              <a:rPr lang="en-GB" dirty="0"/>
              <a:t>Hypothesis: Messy topic dominance - Mixed dominance between topics in many psalms</a:t>
            </a:r>
          </a:p>
        </p:txBody>
      </p:sp>
    </p:spTree>
    <p:extLst>
      <p:ext uri="{BB962C8B-B14F-4D97-AF65-F5344CB8AC3E}">
        <p14:creationId xmlns:p14="http://schemas.microsoft.com/office/powerpoint/2010/main" val="3045670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5BA4E-CFDA-4C64-95CC-7DF3DFA227A5}"/>
              </a:ext>
            </a:extLst>
          </p:cNvPr>
          <p:cNvSpPr>
            <a:spLocks noGrp="1"/>
          </p:cNvSpPr>
          <p:nvPr>
            <p:ph type="title"/>
          </p:nvPr>
        </p:nvSpPr>
        <p:spPr/>
        <p:txBody>
          <a:bodyPr/>
          <a:lstStyle/>
          <a:p>
            <a:r>
              <a:rPr lang="en-GB" dirty="0"/>
              <a:t>The Data</a:t>
            </a:r>
          </a:p>
        </p:txBody>
      </p:sp>
      <p:sp>
        <p:nvSpPr>
          <p:cNvPr id="3" name="Content Placeholder 2">
            <a:extLst>
              <a:ext uri="{FF2B5EF4-FFF2-40B4-BE49-F238E27FC236}">
                <a16:creationId xmlns:a16="http://schemas.microsoft.com/office/drawing/2014/main" id="{E9DE9E5B-69D8-4114-A7D9-07128B9FFAC3}"/>
              </a:ext>
            </a:extLst>
          </p:cNvPr>
          <p:cNvSpPr>
            <a:spLocks noGrp="1"/>
          </p:cNvSpPr>
          <p:nvPr>
            <p:ph idx="1"/>
          </p:nvPr>
        </p:nvSpPr>
        <p:spPr/>
        <p:txBody>
          <a:bodyPr/>
          <a:lstStyle/>
          <a:p>
            <a:r>
              <a:rPr lang="en-GB" dirty="0"/>
              <a:t>Book of Psalms World English Bible (WEB) Translation</a:t>
            </a:r>
          </a:p>
          <a:p>
            <a:pPr lvl="1"/>
            <a:r>
              <a:rPr lang="en-GB" dirty="0"/>
              <a:t>Free public domain translation of the Bible, and is an updated version of the American Standard Version (ASV).</a:t>
            </a:r>
          </a:p>
          <a:p>
            <a:pPr lvl="1"/>
            <a:r>
              <a:rPr lang="en-GB" dirty="0"/>
              <a:t>Uses more modern English – hence works better with NLTK tools for lemmatisation and stemming</a:t>
            </a:r>
          </a:p>
          <a:p>
            <a:pPr lvl="1"/>
            <a:r>
              <a:rPr lang="en-GB" dirty="0"/>
              <a:t>Tried ASV, but Word Net </a:t>
            </a:r>
            <a:r>
              <a:rPr lang="en-GB" dirty="0" err="1"/>
              <a:t>Lemmatiser</a:t>
            </a:r>
            <a:r>
              <a:rPr lang="en-GB" dirty="0"/>
              <a:t> and Porter Stemmer unable to detect ‘</a:t>
            </a:r>
            <a:r>
              <a:rPr lang="en-GB" dirty="0" err="1"/>
              <a:t>th</a:t>
            </a:r>
            <a:r>
              <a:rPr lang="en-GB" dirty="0"/>
              <a:t>’ suffix</a:t>
            </a:r>
          </a:p>
          <a:p>
            <a:pPr lvl="1"/>
            <a:endParaRPr lang="en-GB" dirty="0"/>
          </a:p>
        </p:txBody>
      </p:sp>
    </p:spTree>
    <p:extLst>
      <p:ext uri="{BB962C8B-B14F-4D97-AF65-F5344CB8AC3E}">
        <p14:creationId xmlns:p14="http://schemas.microsoft.com/office/powerpoint/2010/main" val="2343266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E803A-3F09-49B6-809A-C2BF05A69436}"/>
              </a:ext>
            </a:extLst>
          </p:cNvPr>
          <p:cNvSpPr>
            <a:spLocks noGrp="1"/>
          </p:cNvSpPr>
          <p:nvPr>
            <p:ph type="title"/>
          </p:nvPr>
        </p:nvSpPr>
        <p:spPr/>
        <p:txBody>
          <a:bodyPr/>
          <a:lstStyle/>
          <a:p>
            <a:r>
              <a:rPr lang="en-GB" dirty="0"/>
              <a:t>Method and Implementation</a:t>
            </a:r>
          </a:p>
        </p:txBody>
      </p:sp>
      <p:graphicFrame>
        <p:nvGraphicFramePr>
          <p:cNvPr id="6" name="Table 6">
            <a:extLst>
              <a:ext uri="{FF2B5EF4-FFF2-40B4-BE49-F238E27FC236}">
                <a16:creationId xmlns:a16="http://schemas.microsoft.com/office/drawing/2014/main" id="{9ED98C24-4A36-46F4-8E0C-FF25C1C8AA94}"/>
              </a:ext>
            </a:extLst>
          </p:cNvPr>
          <p:cNvGraphicFramePr>
            <a:graphicFrameLocks noGrp="1"/>
          </p:cNvGraphicFramePr>
          <p:nvPr>
            <p:ph idx="1"/>
            <p:extLst>
              <p:ext uri="{D42A27DB-BD31-4B8C-83A1-F6EECF244321}">
                <p14:modId xmlns:p14="http://schemas.microsoft.com/office/powerpoint/2010/main" val="4124725784"/>
              </p:ext>
            </p:extLst>
          </p:nvPr>
        </p:nvGraphicFramePr>
        <p:xfrm>
          <a:off x="819150" y="2222500"/>
          <a:ext cx="10553700" cy="4236720"/>
        </p:xfrm>
        <a:graphic>
          <a:graphicData uri="http://schemas.openxmlformats.org/drawingml/2006/table">
            <a:tbl>
              <a:tblPr firstRow="1" bandRow="1">
                <a:tableStyleId>{5C22544A-7EE6-4342-B048-85BDC9FD1C3A}</a:tableStyleId>
              </a:tblPr>
              <a:tblGrid>
                <a:gridCol w="5276850">
                  <a:extLst>
                    <a:ext uri="{9D8B030D-6E8A-4147-A177-3AD203B41FA5}">
                      <a16:colId xmlns:a16="http://schemas.microsoft.com/office/drawing/2014/main" val="1306693413"/>
                    </a:ext>
                  </a:extLst>
                </a:gridCol>
                <a:gridCol w="5276850">
                  <a:extLst>
                    <a:ext uri="{9D8B030D-6E8A-4147-A177-3AD203B41FA5}">
                      <a16:colId xmlns:a16="http://schemas.microsoft.com/office/drawing/2014/main" val="2296267384"/>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Apply LDA to Psalms</a:t>
                      </a:r>
                    </a:p>
                    <a:p>
                      <a:endParaRPr lang="en-GB" dirty="0"/>
                    </a:p>
                  </a:txBody>
                  <a:tcPr/>
                </a:tc>
                <a:tc>
                  <a:txBody>
                    <a:bodyPr/>
                    <a:lstStyle/>
                    <a:p>
                      <a:pPr lvl="1"/>
                      <a:r>
                        <a:rPr lang="en-GB" dirty="0"/>
                        <a:t>Full Text – Book of Psalms</a:t>
                      </a:r>
                    </a:p>
                    <a:p>
                      <a:pPr lvl="1"/>
                      <a:r>
                        <a:rPr lang="en-GB" dirty="0"/>
                        <a:t>Document – Individual Psalms 1 to 150</a:t>
                      </a:r>
                    </a:p>
                  </a:txBody>
                  <a:tcPr/>
                </a:tc>
                <a:extLst>
                  <a:ext uri="{0D108BD9-81ED-4DB2-BD59-A6C34878D82A}">
                    <a16:rowId xmlns:a16="http://schemas.microsoft.com/office/drawing/2014/main" val="353287103"/>
                  </a:ext>
                </a:extLst>
              </a:tr>
              <a:tr h="370840">
                <a:tc>
                  <a:txBody>
                    <a:bodyPr/>
                    <a:lstStyle/>
                    <a:p>
                      <a:r>
                        <a:rPr lang="en-GB" dirty="0"/>
                        <a:t>Text extraction</a:t>
                      </a:r>
                    </a:p>
                    <a:p>
                      <a:endParaRPr lang="en-GB" dirty="0"/>
                    </a:p>
                  </a:txBody>
                  <a:tcPr/>
                </a:tc>
                <a:tc>
                  <a:txBody>
                    <a:bodyPr/>
                    <a:lstStyle/>
                    <a:p>
                      <a:pPr marL="800100" lvl="1" indent="-342900">
                        <a:buFont typeface="+mj-lt"/>
                        <a:buAutoNum type="arabicPeriod"/>
                      </a:pPr>
                      <a:r>
                        <a:rPr lang="en-GB" sz="1600" dirty="0"/>
                        <a:t>Copy + Paste full text to text file</a:t>
                      </a:r>
                    </a:p>
                    <a:p>
                      <a:pPr marL="800100" lvl="1" indent="-342900">
                        <a:buFont typeface="+mj-lt"/>
                        <a:buAutoNum type="arabicPeriod"/>
                      </a:pPr>
                      <a:r>
                        <a:rPr lang="en-GB" sz="1600" dirty="0"/>
                        <a:t>Read as string object in Python</a:t>
                      </a:r>
                    </a:p>
                  </a:txBody>
                  <a:tcPr/>
                </a:tc>
                <a:extLst>
                  <a:ext uri="{0D108BD9-81ED-4DB2-BD59-A6C34878D82A}">
                    <a16:rowId xmlns:a16="http://schemas.microsoft.com/office/drawing/2014/main" val="23665444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Pre-processing</a:t>
                      </a:r>
                    </a:p>
                    <a:p>
                      <a:endParaRPr lang="en-GB" dirty="0"/>
                    </a:p>
                  </a:txBody>
                  <a:tcPr/>
                </a:tc>
                <a:tc>
                  <a:txBody>
                    <a:bodyPr/>
                    <a:lstStyle/>
                    <a:p>
                      <a:pPr marL="800100" lvl="1" indent="-342900">
                        <a:buFont typeface="+mj-lt"/>
                        <a:buAutoNum type="arabicPeriod"/>
                      </a:pPr>
                      <a:r>
                        <a:rPr lang="en-GB" sz="1600" dirty="0"/>
                        <a:t>Remove authors and supplementary information</a:t>
                      </a:r>
                    </a:p>
                    <a:p>
                      <a:pPr marL="800100" lvl="1" indent="-342900">
                        <a:buFont typeface="+mj-lt"/>
                        <a:buAutoNum type="arabicPeriod"/>
                      </a:pPr>
                      <a:r>
                        <a:rPr lang="en-GB" sz="1600" dirty="0"/>
                        <a:t>Split into individual psalms using </a:t>
                      </a:r>
                      <a:r>
                        <a:rPr lang="en-GB" sz="1600" dirty="0" err="1"/>
                        <a:t>re.split</a:t>
                      </a:r>
                      <a:endParaRPr lang="en-GB" sz="1600" dirty="0"/>
                    </a:p>
                    <a:p>
                      <a:pPr marL="800100" lvl="1" indent="-342900">
                        <a:buFont typeface="+mj-lt"/>
                        <a:buAutoNum type="arabicPeriod"/>
                      </a:pPr>
                      <a:r>
                        <a:rPr lang="en-GB" sz="1600" dirty="0"/>
                        <a:t>Remove </a:t>
                      </a:r>
                      <a:r>
                        <a:rPr lang="en-GB" sz="1600" dirty="0" err="1"/>
                        <a:t>stopwords</a:t>
                      </a:r>
                      <a:endParaRPr lang="en-GB" sz="1600" dirty="0"/>
                    </a:p>
                    <a:p>
                      <a:pPr marL="800100" lvl="1" indent="-342900">
                        <a:buFont typeface="+mj-lt"/>
                        <a:buAutoNum type="arabicPeriod"/>
                      </a:pPr>
                      <a:r>
                        <a:rPr lang="en-GB" sz="1600" dirty="0"/>
                        <a:t>Lemmatisation</a:t>
                      </a:r>
                    </a:p>
                  </a:txBody>
                  <a:tcPr/>
                </a:tc>
                <a:extLst>
                  <a:ext uri="{0D108BD9-81ED-4DB2-BD59-A6C34878D82A}">
                    <a16:rowId xmlns:a16="http://schemas.microsoft.com/office/drawing/2014/main" val="422991751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Model training</a:t>
                      </a:r>
                    </a:p>
                    <a:p>
                      <a:endParaRPr lang="en-GB" dirty="0"/>
                    </a:p>
                  </a:txBody>
                  <a:tcPr/>
                </a:tc>
                <a:tc>
                  <a:txBody>
                    <a:bodyPr/>
                    <a:lstStyle/>
                    <a:p>
                      <a:pPr marL="800100" lvl="1" indent="-342900">
                        <a:buFont typeface="+mj-lt"/>
                        <a:buAutoNum type="arabicPeriod"/>
                      </a:pPr>
                      <a:r>
                        <a:rPr lang="en-GB" sz="1600" dirty="0"/>
                        <a:t>Tested 30 LDA models with 1-30 topics</a:t>
                      </a:r>
                    </a:p>
                    <a:p>
                      <a:pPr marL="800100" lvl="1" indent="-342900">
                        <a:buFont typeface="+mj-lt"/>
                        <a:buAutoNum type="arabicPeriod"/>
                      </a:pPr>
                      <a:r>
                        <a:rPr lang="en-GB" sz="1600" dirty="0"/>
                        <a:t>Took model compromising coherence with </a:t>
                      </a:r>
                      <a:r>
                        <a:rPr lang="en-GB" sz="1600" dirty="0" err="1"/>
                        <a:t>n_topics</a:t>
                      </a:r>
                      <a:endParaRPr lang="en-GB" sz="1600" dirty="0"/>
                    </a:p>
                  </a:txBody>
                  <a:tcPr/>
                </a:tc>
                <a:extLst>
                  <a:ext uri="{0D108BD9-81ED-4DB2-BD59-A6C34878D82A}">
                    <a16:rowId xmlns:a16="http://schemas.microsoft.com/office/drawing/2014/main" val="45616574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Model analysis and visualisation</a:t>
                      </a:r>
                    </a:p>
                    <a:p>
                      <a:endParaRPr lang="en-GB" dirty="0"/>
                    </a:p>
                  </a:txBody>
                  <a:tcPr/>
                </a:tc>
                <a:tc>
                  <a:txBody>
                    <a:bodyPr/>
                    <a:lstStyle/>
                    <a:p>
                      <a:pPr marL="800100" lvl="1" indent="-342900">
                        <a:buFont typeface="+mj-lt"/>
                        <a:buAutoNum type="arabicPeriod"/>
                      </a:pPr>
                      <a:r>
                        <a:rPr lang="en-GB" sz="1600" dirty="0"/>
                        <a:t>Identify topic themes</a:t>
                      </a:r>
                    </a:p>
                    <a:p>
                      <a:pPr marL="800100" lvl="1" indent="-342900">
                        <a:buFont typeface="+mj-lt"/>
                        <a:buAutoNum type="arabicPeriod"/>
                      </a:pPr>
                      <a:r>
                        <a:rPr lang="en-GB" sz="1600" dirty="0"/>
                        <a:t>Find dominant topics and its relative dominance for each psalm</a:t>
                      </a:r>
                    </a:p>
                  </a:txBody>
                  <a:tcPr/>
                </a:tc>
                <a:extLst>
                  <a:ext uri="{0D108BD9-81ED-4DB2-BD59-A6C34878D82A}">
                    <a16:rowId xmlns:a16="http://schemas.microsoft.com/office/drawing/2014/main" val="768640837"/>
                  </a:ext>
                </a:extLst>
              </a:tr>
            </a:tbl>
          </a:graphicData>
        </a:graphic>
      </p:graphicFrame>
    </p:spTree>
    <p:extLst>
      <p:ext uri="{BB962C8B-B14F-4D97-AF65-F5344CB8AC3E}">
        <p14:creationId xmlns:p14="http://schemas.microsoft.com/office/powerpoint/2010/main" val="143766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32BA6-C810-4471-A330-65A09E6FF31C}"/>
              </a:ext>
            </a:extLst>
          </p:cNvPr>
          <p:cNvSpPr>
            <a:spLocks noGrp="1"/>
          </p:cNvSpPr>
          <p:nvPr>
            <p:ph type="title"/>
          </p:nvPr>
        </p:nvSpPr>
        <p:spPr/>
        <p:txBody>
          <a:bodyPr/>
          <a:lstStyle/>
          <a:p>
            <a:r>
              <a:rPr lang="en-GB" dirty="0"/>
              <a:t>Summary of Findings – Topic Coherence</a:t>
            </a:r>
          </a:p>
        </p:txBody>
      </p:sp>
      <p:sp>
        <p:nvSpPr>
          <p:cNvPr id="3" name="Content Placeholder 2">
            <a:extLst>
              <a:ext uri="{FF2B5EF4-FFF2-40B4-BE49-F238E27FC236}">
                <a16:creationId xmlns:a16="http://schemas.microsoft.com/office/drawing/2014/main" id="{70DE4025-37C2-4488-8C30-1CF643722F5D}"/>
              </a:ext>
            </a:extLst>
          </p:cNvPr>
          <p:cNvSpPr>
            <a:spLocks noGrp="1"/>
          </p:cNvSpPr>
          <p:nvPr>
            <p:ph idx="1"/>
          </p:nvPr>
        </p:nvSpPr>
        <p:spPr>
          <a:xfrm>
            <a:off x="818712" y="2222287"/>
            <a:ext cx="10554574" cy="4413644"/>
          </a:xfrm>
        </p:spPr>
        <p:txBody>
          <a:bodyPr>
            <a:normAutofit/>
          </a:bodyPr>
          <a:lstStyle/>
          <a:p>
            <a:r>
              <a:rPr lang="en-GB" dirty="0"/>
              <a:t>Poor topic coherence of the model at around 0.3 consistent for </a:t>
            </a:r>
            <a:r>
              <a:rPr lang="en-GB" dirty="0" err="1"/>
              <a:t>n_topics</a:t>
            </a:r>
            <a:r>
              <a:rPr lang="en-GB" dirty="0"/>
              <a:t> = 1 to 30</a:t>
            </a:r>
          </a:p>
          <a:p>
            <a:pPr lvl="1"/>
            <a:r>
              <a:rPr lang="en-GB" dirty="0"/>
              <a:t>For </a:t>
            </a:r>
            <a:r>
              <a:rPr lang="en-GB" dirty="0" err="1"/>
              <a:t>n_topics</a:t>
            </a:r>
            <a:r>
              <a:rPr lang="en-GB" dirty="0"/>
              <a:t> = 5:</a:t>
            </a:r>
          </a:p>
          <a:p>
            <a:pPr lvl="1"/>
            <a:r>
              <a:rPr lang="en-GB" dirty="0"/>
              <a:t>Can derive themes from looking at word weightings in topic </a:t>
            </a:r>
          </a:p>
          <a:p>
            <a:pPr lvl="1"/>
            <a:r>
              <a:rPr lang="en-GB" dirty="0"/>
              <a:t>Largely coherent with different themes of praise form, as mentioned by Weiser (1962)</a:t>
            </a:r>
          </a:p>
          <a:p>
            <a:pPr lvl="2"/>
            <a:r>
              <a:rPr lang="en-GB" dirty="0"/>
              <a:t>God’s nature (being proclaimed/praised)</a:t>
            </a:r>
          </a:p>
          <a:p>
            <a:pPr lvl="2"/>
            <a:r>
              <a:rPr lang="en-GB" dirty="0"/>
              <a:t>The people praising</a:t>
            </a:r>
          </a:p>
          <a:p>
            <a:pPr lvl="2"/>
            <a:r>
              <a:rPr lang="en-GB" dirty="0"/>
              <a:t>God’s actions/rule</a:t>
            </a:r>
          </a:p>
          <a:p>
            <a:pPr lvl="1"/>
            <a:r>
              <a:rPr lang="en-GB" dirty="0"/>
              <a:t>Low salience of words with links to lamentation forms</a:t>
            </a:r>
          </a:p>
          <a:p>
            <a:pPr lvl="2"/>
            <a:r>
              <a:rPr lang="en-GB" dirty="0"/>
              <a:t>Despite high incidence of lamenting forms of psalms (about 1/3)</a:t>
            </a:r>
          </a:p>
          <a:p>
            <a:pPr lvl="2"/>
            <a:r>
              <a:rPr lang="en-GB" dirty="0"/>
              <a:t>Believable given that praise is also involved in lamentation forms</a:t>
            </a:r>
          </a:p>
          <a:p>
            <a:pPr lvl="1"/>
            <a:r>
              <a:rPr lang="en-GB" dirty="0"/>
              <a:t>However, hard to trust inferences on topics given low coherence</a:t>
            </a:r>
          </a:p>
        </p:txBody>
      </p:sp>
    </p:spTree>
    <p:extLst>
      <p:ext uri="{BB962C8B-B14F-4D97-AF65-F5344CB8AC3E}">
        <p14:creationId xmlns:p14="http://schemas.microsoft.com/office/powerpoint/2010/main" val="969835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B3E52F-D8B5-4B48-95B6-B5CFD6548208}"/>
              </a:ext>
            </a:extLst>
          </p:cNvPr>
          <p:cNvSpPr>
            <a:spLocks noGrp="1"/>
          </p:cNvSpPr>
          <p:nvPr>
            <p:ph idx="1"/>
          </p:nvPr>
        </p:nvSpPr>
        <p:spPr/>
        <p:txBody>
          <a:bodyPr/>
          <a:lstStyle/>
          <a:p>
            <a:r>
              <a:rPr lang="en-GB" dirty="0"/>
              <a:t>High overlap between words in different topics</a:t>
            </a:r>
          </a:p>
          <a:p>
            <a:pPr lvl="1"/>
            <a:r>
              <a:rPr lang="en-GB" dirty="0"/>
              <a:t>Biggest culprits – Yahweh and God were taken out, because their outsize frequency is obvious</a:t>
            </a:r>
          </a:p>
          <a:p>
            <a:pPr lvl="1"/>
            <a:r>
              <a:rPr lang="en-GB" dirty="0"/>
              <a:t>Still the high overlap suggests high word frequency – similarity/interconnectedness in themes in praise form the psalms</a:t>
            </a:r>
          </a:p>
          <a:p>
            <a:pPr lvl="1"/>
            <a:r>
              <a:rPr lang="en-GB" dirty="0"/>
              <a:t>Makes sense given the hymn form: Call to Praise Yahweh, then Praise of Nature/Rule of God (Weiser, 1962)</a:t>
            </a:r>
          </a:p>
        </p:txBody>
      </p:sp>
      <p:sp>
        <p:nvSpPr>
          <p:cNvPr id="4" name="Title 1">
            <a:extLst>
              <a:ext uri="{FF2B5EF4-FFF2-40B4-BE49-F238E27FC236}">
                <a16:creationId xmlns:a16="http://schemas.microsoft.com/office/drawing/2014/main" id="{6972B857-BDDA-4D55-A47B-EBE920EDDCB0}"/>
              </a:ext>
            </a:extLst>
          </p:cNvPr>
          <p:cNvSpPr>
            <a:spLocks noGrp="1"/>
          </p:cNvSpPr>
          <p:nvPr>
            <p:ph type="title"/>
          </p:nvPr>
        </p:nvSpPr>
        <p:spPr>
          <a:xfrm>
            <a:off x="809625" y="447675"/>
            <a:ext cx="10572750" cy="969963"/>
          </a:xfrm>
        </p:spPr>
        <p:txBody>
          <a:bodyPr/>
          <a:lstStyle/>
          <a:p>
            <a:r>
              <a:rPr lang="en-GB" dirty="0"/>
              <a:t>Summary of Findings – Topic Coherence</a:t>
            </a:r>
          </a:p>
        </p:txBody>
      </p:sp>
    </p:spTree>
    <p:extLst>
      <p:ext uri="{BB962C8B-B14F-4D97-AF65-F5344CB8AC3E}">
        <p14:creationId xmlns:p14="http://schemas.microsoft.com/office/powerpoint/2010/main" val="27459903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746</TotalTime>
  <Words>1105</Words>
  <Application>Microsoft Office PowerPoint</Application>
  <PresentationFormat>Widescreen</PresentationFormat>
  <Paragraphs>97</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Century Gothic</vt:lpstr>
      <vt:lpstr>Wingdings 2</vt:lpstr>
      <vt:lpstr>Quotable</vt:lpstr>
      <vt:lpstr>Topical Extraction on the Book of Psalms</vt:lpstr>
      <vt:lpstr>Introduction</vt:lpstr>
      <vt:lpstr>Psalms – Types &amp; Themes</vt:lpstr>
      <vt:lpstr>Latent Dirichlet Allocation (LDA)</vt:lpstr>
      <vt:lpstr>Research Question and Hypothesis</vt:lpstr>
      <vt:lpstr>The Data</vt:lpstr>
      <vt:lpstr>Method and Implementation</vt:lpstr>
      <vt:lpstr>Summary of Findings – Topic Coherence</vt:lpstr>
      <vt:lpstr>Summary of Findings – Topic Coherence</vt:lpstr>
      <vt:lpstr>Summary of Findings – Topic Dominance</vt:lpstr>
      <vt:lpstr>Future Refinements and Directions</vt:lpstr>
      <vt:lpstr>Thoughts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Topical Extraction on the Book of Psalms</dc:title>
  <dc:creator>Timothy Lee</dc:creator>
  <cp:lastModifiedBy>Timothy Lee</cp:lastModifiedBy>
  <cp:revision>80</cp:revision>
  <dcterms:created xsi:type="dcterms:W3CDTF">2019-11-14T15:18:54Z</dcterms:created>
  <dcterms:modified xsi:type="dcterms:W3CDTF">2019-11-15T16:48:52Z</dcterms:modified>
</cp:coreProperties>
</file>