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60" r:id="rId5"/>
    <p:sldId id="259" r:id="rId6"/>
  </p:sldIdLst>
  <p:sldSz cx="9144000" cy="6858000" type="screen4x3"/>
  <p:notesSz cx="7005638" cy="92884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660033"/>
    <a:srgbClr val="99330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756" autoAdjust="0"/>
    <p:restoredTop sz="94660"/>
  </p:normalViewPr>
  <p:slideViewPr>
    <p:cSldViewPr showGuides="1">
      <p:cViewPr varScale="1">
        <p:scale>
          <a:sx n="63" d="100"/>
          <a:sy n="63" d="100"/>
        </p:scale>
        <p:origin x="-558"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68750" y="0"/>
            <a:ext cx="3035300" cy="465138"/>
          </a:xfrm>
          <a:prstGeom prst="rect">
            <a:avLst/>
          </a:prstGeom>
        </p:spPr>
        <p:txBody>
          <a:bodyPr vert="horz" lIns="91440" tIns="45720" rIns="91440" bIns="45720" rtlCol="0"/>
          <a:lstStyle>
            <a:lvl1pPr algn="r">
              <a:defRPr sz="1200"/>
            </a:lvl1pPr>
          </a:lstStyle>
          <a:p>
            <a:fld id="{9D050C87-C76A-4E72-B875-35826D777CC8}" type="datetimeFigureOut">
              <a:rPr lang="en-US" smtClean="0"/>
              <a:t>9/6/2012</a:t>
            </a:fld>
            <a:endParaRPr lang="en-US"/>
          </a:p>
        </p:txBody>
      </p:sp>
      <p:sp>
        <p:nvSpPr>
          <p:cNvPr id="4" name="Slide Image Placeholder 3"/>
          <p:cNvSpPr>
            <a:spLocks noGrp="1" noRot="1" noChangeAspect="1"/>
          </p:cNvSpPr>
          <p:nvPr>
            <p:ph type="sldImg" idx="2"/>
          </p:nvPr>
        </p:nvSpPr>
        <p:spPr>
          <a:xfrm>
            <a:off x="1181100" y="696913"/>
            <a:ext cx="4645025" cy="34829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0088" y="4411663"/>
            <a:ext cx="5605462" cy="417988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1738"/>
            <a:ext cx="3035300" cy="4651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68750" y="8821738"/>
            <a:ext cx="3035300" cy="465137"/>
          </a:xfrm>
          <a:prstGeom prst="rect">
            <a:avLst/>
          </a:prstGeom>
        </p:spPr>
        <p:txBody>
          <a:bodyPr vert="horz" lIns="91440" tIns="45720" rIns="91440" bIns="45720" rtlCol="0" anchor="b"/>
          <a:lstStyle>
            <a:lvl1pPr algn="r">
              <a:defRPr sz="1200"/>
            </a:lvl1pPr>
          </a:lstStyle>
          <a:p>
            <a:fld id="{351F1503-6334-460B-8873-AC52129E3941}" type="slidenum">
              <a:rPr lang="en-US" smtClean="0"/>
              <a:t>‹#›</a:t>
            </a:fld>
            <a:endParaRPr lang="en-US"/>
          </a:p>
        </p:txBody>
      </p:sp>
    </p:spTree>
    <p:extLst>
      <p:ext uri="{BB962C8B-B14F-4D97-AF65-F5344CB8AC3E}">
        <p14:creationId xmlns:p14="http://schemas.microsoft.com/office/powerpoint/2010/main" val="444520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1F1503-6334-460B-8873-AC52129E3941}" type="slidenum">
              <a:rPr lang="en-US" smtClean="0"/>
              <a:t>2</a:t>
            </a:fld>
            <a:endParaRPr lang="en-US"/>
          </a:p>
        </p:txBody>
      </p:sp>
    </p:spTree>
    <p:extLst>
      <p:ext uri="{BB962C8B-B14F-4D97-AF65-F5344CB8AC3E}">
        <p14:creationId xmlns:p14="http://schemas.microsoft.com/office/powerpoint/2010/main" val="145214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44240C-DEE8-4817-8996-7ADAD85D1E79}" type="datetimeFigureOut">
              <a:rPr lang="en-US" smtClean="0"/>
              <a:t>9/6/2012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F5524B-9EA5-4649-AF1E-3494520E7DB5}" type="slidenum">
              <a:rPr lang="en-US" smtClean="0"/>
              <a:t>‹#›</a:t>
            </a:fld>
            <a:endParaRPr lang="en-US"/>
          </a:p>
        </p:txBody>
      </p:sp>
    </p:spTree>
    <p:extLst>
      <p:ext uri="{BB962C8B-B14F-4D97-AF65-F5344CB8AC3E}">
        <p14:creationId xmlns:p14="http://schemas.microsoft.com/office/powerpoint/2010/main" val="524163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44240C-DEE8-4817-8996-7ADAD85D1E79}" type="datetimeFigureOut">
              <a:rPr lang="en-US" smtClean="0"/>
              <a:t>9/6/2012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F5524B-9EA5-4649-AF1E-3494520E7DB5}" type="slidenum">
              <a:rPr lang="en-US" smtClean="0"/>
              <a:t>‹#›</a:t>
            </a:fld>
            <a:endParaRPr lang="en-US"/>
          </a:p>
        </p:txBody>
      </p:sp>
    </p:spTree>
    <p:extLst>
      <p:ext uri="{BB962C8B-B14F-4D97-AF65-F5344CB8AC3E}">
        <p14:creationId xmlns:p14="http://schemas.microsoft.com/office/powerpoint/2010/main" val="2098097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44240C-DEE8-4817-8996-7ADAD85D1E79}" type="datetimeFigureOut">
              <a:rPr lang="en-US" smtClean="0"/>
              <a:t>9/6/2012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F5524B-9EA5-4649-AF1E-3494520E7DB5}" type="slidenum">
              <a:rPr lang="en-US" smtClean="0"/>
              <a:t>‹#›</a:t>
            </a:fld>
            <a:endParaRPr lang="en-US"/>
          </a:p>
        </p:txBody>
      </p:sp>
    </p:spTree>
    <p:extLst>
      <p:ext uri="{BB962C8B-B14F-4D97-AF65-F5344CB8AC3E}">
        <p14:creationId xmlns:p14="http://schemas.microsoft.com/office/powerpoint/2010/main" val="1655597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44240C-DEE8-4817-8996-7ADAD85D1E79}" type="datetimeFigureOut">
              <a:rPr lang="en-US" smtClean="0"/>
              <a:t>9/6/2012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F5524B-9EA5-4649-AF1E-3494520E7DB5}" type="slidenum">
              <a:rPr lang="en-US" smtClean="0"/>
              <a:t>‹#›</a:t>
            </a:fld>
            <a:endParaRPr lang="en-US"/>
          </a:p>
        </p:txBody>
      </p:sp>
    </p:spTree>
    <p:extLst>
      <p:ext uri="{BB962C8B-B14F-4D97-AF65-F5344CB8AC3E}">
        <p14:creationId xmlns:p14="http://schemas.microsoft.com/office/powerpoint/2010/main" val="3880274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44240C-DEE8-4817-8996-7ADAD85D1E79}" type="datetimeFigureOut">
              <a:rPr lang="en-US" smtClean="0"/>
              <a:t>9/6/2012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F5524B-9EA5-4649-AF1E-3494520E7DB5}" type="slidenum">
              <a:rPr lang="en-US" smtClean="0"/>
              <a:t>‹#›</a:t>
            </a:fld>
            <a:endParaRPr lang="en-US"/>
          </a:p>
        </p:txBody>
      </p:sp>
    </p:spTree>
    <p:extLst>
      <p:ext uri="{BB962C8B-B14F-4D97-AF65-F5344CB8AC3E}">
        <p14:creationId xmlns:p14="http://schemas.microsoft.com/office/powerpoint/2010/main" val="2419683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44240C-DEE8-4817-8996-7ADAD85D1E79}" type="datetimeFigureOut">
              <a:rPr lang="en-US" smtClean="0"/>
              <a:t>9/6/2012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F5524B-9EA5-4649-AF1E-3494520E7DB5}" type="slidenum">
              <a:rPr lang="en-US" smtClean="0"/>
              <a:t>‹#›</a:t>
            </a:fld>
            <a:endParaRPr lang="en-US"/>
          </a:p>
        </p:txBody>
      </p:sp>
    </p:spTree>
    <p:extLst>
      <p:ext uri="{BB962C8B-B14F-4D97-AF65-F5344CB8AC3E}">
        <p14:creationId xmlns:p14="http://schemas.microsoft.com/office/powerpoint/2010/main" val="2248828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44240C-DEE8-4817-8996-7ADAD85D1E79}" type="datetimeFigureOut">
              <a:rPr lang="en-US" smtClean="0"/>
              <a:t>9/6/2012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F5524B-9EA5-4649-AF1E-3494520E7DB5}" type="slidenum">
              <a:rPr lang="en-US" smtClean="0"/>
              <a:t>‹#›</a:t>
            </a:fld>
            <a:endParaRPr lang="en-US"/>
          </a:p>
        </p:txBody>
      </p:sp>
    </p:spTree>
    <p:extLst>
      <p:ext uri="{BB962C8B-B14F-4D97-AF65-F5344CB8AC3E}">
        <p14:creationId xmlns:p14="http://schemas.microsoft.com/office/powerpoint/2010/main" val="4088902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44240C-DEE8-4817-8996-7ADAD85D1E79}" type="datetimeFigureOut">
              <a:rPr lang="en-US" smtClean="0"/>
              <a:t>9/6/2012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F5524B-9EA5-4649-AF1E-3494520E7DB5}" type="slidenum">
              <a:rPr lang="en-US" smtClean="0"/>
              <a:t>‹#›</a:t>
            </a:fld>
            <a:endParaRPr lang="en-US"/>
          </a:p>
        </p:txBody>
      </p:sp>
    </p:spTree>
    <p:extLst>
      <p:ext uri="{BB962C8B-B14F-4D97-AF65-F5344CB8AC3E}">
        <p14:creationId xmlns:p14="http://schemas.microsoft.com/office/powerpoint/2010/main" val="3684705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44240C-DEE8-4817-8996-7ADAD85D1E79}" type="datetimeFigureOut">
              <a:rPr lang="en-US" smtClean="0"/>
              <a:t>9/6/2012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F5524B-9EA5-4649-AF1E-3494520E7DB5}" type="slidenum">
              <a:rPr lang="en-US" smtClean="0"/>
              <a:t>‹#›</a:t>
            </a:fld>
            <a:endParaRPr lang="en-US"/>
          </a:p>
        </p:txBody>
      </p:sp>
    </p:spTree>
    <p:extLst>
      <p:ext uri="{BB962C8B-B14F-4D97-AF65-F5344CB8AC3E}">
        <p14:creationId xmlns:p14="http://schemas.microsoft.com/office/powerpoint/2010/main" val="2160060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44240C-DEE8-4817-8996-7ADAD85D1E79}" type="datetimeFigureOut">
              <a:rPr lang="en-US" smtClean="0"/>
              <a:t>9/6/2012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F5524B-9EA5-4649-AF1E-3494520E7DB5}" type="slidenum">
              <a:rPr lang="en-US" smtClean="0"/>
              <a:t>‹#›</a:t>
            </a:fld>
            <a:endParaRPr lang="en-US"/>
          </a:p>
        </p:txBody>
      </p:sp>
    </p:spTree>
    <p:extLst>
      <p:ext uri="{BB962C8B-B14F-4D97-AF65-F5344CB8AC3E}">
        <p14:creationId xmlns:p14="http://schemas.microsoft.com/office/powerpoint/2010/main" val="852779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44240C-DEE8-4817-8996-7ADAD85D1E79}" type="datetimeFigureOut">
              <a:rPr lang="en-US" smtClean="0"/>
              <a:t>9/6/2012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F5524B-9EA5-4649-AF1E-3494520E7DB5}" type="slidenum">
              <a:rPr lang="en-US" smtClean="0"/>
              <a:t>‹#›</a:t>
            </a:fld>
            <a:endParaRPr lang="en-US"/>
          </a:p>
        </p:txBody>
      </p:sp>
    </p:spTree>
    <p:extLst>
      <p:ext uri="{BB962C8B-B14F-4D97-AF65-F5344CB8AC3E}">
        <p14:creationId xmlns:p14="http://schemas.microsoft.com/office/powerpoint/2010/main" val="4067319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44240C-DEE8-4817-8996-7ADAD85D1E79}" type="datetimeFigureOut">
              <a:rPr lang="en-US" smtClean="0"/>
              <a:t>9/6/2012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F5524B-9EA5-4649-AF1E-3494520E7DB5}" type="slidenum">
              <a:rPr lang="en-US" smtClean="0"/>
              <a:t>‹#›</a:t>
            </a:fld>
            <a:endParaRPr lang="en-US"/>
          </a:p>
        </p:txBody>
      </p:sp>
    </p:spTree>
    <p:extLst>
      <p:ext uri="{BB962C8B-B14F-4D97-AF65-F5344CB8AC3E}">
        <p14:creationId xmlns:p14="http://schemas.microsoft.com/office/powerpoint/2010/main" val="521248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tmp"/><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jpg"/><Relationship Id="rId5" Type="http://schemas.openxmlformats.org/officeDocument/2006/relationships/image" Target="../media/image3.tiff"/><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descr="Alpine Country Club - Demarest, New Jersey - Home - Google Chrome"/>
          <p:cNvPicPr>
            <a:picLocks noChangeAspect="1"/>
          </p:cNvPicPr>
          <p:nvPr/>
        </p:nvPicPr>
        <p:blipFill rotWithShape="1">
          <a:blip r:embed="rId2">
            <a:extLst>
              <a:ext uri="{28A0092B-C50C-407E-A947-70E740481C1C}">
                <a14:useLocalDpi xmlns:a14="http://schemas.microsoft.com/office/drawing/2010/main" val="0"/>
              </a:ext>
            </a:extLst>
          </a:blip>
          <a:srcRect l="979" t="12832" r="26507" b="5263"/>
          <a:stretch/>
        </p:blipFill>
        <p:spPr>
          <a:xfrm>
            <a:off x="0" y="928914"/>
            <a:ext cx="9144000" cy="5929086"/>
          </a:xfrm>
          <a:prstGeom prst="rect">
            <a:avLst/>
          </a:prstGeom>
        </p:spPr>
      </p:pic>
      <p:sp>
        <p:nvSpPr>
          <p:cNvPr id="5" name="TextBox 4"/>
          <p:cNvSpPr txBox="1"/>
          <p:nvPr/>
        </p:nvSpPr>
        <p:spPr>
          <a:xfrm>
            <a:off x="225618" y="152400"/>
            <a:ext cx="8692764" cy="646331"/>
          </a:xfrm>
          <a:prstGeom prst="rect">
            <a:avLst/>
          </a:prstGeom>
          <a:noFill/>
        </p:spPr>
        <p:txBody>
          <a:bodyPr wrap="none" rtlCol="0">
            <a:spAutoFit/>
          </a:bodyPr>
          <a:lstStyle/>
          <a:p>
            <a:r>
              <a:rPr lang="en-US" dirty="0" smtClean="0"/>
              <a:t>This is the original design idea—look and feel—classy, quiet, relaxing, very “men’s club”</a:t>
            </a:r>
          </a:p>
          <a:p>
            <a:r>
              <a:rPr lang="en-US" dirty="0" smtClean="0"/>
              <a:t>Dona’s color scheme is black, gray and maroon (and cream if it looks okay, otherwise white)</a:t>
            </a:r>
            <a:endParaRPr lang="en-US" dirty="0"/>
          </a:p>
        </p:txBody>
      </p:sp>
    </p:spTree>
    <p:extLst>
      <p:ext uri="{BB962C8B-B14F-4D97-AF65-F5344CB8AC3E}">
        <p14:creationId xmlns:p14="http://schemas.microsoft.com/office/powerpoint/2010/main" val="1226805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lpine Country Club - Demarest, New Jersey - Home - Google Chrome"/>
          <p:cNvPicPr>
            <a:picLocks noChangeAspect="1"/>
          </p:cNvPicPr>
          <p:nvPr/>
        </p:nvPicPr>
        <p:blipFill rotWithShape="1">
          <a:blip r:embed="rId3">
            <a:extLst>
              <a:ext uri="{28A0092B-C50C-407E-A947-70E740481C1C}">
                <a14:useLocalDpi xmlns:a14="http://schemas.microsoft.com/office/drawing/2010/main" val="0"/>
              </a:ext>
            </a:extLst>
          </a:blip>
          <a:srcRect l="979" t="12832" r="26507" b="5263"/>
          <a:stretch/>
        </p:blipFill>
        <p:spPr>
          <a:xfrm>
            <a:off x="-4916" y="22123"/>
            <a:ext cx="9144000" cy="5929086"/>
          </a:xfrm>
          <a:prstGeom prst="rect">
            <a:avLst/>
          </a:prstGeom>
        </p:spPr>
      </p:pic>
      <p:sp>
        <p:nvSpPr>
          <p:cNvPr id="2" name="Title 1"/>
          <p:cNvSpPr>
            <a:spLocks noGrp="1"/>
          </p:cNvSpPr>
          <p:nvPr>
            <p:ph type="ctrTitle"/>
          </p:nvPr>
        </p:nvSpPr>
        <p:spPr/>
        <p:txBody>
          <a:bodyPr/>
          <a:lstStyle/>
          <a:p>
            <a:endParaRPr lang="en-US"/>
          </a:p>
        </p:txBody>
      </p:sp>
      <p:pic>
        <p:nvPicPr>
          <p:cNvPr id="1026" name="Picture 2" descr="http://i.istockimg.com/file_thumbview_approve/15648536/2/stock-photo-15648536-pin-striped-suit-textur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9497"/>
            <a:ext cx="10289473" cy="6850626"/>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1066800" y="4693404"/>
            <a:ext cx="1524000" cy="2286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lumMod val="50000"/>
                  <a:lumOff val="50000"/>
                </a:schemeClr>
              </a:solidFill>
            </a:endParaRPr>
          </a:p>
        </p:txBody>
      </p:sp>
      <p:sp>
        <p:nvSpPr>
          <p:cNvPr id="17" name="TextBox 16"/>
          <p:cNvSpPr txBox="1"/>
          <p:nvPr/>
        </p:nvSpPr>
        <p:spPr>
          <a:xfrm>
            <a:off x="952500" y="152400"/>
            <a:ext cx="7239000" cy="954107"/>
          </a:xfrm>
          <a:prstGeom prst="rect">
            <a:avLst/>
          </a:prstGeom>
          <a:solidFill>
            <a:schemeClr val="tx1"/>
          </a:solidFill>
        </p:spPr>
        <p:txBody>
          <a:bodyPr wrap="square" rtlCol="0">
            <a:spAutoFit/>
          </a:bodyPr>
          <a:lstStyle/>
          <a:p>
            <a:pPr algn="r"/>
            <a:r>
              <a:rPr lang="en-US" sz="4400" b="1" i="1" dirty="0" smtClean="0">
                <a:solidFill>
                  <a:schemeClr val="bg1"/>
                </a:solidFill>
              </a:rPr>
              <a:t>          </a:t>
            </a:r>
            <a:r>
              <a:rPr lang="en-US" sz="1600" b="1" i="1" dirty="0" smtClean="0">
                <a:solidFill>
                  <a:schemeClr val="bg1"/>
                </a:solidFill>
              </a:rPr>
              <a:t>please use logo </a:t>
            </a:r>
            <a:r>
              <a:rPr lang="en-US" sz="4000" b="1" i="1" dirty="0" smtClean="0">
                <a:solidFill>
                  <a:schemeClr val="bg1"/>
                </a:solidFill>
                <a:effectLst>
                  <a:outerShdw blurRad="38100" dist="38100" dir="2700000" algn="tl">
                    <a:srgbClr val="000000">
                      <a:alpha val="43137"/>
                    </a:srgbClr>
                  </a:outerShdw>
                </a:effectLst>
              </a:rPr>
              <a:t>The Chalet </a:t>
            </a:r>
            <a:r>
              <a:rPr lang="en-US" sz="1200" b="1" i="1" dirty="0" smtClean="0">
                <a:solidFill>
                  <a:schemeClr val="bg1"/>
                </a:solidFill>
                <a:effectLst>
                  <a:outerShdw blurRad="38100" dist="38100" dir="2700000" algn="tl">
                    <a:srgbClr val="000000">
                      <a:alpha val="43137"/>
                    </a:srgbClr>
                  </a:outerShdw>
                </a:effectLst>
              </a:rPr>
              <a:t>the ultimate business setting</a:t>
            </a:r>
          </a:p>
          <a:p>
            <a:pPr algn="ctr"/>
            <a:r>
              <a:rPr lang="en-US" sz="1200" b="1" i="1" dirty="0" smtClean="0">
                <a:solidFill>
                  <a:schemeClr val="bg1"/>
                </a:solidFill>
                <a:effectLst>
                  <a:outerShdw blurRad="38100" dist="38100" dir="2700000" algn="tl">
                    <a:srgbClr val="000000">
                      <a:alpha val="43137"/>
                    </a:srgbClr>
                  </a:outerShdw>
                </a:effectLst>
              </a:rPr>
              <a:t> 				</a:t>
            </a:r>
            <a:r>
              <a:rPr lang="en-US" sz="1200" b="1" i="1" smtClean="0">
                <a:solidFill>
                  <a:schemeClr val="bg1"/>
                </a:solidFill>
                <a:effectLst>
                  <a:outerShdw blurRad="38100" dist="38100" dir="2700000" algn="tl">
                    <a:srgbClr val="000000">
                      <a:alpha val="43137"/>
                    </a:srgbClr>
                  </a:outerShdw>
                </a:effectLst>
              </a:rPr>
              <a:t>	at </a:t>
            </a:r>
            <a:r>
              <a:rPr lang="en-US" sz="1200" b="1" i="1" smtClean="0">
                <a:solidFill>
                  <a:schemeClr val="bg1"/>
                </a:solidFill>
                <a:effectLst>
                  <a:outerShdw blurRad="38100" dist="38100" dir="2700000" algn="tl">
                    <a:srgbClr val="000000">
                      <a:alpha val="43137"/>
                    </a:srgbClr>
                  </a:outerShdw>
                </a:effectLst>
              </a:rPr>
              <a:t>selected international </a:t>
            </a:r>
            <a:r>
              <a:rPr lang="en-US" sz="1200" b="1" i="1" smtClean="0">
                <a:solidFill>
                  <a:schemeClr val="bg1"/>
                </a:solidFill>
                <a:effectLst>
                  <a:outerShdw blurRad="38100" dist="38100" dir="2700000" algn="tl">
                    <a:srgbClr val="000000">
                      <a:alpha val="43137"/>
                    </a:srgbClr>
                  </a:outerShdw>
                </a:effectLst>
              </a:rPr>
              <a:t>airshows</a:t>
            </a:r>
            <a:endParaRPr lang="en-US" sz="6000" b="1" i="1" dirty="0">
              <a:solidFill>
                <a:schemeClr val="bg1"/>
              </a:solidFill>
              <a:effectLst>
                <a:outerShdw blurRad="38100" dist="38100" dir="2700000" algn="tl">
                  <a:srgbClr val="000000">
                    <a:alpha val="43137"/>
                  </a:srgbClr>
                </a:outerShdw>
              </a:effectLst>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43000" y="6248400"/>
            <a:ext cx="768269" cy="42593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5" name="Picture 14"/>
          <p:cNvPicPr>
            <a:picLocks noChangeAspect="1"/>
          </p:cNvPicPr>
          <p:nvPr/>
        </p:nvPicPr>
        <p:blipFill rotWithShape="1">
          <a:blip r:embed="rId6" cstate="print">
            <a:extLst>
              <a:ext uri="{28A0092B-C50C-407E-A947-70E740481C1C}">
                <a14:useLocalDpi xmlns:a14="http://schemas.microsoft.com/office/drawing/2010/main" val="0"/>
              </a:ext>
            </a:extLst>
          </a:blip>
          <a:srcRect t="22050"/>
          <a:stretch/>
        </p:blipFill>
        <p:spPr>
          <a:xfrm>
            <a:off x="1905000" y="5486400"/>
            <a:ext cx="540521" cy="71357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TextBox 8"/>
          <p:cNvSpPr txBox="1"/>
          <p:nvPr/>
        </p:nvSpPr>
        <p:spPr>
          <a:xfrm>
            <a:off x="1143000" y="4766846"/>
            <a:ext cx="1447800" cy="338554"/>
          </a:xfrm>
          <a:prstGeom prst="rect">
            <a:avLst/>
          </a:prstGeom>
          <a:noFill/>
        </p:spPr>
        <p:txBody>
          <a:bodyPr wrap="square" rtlCol="0">
            <a:spAutoFit/>
          </a:bodyPr>
          <a:lstStyle/>
          <a:p>
            <a:r>
              <a:rPr lang="en-US" sz="1600" b="1" i="1" dirty="0" smtClean="0">
                <a:solidFill>
                  <a:schemeClr val="tx1">
                    <a:lumMod val="50000"/>
                    <a:lumOff val="50000"/>
                  </a:schemeClr>
                </a:solidFill>
              </a:rPr>
              <a:t>The Chalet at</a:t>
            </a:r>
            <a:endParaRPr lang="en-US" sz="1600" b="1" i="1" dirty="0">
              <a:solidFill>
                <a:schemeClr val="tx1">
                  <a:lumMod val="50000"/>
                  <a:lumOff val="50000"/>
                </a:schemeClr>
              </a:solidFill>
            </a:endParaRPr>
          </a:p>
        </p:txBody>
      </p:sp>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14400" y="381000"/>
            <a:ext cx="2264708" cy="533400"/>
          </a:xfrm>
          <a:prstGeom prst="rect">
            <a:avLst/>
          </a:prstGeom>
        </p:spPr>
      </p:pic>
      <p:pic>
        <p:nvPicPr>
          <p:cNvPr id="1030" name="Picture 6" descr="Paisley Background - Burgundy Royalty Free Stock Vector Art Illustration"/>
          <p:cNvPicPr>
            <a:picLocks noChangeAspect="1" noChangeArrowheads="1"/>
          </p:cNvPicPr>
          <p:nvPr/>
        </p:nvPicPr>
        <p:blipFill rotWithShape="1">
          <a:blip r:embed="rId8">
            <a:extLst>
              <a:ext uri="{28A0092B-C50C-407E-A947-70E740481C1C}">
                <a14:useLocalDpi xmlns:a14="http://schemas.microsoft.com/office/drawing/2010/main" val="0"/>
              </a:ext>
            </a:extLst>
          </a:blip>
          <a:srcRect t="1" b="40130"/>
          <a:stretch/>
        </p:blipFill>
        <p:spPr bwMode="auto">
          <a:xfrm>
            <a:off x="2590800" y="3429000"/>
            <a:ext cx="5715000" cy="384023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066800" y="1143000"/>
            <a:ext cx="1524000" cy="2286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lumMod val="50000"/>
                  <a:lumOff val="50000"/>
                </a:schemeClr>
              </a:solidFill>
            </a:endParaRPr>
          </a:p>
        </p:txBody>
      </p:sp>
      <p:sp>
        <p:nvSpPr>
          <p:cNvPr id="18" name="Rectangle 17"/>
          <p:cNvSpPr/>
          <p:nvPr/>
        </p:nvSpPr>
        <p:spPr>
          <a:xfrm>
            <a:off x="2743200" y="3514904"/>
            <a:ext cx="5562600" cy="3354765"/>
          </a:xfrm>
          <a:prstGeom prst="rect">
            <a:avLst/>
          </a:prstGeom>
        </p:spPr>
        <p:txBody>
          <a:bodyPr wrap="square">
            <a:spAutoFit/>
          </a:bodyPr>
          <a:lstStyle/>
          <a:p>
            <a:r>
              <a:rPr lang="en-US" sz="1600" b="1" i="1" dirty="0">
                <a:solidFill>
                  <a:schemeClr val="bg1"/>
                </a:solidFill>
              </a:rPr>
              <a:t>BUSINESS CLASS</a:t>
            </a:r>
            <a:r>
              <a:rPr lang="en-US" sz="1200" dirty="0">
                <a:solidFill>
                  <a:schemeClr val="bg1"/>
                </a:solidFill>
              </a:rPr>
              <a:t/>
            </a:r>
            <a:br>
              <a:rPr lang="en-US" sz="1200" dirty="0">
                <a:solidFill>
                  <a:schemeClr val="bg1"/>
                </a:solidFill>
              </a:rPr>
            </a:br>
            <a:r>
              <a:rPr lang="en-US" sz="1200" b="1" i="1" dirty="0">
                <a:solidFill>
                  <a:schemeClr val="bg1"/>
                </a:solidFill>
              </a:rPr>
              <a:t>The CHALET</a:t>
            </a:r>
            <a:r>
              <a:rPr lang="en-US" sz="1200" dirty="0">
                <a:solidFill>
                  <a:schemeClr val="bg1"/>
                </a:solidFill>
              </a:rPr>
              <a:t> is located immediately along the flight line at major air shows around the world including the Paris Air Show, Farnborough, Dubai, Singapore and FIDAE.  This exclusive business club setting provides you and your clients unobstructed views of the daily flight demonstrations in the show’s most elegant, upscale locale.</a:t>
            </a:r>
          </a:p>
          <a:p>
            <a:endParaRPr lang="en-US" sz="1200" dirty="0">
              <a:solidFill>
                <a:schemeClr val="bg1"/>
              </a:solidFill>
            </a:endParaRPr>
          </a:p>
          <a:p>
            <a:r>
              <a:rPr lang="en-US" sz="1200" dirty="0">
                <a:solidFill>
                  <a:schemeClr val="bg1"/>
                </a:solidFill>
              </a:rPr>
              <a:t>Open throughout the day for breakfast, lunch, afternoon tea, and other refreshments, and offering both inside and outside seating options, </a:t>
            </a:r>
            <a:r>
              <a:rPr lang="en-US" sz="1200" b="1" i="1" dirty="0">
                <a:solidFill>
                  <a:schemeClr val="bg1"/>
                </a:solidFill>
              </a:rPr>
              <a:t>The CHALET </a:t>
            </a:r>
            <a:r>
              <a:rPr lang="en-US" sz="1200" dirty="0">
                <a:solidFill>
                  <a:schemeClr val="bg1"/>
                </a:solidFill>
              </a:rPr>
              <a:t>provides the ideal backdrop for both formal and informal business discussions.  Each structure is designed, constructed, outfitted and staffed by Kallman Worldwide, organizers of the U.S. Pavilion at the Paris Air Show since 1986.</a:t>
            </a:r>
          </a:p>
          <a:p>
            <a:endParaRPr lang="en-US" sz="1400" dirty="0">
              <a:solidFill>
                <a:schemeClr val="bg1"/>
              </a:solidFill>
            </a:endParaRPr>
          </a:p>
          <a:p>
            <a:r>
              <a:rPr lang="en-US" sz="1400" b="1" i="1" dirty="0">
                <a:solidFill>
                  <a:schemeClr val="bg1"/>
                </a:solidFill>
              </a:rPr>
              <a:t>Now, even smaller companies can be part of The Chalet</a:t>
            </a:r>
          </a:p>
          <a:p>
            <a:r>
              <a:rPr lang="en-US" sz="1200" b="1" i="1" dirty="0">
                <a:solidFill>
                  <a:schemeClr val="bg1"/>
                </a:solidFill>
              </a:rPr>
              <a:t>The Chalet Program </a:t>
            </a:r>
            <a:r>
              <a:rPr lang="en-US" sz="1200" dirty="0">
                <a:solidFill>
                  <a:schemeClr val="bg1"/>
                </a:solidFill>
              </a:rPr>
              <a:t>is an affordable option for companies desiring an exclusive presence on the chalet line.  </a:t>
            </a:r>
            <a:r>
              <a:rPr lang="en-US" sz="1200" b="1" i="1" dirty="0">
                <a:solidFill>
                  <a:schemeClr val="bg1"/>
                </a:solidFill>
              </a:rPr>
              <a:t>The Chalet Program </a:t>
            </a:r>
            <a:r>
              <a:rPr lang="en-US" sz="1200" dirty="0">
                <a:solidFill>
                  <a:schemeClr val="bg1"/>
                </a:solidFill>
              </a:rPr>
              <a:t>offers companies their own individual dining tables or conference rooms  throughout the duration of the show, at a fraction of the cost of building, decorating, catering and staffing an entire facility.</a:t>
            </a:r>
          </a:p>
        </p:txBody>
      </p:sp>
      <p:pic>
        <p:nvPicPr>
          <p:cNvPr id="6" name="Picture 5"/>
          <p:cNvPicPr>
            <a:picLocks noChangeAspect="1"/>
          </p:cNvPicPr>
          <p:nvPr/>
        </p:nvPicPr>
        <p:blipFill rotWithShape="1">
          <a:blip r:embed="rId9" cstate="print">
            <a:extLst>
              <a:ext uri="{28A0092B-C50C-407E-A947-70E740481C1C}">
                <a14:useLocalDpi xmlns:a14="http://schemas.microsoft.com/office/drawing/2010/main" val="0"/>
              </a:ext>
            </a:extLst>
          </a:blip>
          <a:srcRect l="1968" t="30323" r="7926" b="13057"/>
          <a:stretch/>
        </p:blipFill>
        <p:spPr>
          <a:xfrm>
            <a:off x="2590800" y="1143000"/>
            <a:ext cx="5715000" cy="2286000"/>
          </a:xfrm>
          <a:prstGeom prst="rect">
            <a:avLst/>
          </a:prstGeom>
          <a:ln w="3175">
            <a:solidFill>
              <a:schemeClr val="tx1"/>
            </a:solidFill>
          </a:ln>
          <a:effectLst>
            <a:outerShdw blurRad="292100" dist="139700" dir="2700000" algn="tl" rotWithShape="0">
              <a:srgbClr val="333333">
                <a:alpha val="65000"/>
              </a:srgbClr>
            </a:outerShdw>
          </a:effectLst>
        </p:spPr>
      </p:pic>
      <p:sp>
        <p:nvSpPr>
          <p:cNvPr id="20" name="Rectangle 19"/>
          <p:cNvSpPr/>
          <p:nvPr/>
        </p:nvSpPr>
        <p:spPr>
          <a:xfrm>
            <a:off x="1143000" y="1074509"/>
            <a:ext cx="1524000" cy="2354491"/>
          </a:xfrm>
          <a:prstGeom prst="rect">
            <a:avLst/>
          </a:prstGeom>
        </p:spPr>
        <p:txBody>
          <a:bodyPr wrap="square">
            <a:spAutoFit/>
          </a:bodyPr>
          <a:lstStyle/>
          <a:p>
            <a:pPr>
              <a:lnSpc>
                <a:spcPct val="150000"/>
              </a:lnSpc>
            </a:pPr>
            <a:r>
              <a:rPr lang="en-US" sz="1400" dirty="0">
                <a:solidFill>
                  <a:schemeClr val="bg1"/>
                </a:solidFill>
              </a:rPr>
              <a:t>Amenities</a:t>
            </a:r>
          </a:p>
          <a:p>
            <a:pPr>
              <a:lnSpc>
                <a:spcPct val="150000"/>
              </a:lnSpc>
            </a:pPr>
            <a:r>
              <a:rPr lang="en-US" sz="1400" dirty="0">
                <a:solidFill>
                  <a:schemeClr val="bg1"/>
                </a:solidFill>
              </a:rPr>
              <a:t>Options</a:t>
            </a:r>
          </a:p>
          <a:p>
            <a:pPr>
              <a:lnSpc>
                <a:spcPct val="150000"/>
              </a:lnSpc>
            </a:pPr>
            <a:r>
              <a:rPr lang="en-US" sz="1400" dirty="0">
                <a:solidFill>
                  <a:schemeClr val="bg1"/>
                </a:solidFill>
              </a:rPr>
              <a:t>Client list</a:t>
            </a:r>
          </a:p>
          <a:p>
            <a:pPr>
              <a:lnSpc>
                <a:spcPct val="150000"/>
              </a:lnSpc>
            </a:pPr>
            <a:r>
              <a:rPr lang="en-US" sz="1400" dirty="0">
                <a:solidFill>
                  <a:schemeClr val="bg1"/>
                </a:solidFill>
              </a:rPr>
              <a:t>Testimonials</a:t>
            </a:r>
          </a:p>
          <a:p>
            <a:pPr>
              <a:lnSpc>
                <a:spcPct val="150000"/>
              </a:lnSpc>
            </a:pPr>
            <a:r>
              <a:rPr lang="en-US" sz="1400" dirty="0">
                <a:solidFill>
                  <a:schemeClr val="bg1"/>
                </a:solidFill>
              </a:rPr>
              <a:t>Photo gallery</a:t>
            </a:r>
          </a:p>
          <a:p>
            <a:pPr>
              <a:lnSpc>
                <a:spcPct val="150000"/>
              </a:lnSpc>
            </a:pPr>
            <a:r>
              <a:rPr lang="en-US" sz="1400" dirty="0" smtClean="0">
                <a:solidFill>
                  <a:schemeClr val="bg1"/>
                </a:solidFill>
              </a:rPr>
              <a:t>See us in person</a:t>
            </a:r>
            <a:endParaRPr lang="en-US" sz="1400" dirty="0">
              <a:solidFill>
                <a:schemeClr val="bg1"/>
              </a:solidFill>
            </a:endParaRPr>
          </a:p>
          <a:p>
            <a:pPr>
              <a:lnSpc>
                <a:spcPct val="150000"/>
              </a:lnSpc>
            </a:pPr>
            <a:r>
              <a:rPr lang="en-US" sz="1400" dirty="0">
                <a:solidFill>
                  <a:schemeClr val="bg1"/>
                </a:solidFill>
              </a:rPr>
              <a:t>Contact us</a:t>
            </a:r>
          </a:p>
        </p:txBody>
      </p:sp>
      <p:pic>
        <p:nvPicPr>
          <p:cNvPr id="1034" name="Picture 10" descr="DUBAI AIRSHOW Logo"/>
          <p:cNvPicPr>
            <a:picLocks noChangeAspect="1" noChangeArrowheads="1"/>
          </p:cNvPicPr>
          <p:nvPr/>
        </p:nvPicPr>
        <p:blipFill rotWithShape="1">
          <a:blip r:embed="rId10">
            <a:extLst>
              <a:ext uri="{28A0092B-C50C-407E-A947-70E740481C1C}">
                <a14:useLocalDpi xmlns:a14="http://schemas.microsoft.com/office/drawing/2010/main" val="0"/>
              </a:ext>
            </a:extLst>
          </a:blip>
          <a:srcRect t="19785" b="20860"/>
          <a:stretch/>
        </p:blipFill>
        <p:spPr bwMode="auto">
          <a:xfrm>
            <a:off x="1172496" y="5153647"/>
            <a:ext cx="685800" cy="40705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19" name="Picture 18"/>
          <p:cNvPicPr>
            <a:picLocks noChangeAspect="1"/>
          </p:cNvPicPr>
          <p:nvPr/>
        </p:nvPicPr>
        <p:blipFill rotWithShape="1">
          <a:blip r:embed="rId11">
            <a:extLst>
              <a:ext uri="{28A0092B-C50C-407E-A947-70E740481C1C}">
                <a14:useLocalDpi xmlns:a14="http://schemas.microsoft.com/office/drawing/2010/main" val="0"/>
              </a:ext>
            </a:extLst>
          </a:blip>
          <a:srcRect l="56129" t="24395" r="13710" b="35317"/>
          <a:stretch/>
        </p:blipFill>
        <p:spPr>
          <a:xfrm>
            <a:off x="1120534" y="3445458"/>
            <a:ext cx="1454768" cy="1219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Striped Right Arrow 7"/>
          <p:cNvSpPr/>
          <p:nvPr/>
        </p:nvSpPr>
        <p:spPr>
          <a:xfrm>
            <a:off x="1447800" y="3886200"/>
            <a:ext cx="609600" cy="533400"/>
          </a:xfrm>
          <a:prstGeom prst="striped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rgbClr val="C00000"/>
                </a:solidFill>
              </a:rPr>
              <a:t>video</a:t>
            </a:r>
            <a:endParaRPr lang="en-US" sz="700" dirty="0">
              <a:solidFill>
                <a:srgbClr val="C00000"/>
              </a:solidFill>
            </a:endParaRPr>
          </a:p>
        </p:txBody>
      </p:sp>
      <p:sp>
        <p:nvSpPr>
          <p:cNvPr id="5" name="TextBox 4"/>
          <p:cNvSpPr txBox="1"/>
          <p:nvPr/>
        </p:nvSpPr>
        <p:spPr>
          <a:xfrm>
            <a:off x="1676400" y="4449306"/>
            <a:ext cx="1295400" cy="276999"/>
          </a:xfrm>
          <a:prstGeom prst="rect">
            <a:avLst/>
          </a:prstGeom>
          <a:noFill/>
        </p:spPr>
        <p:txBody>
          <a:bodyPr wrap="square" rtlCol="0">
            <a:spAutoFit/>
          </a:bodyPr>
          <a:lstStyle/>
          <a:p>
            <a:r>
              <a:rPr lang="en-US" sz="1200" i="1" dirty="0">
                <a:solidFill>
                  <a:schemeClr val="bg1"/>
                </a:solidFill>
              </a:rPr>
              <a:t>v</a:t>
            </a:r>
            <a:r>
              <a:rPr lang="en-US" sz="1200" i="1" dirty="0" smtClean="0">
                <a:solidFill>
                  <a:schemeClr val="bg1"/>
                </a:solidFill>
              </a:rPr>
              <a:t>irtual tour</a:t>
            </a:r>
            <a:endParaRPr lang="en-US" sz="1200" i="1" dirty="0">
              <a:solidFill>
                <a:schemeClr val="bg1"/>
              </a:solidFill>
            </a:endParaRPr>
          </a:p>
        </p:txBody>
      </p:sp>
    </p:spTree>
    <p:extLst>
      <p:ext uri="{BB962C8B-B14F-4D97-AF65-F5344CB8AC3E}">
        <p14:creationId xmlns:p14="http://schemas.microsoft.com/office/powerpoint/2010/main" val="3338907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28600" y="228600"/>
            <a:ext cx="3886200" cy="4154984"/>
          </a:xfrm>
          <a:prstGeom prst="rect">
            <a:avLst/>
          </a:prstGeom>
          <a:noFill/>
        </p:spPr>
        <p:txBody>
          <a:bodyPr wrap="square" rtlCol="0">
            <a:spAutoFit/>
          </a:bodyPr>
          <a:lstStyle/>
          <a:p>
            <a:r>
              <a:rPr lang="en-US" sz="1200" b="1" dirty="0" smtClean="0">
                <a:solidFill>
                  <a:srgbClr val="C00000"/>
                </a:solidFill>
              </a:rPr>
              <a:t>AMENITIES</a:t>
            </a:r>
          </a:p>
          <a:p>
            <a:r>
              <a:rPr lang="en-US" sz="1200" dirty="0"/>
              <a:t>A</a:t>
            </a:r>
            <a:r>
              <a:rPr lang="en-US" sz="1200" dirty="0" smtClean="0"/>
              <a:t>ir conditioned/heated</a:t>
            </a:r>
          </a:p>
          <a:p>
            <a:r>
              <a:rPr lang="en-US" sz="1200" dirty="0" smtClean="0"/>
              <a:t>Bar service with top shelf selections</a:t>
            </a:r>
          </a:p>
          <a:p>
            <a:r>
              <a:rPr lang="en-US" sz="1200" dirty="0" smtClean="0"/>
              <a:t>Charging stations</a:t>
            </a:r>
          </a:p>
          <a:p>
            <a:r>
              <a:rPr lang="en-US" sz="1200" dirty="0" smtClean="0"/>
              <a:t>Coat room</a:t>
            </a:r>
            <a:endParaRPr lang="en-US" sz="1200" b="1" dirty="0" smtClean="0">
              <a:solidFill>
                <a:srgbClr val="C00000"/>
              </a:solidFill>
            </a:endParaRPr>
          </a:p>
          <a:p>
            <a:r>
              <a:rPr lang="en-US" sz="1200" dirty="0" smtClean="0"/>
              <a:t>Coffee and tea available all day</a:t>
            </a:r>
          </a:p>
          <a:p>
            <a:r>
              <a:rPr lang="en-US" sz="1200" dirty="0" smtClean="0"/>
              <a:t>Computer (Microsoft Office and Internet)</a:t>
            </a:r>
          </a:p>
          <a:p>
            <a:r>
              <a:rPr lang="en-US" sz="1200" dirty="0" smtClean="0"/>
              <a:t>Concierge</a:t>
            </a:r>
          </a:p>
          <a:p>
            <a:r>
              <a:rPr lang="en-US" sz="1200" dirty="0" smtClean="0"/>
              <a:t>Dedicated site manager</a:t>
            </a:r>
          </a:p>
          <a:p>
            <a:r>
              <a:rPr lang="en-US" sz="1200" dirty="0" smtClean="0"/>
              <a:t>Formal buffet </a:t>
            </a:r>
            <a:r>
              <a:rPr lang="en-US" sz="1200" dirty="0"/>
              <a:t>or </a:t>
            </a:r>
            <a:r>
              <a:rPr lang="en-US" sz="1200" dirty="0" smtClean="0"/>
              <a:t>plated gourmet meals </a:t>
            </a:r>
            <a:br>
              <a:rPr lang="en-US" sz="1200" dirty="0" smtClean="0"/>
            </a:br>
            <a:r>
              <a:rPr lang="en-US" sz="1200" dirty="0" smtClean="0"/>
              <a:t>Fresh flowers</a:t>
            </a:r>
          </a:p>
          <a:p>
            <a:r>
              <a:rPr lang="en-US" sz="1200" dirty="0" smtClean="0"/>
              <a:t>Live digital news feeds</a:t>
            </a:r>
          </a:p>
          <a:p>
            <a:r>
              <a:rPr lang="en-US" sz="1200" dirty="0" smtClean="0"/>
              <a:t>Private computer stations</a:t>
            </a:r>
          </a:p>
          <a:p>
            <a:r>
              <a:rPr lang="en-US" sz="1200" dirty="0" smtClean="0"/>
              <a:t>Private restrooms</a:t>
            </a:r>
          </a:p>
          <a:p>
            <a:r>
              <a:rPr lang="en-US" sz="1200" dirty="0" smtClean="0"/>
              <a:t>Receptionist</a:t>
            </a:r>
          </a:p>
          <a:p>
            <a:r>
              <a:rPr lang="en-US" sz="1200" dirty="0" smtClean="0"/>
              <a:t>Secretarial services available</a:t>
            </a:r>
          </a:p>
          <a:p>
            <a:r>
              <a:rPr lang="en-US" sz="1200" dirty="0" smtClean="0"/>
              <a:t>Soft seating conversation pits</a:t>
            </a:r>
          </a:p>
          <a:p>
            <a:r>
              <a:rPr lang="en-US" sz="1200" dirty="0" smtClean="0"/>
              <a:t>Interpreters</a:t>
            </a:r>
          </a:p>
          <a:p>
            <a:r>
              <a:rPr lang="en-US" sz="1200" dirty="0" smtClean="0"/>
              <a:t>Waiter/waitress service</a:t>
            </a:r>
          </a:p>
          <a:p>
            <a:r>
              <a:rPr lang="en-US" sz="1200" dirty="0"/>
              <a:t>L</a:t>
            </a:r>
            <a:r>
              <a:rPr lang="en-US" sz="1200" dirty="0" smtClean="0"/>
              <a:t>inen service</a:t>
            </a:r>
          </a:p>
          <a:p>
            <a:r>
              <a:rPr lang="en-US" sz="1200" dirty="0" err="1" smtClean="0"/>
              <a:t>Wi-fi</a:t>
            </a:r>
            <a:endParaRPr lang="en-US" sz="1200" dirty="0" smtClean="0"/>
          </a:p>
          <a:p>
            <a:r>
              <a:rPr lang="en-US" sz="1200" dirty="0" smtClean="0"/>
              <a:t>Wine service</a:t>
            </a:r>
            <a:endParaRPr lang="en-US" sz="1200" dirty="0"/>
          </a:p>
        </p:txBody>
      </p:sp>
    </p:spTree>
    <p:extLst>
      <p:ext uri="{BB962C8B-B14F-4D97-AF65-F5344CB8AC3E}">
        <p14:creationId xmlns:p14="http://schemas.microsoft.com/office/powerpoint/2010/main" val="3134017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Title 1"/>
          <p:cNvSpPr txBox="1">
            <a:spLocks/>
          </p:cNvSpPr>
          <p:nvPr/>
        </p:nvSpPr>
        <p:spPr>
          <a:xfrm>
            <a:off x="4572000" y="2819400"/>
            <a:ext cx="4343400" cy="1752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200" b="1" dirty="0" smtClean="0"/>
              <a:t>Office Suites:</a:t>
            </a:r>
            <a:r>
              <a:rPr lang="en-US" sz="1200" dirty="0" smtClean="0"/>
              <a:t/>
            </a:r>
            <a:br>
              <a:rPr lang="en-US" sz="1200" dirty="0" smtClean="0"/>
            </a:br>
            <a:r>
              <a:rPr lang="en-US" sz="1200" b="1" i="1" dirty="0" smtClean="0"/>
              <a:t>The CHALET </a:t>
            </a:r>
            <a:r>
              <a:rPr lang="en-US" sz="1200" dirty="0" smtClean="0"/>
              <a:t>also offers multi-room office suites. This option can be built to your specifications inclusive of conference room, reception area, or work space based on your corporate requirements. The suite option is ideal for those with a demanding meeting schedule.</a:t>
            </a:r>
            <a:br>
              <a:rPr lang="en-US" sz="1200" dirty="0" smtClean="0"/>
            </a:br>
            <a:r>
              <a:rPr lang="en-US" sz="1200" dirty="0" smtClean="0"/>
              <a:t> </a:t>
            </a:r>
            <a:br>
              <a:rPr lang="en-US" sz="1200" dirty="0" smtClean="0"/>
            </a:br>
            <a:r>
              <a:rPr lang="en-US" sz="1200" b="1" dirty="0" smtClean="0"/>
              <a:t>Private Chalet Units:</a:t>
            </a:r>
            <a:r>
              <a:rPr lang="en-US" sz="1200" dirty="0" smtClean="0"/>
              <a:t/>
            </a:r>
            <a:br>
              <a:rPr lang="en-US" sz="1200" dirty="0" smtClean="0"/>
            </a:br>
            <a:r>
              <a:rPr lang="en-US" sz="1200" dirty="0" smtClean="0"/>
              <a:t>One chalet unit not enough? Two chalet units too much?  Our clients experience the flexibility that isn't available when purchasing a chalet unit on your own.  Don't let fixed size units keep you from obtaining the experience you desire.  In </a:t>
            </a:r>
            <a:r>
              <a:rPr lang="en-US" sz="1200" b="1" i="1" dirty="0" smtClean="0"/>
              <a:t>The CHALET</a:t>
            </a:r>
            <a:r>
              <a:rPr lang="en-US" sz="1200" dirty="0" smtClean="0"/>
              <a:t>, you are able to purchase more than a unit or less than a unit. Dining rooms, conference spaces as well as exhibits can be incorporated into your layout depending on your specific space requirements and budget. </a:t>
            </a:r>
            <a:br>
              <a:rPr lang="en-US" sz="1200" dirty="0" smtClean="0"/>
            </a:br>
            <a:r>
              <a:rPr lang="en-US" sz="1200" dirty="0" smtClean="0"/>
              <a:t> </a:t>
            </a:r>
            <a:br>
              <a:rPr lang="en-US" sz="1200" dirty="0" smtClean="0"/>
            </a:br>
            <a:r>
              <a:rPr lang="en-US" sz="1200" b="1" i="1" dirty="0" smtClean="0"/>
              <a:t>The CHALET</a:t>
            </a:r>
            <a:r>
              <a:rPr lang="en-US" sz="1200" dirty="0" smtClean="0"/>
              <a:t> is also available to rent on public weekends for corporate hospitality events.</a:t>
            </a:r>
            <a:br>
              <a:rPr lang="en-US" sz="1200" dirty="0" smtClean="0"/>
            </a:br>
            <a:endParaRPr lang="en-US" sz="1200" dirty="0"/>
          </a:p>
        </p:txBody>
      </p:sp>
      <p:sp>
        <p:nvSpPr>
          <p:cNvPr id="5" name="Rectangle 4"/>
          <p:cNvSpPr/>
          <p:nvPr/>
        </p:nvSpPr>
        <p:spPr>
          <a:xfrm>
            <a:off x="609600" y="457200"/>
            <a:ext cx="3276600" cy="4893647"/>
          </a:xfrm>
          <a:prstGeom prst="rect">
            <a:avLst/>
          </a:prstGeom>
          <a:solidFill>
            <a:schemeClr val="bg1"/>
          </a:solidFill>
        </p:spPr>
        <p:txBody>
          <a:bodyPr wrap="square">
            <a:spAutoFit/>
          </a:bodyPr>
          <a:lstStyle/>
          <a:p>
            <a:r>
              <a:rPr lang="en-US" sz="1200" b="1" dirty="0" smtClean="0">
                <a:solidFill>
                  <a:srgbClr val="C00000"/>
                </a:solidFill>
              </a:rPr>
              <a:t>OPTIONS</a:t>
            </a:r>
            <a:endParaRPr lang="en-US" sz="1200" dirty="0">
              <a:solidFill>
                <a:srgbClr val="C00000"/>
              </a:solidFill>
            </a:endParaRPr>
          </a:p>
          <a:p>
            <a:r>
              <a:rPr lang="en-US" sz="1200" dirty="0"/>
              <a:t> </a:t>
            </a:r>
          </a:p>
          <a:p>
            <a:r>
              <a:rPr lang="en-US" sz="1200" b="1" i="1" dirty="0"/>
              <a:t>The CHALET </a:t>
            </a:r>
            <a:r>
              <a:rPr lang="en-US" sz="1200" i="1" dirty="0"/>
              <a:t>has all the amenities of a modern office.</a:t>
            </a:r>
            <a:endParaRPr lang="en-US" sz="1200" dirty="0"/>
          </a:p>
          <a:p>
            <a:r>
              <a:rPr lang="en-US" sz="1200" i="1" dirty="0"/>
              <a:t>The Kallman staff takes care of all the details, while you focus on your customers.</a:t>
            </a:r>
            <a:endParaRPr lang="en-US" sz="1200" dirty="0"/>
          </a:p>
          <a:p>
            <a:r>
              <a:rPr lang="en-US" sz="1200" dirty="0"/>
              <a:t> </a:t>
            </a:r>
          </a:p>
          <a:p>
            <a:r>
              <a:rPr lang="en-US" sz="1200" b="1" dirty="0"/>
              <a:t>Private Conference Rooms:</a:t>
            </a:r>
            <a:endParaRPr lang="en-US" sz="1200" dirty="0"/>
          </a:p>
          <a:p>
            <a:r>
              <a:rPr lang="en-US" sz="1200" b="1" i="1" dirty="0"/>
              <a:t>The CHALET </a:t>
            </a:r>
            <a:r>
              <a:rPr lang="en-US" sz="1200" dirty="0"/>
              <a:t>offers private conference rooms that allow you to conduct your important business in a discreet, quiet, and professional environment. We can arrange for </a:t>
            </a:r>
            <a:r>
              <a:rPr lang="en-US" sz="1200" dirty="0" smtClean="0"/>
              <a:t>the latest audio/visual </a:t>
            </a:r>
            <a:r>
              <a:rPr lang="en-US" sz="1200" dirty="0"/>
              <a:t>and telecommunications equipment, as well as </a:t>
            </a:r>
            <a:r>
              <a:rPr lang="en-US" sz="1200" dirty="0" smtClean="0"/>
              <a:t>reliable, high-speed </a:t>
            </a:r>
            <a:r>
              <a:rPr lang="en-US" sz="1200" dirty="0"/>
              <a:t>I</a:t>
            </a:r>
            <a:r>
              <a:rPr lang="en-US" sz="1200" dirty="0" smtClean="0"/>
              <a:t>nternet to help you </a:t>
            </a:r>
            <a:r>
              <a:rPr lang="en-US" sz="1200" dirty="0"/>
              <a:t>demonstrate your company's products and capabilities most effectively.</a:t>
            </a:r>
          </a:p>
          <a:p>
            <a:r>
              <a:rPr lang="en-US" sz="1200" dirty="0"/>
              <a:t> </a:t>
            </a:r>
          </a:p>
          <a:p>
            <a:r>
              <a:rPr lang="en-US" sz="1200" b="1" dirty="0"/>
              <a:t>Reserved Dining Tables:</a:t>
            </a:r>
            <a:endParaRPr lang="en-US" sz="1200" dirty="0"/>
          </a:p>
          <a:p>
            <a:r>
              <a:rPr lang="en-US" sz="1200" dirty="0"/>
              <a:t>Fine dining and gracious hospitality leave an indelible impression in the minds of your clients. Once business has concluded, show your client the added hospitality of drinks or a gourmet meal. You and your guests will be treated to five-star dining as you view the airshow from your private balcony table. </a:t>
            </a:r>
          </a:p>
          <a:p>
            <a:r>
              <a:rPr lang="en-US" sz="1200" dirty="0"/>
              <a:t>  </a:t>
            </a:r>
          </a:p>
        </p:txBody>
      </p:sp>
    </p:spTree>
    <p:extLst>
      <p:ext uri="{BB962C8B-B14F-4D97-AF65-F5344CB8AC3E}">
        <p14:creationId xmlns:p14="http://schemas.microsoft.com/office/powerpoint/2010/main" val="680428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txBox="1">
            <a:spLocks noGrp="1"/>
          </p:cNvSpPr>
          <p:nvPr>
            <p:ph idx="1"/>
          </p:nvPr>
        </p:nvSpPr>
        <p:spPr>
          <a:xfrm>
            <a:off x="4876800" y="3429000"/>
            <a:ext cx="3352800" cy="160659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b="1" dirty="0" smtClean="0">
                <a:solidFill>
                  <a:srgbClr val="C00000"/>
                </a:solidFill>
              </a:rPr>
              <a:t>FOR EACH SHOW:</a:t>
            </a:r>
          </a:p>
          <a:p>
            <a:r>
              <a:rPr lang="en-US" sz="1200" b="1" dirty="0">
                <a:solidFill>
                  <a:srgbClr val="333333"/>
                </a:solidFill>
                <a:latin typeface="Candara"/>
              </a:rPr>
              <a:t>Floor plan of chalet</a:t>
            </a:r>
          </a:p>
          <a:p>
            <a:r>
              <a:rPr lang="en-US" sz="1200" b="1" dirty="0">
                <a:solidFill>
                  <a:srgbClr val="333333"/>
                </a:solidFill>
                <a:latin typeface="Candara"/>
              </a:rPr>
              <a:t>Floor plan of location at show</a:t>
            </a:r>
          </a:p>
          <a:p>
            <a:r>
              <a:rPr lang="en-US" sz="1200" b="1" dirty="0">
                <a:solidFill>
                  <a:srgbClr val="333333"/>
                </a:solidFill>
                <a:latin typeface="Candara"/>
              </a:rPr>
              <a:t>Past </a:t>
            </a:r>
            <a:r>
              <a:rPr lang="en-US" sz="1200" b="1" dirty="0" smtClean="0">
                <a:solidFill>
                  <a:srgbClr val="333333"/>
                </a:solidFill>
                <a:latin typeface="Candara"/>
              </a:rPr>
              <a:t>menus</a:t>
            </a:r>
          </a:p>
          <a:p>
            <a:r>
              <a:rPr lang="en-US" sz="1200" b="1" dirty="0" smtClean="0">
                <a:solidFill>
                  <a:srgbClr val="333333"/>
                </a:solidFill>
                <a:latin typeface="Candara"/>
              </a:rPr>
              <a:t>Photos from past shows</a:t>
            </a:r>
          </a:p>
          <a:p>
            <a:r>
              <a:rPr lang="en-US" sz="1200" b="1" dirty="0" smtClean="0">
                <a:solidFill>
                  <a:srgbClr val="333333"/>
                </a:solidFill>
                <a:latin typeface="Candara"/>
              </a:rPr>
              <a:t>Past clients</a:t>
            </a:r>
          </a:p>
          <a:p>
            <a:r>
              <a:rPr lang="en-US" sz="1200" b="1" dirty="0" smtClean="0">
                <a:solidFill>
                  <a:srgbClr val="333333"/>
                </a:solidFill>
                <a:latin typeface="Candara"/>
              </a:rPr>
              <a:t>Past visitors</a:t>
            </a:r>
            <a:endParaRPr lang="en-US" sz="1200" b="1" dirty="0" smtClean="0">
              <a:solidFill>
                <a:srgbClr val="C00000"/>
              </a:solidFill>
            </a:endParaRPr>
          </a:p>
        </p:txBody>
      </p:sp>
      <p:sp>
        <p:nvSpPr>
          <p:cNvPr id="6" name="TextBox 5"/>
          <p:cNvSpPr txBox="1"/>
          <p:nvPr/>
        </p:nvSpPr>
        <p:spPr>
          <a:xfrm>
            <a:off x="457200" y="533400"/>
            <a:ext cx="3886200" cy="461665"/>
          </a:xfrm>
          <a:prstGeom prst="rect">
            <a:avLst/>
          </a:prstGeom>
          <a:noFill/>
        </p:spPr>
        <p:txBody>
          <a:bodyPr wrap="square" rtlCol="0">
            <a:spAutoFit/>
          </a:bodyPr>
          <a:lstStyle/>
          <a:p>
            <a:r>
              <a:rPr lang="en-US" sz="1200" b="1" dirty="0" smtClean="0">
                <a:solidFill>
                  <a:srgbClr val="C00000"/>
                </a:solidFill>
              </a:rPr>
              <a:t>CLIENT LIST (VISITORS?)</a:t>
            </a:r>
          </a:p>
          <a:p>
            <a:endParaRPr lang="en-US" sz="1200" b="1" dirty="0" smtClean="0">
              <a:solidFill>
                <a:srgbClr val="C00000"/>
              </a:solidFill>
            </a:endParaRPr>
          </a:p>
        </p:txBody>
      </p:sp>
      <p:sp>
        <p:nvSpPr>
          <p:cNvPr id="7" name="TextBox 6"/>
          <p:cNvSpPr txBox="1"/>
          <p:nvPr/>
        </p:nvSpPr>
        <p:spPr>
          <a:xfrm>
            <a:off x="457200" y="3443748"/>
            <a:ext cx="3367548" cy="2862322"/>
          </a:xfrm>
          <a:prstGeom prst="rect">
            <a:avLst/>
          </a:prstGeom>
          <a:noFill/>
        </p:spPr>
        <p:txBody>
          <a:bodyPr wrap="square" rtlCol="0">
            <a:spAutoFit/>
          </a:bodyPr>
          <a:lstStyle/>
          <a:p>
            <a:r>
              <a:rPr lang="en-US" sz="1200" b="1" dirty="0" smtClean="0">
                <a:solidFill>
                  <a:srgbClr val="C00000"/>
                </a:solidFill>
              </a:rPr>
              <a:t>CONTACT US</a:t>
            </a:r>
          </a:p>
          <a:p>
            <a:r>
              <a:rPr lang="en-US" sz="1200" b="1" dirty="0" smtClean="0">
                <a:solidFill>
                  <a:srgbClr val="C00000"/>
                </a:solidFill>
                <a:latin typeface="Candara"/>
              </a:rPr>
              <a:t>Dedicated chalets </a:t>
            </a:r>
            <a:r>
              <a:rPr lang="en-US" sz="1200" b="1" dirty="0" smtClean="0">
                <a:solidFill>
                  <a:srgbClr val="333333"/>
                </a:solidFill>
                <a:latin typeface="Candara"/>
              </a:rPr>
              <a:t>make the ultimate impression at the most important trade events of the year. Contact us for a complementary consultation and to see why companies like FLIR and Makino come back year after year.</a:t>
            </a:r>
          </a:p>
          <a:p>
            <a:endParaRPr lang="en-US" sz="1200" b="1" dirty="0" smtClean="0">
              <a:solidFill>
                <a:srgbClr val="333333"/>
              </a:solidFill>
              <a:latin typeface="Candara"/>
            </a:endParaRPr>
          </a:p>
          <a:p>
            <a:r>
              <a:rPr lang="en-US" sz="1200" b="1" dirty="0" smtClean="0">
                <a:solidFill>
                  <a:srgbClr val="C00000"/>
                </a:solidFill>
                <a:latin typeface="Candara"/>
              </a:rPr>
              <a:t>The Chalet Program </a:t>
            </a:r>
            <a:r>
              <a:rPr lang="en-US" sz="1200" b="1" dirty="0" smtClean="0">
                <a:solidFill>
                  <a:srgbClr val="333333"/>
                </a:solidFill>
                <a:latin typeface="Candara"/>
              </a:rPr>
              <a:t>enables businesses with smaller budgets to “cast a disproportionate shadow “ to their customers. </a:t>
            </a:r>
          </a:p>
          <a:p>
            <a:endParaRPr lang="en-US" sz="1200" b="1" dirty="0">
              <a:solidFill>
                <a:srgbClr val="333333"/>
              </a:solidFill>
              <a:latin typeface="Candara"/>
            </a:endParaRPr>
          </a:p>
          <a:p>
            <a:r>
              <a:rPr lang="en-US" sz="1200" b="1" dirty="0" smtClean="0">
                <a:solidFill>
                  <a:srgbClr val="333333"/>
                </a:solidFill>
                <a:effectLst/>
                <a:latin typeface="Candara"/>
              </a:rPr>
              <a:t>Chalet Sales Manager: </a:t>
            </a:r>
          </a:p>
          <a:p>
            <a:r>
              <a:rPr lang="en-US" sz="1200" b="1" dirty="0" smtClean="0">
                <a:solidFill>
                  <a:srgbClr val="333333"/>
                </a:solidFill>
                <a:effectLst/>
                <a:latin typeface="Candara"/>
              </a:rPr>
              <a:t>Dona McAvoy </a:t>
            </a:r>
          </a:p>
          <a:p>
            <a:r>
              <a:rPr lang="en-US" sz="1200" b="1" dirty="0" smtClean="0">
                <a:solidFill>
                  <a:srgbClr val="333333"/>
                </a:solidFill>
                <a:effectLst/>
                <a:latin typeface="Candara"/>
              </a:rPr>
              <a:t>+1 201-251-2600 x </a:t>
            </a:r>
          </a:p>
          <a:p>
            <a:r>
              <a:rPr lang="en-US" sz="1200" b="1" dirty="0" smtClean="0">
                <a:solidFill>
                  <a:srgbClr val="333333"/>
                </a:solidFill>
                <a:effectLst/>
                <a:latin typeface="Candara"/>
              </a:rPr>
              <a:t>donam@kallman.com.</a:t>
            </a:r>
            <a:endParaRPr lang="en-US" sz="1200" b="1" dirty="0">
              <a:solidFill>
                <a:srgbClr val="C00000"/>
              </a:solidFill>
            </a:endParaRPr>
          </a:p>
        </p:txBody>
      </p:sp>
      <p:sp>
        <p:nvSpPr>
          <p:cNvPr id="8" name="TextBox 7"/>
          <p:cNvSpPr txBox="1"/>
          <p:nvPr/>
        </p:nvSpPr>
        <p:spPr>
          <a:xfrm>
            <a:off x="457200" y="1752600"/>
            <a:ext cx="3886200" cy="1200329"/>
          </a:xfrm>
          <a:prstGeom prst="rect">
            <a:avLst/>
          </a:prstGeom>
          <a:noFill/>
        </p:spPr>
        <p:txBody>
          <a:bodyPr wrap="square" rtlCol="0">
            <a:spAutoFit/>
          </a:bodyPr>
          <a:lstStyle/>
          <a:p>
            <a:r>
              <a:rPr lang="en-US" sz="1200" b="1" dirty="0" smtClean="0">
                <a:solidFill>
                  <a:srgbClr val="C00000"/>
                </a:solidFill>
              </a:rPr>
              <a:t>SEE US IN PERSON</a:t>
            </a:r>
          </a:p>
          <a:p>
            <a:r>
              <a:rPr lang="en-US" sz="1200" b="1" dirty="0">
                <a:solidFill>
                  <a:srgbClr val="333333"/>
                </a:solidFill>
                <a:latin typeface="Candara"/>
              </a:rPr>
              <a:t>T</a:t>
            </a:r>
            <a:r>
              <a:rPr lang="en-US" sz="1200" b="1" dirty="0" smtClean="0">
                <a:solidFill>
                  <a:srgbClr val="333333"/>
                </a:solidFill>
                <a:latin typeface="Candara"/>
              </a:rPr>
              <a:t>here is nothing like being there! W</a:t>
            </a:r>
            <a:r>
              <a:rPr lang="en-US" sz="1200" b="1" dirty="0" smtClean="0">
                <a:solidFill>
                  <a:srgbClr val="333333"/>
                </a:solidFill>
                <a:effectLst/>
                <a:latin typeface="Candara"/>
              </a:rPr>
              <a:t>e’d love </a:t>
            </a:r>
            <a:r>
              <a:rPr lang="en-US" sz="1200" b="1" dirty="0" smtClean="0">
                <a:solidFill>
                  <a:srgbClr val="333333"/>
                </a:solidFill>
                <a:latin typeface="Candara"/>
              </a:rPr>
              <a:t>to take you through one of our beautiful shared chalets.  A</a:t>
            </a:r>
            <a:r>
              <a:rPr lang="en-US" sz="1200" b="1" dirty="0" smtClean="0">
                <a:solidFill>
                  <a:srgbClr val="333333"/>
                </a:solidFill>
                <a:effectLst/>
                <a:latin typeface="Candara"/>
              </a:rPr>
              <a:t>rrange an appointment for a tour at any of our air shows (link to air show tab) by contacting  Chalet Manager Dona McAvoy at +1 201-251-2600 x or donam@kallman.com.</a:t>
            </a:r>
            <a:endParaRPr lang="en-US" sz="1200" b="1" dirty="0">
              <a:solidFill>
                <a:srgbClr val="C00000"/>
              </a:solidFill>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809733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2882</TotalTime>
  <Words>267</Words>
  <Application>Microsoft Office PowerPoint</Application>
  <PresentationFormat>On-screen Show (4:3)</PresentationFormat>
  <Paragraphs>73</Paragraphs>
  <Slides>5</Slides>
  <Notes>1</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Carole Lotito</dc:creator>
  <cp:lastModifiedBy>Carole Lotito</cp:lastModifiedBy>
  <cp:revision>44</cp:revision>
  <cp:lastPrinted>2012-08-29T14:54:13Z</cp:lastPrinted>
  <dcterms:created xsi:type="dcterms:W3CDTF">2012-08-16T18:42:03Z</dcterms:created>
  <dcterms:modified xsi:type="dcterms:W3CDTF">2012-09-06T14:43:24Z</dcterms:modified>
</cp:coreProperties>
</file>