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004000" cy="4363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148C"/>
    <a:srgbClr val="263238"/>
    <a:srgbClr val="006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25" d="100"/>
          <a:sy n="25" d="100"/>
        </p:scale>
        <p:origin x="499" y="-1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7141814"/>
            <a:ext cx="27203400" cy="15192763"/>
          </a:xfrm>
        </p:spPr>
        <p:txBody>
          <a:bodyPr anchor="b"/>
          <a:lstStyle>
            <a:lvl1pPr algn="ctr"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22920468"/>
            <a:ext cx="24003000" cy="10535936"/>
          </a:xfrm>
        </p:spPr>
        <p:txBody>
          <a:bodyPr/>
          <a:lstStyle>
            <a:lvl1pPr marL="0" indent="0" algn="ctr">
              <a:buNone/>
              <a:defRPr sz="8400"/>
            </a:lvl1pPr>
            <a:lvl2pPr marL="1600200" indent="0" algn="ctr">
              <a:buNone/>
              <a:defRPr sz="7000"/>
            </a:lvl2pPr>
            <a:lvl3pPr marL="3200400" indent="0" algn="ctr">
              <a:buNone/>
              <a:defRPr sz="6300"/>
            </a:lvl3pPr>
            <a:lvl4pPr marL="4800600" indent="0" algn="ctr">
              <a:buNone/>
              <a:defRPr sz="5600"/>
            </a:lvl4pPr>
            <a:lvl5pPr marL="6400800" indent="0" algn="ctr">
              <a:buNone/>
              <a:defRPr sz="5600"/>
            </a:lvl5pPr>
            <a:lvl6pPr marL="8001000" indent="0" algn="ctr">
              <a:buNone/>
              <a:defRPr sz="5600"/>
            </a:lvl6pPr>
            <a:lvl7pPr marL="9601200" indent="0" algn="ctr">
              <a:buNone/>
              <a:defRPr sz="5600"/>
            </a:lvl7pPr>
            <a:lvl8pPr marL="11201400" indent="0" algn="ctr">
              <a:buNone/>
              <a:defRPr sz="5600"/>
            </a:lvl8pPr>
            <a:lvl9pPr marL="12801600" indent="0" algn="ctr"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5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6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4" y="2323361"/>
            <a:ext cx="6900863" cy="369818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7" y="2323361"/>
            <a:ext cx="20302538" cy="369818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6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4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8" y="10879405"/>
            <a:ext cx="27603450" cy="18152520"/>
          </a:xfrm>
        </p:spPr>
        <p:txBody>
          <a:bodyPr anchor="b"/>
          <a:lstStyle>
            <a:lvl1pPr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8" y="29203655"/>
            <a:ext cx="27603450" cy="9545982"/>
          </a:xfrm>
        </p:spPr>
        <p:txBody>
          <a:bodyPr/>
          <a:lstStyle>
            <a:lvl1pPr marL="0" indent="0">
              <a:buNone/>
              <a:defRPr sz="8400">
                <a:solidFill>
                  <a:schemeClr val="tx1"/>
                </a:solidFill>
              </a:defRPr>
            </a:lvl1pPr>
            <a:lvl2pPr marL="16002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200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4800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6400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001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9601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1201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11616807"/>
            <a:ext cx="13601700" cy="276884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11616807"/>
            <a:ext cx="13601700" cy="276884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2323371"/>
            <a:ext cx="27603450" cy="8434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7" y="10697567"/>
            <a:ext cx="13539190" cy="524271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7" y="15940280"/>
            <a:ext cx="13539190" cy="2344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7" y="10697567"/>
            <a:ext cx="13605869" cy="524271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7" y="15940280"/>
            <a:ext cx="13605869" cy="2344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8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7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9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909252"/>
            <a:ext cx="10322123" cy="10182384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6283187"/>
            <a:ext cx="16202025" cy="31011824"/>
          </a:xfrm>
        </p:spPr>
        <p:txBody>
          <a:bodyPr/>
          <a:lstStyle>
            <a:lvl1pPr>
              <a:defRPr sz="11200"/>
            </a:lvl1pPr>
            <a:lvl2pPr>
              <a:defRPr sz="9800"/>
            </a:lvl2pPr>
            <a:lvl3pPr>
              <a:defRPr sz="84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3091636"/>
            <a:ext cx="10322123" cy="24253876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4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909252"/>
            <a:ext cx="10322123" cy="10182384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6283187"/>
            <a:ext cx="16202025" cy="31011824"/>
          </a:xfrm>
        </p:spPr>
        <p:txBody>
          <a:bodyPr anchor="t"/>
          <a:lstStyle>
            <a:lvl1pPr marL="0" indent="0">
              <a:buNone/>
              <a:defRPr sz="11200"/>
            </a:lvl1pPr>
            <a:lvl2pPr marL="1600200" indent="0">
              <a:buNone/>
              <a:defRPr sz="9800"/>
            </a:lvl2pPr>
            <a:lvl3pPr marL="3200400" indent="0">
              <a:buNone/>
              <a:defRPr sz="8400"/>
            </a:lvl3pPr>
            <a:lvl4pPr marL="4800600" indent="0">
              <a:buNone/>
              <a:defRPr sz="7000"/>
            </a:lvl4pPr>
            <a:lvl5pPr marL="6400800" indent="0">
              <a:buNone/>
              <a:defRPr sz="7000"/>
            </a:lvl5pPr>
            <a:lvl6pPr marL="8001000" indent="0">
              <a:buNone/>
              <a:defRPr sz="7000"/>
            </a:lvl6pPr>
            <a:lvl7pPr marL="9601200" indent="0">
              <a:buNone/>
              <a:defRPr sz="7000"/>
            </a:lvl7pPr>
            <a:lvl8pPr marL="11201400" indent="0">
              <a:buNone/>
              <a:defRPr sz="7000"/>
            </a:lvl8pPr>
            <a:lvl9pPr marL="12801600" indent="0">
              <a:buNone/>
              <a:defRPr sz="7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3091636"/>
            <a:ext cx="10322123" cy="24253876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9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2323371"/>
            <a:ext cx="27603450" cy="8434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11616807"/>
            <a:ext cx="27603450" cy="27688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40446701"/>
            <a:ext cx="7200900" cy="2323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40446701"/>
            <a:ext cx="10801350" cy="2323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40446701"/>
            <a:ext cx="7200900" cy="2323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1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00400" rtl="0" eaLnBrk="1" latinLnBrk="0" hangingPunct="1">
        <a:lnSpc>
          <a:spcPct val="90000"/>
        </a:lnSpc>
        <a:spcBef>
          <a:spcPct val="0"/>
        </a:spcBef>
        <a:buNone/>
        <a:defRPr sz="1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0" indent="-800100" algn="l" defTabSz="3200400" rtl="0" eaLnBrk="1" latinLnBrk="0" hangingPunct="1">
        <a:lnSpc>
          <a:spcPct val="90000"/>
        </a:lnSpc>
        <a:spcBef>
          <a:spcPts val="35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42765785"/>
            <a:ext cx="32004000" cy="1028512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778724" y="12145550"/>
            <a:ext cx="10609915" cy="33683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Book" panose="020B0503020102020204" pitchFamily="34" charset="0"/>
              </a:rPr>
              <a:t>Lee Konitz on Charlie Parker¹ :</a:t>
            </a:r>
          </a:p>
          <a:p>
            <a:pPr lvl="1"/>
            <a:endParaRPr lang="en-US" sz="4400" i="1" dirty="0">
              <a:latin typeface="Franklin Gothic Book" panose="020B0503020102020204" pitchFamily="34" charset="0"/>
            </a:endParaRPr>
          </a:p>
          <a:p>
            <a:pPr marL="720000" lvl="1"/>
            <a:r>
              <a:rPr lang="en-US" sz="4400" i="1" dirty="0">
                <a:latin typeface="Franklin Gothic Book" panose="020B0503020102020204" pitchFamily="34" charset="0"/>
              </a:rPr>
              <a:t>“[Parker] had a very prolific vocabulary. I have what I think of as a more flexible vocabulary.”</a:t>
            </a:r>
          </a:p>
          <a:p>
            <a:pPr marL="720000" lvl="1"/>
            <a:r>
              <a:rPr lang="en-US" sz="4400" i="1" dirty="0">
                <a:latin typeface="Franklin Gothic Book" panose="020B0503020102020204" pitchFamily="34" charset="0"/>
              </a:rPr>
              <a:t>“[Parker] puts good phrases together… [I] start from a blank slate.”</a:t>
            </a:r>
            <a:endParaRPr lang="en-US" sz="4400" b="1" i="1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400" b="1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Franklin Gothic Book" panose="020B0503020102020204" pitchFamily="34" charset="0"/>
              </a:rPr>
              <a:t>Konitz’s statements relate to two theories of jazz improvisation: That improvisers put together practiced formulas or “licks,” or that they develop musical material in real time.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dirty="0">
              <a:latin typeface="Franklin Gothic Book" panose="020B0503020102020204" pitchFamily="34" charset="0"/>
            </a:endParaRPr>
          </a:p>
          <a:p>
            <a:r>
              <a:rPr lang="en-US" sz="4400" dirty="0">
                <a:latin typeface="Franklin Gothic Book" panose="020B0503020102020204" pitchFamily="34" charset="0"/>
              </a:rPr>
              <a:t>Can </a:t>
            </a:r>
            <a:r>
              <a:rPr lang="en-US" sz="4400" b="1" dirty="0">
                <a:latin typeface="Franklin Gothic Book" panose="020B0503020102020204" pitchFamily="34" charset="0"/>
              </a:rPr>
              <a:t>pattern-finding algorithms</a:t>
            </a:r>
            <a:r>
              <a:rPr lang="en-US" sz="4400" dirty="0">
                <a:latin typeface="Franklin Gothic Book" panose="020B0503020102020204" pitchFamily="34" charset="0"/>
              </a:rPr>
              <a:t> tell us about jazz performers’ </a:t>
            </a:r>
            <a:r>
              <a:rPr lang="en-US" sz="4400" b="1" dirty="0">
                <a:latin typeface="Franklin Gothic Book" panose="020B0503020102020204" pitchFamily="34" charset="0"/>
              </a:rPr>
              <a:t>improvisatory styles?</a:t>
            </a:r>
          </a:p>
          <a:p>
            <a:endParaRPr lang="en-US" sz="4400" b="1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400" b="1" dirty="0">
                <a:latin typeface="Franklin Gothic Book" panose="020B0503020102020204" pitchFamily="34" charset="0"/>
                <a:cs typeface="Arial" panose="020B0604020202020204" pitchFamily="34" charset="0"/>
              </a:rPr>
              <a:t>METHODS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Franklin Gothic Book" panose="020B0503020102020204" pitchFamily="34" charset="0"/>
                <a:cs typeface="Arial" panose="020B0604020202020204" pitchFamily="34" charset="0"/>
              </a:rPr>
              <a:t>For motivic analysis, we use a Multiple Viewpoint method</a:t>
            </a:r>
            <a:r>
              <a:rPr lang="en-US" sz="4400" baseline="30000" dirty="0"/>
              <a:t>2</a:t>
            </a:r>
          </a:p>
          <a:p>
            <a:pPr marL="1143000" lvl="1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Taking </a:t>
            </a:r>
            <a:r>
              <a:rPr lang="en-US" sz="4400" b="1" dirty="0"/>
              <a:t>multiple</a:t>
            </a:r>
            <a:r>
              <a:rPr lang="en-US" sz="4400" dirty="0"/>
              <a:t> </a:t>
            </a:r>
            <a:r>
              <a:rPr lang="en-US" sz="4400" b="1" dirty="0"/>
              <a:t>simplified versions </a:t>
            </a:r>
            <a:r>
              <a:rPr lang="en-US" sz="4400" dirty="0"/>
              <a:t>of the musical surface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Franklin Gothic Book" panose="020B0503020102020204" pitchFamily="34" charset="0"/>
                <a:cs typeface="Arial" panose="020B0604020202020204" pitchFamily="34" charset="0"/>
              </a:rPr>
              <a:t>Calculate multiple viewpoints on each note of a piece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Franklin Gothic Book" panose="020B0503020102020204" pitchFamily="34" charset="0"/>
                <a:cs typeface="Arial" panose="020B0604020202020204" pitchFamily="34" charset="0"/>
              </a:rPr>
              <a:t>We define </a:t>
            </a:r>
            <a:r>
              <a:rPr lang="en-US" sz="4400" b="1" dirty="0">
                <a:latin typeface="Franklin Gothic Book" panose="020B0503020102020204" pitchFamily="34" charset="0"/>
                <a:cs typeface="Arial" panose="020B0604020202020204" pitchFamily="34" charset="0"/>
              </a:rPr>
              <a:t>similarity</a:t>
            </a:r>
            <a:r>
              <a:rPr lang="en-US" sz="4400" dirty="0">
                <a:latin typeface="Franklin Gothic Book" panose="020B0503020102020204" pitchFamily="34" charset="0"/>
                <a:cs typeface="Arial" panose="020B0604020202020204" pitchFamily="34" charset="0"/>
              </a:rPr>
              <a:t> between two excerpts of music by comparing viewpoint sequences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Franklin Gothic Book" panose="020B0503020102020204" pitchFamily="34" charset="0"/>
                <a:cs typeface="Arial" panose="020B0604020202020204" pitchFamily="34" charset="0"/>
              </a:rPr>
              <a:t>Get similarity </a:t>
            </a:r>
            <a:r>
              <a:rPr lang="en-US" sz="4400" b="1" dirty="0">
                <a:latin typeface="Franklin Gothic Book" panose="020B0503020102020204" pitchFamily="34" charset="0"/>
                <a:cs typeface="Arial" panose="020B0604020202020204" pitchFamily="34" charset="0"/>
              </a:rPr>
              <a:t>between all possible excerpts </a:t>
            </a:r>
            <a:r>
              <a:rPr lang="en-US" sz="4400" dirty="0">
                <a:latin typeface="Franklin Gothic Book" panose="020B0503020102020204" pitchFamily="34" charset="0"/>
                <a:cs typeface="Arial" panose="020B0604020202020204" pitchFamily="34" charset="0"/>
              </a:rPr>
              <a:t>of a solo. Groups of similar excerpts are motifs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1" b="1" dirty="0">
              <a:solidFill>
                <a:srgbClr val="8C1616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1" b="1" dirty="0">
              <a:solidFill>
                <a:srgbClr val="8C1616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801" b="1" dirty="0">
              <a:solidFill>
                <a:srgbClr val="8C1616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5354080"/>
            <a:ext cx="32004000" cy="6120502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1643044" y="5920626"/>
            <a:ext cx="28717912" cy="4491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500" b="1" dirty="0">
                <a:latin typeface="Franklin Gothic Demi" panose="020B07030201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Main finding goes here</a:t>
            </a:r>
            <a:r>
              <a:rPr lang="en-US" sz="11500" dirty="0">
                <a:latin typeface="Franklin Gothic Demi" panose="020B07030201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translated into plain English. Emphasize the important words.</a:t>
            </a:r>
            <a:endParaRPr lang="en-US" sz="11500" dirty="0">
              <a:latin typeface="Franklin Gothic Demi" panose="020B07030201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2001001" y="18067496"/>
            <a:ext cx="9583653" cy="14186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1" b="1" dirty="0">
                <a:latin typeface="Franklin Gothic Book" panose="020B0503020102020204" pitchFamily="34" charset="0"/>
                <a:cs typeface="Arial" panose="020B0604020202020204" pitchFamily="34" charset="0"/>
              </a:rPr>
              <a:t>RESULTS</a:t>
            </a:r>
          </a:p>
          <a:p>
            <a:pPr marL="571523" indent="-57152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1" dirty="0">
                <a:latin typeface="Franklin Gothic Book" panose="020B0503020102020204" pitchFamily="34" charset="0"/>
                <a:cs typeface="Arial" panose="020B0604020202020204" pitchFamily="34" charset="0"/>
              </a:rPr>
              <a:t>Graph or table with essential results only.</a:t>
            </a:r>
          </a:p>
          <a:p>
            <a:pPr marL="571523" indent="-57152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1" dirty="0">
                <a:latin typeface="Franklin Gothic Book" panose="020B0503020102020204" pitchFamily="34" charset="0"/>
                <a:cs typeface="Arial" panose="020B0604020202020204" pitchFamily="34" charset="0"/>
              </a:rPr>
              <a:t>All the other correlations in the ammo bar.</a:t>
            </a:r>
          </a:p>
          <a:p>
            <a:pPr>
              <a:lnSpc>
                <a:spcPct val="120000"/>
              </a:lnSpc>
            </a:pPr>
            <a:endParaRPr lang="en-US" sz="4801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1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1" dirty="0">
                <a:latin typeface="Franklin Gothic Book" panose="020B0503020102020204" pitchFamily="34" charset="0"/>
                <a:cs typeface="Arial" panose="020B0604020202020204" pitchFamily="34" charset="0"/>
              </a:rPr>
              <a:t>DISCUSSION</a:t>
            </a:r>
          </a:p>
          <a:p>
            <a:pPr marL="457218" indent="-45721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1" dirty="0">
                <a:latin typeface="Franklin Gothic Book" panose="020B0503020102020204" pitchFamily="34" charset="0"/>
                <a:cs typeface="Arial" panose="020B0604020202020204" pitchFamily="34" charset="0"/>
              </a:rPr>
              <a:t>“If this result actually generalized and I didn’t have to humbly disclaim the possibility of a thousand confounds and limitations, it would imply that….”</a:t>
            </a:r>
            <a:endParaRPr lang="en-US" sz="4801" b="1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1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1" dirty="0">
                <a:solidFill>
                  <a:schemeClr val="bg1">
                    <a:lumMod val="85000"/>
                  </a:schemeClr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Keep font size as high above 28 as possible</a:t>
            </a:r>
            <a:r>
              <a:rPr lang="en-US" sz="4801" dirty="0">
                <a:solidFill>
                  <a:srgbClr val="FF000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352244-5B1B-48A4-BB73-9F770DBFB737}"/>
              </a:ext>
            </a:extLst>
          </p:cNvPr>
          <p:cNvCxnSpPr>
            <a:cxnSpLocks/>
          </p:cNvCxnSpPr>
          <p:nvPr/>
        </p:nvCxnSpPr>
        <p:spPr>
          <a:xfrm>
            <a:off x="22207366" y="13121164"/>
            <a:ext cx="0" cy="23145750"/>
          </a:xfrm>
          <a:prstGeom prst="line">
            <a:avLst/>
          </a:prstGeom>
          <a:ln w="76200">
            <a:solidFill>
              <a:srgbClr val="00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643044" y="414271"/>
            <a:ext cx="215039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Franklin Gothic Demi" panose="020B0703020102020204" pitchFamily="34" charset="0"/>
              </a:rPr>
              <a:t>Computational Methods applied to Motivic Analyses of Jazz Improvisation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4BCA7B-44D8-484D-BD2F-F26CE826BEAE}"/>
              </a:ext>
            </a:extLst>
          </p:cNvPr>
          <p:cNvSpPr txBox="1"/>
          <p:nvPr/>
        </p:nvSpPr>
        <p:spPr>
          <a:xfrm>
            <a:off x="1643044" y="3486515"/>
            <a:ext cx="10731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Franklin Gothic Book" panose="020B0503020102020204" pitchFamily="34" charset="0"/>
                <a:cs typeface="Lato" panose="020F0502020204030203" pitchFamily="34" charset="0"/>
              </a:rPr>
              <a:t>Timothy de Reuse</a:t>
            </a:r>
          </a:p>
          <a:p>
            <a:r>
              <a:rPr lang="en-US" sz="5400" dirty="0">
                <a:latin typeface="Franklin Gothic Book" panose="020B0503020102020204" pitchFamily="34" charset="0"/>
                <a:cs typeface="Lato" panose="020F0502020204030203" pitchFamily="34" charset="0"/>
              </a:rPr>
              <a:t>Jonathan Orland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BF3E5B-E9F7-49D5-BA62-C4F9B5380F5A}"/>
              </a:ext>
            </a:extLst>
          </p:cNvPr>
          <p:cNvSpPr txBox="1"/>
          <p:nvPr/>
        </p:nvSpPr>
        <p:spPr>
          <a:xfrm>
            <a:off x="7699188" y="3486515"/>
            <a:ext cx="12020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nsolas" panose="020B0609020204030204" pitchFamily="49" charset="0"/>
                <a:cs typeface="Courier New" panose="02070309020205020404" pitchFamily="49" charset="0"/>
              </a:rPr>
              <a:t>timothy.dereuse@mail.mcgill.ca jonathan.orland@gmail.com</a:t>
            </a:r>
          </a:p>
        </p:txBody>
      </p:sp>
      <p:pic>
        <p:nvPicPr>
          <p:cNvPr id="35" name="Picture 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BB4547-34B6-4462-8410-5CE36BD8F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366" y="780753"/>
            <a:ext cx="9187037" cy="15287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4F735F-4C56-433B-89C5-AD9AA4B84F0E}"/>
              </a:ext>
            </a:extLst>
          </p:cNvPr>
          <p:cNvSpPr txBox="1"/>
          <p:nvPr/>
        </p:nvSpPr>
        <p:spPr>
          <a:xfrm>
            <a:off x="302968" y="40725496"/>
            <a:ext cx="2984175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¹ Hamilton, Andy, and Lee Konitz. “Lee Konitz: Conversations on </a:t>
            </a:r>
            <a:r>
              <a:rPr lang="en-US" sz="4000" dirty="0">
                <a:latin typeface="Franklin Gothic Book" panose="020B0503020102020204" pitchFamily="34" charset="0"/>
              </a:rPr>
              <a:t>the</a:t>
            </a:r>
            <a:r>
              <a:rPr lang="en-US" sz="4000" dirty="0"/>
              <a:t> Improviser’s Art.” University of Michigan Press, 2007.</a:t>
            </a:r>
          </a:p>
          <a:p>
            <a:r>
              <a:rPr lang="en-US" sz="4000" baseline="30000" dirty="0"/>
              <a:t>2</a:t>
            </a:r>
            <a:r>
              <a:rPr lang="en-US" sz="4000" dirty="0"/>
              <a:t> </a:t>
            </a:r>
            <a:r>
              <a:rPr lang="en-US" sz="4000" dirty="0">
                <a:effectLst/>
              </a:rPr>
              <a:t>Conklin, Darrell, and Christina </a:t>
            </a:r>
            <a:r>
              <a:rPr lang="en-US" sz="4000" dirty="0" err="1">
                <a:effectLst/>
              </a:rPr>
              <a:t>Anagnostopoulous</a:t>
            </a:r>
            <a:r>
              <a:rPr lang="en-US" sz="4000" dirty="0">
                <a:effectLst/>
              </a:rPr>
              <a:t>. “Representation and Discovery of Multiple Viewpoint Patterns.” In </a:t>
            </a:r>
            <a:r>
              <a:rPr lang="en-US" sz="4000" i="1" dirty="0">
                <a:effectLst/>
              </a:rPr>
              <a:t>Proc. of the </a:t>
            </a:r>
            <a:r>
              <a:rPr lang="en-US" sz="4000" i="1" dirty="0"/>
              <a:t>Int.</a:t>
            </a:r>
            <a:r>
              <a:rPr lang="en-US" sz="4000" i="1" dirty="0">
                <a:effectLst/>
              </a:rPr>
              <a:t> 			Computer Music Conf</a:t>
            </a:r>
            <a:r>
              <a:rPr lang="en-US" sz="4000" dirty="0">
                <a:effectLst/>
              </a:rPr>
              <a:t>. Havana, Cuba. 2001.</a:t>
            </a:r>
          </a:p>
          <a:p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B3E2B6-1985-4FBC-9BAF-E454EE0BF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66" y="27857389"/>
            <a:ext cx="9707708" cy="1777168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DEDE27B-96EB-4D56-93AF-E45A8D723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77332"/>
              </p:ext>
            </p:extLst>
          </p:nvPr>
        </p:nvGraphicFramePr>
        <p:xfrm>
          <a:off x="1643044" y="29752852"/>
          <a:ext cx="8292953" cy="4157407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781259">
                  <a:extLst>
                    <a:ext uri="{9D8B030D-6E8A-4147-A177-3AD203B41FA5}">
                      <a16:colId xmlns:a16="http://schemas.microsoft.com/office/drawing/2014/main" val="845466231"/>
                    </a:ext>
                  </a:extLst>
                </a:gridCol>
                <a:gridCol w="40691">
                  <a:extLst>
                    <a:ext uri="{9D8B030D-6E8A-4147-A177-3AD203B41FA5}">
                      <a16:colId xmlns:a16="http://schemas.microsoft.com/office/drawing/2014/main" val="1230174855"/>
                    </a:ext>
                  </a:extLst>
                </a:gridCol>
                <a:gridCol w="748674">
                  <a:extLst>
                    <a:ext uri="{9D8B030D-6E8A-4147-A177-3AD203B41FA5}">
                      <a16:colId xmlns:a16="http://schemas.microsoft.com/office/drawing/2014/main" val="3052076100"/>
                    </a:ext>
                  </a:extLst>
                </a:gridCol>
                <a:gridCol w="795468">
                  <a:extLst>
                    <a:ext uri="{9D8B030D-6E8A-4147-A177-3AD203B41FA5}">
                      <a16:colId xmlns:a16="http://schemas.microsoft.com/office/drawing/2014/main" val="1501266373"/>
                    </a:ext>
                  </a:extLst>
                </a:gridCol>
                <a:gridCol w="748674">
                  <a:extLst>
                    <a:ext uri="{9D8B030D-6E8A-4147-A177-3AD203B41FA5}">
                      <a16:colId xmlns:a16="http://schemas.microsoft.com/office/drawing/2014/main" val="547812076"/>
                    </a:ext>
                  </a:extLst>
                </a:gridCol>
                <a:gridCol w="748674">
                  <a:extLst>
                    <a:ext uri="{9D8B030D-6E8A-4147-A177-3AD203B41FA5}">
                      <a16:colId xmlns:a16="http://schemas.microsoft.com/office/drawing/2014/main" val="1458249002"/>
                    </a:ext>
                  </a:extLst>
                </a:gridCol>
                <a:gridCol w="748674">
                  <a:extLst>
                    <a:ext uri="{9D8B030D-6E8A-4147-A177-3AD203B41FA5}">
                      <a16:colId xmlns:a16="http://schemas.microsoft.com/office/drawing/2014/main" val="4220780769"/>
                    </a:ext>
                  </a:extLst>
                </a:gridCol>
                <a:gridCol w="748674">
                  <a:extLst>
                    <a:ext uri="{9D8B030D-6E8A-4147-A177-3AD203B41FA5}">
                      <a16:colId xmlns:a16="http://schemas.microsoft.com/office/drawing/2014/main" val="658457224"/>
                    </a:ext>
                  </a:extLst>
                </a:gridCol>
                <a:gridCol w="932165">
                  <a:extLst>
                    <a:ext uri="{9D8B030D-6E8A-4147-A177-3AD203B41FA5}">
                      <a16:colId xmlns:a16="http://schemas.microsoft.com/office/drawing/2014/main" val="215376952"/>
                    </a:ext>
                  </a:extLst>
                </a:gridCol>
              </a:tblGrid>
              <a:tr h="34513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dirty="0">
                          <a:effectLst/>
                        </a:rPr>
                        <a:t>Viewpoint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Note #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436947"/>
                  </a:ext>
                </a:extLst>
              </a:tr>
              <a:tr h="345131">
                <a:tc vMerge="1">
                  <a:txBody>
                    <a:bodyPr/>
                    <a:lstStyle/>
                    <a:p>
                      <a:pPr algn="l" fontAlgn="b"/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2400" b="1" u="none" strike="noStrike" dirty="0">
                          <a:effectLst/>
                        </a:rPr>
                        <a:t>1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2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1" u="none" strike="noStrike" dirty="0">
                          <a:effectLst/>
                        </a:rPr>
                        <a:t>2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1" u="none" strike="noStrike" dirty="0">
                          <a:effectLst/>
                        </a:rPr>
                        <a:t>3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1" u="none" strike="noStrike" dirty="0">
                          <a:effectLst/>
                        </a:rPr>
                        <a:t>4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1" u="none" strike="noStrike" dirty="0">
                          <a:effectLst/>
                        </a:rPr>
                        <a:t>5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1" u="none" strike="noStrike" dirty="0">
                          <a:effectLst/>
                        </a:rPr>
                        <a:t>6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1" u="none" strike="noStrike" dirty="0">
                          <a:effectLst/>
                        </a:rPr>
                        <a:t>7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218867"/>
                  </a:ext>
                </a:extLst>
              </a:tr>
              <a:tr h="418712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Duration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1.5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0.25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0.25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0.5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0.5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0.5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0.5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11257842"/>
                  </a:ext>
                </a:extLst>
              </a:tr>
              <a:tr h="345131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Duration Contour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-1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4496008"/>
                  </a:ext>
                </a:extLst>
              </a:tr>
              <a:tr h="345131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>
                          <a:effectLst/>
                        </a:rPr>
                        <a:t>Pitch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Bb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G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Gb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F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23923"/>
                  </a:ext>
                </a:extLst>
              </a:tr>
              <a:tr h="378275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>
                          <a:effectLst/>
                        </a:rPr>
                        <a:t>Diatonic Pitch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G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G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F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7132030"/>
                  </a:ext>
                </a:extLst>
              </a:tr>
              <a:tr h="345131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Interval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m2↑ 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m2↓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M2↓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m2↓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m2↓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dim5↓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0298634"/>
                  </a:ext>
                </a:extLst>
              </a:tr>
              <a:tr h="345131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Diatonic Interval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2↑ 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2↓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2↓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2↓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2↓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5↓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2251598"/>
                  </a:ext>
                </a:extLst>
              </a:tr>
              <a:tr h="345131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Pitch Contour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-1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-1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-1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-1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-1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9782396"/>
                  </a:ext>
                </a:extLst>
              </a:tr>
              <a:tr h="345131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Is Skip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1531821"/>
                  </a:ext>
                </a:extLst>
              </a:tr>
              <a:tr h="352993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Has Accidental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1678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681</TotalTime>
  <Words>413</Words>
  <Application>Microsoft Office PowerPoint</Application>
  <PresentationFormat>Custom</PresentationFormat>
  <Paragraphs>127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Franklin Gothic Book</vt:lpstr>
      <vt:lpstr>Franklin Gothic Demi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Timothy de Reuse</cp:lastModifiedBy>
  <cp:revision>36</cp:revision>
  <dcterms:created xsi:type="dcterms:W3CDTF">2019-04-03T04:48:47Z</dcterms:created>
  <dcterms:modified xsi:type="dcterms:W3CDTF">2022-05-20T06:50:22Z</dcterms:modified>
</cp:coreProperties>
</file>