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004000" cy="436387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148C"/>
    <a:srgbClr val="263238"/>
    <a:srgbClr val="006A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35" autoAdjust="0"/>
    <p:restoredTop sz="94660"/>
  </p:normalViewPr>
  <p:slideViewPr>
    <p:cSldViewPr snapToGrid="0">
      <p:cViewPr varScale="1">
        <p:scale>
          <a:sx n="16" d="100"/>
          <a:sy n="16" d="100"/>
        </p:scale>
        <p:origin x="224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7141814"/>
            <a:ext cx="27203400" cy="15192763"/>
          </a:xfrm>
        </p:spPr>
        <p:txBody>
          <a:bodyPr anchor="b"/>
          <a:lstStyle>
            <a:lvl1pPr algn="ctr">
              <a:defRPr sz="21000"/>
            </a:lvl1pPr>
          </a:lstStyle>
          <a:p>
            <a:r>
              <a:rPr lang="en-US"/>
              <a:t>Click to edit Master title style</a:t>
            </a:r>
            <a:endParaRPr lang="en-US" dirty="0"/>
          </a:p>
        </p:txBody>
      </p:sp>
      <p:sp>
        <p:nvSpPr>
          <p:cNvPr id="3" name="Subtitle 2"/>
          <p:cNvSpPr>
            <a:spLocks noGrp="1"/>
          </p:cNvSpPr>
          <p:nvPr>
            <p:ph type="subTitle" idx="1"/>
          </p:nvPr>
        </p:nvSpPr>
        <p:spPr>
          <a:xfrm>
            <a:off x="4000500" y="22920468"/>
            <a:ext cx="24003000" cy="10535936"/>
          </a:xfrm>
        </p:spPr>
        <p:txBody>
          <a:bodyPr/>
          <a:lstStyle>
            <a:lvl1pPr marL="0" indent="0" algn="ctr">
              <a:buNone/>
              <a:defRPr sz="8400"/>
            </a:lvl1pPr>
            <a:lvl2pPr marL="1600200" indent="0" algn="ctr">
              <a:buNone/>
              <a:defRPr sz="7000"/>
            </a:lvl2pPr>
            <a:lvl3pPr marL="3200400" indent="0" algn="ctr">
              <a:buNone/>
              <a:defRPr sz="6300"/>
            </a:lvl3pPr>
            <a:lvl4pPr marL="4800600" indent="0" algn="ctr">
              <a:buNone/>
              <a:defRPr sz="5600"/>
            </a:lvl4pPr>
            <a:lvl5pPr marL="6400800" indent="0" algn="ctr">
              <a:buNone/>
              <a:defRPr sz="5600"/>
            </a:lvl5pPr>
            <a:lvl6pPr marL="8001000" indent="0" algn="ctr">
              <a:buNone/>
              <a:defRPr sz="5600"/>
            </a:lvl6pPr>
            <a:lvl7pPr marL="9601200" indent="0" algn="ctr">
              <a:buNone/>
              <a:defRPr sz="5600"/>
            </a:lvl7pPr>
            <a:lvl8pPr marL="11201400" indent="0" algn="ctr">
              <a:buNone/>
              <a:defRPr sz="5600"/>
            </a:lvl8pPr>
            <a:lvl9pPr marL="12801600" indent="0" algn="ctr">
              <a:buNone/>
              <a:defRPr sz="5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129675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759363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902864" y="2323361"/>
            <a:ext cx="6900863" cy="369818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00277" y="2323361"/>
            <a:ext cx="20302538" cy="369818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296826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0B498-9D4D-4FAD-891F-E57FF8B5A028}" type="datetimeFigureOut">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2287746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3608" y="10879405"/>
            <a:ext cx="27603450" cy="18152520"/>
          </a:xfrm>
        </p:spPr>
        <p:txBody>
          <a:bodyPr anchor="b"/>
          <a:lstStyle>
            <a:lvl1pPr>
              <a:defRPr sz="21000"/>
            </a:lvl1pPr>
          </a:lstStyle>
          <a:p>
            <a:r>
              <a:rPr lang="en-US"/>
              <a:t>Click to edit Master title style</a:t>
            </a:r>
            <a:endParaRPr lang="en-US" dirty="0"/>
          </a:p>
        </p:txBody>
      </p:sp>
      <p:sp>
        <p:nvSpPr>
          <p:cNvPr id="3" name="Text Placeholder 2"/>
          <p:cNvSpPr>
            <a:spLocks noGrp="1"/>
          </p:cNvSpPr>
          <p:nvPr>
            <p:ph type="body" idx="1"/>
          </p:nvPr>
        </p:nvSpPr>
        <p:spPr>
          <a:xfrm>
            <a:off x="2183608" y="29203655"/>
            <a:ext cx="27603450" cy="9545982"/>
          </a:xfrm>
        </p:spPr>
        <p:txBody>
          <a:bodyPr/>
          <a:lstStyle>
            <a:lvl1pPr marL="0" indent="0">
              <a:buNone/>
              <a:defRPr sz="8400">
                <a:solidFill>
                  <a:schemeClr val="tx1"/>
                </a:solidFill>
              </a:defRPr>
            </a:lvl1pPr>
            <a:lvl2pPr marL="1600200" indent="0">
              <a:buNone/>
              <a:defRPr sz="7000">
                <a:solidFill>
                  <a:schemeClr val="tx1">
                    <a:tint val="75000"/>
                  </a:schemeClr>
                </a:solidFill>
              </a:defRPr>
            </a:lvl2pPr>
            <a:lvl3pPr marL="3200400" indent="0">
              <a:buNone/>
              <a:defRPr sz="6300">
                <a:solidFill>
                  <a:schemeClr val="tx1">
                    <a:tint val="75000"/>
                  </a:schemeClr>
                </a:solidFill>
              </a:defRPr>
            </a:lvl3pPr>
            <a:lvl4pPr marL="4800600" indent="0">
              <a:buNone/>
              <a:defRPr sz="5600">
                <a:solidFill>
                  <a:schemeClr val="tx1">
                    <a:tint val="75000"/>
                  </a:schemeClr>
                </a:solidFill>
              </a:defRPr>
            </a:lvl4pPr>
            <a:lvl5pPr marL="6400800" indent="0">
              <a:buNone/>
              <a:defRPr sz="5600">
                <a:solidFill>
                  <a:schemeClr val="tx1">
                    <a:tint val="75000"/>
                  </a:schemeClr>
                </a:solidFill>
              </a:defRPr>
            </a:lvl5pPr>
            <a:lvl6pPr marL="8001000" indent="0">
              <a:buNone/>
              <a:defRPr sz="5600">
                <a:solidFill>
                  <a:schemeClr val="tx1">
                    <a:tint val="75000"/>
                  </a:schemeClr>
                </a:solidFill>
              </a:defRPr>
            </a:lvl6pPr>
            <a:lvl7pPr marL="9601200" indent="0">
              <a:buNone/>
              <a:defRPr sz="5600">
                <a:solidFill>
                  <a:schemeClr val="tx1">
                    <a:tint val="75000"/>
                  </a:schemeClr>
                </a:solidFill>
              </a:defRPr>
            </a:lvl7pPr>
            <a:lvl8pPr marL="11201400" indent="0">
              <a:buNone/>
              <a:defRPr sz="5600">
                <a:solidFill>
                  <a:schemeClr val="tx1">
                    <a:tint val="75000"/>
                  </a:schemeClr>
                </a:solidFill>
              </a:defRPr>
            </a:lvl8pPr>
            <a:lvl9pPr marL="12801600" indent="0">
              <a:buNone/>
              <a:defRPr sz="5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0B498-9D4D-4FAD-891F-E57FF8B5A028}" type="datetimeFigureOut">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159550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00275" y="11616807"/>
            <a:ext cx="13601700" cy="276884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202025" y="11616807"/>
            <a:ext cx="13601700" cy="276884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10B498-9D4D-4FAD-891F-E57FF8B5A028}" type="datetimeFigureOut">
              <a:rPr lang="en-US" smtClean="0"/>
              <a:t>5/24/22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210003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4443" y="2323371"/>
            <a:ext cx="27603450" cy="843481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04447" y="10697567"/>
            <a:ext cx="13539190" cy="5242712"/>
          </a:xfrm>
        </p:spPr>
        <p:txBody>
          <a:bodyPr anchor="b"/>
          <a:lstStyle>
            <a:lvl1pPr marL="0" indent="0">
              <a:buNone/>
              <a:defRPr sz="8400" b="1"/>
            </a:lvl1pPr>
            <a:lvl2pPr marL="1600200" indent="0">
              <a:buNone/>
              <a:defRPr sz="7000" b="1"/>
            </a:lvl2pPr>
            <a:lvl3pPr marL="3200400" indent="0">
              <a:buNone/>
              <a:defRPr sz="6300" b="1"/>
            </a:lvl3pPr>
            <a:lvl4pPr marL="4800600" indent="0">
              <a:buNone/>
              <a:defRPr sz="5600" b="1"/>
            </a:lvl4pPr>
            <a:lvl5pPr marL="6400800" indent="0">
              <a:buNone/>
              <a:defRPr sz="5600" b="1"/>
            </a:lvl5pPr>
            <a:lvl6pPr marL="8001000" indent="0">
              <a:buNone/>
              <a:defRPr sz="5600" b="1"/>
            </a:lvl6pPr>
            <a:lvl7pPr marL="9601200" indent="0">
              <a:buNone/>
              <a:defRPr sz="5600" b="1"/>
            </a:lvl7pPr>
            <a:lvl8pPr marL="11201400" indent="0">
              <a:buNone/>
              <a:defRPr sz="5600" b="1"/>
            </a:lvl8pPr>
            <a:lvl9pPr marL="12801600" indent="0">
              <a:buNone/>
              <a:defRPr sz="5600" b="1"/>
            </a:lvl9pPr>
          </a:lstStyle>
          <a:p>
            <a:pPr lvl="0"/>
            <a:r>
              <a:rPr lang="en-US"/>
              <a:t>Click to edit Master text styles</a:t>
            </a:r>
          </a:p>
        </p:txBody>
      </p:sp>
      <p:sp>
        <p:nvSpPr>
          <p:cNvPr id="4" name="Content Placeholder 3"/>
          <p:cNvSpPr>
            <a:spLocks noGrp="1"/>
          </p:cNvSpPr>
          <p:nvPr>
            <p:ph sz="half" idx="2"/>
          </p:nvPr>
        </p:nvSpPr>
        <p:spPr>
          <a:xfrm>
            <a:off x="2204447" y="15940280"/>
            <a:ext cx="13539190" cy="2344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202027" y="10697567"/>
            <a:ext cx="13605869" cy="5242712"/>
          </a:xfrm>
        </p:spPr>
        <p:txBody>
          <a:bodyPr anchor="b"/>
          <a:lstStyle>
            <a:lvl1pPr marL="0" indent="0">
              <a:buNone/>
              <a:defRPr sz="8400" b="1"/>
            </a:lvl1pPr>
            <a:lvl2pPr marL="1600200" indent="0">
              <a:buNone/>
              <a:defRPr sz="7000" b="1"/>
            </a:lvl2pPr>
            <a:lvl3pPr marL="3200400" indent="0">
              <a:buNone/>
              <a:defRPr sz="6300" b="1"/>
            </a:lvl3pPr>
            <a:lvl4pPr marL="4800600" indent="0">
              <a:buNone/>
              <a:defRPr sz="5600" b="1"/>
            </a:lvl4pPr>
            <a:lvl5pPr marL="6400800" indent="0">
              <a:buNone/>
              <a:defRPr sz="5600" b="1"/>
            </a:lvl5pPr>
            <a:lvl6pPr marL="8001000" indent="0">
              <a:buNone/>
              <a:defRPr sz="5600" b="1"/>
            </a:lvl6pPr>
            <a:lvl7pPr marL="9601200" indent="0">
              <a:buNone/>
              <a:defRPr sz="5600" b="1"/>
            </a:lvl7pPr>
            <a:lvl8pPr marL="11201400" indent="0">
              <a:buNone/>
              <a:defRPr sz="5600" b="1"/>
            </a:lvl8pPr>
            <a:lvl9pPr marL="12801600" indent="0">
              <a:buNone/>
              <a:defRPr sz="5600" b="1"/>
            </a:lvl9pPr>
          </a:lstStyle>
          <a:p>
            <a:pPr lvl="0"/>
            <a:r>
              <a:rPr lang="en-US"/>
              <a:t>Click to edit Master text styles</a:t>
            </a:r>
          </a:p>
        </p:txBody>
      </p:sp>
      <p:sp>
        <p:nvSpPr>
          <p:cNvPr id="6" name="Content Placeholder 5"/>
          <p:cNvSpPr>
            <a:spLocks noGrp="1"/>
          </p:cNvSpPr>
          <p:nvPr>
            <p:ph sz="quarter" idx="4"/>
          </p:nvPr>
        </p:nvSpPr>
        <p:spPr>
          <a:xfrm>
            <a:off x="16202027" y="15940280"/>
            <a:ext cx="13605869" cy="2344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0B498-9D4D-4FAD-891F-E57FF8B5A028}" type="datetimeFigureOut">
              <a:rPr lang="en-US" smtClean="0"/>
              <a:t>5/24/22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384178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0B498-9D4D-4FAD-891F-E57FF8B5A028}" type="datetimeFigureOut">
              <a:rPr lang="en-US" smtClean="0"/>
              <a:t>5/24/22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355027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0B498-9D4D-4FAD-891F-E57FF8B5A028}" type="datetimeFigureOut">
              <a:rPr lang="en-US" smtClean="0"/>
              <a:t>5/24/22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130509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4" y="2909252"/>
            <a:ext cx="10322123" cy="10182384"/>
          </a:xfrm>
        </p:spPr>
        <p:txBody>
          <a:bodyPr anchor="b"/>
          <a:lstStyle>
            <a:lvl1pPr>
              <a:defRPr sz="11200"/>
            </a:lvl1pPr>
          </a:lstStyle>
          <a:p>
            <a:r>
              <a:rPr lang="en-US"/>
              <a:t>Click to edit Master title style</a:t>
            </a:r>
            <a:endParaRPr lang="en-US" dirty="0"/>
          </a:p>
        </p:txBody>
      </p:sp>
      <p:sp>
        <p:nvSpPr>
          <p:cNvPr id="3" name="Content Placeholder 2"/>
          <p:cNvSpPr>
            <a:spLocks noGrp="1"/>
          </p:cNvSpPr>
          <p:nvPr>
            <p:ph idx="1"/>
          </p:nvPr>
        </p:nvSpPr>
        <p:spPr>
          <a:xfrm>
            <a:off x="13605869" y="6283187"/>
            <a:ext cx="16202025" cy="31011824"/>
          </a:xfrm>
        </p:spPr>
        <p:txBody>
          <a:bodyPr/>
          <a:lstStyle>
            <a:lvl1pPr>
              <a:defRPr sz="11200"/>
            </a:lvl1pPr>
            <a:lvl2pPr>
              <a:defRPr sz="9800"/>
            </a:lvl2pPr>
            <a:lvl3pPr>
              <a:defRPr sz="84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04444" y="13091636"/>
            <a:ext cx="10322123" cy="24253876"/>
          </a:xfrm>
        </p:spPr>
        <p:txBody>
          <a:bodyPr/>
          <a:lstStyle>
            <a:lvl1pPr marL="0" indent="0">
              <a:buNone/>
              <a:defRPr sz="5600"/>
            </a:lvl1pPr>
            <a:lvl2pPr marL="1600200" indent="0">
              <a:buNone/>
              <a:defRPr sz="4900"/>
            </a:lvl2pPr>
            <a:lvl3pPr marL="3200400" indent="0">
              <a:buNone/>
              <a:defRPr sz="4200"/>
            </a:lvl3pPr>
            <a:lvl4pPr marL="4800600" indent="0">
              <a:buNone/>
              <a:defRPr sz="3500"/>
            </a:lvl4pPr>
            <a:lvl5pPr marL="6400800" indent="0">
              <a:buNone/>
              <a:defRPr sz="3500"/>
            </a:lvl5pPr>
            <a:lvl6pPr marL="8001000" indent="0">
              <a:buNone/>
              <a:defRPr sz="3500"/>
            </a:lvl6pPr>
            <a:lvl7pPr marL="9601200" indent="0">
              <a:buNone/>
              <a:defRPr sz="3500"/>
            </a:lvl7pPr>
            <a:lvl8pPr marL="11201400" indent="0">
              <a:buNone/>
              <a:defRPr sz="3500"/>
            </a:lvl8pPr>
            <a:lvl9pPr marL="12801600" indent="0">
              <a:buNone/>
              <a:defRPr sz="3500"/>
            </a:lvl9pPr>
          </a:lstStyle>
          <a:p>
            <a:pPr lvl="0"/>
            <a:r>
              <a:rPr lang="en-US"/>
              <a:t>Click to edit Master text styles</a:t>
            </a:r>
          </a:p>
        </p:txBody>
      </p:sp>
      <p:sp>
        <p:nvSpPr>
          <p:cNvPr id="5" name="Date Placeholder 4"/>
          <p:cNvSpPr>
            <a:spLocks noGrp="1"/>
          </p:cNvSpPr>
          <p:nvPr>
            <p:ph type="dt" sz="half" idx="10"/>
          </p:nvPr>
        </p:nvSpPr>
        <p:spPr/>
        <p:txBody>
          <a:bodyPr/>
          <a:lstStyle/>
          <a:p>
            <a:fld id="{3510B498-9D4D-4FAD-891F-E57FF8B5A028}" type="datetimeFigureOut">
              <a:rPr lang="en-US" smtClean="0"/>
              <a:t>5/24/22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306664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4" y="2909252"/>
            <a:ext cx="10322123" cy="10182384"/>
          </a:xfrm>
        </p:spPr>
        <p:txBody>
          <a:bodyPr anchor="b"/>
          <a:lstStyle>
            <a:lvl1pPr>
              <a:defRPr sz="11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05869" y="6283187"/>
            <a:ext cx="16202025" cy="31011824"/>
          </a:xfrm>
        </p:spPr>
        <p:txBody>
          <a:bodyPr anchor="t"/>
          <a:lstStyle>
            <a:lvl1pPr marL="0" indent="0">
              <a:buNone/>
              <a:defRPr sz="11200"/>
            </a:lvl1pPr>
            <a:lvl2pPr marL="1600200" indent="0">
              <a:buNone/>
              <a:defRPr sz="9800"/>
            </a:lvl2pPr>
            <a:lvl3pPr marL="3200400" indent="0">
              <a:buNone/>
              <a:defRPr sz="8400"/>
            </a:lvl3pPr>
            <a:lvl4pPr marL="4800600" indent="0">
              <a:buNone/>
              <a:defRPr sz="7000"/>
            </a:lvl4pPr>
            <a:lvl5pPr marL="6400800" indent="0">
              <a:buNone/>
              <a:defRPr sz="7000"/>
            </a:lvl5pPr>
            <a:lvl6pPr marL="8001000" indent="0">
              <a:buNone/>
              <a:defRPr sz="7000"/>
            </a:lvl6pPr>
            <a:lvl7pPr marL="9601200" indent="0">
              <a:buNone/>
              <a:defRPr sz="7000"/>
            </a:lvl7pPr>
            <a:lvl8pPr marL="11201400" indent="0">
              <a:buNone/>
              <a:defRPr sz="7000"/>
            </a:lvl8pPr>
            <a:lvl9pPr marL="12801600" indent="0">
              <a:buNone/>
              <a:defRPr sz="7000"/>
            </a:lvl9pPr>
          </a:lstStyle>
          <a:p>
            <a:r>
              <a:rPr lang="en-US"/>
              <a:t>Click icon to add picture</a:t>
            </a:r>
            <a:endParaRPr lang="en-US" dirty="0"/>
          </a:p>
        </p:txBody>
      </p:sp>
      <p:sp>
        <p:nvSpPr>
          <p:cNvPr id="4" name="Text Placeholder 3"/>
          <p:cNvSpPr>
            <a:spLocks noGrp="1"/>
          </p:cNvSpPr>
          <p:nvPr>
            <p:ph type="body" sz="half" idx="2"/>
          </p:nvPr>
        </p:nvSpPr>
        <p:spPr>
          <a:xfrm>
            <a:off x="2204444" y="13091636"/>
            <a:ext cx="10322123" cy="24253876"/>
          </a:xfrm>
        </p:spPr>
        <p:txBody>
          <a:bodyPr/>
          <a:lstStyle>
            <a:lvl1pPr marL="0" indent="0">
              <a:buNone/>
              <a:defRPr sz="5600"/>
            </a:lvl1pPr>
            <a:lvl2pPr marL="1600200" indent="0">
              <a:buNone/>
              <a:defRPr sz="4900"/>
            </a:lvl2pPr>
            <a:lvl3pPr marL="3200400" indent="0">
              <a:buNone/>
              <a:defRPr sz="4200"/>
            </a:lvl3pPr>
            <a:lvl4pPr marL="4800600" indent="0">
              <a:buNone/>
              <a:defRPr sz="3500"/>
            </a:lvl4pPr>
            <a:lvl5pPr marL="6400800" indent="0">
              <a:buNone/>
              <a:defRPr sz="3500"/>
            </a:lvl5pPr>
            <a:lvl6pPr marL="8001000" indent="0">
              <a:buNone/>
              <a:defRPr sz="3500"/>
            </a:lvl6pPr>
            <a:lvl7pPr marL="9601200" indent="0">
              <a:buNone/>
              <a:defRPr sz="3500"/>
            </a:lvl7pPr>
            <a:lvl8pPr marL="11201400" indent="0">
              <a:buNone/>
              <a:defRPr sz="3500"/>
            </a:lvl8pPr>
            <a:lvl9pPr marL="12801600" indent="0">
              <a:buNone/>
              <a:defRPr sz="3500"/>
            </a:lvl9pPr>
          </a:lstStyle>
          <a:p>
            <a:pPr lvl="0"/>
            <a:r>
              <a:rPr lang="en-US"/>
              <a:t>Click to edit Master text styles</a:t>
            </a:r>
          </a:p>
        </p:txBody>
      </p:sp>
      <p:sp>
        <p:nvSpPr>
          <p:cNvPr id="5" name="Date Placeholder 4"/>
          <p:cNvSpPr>
            <a:spLocks noGrp="1"/>
          </p:cNvSpPr>
          <p:nvPr>
            <p:ph type="dt" sz="half" idx="10"/>
          </p:nvPr>
        </p:nvSpPr>
        <p:spPr/>
        <p:txBody>
          <a:bodyPr/>
          <a:lstStyle/>
          <a:p>
            <a:fld id="{3510B498-9D4D-4FAD-891F-E57FF8B5A028}" type="datetimeFigureOut">
              <a:rPr lang="en-US" smtClean="0"/>
              <a:t>5/24/22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513E7-4515-4082-A960-D4704025B30C}" type="slidenum">
              <a:rPr lang="en-US" smtClean="0"/>
              <a:t>‹#›</a:t>
            </a:fld>
            <a:endParaRPr lang="en-US"/>
          </a:p>
        </p:txBody>
      </p:sp>
    </p:spTree>
    <p:extLst>
      <p:ext uri="{BB962C8B-B14F-4D97-AF65-F5344CB8AC3E}">
        <p14:creationId xmlns:p14="http://schemas.microsoft.com/office/powerpoint/2010/main" val="342889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0275" y="2323371"/>
            <a:ext cx="27603450" cy="84348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00275" y="11616807"/>
            <a:ext cx="27603450" cy="276884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00275" y="40446701"/>
            <a:ext cx="7200900" cy="2323361"/>
          </a:xfrm>
          <a:prstGeom prst="rect">
            <a:avLst/>
          </a:prstGeom>
        </p:spPr>
        <p:txBody>
          <a:bodyPr vert="horz" lIns="91440" tIns="45720" rIns="91440" bIns="45720" rtlCol="0" anchor="ctr"/>
          <a:lstStyle>
            <a:lvl1pPr algn="l">
              <a:defRPr sz="4200">
                <a:solidFill>
                  <a:schemeClr val="tx1">
                    <a:tint val="75000"/>
                  </a:schemeClr>
                </a:solidFill>
              </a:defRPr>
            </a:lvl1pPr>
          </a:lstStyle>
          <a:p>
            <a:fld id="{3510B498-9D4D-4FAD-891F-E57FF8B5A028}" type="datetimeFigureOut">
              <a:rPr lang="en-US" smtClean="0"/>
              <a:t>5/24/22</a:t>
            </a:fld>
            <a:endParaRPr lang="en-US"/>
          </a:p>
        </p:txBody>
      </p:sp>
      <p:sp>
        <p:nvSpPr>
          <p:cNvPr id="5" name="Footer Placeholder 4"/>
          <p:cNvSpPr>
            <a:spLocks noGrp="1"/>
          </p:cNvSpPr>
          <p:nvPr>
            <p:ph type="ftr" sz="quarter" idx="3"/>
          </p:nvPr>
        </p:nvSpPr>
        <p:spPr>
          <a:xfrm>
            <a:off x="10601325" y="40446701"/>
            <a:ext cx="10801350" cy="2323361"/>
          </a:xfrm>
          <a:prstGeom prst="rect">
            <a:avLst/>
          </a:prstGeom>
        </p:spPr>
        <p:txBody>
          <a:bodyPr vert="horz" lIns="91440" tIns="45720" rIns="91440" bIns="45720" rtlCol="0" anchor="ctr"/>
          <a:lstStyle>
            <a:lvl1pPr algn="ctr">
              <a:defRPr sz="4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602825" y="40446701"/>
            <a:ext cx="7200900" cy="2323361"/>
          </a:xfrm>
          <a:prstGeom prst="rect">
            <a:avLst/>
          </a:prstGeom>
        </p:spPr>
        <p:txBody>
          <a:bodyPr vert="horz" lIns="91440" tIns="45720" rIns="91440" bIns="45720" rtlCol="0" anchor="ctr"/>
          <a:lstStyle>
            <a:lvl1pPr algn="r">
              <a:defRPr sz="4200">
                <a:solidFill>
                  <a:schemeClr val="tx1">
                    <a:tint val="75000"/>
                  </a:schemeClr>
                </a:solidFill>
              </a:defRPr>
            </a:lvl1pPr>
          </a:lstStyle>
          <a:p>
            <a:fld id="{87B513E7-4515-4082-A960-D4704025B30C}" type="slidenum">
              <a:rPr lang="en-US" smtClean="0"/>
              <a:t>‹#›</a:t>
            </a:fld>
            <a:endParaRPr lang="en-US"/>
          </a:p>
        </p:txBody>
      </p:sp>
    </p:spTree>
    <p:extLst>
      <p:ext uri="{BB962C8B-B14F-4D97-AF65-F5344CB8AC3E}">
        <p14:creationId xmlns:p14="http://schemas.microsoft.com/office/powerpoint/2010/main" val="4985179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00400" rtl="0" eaLnBrk="1" latinLnBrk="0" hangingPunct="1">
        <a:lnSpc>
          <a:spcPct val="90000"/>
        </a:lnSpc>
        <a:spcBef>
          <a:spcPct val="0"/>
        </a:spcBef>
        <a:buNone/>
        <a:defRPr sz="15400" kern="1200">
          <a:solidFill>
            <a:schemeClr val="tx1"/>
          </a:solidFill>
          <a:latin typeface="+mj-lt"/>
          <a:ea typeface="+mj-ea"/>
          <a:cs typeface="+mj-cs"/>
        </a:defRPr>
      </a:lvl1pPr>
    </p:titleStyle>
    <p:bodyStyle>
      <a:lvl1pPr marL="800100" indent="-800100" algn="l" defTabSz="3200400" rtl="0" eaLnBrk="1" latinLnBrk="0" hangingPunct="1">
        <a:lnSpc>
          <a:spcPct val="90000"/>
        </a:lnSpc>
        <a:spcBef>
          <a:spcPts val="3500"/>
        </a:spcBef>
        <a:buFont typeface="Arial" panose="020B0604020202020204" pitchFamily="34" charset="0"/>
        <a:buChar char="•"/>
        <a:defRPr sz="9800" kern="1200">
          <a:solidFill>
            <a:schemeClr val="tx1"/>
          </a:solidFill>
          <a:latin typeface="+mn-lt"/>
          <a:ea typeface="+mn-ea"/>
          <a:cs typeface="+mn-cs"/>
        </a:defRPr>
      </a:lvl1pPr>
      <a:lvl2pPr marL="2400300" indent="-800100" algn="l" defTabSz="3200400" rtl="0" eaLnBrk="1" latinLnBrk="0" hangingPunct="1">
        <a:lnSpc>
          <a:spcPct val="90000"/>
        </a:lnSpc>
        <a:spcBef>
          <a:spcPts val="1750"/>
        </a:spcBef>
        <a:buFont typeface="Arial" panose="020B0604020202020204" pitchFamily="34" charset="0"/>
        <a:buChar char="•"/>
        <a:defRPr sz="8400" kern="1200">
          <a:solidFill>
            <a:schemeClr val="tx1"/>
          </a:solidFill>
          <a:latin typeface="+mn-lt"/>
          <a:ea typeface="+mn-ea"/>
          <a:cs typeface="+mn-cs"/>
        </a:defRPr>
      </a:lvl2pPr>
      <a:lvl3pPr marL="4000500" indent="-800100" algn="l" defTabSz="3200400" rtl="0" eaLnBrk="1" latinLnBrk="0" hangingPunct="1">
        <a:lnSpc>
          <a:spcPct val="90000"/>
        </a:lnSpc>
        <a:spcBef>
          <a:spcPts val="1750"/>
        </a:spcBef>
        <a:buFont typeface="Arial" panose="020B0604020202020204" pitchFamily="34" charset="0"/>
        <a:buChar char="•"/>
        <a:defRPr sz="7000" kern="1200">
          <a:solidFill>
            <a:schemeClr val="tx1"/>
          </a:solidFill>
          <a:latin typeface="+mn-lt"/>
          <a:ea typeface="+mn-ea"/>
          <a:cs typeface="+mn-cs"/>
        </a:defRPr>
      </a:lvl3pPr>
      <a:lvl4pPr marL="5600700" indent="-800100" algn="l" defTabSz="320040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4pPr>
      <a:lvl5pPr marL="7200900" indent="-800100" algn="l" defTabSz="320040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5pPr>
      <a:lvl6pPr marL="8801100" indent="-800100" algn="l" defTabSz="320040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6pPr>
      <a:lvl7pPr marL="10401300" indent="-800100" algn="l" defTabSz="320040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7pPr>
      <a:lvl8pPr marL="12001500" indent="-800100" algn="l" defTabSz="320040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8pPr>
      <a:lvl9pPr marL="13601700" indent="-800100" algn="l" defTabSz="3200400" rtl="0" eaLnBrk="1" latinLnBrk="0" hangingPunct="1">
        <a:lnSpc>
          <a:spcPct val="90000"/>
        </a:lnSpc>
        <a:spcBef>
          <a:spcPts val="1750"/>
        </a:spcBef>
        <a:buFont typeface="Arial" panose="020B0604020202020204" pitchFamily="34" charset="0"/>
        <a:buChar char="•"/>
        <a:defRPr sz="6300" kern="1200">
          <a:solidFill>
            <a:schemeClr val="tx1"/>
          </a:solidFill>
          <a:latin typeface="+mn-lt"/>
          <a:ea typeface="+mn-ea"/>
          <a:cs typeface="+mn-cs"/>
        </a:defRPr>
      </a:lvl9pPr>
    </p:bodyStyle>
    <p:otherStyle>
      <a:defPPr>
        <a:defRPr lang="en-US"/>
      </a:defPPr>
      <a:lvl1pPr marL="0" algn="l" defTabSz="3200400" rtl="0" eaLnBrk="1" latinLnBrk="0" hangingPunct="1">
        <a:defRPr sz="6300" kern="1200">
          <a:solidFill>
            <a:schemeClr val="tx1"/>
          </a:solidFill>
          <a:latin typeface="+mn-lt"/>
          <a:ea typeface="+mn-ea"/>
          <a:cs typeface="+mn-cs"/>
        </a:defRPr>
      </a:lvl1pPr>
      <a:lvl2pPr marL="1600200" algn="l" defTabSz="3200400" rtl="0" eaLnBrk="1" latinLnBrk="0" hangingPunct="1">
        <a:defRPr sz="6300" kern="1200">
          <a:solidFill>
            <a:schemeClr val="tx1"/>
          </a:solidFill>
          <a:latin typeface="+mn-lt"/>
          <a:ea typeface="+mn-ea"/>
          <a:cs typeface="+mn-cs"/>
        </a:defRPr>
      </a:lvl2pPr>
      <a:lvl3pPr marL="3200400" algn="l" defTabSz="3200400" rtl="0" eaLnBrk="1" latinLnBrk="0" hangingPunct="1">
        <a:defRPr sz="6300" kern="1200">
          <a:solidFill>
            <a:schemeClr val="tx1"/>
          </a:solidFill>
          <a:latin typeface="+mn-lt"/>
          <a:ea typeface="+mn-ea"/>
          <a:cs typeface="+mn-cs"/>
        </a:defRPr>
      </a:lvl3pPr>
      <a:lvl4pPr marL="4800600" algn="l" defTabSz="3200400" rtl="0" eaLnBrk="1" latinLnBrk="0" hangingPunct="1">
        <a:defRPr sz="6300" kern="1200">
          <a:solidFill>
            <a:schemeClr val="tx1"/>
          </a:solidFill>
          <a:latin typeface="+mn-lt"/>
          <a:ea typeface="+mn-ea"/>
          <a:cs typeface="+mn-cs"/>
        </a:defRPr>
      </a:lvl4pPr>
      <a:lvl5pPr marL="6400800" algn="l" defTabSz="3200400" rtl="0" eaLnBrk="1" latinLnBrk="0" hangingPunct="1">
        <a:defRPr sz="6300" kern="1200">
          <a:solidFill>
            <a:schemeClr val="tx1"/>
          </a:solidFill>
          <a:latin typeface="+mn-lt"/>
          <a:ea typeface="+mn-ea"/>
          <a:cs typeface="+mn-cs"/>
        </a:defRPr>
      </a:lvl5pPr>
      <a:lvl6pPr marL="8001000" algn="l" defTabSz="3200400" rtl="0" eaLnBrk="1" latinLnBrk="0" hangingPunct="1">
        <a:defRPr sz="6300" kern="1200">
          <a:solidFill>
            <a:schemeClr val="tx1"/>
          </a:solidFill>
          <a:latin typeface="+mn-lt"/>
          <a:ea typeface="+mn-ea"/>
          <a:cs typeface="+mn-cs"/>
        </a:defRPr>
      </a:lvl6pPr>
      <a:lvl7pPr marL="9601200" algn="l" defTabSz="3200400" rtl="0" eaLnBrk="1" latinLnBrk="0" hangingPunct="1">
        <a:defRPr sz="6300" kern="1200">
          <a:solidFill>
            <a:schemeClr val="tx1"/>
          </a:solidFill>
          <a:latin typeface="+mn-lt"/>
          <a:ea typeface="+mn-ea"/>
          <a:cs typeface="+mn-cs"/>
        </a:defRPr>
      </a:lvl7pPr>
      <a:lvl8pPr marL="11201400" algn="l" defTabSz="3200400" rtl="0" eaLnBrk="1" latinLnBrk="0" hangingPunct="1">
        <a:defRPr sz="6300" kern="1200">
          <a:solidFill>
            <a:schemeClr val="tx1"/>
          </a:solidFill>
          <a:latin typeface="+mn-lt"/>
          <a:ea typeface="+mn-ea"/>
          <a:cs typeface="+mn-cs"/>
        </a:defRPr>
      </a:lvl8pPr>
      <a:lvl9pPr marL="12801600" algn="l" defTabSz="3200400" rtl="0" eaLnBrk="1" latinLnBrk="0" hangingPunct="1">
        <a:defRPr sz="6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8AF760-C359-4592-BF1F-0C7A94DA9F89}"/>
              </a:ext>
            </a:extLst>
          </p:cNvPr>
          <p:cNvSpPr txBox="1"/>
          <p:nvPr/>
        </p:nvSpPr>
        <p:spPr>
          <a:xfrm>
            <a:off x="564339" y="7752287"/>
            <a:ext cx="10159994" cy="10926068"/>
          </a:xfrm>
          <a:prstGeom prst="rect">
            <a:avLst/>
          </a:prstGeom>
          <a:noFill/>
        </p:spPr>
        <p:txBody>
          <a:bodyPr wrap="square" rtlCol="0">
            <a:spAutoFit/>
          </a:bodyPr>
          <a:lstStyle/>
          <a:p>
            <a:r>
              <a:rPr lang="en-US" sz="4400" b="1" dirty="0">
                <a:latin typeface="Franklin Gothic Book" panose="020B0503020102020204" pitchFamily="34" charset="0"/>
              </a:rPr>
              <a:t>LEE KONITZ ON CHARLIE PARKER</a:t>
            </a:r>
          </a:p>
          <a:p>
            <a:pPr lvl="1"/>
            <a:endParaRPr lang="en-US" sz="4400" i="1" dirty="0">
              <a:latin typeface="Franklin Gothic Book" panose="020B0503020102020204" pitchFamily="34" charset="0"/>
            </a:endParaRPr>
          </a:p>
          <a:p>
            <a:pPr marL="720000" lvl="1"/>
            <a:r>
              <a:rPr lang="en-US" sz="4400" i="1" dirty="0">
                <a:latin typeface="Franklin Gothic Book" panose="020B0503020102020204" pitchFamily="34" charset="0"/>
              </a:rPr>
              <a:t>“[Parker] had a very prolific vocabulary. </a:t>
            </a:r>
            <a:br>
              <a:rPr lang="en-US" sz="4400" i="1" dirty="0">
                <a:latin typeface="Franklin Gothic Book" panose="020B0503020102020204" pitchFamily="34" charset="0"/>
              </a:rPr>
            </a:br>
            <a:r>
              <a:rPr lang="en-US" sz="4400" i="1" dirty="0">
                <a:latin typeface="Franklin Gothic Book" panose="020B0503020102020204" pitchFamily="34" charset="0"/>
              </a:rPr>
              <a:t>I have what I think of as a more flexible vocabulary.” </a:t>
            </a:r>
          </a:p>
          <a:p>
            <a:pPr marL="720000" lvl="1"/>
            <a:r>
              <a:rPr lang="en-US" sz="4400" i="1" dirty="0">
                <a:latin typeface="Franklin Gothic Book" panose="020B0503020102020204" pitchFamily="34" charset="0"/>
              </a:rPr>
              <a:t>“[Parker] puts good phrases together… </a:t>
            </a:r>
          </a:p>
          <a:p>
            <a:pPr marL="720000" lvl="1"/>
            <a:r>
              <a:rPr lang="en-US" sz="4400" i="1" dirty="0">
                <a:latin typeface="Franklin Gothic Book" panose="020B0503020102020204" pitchFamily="34" charset="0"/>
              </a:rPr>
              <a:t>[I] start from a blank slate</a:t>
            </a:r>
            <a:r>
              <a:rPr lang="en-US" sz="4400" dirty="0">
                <a:latin typeface="Franklin Gothic Book" panose="020B0503020102020204" pitchFamily="34" charset="0"/>
              </a:rPr>
              <a:t>¹</a:t>
            </a:r>
            <a:r>
              <a:rPr lang="en-US" sz="4400" i="1" dirty="0">
                <a:latin typeface="Franklin Gothic Book" panose="020B0503020102020204" pitchFamily="34" charset="0"/>
              </a:rPr>
              <a:t>.”</a:t>
            </a:r>
            <a:endParaRPr lang="en-US" sz="4400" b="1" i="1" dirty="0">
              <a:latin typeface="Franklin Gothic Book" panose="020B0503020102020204" pitchFamily="34" charset="0"/>
              <a:cs typeface="Arial" panose="020B0604020202020204" pitchFamily="34" charset="0"/>
            </a:endParaRPr>
          </a:p>
          <a:p>
            <a:endParaRPr lang="en-US" sz="4400" b="1" dirty="0">
              <a:latin typeface="Franklin Gothic Book" panose="020B0503020102020204" pitchFamily="34" charset="0"/>
              <a:cs typeface="Arial" panose="020B0604020202020204" pitchFamily="34" charset="0"/>
            </a:endParaRPr>
          </a:p>
          <a:p>
            <a:r>
              <a:rPr lang="en-US" sz="4400" dirty="0">
                <a:latin typeface="Franklin Gothic Book" panose="020B0503020102020204" pitchFamily="34" charset="0"/>
              </a:rPr>
              <a:t>Konitz’s statements relate to two </a:t>
            </a:r>
            <a:br>
              <a:rPr lang="en-US" sz="4400" dirty="0">
                <a:latin typeface="Franklin Gothic Book" panose="020B0503020102020204" pitchFamily="34" charset="0"/>
              </a:rPr>
            </a:br>
            <a:r>
              <a:rPr lang="en-US" sz="4400" dirty="0">
                <a:latin typeface="Franklin Gothic Book" panose="020B0503020102020204" pitchFamily="34" charset="0"/>
              </a:rPr>
              <a:t>theories of jazz improvisation: </a:t>
            </a:r>
          </a:p>
          <a:p>
            <a:pPr marL="1657350" lvl="2" indent="-742950">
              <a:buAutoNum type="arabicPeriod"/>
            </a:pPr>
            <a:r>
              <a:rPr lang="en-US" sz="4400" dirty="0">
                <a:latin typeface="Franklin Gothic Book" panose="020B0503020102020204" pitchFamily="34" charset="0"/>
              </a:rPr>
              <a:t>Improvisers put together practiced formulas or “licks” or…</a:t>
            </a:r>
          </a:p>
          <a:p>
            <a:pPr marL="1657350" lvl="2" indent="-742950">
              <a:buAutoNum type="arabicPeriod"/>
            </a:pPr>
            <a:r>
              <a:rPr lang="en-US" sz="4400" dirty="0">
                <a:latin typeface="Franklin Gothic Book" panose="020B0503020102020204" pitchFamily="34" charset="0"/>
              </a:rPr>
              <a:t>Improvisers develop musical </a:t>
            </a:r>
            <a:br>
              <a:rPr lang="en-US" sz="4400" dirty="0">
                <a:latin typeface="Franklin Gothic Book" panose="020B0503020102020204" pitchFamily="34" charset="0"/>
              </a:rPr>
            </a:br>
            <a:r>
              <a:rPr lang="en-US" sz="4400" dirty="0">
                <a:latin typeface="Franklin Gothic Book" panose="020B0503020102020204" pitchFamily="34" charset="0"/>
              </a:rPr>
              <a:t>material in real time.</a:t>
            </a:r>
          </a:p>
          <a:p>
            <a:r>
              <a:rPr lang="en-US" sz="4400" dirty="0">
                <a:latin typeface="Franklin Gothic Book" panose="020B0503020102020204" pitchFamily="34" charset="0"/>
              </a:rPr>
              <a:t>Can we use computational analyses of solos to </a:t>
            </a:r>
            <a:r>
              <a:rPr lang="en-US" sz="4400" b="1" dirty="0">
                <a:latin typeface="Franklin Gothic Book" panose="020B0503020102020204" pitchFamily="34" charset="0"/>
              </a:rPr>
              <a:t>distinguish the two styles</a:t>
            </a:r>
            <a:r>
              <a:rPr lang="en-US" sz="4400" dirty="0">
                <a:latin typeface="Franklin Gothic Book" panose="020B0503020102020204" pitchFamily="34" charset="0"/>
              </a:rPr>
              <a:t>?</a:t>
            </a:r>
          </a:p>
        </p:txBody>
      </p:sp>
      <p:sp>
        <p:nvSpPr>
          <p:cNvPr id="10" name="Rectangle 9">
            <a:extLst>
              <a:ext uri="{FF2B5EF4-FFF2-40B4-BE49-F238E27FC236}">
                <a16:creationId xmlns:a16="http://schemas.microsoft.com/office/drawing/2014/main" id="{030386EC-D1AC-48D0-B2EC-0AD1DA88A8AB}"/>
              </a:ext>
            </a:extLst>
          </p:cNvPr>
          <p:cNvSpPr/>
          <p:nvPr/>
        </p:nvSpPr>
        <p:spPr>
          <a:xfrm>
            <a:off x="0" y="0"/>
            <a:ext cx="32004000" cy="60553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16" name="TextBox 15">
            <a:extLst>
              <a:ext uri="{FF2B5EF4-FFF2-40B4-BE49-F238E27FC236}">
                <a16:creationId xmlns:a16="http://schemas.microsoft.com/office/drawing/2014/main" id="{FEF09AAC-A47D-43E5-A106-FABBAC32BA3E}"/>
              </a:ext>
            </a:extLst>
          </p:cNvPr>
          <p:cNvSpPr txBox="1"/>
          <p:nvPr/>
        </p:nvSpPr>
        <p:spPr>
          <a:xfrm>
            <a:off x="1643044" y="414271"/>
            <a:ext cx="21503963" cy="3046988"/>
          </a:xfrm>
          <a:prstGeom prst="rect">
            <a:avLst/>
          </a:prstGeom>
          <a:noFill/>
        </p:spPr>
        <p:txBody>
          <a:bodyPr wrap="square" rtlCol="0">
            <a:spAutoFit/>
          </a:bodyPr>
          <a:lstStyle/>
          <a:p>
            <a:r>
              <a:rPr lang="en-US" sz="9600" dirty="0">
                <a:latin typeface="Franklin Gothic Demi" panose="020B0703020102020204" pitchFamily="34" charset="0"/>
              </a:rPr>
              <a:t>Computational Methods Applied to Motivic Analyses of Jazz Improvisation</a:t>
            </a:r>
          </a:p>
        </p:txBody>
      </p:sp>
      <p:sp>
        <p:nvSpPr>
          <p:cNvPr id="32" name="TextBox 31">
            <a:extLst>
              <a:ext uri="{FF2B5EF4-FFF2-40B4-BE49-F238E27FC236}">
                <a16:creationId xmlns:a16="http://schemas.microsoft.com/office/drawing/2014/main" id="{CC4BCA7B-44D8-484D-BD2F-F26CE826BEAE}"/>
              </a:ext>
            </a:extLst>
          </p:cNvPr>
          <p:cNvSpPr txBox="1"/>
          <p:nvPr/>
        </p:nvSpPr>
        <p:spPr>
          <a:xfrm>
            <a:off x="1643044" y="3486515"/>
            <a:ext cx="10731836" cy="1754326"/>
          </a:xfrm>
          <a:prstGeom prst="rect">
            <a:avLst/>
          </a:prstGeom>
          <a:noFill/>
        </p:spPr>
        <p:txBody>
          <a:bodyPr wrap="square" rtlCol="0">
            <a:spAutoFit/>
          </a:bodyPr>
          <a:lstStyle/>
          <a:p>
            <a:r>
              <a:rPr lang="en-US" sz="5400" dirty="0">
                <a:latin typeface="Franklin Gothic Book" panose="020B0503020102020204" pitchFamily="34" charset="0"/>
                <a:cs typeface="Lato" panose="020F0502020204030203" pitchFamily="34" charset="0"/>
              </a:rPr>
              <a:t>Timothy de Reuse</a:t>
            </a:r>
          </a:p>
          <a:p>
            <a:r>
              <a:rPr lang="en-US" sz="5400" dirty="0">
                <a:latin typeface="Franklin Gothic Book" panose="020B0503020102020204" pitchFamily="34" charset="0"/>
                <a:cs typeface="Lato" panose="020F0502020204030203" pitchFamily="34" charset="0"/>
              </a:rPr>
              <a:t>Jonathan Orland</a:t>
            </a:r>
          </a:p>
        </p:txBody>
      </p:sp>
      <p:sp>
        <p:nvSpPr>
          <p:cNvPr id="34" name="TextBox 33">
            <a:extLst>
              <a:ext uri="{FF2B5EF4-FFF2-40B4-BE49-F238E27FC236}">
                <a16:creationId xmlns:a16="http://schemas.microsoft.com/office/drawing/2014/main" id="{A4BF3E5B-E9F7-49D5-BA62-C4F9B5380F5A}"/>
              </a:ext>
            </a:extLst>
          </p:cNvPr>
          <p:cNvSpPr txBox="1"/>
          <p:nvPr/>
        </p:nvSpPr>
        <p:spPr>
          <a:xfrm>
            <a:off x="7699188" y="3486515"/>
            <a:ext cx="12020891" cy="1754326"/>
          </a:xfrm>
          <a:prstGeom prst="rect">
            <a:avLst/>
          </a:prstGeom>
          <a:noFill/>
        </p:spPr>
        <p:txBody>
          <a:bodyPr wrap="square" rtlCol="0">
            <a:spAutoFit/>
          </a:bodyPr>
          <a:lstStyle/>
          <a:p>
            <a:r>
              <a:rPr lang="en-US" sz="5400" dirty="0">
                <a:latin typeface="Consolas" panose="020B0609020204030204" pitchFamily="49" charset="0"/>
                <a:cs typeface="Courier New" panose="02070309020205020404" pitchFamily="49" charset="0"/>
              </a:rPr>
              <a:t>timothy.dereuse@mail.mcgill.ca jonathan.orland@gmail.com</a:t>
            </a:r>
          </a:p>
        </p:txBody>
      </p:sp>
      <p:pic>
        <p:nvPicPr>
          <p:cNvPr id="35" name="Picture 34" descr="Shape&#10;&#10;Description automatically generated with medium confidence">
            <a:extLst>
              <a:ext uri="{FF2B5EF4-FFF2-40B4-BE49-F238E27FC236}">
                <a16:creationId xmlns:a16="http://schemas.microsoft.com/office/drawing/2014/main" id="{21BB4547-34B6-4462-8410-5CE36BD8F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9935" y="3378923"/>
            <a:ext cx="9187037" cy="1528796"/>
          </a:xfrm>
          <a:prstGeom prst="rect">
            <a:avLst/>
          </a:prstGeom>
        </p:spPr>
      </p:pic>
      <p:sp>
        <p:nvSpPr>
          <p:cNvPr id="15" name="TextBox 14">
            <a:extLst>
              <a:ext uri="{FF2B5EF4-FFF2-40B4-BE49-F238E27FC236}">
                <a16:creationId xmlns:a16="http://schemas.microsoft.com/office/drawing/2014/main" id="{244F735F-4C56-433B-89C5-AD9AA4B84F0E}"/>
              </a:ext>
            </a:extLst>
          </p:cNvPr>
          <p:cNvSpPr txBox="1"/>
          <p:nvPr/>
        </p:nvSpPr>
        <p:spPr>
          <a:xfrm>
            <a:off x="539814" y="36912995"/>
            <a:ext cx="9857026" cy="4154984"/>
          </a:xfrm>
          <a:prstGeom prst="rect">
            <a:avLst/>
          </a:prstGeom>
          <a:noFill/>
        </p:spPr>
        <p:txBody>
          <a:bodyPr wrap="square">
            <a:spAutoFit/>
          </a:bodyPr>
          <a:lstStyle/>
          <a:p>
            <a:r>
              <a:rPr lang="en-US" sz="3200" dirty="0">
                <a:latin typeface="Franklin Gothic Book" panose="020B0503020102020204" pitchFamily="34" charset="0"/>
              </a:rPr>
              <a:t>¹ Hamilton, Andy, and Lee Konitz. “Lee Konitz: Conversations on the Improviser’s Art.” University of Michigan Press, 2007.</a:t>
            </a:r>
          </a:p>
          <a:p>
            <a:r>
              <a:rPr lang="en-US" sz="3200" baseline="30000" dirty="0">
                <a:latin typeface="Franklin Gothic Book" panose="020B0503020102020204" pitchFamily="34" charset="0"/>
              </a:rPr>
              <a:t>2</a:t>
            </a:r>
            <a:r>
              <a:rPr lang="en-US" sz="3200" dirty="0">
                <a:latin typeface="Franklin Gothic Book" panose="020B0503020102020204" pitchFamily="34" charset="0"/>
              </a:rPr>
              <a:t> </a:t>
            </a:r>
            <a:r>
              <a:rPr lang="en-US" sz="3200" dirty="0">
                <a:effectLst/>
                <a:latin typeface="Franklin Gothic Book" panose="020B0503020102020204" pitchFamily="34" charset="0"/>
              </a:rPr>
              <a:t>Conklin, Darrell, and Christina </a:t>
            </a:r>
            <a:r>
              <a:rPr lang="en-US" sz="3200" dirty="0" err="1">
                <a:effectLst/>
                <a:latin typeface="Franklin Gothic Book" panose="020B0503020102020204" pitchFamily="34" charset="0"/>
              </a:rPr>
              <a:t>Anagnostopoulous</a:t>
            </a:r>
            <a:r>
              <a:rPr lang="en-US" sz="3200" dirty="0">
                <a:effectLst/>
                <a:latin typeface="Franklin Gothic Book" panose="020B0503020102020204" pitchFamily="34" charset="0"/>
              </a:rPr>
              <a:t>. “Representation and Discovery of Multiple Viewpoint Patterns.” In Proc. of the </a:t>
            </a:r>
            <a:r>
              <a:rPr lang="en-US" sz="3200" dirty="0">
                <a:latin typeface="Franklin Gothic Book" panose="020B0503020102020204" pitchFamily="34" charset="0"/>
              </a:rPr>
              <a:t>Int.</a:t>
            </a:r>
            <a:r>
              <a:rPr lang="en-US" sz="3200" dirty="0">
                <a:effectLst/>
                <a:latin typeface="Franklin Gothic Book" panose="020B0503020102020204" pitchFamily="34" charset="0"/>
              </a:rPr>
              <a:t> Computer Music Conf. Havana, Cuba. 2001.</a:t>
            </a:r>
          </a:p>
          <a:p>
            <a:endParaRPr lang="en-US" sz="4000" dirty="0"/>
          </a:p>
        </p:txBody>
      </p:sp>
      <p:pic>
        <p:nvPicPr>
          <p:cNvPr id="8" name="Picture 7">
            <a:extLst>
              <a:ext uri="{FF2B5EF4-FFF2-40B4-BE49-F238E27FC236}">
                <a16:creationId xmlns:a16="http://schemas.microsoft.com/office/drawing/2014/main" id="{41B3E2B6-1985-4FBC-9BAF-E454EE0BF6AF}"/>
              </a:ext>
            </a:extLst>
          </p:cNvPr>
          <p:cNvPicPr>
            <a:picLocks noChangeAspect="1"/>
          </p:cNvPicPr>
          <p:nvPr/>
        </p:nvPicPr>
        <p:blipFill>
          <a:blip r:embed="rId3"/>
          <a:stretch>
            <a:fillRect/>
          </a:stretch>
        </p:blipFill>
        <p:spPr>
          <a:xfrm>
            <a:off x="22522444" y="8095915"/>
            <a:ext cx="7941634" cy="1453857"/>
          </a:xfrm>
          <a:prstGeom prst="rect">
            <a:avLst/>
          </a:prstGeom>
        </p:spPr>
      </p:pic>
      <p:graphicFrame>
        <p:nvGraphicFramePr>
          <p:cNvPr id="22" name="Table 21">
            <a:extLst>
              <a:ext uri="{FF2B5EF4-FFF2-40B4-BE49-F238E27FC236}">
                <a16:creationId xmlns:a16="http://schemas.microsoft.com/office/drawing/2014/main" id="{4DEDE27B-96EB-4D56-93AF-E45A8D723978}"/>
              </a:ext>
            </a:extLst>
          </p:cNvPr>
          <p:cNvGraphicFramePr>
            <a:graphicFrameLocks noGrp="1"/>
          </p:cNvGraphicFramePr>
          <p:nvPr>
            <p:extLst>
              <p:ext uri="{D42A27DB-BD31-4B8C-83A1-F6EECF244321}">
                <p14:modId xmlns:p14="http://schemas.microsoft.com/office/powerpoint/2010/main" val="1077730160"/>
              </p:ext>
            </p:extLst>
          </p:nvPr>
        </p:nvGraphicFramePr>
        <p:xfrm>
          <a:off x="22452722" y="9917806"/>
          <a:ext cx="8292953" cy="4795673"/>
        </p:xfrm>
        <a:graphic>
          <a:graphicData uri="http://schemas.openxmlformats.org/drawingml/2006/table">
            <a:tbl>
              <a:tblPr bandRow="1">
                <a:tableStyleId>{073A0DAA-6AF3-43AB-8588-CEC1D06C72B9}</a:tableStyleId>
              </a:tblPr>
              <a:tblGrid>
                <a:gridCol w="2781259">
                  <a:extLst>
                    <a:ext uri="{9D8B030D-6E8A-4147-A177-3AD203B41FA5}">
                      <a16:colId xmlns:a16="http://schemas.microsoft.com/office/drawing/2014/main" val="845466231"/>
                    </a:ext>
                  </a:extLst>
                </a:gridCol>
                <a:gridCol w="40691">
                  <a:extLst>
                    <a:ext uri="{9D8B030D-6E8A-4147-A177-3AD203B41FA5}">
                      <a16:colId xmlns:a16="http://schemas.microsoft.com/office/drawing/2014/main" val="1230174855"/>
                    </a:ext>
                  </a:extLst>
                </a:gridCol>
                <a:gridCol w="748674">
                  <a:extLst>
                    <a:ext uri="{9D8B030D-6E8A-4147-A177-3AD203B41FA5}">
                      <a16:colId xmlns:a16="http://schemas.microsoft.com/office/drawing/2014/main" val="3052076100"/>
                    </a:ext>
                  </a:extLst>
                </a:gridCol>
                <a:gridCol w="795468">
                  <a:extLst>
                    <a:ext uri="{9D8B030D-6E8A-4147-A177-3AD203B41FA5}">
                      <a16:colId xmlns:a16="http://schemas.microsoft.com/office/drawing/2014/main" val="1501266373"/>
                    </a:ext>
                  </a:extLst>
                </a:gridCol>
                <a:gridCol w="748674">
                  <a:extLst>
                    <a:ext uri="{9D8B030D-6E8A-4147-A177-3AD203B41FA5}">
                      <a16:colId xmlns:a16="http://schemas.microsoft.com/office/drawing/2014/main" val="547812076"/>
                    </a:ext>
                  </a:extLst>
                </a:gridCol>
                <a:gridCol w="748674">
                  <a:extLst>
                    <a:ext uri="{9D8B030D-6E8A-4147-A177-3AD203B41FA5}">
                      <a16:colId xmlns:a16="http://schemas.microsoft.com/office/drawing/2014/main" val="1458249002"/>
                    </a:ext>
                  </a:extLst>
                </a:gridCol>
                <a:gridCol w="748674">
                  <a:extLst>
                    <a:ext uri="{9D8B030D-6E8A-4147-A177-3AD203B41FA5}">
                      <a16:colId xmlns:a16="http://schemas.microsoft.com/office/drawing/2014/main" val="4220780769"/>
                    </a:ext>
                  </a:extLst>
                </a:gridCol>
                <a:gridCol w="748674">
                  <a:extLst>
                    <a:ext uri="{9D8B030D-6E8A-4147-A177-3AD203B41FA5}">
                      <a16:colId xmlns:a16="http://schemas.microsoft.com/office/drawing/2014/main" val="658457224"/>
                    </a:ext>
                  </a:extLst>
                </a:gridCol>
                <a:gridCol w="932165">
                  <a:extLst>
                    <a:ext uri="{9D8B030D-6E8A-4147-A177-3AD203B41FA5}">
                      <a16:colId xmlns:a16="http://schemas.microsoft.com/office/drawing/2014/main" val="215376952"/>
                    </a:ext>
                  </a:extLst>
                </a:gridCol>
              </a:tblGrid>
              <a:tr h="430703">
                <a:tc rowSpan="2">
                  <a:txBody>
                    <a:bodyPr/>
                    <a:lstStyle/>
                    <a:p>
                      <a:pPr algn="ctr" fontAlgn="b"/>
                      <a:r>
                        <a:rPr lang="en-CA" sz="2400" b="1" u="none" strike="noStrike" dirty="0">
                          <a:effectLst/>
                          <a:latin typeface="Franklin Gothic Book" panose="020B0503020102020204" pitchFamily="34" charset="0"/>
                        </a:rPr>
                        <a:t>Viewpoint</a:t>
                      </a:r>
                      <a:endParaRPr lang="en-CA" sz="2400" b="1" i="0" u="none" strike="noStrike" dirty="0">
                        <a:solidFill>
                          <a:srgbClr val="000000"/>
                        </a:solidFill>
                        <a:effectLst/>
                        <a:latin typeface="Franklin Gothic Book" panose="020B0503020102020204" pitchFamily="34" charset="0"/>
                      </a:endParaRPr>
                    </a:p>
                  </a:txBody>
                  <a:tcPr marL="7620" marR="7620" marT="7620" marB="0" anchor="b"/>
                </a:tc>
                <a:tc gridSpan="8">
                  <a:txBody>
                    <a:bodyPr/>
                    <a:lstStyle/>
                    <a:p>
                      <a:pPr algn="ctr" fontAlgn="b"/>
                      <a:r>
                        <a:rPr lang="en-US" sz="2400" b="1" u="none" strike="noStrike" dirty="0">
                          <a:solidFill>
                            <a:srgbClr val="000000"/>
                          </a:solidFill>
                          <a:effectLst/>
                          <a:latin typeface="Franklin Gothic Book" panose="020B0503020102020204" pitchFamily="34" charset="0"/>
                        </a:rPr>
                        <a:t>Note #</a:t>
                      </a:r>
                      <a:endParaRPr lang="en-CA" sz="2400" b="1" i="0" u="none" strike="noStrike" dirty="0">
                        <a:solidFill>
                          <a:srgbClr val="000000"/>
                        </a:solidFill>
                        <a:effectLst/>
                        <a:latin typeface="Franklin Gothic Book" panose="020B0503020102020204" pitchFamily="34" charset="0"/>
                      </a:endParaRPr>
                    </a:p>
                  </a:txBody>
                  <a:tcPr marL="7620" marR="7620" marT="7620" marB="0" anchor="b"/>
                </a:tc>
                <a:tc hMerge="1">
                  <a:txBody>
                    <a:bodyPr/>
                    <a:lstStyle/>
                    <a:p>
                      <a:endParaRPr lang="en-CA"/>
                    </a:p>
                  </a:txBody>
                  <a:tcPr/>
                </a:tc>
                <a:tc hMerge="1">
                  <a:txBody>
                    <a:bodyPr/>
                    <a:lstStyle/>
                    <a:p>
                      <a:pPr algn="l" fontAlgn="b"/>
                      <a:endParaRPr lang="en-CA" sz="2400" b="1" i="0" u="none" strike="noStrike" dirty="0">
                        <a:solidFill>
                          <a:srgbClr val="000000"/>
                        </a:solidFill>
                        <a:effectLst/>
                        <a:latin typeface="Consolas" panose="020B0609020204030204" pitchFamily="49" charset="0"/>
                      </a:endParaRPr>
                    </a:p>
                  </a:txBody>
                  <a:tcPr marL="7620" marR="7620" marT="7620" marB="0" anchor="b">
                    <a:lnB w="12700" cap="flat" cmpd="sng" algn="ctr">
                      <a:solidFill>
                        <a:schemeClr val="tx1"/>
                      </a:solidFill>
                      <a:prstDash val="solid"/>
                      <a:round/>
                      <a:headEnd type="none" w="med" len="med"/>
                      <a:tailEnd type="none" w="med" len="med"/>
                    </a:lnB>
                  </a:tcPr>
                </a:tc>
                <a:tc hMerge="1">
                  <a:txBody>
                    <a:bodyPr/>
                    <a:lstStyle/>
                    <a:p>
                      <a:pPr algn="l" fontAlgn="b"/>
                      <a:endParaRPr lang="en-CA" sz="2400" b="1" i="0" u="none" strike="noStrike" dirty="0">
                        <a:solidFill>
                          <a:srgbClr val="000000"/>
                        </a:solidFill>
                        <a:effectLst/>
                        <a:latin typeface="Consolas" panose="020B0609020204030204" pitchFamily="49" charset="0"/>
                      </a:endParaRPr>
                    </a:p>
                  </a:txBody>
                  <a:tcPr marL="7620" marR="7620" marT="7620" marB="0" anchor="b">
                    <a:lnB w="12700" cap="flat" cmpd="sng" algn="ctr">
                      <a:solidFill>
                        <a:schemeClr val="tx1"/>
                      </a:solidFill>
                      <a:prstDash val="solid"/>
                      <a:round/>
                      <a:headEnd type="none" w="med" len="med"/>
                      <a:tailEnd type="none" w="med" len="med"/>
                    </a:lnB>
                  </a:tcPr>
                </a:tc>
                <a:tc hMerge="1">
                  <a:txBody>
                    <a:bodyPr/>
                    <a:lstStyle/>
                    <a:p>
                      <a:pPr algn="l" fontAlgn="b"/>
                      <a:endParaRPr lang="en-CA" sz="2400" b="1" i="0" u="none" strike="noStrike" dirty="0">
                        <a:solidFill>
                          <a:srgbClr val="000000"/>
                        </a:solidFill>
                        <a:effectLst/>
                        <a:latin typeface="Consolas" panose="020B0609020204030204" pitchFamily="49" charset="0"/>
                      </a:endParaRPr>
                    </a:p>
                  </a:txBody>
                  <a:tcPr marL="7620" marR="7620" marT="7620" marB="0" anchor="b">
                    <a:lnB w="12700" cap="flat" cmpd="sng" algn="ctr">
                      <a:solidFill>
                        <a:schemeClr val="tx1"/>
                      </a:solidFill>
                      <a:prstDash val="solid"/>
                      <a:round/>
                      <a:headEnd type="none" w="med" len="med"/>
                      <a:tailEnd type="none" w="med" len="med"/>
                    </a:lnB>
                  </a:tcPr>
                </a:tc>
                <a:tc hMerge="1">
                  <a:txBody>
                    <a:bodyPr/>
                    <a:lstStyle/>
                    <a:p>
                      <a:pPr algn="l" fontAlgn="b"/>
                      <a:endParaRPr lang="en-CA" sz="2400" b="1" i="0" u="none" strike="noStrike" dirty="0">
                        <a:solidFill>
                          <a:srgbClr val="000000"/>
                        </a:solidFill>
                        <a:effectLst/>
                        <a:latin typeface="Consolas" panose="020B0609020204030204" pitchFamily="49" charset="0"/>
                      </a:endParaRPr>
                    </a:p>
                  </a:txBody>
                  <a:tcPr marL="7620" marR="7620" marT="7620" marB="0" anchor="b">
                    <a:lnB w="12700" cap="flat" cmpd="sng" algn="ctr">
                      <a:solidFill>
                        <a:schemeClr val="tx1"/>
                      </a:solidFill>
                      <a:prstDash val="solid"/>
                      <a:round/>
                      <a:headEnd type="none" w="med" len="med"/>
                      <a:tailEnd type="none" w="med" len="med"/>
                    </a:lnB>
                  </a:tcPr>
                </a:tc>
                <a:tc hMerge="1">
                  <a:txBody>
                    <a:bodyPr/>
                    <a:lstStyle/>
                    <a:p>
                      <a:pPr algn="l" fontAlgn="b"/>
                      <a:endParaRPr lang="en-CA" sz="2400" b="1" i="0" u="none" strike="noStrike" dirty="0">
                        <a:solidFill>
                          <a:srgbClr val="000000"/>
                        </a:solidFill>
                        <a:effectLst/>
                        <a:latin typeface="Consolas" panose="020B0609020204030204" pitchFamily="49" charset="0"/>
                      </a:endParaRPr>
                    </a:p>
                  </a:txBody>
                  <a:tcPr marL="7620" marR="7620" marT="7620" marB="0" anchor="b">
                    <a:lnB w="12700" cap="flat" cmpd="sng" algn="ctr">
                      <a:solidFill>
                        <a:schemeClr val="tx1"/>
                      </a:solidFill>
                      <a:prstDash val="solid"/>
                      <a:round/>
                      <a:headEnd type="none" w="med" len="med"/>
                      <a:tailEnd type="none" w="med" len="med"/>
                    </a:lnB>
                  </a:tcPr>
                </a:tc>
                <a:tc hMerge="1">
                  <a:txBody>
                    <a:bodyPr/>
                    <a:lstStyle/>
                    <a:p>
                      <a:pPr algn="l" fontAlgn="b"/>
                      <a:endParaRPr lang="en-CA" sz="2400" b="1" i="0" u="none" strike="noStrike" dirty="0">
                        <a:solidFill>
                          <a:srgbClr val="000000"/>
                        </a:solidFill>
                        <a:effectLst/>
                        <a:latin typeface="Consolas" panose="020B0609020204030204" pitchFamily="49" charset="0"/>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1436947"/>
                  </a:ext>
                </a:extLst>
              </a:tr>
              <a:tr h="430703">
                <a:tc vMerge="1">
                  <a:txBody>
                    <a:bodyPr/>
                    <a:lstStyle/>
                    <a:p>
                      <a:pPr algn="l" fontAlgn="b"/>
                      <a:endParaRPr lang="en-CA" sz="2400" b="1" i="0" u="none" strike="noStrike" dirty="0">
                        <a:solidFill>
                          <a:srgbClr val="000000"/>
                        </a:solidFill>
                        <a:effectLst/>
                        <a:latin typeface="Consolas" panose="020B0609020204030204" pitchFamily="49"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b"/>
                      <a:r>
                        <a:rPr lang="en-CA" sz="2400" b="1" u="none" strike="noStrike" dirty="0">
                          <a:effectLst/>
                          <a:latin typeface="Franklin Gothic Book" panose="020B0503020102020204" pitchFamily="34" charset="0"/>
                        </a:rPr>
                        <a:t>1</a:t>
                      </a:r>
                      <a:endParaRPr lang="en-CA" sz="2400" b="1" i="0" u="none" strike="noStrike" dirty="0">
                        <a:solidFill>
                          <a:srgbClr val="000000"/>
                        </a:solidFill>
                        <a:effectLst/>
                        <a:latin typeface="Franklin Gothic Book" panose="020B0503020102020204" pitchFamily="34" charset="0"/>
                      </a:endParaRPr>
                    </a:p>
                  </a:txBody>
                  <a:tcPr marL="7620" marR="7620" marT="7620" marB="0" anchor="b"/>
                </a:tc>
                <a:tc hMerge="1">
                  <a:txBody>
                    <a:bodyPr/>
                    <a:lstStyle/>
                    <a:p>
                      <a:pPr algn="l" fontAlgn="b"/>
                      <a:endParaRPr lang="en-CA" sz="2800" b="1" i="0" u="none" strike="noStrike" dirty="0">
                        <a:solidFill>
                          <a:srgbClr val="000000"/>
                        </a:solidFill>
                        <a:effectLst/>
                        <a:latin typeface="Consolas" panose="020B0609020204030204" pitchFamily="49"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CA" sz="2400" b="1" u="none" strike="noStrike" dirty="0">
                          <a:effectLst/>
                          <a:latin typeface="Franklin Gothic Book" panose="020B0503020102020204" pitchFamily="34" charset="0"/>
                        </a:rPr>
                        <a:t>2</a:t>
                      </a:r>
                      <a:endParaRPr lang="en-CA" sz="2400" b="1"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1" u="none" strike="noStrike" dirty="0">
                          <a:effectLst/>
                          <a:latin typeface="Franklin Gothic Book" panose="020B0503020102020204" pitchFamily="34" charset="0"/>
                        </a:rPr>
                        <a:t>3</a:t>
                      </a:r>
                      <a:endParaRPr lang="en-CA" sz="2400" b="1"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1" u="none" strike="noStrike" dirty="0">
                          <a:effectLst/>
                          <a:latin typeface="Franklin Gothic Book" panose="020B0503020102020204" pitchFamily="34" charset="0"/>
                        </a:rPr>
                        <a:t>4</a:t>
                      </a:r>
                      <a:endParaRPr lang="en-CA" sz="2400" b="1"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1" u="none" strike="noStrike" dirty="0">
                          <a:effectLst/>
                          <a:latin typeface="Franklin Gothic Book" panose="020B0503020102020204" pitchFamily="34" charset="0"/>
                        </a:rPr>
                        <a:t>5</a:t>
                      </a:r>
                      <a:endParaRPr lang="en-CA" sz="2400" b="1"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1" u="none" strike="noStrike" dirty="0">
                          <a:effectLst/>
                          <a:latin typeface="Franklin Gothic Book" panose="020B0503020102020204" pitchFamily="34" charset="0"/>
                        </a:rPr>
                        <a:t>6</a:t>
                      </a:r>
                      <a:endParaRPr lang="en-CA" sz="2400" b="1"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1" u="none" strike="noStrike" dirty="0">
                          <a:effectLst/>
                          <a:latin typeface="Franklin Gothic Book" panose="020B0503020102020204" pitchFamily="34" charset="0"/>
                        </a:rPr>
                        <a:t>7</a:t>
                      </a:r>
                      <a:endParaRPr lang="en-CA" sz="2400" b="1"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855218867"/>
                  </a:ext>
                </a:extLst>
              </a:tr>
              <a:tr h="482996">
                <a:tc>
                  <a:txBody>
                    <a:bodyPr/>
                    <a:lstStyle/>
                    <a:p>
                      <a:pPr algn="l" fontAlgn="b"/>
                      <a:r>
                        <a:rPr lang="en-CA" sz="2400" u="none" strike="noStrike" dirty="0">
                          <a:effectLst/>
                          <a:latin typeface="Franklin Gothic Book" panose="020B0503020102020204" pitchFamily="34" charset="0"/>
                        </a:rPr>
                        <a:t>Duration</a:t>
                      </a:r>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1.5</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0.25</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0.25</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0.5</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0.5</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0.5</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0.5</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extLst>
                  <a:ext uri="{0D108BD9-81ED-4DB2-BD59-A6C34878D82A}">
                    <a16:rowId xmlns:a16="http://schemas.microsoft.com/office/drawing/2014/main" val="811257842"/>
                  </a:ext>
                </a:extLst>
              </a:tr>
              <a:tr h="430703">
                <a:tc>
                  <a:txBody>
                    <a:bodyPr/>
                    <a:lstStyle/>
                    <a:p>
                      <a:pPr algn="l" fontAlgn="b"/>
                      <a:r>
                        <a:rPr lang="en-CA" sz="2400" u="none" strike="noStrike" dirty="0">
                          <a:effectLst/>
                          <a:latin typeface="Franklin Gothic Book" panose="020B0503020102020204" pitchFamily="34" charset="0"/>
                        </a:rPr>
                        <a:t>Duration Contour</a:t>
                      </a:r>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_</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0</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1</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US" sz="2400" b="0" u="none" strike="noStrike" dirty="0">
                          <a:solidFill>
                            <a:srgbClr val="000000"/>
                          </a:solidFill>
                          <a:effectLst/>
                          <a:latin typeface="Consolas" panose="020B0609020204030204" pitchFamily="49" charset="0"/>
                          <a:cs typeface="Consolas" panose="020B0609020204030204" pitchFamily="49" charset="0"/>
                        </a:rPr>
                        <a:t>0</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US" sz="2400" b="0" u="none" strike="noStrike" dirty="0">
                          <a:solidFill>
                            <a:srgbClr val="000000"/>
                          </a:solidFill>
                          <a:effectLst/>
                          <a:latin typeface="Consolas" panose="020B0609020204030204" pitchFamily="49" charset="0"/>
                          <a:cs typeface="Consolas" panose="020B0609020204030204" pitchFamily="49" charset="0"/>
                        </a:rPr>
                        <a:t>0</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US" sz="2400" b="0" u="none" strike="noStrike" dirty="0">
                          <a:solidFill>
                            <a:srgbClr val="000000"/>
                          </a:solidFill>
                          <a:effectLst/>
                          <a:latin typeface="Consolas" panose="020B0609020204030204" pitchFamily="49" charset="0"/>
                          <a:cs typeface="Consolas" panose="020B0609020204030204" pitchFamily="49" charset="0"/>
                        </a:rPr>
                        <a:t>0</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extLst>
                  <a:ext uri="{0D108BD9-81ED-4DB2-BD59-A6C34878D82A}">
                    <a16:rowId xmlns:a16="http://schemas.microsoft.com/office/drawing/2014/main" val="3244496008"/>
                  </a:ext>
                </a:extLst>
              </a:tr>
              <a:tr h="430703">
                <a:tc>
                  <a:txBody>
                    <a:bodyPr/>
                    <a:lstStyle/>
                    <a:p>
                      <a:pPr algn="l" fontAlgn="b"/>
                      <a:r>
                        <a:rPr lang="en-CA" sz="2400" u="none" strike="noStrike">
                          <a:effectLst/>
                          <a:latin typeface="Franklin Gothic Book" panose="020B0503020102020204" pitchFamily="34" charset="0"/>
                        </a:rPr>
                        <a:t>Pitch</a:t>
                      </a:r>
                      <a:endParaRPr lang="en-CA" sz="2400" b="0" i="0" u="none" strike="noStrike">
                        <a:solidFill>
                          <a:srgbClr val="000000"/>
                        </a:solidFill>
                        <a:effectLst/>
                        <a:latin typeface="Franklin Gothic Book" panose="020B0503020102020204" pitchFamily="34" charset="0"/>
                      </a:endParaRPr>
                    </a:p>
                  </a:txBody>
                  <a:tcPr marL="7620" marR="7620" marT="7620" marB="0" anchor="b"/>
                </a:tc>
                <a:tc>
                  <a:txBody>
                    <a:bodyPr/>
                    <a:lstStyle/>
                    <a:p>
                      <a:pPr algn="l" fontAlgn="b"/>
                      <a:endParaRPr lang="en-CA" sz="2400" b="0" i="0" u="none" strike="noStrike">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A</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Bb</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A</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G</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Gb</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F</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B</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extLst>
                  <a:ext uri="{0D108BD9-81ED-4DB2-BD59-A6C34878D82A}">
                    <a16:rowId xmlns:a16="http://schemas.microsoft.com/office/drawing/2014/main" val="19123923"/>
                  </a:ext>
                </a:extLst>
              </a:tr>
              <a:tr h="436350">
                <a:tc>
                  <a:txBody>
                    <a:bodyPr/>
                    <a:lstStyle/>
                    <a:p>
                      <a:pPr algn="l" fontAlgn="b"/>
                      <a:r>
                        <a:rPr lang="en-CA" sz="2400" u="none" strike="noStrike">
                          <a:effectLst/>
                          <a:latin typeface="Franklin Gothic Book" panose="020B0503020102020204" pitchFamily="34" charset="0"/>
                        </a:rPr>
                        <a:t>Diatonic Pitch</a:t>
                      </a:r>
                      <a:endParaRPr lang="en-CA" sz="2400" b="0" i="0" u="none" strike="noStrike">
                        <a:solidFill>
                          <a:srgbClr val="000000"/>
                        </a:solidFill>
                        <a:effectLst/>
                        <a:latin typeface="Franklin Gothic Book" panose="020B0503020102020204" pitchFamily="34" charset="0"/>
                      </a:endParaRPr>
                    </a:p>
                  </a:txBody>
                  <a:tcPr marL="7620" marR="7620" marT="7620" marB="0" anchor="b"/>
                </a:tc>
                <a:tc>
                  <a:txBody>
                    <a:bodyPr/>
                    <a:lstStyle/>
                    <a:p>
                      <a:pPr algn="l" fontAlgn="b"/>
                      <a:endParaRPr lang="en-CA" sz="2400" b="0" i="0" u="none" strike="noStrike">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A</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B</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A</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G</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G</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F</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B</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extLst>
                  <a:ext uri="{0D108BD9-81ED-4DB2-BD59-A6C34878D82A}">
                    <a16:rowId xmlns:a16="http://schemas.microsoft.com/office/drawing/2014/main" val="2847132030"/>
                  </a:ext>
                </a:extLst>
              </a:tr>
              <a:tr h="430703">
                <a:tc>
                  <a:txBody>
                    <a:bodyPr/>
                    <a:lstStyle/>
                    <a:p>
                      <a:pPr algn="l" fontAlgn="b"/>
                      <a:r>
                        <a:rPr lang="en-CA" sz="2400" u="none" strike="noStrike" dirty="0">
                          <a:effectLst/>
                          <a:latin typeface="Franklin Gothic Book" panose="020B0503020102020204" pitchFamily="34" charset="0"/>
                        </a:rPr>
                        <a:t>Interval</a:t>
                      </a:r>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_</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m2↑ </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m2↓</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M2↓</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m2↓</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m2↓</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dim5↓</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extLst>
                  <a:ext uri="{0D108BD9-81ED-4DB2-BD59-A6C34878D82A}">
                    <a16:rowId xmlns:a16="http://schemas.microsoft.com/office/drawing/2014/main" val="930298634"/>
                  </a:ext>
                </a:extLst>
              </a:tr>
              <a:tr h="430703">
                <a:tc>
                  <a:txBody>
                    <a:bodyPr/>
                    <a:lstStyle/>
                    <a:p>
                      <a:pPr algn="l" fontAlgn="b"/>
                      <a:r>
                        <a:rPr lang="en-CA" sz="2400" u="none" strike="noStrike" dirty="0">
                          <a:effectLst/>
                          <a:latin typeface="Franklin Gothic Book" panose="020B0503020102020204" pitchFamily="34" charset="0"/>
                        </a:rPr>
                        <a:t>Diatonic Interval</a:t>
                      </a:r>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endParaRPr lang="en-CA" sz="2400" b="0" i="0" u="none" strike="noStrike">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_</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2↑ </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2↓</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2↓</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2↓</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2↓</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5↓</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extLst>
                  <a:ext uri="{0D108BD9-81ED-4DB2-BD59-A6C34878D82A}">
                    <a16:rowId xmlns:a16="http://schemas.microsoft.com/office/drawing/2014/main" val="4192251598"/>
                  </a:ext>
                </a:extLst>
              </a:tr>
              <a:tr h="430703">
                <a:tc>
                  <a:txBody>
                    <a:bodyPr/>
                    <a:lstStyle/>
                    <a:p>
                      <a:pPr algn="l" fontAlgn="b"/>
                      <a:r>
                        <a:rPr lang="en-CA" sz="2400" u="none" strike="noStrike" dirty="0">
                          <a:effectLst/>
                          <a:latin typeface="Franklin Gothic Book" panose="020B0503020102020204" pitchFamily="34" charset="0"/>
                        </a:rPr>
                        <a:t>Pitch Contour</a:t>
                      </a:r>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_</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1</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-1</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extLst>
                  <a:ext uri="{0D108BD9-81ED-4DB2-BD59-A6C34878D82A}">
                    <a16:rowId xmlns:a16="http://schemas.microsoft.com/office/drawing/2014/main" val="3329782396"/>
                  </a:ext>
                </a:extLst>
              </a:tr>
              <a:tr h="430703">
                <a:tc>
                  <a:txBody>
                    <a:bodyPr/>
                    <a:lstStyle/>
                    <a:p>
                      <a:pPr algn="l" fontAlgn="b"/>
                      <a:r>
                        <a:rPr lang="en-CA" sz="2400" u="none" strike="noStrike" dirty="0">
                          <a:effectLst/>
                          <a:latin typeface="Franklin Gothic Book" panose="020B0503020102020204" pitchFamily="34" charset="0"/>
                        </a:rPr>
                        <a:t>Is Skip</a:t>
                      </a:r>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endParaRPr lang="en-CA" sz="2400" b="0" i="0" u="none" strike="noStrike">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_</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0</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0</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0</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0</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0</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extLst>
                  <a:ext uri="{0D108BD9-81ED-4DB2-BD59-A6C34878D82A}">
                    <a16:rowId xmlns:a16="http://schemas.microsoft.com/office/drawing/2014/main" val="2781531821"/>
                  </a:ext>
                </a:extLst>
              </a:tr>
              <a:tr h="430703">
                <a:tc>
                  <a:txBody>
                    <a:bodyPr/>
                    <a:lstStyle/>
                    <a:p>
                      <a:pPr algn="l" fontAlgn="b"/>
                      <a:r>
                        <a:rPr lang="en-CA" sz="2400" u="none" strike="noStrike" dirty="0">
                          <a:effectLst/>
                          <a:latin typeface="Franklin Gothic Book" panose="020B0503020102020204" pitchFamily="34" charset="0"/>
                        </a:rPr>
                        <a:t>Has Accidental</a:t>
                      </a:r>
                      <a:endParaRPr lang="en-CA" sz="24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l" fontAlgn="b"/>
                      <a:endParaRPr lang="en-CA" sz="2400" b="0" i="0" u="none" strike="noStrike">
                        <a:solidFill>
                          <a:srgbClr val="000000"/>
                        </a:solidFill>
                        <a:effectLst/>
                        <a:latin typeface="Franklin Gothic Book" panose="020B0503020102020204" pitchFamily="34"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0</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a:effectLst/>
                          <a:latin typeface="Consolas" panose="020B0609020204030204" pitchFamily="49" charset="0"/>
                          <a:cs typeface="Consolas" panose="020B0609020204030204" pitchFamily="49" charset="0"/>
                        </a:rPr>
                        <a:t>0</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0</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0</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tc>
                  <a:txBody>
                    <a:bodyPr/>
                    <a:lstStyle/>
                    <a:p>
                      <a:pPr algn="l" fontAlgn="b"/>
                      <a:r>
                        <a:rPr lang="en-CA" sz="2400" b="0" u="none" strike="noStrike" dirty="0">
                          <a:effectLst/>
                          <a:latin typeface="Consolas" panose="020B0609020204030204" pitchFamily="49" charset="0"/>
                          <a:cs typeface="Consolas" panose="020B0609020204030204" pitchFamily="49" charset="0"/>
                        </a:rPr>
                        <a:t>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7620" marR="7620" marT="7620" marB="0" anchor="b"/>
                </a:tc>
                <a:extLst>
                  <a:ext uri="{0D108BD9-81ED-4DB2-BD59-A6C34878D82A}">
                    <a16:rowId xmlns:a16="http://schemas.microsoft.com/office/drawing/2014/main" val="3001678447"/>
                  </a:ext>
                </a:extLst>
              </a:tr>
            </a:tbl>
          </a:graphicData>
        </a:graphic>
      </p:graphicFrame>
      <p:graphicFrame>
        <p:nvGraphicFramePr>
          <p:cNvPr id="36" name="Table 35">
            <a:extLst>
              <a:ext uri="{FF2B5EF4-FFF2-40B4-BE49-F238E27FC236}">
                <a16:creationId xmlns:a16="http://schemas.microsoft.com/office/drawing/2014/main" id="{915582D5-3F8C-C348-9D31-0A0BF91AC779}"/>
              </a:ext>
            </a:extLst>
          </p:cNvPr>
          <p:cNvGraphicFramePr>
            <a:graphicFrameLocks noGrp="1"/>
          </p:cNvGraphicFramePr>
          <p:nvPr>
            <p:extLst>
              <p:ext uri="{D42A27DB-BD31-4B8C-83A1-F6EECF244321}">
                <p14:modId xmlns:p14="http://schemas.microsoft.com/office/powerpoint/2010/main" val="3822551768"/>
              </p:ext>
            </p:extLst>
          </p:nvPr>
        </p:nvGraphicFramePr>
        <p:xfrm>
          <a:off x="21895140" y="19180955"/>
          <a:ext cx="9196242" cy="3500601"/>
        </p:xfrm>
        <a:graphic>
          <a:graphicData uri="http://schemas.openxmlformats.org/drawingml/2006/table">
            <a:tbl>
              <a:tblPr bandRow="1">
                <a:tableStyleId>{073A0DAA-6AF3-43AB-8588-CEC1D06C72B9}</a:tableStyleId>
              </a:tblPr>
              <a:tblGrid>
                <a:gridCol w="704641">
                  <a:extLst>
                    <a:ext uri="{9D8B030D-6E8A-4147-A177-3AD203B41FA5}">
                      <a16:colId xmlns:a16="http://schemas.microsoft.com/office/drawing/2014/main" val="4233741142"/>
                    </a:ext>
                  </a:extLst>
                </a:gridCol>
                <a:gridCol w="2123767">
                  <a:extLst>
                    <a:ext uri="{9D8B030D-6E8A-4147-A177-3AD203B41FA5}">
                      <a16:colId xmlns:a16="http://schemas.microsoft.com/office/drawing/2014/main" val="333512063"/>
                    </a:ext>
                  </a:extLst>
                </a:gridCol>
                <a:gridCol w="2153265">
                  <a:extLst>
                    <a:ext uri="{9D8B030D-6E8A-4147-A177-3AD203B41FA5}">
                      <a16:colId xmlns:a16="http://schemas.microsoft.com/office/drawing/2014/main" val="1232722109"/>
                    </a:ext>
                  </a:extLst>
                </a:gridCol>
                <a:gridCol w="1873045">
                  <a:extLst>
                    <a:ext uri="{9D8B030D-6E8A-4147-A177-3AD203B41FA5}">
                      <a16:colId xmlns:a16="http://schemas.microsoft.com/office/drawing/2014/main" val="3482817518"/>
                    </a:ext>
                  </a:extLst>
                </a:gridCol>
                <a:gridCol w="2341524">
                  <a:extLst>
                    <a:ext uri="{9D8B030D-6E8A-4147-A177-3AD203B41FA5}">
                      <a16:colId xmlns:a16="http://schemas.microsoft.com/office/drawing/2014/main" val="2249361752"/>
                    </a:ext>
                  </a:extLst>
                </a:gridCol>
              </a:tblGrid>
              <a:tr h="1315181">
                <a:tc gridSpan="2">
                  <a:txBody>
                    <a:bodyPr/>
                    <a:lstStyle/>
                    <a:p>
                      <a:pPr algn="ctr" fontAlgn="ctr"/>
                      <a:endParaRPr lang="en-CA" sz="2400" b="0" i="0" u="none" strike="noStrike" dirty="0">
                        <a:solidFill>
                          <a:srgbClr val="000000"/>
                        </a:solidFill>
                        <a:effectLst/>
                        <a:latin typeface="Franklin Gothic Book" panose="020B0503020102020204" pitchFamily="34" charset="0"/>
                      </a:endParaRPr>
                    </a:p>
                  </a:txBody>
                  <a:tcPr marL="9525" marR="9525" marT="10478" marB="0" anchor="ctr"/>
                </a:tc>
                <a:tc hMerge="1">
                  <a:txBody>
                    <a:bodyPr/>
                    <a:lstStyle/>
                    <a:p>
                      <a:pPr algn="l" fontAlgn="b"/>
                      <a:endParaRPr lang="en-CA" sz="2400" b="0" i="0" u="none" strike="noStrike" dirty="0">
                        <a:solidFill>
                          <a:srgbClr val="000000"/>
                        </a:solidFill>
                        <a:effectLst/>
                        <a:latin typeface="Franklin Gothic Book" panose="020B0503020102020204" pitchFamily="34" charset="0"/>
                      </a:endParaRPr>
                    </a:p>
                  </a:txBody>
                  <a:tcPr marL="9525" marR="9525" marT="9525" marB="0" anchor="b"/>
                </a:tc>
                <a:tc>
                  <a:txBody>
                    <a:bodyPr/>
                    <a:lstStyle/>
                    <a:p>
                      <a:pPr algn="ctr" fontAlgn="b"/>
                      <a:r>
                        <a:rPr lang="en-CA" sz="2400" b="0" i="1" u="none" strike="noStrike" dirty="0">
                          <a:solidFill>
                            <a:srgbClr val="000000"/>
                          </a:solidFill>
                          <a:effectLst/>
                          <a:latin typeface="Franklin Gothic Book" panose="020B0503020102020204" pitchFamily="34" charset="0"/>
                        </a:rPr>
                        <a:t>Duration, </a:t>
                      </a:r>
                    </a:p>
                    <a:p>
                      <a:pPr algn="ctr" fontAlgn="b"/>
                      <a:r>
                        <a:rPr lang="en-CA" sz="2400" b="0" i="1" u="none" strike="noStrike" dirty="0">
                          <a:solidFill>
                            <a:srgbClr val="000000"/>
                          </a:solidFill>
                          <a:effectLst/>
                          <a:latin typeface="Franklin Gothic Book" panose="020B0503020102020204" pitchFamily="34" charset="0"/>
                        </a:rPr>
                        <a:t>Dur. Contour,</a:t>
                      </a:r>
                    </a:p>
                    <a:p>
                      <a:pPr algn="ctr" fontAlgn="b"/>
                      <a:r>
                        <a:rPr lang="en-CA" sz="2400" b="0" i="1" u="none" strike="noStrike" dirty="0">
                          <a:solidFill>
                            <a:srgbClr val="000000"/>
                          </a:solidFill>
                          <a:effectLst/>
                          <a:latin typeface="Franklin Gothic Book" panose="020B0503020102020204" pitchFamily="34" charset="0"/>
                        </a:rPr>
                        <a:t>Mel. Contour</a:t>
                      </a:r>
                    </a:p>
                  </a:txBody>
                  <a:tcPr marL="9525" marR="9525" marT="9525" marB="0" anchor="ctr"/>
                </a:tc>
                <a:tc>
                  <a:txBody>
                    <a:bodyPr/>
                    <a:lstStyle/>
                    <a:p>
                      <a:pPr algn="ctr" fontAlgn="b"/>
                      <a:r>
                        <a:rPr lang="en-CA" sz="2400" b="0" i="1" u="none" strike="noStrike" dirty="0">
                          <a:solidFill>
                            <a:srgbClr val="000000"/>
                          </a:solidFill>
                          <a:effectLst/>
                          <a:latin typeface="Franklin Gothic Book" panose="020B0503020102020204" pitchFamily="34" charset="0"/>
                        </a:rPr>
                        <a:t>Duration, </a:t>
                      </a:r>
                    </a:p>
                    <a:p>
                      <a:pPr algn="ctr" fontAlgn="b"/>
                      <a:r>
                        <a:rPr lang="en-CA" sz="2400" b="0" i="1" u="none" strike="noStrike" dirty="0">
                          <a:solidFill>
                            <a:srgbClr val="000000"/>
                          </a:solidFill>
                          <a:effectLst/>
                          <a:latin typeface="Franklin Gothic Book" panose="020B0503020102020204" pitchFamily="34" charset="0"/>
                        </a:rPr>
                        <a:t>Mel. Peaks, Mel. Skips</a:t>
                      </a:r>
                    </a:p>
                  </a:txBody>
                  <a:tcPr marL="9525" marR="9525" marT="9525" marB="0" anchor="ctr"/>
                </a:tc>
                <a:tc>
                  <a:txBody>
                    <a:bodyPr/>
                    <a:lstStyle/>
                    <a:p>
                      <a:pPr algn="ctr" fontAlgn="b"/>
                      <a:r>
                        <a:rPr lang="en-CA" sz="2400" b="0" i="1" u="none" strike="noStrike" dirty="0">
                          <a:solidFill>
                            <a:srgbClr val="000000"/>
                          </a:solidFill>
                          <a:effectLst/>
                          <a:latin typeface="Franklin Gothic Book" panose="020B0503020102020204" pitchFamily="34" charset="0"/>
                        </a:rPr>
                        <a:t>Duration, </a:t>
                      </a:r>
                    </a:p>
                    <a:p>
                      <a:pPr algn="ctr" fontAlgn="b"/>
                      <a:r>
                        <a:rPr lang="en-CA" sz="2400" b="0" i="1" u="none" strike="noStrike" dirty="0">
                          <a:solidFill>
                            <a:srgbClr val="000000"/>
                          </a:solidFill>
                          <a:effectLst/>
                          <a:latin typeface="Franklin Gothic Book" panose="020B0503020102020204" pitchFamily="34" charset="0"/>
                        </a:rPr>
                        <a:t>Int. Size, </a:t>
                      </a:r>
                    </a:p>
                    <a:p>
                      <a:pPr algn="ctr" fontAlgn="b"/>
                      <a:r>
                        <a:rPr lang="en-CA" sz="2400" b="0" i="1" u="none" strike="noStrike" dirty="0">
                          <a:solidFill>
                            <a:srgbClr val="000000"/>
                          </a:solidFill>
                          <a:effectLst/>
                          <a:latin typeface="Franklin Gothic Book" panose="020B0503020102020204" pitchFamily="34" charset="0"/>
                        </a:rPr>
                        <a:t>Diatonic Int. Size</a:t>
                      </a:r>
                    </a:p>
                  </a:txBody>
                  <a:tcPr marL="9525" marR="9525" marT="9525" marB="0" anchor="ctr"/>
                </a:tc>
                <a:extLst>
                  <a:ext uri="{0D108BD9-81ED-4DB2-BD59-A6C34878D82A}">
                    <a16:rowId xmlns:a16="http://schemas.microsoft.com/office/drawing/2014/main" val="997029583"/>
                  </a:ext>
                </a:extLst>
              </a:tr>
              <a:tr h="546355">
                <a:tc rowSpan="2">
                  <a:txBody>
                    <a:bodyPr/>
                    <a:lstStyle/>
                    <a:p>
                      <a:pPr algn="ctr" fontAlgn="ctr"/>
                      <a:r>
                        <a:rPr lang="en-CA" sz="2400" u="none" strike="noStrike" dirty="0">
                          <a:effectLst/>
                          <a:latin typeface="Franklin Gothic Book" panose="020B0503020102020204" pitchFamily="34" charset="0"/>
                        </a:rPr>
                        <a:t>Konitz</a:t>
                      </a:r>
                      <a:endParaRPr lang="en-CA" sz="2400" b="0" i="0" u="none" strike="noStrike" dirty="0">
                        <a:solidFill>
                          <a:srgbClr val="000000"/>
                        </a:solidFill>
                        <a:effectLst/>
                        <a:latin typeface="Franklin Gothic Book" panose="020B0503020102020204" pitchFamily="34" charset="0"/>
                      </a:endParaRPr>
                    </a:p>
                  </a:txBody>
                  <a:tcPr marL="9525" marR="9525" marT="50292" marB="50292" vert="vert270" anchor="ctr"/>
                </a:tc>
                <a:tc>
                  <a:txBody>
                    <a:bodyPr/>
                    <a:lstStyle/>
                    <a:p>
                      <a:pPr algn="l" fontAlgn="b"/>
                      <a:r>
                        <a:rPr lang="en-CA" sz="2400" u="none" strike="noStrike" dirty="0">
                          <a:effectLst/>
                          <a:latin typeface="Franklin Gothic Book" panose="020B0503020102020204" pitchFamily="34" charset="0"/>
                        </a:rPr>
                        <a:t>Num. Motifs</a:t>
                      </a:r>
                      <a:endParaRPr lang="en-CA" sz="2400" b="0" i="0" u="none" strike="noStrike" dirty="0">
                        <a:solidFill>
                          <a:srgbClr val="000000"/>
                        </a:solidFill>
                        <a:effectLst/>
                        <a:latin typeface="Franklin Gothic Book" panose="020B0503020102020204" pitchFamily="34"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24</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25</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tc>
                  <a:txBody>
                    <a:bodyPr/>
                    <a:lstStyle/>
                    <a:p>
                      <a:pPr algn="ctr" fontAlgn="b"/>
                      <a:r>
                        <a:rPr lang="en-CA" sz="2400" u="none" strike="noStrike">
                          <a:effectLst/>
                          <a:latin typeface="Consolas" panose="020B0609020204030204" pitchFamily="49" charset="0"/>
                          <a:cs typeface="Consolas" panose="020B0609020204030204" pitchFamily="49" charset="0"/>
                        </a:rPr>
                        <a:t>3</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9525" marR="9525" marT="9525" marB="0" anchor="ctr"/>
                </a:tc>
                <a:extLst>
                  <a:ext uri="{0D108BD9-81ED-4DB2-BD59-A6C34878D82A}">
                    <a16:rowId xmlns:a16="http://schemas.microsoft.com/office/drawing/2014/main" val="4259933639"/>
                  </a:ext>
                </a:extLst>
              </a:tr>
              <a:tr h="546355">
                <a:tc vMerge="1">
                  <a:txBody>
                    <a:bodyPr/>
                    <a:lstStyle/>
                    <a:p>
                      <a:endParaRPr lang="en-US"/>
                    </a:p>
                  </a:txBody>
                  <a:tcPr/>
                </a:tc>
                <a:tc>
                  <a:txBody>
                    <a:bodyPr/>
                    <a:lstStyle/>
                    <a:p>
                      <a:pPr algn="l" fontAlgn="b"/>
                      <a:r>
                        <a:rPr lang="en-CA" sz="2400" u="none" strike="noStrike" dirty="0">
                          <a:effectLst/>
                          <a:latin typeface="Franklin Gothic Book" panose="020B0503020102020204" pitchFamily="34" charset="0"/>
                        </a:rPr>
                        <a:t>Avg. Motif Size</a:t>
                      </a:r>
                      <a:endParaRPr lang="en-CA" sz="2400" b="0" i="0" u="none" strike="noStrike" dirty="0">
                        <a:solidFill>
                          <a:srgbClr val="000000"/>
                        </a:solidFill>
                        <a:effectLst/>
                        <a:latin typeface="Franklin Gothic Book" panose="020B0503020102020204" pitchFamily="34"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6.5</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8.88</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tc>
                  <a:txBody>
                    <a:bodyPr/>
                    <a:lstStyle/>
                    <a:p>
                      <a:pPr algn="ctr" fontAlgn="b"/>
                      <a:r>
                        <a:rPr lang="en-CA" sz="2400" u="none" strike="noStrike">
                          <a:effectLst/>
                          <a:latin typeface="Consolas" panose="020B0609020204030204" pitchFamily="49" charset="0"/>
                          <a:cs typeface="Consolas" panose="020B0609020204030204" pitchFamily="49" charset="0"/>
                        </a:rPr>
                        <a:t>5</a:t>
                      </a:r>
                      <a:endParaRPr lang="en-CA" sz="2400" b="0" i="0" u="none" strike="noStrike">
                        <a:solidFill>
                          <a:srgbClr val="000000"/>
                        </a:solidFill>
                        <a:effectLst/>
                        <a:latin typeface="Consolas" panose="020B0609020204030204" pitchFamily="49" charset="0"/>
                        <a:cs typeface="Consolas" panose="020B0609020204030204" pitchFamily="49" charset="0"/>
                      </a:endParaRPr>
                    </a:p>
                  </a:txBody>
                  <a:tcPr marL="9525" marR="9525" marT="9525" marB="0" anchor="ctr"/>
                </a:tc>
                <a:extLst>
                  <a:ext uri="{0D108BD9-81ED-4DB2-BD59-A6C34878D82A}">
                    <a16:rowId xmlns:a16="http://schemas.microsoft.com/office/drawing/2014/main" val="4251062401"/>
                  </a:ext>
                </a:extLst>
              </a:tr>
              <a:tr h="546355">
                <a:tc rowSpan="2">
                  <a:txBody>
                    <a:bodyPr/>
                    <a:lstStyle/>
                    <a:p>
                      <a:pPr algn="ctr" fontAlgn="ctr"/>
                      <a:r>
                        <a:rPr lang="en-CA" sz="2400" u="none" strike="noStrike" dirty="0">
                          <a:effectLst/>
                          <a:latin typeface="Franklin Gothic Book" panose="020B0503020102020204" pitchFamily="34" charset="0"/>
                        </a:rPr>
                        <a:t>Parker</a:t>
                      </a:r>
                      <a:endParaRPr lang="en-CA" sz="2400" b="0" i="0" u="none" strike="noStrike" dirty="0">
                        <a:solidFill>
                          <a:srgbClr val="000000"/>
                        </a:solidFill>
                        <a:effectLst/>
                        <a:latin typeface="Franklin Gothic Book" panose="020B0503020102020204" pitchFamily="34" charset="0"/>
                      </a:endParaRPr>
                    </a:p>
                  </a:txBody>
                  <a:tcPr marL="9525" marR="9525" marT="50292" marB="50292" vert="vert270" anchor="ctr"/>
                </a:tc>
                <a:tc>
                  <a:txBody>
                    <a:bodyPr/>
                    <a:lstStyle/>
                    <a:p>
                      <a:pPr algn="l" fontAlgn="b"/>
                      <a:r>
                        <a:rPr lang="en-CA" sz="2400" u="none" strike="noStrike" dirty="0">
                          <a:effectLst/>
                          <a:latin typeface="Franklin Gothic Book" panose="020B0503020102020204" pitchFamily="34" charset="0"/>
                        </a:rPr>
                        <a:t>Num. Motifs</a:t>
                      </a:r>
                      <a:endParaRPr lang="en-CA" sz="2400" b="0" i="0" u="none" strike="noStrike" dirty="0">
                        <a:solidFill>
                          <a:srgbClr val="000000"/>
                        </a:solidFill>
                        <a:effectLst/>
                        <a:latin typeface="Franklin Gothic Book" panose="020B0503020102020204" pitchFamily="34"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32</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39</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25</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extLst>
                  <a:ext uri="{0D108BD9-81ED-4DB2-BD59-A6C34878D82A}">
                    <a16:rowId xmlns:a16="http://schemas.microsoft.com/office/drawing/2014/main" val="1803107175"/>
                  </a:ext>
                </a:extLst>
              </a:tr>
              <a:tr h="546355">
                <a:tc vMerge="1">
                  <a:txBody>
                    <a:bodyPr/>
                    <a:lstStyle/>
                    <a:p>
                      <a:endParaRPr lang="en-US"/>
                    </a:p>
                  </a:txBody>
                  <a:tcPr/>
                </a:tc>
                <a:tc>
                  <a:txBody>
                    <a:bodyPr/>
                    <a:lstStyle/>
                    <a:p>
                      <a:pPr algn="l" fontAlgn="b"/>
                      <a:r>
                        <a:rPr lang="en-CA" sz="2400" u="none" strike="noStrike" dirty="0">
                          <a:effectLst/>
                          <a:latin typeface="Franklin Gothic Book" panose="020B0503020102020204" pitchFamily="34" charset="0"/>
                        </a:rPr>
                        <a:t>Avg. Motif Size</a:t>
                      </a:r>
                      <a:endParaRPr lang="en-CA" sz="2400" b="0" i="0" u="none" strike="noStrike" dirty="0">
                        <a:solidFill>
                          <a:srgbClr val="000000"/>
                        </a:solidFill>
                        <a:effectLst/>
                        <a:latin typeface="Franklin Gothic Book" panose="020B0503020102020204" pitchFamily="34"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12.1</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11.8</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tc>
                  <a:txBody>
                    <a:bodyPr/>
                    <a:lstStyle/>
                    <a:p>
                      <a:pPr algn="ctr" fontAlgn="b"/>
                      <a:r>
                        <a:rPr lang="en-CA" sz="2400" u="none" strike="noStrike" dirty="0">
                          <a:effectLst/>
                          <a:latin typeface="Consolas" panose="020B0609020204030204" pitchFamily="49" charset="0"/>
                          <a:cs typeface="Consolas" panose="020B0609020204030204" pitchFamily="49" charset="0"/>
                        </a:rPr>
                        <a:t>6.8</a:t>
                      </a:r>
                      <a:endParaRPr lang="en-CA" sz="2400" b="0" i="0" u="none" strike="noStrike" dirty="0">
                        <a:solidFill>
                          <a:srgbClr val="000000"/>
                        </a:solidFill>
                        <a:effectLst/>
                        <a:latin typeface="Consolas" panose="020B0609020204030204" pitchFamily="49" charset="0"/>
                        <a:cs typeface="Consolas" panose="020B0609020204030204" pitchFamily="49" charset="0"/>
                      </a:endParaRPr>
                    </a:p>
                  </a:txBody>
                  <a:tcPr marL="9525" marR="9525" marT="9525" marB="0" anchor="ctr"/>
                </a:tc>
                <a:extLst>
                  <a:ext uri="{0D108BD9-81ED-4DB2-BD59-A6C34878D82A}">
                    <a16:rowId xmlns:a16="http://schemas.microsoft.com/office/drawing/2014/main" val="276377857"/>
                  </a:ext>
                </a:extLst>
              </a:tr>
            </a:tbl>
          </a:graphicData>
        </a:graphic>
      </p:graphicFrame>
      <p:sp>
        <p:nvSpPr>
          <p:cNvPr id="40" name="TextBox 39">
            <a:extLst>
              <a:ext uri="{FF2B5EF4-FFF2-40B4-BE49-F238E27FC236}">
                <a16:creationId xmlns:a16="http://schemas.microsoft.com/office/drawing/2014/main" id="{6D58E937-5B0C-CD4A-8E74-627E1393AB9D}"/>
              </a:ext>
            </a:extLst>
          </p:cNvPr>
          <p:cNvSpPr txBox="1"/>
          <p:nvPr/>
        </p:nvSpPr>
        <p:spPr>
          <a:xfrm>
            <a:off x="21706684" y="23134825"/>
            <a:ext cx="9384698" cy="5016758"/>
          </a:xfrm>
          <a:prstGeom prst="rect">
            <a:avLst/>
          </a:prstGeom>
          <a:noFill/>
        </p:spPr>
        <p:txBody>
          <a:bodyPr wrap="square" rtlCol="0">
            <a:spAutoFit/>
          </a:bodyPr>
          <a:lstStyle/>
          <a:p>
            <a:r>
              <a:rPr lang="en-US" sz="3200" b="1" dirty="0">
                <a:latin typeface="Franklin Gothic Book" panose="020B0503020102020204" pitchFamily="34" charset="0"/>
              </a:rPr>
              <a:t>Table 2:</a:t>
            </a:r>
            <a:r>
              <a:rPr lang="en-US" sz="3200" dirty="0">
                <a:latin typeface="Franklin Gothic Book" panose="020B0503020102020204" pitchFamily="34" charset="0"/>
              </a:rPr>
              <a:t> We used our motif-finding algorithm to find motifs that occur between multiple solos of Konitz and Parker. This table shows the number of motifs retrieved and the average number of occurrences of each motif for three different sets of viewpoints on an equal number of Parker and Konitz’s solos.</a:t>
            </a:r>
          </a:p>
          <a:p>
            <a:endParaRPr lang="en-US" sz="3200" dirty="0">
              <a:latin typeface="Franklin Gothic Book" panose="020B0503020102020204" pitchFamily="34" charset="0"/>
            </a:endParaRPr>
          </a:p>
          <a:p>
            <a:r>
              <a:rPr lang="en-US" sz="3200" dirty="0">
                <a:latin typeface="Franklin Gothic Book" panose="020B0503020102020204" pitchFamily="34" charset="0"/>
              </a:rPr>
              <a:t>Our method finds more motifs from Parker than from Konitz, but motifs found in Parker’s solos are much “noisier” and less valid analytically.</a:t>
            </a:r>
          </a:p>
        </p:txBody>
      </p:sp>
      <p:sp>
        <p:nvSpPr>
          <p:cNvPr id="41" name="TextBox 40">
            <a:extLst>
              <a:ext uri="{FF2B5EF4-FFF2-40B4-BE49-F238E27FC236}">
                <a16:creationId xmlns:a16="http://schemas.microsoft.com/office/drawing/2014/main" id="{9D08F460-E968-1F4A-BE03-3D025D49C2B8}"/>
              </a:ext>
            </a:extLst>
          </p:cNvPr>
          <p:cNvSpPr txBox="1"/>
          <p:nvPr/>
        </p:nvSpPr>
        <p:spPr>
          <a:xfrm>
            <a:off x="21625661" y="28604852"/>
            <a:ext cx="10135587" cy="13634502"/>
          </a:xfrm>
          <a:prstGeom prst="rect">
            <a:avLst/>
          </a:prstGeom>
          <a:noFill/>
        </p:spPr>
        <p:txBody>
          <a:bodyPr wrap="square" numCol="1" rtlCol="0">
            <a:spAutoFit/>
          </a:bodyPr>
          <a:lstStyle/>
          <a:p>
            <a:r>
              <a:rPr lang="en-US" sz="4400" b="1" dirty="0">
                <a:latin typeface="Franklin Gothic Book" panose="020B0503020102020204" pitchFamily="34" charset="0"/>
              </a:rPr>
              <a:t>DISCUSSION</a:t>
            </a:r>
          </a:p>
          <a:p>
            <a:endParaRPr lang="en-US" sz="4400" b="1" dirty="0">
              <a:latin typeface="Franklin Gothic Book" panose="020B0503020102020204" pitchFamily="34" charset="0"/>
              <a:cs typeface="Arial" panose="020B0604020202020204" pitchFamily="34" charset="0"/>
            </a:endParaRPr>
          </a:p>
          <a:p>
            <a:pPr marL="571500" indent="-571500">
              <a:buFont typeface="Arial" panose="020B0604020202020204" pitchFamily="34" charset="0"/>
              <a:buChar char="•"/>
            </a:pPr>
            <a:r>
              <a:rPr lang="en-US" sz="4400" dirty="0">
                <a:latin typeface="Franklin Gothic Book" panose="020B0503020102020204" pitchFamily="34" charset="0"/>
                <a:cs typeface="Arial" panose="020B0604020202020204" pitchFamily="34" charset="0"/>
              </a:rPr>
              <a:t>After months of tweaking / rounds of feedback, algorithm still </a:t>
            </a:r>
            <a:r>
              <a:rPr lang="en-US" sz="4400" b="1" dirty="0">
                <a:latin typeface="Franklin Gothic Book" panose="020B0503020102020204" pitchFamily="34" charset="0"/>
                <a:cs typeface="Arial" panose="020B0604020202020204" pitchFamily="34" charset="0"/>
              </a:rPr>
              <a:t>too noisy</a:t>
            </a:r>
          </a:p>
          <a:p>
            <a:pPr marL="1028700" lvl="1" indent="-571500">
              <a:buFont typeface="Arial" panose="020B0604020202020204" pitchFamily="34" charset="0"/>
              <a:buChar char="•"/>
            </a:pPr>
            <a:r>
              <a:rPr lang="en-US" sz="4400" dirty="0">
                <a:latin typeface="Franklin Gothic Book" panose="020B0503020102020204" pitchFamily="34" charset="0"/>
                <a:cs typeface="Arial" panose="020B0604020202020204" pitchFamily="34" charset="0"/>
              </a:rPr>
              <a:t>“Best” motifs found when using </a:t>
            </a:r>
            <a:r>
              <a:rPr lang="en-US" sz="4400" i="1" dirty="0">
                <a:latin typeface="Franklin Gothic Book" panose="020B0503020102020204" pitchFamily="34" charset="0"/>
                <a:cs typeface="Arial" panose="020B0604020202020204" pitchFamily="34" charset="0"/>
              </a:rPr>
              <a:t>Duration</a:t>
            </a:r>
            <a:r>
              <a:rPr lang="en-US" sz="4400" dirty="0">
                <a:latin typeface="Franklin Gothic Book" panose="020B0503020102020204" pitchFamily="34" charset="0"/>
                <a:cs typeface="Arial" panose="020B0604020202020204" pitchFamily="34" charset="0"/>
              </a:rPr>
              <a:t> and </a:t>
            </a:r>
            <a:r>
              <a:rPr lang="en-US" sz="4400" i="1" dirty="0">
                <a:latin typeface="Franklin Gothic Book" panose="020B0503020102020204" pitchFamily="34" charset="0"/>
                <a:cs typeface="Arial" panose="020B0604020202020204" pitchFamily="34" charset="0"/>
              </a:rPr>
              <a:t>Pitch Contour</a:t>
            </a:r>
          </a:p>
          <a:p>
            <a:pPr marL="571500" indent="-571500">
              <a:buFont typeface="Arial" panose="020B0604020202020204" pitchFamily="34" charset="0"/>
              <a:buChar char="•"/>
            </a:pPr>
            <a:r>
              <a:rPr lang="en-US" sz="4400" dirty="0">
                <a:latin typeface="Franklin Gothic Book" panose="020B0503020102020204" pitchFamily="34" charset="0"/>
                <a:cs typeface="Arial" panose="020B0604020202020204" pitchFamily="34" charset="0"/>
              </a:rPr>
              <a:t>Finds interesting </a:t>
            </a:r>
            <a:r>
              <a:rPr lang="en-US" sz="4400" b="1" dirty="0">
                <a:latin typeface="Franklin Gothic Book" panose="020B0503020102020204" pitchFamily="34" charset="0"/>
                <a:cs typeface="Arial" panose="020B0604020202020204" pitchFamily="34" charset="0"/>
              </a:rPr>
              <a:t>stylistic tendencies </a:t>
            </a:r>
            <a:r>
              <a:rPr lang="en-US" sz="4400" dirty="0">
                <a:latin typeface="Franklin Gothic Book" panose="020B0503020102020204" pitchFamily="34" charset="0"/>
                <a:cs typeface="Arial" panose="020B0604020202020204" pitchFamily="34" charset="0"/>
              </a:rPr>
              <a:t>that might have gone unnoticed</a:t>
            </a:r>
          </a:p>
          <a:p>
            <a:pPr marL="571500" indent="-571500">
              <a:buFont typeface="Arial" panose="020B0604020202020204" pitchFamily="34" charset="0"/>
              <a:buChar char="•"/>
            </a:pPr>
            <a:r>
              <a:rPr lang="en-US" sz="4400" dirty="0">
                <a:latin typeface="Franklin Gothic Book" panose="020B0503020102020204" pitchFamily="34" charset="0"/>
                <a:cs typeface="Arial" panose="020B0604020202020204" pitchFamily="34" charset="0"/>
              </a:rPr>
              <a:t>Can confirm some </a:t>
            </a:r>
            <a:r>
              <a:rPr lang="en-US" sz="4400" b="1" dirty="0">
                <a:latin typeface="Franklin Gothic Book" panose="020B0503020102020204" pitchFamily="34" charset="0"/>
                <a:cs typeface="Arial" panose="020B0604020202020204" pitchFamily="34" charset="0"/>
              </a:rPr>
              <a:t>large-scale statistical facts</a:t>
            </a:r>
            <a:r>
              <a:rPr lang="en-US" sz="4400" dirty="0">
                <a:latin typeface="Franklin Gothic Book" panose="020B0503020102020204" pitchFamily="34" charset="0"/>
                <a:cs typeface="Arial" panose="020B0604020202020204" pitchFamily="34" charset="0"/>
              </a:rPr>
              <a:t> about style </a:t>
            </a:r>
          </a:p>
          <a:p>
            <a:pPr marL="1028700" lvl="1" indent="-571500">
              <a:buFont typeface="Arial" panose="020B0604020202020204" pitchFamily="34" charset="0"/>
              <a:buChar char="•"/>
            </a:pPr>
            <a:r>
              <a:rPr lang="en-US" sz="4400" dirty="0">
                <a:latin typeface="Franklin Gothic Book" panose="020B0503020102020204" pitchFamily="34" charset="0"/>
                <a:cs typeface="Arial" panose="020B0604020202020204" pitchFamily="34" charset="0"/>
              </a:rPr>
              <a:t>(e.g., Parker more repetitious than Konitz, especially when looking for repetitions between solos)</a:t>
            </a:r>
          </a:p>
          <a:p>
            <a:pPr marL="571500" indent="-571500">
              <a:buFont typeface="Arial" panose="020B0604020202020204" pitchFamily="34" charset="0"/>
              <a:buChar char="•"/>
            </a:pPr>
            <a:r>
              <a:rPr lang="en-US" sz="4400" dirty="0">
                <a:latin typeface="Franklin Gothic Book" panose="020B0503020102020204" pitchFamily="34" charset="0"/>
                <a:cs typeface="Arial" panose="020B0604020202020204" pitchFamily="34" charset="0"/>
              </a:rPr>
              <a:t>Biggest issue: finding reasonable </a:t>
            </a:r>
            <a:r>
              <a:rPr lang="en-US" sz="4400" b="1" dirty="0">
                <a:latin typeface="Franklin Gothic Book" panose="020B0503020102020204" pitchFamily="34" charset="0"/>
                <a:cs typeface="Arial" panose="020B0604020202020204" pitchFamily="34" charset="0"/>
              </a:rPr>
              <a:t>start and end-points </a:t>
            </a:r>
          </a:p>
          <a:p>
            <a:pPr marL="1028700" lvl="1" indent="-571500">
              <a:buFont typeface="Arial" panose="020B0604020202020204" pitchFamily="34" charset="0"/>
              <a:buChar char="•"/>
            </a:pPr>
            <a:r>
              <a:rPr lang="en-US" sz="4400" dirty="0">
                <a:latin typeface="Franklin Gothic Book" panose="020B0503020102020204" pitchFamily="34" charset="0"/>
                <a:cs typeface="Arial" panose="020B0604020202020204" pitchFamily="34" charset="0"/>
              </a:rPr>
              <a:t>Konitz’s vocabulary of licks is less specific, less identifiable; bad segmentation is more tolerable</a:t>
            </a:r>
          </a:p>
          <a:p>
            <a:pPr marL="571500" indent="-571500">
              <a:buFont typeface="Arial" panose="020B0604020202020204" pitchFamily="34" charset="0"/>
              <a:buChar char="•"/>
            </a:pPr>
            <a:endParaRPr lang="en-US" sz="4400" dirty="0">
              <a:latin typeface="Franklin Gothic Book" panose="020B0503020102020204" pitchFamily="34" charset="0"/>
              <a:cs typeface="Arial" panose="020B0604020202020204" pitchFamily="34" charset="0"/>
            </a:endParaRPr>
          </a:p>
          <a:p>
            <a:pPr marL="571500" indent="-571500">
              <a:buFont typeface="Arial" panose="020B0604020202020204" pitchFamily="34" charset="0"/>
              <a:buChar char="•"/>
            </a:pPr>
            <a:endParaRPr lang="en-US" sz="4400" dirty="0">
              <a:latin typeface="Franklin Gothic Book" panose="020B0503020102020204" pitchFamily="34" charset="0"/>
              <a:cs typeface="Arial" panose="020B0604020202020204" pitchFamily="34" charset="0"/>
            </a:endParaRPr>
          </a:p>
        </p:txBody>
      </p:sp>
      <p:pic>
        <p:nvPicPr>
          <p:cNvPr id="45" name="Picture 44" descr="A picture containing logo&#10;&#10;Description automatically generated">
            <a:extLst>
              <a:ext uri="{FF2B5EF4-FFF2-40B4-BE49-F238E27FC236}">
                <a16:creationId xmlns:a16="http://schemas.microsoft.com/office/drawing/2014/main" id="{DE0E4C8A-FC39-3341-B95F-76B361CC1D62}"/>
              </a:ext>
            </a:extLst>
          </p:cNvPr>
          <p:cNvPicPr>
            <a:picLocks noChangeAspect="1"/>
          </p:cNvPicPr>
          <p:nvPr/>
        </p:nvPicPr>
        <p:blipFill rotWithShape="1">
          <a:blip r:embed="rId4">
            <a:extLst>
              <a:ext uri="{28A0092B-C50C-407E-A947-70E740481C1C}">
                <a14:useLocalDpi xmlns:a14="http://schemas.microsoft.com/office/drawing/2010/main" val="0"/>
              </a:ext>
            </a:extLst>
          </a:blip>
          <a:srcRect r="33890"/>
          <a:stretch/>
        </p:blipFill>
        <p:spPr>
          <a:xfrm>
            <a:off x="23445730" y="1498882"/>
            <a:ext cx="6653648" cy="1528796"/>
          </a:xfrm>
          <a:prstGeom prst="rect">
            <a:avLst/>
          </a:prstGeom>
        </p:spPr>
      </p:pic>
      <p:cxnSp>
        <p:nvCxnSpPr>
          <p:cNvPr id="47" name="Straight Connector 46">
            <a:extLst>
              <a:ext uri="{FF2B5EF4-FFF2-40B4-BE49-F238E27FC236}">
                <a16:creationId xmlns:a16="http://schemas.microsoft.com/office/drawing/2014/main" id="{FD74076B-B5D9-B646-9CC2-03C799110073}"/>
              </a:ext>
            </a:extLst>
          </p:cNvPr>
          <p:cNvCxnSpPr>
            <a:cxnSpLocks/>
          </p:cNvCxnSpPr>
          <p:nvPr/>
        </p:nvCxnSpPr>
        <p:spPr>
          <a:xfrm>
            <a:off x="-1479285" y="11186443"/>
            <a:ext cx="0" cy="9637331"/>
          </a:xfrm>
          <a:prstGeom prst="line">
            <a:avLst/>
          </a:prstGeom>
          <a:ln w="444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4D66AA9-06B3-8046-B811-DE6892D4729A}"/>
              </a:ext>
            </a:extLst>
          </p:cNvPr>
          <p:cNvSpPr txBox="1"/>
          <p:nvPr/>
        </p:nvSpPr>
        <p:spPr>
          <a:xfrm>
            <a:off x="2698037" y="6371898"/>
            <a:ext cx="26607925" cy="1938992"/>
          </a:xfrm>
          <a:prstGeom prst="rect">
            <a:avLst/>
          </a:prstGeom>
          <a:noFill/>
        </p:spPr>
        <p:txBody>
          <a:bodyPr wrap="none" rtlCol="0">
            <a:spAutoFit/>
          </a:bodyPr>
          <a:lstStyle/>
          <a:p>
            <a:r>
              <a:rPr lang="en-US" sz="6000" dirty="0">
                <a:solidFill>
                  <a:srgbClr val="FF0000"/>
                </a:solidFill>
                <a:latin typeface="Franklin Gothic Book" panose="020B0503020102020204" pitchFamily="34" charset="0"/>
              </a:rPr>
              <a:t>Can </a:t>
            </a:r>
            <a:r>
              <a:rPr lang="en-US" sz="6000" b="1" dirty="0">
                <a:solidFill>
                  <a:srgbClr val="FF0000"/>
                </a:solidFill>
                <a:latin typeface="Franklin Gothic Book" panose="020B0503020102020204" pitchFamily="34" charset="0"/>
              </a:rPr>
              <a:t>pattern-finding algorithms</a:t>
            </a:r>
            <a:r>
              <a:rPr lang="en-US" sz="6000" dirty="0">
                <a:solidFill>
                  <a:srgbClr val="FF0000"/>
                </a:solidFill>
                <a:latin typeface="Franklin Gothic Book" panose="020B0503020102020204" pitchFamily="34" charset="0"/>
              </a:rPr>
              <a:t> tell us about jazz performers’ </a:t>
            </a:r>
            <a:r>
              <a:rPr lang="en-US" sz="6000" b="1" dirty="0">
                <a:solidFill>
                  <a:srgbClr val="FF0000"/>
                </a:solidFill>
                <a:latin typeface="Franklin Gothic Book" panose="020B0503020102020204" pitchFamily="34" charset="0"/>
              </a:rPr>
              <a:t>improvisatory styles?</a:t>
            </a:r>
          </a:p>
          <a:p>
            <a:endParaRPr lang="en-US" sz="6000" dirty="0"/>
          </a:p>
        </p:txBody>
      </p:sp>
      <p:sp>
        <p:nvSpPr>
          <p:cNvPr id="67" name="TextBox 66">
            <a:extLst>
              <a:ext uri="{FF2B5EF4-FFF2-40B4-BE49-F238E27FC236}">
                <a16:creationId xmlns:a16="http://schemas.microsoft.com/office/drawing/2014/main" id="{7C214AEA-4C54-7D43-A6EB-DB13CA87534B}"/>
              </a:ext>
            </a:extLst>
          </p:cNvPr>
          <p:cNvSpPr txBox="1"/>
          <p:nvPr/>
        </p:nvSpPr>
        <p:spPr>
          <a:xfrm>
            <a:off x="10902408" y="7649898"/>
            <a:ext cx="10516147" cy="11394401"/>
          </a:xfrm>
          <a:prstGeom prst="rect">
            <a:avLst/>
          </a:prstGeom>
          <a:noFill/>
        </p:spPr>
        <p:txBody>
          <a:bodyPr wrap="square" rtlCol="0">
            <a:spAutoFit/>
          </a:bodyPr>
          <a:lstStyle/>
          <a:p>
            <a:pPr>
              <a:lnSpc>
                <a:spcPct val="120000"/>
              </a:lnSpc>
            </a:pPr>
            <a:r>
              <a:rPr lang="en-US" sz="4400" b="1" dirty="0">
                <a:latin typeface="Franklin Gothic Book" panose="020B0503020102020204" pitchFamily="34" charset="0"/>
                <a:cs typeface="Arial" panose="020B0604020202020204" pitchFamily="34" charset="0"/>
              </a:rPr>
              <a:t>METHODS</a:t>
            </a:r>
          </a:p>
          <a:p>
            <a:pPr>
              <a:lnSpc>
                <a:spcPct val="120000"/>
              </a:lnSpc>
            </a:pPr>
            <a:r>
              <a:rPr lang="en-US" sz="4400" dirty="0">
                <a:latin typeface="Franklin Gothic Book" panose="020B0503020102020204" pitchFamily="34" charset="0"/>
                <a:cs typeface="Arial" panose="020B0604020202020204" pitchFamily="34" charset="0"/>
              </a:rPr>
              <a:t>For motivic analysis, we use a </a:t>
            </a:r>
            <a:r>
              <a:rPr lang="en-US" sz="4400" i="1" dirty="0">
                <a:latin typeface="Franklin Gothic Book" panose="020B0503020102020204" pitchFamily="34" charset="0"/>
                <a:cs typeface="Arial" panose="020B0604020202020204" pitchFamily="34" charset="0"/>
              </a:rPr>
              <a:t>Multiple Viewpoint Method</a:t>
            </a:r>
            <a:r>
              <a:rPr lang="en-US" sz="4400" baseline="30000" dirty="0">
                <a:latin typeface="Franklin Gothic Book" panose="020B0503020102020204" pitchFamily="34" charset="0"/>
              </a:rPr>
              <a:t>2</a:t>
            </a:r>
            <a:r>
              <a:rPr lang="en-US" sz="4400" dirty="0">
                <a:latin typeface="Franklin Gothic Book" panose="020B0503020102020204" pitchFamily="34" charset="0"/>
              </a:rPr>
              <a:t>, operating on </a:t>
            </a:r>
            <a:r>
              <a:rPr lang="en-US" sz="4400" b="1" dirty="0">
                <a:latin typeface="Franklin Gothic Book" panose="020B0503020102020204" pitchFamily="34" charset="0"/>
              </a:rPr>
              <a:t>simplified versions </a:t>
            </a:r>
            <a:r>
              <a:rPr lang="en-US" sz="4400" dirty="0">
                <a:latin typeface="Franklin Gothic Book" panose="020B0503020102020204" pitchFamily="34" charset="0"/>
              </a:rPr>
              <a:t>of the musical surface</a:t>
            </a:r>
          </a:p>
          <a:p>
            <a:pPr marL="742950" indent="-742950">
              <a:lnSpc>
                <a:spcPct val="120000"/>
              </a:lnSpc>
              <a:buFont typeface="+mj-lt"/>
              <a:buAutoNum type="arabicPeriod"/>
            </a:pPr>
            <a:r>
              <a:rPr lang="en-US" sz="4400" dirty="0">
                <a:latin typeface="Franklin Gothic Book" panose="020B0503020102020204" pitchFamily="34" charset="0"/>
                <a:cs typeface="Arial" panose="020B0604020202020204" pitchFamily="34" charset="0"/>
              </a:rPr>
              <a:t>Calculate multiple viewpoints on each note onset of a piece</a:t>
            </a:r>
          </a:p>
          <a:p>
            <a:pPr marL="742950" indent="-742950">
              <a:lnSpc>
                <a:spcPct val="120000"/>
              </a:lnSpc>
              <a:buFont typeface="+mj-lt"/>
              <a:buAutoNum type="arabicPeriod"/>
            </a:pPr>
            <a:r>
              <a:rPr lang="en-US" sz="4400" dirty="0">
                <a:latin typeface="Franklin Gothic Book" panose="020B0503020102020204" pitchFamily="34" charset="0"/>
                <a:cs typeface="Arial" panose="020B0604020202020204" pitchFamily="34" charset="0"/>
              </a:rPr>
              <a:t>Define </a:t>
            </a:r>
            <a:r>
              <a:rPr lang="en-US" sz="4400" b="1" dirty="0">
                <a:latin typeface="Franklin Gothic Book" panose="020B0503020102020204" pitchFamily="34" charset="0"/>
                <a:cs typeface="Arial" panose="020B0604020202020204" pitchFamily="34" charset="0"/>
              </a:rPr>
              <a:t>similarity</a:t>
            </a:r>
            <a:r>
              <a:rPr lang="en-US" sz="4400" dirty="0">
                <a:latin typeface="Franklin Gothic Book" panose="020B0503020102020204" pitchFamily="34" charset="0"/>
                <a:cs typeface="Arial" panose="020B0604020202020204" pitchFamily="34" charset="0"/>
              </a:rPr>
              <a:t> between two solo excerpts by comparing viewpoint sequences</a:t>
            </a:r>
          </a:p>
          <a:p>
            <a:pPr marL="742950" indent="-742950">
              <a:lnSpc>
                <a:spcPct val="120000"/>
              </a:lnSpc>
              <a:buFont typeface="+mj-lt"/>
              <a:buAutoNum type="arabicPeriod"/>
            </a:pPr>
            <a:r>
              <a:rPr lang="en-US" sz="4400" dirty="0">
                <a:latin typeface="Franklin Gothic Book" panose="020B0503020102020204" pitchFamily="34" charset="0"/>
                <a:cs typeface="Arial" panose="020B0604020202020204" pitchFamily="34" charset="0"/>
              </a:rPr>
              <a:t>Get similarity </a:t>
            </a:r>
            <a:r>
              <a:rPr lang="en-US" sz="4400" b="1" dirty="0">
                <a:latin typeface="Franklin Gothic Book" panose="020B0503020102020204" pitchFamily="34" charset="0"/>
                <a:cs typeface="Arial" panose="020B0604020202020204" pitchFamily="34" charset="0"/>
              </a:rPr>
              <a:t>between all possible excerpts </a:t>
            </a:r>
            <a:r>
              <a:rPr lang="en-US" sz="4400" dirty="0">
                <a:latin typeface="Franklin Gothic Book" panose="020B0503020102020204" pitchFamily="34" charset="0"/>
                <a:cs typeface="Arial" panose="020B0604020202020204" pitchFamily="34" charset="0"/>
              </a:rPr>
              <a:t>of a solo. Clusters of similar excerpts are motifs</a:t>
            </a:r>
          </a:p>
          <a:p>
            <a:pPr marL="742950" indent="-742950">
              <a:lnSpc>
                <a:spcPct val="120000"/>
              </a:lnSpc>
              <a:buFont typeface="+mj-lt"/>
              <a:buAutoNum type="arabicPeriod"/>
            </a:pPr>
            <a:r>
              <a:rPr lang="en-US" sz="4400" dirty="0">
                <a:latin typeface="Franklin Gothic Book" panose="020B0503020102020204" pitchFamily="34" charset="0"/>
                <a:cs typeface="Arial" panose="020B0604020202020204" pitchFamily="34" charset="0"/>
              </a:rPr>
              <a:t>Tune until results </a:t>
            </a:r>
            <a:r>
              <a:rPr lang="en-US" sz="4400" b="1" dirty="0">
                <a:latin typeface="Franklin Gothic Book" panose="020B0503020102020204" pitchFamily="34" charset="0"/>
                <a:cs typeface="Arial" panose="020B0604020202020204" pitchFamily="34" charset="0"/>
              </a:rPr>
              <a:t>match a jazz improviser’s judgment</a:t>
            </a:r>
          </a:p>
        </p:txBody>
      </p:sp>
      <p:grpSp>
        <p:nvGrpSpPr>
          <p:cNvPr id="78" name="Group 77">
            <a:extLst>
              <a:ext uri="{FF2B5EF4-FFF2-40B4-BE49-F238E27FC236}">
                <a16:creationId xmlns:a16="http://schemas.microsoft.com/office/drawing/2014/main" id="{44871259-30EC-364D-84FF-954C8FBC74B9}"/>
              </a:ext>
            </a:extLst>
          </p:cNvPr>
          <p:cNvGrpSpPr/>
          <p:nvPr/>
        </p:nvGrpSpPr>
        <p:grpSpPr>
          <a:xfrm>
            <a:off x="484092" y="19180955"/>
            <a:ext cx="10159994" cy="17177812"/>
            <a:chOff x="268940" y="19180955"/>
            <a:chExt cx="10159994" cy="17177812"/>
          </a:xfrm>
        </p:grpSpPr>
        <p:sp>
          <p:nvSpPr>
            <p:cNvPr id="9" name="TextBox 8">
              <a:extLst>
                <a:ext uri="{FF2B5EF4-FFF2-40B4-BE49-F238E27FC236}">
                  <a16:creationId xmlns:a16="http://schemas.microsoft.com/office/drawing/2014/main" id="{F23883BE-2BD6-BF4A-9DFC-0A0DDA09A4EF}"/>
                </a:ext>
              </a:extLst>
            </p:cNvPr>
            <p:cNvSpPr txBox="1"/>
            <p:nvPr/>
          </p:nvSpPr>
          <p:spPr>
            <a:xfrm>
              <a:off x="620077" y="32475069"/>
              <a:ext cx="9561611" cy="3539430"/>
            </a:xfrm>
            <a:prstGeom prst="rect">
              <a:avLst/>
            </a:prstGeom>
            <a:noFill/>
          </p:spPr>
          <p:txBody>
            <a:bodyPr wrap="square" rtlCol="0">
              <a:spAutoFit/>
            </a:bodyPr>
            <a:lstStyle/>
            <a:p>
              <a:r>
                <a:rPr lang="en-US" sz="3200" b="1" dirty="0">
                  <a:latin typeface="Franklin Gothic Book" panose="020B0503020102020204" pitchFamily="34" charset="0"/>
                </a:rPr>
                <a:t>Figure 1: </a:t>
              </a:r>
              <a:r>
                <a:rPr lang="en-US" sz="3200" dirty="0">
                  <a:latin typeface="Franklin Gothic Book" panose="020B0503020102020204" pitchFamily="34" charset="0"/>
                </a:rPr>
                <a:t>Excerpts from Konitz’s solo on “Donna Lee,” with a single motif found by our algorithm highlighted, using the viewpoint set [</a:t>
              </a:r>
              <a:r>
                <a:rPr lang="en-US" sz="3200" i="1" dirty="0">
                  <a:latin typeface="Franklin Gothic Book" panose="020B0503020102020204" pitchFamily="34" charset="0"/>
                </a:rPr>
                <a:t>Duration, Duration Contour, Pitch Contour</a:t>
              </a:r>
              <a:r>
                <a:rPr lang="en-US" sz="3200" dirty="0">
                  <a:latin typeface="Franklin Gothic Book" panose="020B0503020102020204" pitchFamily="34" charset="0"/>
                </a:rPr>
                <a:t>]. Not all occurrences found are musically relevant, but Nos. 9 and 10 were initially missed by our jazz expert, who noted that they add to the coherence of the solo overall.</a:t>
              </a:r>
            </a:p>
          </p:txBody>
        </p:sp>
        <p:pic>
          <p:nvPicPr>
            <p:cNvPr id="18" name="Picture 17">
              <a:extLst>
                <a:ext uri="{FF2B5EF4-FFF2-40B4-BE49-F238E27FC236}">
                  <a16:creationId xmlns:a16="http://schemas.microsoft.com/office/drawing/2014/main" id="{5536792C-5C90-6947-860D-F67ABC9389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645" y="19696446"/>
              <a:ext cx="9107390" cy="12750346"/>
            </a:xfrm>
            <a:prstGeom prst="rect">
              <a:avLst/>
            </a:prstGeom>
          </p:spPr>
        </p:pic>
        <p:sp>
          <p:nvSpPr>
            <p:cNvPr id="76" name="Rounded Rectangle 75">
              <a:extLst>
                <a:ext uri="{FF2B5EF4-FFF2-40B4-BE49-F238E27FC236}">
                  <a16:creationId xmlns:a16="http://schemas.microsoft.com/office/drawing/2014/main" id="{84EE4F1D-9312-794B-96A3-7A2082AB966E}"/>
                </a:ext>
              </a:extLst>
            </p:cNvPr>
            <p:cNvSpPr/>
            <p:nvPr/>
          </p:nvSpPr>
          <p:spPr>
            <a:xfrm>
              <a:off x="268940" y="19180955"/>
              <a:ext cx="10159994" cy="17177812"/>
            </a:xfrm>
            <a:prstGeom prst="roundRect">
              <a:avLst>
                <a:gd name="adj" fmla="val 6079"/>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CC7DD2A1-AC37-334C-BFCF-5B64DFBAAF75}"/>
              </a:ext>
            </a:extLst>
          </p:cNvPr>
          <p:cNvGrpSpPr/>
          <p:nvPr/>
        </p:nvGrpSpPr>
        <p:grpSpPr>
          <a:xfrm>
            <a:off x="11080485" y="19180955"/>
            <a:ext cx="10159994" cy="13634502"/>
            <a:chOff x="11329866" y="19180955"/>
            <a:chExt cx="10159994" cy="13634502"/>
          </a:xfrm>
        </p:grpSpPr>
        <p:sp>
          <p:nvSpPr>
            <p:cNvPr id="30" name="TextBox 29">
              <a:extLst>
                <a:ext uri="{FF2B5EF4-FFF2-40B4-BE49-F238E27FC236}">
                  <a16:creationId xmlns:a16="http://schemas.microsoft.com/office/drawing/2014/main" id="{483A7F7C-9258-2B43-8C35-69183CC26990}"/>
                </a:ext>
              </a:extLst>
            </p:cNvPr>
            <p:cNvSpPr txBox="1"/>
            <p:nvPr/>
          </p:nvSpPr>
          <p:spPr>
            <a:xfrm>
              <a:off x="11917589" y="27945442"/>
              <a:ext cx="9521892" cy="4524315"/>
            </a:xfrm>
            <a:prstGeom prst="rect">
              <a:avLst/>
            </a:prstGeom>
            <a:noFill/>
          </p:spPr>
          <p:txBody>
            <a:bodyPr wrap="square" rtlCol="0">
              <a:spAutoFit/>
            </a:bodyPr>
            <a:lstStyle/>
            <a:p>
              <a:r>
                <a:rPr lang="en-US" sz="3200" b="1" dirty="0">
                  <a:latin typeface="Franklin Gothic Book" panose="020B0503020102020204" pitchFamily="34" charset="0"/>
                </a:rPr>
                <a:t>Figure 2: </a:t>
              </a:r>
              <a:r>
                <a:rPr lang="en-US" sz="3200" dirty="0">
                  <a:latin typeface="Franklin Gothic Book" panose="020B0503020102020204" pitchFamily="34" charset="0"/>
                </a:rPr>
                <a:t>Excerpts from various Parker solos, with selected occurrences of a very large motif found by our algorithm (44 total occurrences within 6 solos) highlighted.  While some of these capture a common contour-based feature, their start- and end-points are displaced from what would be analytically sensible. Occurrence Nos. 1, 2 are from Koko; Nos. 3, 4 from Donna Lee; Nos. 5, 6 from Fine and Dandy; Nos. 7, 8 from Star Eyes.</a:t>
              </a:r>
            </a:p>
          </p:txBody>
        </p:sp>
        <p:pic>
          <p:nvPicPr>
            <p:cNvPr id="28" name="Picture 27">
              <a:extLst>
                <a:ext uri="{FF2B5EF4-FFF2-40B4-BE49-F238E27FC236}">
                  <a16:creationId xmlns:a16="http://schemas.microsoft.com/office/drawing/2014/main" id="{815ABBA5-D851-2844-970B-145AE558D8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77286" y="19722788"/>
              <a:ext cx="9196243" cy="8389997"/>
            </a:xfrm>
            <a:prstGeom prst="rect">
              <a:avLst/>
            </a:prstGeom>
          </p:spPr>
        </p:pic>
        <p:sp>
          <p:nvSpPr>
            <p:cNvPr id="81" name="Rounded Rectangle 80">
              <a:extLst>
                <a:ext uri="{FF2B5EF4-FFF2-40B4-BE49-F238E27FC236}">
                  <a16:creationId xmlns:a16="http://schemas.microsoft.com/office/drawing/2014/main" id="{6482252C-9EF5-1040-91C8-C10E10360FE2}"/>
                </a:ext>
              </a:extLst>
            </p:cNvPr>
            <p:cNvSpPr/>
            <p:nvPr/>
          </p:nvSpPr>
          <p:spPr>
            <a:xfrm>
              <a:off x="11329866" y="19180955"/>
              <a:ext cx="10159994" cy="13634502"/>
            </a:xfrm>
            <a:prstGeom prst="roundRect">
              <a:avLst>
                <a:gd name="adj" fmla="val 6079"/>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9AC5FA94-B9CC-B24B-8170-6D74BD57C957}"/>
              </a:ext>
            </a:extLst>
          </p:cNvPr>
          <p:cNvGrpSpPr/>
          <p:nvPr/>
        </p:nvGrpSpPr>
        <p:grpSpPr>
          <a:xfrm>
            <a:off x="11147423" y="33252234"/>
            <a:ext cx="10159994" cy="7321523"/>
            <a:chOff x="11396804" y="33418488"/>
            <a:chExt cx="10159994" cy="7321523"/>
          </a:xfrm>
        </p:grpSpPr>
        <p:sp>
          <p:nvSpPr>
            <p:cNvPr id="23" name="TextBox 22">
              <a:extLst>
                <a:ext uri="{FF2B5EF4-FFF2-40B4-BE49-F238E27FC236}">
                  <a16:creationId xmlns:a16="http://schemas.microsoft.com/office/drawing/2014/main" id="{CDBD1440-6CDC-9A4D-921B-5AB8CCB3AFF1}"/>
                </a:ext>
              </a:extLst>
            </p:cNvPr>
            <p:cNvSpPr txBox="1"/>
            <p:nvPr/>
          </p:nvSpPr>
          <p:spPr>
            <a:xfrm>
              <a:off x="11966420" y="36893013"/>
              <a:ext cx="9107110" cy="3539430"/>
            </a:xfrm>
            <a:prstGeom prst="rect">
              <a:avLst/>
            </a:prstGeom>
            <a:noFill/>
          </p:spPr>
          <p:txBody>
            <a:bodyPr wrap="square" rtlCol="0">
              <a:spAutoFit/>
            </a:bodyPr>
            <a:lstStyle/>
            <a:p>
              <a:r>
                <a:rPr lang="en-US" sz="3200" b="1" dirty="0">
                  <a:latin typeface="Franklin Gothic Book" panose="020B0503020102020204" pitchFamily="34" charset="0"/>
                </a:rPr>
                <a:t>Figure 3: </a:t>
              </a:r>
              <a:r>
                <a:rPr lang="en-US" sz="3200" dirty="0">
                  <a:latin typeface="Franklin Gothic Book" panose="020B0503020102020204" pitchFamily="34" charset="0"/>
                </a:rPr>
                <a:t>The first two lines of Konitz’s solo on “Sax </a:t>
              </a:r>
              <a:br>
                <a:rPr lang="en-US" sz="3200" dirty="0">
                  <a:latin typeface="Franklin Gothic Book" panose="020B0503020102020204" pitchFamily="34" charset="0"/>
                </a:rPr>
              </a:br>
              <a:r>
                <a:rPr lang="en-US" sz="3200" dirty="0">
                  <a:latin typeface="Franklin Gothic Book" panose="020B0503020102020204" pitchFamily="34" charset="0"/>
                </a:rPr>
                <a:t>of a Kind,” with a motif </a:t>
              </a:r>
              <a:r>
                <a:rPr lang="en-US" sz="3200" i="1" dirty="0">
                  <a:latin typeface="Franklin Gothic Book" panose="020B0503020102020204" pitchFamily="34" charset="0"/>
                </a:rPr>
                <a:t>not</a:t>
              </a:r>
              <a:r>
                <a:rPr lang="en-US" sz="3200" dirty="0">
                  <a:latin typeface="Franklin Gothic Book" panose="020B0503020102020204" pitchFamily="34" charset="0"/>
                </a:rPr>
                <a:t> found by our algorithm highlighted.  Each of the occurrences has a different pitch contour; purely rhythmic motifs are difficult for our algorithm to latch onto unless they involve rare and distinctive sequences of note durations (e.g., </a:t>
              </a:r>
              <a:r>
                <a:rPr lang="en-US" sz="3200" dirty="0" err="1">
                  <a:latin typeface="Franklin Gothic Book" panose="020B0503020102020204" pitchFamily="34" charset="0"/>
                </a:rPr>
                <a:t>tuplets</a:t>
              </a:r>
              <a:r>
                <a:rPr lang="en-US" sz="3200" dirty="0">
                  <a:latin typeface="Franklin Gothic Book" panose="020B0503020102020204" pitchFamily="34" charset="0"/>
                </a:rPr>
                <a:t>).</a:t>
              </a:r>
            </a:p>
          </p:txBody>
        </p:sp>
        <p:pic>
          <p:nvPicPr>
            <p:cNvPr id="20" name="Picture 19">
              <a:extLst>
                <a:ext uri="{FF2B5EF4-FFF2-40B4-BE49-F238E27FC236}">
                  <a16:creationId xmlns:a16="http://schemas.microsoft.com/office/drawing/2014/main" id="{69580BF9-1A16-3A4F-845B-506368203E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66420" y="33996471"/>
              <a:ext cx="9077013" cy="3058829"/>
            </a:xfrm>
            <a:prstGeom prst="rect">
              <a:avLst/>
            </a:prstGeom>
          </p:spPr>
        </p:pic>
        <p:sp>
          <p:nvSpPr>
            <p:cNvPr id="31" name="Rounded Rectangle 30">
              <a:extLst>
                <a:ext uri="{FF2B5EF4-FFF2-40B4-BE49-F238E27FC236}">
                  <a16:creationId xmlns:a16="http://schemas.microsoft.com/office/drawing/2014/main" id="{7917CD06-F9B2-3740-AEEB-A6AEAEEF4A91}"/>
                </a:ext>
              </a:extLst>
            </p:cNvPr>
            <p:cNvSpPr/>
            <p:nvPr/>
          </p:nvSpPr>
          <p:spPr>
            <a:xfrm>
              <a:off x="11396804" y="33418488"/>
              <a:ext cx="10159994" cy="7321523"/>
            </a:xfrm>
            <a:prstGeom prst="roundRect">
              <a:avLst>
                <a:gd name="adj" fmla="val 10259"/>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ABAEB1E9-BDC6-E14C-94A5-4B5D2DE9DBFE}"/>
              </a:ext>
            </a:extLst>
          </p:cNvPr>
          <p:cNvSpPr txBox="1"/>
          <p:nvPr/>
        </p:nvSpPr>
        <p:spPr>
          <a:xfrm>
            <a:off x="21959836" y="15243176"/>
            <a:ext cx="8785840" cy="3539430"/>
          </a:xfrm>
          <a:prstGeom prst="rect">
            <a:avLst/>
          </a:prstGeom>
          <a:noFill/>
        </p:spPr>
        <p:txBody>
          <a:bodyPr wrap="square" rtlCol="0">
            <a:spAutoFit/>
          </a:bodyPr>
          <a:lstStyle/>
          <a:p>
            <a:r>
              <a:rPr lang="en-US" sz="3200" b="1" dirty="0">
                <a:latin typeface="Franklin Gothic Book" panose="020B0503020102020204" pitchFamily="34" charset="0"/>
              </a:rPr>
              <a:t>Table 1: </a:t>
            </a:r>
            <a:r>
              <a:rPr lang="en-US" sz="3200" dirty="0">
                <a:latin typeface="Franklin Gothic Book" panose="020B0503020102020204" pitchFamily="34" charset="0"/>
              </a:rPr>
              <a:t>A brief excerpt of music along with its representation as multiple different viewpoints. When finding patterns, we select a few different viewpoints and match excerpts of music based on those. This lets us tailor our pattern-finding to focus on a specific subset of qualities of the musical surface. </a:t>
            </a:r>
          </a:p>
        </p:txBody>
      </p:sp>
      <p:sp>
        <p:nvSpPr>
          <p:cNvPr id="37" name="Rectangle 36">
            <a:extLst>
              <a:ext uri="{FF2B5EF4-FFF2-40B4-BE49-F238E27FC236}">
                <a16:creationId xmlns:a16="http://schemas.microsoft.com/office/drawing/2014/main" id="{54F29F40-F7A5-C442-B243-71418107E961}"/>
              </a:ext>
            </a:extLst>
          </p:cNvPr>
          <p:cNvSpPr/>
          <p:nvPr/>
        </p:nvSpPr>
        <p:spPr>
          <a:xfrm>
            <a:off x="24558" y="41211279"/>
            <a:ext cx="32004000" cy="24275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65000"/>
                </a:schemeClr>
              </a:solidFill>
            </a:endParaRPr>
          </a:p>
        </p:txBody>
      </p:sp>
      <p:sp>
        <p:nvSpPr>
          <p:cNvPr id="38" name="TextBox 37">
            <a:extLst>
              <a:ext uri="{FF2B5EF4-FFF2-40B4-BE49-F238E27FC236}">
                <a16:creationId xmlns:a16="http://schemas.microsoft.com/office/drawing/2014/main" id="{85EBD0CA-E64C-3846-A64D-7185C74B73D2}"/>
              </a:ext>
            </a:extLst>
          </p:cNvPr>
          <p:cNvSpPr txBox="1"/>
          <p:nvPr/>
        </p:nvSpPr>
        <p:spPr>
          <a:xfrm>
            <a:off x="5133410" y="41658182"/>
            <a:ext cx="21922173" cy="1446550"/>
          </a:xfrm>
          <a:prstGeom prst="rect">
            <a:avLst/>
          </a:prstGeom>
          <a:noFill/>
        </p:spPr>
        <p:txBody>
          <a:bodyPr wrap="square" rtlCol="0">
            <a:spAutoFit/>
          </a:bodyPr>
          <a:lstStyle/>
          <a:p>
            <a:pPr algn="ctr"/>
            <a:r>
              <a:rPr lang="en-US" sz="4400" dirty="0">
                <a:latin typeface="Franklin Gothic Book" panose="020B0503020102020204" pitchFamily="34" charset="0"/>
                <a:cs typeface="Courier New" panose="02070309020205020404" pitchFamily="49" charset="0"/>
              </a:rPr>
              <a:t>Code available at:</a:t>
            </a:r>
          </a:p>
          <a:p>
            <a:pPr algn="ctr"/>
            <a:r>
              <a:rPr lang="en-US" sz="4400" dirty="0" err="1">
                <a:latin typeface="Consolas" panose="020B0609020204030204" pitchFamily="49" charset="0"/>
                <a:cs typeface="Courier New" panose="02070309020205020404" pitchFamily="49" charset="0"/>
              </a:rPr>
              <a:t>github.com</a:t>
            </a:r>
            <a:r>
              <a:rPr lang="en-US" sz="4400" dirty="0">
                <a:latin typeface="Consolas" panose="020B0609020204030204" pitchFamily="49" charset="0"/>
                <a:cs typeface="Courier New" panose="02070309020205020404" pitchFamily="49" charset="0"/>
              </a:rPr>
              <a:t>/</a:t>
            </a:r>
            <a:r>
              <a:rPr lang="en-US" sz="4400" dirty="0" err="1">
                <a:latin typeface="Consolas" panose="020B0609020204030204" pitchFamily="49" charset="0"/>
                <a:cs typeface="Courier New" panose="02070309020205020404" pitchFamily="49" charset="0"/>
              </a:rPr>
              <a:t>timothydereuse</a:t>
            </a:r>
            <a:r>
              <a:rPr lang="en-US" sz="4400" dirty="0">
                <a:latin typeface="Consolas" panose="020B0609020204030204" pitchFamily="49" charset="0"/>
                <a:cs typeface="Courier New" panose="02070309020205020404" pitchFamily="49" charset="0"/>
              </a:rPr>
              <a:t>/jazz-viewpoint-patterns</a:t>
            </a:r>
          </a:p>
        </p:txBody>
      </p:sp>
    </p:spTree>
    <p:extLst>
      <p:ext uri="{BB962C8B-B14F-4D97-AF65-F5344CB8AC3E}">
        <p14:creationId xmlns:p14="http://schemas.microsoft.com/office/powerpoint/2010/main" val="6628197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2933</TotalTime>
  <Words>877</Words>
  <Application>Microsoft Macintosh PowerPoint</Application>
  <PresentationFormat>Custom</PresentationFormat>
  <Paragraphs>148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Consolas</vt:lpstr>
      <vt:lpstr>Franklin Gothic Book</vt:lpstr>
      <vt:lpstr>Franklin Gothic Demi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Morrison</dc:creator>
  <cp:lastModifiedBy>Timothy de Reuse</cp:lastModifiedBy>
  <cp:revision>51</cp:revision>
  <dcterms:created xsi:type="dcterms:W3CDTF">2019-04-03T04:48:47Z</dcterms:created>
  <dcterms:modified xsi:type="dcterms:W3CDTF">2022-05-24T13:04:21Z</dcterms:modified>
</cp:coreProperties>
</file>