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004000" cy="4363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499" y="-3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7141814"/>
            <a:ext cx="27203400" cy="15192763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2920468"/>
            <a:ext cx="24003000" cy="10535936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323361"/>
            <a:ext cx="6900863" cy="369818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323361"/>
            <a:ext cx="20302538" cy="369818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10879405"/>
            <a:ext cx="27603450" cy="18152520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9203655"/>
            <a:ext cx="27603450" cy="954598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1616807"/>
            <a:ext cx="13601700" cy="27688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1616807"/>
            <a:ext cx="13601700" cy="27688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323371"/>
            <a:ext cx="27603450" cy="84348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10697567"/>
            <a:ext cx="13539190" cy="524271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5940280"/>
            <a:ext cx="13539190" cy="2344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10697567"/>
            <a:ext cx="13605869" cy="524271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5940280"/>
            <a:ext cx="13605869" cy="2344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909252"/>
            <a:ext cx="10322123" cy="10182384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6283187"/>
            <a:ext cx="16202025" cy="31011824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3091636"/>
            <a:ext cx="10322123" cy="24253876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909252"/>
            <a:ext cx="10322123" cy="10182384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6283187"/>
            <a:ext cx="16202025" cy="31011824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3091636"/>
            <a:ext cx="10322123" cy="24253876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323371"/>
            <a:ext cx="27603450" cy="8434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1616807"/>
            <a:ext cx="27603450" cy="276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40446701"/>
            <a:ext cx="720090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40446701"/>
            <a:ext cx="1080135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40446701"/>
            <a:ext cx="7200900" cy="2323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42765785"/>
            <a:ext cx="32004000" cy="1028512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778724" y="12145550"/>
            <a:ext cx="10609915" cy="3368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Book" panose="020B0503020102020204" pitchFamily="34" charset="0"/>
              </a:rPr>
              <a:t>Lee Konitz on Charlie Parker¹ :</a:t>
            </a:r>
          </a:p>
          <a:p>
            <a:pPr lvl="1"/>
            <a:endParaRPr lang="en-US" sz="4400" i="1" dirty="0">
              <a:latin typeface="Franklin Gothic Book" panose="020B0503020102020204" pitchFamily="34" charset="0"/>
            </a:endParaRPr>
          </a:p>
          <a:p>
            <a:pPr marL="720000" lvl="1"/>
            <a:r>
              <a:rPr lang="en-US" sz="4400" i="1" dirty="0">
                <a:latin typeface="Franklin Gothic Book" panose="020B0503020102020204" pitchFamily="34" charset="0"/>
              </a:rPr>
              <a:t>“[Parker] had a very prolific vocabulary. I have what I think of as a more flexible vocabulary.”</a:t>
            </a:r>
          </a:p>
          <a:p>
            <a:pPr marL="720000" lvl="1"/>
            <a:r>
              <a:rPr lang="en-US" sz="4400" i="1" dirty="0">
                <a:latin typeface="Franklin Gothic Book" panose="020B0503020102020204" pitchFamily="34" charset="0"/>
              </a:rPr>
              <a:t>“[Parker] puts good phrases together… [I] start from a blank slate.”</a:t>
            </a:r>
            <a:endParaRPr lang="en-US" sz="4400" b="1" i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400" b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Franklin Gothic Book" panose="020B0503020102020204" pitchFamily="34" charset="0"/>
              </a:rPr>
              <a:t>Konitz’s statements relate to two theories of jazz improvisation: That improvisers put together practiced formulas or “licks,” or that they develop musical material in real time.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400" dirty="0">
              <a:latin typeface="Franklin Gothic Book" panose="020B0503020102020204" pitchFamily="34" charset="0"/>
            </a:endParaRPr>
          </a:p>
          <a:p>
            <a:r>
              <a:rPr lang="en-US" sz="4400" dirty="0">
                <a:latin typeface="Franklin Gothic Book" panose="020B0503020102020204" pitchFamily="34" charset="0"/>
              </a:rPr>
              <a:t>Can </a:t>
            </a:r>
            <a:r>
              <a:rPr lang="en-US" sz="4400" b="1" dirty="0">
                <a:latin typeface="Franklin Gothic Book" panose="020B0503020102020204" pitchFamily="34" charset="0"/>
              </a:rPr>
              <a:t>pattern-finding algorithms</a:t>
            </a:r>
            <a:r>
              <a:rPr lang="en-US" sz="4400" dirty="0">
                <a:latin typeface="Franklin Gothic Book" panose="020B0503020102020204" pitchFamily="34" charset="0"/>
              </a:rPr>
              <a:t> tell us about jazz performers’ </a:t>
            </a:r>
            <a:r>
              <a:rPr lang="en-US" sz="4400" b="1" dirty="0">
                <a:latin typeface="Franklin Gothic Book" panose="020B0503020102020204" pitchFamily="34" charset="0"/>
              </a:rPr>
              <a:t>improvisatory styles?</a:t>
            </a:r>
          </a:p>
          <a:p>
            <a:endParaRPr lang="en-US" sz="4400" b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METHODS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For motivic analysis, we use a Multiple Viewpoint method</a:t>
            </a:r>
            <a:r>
              <a:rPr lang="en-US" sz="4400" baseline="30000" dirty="0"/>
              <a:t>2</a:t>
            </a:r>
          </a:p>
          <a:p>
            <a:pPr marL="1143000" lvl="1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Taking </a:t>
            </a:r>
            <a:r>
              <a:rPr lang="en-US" sz="4400" b="1" dirty="0"/>
              <a:t>multiple</a:t>
            </a:r>
            <a:r>
              <a:rPr lang="en-US" sz="4400" dirty="0"/>
              <a:t> </a:t>
            </a:r>
            <a:r>
              <a:rPr lang="en-US" sz="4400" b="1" dirty="0"/>
              <a:t>simplified versions </a:t>
            </a:r>
            <a:r>
              <a:rPr lang="en-US" sz="4400" dirty="0"/>
              <a:t>of the musical surface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baseline="300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Calculate multiple viewpoints on each note of a piece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We define </a:t>
            </a:r>
            <a:r>
              <a:rPr lang="en-US" sz="4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similarity</a:t>
            </a: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 between two excerpts of music by comparing viewpoint sequences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Get similarity </a:t>
            </a:r>
            <a:r>
              <a:rPr lang="en-US" sz="4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between all possible excerpts </a:t>
            </a:r>
            <a:r>
              <a:rPr lang="en-US" sz="4400" dirty="0">
                <a:latin typeface="Franklin Gothic Book" panose="020B0503020102020204" pitchFamily="34" charset="0"/>
                <a:cs typeface="Arial" panose="020B0604020202020204" pitchFamily="34" charset="0"/>
              </a:rPr>
              <a:t>of a solo. Groups of similar excerpts are motifs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b="1" dirty="0">
              <a:solidFill>
                <a:srgbClr val="8C1616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b="1" dirty="0">
              <a:solidFill>
                <a:srgbClr val="8C1616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1" b="1" dirty="0">
              <a:solidFill>
                <a:srgbClr val="8C1616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5354080"/>
            <a:ext cx="32004000" cy="6120502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5920626"/>
            <a:ext cx="28717912" cy="449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500" b="1" dirty="0">
                <a:latin typeface="Franklin Gothic Demi" panose="020B0703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1500" dirty="0">
                <a:latin typeface="Franklin Gothic Demi" panose="020B07030201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plain English. Emphasize the important words.</a:t>
            </a:r>
            <a:endParaRPr lang="en-US" sz="11500" dirty="0">
              <a:latin typeface="Franklin Gothic Demi" panose="020B07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1001" y="18067496"/>
            <a:ext cx="9583653" cy="14186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1" b="1" dirty="0">
                <a:latin typeface="Franklin Gothic Book" panose="020B0503020102020204" pitchFamily="34" charset="0"/>
                <a:cs typeface="Arial" panose="020B0604020202020204" pitchFamily="34" charset="0"/>
              </a:rPr>
              <a:t>RESULTS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23" indent="-57152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DISCUSSION</a:t>
            </a:r>
          </a:p>
          <a:p>
            <a:pPr marL="457218" indent="-45721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1" dirty="0">
                <a:latin typeface="Franklin Gothic Book" panose="020B0503020102020204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1" b="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1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1" dirty="0">
                <a:solidFill>
                  <a:schemeClr val="bg1">
                    <a:lumMod val="85000"/>
                  </a:schemeClr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1" dirty="0">
                <a:solidFill>
                  <a:srgbClr val="FF000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>
            <a:cxnSpLocks/>
          </p:cNvCxnSpPr>
          <p:nvPr/>
        </p:nvCxnSpPr>
        <p:spPr>
          <a:xfrm>
            <a:off x="22534644" y="13304044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43044" y="414271"/>
            <a:ext cx="21503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Franklin Gothic Demi" panose="020B0703020102020204" pitchFamily="34" charset="0"/>
              </a:rPr>
              <a:t>Computational Methods applied to Motivic Analyses of Jazz Improvisation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7" y="14791942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46" indent="-1143046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4BCA7B-44D8-484D-BD2F-F26CE826BEAE}"/>
              </a:ext>
            </a:extLst>
          </p:cNvPr>
          <p:cNvSpPr txBox="1"/>
          <p:nvPr/>
        </p:nvSpPr>
        <p:spPr>
          <a:xfrm>
            <a:off x="1643044" y="3486515"/>
            <a:ext cx="10731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ranklin Gothic Book" panose="020B0503020102020204" pitchFamily="34" charset="0"/>
                <a:cs typeface="Lato" panose="020F0502020204030203" pitchFamily="34" charset="0"/>
              </a:rPr>
              <a:t>Timothy de Reuse</a:t>
            </a:r>
          </a:p>
          <a:p>
            <a:r>
              <a:rPr lang="en-US" sz="5400" dirty="0">
                <a:latin typeface="Franklin Gothic Book" panose="020B0503020102020204" pitchFamily="34" charset="0"/>
                <a:cs typeface="Lato" panose="020F0502020204030203" pitchFamily="34" charset="0"/>
              </a:rPr>
              <a:t>Jonathan Orland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F3E5B-E9F7-49D5-BA62-C4F9B5380F5A}"/>
              </a:ext>
            </a:extLst>
          </p:cNvPr>
          <p:cNvSpPr txBox="1"/>
          <p:nvPr/>
        </p:nvSpPr>
        <p:spPr>
          <a:xfrm>
            <a:off x="7699188" y="3486515"/>
            <a:ext cx="12020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  <a:cs typeface="Courier New" panose="02070309020205020404" pitchFamily="49" charset="0"/>
              </a:rPr>
              <a:t>timothy.dereuse@mail.mcgill.ca jonathan.orland@gmail.com</a:t>
            </a:r>
          </a:p>
        </p:txBody>
      </p:sp>
      <p:pic>
        <p:nvPicPr>
          <p:cNvPr id="35" name="Picture 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BB4547-34B6-4462-8410-5CE36BD8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366" y="780753"/>
            <a:ext cx="9187037" cy="15287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4F735F-4C56-433B-89C5-AD9AA4B84F0E}"/>
              </a:ext>
            </a:extLst>
          </p:cNvPr>
          <p:cNvSpPr txBox="1"/>
          <p:nvPr/>
        </p:nvSpPr>
        <p:spPr>
          <a:xfrm>
            <a:off x="302968" y="40725496"/>
            <a:ext cx="298417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¹ Hamilton, Andy, and Lee Konitz. “Lee Konitz: Conversations on </a:t>
            </a:r>
            <a:r>
              <a:rPr lang="en-US" sz="4000" dirty="0">
                <a:latin typeface="Franklin Gothic Book" panose="020B0503020102020204" pitchFamily="34" charset="0"/>
              </a:rPr>
              <a:t>the</a:t>
            </a:r>
            <a:r>
              <a:rPr lang="en-US" sz="4000" dirty="0"/>
              <a:t> Improviser’s Art.” University of Michigan Press, 2007.</a:t>
            </a:r>
          </a:p>
          <a:p>
            <a:r>
              <a:rPr lang="en-US" sz="4000" baseline="30000" dirty="0"/>
              <a:t>2</a:t>
            </a:r>
            <a:r>
              <a:rPr lang="en-US" sz="4000" dirty="0"/>
              <a:t> </a:t>
            </a:r>
            <a:r>
              <a:rPr lang="en-US" sz="4000" dirty="0">
                <a:effectLst/>
              </a:rPr>
              <a:t>Conklin, Darrell, and Christina </a:t>
            </a:r>
            <a:r>
              <a:rPr lang="en-US" sz="4000" dirty="0" err="1">
                <a:effectLst/>
              </a:rPr>
              <a:t>Anagnostopoulous</a:t>
            </a:r>
            <a:r>
              <a:rPr lang="en-US" sz="4000" dirty="0">
                <a:effectLst/>
              </a:rPr>
              <a:t>. “Representation and Discovery of Multiple Viewpoint Patterns.” In </a:t>
            </a:r>
            <a:r>
              <a:rPr lang="en-US" sz="4000" i="1" dirty="0">
                <a:effectLst/>
              </a:rPr>
              <a:t>Proc. of the </a:t>
            </a:r>
            <a:r>
              <a:rPr lang="en-US" sz="4000" i="1" dirty="0"/>
              <a:t>Int.</a:t>
            </a:r>
            <a:r>
              <a:rPr lang="en-US" sz="4000" i="1" dirty="0">
                <a:effectLst/>
              </a:rPr>
              <a:t> 			Computer Music Conf</a:t>
            </a:r>
            <a:r>
              <a:rPr lang="en-US" sz="4000" dirty="0">
                <a:effectLst/>
              </a:rPr>
              <a:t>. Havana, Cuba. 2001.</a:t>
            </a:r>
          </a:p>
          <a:p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3E2B6-1985-4FBC-9BAF-E454EE0B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6" y="27857389"/>
            <a:ext cx="9707708" cy="177716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EDE27B-96EB-4D56-93AF-E45A8D72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77332"/>
              </p:ext>
            </p:extLst>
          </p:nvPr>
        </p:nvGraphicFramePr>
        <p:xfrm>
          <a:off x="1643044" y="29752852"/>
          <a:ext cx="8292953" cy="415740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781259">
                  <a:extLst>
                    <a:ext uri="{9D8B030D-6E8A-4147-A177-3AD203B41FA5}">
                      <a16:colId xmlns:a16="http://schemas.microsoft.com/office/drawing/2014/main" val="845466231"/>
                    </a:ext>
                  </a:extLst>
                </a:gridCol>
                <a:gridCol w="40691">
                  <a:extLst>
                    <a:ext uri="{9D8B030D-6E8A-4147-A177-3AD203B41FA5}">
                      <a16:colId xmlns:a16="http://schemas.microsoft.com/office/drawing/2014/main" val="1230174855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3052076100"/>
                    </a:ext>
                  </a:extLst>
                </a:gridCol>
                <a:gridCol w="795468">
                  <a:extLst>
                    <a:ext uri="{9D8B030D-6E8A-4147-A177-3AD203B41FA5}">
                      <a16:colId xmlns:a16="http://schemas.microsoft.com/office/drawing/2014/main" val="1501266373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547812076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1458249002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4220780769"/>
                    </a:ext>
                  </a:extLst>
                </a:gridCol>
                <a:gridCol w="748674">
                  <a:extLst>
                    <a:ext uri="{9D8B030D-6E8A-4147-A177-3AD203B41FA5}">
                      <a16:colId xmlns:a16="http://schemas.microsoft.com/office/drawing/2014/main" val="658457224"/>
                    </a:ext>
                  </a:extLst>
                </a:gridCol>
                <a:gridCol w="932165">
                  <a:extLst>
                    <a:ext uri="{9D8B030D-6E8A-4147-A177-3AD203B41FA5}">
                      <a16:colId xmlns:a16="http://schemas.microsoft.com/office/drawing/2014/main" val="215376952"/>
                    </a:ext>
                  </a:extLst>
                </a:gridCol>
              </a:tblGrid>
              <a:tr h="34513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effectLst/>
                        </a:rPr>
                        <a:t>Viewpoint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Note #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436947"/>
                  </a:ext>
                </a:extLst>
              </a:tr>
              <a:tr h="345131">
                <a:tc vMerge="1">
                  <a:txBody>
                    <a:bodyPr/>
                    <a:lstStyle/>
                    <a:p>
                      <a:pPr algn="l" fontAlgn="b"/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1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2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2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3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4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5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6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1" u="none" strike="noStrike" dirty="0">
                          <a:effectLst/>
                        </a:rPr>
                        <a:t>7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218867"/>
                  </a:ext>
                </a:extLst>
              </a:tr>
              <a:tr h="418712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Duration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1.5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0.25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0.25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0.5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11257842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Duration Contour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4496008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Pitch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Bb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3923"/>
                  </a:ext>
                </a:extLst>
              </a:tr>
              <a:tr h="378275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>
                          <a:effectLst/>
                        </a:rPr>
                        <a:t>Diatonic Pitch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7132030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Interval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m2↑ 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m2↓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dim5↓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0298634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Diatonic Interval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2↑ 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2↓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5↓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2251598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Pitch Contour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-1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782396"/>
                  </a:ext>
                </a:extLst>
              </a:tr>
              <a:tr h="345131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Is Skip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531821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u="none" strike="noStrike" dirty="0">
                          <a:effectLst/>
                        </a:rPr>
                        <a:t>Has Accidental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400" b="0" u="none" strike="noStrike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678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450</Words>
  <Application>Microsoft Office PowerPoint</Application>
  <PresentationFormat>Custom</PresentationFormat>
  <Paragraphs>135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Franklin Gothic Book</vt:lpstr>
      <vt:lpstr>Franklin Gothic Demi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Timothy de Reuse</cp:lastModifiedBy>
  <cp:revision>34</cp:revision>
  <dcterms:created xsi:type="dcterms:W3CDTF">2019-04-03T04:48:47Z</dcterms:created>
  <dcterms:modified xsi:type="dcterms:W3CDTF">2022-05-20T01:13:21Z</dcterms:modified>
</cp:coreProperties>
</file>