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latsi" charset="1" panose="00000500000000000000"/>
      <p:regular r:id="rId20"/>
    </p:embeddedFont>
    <p:embeddedFont>
      <p:font typeface="Open Sans Bold" charset="1" panose="020B0806030504020204"/>
      <p:regular r:id="rId21"/>
    </p:embeddedFont>
    <p:embeddedFont>
      <p:font typeface="Abhaya Libre Bold" charset="1" panose="02000803000000000000"/>
      <p:regular r:id="rId22"/>
    </p:embeddedFont>
    <p:embeddedFont>
      <p:font typeface="Abhaya Libre" charset="1" panose="02000503000000000000"/>
      <p:regular r:id="rId23"/>
    </p:embeddedFont>
    <p:embeddedFont>
      <p:font typeface="Open Sans" charset="1" panose="020B0606030504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3156389" y="2363198"/>
            <a:ext cx="14749712" cy="2401360"/>
          </a:xfrm>
          <a:prstGeom prst="rect">
            <a:avLst/>
          </a:prstGeom>
        </p:spPr>
        <p:txBody>
          <a:bodyPr anchor="t" rtlCol="false" tIns="0" lIns="0" bIns="0" rIns="0">
            <a:spAutoFit/>
          </a:bodyPr>
          <a:lstStyle/>
          <a:p>
            <a:pPr algn="ctr">
              <a:lnSpc>
                <a:spcPts val="9208"/>
              </a:lnSpc>
            </a:pPr>
            <a:r>
              <a:rPr lang="en-US" sz="9492">
                <a:solidFill>
                  <a:srgbClr val="000000"/>
                </a:solidFill>
                <a:latin typeface="Alatsi"/>
                <a:ea typeface="Alatsi"/>
                <a:cs typeface="Alatsi"/>
                <a:sym typeface="Alatsi"/>
              </a:rPr>
              <a:t>STAGE 2</a:t>
            </a:r>
          </a:p>
          <a:p>
            <a:pPr algn="ctr">
              <a:lnSpc>
                <a:spcPts val="9208"/>
              </a:lnSpc>
            </a:pPr>
            <a:r>
              <a:rPr lang="en-US" sz="9492">
                <a:solidFill>
                  <a:srgbClr val="000000"/>
                </a:solidFill>
                <a:latin typeface="Alatsi"/>
                <a:ea typeface="Alatsi"/>
                <a:cs typeface="Alatsi"/>
                <a:sym typeface="Alatsi"/>
              </a:rPr>
              <a:t>DATA PRE-PROCESSING</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6469533"/>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Synthetica</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675463"/>
            <a:ext cx="10545663" cy="395690"/>
            <a:chOff x="0" y="0"/>
            <a:chExt cx="2777459" cy="104215"/>
          </a:xfrm>
        </p:grpSpPr>
        <p:sp>
          <p:nvSpPr>
            <p:cNvPr name="Freeform 3" id="3"/>
            <p:cNvSpPr/>
            <p:nvPr/>
          </p:nvSpPr>
          <p:spPr>
            <a:xfrm flipH="false" flipV="false" rot="0">
              <a:off x="0" y="0"/>
              <a:ext cx="2777459" cy="104215"/>
            </a:xfrm>
            <a:custGeom>
              <a:avLst/>
              <a:gdLst/>
              <a:ahLst/>
              <a:cxnLst/>
              <a:rect r="r" b="b" t="t" l="l"/>
              <a:pathLst>
                <a:path h="104215" w="2777459">
                  <a:moveTo>
                    <a:pt x="0" y="0"/>
                  </a:moveTo>
                  <a:lnTo>
                    <a:pt x="2777459" y="0"/>
                  </a:lnTo>
                  <a:lnTo>
                    <a:pt x="2777459" y="104215"/>
                  </a:lnTo>
                  <a:lnTo>
                    <a:pt x="0" y="104215"/>
                  </a:lnTo>
                  <a:close/>
                </a:path>
              </a:pathLst>
            </a:custGeom>
            <a:solidFill>
              <a:srgbClr val="9FC3D0"/>
            </a:solidFill>
          </p:spPr>
        </p:sp>
        <p:sp>
          <p:nvSpPr>
            <p:cNvPr name="TextBox 4" id="4"/>
            <p:cNvSpPr txBox="true"/>
            <p:nvPr/>
          </p:nvSpPr>
          <p:spPr>
            <a:xfrm>
              <a:off x="0" y="-47625"/>
              <a:ext cx="2777459" cy="15184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0" y="297638"/>
            <a:ext cx="10545663"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Open Sans Bold"/>
                <a:ea typeface="Open Sans Bold"/>
                <a:cs typeface="Open Sans Bold"/>
                <a:sym typeface="Open Sans Bold"/>
              </a:rPr>
              <a:t> </a:t>
            </a:r>
            <a:r>
              <a:rPr lang="en-US" sz="3999" b="true">
                <a:solidFill>
                  <a:srgbClr val="000000"/>
                </a:solidFill>
                <a:latin typeface="Open Sans Bold"/>
                <a:ea typeface="Open Sans Bold"/>
                <a:cs typeface="Open Sans Bold"/>
                <a:sym typeface="Open Sans Bold"/>
              </a:rPr>
              <a:t>Feature Engineering -  Feature Extraction</a:t>
            </a:r>
          </a:p>
        </p:txBody>
      </p:sp>
      <p:grpSp>
        <p:nvGrpSpPr>
          <p:cNvPr name="Group 6" id="6"/>
          <p:cNvGrpSpPr/>
          <p:nvPr/>
        </p:nvGrpSpPr>
        <p:grpSpPr>
          <a:xfrm rot="0">
            <a:off x="1951925" y="2441957"/>
            <a:ext cx="6872051" cy="6457896"/>
            <a:chOff x="0" y="0"/>
            <a:chExt cx="1809923" cy="1700845"/>
          </a:xfrm>
        </p:grpSpPr>
        <p:sp>
          <p:nvSpPr>
            <p:cNvPr name="Freeform 7" id="7"/>
            <p:cNvSpPr/>
            <p:nvPr/>
          </p:nvSpPr>
          <p:spPr>
            <a:xfrm flipH="false" flipV="false" rot="0">
              <a:off x="0" y="0"/>
              <a:ext cx="1809923" cy="1700845"/>
            </a:xfrm>
            <a:custGeom>
              <a:avLst/>
              <a:gdLst/>
              <a:ahLst/>
              <a:cxnLst/>
              <a:rect r="r" b="b" t="t" l="l"/>
              <a:pathLst>
                <a:path h="1700845" w="1809923">
                  <a:moveTo>
                    <a:pt x="57456" y="0"/>
                  </a:moveTo>
                  <a:lnTo>
                    <a:pt x="1752467" y="0"/>
                  </a:lnTo>
                  <a:cubicBezTo>
                    <a:pt x="1784199" y="0"/>
                    <a:pt x="1809923" y="25724"/>
                    <a:pt x="1809923" y="57456"/>
                  </a:cubicBezTo>
                  <a:lnTo>
                    <a:pt x="1809923" y="1643389"/>
                  </a:lnTo>
                  <a:cubicBezTo>
                    <a:pt x="1809923" y="1658628"/>
                    <a:pt x="1803870" y="1673242"/>
                    <a:pt x="1793094" y="1684017"/>
                  </a:cubicBezTo>
                  <a:cubicBezTo>
                    <a:pt x="1782320" y="1694792"/>
                    <a:pt x="1767705" y="1700845"/>
                    <a:pt x="1752467" y="1700845"/>
                  </a:cubicBezTo>
                  <a:lnTo>
                    <a:pt x="57456" y="1700845"/>
                  </a:lnTo>
                  <a:cubicBezTo>
                    <a:pt x="25724" y="1700845"/>
                    <a:pt x="0" y="1675121"/>
                    <a:pt x="0" y="1643389"/>
                  </a:cubicBezTo>
                  <a:lnTo>
                    <a:pt x="0" y="57456"/>
                  </a:lnTo>
                  <a:cubicBezTo>
                    <a:pt x="0" y="25724"/>
                    <a:pt x="25724" y="0"/>
                    <a:pt x="57456" y="0"/>
                  </a:cubicBezTo>
                  <a:close/>
                </a:path>
              </a:pathLst>
            </a:custGeom>
            <a:solidFill>
              <a:srgbClr val="9FC3D0">
                <a:alpha val="28627"/>
              </a:srgbClr>
            </a:solidFill>
          </p:spPr>
        </p:sp>
        <p:sp>
          <p:nvSpPr>
            <p:cNvPr name="TextBox 8" id="8"/>
            <p:cNvSpPr txBox="true"/>
            <p:nvPr/>
          </p:nvSpPr>
          <p:spPr>
            <a:xfrm>
              <a:off x="0" y="-47625"/>
              <a:ext cx="1809923" cy="174847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243644" y="3431176"/>
            <a:ext cx="6288612" cy="1362662"/>
          </a:xfrm>
          <a:prstGeom prst="rect">
            <a:avLst/>
          </a:prstGeom>
        </p:spPr>
        <p:txBody>
          <a:bodyPr anchor="t" rtlCol="false" tIns="0" lIns="0" bIns="0" rIns="0">
            <a:spAutoFit/>
          </a:bodyPr>
          <a:lstStyle/>
          <a:p>
            <a:pPr algn="ctr">
              <a:lnSpc>
                <a:spcPts val="3642"/>
              </a:lnSpc>
            </a:pPr>
            <a:r>
              <a:rPr lang="en-US" sz="2601" b="true">
                <a:solidFill>
                  <a:srgbClr val="000000"/>
                </a:solidFill>
                <a:latin typeface="Open Sans Bold"/>
                <a:ea typeface="Open Sans Bold"/>
                <a:cs typeface="Open Sans Bold"/>
                <a:sym typeface="Open Sans Bold"/>
              </a:rPr>
              <a:t>PromotionGap</a:t>
            </a:r>
          </a:p>
          <a:p>
            <a:pPr algn="ctr">
              <a:lnSpc>
                <a:spcPts val="3642"/>
              </a:lnSpc>
            </a:pPr>
            <a:r>
              <a:rPr lang="en-US" sz="2601" b="true">
                <a:solidFill>
                  <a:srgbClr val="000000"/>
                </a:solidFill>
                <a:latin typeface="Open Sans Bold"/>
                <a:ea typeface="Open Sans Bold"/>
                <a:cs typeface="Open Sans Bold"/>
                <a:sym typeface="Open Sans Bold"/>
              </a:rPr>
              <a:t>(YearsAtCompany - YearsSinceLastPromotion)</a:t>
            </a:r>
          </a:p>
        </p:txBody>
      </p:sp>
      <p:sp>
        <p:nvSpPr>
          <p:cNvPr name="TextBox 10" id="10"/>
          <p:cNvSpPr txBox="true"/>
          <p:nvPr/>
        </p:nvSpPr>
        <p:spPr>
          <a:xfrm rot="0">
            <a:off x="2243644" y="5119223"/>
            <a:ext cx="6288612" cy="2734262"/>
          </a:xfrm>
          <a:prstGeom prst="rect">
            <a:avLst/>
          </a:prstGeom>
        </p:spPr>
        <p:txBody>
          <a:bodyPr anchor="t" rtlCol="false" tIns="0" lIns="0" bIns="0" rIns="0">
            <a:spAutoFit/>
          </a:bodyPr>
          <a:lstStyle/>
          <a:p>
            <a:pPr algn="ctr">
              <a:lnSpc>
                <a:spcPts val="3642"/>
              </a:lnSpc>
            </a:pPr>
            <a:r>
              <a:rPr lang="en-US" sz="2601">
                <a:solidFill>
                  <a:srgbClr val="000000"/>
                </a:solidFill>
                <a:latin typeface="Open Sans"/>
                <a:ea typeface="Open Sans"/>
                <a:cs typeface="Open Sans"/>
                <a:sym typeface="Open Sans"/>
              </a:rPr>
              <a:t>Jika nilainya besar = karyawan tersebut sudah lama tidak dipromosikan dan mungkin merasa kurang dihargai, yang bisa memengaruhi tingkat kepuasan atau kemungkinan mereka keluar dari perusahaan.</a:t>
            </a:r>
          </a:p>
        </p:txBody>
      </p:sp>
      <p:grpSp>
        <p:nvGrpSpPr>
          <p:cNvPr name="Group 11" id="11"/>
          <p:cNvGrpSpPr/>
          <p:nvPr/>
        </p:nvGrpSpPr>
        <p:grpSpPr>
          <a:xfrm rot="0">
            <a:off x="9464025" y="2441957"/>
            <a:ext cx="6872051" cy="6457896"/>
            <a:chOff x="0" y="0"/>
            <a:chExt cx="1809923" cy="1700845"/>
          </a:xfrm>
        </p:grpSpPr>
        <p:sp>
          <p:nvSpPr>
            <p:cNvPr name="Freeform 12" id="12"/>
            <p:cNvSpPr/>
            <p:nvPr/>
          </p:nvSpPr>
          <p:spPr>
            <a:xfrm flipH="false" flipV="false" rot="0">
              <a:off x="0" y="0"/>
              <a:ext cx="1809923" cy="1700845"/>
            </a:xfrm>
            <a:custGeom>
              <a:avLst/>
              <a:gdLst/>
              <a:ahLst/>
              <a:cxnLst/>
              <a:rect r="r" b="b" t="t" l="l"/>
              <a:pathLst>
                <a:path h="1700845" w="1809923">
                  <a:moveTo>
                    <a:pt x="57456" y="0"/>
                  </a:moveTo>
                  <a:lnTo>
                    <a:pt x="1752467" y="0"/>
                  </a:lnTo>
                  <a:cubicBezTo>
                    <a:pt x="1784199" y="0"/>
                    <a:pt x="1809923" y="25724"/>
                    <a:pt x="1809923" y="57456"/>
                  </a:cubicBezTo>
                  <a:lnTo>
                    <a:pt x="1809923" y="1643389"/>
                  </a:lnTo>
                  <a:cubicBezTo>
                    <a:pt x="1809923" y="1658628"/>
                    <a:pt x="1803870" y="1673242"/>
                    <a:pt x="1793094" y="1684017"/>
                  </a:cubicBezTo>
                  <a:cubicBezTo>
                    <a:pt x="1782320" y="1694792"/>
                    <a:pt x="1767705" y="1700845"/>
                    <a:pt x="1752467" y="1700845"/>
                  </a:cubicBezTo>
                  <a:lnTo>
                    <a:pt x="57456" y="1700845"/>
                  </a:lnTo>
                  <a:cubicBezTo>
                    <a:pt x="25724" y="1700845"/>
                    <a:pt x="0" y="1675121"/>
                    <a:pt x="0" y="1643389"/>
                  </a:cubicBezTo>
                  <a:lnTo>
                    <a:pt x="0" y="57456"/>
                  </a:lnTo>
                  <a:cubicBezTo>
                    <a:pt x="0" y="25724"/>
                    <a:pt x="25724" y="0"/>
                    <a:pt x="57456" y="0"/>
                  </a:cubicBezTo>
                  <a:close/>
                </a:path>
              </a:pathLst>
            </a:custGeom>
            <a:solidFill>
              <a:srgbClr val="9FC3D0">
                <a:alpha val="60784"/>
              </a:srgbClr>
            </a:solidFill>
          </p:spPr>
        </p:sp>
        <p:sp>
          <p:nvSpPr>
            <p:cNvPr name="TextBox 13" id="13"/>
            <p:cNvSpPr txBox="true"/>
            <p:nvPr/>
          </p:nvSpPr>
          <p:spPr>
            <a:xfrm>
              <a:off x="0" y="-47625"/>
              <a:ext cx="1809923" cy="174847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9755744" y="3431176"/>
            <a:ext cx="6288612" cy="448262"/>
          </a:xfrm>
          <a:prstGeom prst="rect">
            <a:avLst/>
          </a:prstGeom>
        </p:spPr>
        <p:txBody>
          <a:bodyPr anchor="t" rtlCol="false" tIns="0" lIns="0" bIns="0" rIns="0">
            <a:spAutoFit/>
          </a:bodyPr>
          <a:lstStyle/>
          <a:p>
            <a:pPr algn="ctr">
              <a:lnSpc>
                <a:spcPts val="3642"/>
              </a:lnSpc>
            </a:pPr>
            <a:r>
              <a:rPr lang="en-US" sz="2601" b="true">
                <a:solidFill>
                  <a:srgbClr val="000000"/>
                </a:solidFill>
                <a:latin typeface="Open Sans Bold"/>
                <a:ea typeface="Open Sans Bold"/>
                <a:cs typeface="Open Sans Bold"/>
                <a:sym typeface="Open Sans Bold"/>
              </a:rPr>
              <a:t>AverageYearsPerCompany</a:t>
            </a:r>
          </a:p>
        </p:txBody>
      </p:sp>
      <p:sp>
        <p:nvSpPr>
          <p:cNvPr name="TextBox 15" id="15"/>
          <p:cNvSpPr txBox="true"/>
          <p:nvPr/>
        </p:nvSpPr>
        <p:spPr>
          <a:xfrm rot="0">
            <a:off x="9755744" y="4433423"/>
            <a:ext cx="6288612" cy="4105862"/>
          </a:xfrm>
          <a:prstGeom prst="rect">
            <a:avLst/>
          </a:prstGeom>
        </p:spPr>
        <p:txBody>
          <a:bodyPr anchor="t" rtlCol="false" tIns="0" lIns="0" bIns="0" rIns="0">
            <a:spAutoFit/>
          </a:bodyPr>
          <a:lstStyle/>
          <a:p>
            <a:pPr algn="ctr">
              <a:lnSpc>
                <a:spcPts val="3642"/>
              </a:lnSpc>
            </a:pPr>
            <a:r>
              <a:rPr lang="en-US" sz="2601">
                <a:solidFill>
                  <a:srgbClr val="000000"/>
                </a:solidFill>
                <a:latin typeface="Open Sans"/>
                <a:ea typeface="Open Sans"/>
                <a:cs typeface="Open Sans"/>
                <a:sym typeface="Open Sans"/>
              </a:rPr>
              <a:t>Memberikan wawasan tambahan tentang stabilitas pekerjaan karyawan. Jika karyawan sering berpindah perusahaan dalam waktu yang singkat, ini mungkin mengindikasikan ketidakpuasan dengan pekerjaan mereka atau pencarian untuk peluang yang lebih baik.</a:t>
            </a:r>
          </a:p>
          <a:p>
            <a:pPr algn="ctr">
              <a:lnSpc>
                <a:spcPts val="3642"/>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675463"/>
            <a:ext cx="11097041" cy="394837"/>
            <a:chOff x="0" y="0"/>
            <a:chExt cx="2922678" cy="103990"/>
          </a:xfrm>
        </p:grpSpPr>
        <p:sp>
          <p:nvSpPr>
            <p:cNvPr name="Freeform 3" id="3"/>
            <p:cNvSpPr/>
            <p:nvPr/>
          </p:nvSpPr>
          <p:spPr>
            <a:xfrm flipH="false" flipV="false" rot="0">
              <a:off x="0" y="0"/>
              <a:ext cx="2922678" cy="103990"/>
            </a:xfrm>
            <a:custGeom>
              <a:avLst/>
              <a:gdLst/>
              <a:ahLst/>
              <a:cxnLst/>
              <a:rect r="r" b="b" t="t" l="l"/>
              <a:pathLst>
                <a:path h="103990" w="2922678">
                  <a:moveTo>
                    <a:pt x="0" y="0"/>
                  </a:moveTo>
                  <a:lnTo>
                    <a:pt x="2922678" y="0"/>
                  </a:lnTo>
                  <a:lnTo>
                    <a:pt x="2922678" y="103990"/>
                  </a:lnTo>
                  <a:lnTo>
                    <a:pt x="0" y="103990"/>
                  </a:lnTo>
                  <a:close/>
                </a:path>
              </a:pathLst>
            </a:custGeom>
            <a:solidFill>
              <a:srgbClr val="9FC3D0"/>
            </a:solidFill>
          </p:spPr>
        </p:sp>
        <p:sp>
          <p:nvSpPr>
            <p:cNvPr name="TextBox 4" id="4"/>
            <p:cNvSpPr txBox="true"/>
            <p:nvPr/>
          </p:nvSpPr>
          <p:spPr>
            <a:xfrm>
              <a:off x="0" y="-47625"/>
              <a:ext cx="2922678" cy="15161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0" y="297638"/>
            <a:ext cx="11097041"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Open Sans Bold"/>
                <a:ea typeface="Open Sans Bold"/>
                <a:cs typeface="Open Sans Bold"/>
                <a:sym typeface="Open Sans Bold"/>
              </a:rPr>
              <a:t> </a:t>
            </a:r>
            <a:r>
              <a:rPr lang="en-US" sz="3999" b="true">
                <a:solidFill>
                  <a:srgbClr val="000000"/>
                </a:solidFill>
                <a:latin typeface="Open Sans Bold"/>
                <a:ea typeface="Open Sans Bold"/>
                <a:cs typeface="Open Sans Bold"/>
                <a:sym typeface="Open Sans Bold"/>
              </a:rPr>
              <a:t>Feature Engineering -  4 Feature Tambahan</a:t>
            </a:r>
          </a:p>
        </p:txBody>
      </p:sp>
      <p:grpSp>
        <p:nvGrpSpPr>
          <p:cNvPr name="Group 6" id="6"/>
          <p:cNvGrpSpPr/>
          <p:nvPr/>
        </p:nvGrpSpPr>
        <p:grpSpPr>
          <a:xfrm rot="0">
            <a:off x="378491" y="1409972"/>
            <a:ext cx="4230330" cy="8529209"/>
            <a:chOff x="0" y="0"/>
            <a:chExt cx="1114161" cy="2246376"/>
          </a:xfrm>
        </p:grpSpPr>
        <p:sp>
          <p:nvSpPr>
            <p:cNvPr name="Freeform 7" id="7"/>
            <p:cNvSpPr/>
            <p:nvPr/>
          </p:nvSpPr>
          <p:spPr>
            <a:xfrm flipH="false" flipV="false" rot="0">
              <a:off x="0" y="0"/>
              <a:ext cx="1114161" cy="2246376"/>
            </a:xfrm>
            <a:custGeom>
              <a:avLst/>
              <a:gdLst/>
              <a:ahLst/>
              <a:cxnLst/>
              <a:rect r="r" b="b" t="t" l="l"/>
              <a:pathLst>
                <a:path h="2246376" w="1114161">
                  <a:moveTo>
                    <a:pt x="93335" y="0"/>
                  </a:moveTo>
                  <a:lnTo>
                    <a:pt x="1020826" y="0"/>
                  </a:lnTo>
                  <a:cubicBezTo>
                    <a:pt x="1072374" y="0"/>
                    <a:pt x="1114161" y="41788"/>
                    <a:pt x="1114161" y="93335"/>
                  </a:cubicBezTo>
                  <a:lnTo>
                    <a:pt x="1114161" y="2153041"/>
                  </a:lnTo>
                  <a:cubicBezTo>
                    <a:pt x="1114161" y="2204588"/>
                    <a:pt x="1072374" y="2246376"/>
                    <a:pt x="1020826" y="2246376"/>
                  </a:cubicBezTo>
                  <a:lnTo>
                    <a:pt x="93335" y="2246376"/>
                  </a:lnTo>
                  <a:cubicBezTo>
                    <a:pt x="68581" y="2246376"/>
                    <a:pt x="44841" y="2236543"/>
                    <a:pt x="27337" y="2219039"/>
                  </a:cubicBezTo>
                  <a:cubicBezTo>
                    <a:pt x="9833" y="2201535"/>
                    <a:pt x="0" y="2177795"/>
                    <a:pt x="0" y="2153041"/>
                  </a:cubicBezTo>
                  <a:lnTo>
                    <a:pt x="0" y="93335"/>
                  </a:lnTo>
                  <a:cubicBezTo>
                    <a:pt x="0" y="41788"/>
                    <a:pt x="41788" y="0"/>
                    <a:pt x="93335" y="0"/>
                  </a:cubicBezTo>
                  <a:close/>
                </a:path>
              </a:pathLst>
            </a:custGeom>
            <a:solidFill>
              <a:srgbClr val="9FC3D0">
                <a:alpha val="28627"/>
              </a:srgbClr>
            </a:solidFill>
          </p:spPr>
        </p:sp>
        <p:sp>
          <p:nvSpPr>
            <p:cNvPr name="TextBox 8" id="8"/>
            <p:cNvSpPr txBox="true"/>
            <p:nvPr/>
          </p:nvSpPr>
          <p:spPr>
            <a:xfrm>
              <a:off x="0" y="-47625"/>
              <a:ext cx="1114161" cy="229400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78491" y="1409972"/>
            <a:ext cx="4230330" cy="777502"/>
            <a:chOff x="0" y="0"/>
            <a:chExt cx="1114161" cy="204774"/>
          </a:xfrm>
        </p:grpSpPr>
        <p:sp>
          <p:nvSpPr>
            <p:cNvPr name="Freeform 10" id="10"/>
            <p:cNvSpPr/>
            <p:nvPr/>
          </p:nvSpPr>
          <p:spPr>
            <a:xfrm flipH="false" flipV="false" rot="0">
              <a:off x="0" y="0"/>
              <a:ext cx="1114161" cy="204774"/>
            </a:xfrm>
            <a:custGeom>
              <a:avLst/>
              <a:gdLst/>
              <a:ahLst/>
              <a:cxnLst/>
              <a:rect r="r" b="b" t="t" l="l"/>
              <a:pathLst>
                <a:path h="204774" w="1114161">
                  <a:moveTo>
                    <a:pt x="0" y="0"/>
                  </a:moveTo>
                  <a:lnTo>
                    <a:pt x="1114161" y="0"/>
                  </a:lnTo>
                  <a:lnTo>
                    <a:pt x="1114161" y="204774"/>
                  </a:lnTo>
                  <a:lnTo>
                    <a:pt x="0" y="204774"/>
                  </a:lnTo>
                  <a:close/>
                </a:path>
              </a:pathLst>
            </a:custGeom>
            <a:solidFill>
              <a:srgbClr val="9FC3D0"/>
            </a:solidFill>
          </p:spPr>
        </p:sp>
        <p:sp>
          <p:nvSpPr>
            <p:cNvPr name="TextBox 11" id="11"/>
            <p:cNvSpPr txBox="true"/>
            <p:nvPr/>
          </p:nvSpPr>
          <p:spPr>
            <a:xfrm>
              <a:off x="0" y="-47625"/>
              <a:ext cx="1114161" cy="252399"/>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20558" y="1589675"/>
            <a:ext cx="3805874" cy="448262"/>
          </a:xfrm>
          <a:prstGeom prst="rect">
            <a:avLst/>
          </a:prstGeom>
        </p:spPr>
        <p:txBody>
          <a:bodyPr anchor="t" rtlCol="false" tIns="0" lIns="0" bIns="0" rIns="0">
            <a:spAutoFit/>
          </a:bodyPr>
          <a:lstStyle/>
          <a:p>
            <a:pPr algn="ctr">
              <a:lnSpc>
                <a:spcPts val="3642"/>
              </a:lnSpc>
            </a:pPr>
            <a:r>
              <a:rPr lang="en-US" sz="2601" b="true">
                <a:solidFill>
                  <a:srgbClr val="000000"/>
                </a:solidFill>
                <a:latin typeface="Open Sans Bold"/>
                <a:ea typeface="Open Sans Bold"/>
                <a:cs typeface="Open Sans Bold"/>
                <a:sym typeface="Open Sans Bold"/>
              </a:rPr>
              <a:t>JobFitIndicator</a:t>
            </a:r>
          </a:p>
        </p:txBody>
      </p:sp>
      <p:sp>
        <p:nvSpPr>
          <p:cNvPr name="TextBox 13" id="13"/>
          <p:cNvSpPr txBox="true"/>
          <p:nvPr/>
        </p:nvSpPr>
        <p:spPr>
          <a:xfrm rot="0">
            <a:off x="620558" y="2418241"/>
            <a:ext cx="3805874" cy="7520940"/>
          </a:xfrm>
          <a:prstGeom prst="rect">
            <a:avLst/>
          </a:prstGeom>
        </p:spPr>
        <p:txBody>
          <a:bodyPr anchor="t" rtlCol="false" tIns="0" lIns="0" bIns="0" rIns="0">
            <a:spAutoFit/>
          </a:bodyPr>
          <a:lstStyle/>
          <a:p>
            <a:pPr algn="ctr">
              <a:lnSpc>
                <a:spcPts val="3359"/>
              </a:lnSpc>
            </a:pPr>
            <a:r>
              <a:rPr lang="en-US" sz="2400">
                <a:solidFill>
                  <a:srgbClr val="000000"/>
                </a:solidFill>
                <a:latin typeface="Open Sans"/>
                <a:ea typeface="Open Sans"/>
                <a:cs typeface="Open Sans"/>
                <a:sym typeface="Open Sans"/>
              </a:rPr>
              <a:t>perbandingan antara level pekerjaan dengan jumlah pengalaman kerja yang dimiliki. Feature ini menggambarkan kesesuaian antara posisi yang dijabat karyawan dengan keterampilan dan latar belakang mereka. Jika seseorang memiliki banyak pengalaman tapi berada di level pekerjaan yang lebih rendah, mereka mungkin merasa kurang dihargai atau tidak sesuai dengan potensi mereka, yang bisa mendorong attrition.</a:t>
            </a:r>
          </a:p>
        </p:txBody>
      </p:sp>
      <p:grpSp>
        <p:nvGrpSpPr>
          <p:cNvPr name="Group 14" id="14"/>
          <p:cNvGrpSpPr/>
          <p:nvPr/>
        </p:nvGrpSpPr>
        <p:grpSpPr>
          <a:xfrm rot="0">
            <a:off x="4810921" y="1409972"/>
            <a:ext cx="4230330" cy="8529209"/>
            <a:chOff x="0" y="0"/>
            <a:chExt cx="1114161" cy="2246376"/>
          </a:xfrm>
        </p:grpSpPr>
        <p:sp>
          <p:nvSpPr>
            <p:cNvPr name="Freeform 15" id="15"/>
            <p:cNvSpPr/>
            <p:nvPr/>
          </p:nvSpPr>
          <p:spPr>
            <a:xfrm flipH="false" flipV="false" rot="0">
              <a:off x="0" y="0"/>
              <a:ext cx="1114161" cy="2246376"/>
            </a:xfrm>
            <a:custGeom>
              <a:avLst/>
              <a:gdLst/>
              <a:ahLst/>
              <a:cxnLst/>
              <a:rect r="r" b="b" t="t" l="l"/>
              <a:pathLst>
                <a:path h="2246376" w="1114161">
                  <a:moveTo>
                    <a:pt x="93335" y="0"/>
                  </a:moveTo>
                  <a:lnTo>
                    <a:pt x="1020826" y="0"/>
                  </a:lnTo>
                  <a:cubicBezTo>
                    <a:pt x="1072374" y="0"/>
                    <a:pt x="1114161" y="41788"/>
                    <a:pt x="1114161" y="93335"/>
                  </a:cubicBezTo>
                  <a:lnTo>
                    <a:pt x="1114161" y="2153041"/>
                  </a:lnTo>
                  <a:cubicBezTo>
                    <a:pt x="1114161" y="2204588"/>
                    <a:pt x="1072374" y="2246376"/>
                    <a:pt x="1020826" y="2246376"/>
                  </a:cubicBezTo>
                  <a:lnTo>
                    <a:pt x="93335" y="2246376"/>
                  </a:lnTo>
                  <a:cubicBezTo>
                    <a:pt x="68581" y="2246376"/>
                    <a:pt x="44841" y="2236543"/>
                    <a:pt x="27337" y="2219039"/>
                  </a:cubicBezTo>
                  <a:cubicBezTo>
                    <a:pt x="9833" y="2201535"/>
                    <a:pt x="0" y="2177795"/>
                    <a:pt x="0" y="2153041"/>
                  </a:cubicBezTo>
                  <a:lnTo>
                    <a:pt x="0" y="93335"/>
                  </a:lnTo>
                  <a:cubicBezTo>
                    <a:pt x="0" y="41788"/>
                    <a:pt x="41788" y="0"/>
                    <a:pt x="93335" y="0"/>
                  </a:cubicBezTo>
                  <a:close/>
                </a:path>
              </a:pathLst>
            </a:custGeom>
            <a:solidFill>
              <a:srgbClr val="9FC3D0">
                <a:alpha val="28627"/>
              </a:srgbClr>
            </a:solidFill>
          </p:spPr>
        </p:sp>
        <p:sp>
          <p:nvSpPr>
            <p:cNvPr name="TextBox 16" id="16"/>
            <p:cNvSpPr txBox="true"/>
            <p:nvPr/>
          </p:nvSpPr>
          <p:spPr>
            <a:xfrm>
              <a:off x="0" y="-47625"/>
              <a:ext cx="1114161" cy="229400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4810921" y="1409972"/>
            <a:ext cx="4230330" cy="777502"/>
            <a:chOff x="0" y="0"/>
            <a:chExt cx="1114161" cy="204774"/>
          </a:xfrm>
        </p:grpSpPr>
        <p:sp>
          <p:nvSpPr>
            <p:cNvPr name="Freeform 18" id="18"/>
            <p:cNvSpPr/>
            <p:nvPr/>
          </p:nvSpPr>
          <p:spPr>
            <a:xfrm flipH="false" flipV="false" rot="0">
              <a:off x="0" y="0"/>
              <a:ext cx="1114161" cy="204774"/>
            </a:xfrm>
            <a:custGeom>
              <a:avLst/>
              <a:gdLst/>
              <a:ahLst/>
              <a:cxnLst/>
              <a:rect r="r" b="b" t="t" l="l"/>
              <a:pathLst>
                <a:path h="204774" w="1114161">
                  <a:moveTo>
                    <a:pt x="0" y="0"/>
                  </a:moveTo>
                  <a:lnTo>
                    <a:pt x="1114161" y="0"/>
                  </a:lnTo>
                  <a:lnTo>
                    <a:pt x="1114161" y="204774"/>
                  </a:lnTo>
                  <a:lnTo>
                    <a:pt x="0" y="204774"/>
                  </a:lnTo>
                  <a:close/>
                </a:path>
              </a:pathLst>
            </a:custGeom>
            <a:solidFill>
              <a:srgbClr val="9FC3D0"/>
            </a:solidFill>
          </p:spPr>
        </p:sp>
        <p:sp>
          <p:nvSpPr>
            <p:cNvPr name="TextBox 19" id="19"/>
            <p:cNvSpPr txBox="true"/>
            <p:nvPr/>
          </p:nvSpPr>
          <p:spPr>
            <a:xfrm>
              <a:off x="0" y="-47625"/>
              <a:ext cx="1114161" cy="252399"/>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5052988" y="1589675"/>
            <a:ext cx="3805874" cy="448262"/>
          </a:xfrm>
          <a:prstGeom prst="rect">
            <a:avLst/>
          </a:prstGeom>
        </p:spPr>
        <p:txBody>
          <a:bodyPr anchor="t" rtlCol="false" tIns="0" lIns="0" bIns="0" rIns="0">
            <a:spAutoFit/>
          </a:bodyPr>
          <a:lstStyle/>
          <a:p>
            <a:pPr algn="ctr">
              <a:lnSpc>
                <a:spcPts val="3642"/>
              </a:lnSpc>
            </a:pPr>
            <a:r>
              <a:rPr lang="en-US" sz="2601" b="true">
                <a:solidFill>
                  <a:srgbClr val="000000"/>
                </a:solidFill>
                <a:latin typeface="Open Sans Bold"/>
                <a:ea typeface="Open Sans Bold"/>
                <a:cs typeface="Open Sans Bold"/>
                <a:sym typeface="Open Sans Bold"/>
              </a:rPr>
              <a:t>Annual_Leave</a:t>
            </a:r>
          </a:p>
        </p:txBody>
      </p:sp>
      <p:sp>
        <p:nvSpPr>
          <p:cNvPr name="TextBox 21" id="21"/>
          <p:cNvSpPr txBox="true"/>
          <p:nvPr/>
        </p:nvSpPr>
        <p:spPr>
          <a:xfrm rot="0">
            <a:off x="5052988" y="2418241"/>
            <a:ext cx="3805874" cy="6263640"/>
          </a:xfrm>
          <a:prstGeom prst="rect">
            <a:avLst/>
          </a:prstGeom>
        </p:spPr>
        <p:txBody>
          <a:bodyPr anchor="t" rtlCol="false" tIns="0" lIns="0" bIns="0" rIns="0">
            <a:spAutoFit/>
          </a:bodyPr>
          <a:lstStyle/>
          <a:p>
            <a:pPr algn="ctr">
              <a:lnSpc>
                <a:spcPts val="3359"/>
              </a:lnSpc>
            </a:pPr>
            <a:r>
              <a:rPr lang="en-US" sz="2400">
                <a:solidFill>
                  <a:srgbClr val="000000"/>
                </a:solidFill>
                <a:latin typeface="Open Sans"/>
                <a:ea typeface="Open Sans"/>
                <a:cs typeface="Open Sans"/>
                <a:sym typeface="Open Sans"/>
              </a:rPr>
              <a:t>berapa kali cuti yang diambil karyawan selama setahun. Feature ini bisa memberikan gambaran bahwa karyawan yang merasa nyaman untuk mengambil cuti tahunan atau merasa perusahaan mendukung work-life balance dan kehidupan pribadi mereka, kemungkinan lebih puas dan lebih sedikit berisiko untuk meninggalkan perusahaan.</a:t>
            </a:r>
          </a:p>
        </p:txBody>
      </p:sp>
      <p:grpSp>
        <p:nvGrpSpPr>
          <p:cNvPr name="Group 22" id="22"/>
          <p:cNvGrpSpPr/>
          <p:nvPr/>
        </p:nvGrpSpPr>
        <p:grpSpPr>
          <a:xfrm rot="0">
            <a:off x="9246749" y="1409972"/>
            <a:ext cx="4230330" cy="8529209"/>
            <a:chOff x="0" y="0"/>
            <a:chExt cx="1114161" cy="2246376"/>
          </a:xfrm>
        </p:grpSpPr>
        <p:sp>
          <p:nvSpPr>
            <p:cNvPr name="Freeform 23" id="23"/>
            <p:cNvSpPr/>
            <p:nvPr/>
          </p:nvSpPr>
          <p:spPr>
            <a:xfrm flipH="false" flipV="false" rot="0">
              <a:off x="0" y="0"/>
              <a:ext cx="1114161" cy="2246376"/>
            </a:xfrm>
            <a:custGeom>
              <a:avLst/>
              <a:gdLst/>
              <a:ahLst/>
              <a:cxnLst/>
              <a:rect r="r" b="b" t="t" l="l"/>
              <a:pathLst>
                <a:path h="2246376" w="1114161">
                  <a:moveTo>
                    <a:pt x="93335" y="0"/>
                  </a:moveTo>
                  <a:lnTo>
                    <a:pt x="1020826" y="0"/>
                  </a:lnTo>
                  <a:cubicBezTo>
                    <a:pt x="1072374" y="0"/>
                    <a:pt x="1114161" y="41788"/>
                    <a:pt x="1114161" y="93335"/>
                  </a:cubicBezTo>
                  <a:lnTo>
                    <a:pt x="1114161" y="2153041"/>
                  </a:lnTo>
                  <a:cubicBezTo>
                    <a:pt x="1114161" y="2204588"/>
                    <a:pt x="1072374" y="2246376"/>
                    <a:pt x="1020826" y="2246376"/>
                  </a:cubicBezTo>
                  <a:lnTo>
                    <a:pt x="93335" y="2246376"/>
                  </a:lnTo>
                  <a:cubicBezTo>
                    <a:pt x="68581" y="2246376"/>
                    <a:pt x="44841" y="2236543"/>
                    <a:pt x="27337" y="2219039"/>
                  </a:cubicBezTo>
                  <a:cubicBezTo>
                    <a:pt x="9833" y="2201535"/>
                    <a:pt x="0" y="2177795"/>
                    <a:pt x="0" y="2153041"/>
                  </a:cubicBezTo>
                  <a:lnTo>
                    <a:pt x="0" y="93335"/>
                  </a:lnTo>
                  <a:cubicBezTo>
                    <a:pt x="0" y="41788"/>
                    <a:pt x="41788" y="0"/>
                    <a:pt x="93335" y="0"/>
                  </a:cubicBezTo>
                  <a:close/>
                </a:path>
              </a:pathLst>
            </a:custGeom>
            <a:solidFill>
              <a:srgbClr val="9FC3D0">
                <a:alpha val="28627"/>
              </a:srgbClr>
            </a:solidFill>
          </p:spPr>
        </p:sp>
        <p:sp>
          <p:nvSpPr>
            <p:cNvPr name="TextBox 24" id="24"/>
            <p:cNvSpPr txBox="true"/>
            <p:nvPr/>
          </p:nvSpPr>
          <p:spPr>
            <a:xfrm>
              <a:off x="0" y="-47625"/>
              <a:ext cx="1114161" cy="2294001"/>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9246749" y="1409972"/>
            <a:ext cx="4230330" cy="777502"/>
            <a:chOff x="0" y="0"/>
            <a:chExt cx="1114161" cy="204774"/>
          </a:xfrm>
        </p:grpSpPr>
        <p:sp>
          <p:nvSpPr>
            <p:cNvPr name="Freeform 26" id="26"/>
            <p:cNvSpPr/>
            <p:nvPr/>
          </p:nvSpPr>
          <p:spPr>
            <a:xfrm flipH="false" flipV="false" rot="0">
              <a:off x="0" y="0"/>
              <a:ext cx="1114161" cy="204774"/>
            </a:xfrm>
            <a:custGeom>
              <a:avLst/>
              <a:gdLst/>
              <a:ahLst/>
              <a:cxnLst/>
              <a:rect r="r" b="b" t="t" l="l"/>
              <a:pathLst>
                <a:path h="204774" w="1114161">
                  <a:moveTo>
                    <a:pt x="0" y="0"/>
                  </a:moveTo>
                  <a:lnTo>
                    <a:pt x="1114161" y="0"/>
                  </a:lnTo>
                  <a:lnTo>
                    <a:pt x="1114161" y="204774"/>
                  </a:lnTo>
                  <a:lnTo>
                    <a:pt x="0" y="204774"/>
                  </a:lnTo>
                  <a:close/>
                </a:path>
              </a:pathLst>
            </a:custGeom>
            <a:solidFill>
              <a:srgbClr val="9FC3D0"/>
            </a:solidFill>
          </p:spPr>
        </p:sp>
        <p:sp>
          <p:nvSpPr>
            <p:cNvPr name="TextBox 27" id="27"/>
            <p:cNvSpPr txBox="true"/>
            <p:nvPr/>
          </p:nvSpPr>
          <p:spPr>
            <a:xfrm>
              <a:off x="0" y="-47625"/>
              <a:ext cx="1114161" cy="252399"/>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9488816" y="1589675"/>
            <a:ext cx="3805874" cy="448262"/>
          </a:xfrm>
          <a:prstGeom prst="rect">
            <a:avLst/>
          </a:prstGeom>
        </p:spPr>
        <p:txBody>
          <a:bodyPr anchor="t" rtlCol="false" tIns="0" lIns="0" bIns="0" rIns="0">
            <a:spAutoFit/>
          </a:bodyPr>
          <a:lstStyle/>
          <a:p>
            <a:pPr algn="ctr">
              <a:lnSpc>
                <a:spcPts val="3642"/>
              </a:lnSpc>
            </a:pPr>
            <a:r>
              <a:rPr lang="en-US" sz="2601" b="true">
                <a:solidFill>
                  <a:srgbClr val="000000"/>
                </a:solidFill>
                <a:latin typeface="Open Sans Bold"/>
                <a:ea typeface="Open Sans Bold"/>
                <a:cs typeface="Open Sans Bold"/>
                <a:sym typeface="Open Sans Bold"/>
              </a:rPr>
              <a:t>Vacation_Leave</a:t>
            </a:r>
          </a:p>
        </p:txBody>
      </p:sp>
      <p:sp>
        <p:nvSpPr>
          <p:cNvPr name="TextBox 29" id="29"/>
          <p:cNvSpPr txBox="true"/>
          <p:nvPr/>
        </p:nvSpPr>
        <p:spPr>
          <a:xfrm rot="0">
            <a:off x="9488816" y="2418241"/>
            <a:ext cx="3805874" cy="6682740"/>
          </a:xfrm>
          <a:prstGeom prst="rect">
            <a:avLst/>
          </a:prstGeom>
        </p:spPr>
        <p:txBody>
          <a:bodyPr anchor="t" rtlCol="false" tIns="0" lIns="0" bIns="0" rIns="0">
            <a:spAutoFit/>
          </a:bodyPr>
          <a:lstStyle/>
          <a:p>
            <a:pPr algn="ctr">
              <a:lnSpc>
                <a:spcPts val="3359"/>
              </a:lnSpc>
            </a:pPr>
            <a:r>
              <a:rPr lang="en-US" sz="2400">
                <a:solidFill>
                  <a:srgbClr val="000000"/>
                </a:solidFill>
                <a:latin typeface="Open Sans"/>
                <a:ea typeface="Open Sans"/>
                <a:cs typeface="Open Sans"/>
                <a:sym typeface="Open Sans"/>
              </a:rPr>
              <a:t>berapa kali karyawan mengambil cuti liburan selama setahun. Feature ini bisa memberikan gambaran bahwa karyawan yang merasa nyaman untuk mengambil cuti liburan atau merasa perusahaan mendukung work-life balance dan kehidupan pribadi mereka, kemungkinan lebih puas dan lebih sedikit berisiko untuk meninggalkan perusahaan.</a:t>
            </a:r>
          </a:p>
        </p:txBody>
      </p:sp>
      <p:grpSp>
        <p:nvGrpSpPr>
          <p:cNvPr name="Group 30" id="30"/>
          <p:cNvGrpSpPr/>
          <p:nvPr/>
        </p:nvGrpSpPr>
        <p:grpSpPr>
          <a:xfrm rot="0">
            <a:off x="13679179" y="1409972"/>
            <a:ext cx="4230330" cy="8529209"/>
            <a:chOff x="0" y="0"/>
            <a:chExt cx="1114161" cy="2246376"/>
          </a:xfrm>
        </p:grpSpPr>
        <p:sp>
          <p:nvSpPr>
            <p:cNvPr name="Freeform 31" id="31"/>
            <p:cNvSpPr/>
            <p:nvPr/>
          </p:nvSpPr>
          <p:spPr>
            <a:xfrm flipH="false" flipV="false" rot="0">
              <a:off x="0" y="0"/>
              <a:ext cx="1114161" cy="2246376"/>
            </a:xfrm>
            <a:custGeom>
              <a:avLst/>
              <a:gdLst/>
              <a:ahLst/>
              <a:cxnLst/>
              <a:rect r="r" b="b" t="t" l="l"/>
              <a:pathLst>
                <a:path h="2246376" w="1114161">
                  <a:moveTo>
                    <a:pt x="93335" y="0"/>
                  </a:moveTo>
                  <a:lnTo>
                    <a:pt x="1020826" y="0"/>
                  </a:lnTo>
                  <a:cubicBezTo>
                    <a:pt x="1072374" y="0"/>
                    <a:pt x="1114161" y="41788"/>
                    <a:pt x="1114161" y="93335"/>
                  </a:cubicBezTo>
                  <a:lnTo>
                    <a:pt x="1114161" y="2153041"/>
                  </a:lnTo>
                  <a:cubicBezTo>
                    <a:pt x="1114161" y="2204588"/>
                    <a:pt x="1072374" y="2246376"/>
                    <a:pt x="1020826" y="2246376"/>
                  </a:cubicBezTo>
                  <a:lnTo>
                    <a:pt x="93335" y="2246376"/>
                  </a:lnTo>
                  <a:cubicBezTo>
                    <a:pt x="68581" y="2246376"/>
                    <a:pt x="44841" y="2236543"/>
                    <a:pt x="27337" y="2219039"/>
                  </a:cubicBezTo>
                  <a:cubicBezTo>
                    <a:pt x="9833" y="2201535"/>
                    <a:pt x="0" y="2177795"/>
                    <a:pt x="0" y="2153041"/>
                  </a:cubicBezTo>
                  <a:lnTo>
                    <a:pt x="0" y="93335"/>
                  </a:lnTo>
                  <a:cubicBezTo>
                    <a:pt x="0" y="41788"/>
                    <a:pt x="41788" y="0"/>
                    <a:pt x="93335" y="0"/>
                  </a:cubicBezTo>
                  <a:close/>
                </a:path>
              </a:pathLst>
            </a:custGeom>
            <a:solidFill>
              <a:srgbClr val="9FC3D0">
                <a:alpha val="28627"/>
              </a:srgbClr>
            </a:solidFill>
          </p:spPr>
        </p:sp>
        <p:sp>
          <p:nvSpPr>
            <p:cNvPr name="TextBox 32" id="32"/>
            <p:cNvSpPr txBox="true"/>
            <p:nvPr/>
          </p:nvSpPr>
          <p:spPr>
            <a:xfrm>
              <a:off x="0" y="-47625"/>
              <a:ext cx="1114161" cy="2294001"/>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3679179" y="1409972"/>
            <a:ext cx="4230330" cy="777502"/>
            <a:chOff x="0" y="0"/>
            <a:chExt cx="1114161" cy="204774"/>
          </a:xfrm>
        </p:grpSpPr>
        <p:sp>
          <p:nvSpPr>
            <p:cNvPr name="Freeform 34" id="34"/>
            <p:cNvSpPr/>
            <p:nvPr/>
          </p:nvSpPr>
          <p:spPr>
            <a:xfrm flipH="false" flipV="false" rot="0">
              <a:off x="0" y="0"/>
              <a:ext cx="1114161" cy="204774"/>
            </a:xfrm>
            <a:custGeom>
              <a:avLst/>
              <a:gdLst/>
              <a:ahLst/>
              <a:cxnLst/>
              <a:rect r="r" b="b" t="t" l="l"/>
              <a:pathLst>
                <a:path h="204774" w="1114161">
                  <a:moveTo>
                    <a:pt x="0" y="0"/>
                  </a:moveTo>
                  <a:lnTo>
                    <a:pt x="1114161" y="0"/>
                  </a:lnTo>
                  <a:lnTo>
                    <a:pt x="1114161" y="204774"/>
                  </a:lnTo>
                  <a:lnTo>
                    <a:pt x="0" y="204774"/>
                  </a:lnTo>
                  <a:close/>
                </a:path>
              </a:pathLst>
            </a:custGeom>
            <a:solidFill>
              <a:srgbClr val="9FC3D0"/>
            </a:solidFill>
          </p:spPr>
        </p:sp>
        <p:sp>
          <p:nvSpPr>
            <p:cNvPr name="TextBox 35" id="35"/>
            <p:cNvSpPr txBox="true"/>
            <p:nvPr/>
          </p:nvSpPr>
          <p:spPr>
            <a:xfrm>
              <a:off x="0" y="-47625"/>
              <a:ext cx="1114161" cy="252399"/>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13921246" y="1589675"/>
            <a:ext cx="3805874" cy="448262"/>
          </a:xfrm>
          <a:prstGeom prst="rect">
            <a:avLst/>
          </a:prstGeom>
        </p:spPr>
        <p:txBody>
          <a:bodyPr anchor="t" rtlCol="false" tIns="0" lIns="0" bIns="0" rIns="0">
            <a:spAutoFit/>
          </a:bodyPr>
          <a:lstStyle/>
          <a:p>
            <a:pPr algn="ctr">
              <a:lnSpc>
                <a:spcPts val="3642"/>
              </a:lnSpc>
            </a:pPr>
            <a:r>
              <a:rPr lang="en-US" sz="2601" b="true">
                <a:solidFill>
                  <a:srgbClr val="000000"/>
                </a:solidFill>
                <a:latin typeface="Open Sans Bold"/>
                <a:ea typeface="Open Sans Bold"/>
                <a:cs typeface="Open Sans Bold"/>
                <a:sym typeface="Open Sans Bold"/>
              </a:rPr>
              <a:t>Liabilities</a:t>
            </a:r>
          </a:p>
        </p:txBody>
      </p:sp>
      <p:sp>
        <p:nvSpPr>
          <p:cNvPr name="TextBox 37" id="37"/>
          <p:cNvSpPr txBox="true"/>
          <p:nvPr/>
        </p:nvSpPr>
        <p:spPr>
          <a:xfrm rot="0">
            <a:off x="13921246" y="2418241"/>
            <a:ext cx="3805874" cy="5425440"/>
          </a:xfrm>
          <a:prstGeom prst="rect">
            <a:avLst/>
          </a:prstGeom>
        </p:spPr>
        <p:txBody>
          <a:bodyPr anchor="t" rtlCol="false" tIns="0" lIns="0" bIns="0" rIns="0">
            <a:spAutoFit/>
          </a:bodyPr>
          <a:lstStyle/>
          <a:p>
            <a:pPr algn="ctr">
              <a:lnSpc>
                <a:spcPts val="3359"/>
              </a:lnSpc>
            </a:pPr>
            <a:r>
              <a:rPr lang="en-US" sz="2400">
                <a:solidFill>
                  <a:srgbClr val="000000"/>
                </a:solidFill>
                <a:latin typeface="Open Sans"/>
                <a:ea typeface="Open Sans"/>
                <a:cs typeface="Open Sans"/>
                <a:sym typeface="Open Sans"/>
              </a:rPr>
              <a:t>jumlah tanggungan yang perlu dibayar karyawan per bulan seperti hutang atau cicilan. Karyawan dengan kewajiban finansial yang besar mungkin lebih cenderung berpindah ke perusahaan lain yang menawarkan gaji lebih tinggi, tunjangan yang lebih baik, atau lebih banyak peluang untuk memperoleh bonus.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373838"/>
            <a:ext cx="2039068" cy="742797"/>
            <a:chOff x="0" y="0"/>
            <a:chExt cx="537038" cy="195634"/>
          </a:xfrm>
        </p:grpSpPr>
        <p:sp>
          <p:nvSpPr>
            <p:cNvPr name="Freeform 3" id="3"/>
            <p:cNvSpPr/>
            <p:nvPr/>
          </p:nvSpPr>
          <p:spPr>
            <a:xfrm flipH="false" flipV="false" rot="0">
              <a:off x="0" y="0"/>
              <a:ext cx="537038" cy="195634"/>
            </a:xfrm>
            <a:custGeom>
              <a:avLst/>
              <a:gdLst/>
              <a:ahLst/>
              <a:cxnLst/>
              <a:rect r="r" b="b" t="t" l="l"/>
              <a:pathLst>
                <a:path h="195634" w="537038">
                  <a:moveTo>
                    <a:pt x="0" y="0"/>
                  </a:moveTo>
                  <a:lnTo>
                    <a:pt x="537038" y="0"/>
                  </a:lnTo>
                  <a:lnTo>
                    <a:pt x="537038" y="195634"/>
                  </a:lnTo>
                  <a:lnTo>
                    <a:pt x="0" y="195634"/>
                  </a:lnTo>
                  <a:close/>
                </a:path>
              </a:pathLst>
            </a:custGeom>
            <a:solidFill>
              <a:srgbClr val="FFDE59"/>
            </a:solidFill>
          </p:spPr>
        </p:sp>
        <p:sp>
          <p:nvSpPr>
            <p:cNvPr name="TextBox 4" id="4"/>
            <p:cNvSpPr txBox="true"/>
            <p:nvPr/>
          </p:nvSpPr>
          <p:spPr>
            <a:xfrm>
              <a:off x="0" y="-47625"/>
              <a:ext cx="537038" cy="24325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83202" y="1402080"/>
            <a:ext cx="15521596" cy="7482840"/>
            <a:chOff x="0" y="0"/>
            <a:chExt cx="4087992" cy="1970789"/>
          </a:xfrm>
        </p:grpSpPr>
        <p:sp>
          <p:nvSpPr>
            <p:cNvPr name="Freeform 6" id="6"/>
            <p:cNvSpPr/>
            <p:nvPr/>
          </p:nvSpPr>
          <p:spPr>
            <a:xfrm flipH="false" flipV="false" rot="0">
              <a:off x="0" y="0"/>
              <a:ext cx="4087992" cy="1970789"/>
            </a:xfrm>
            <a:custGeom>
              <a:avLst/>
              <a:gdLst/>
              <a:ahLst/>
              <a:cxnLst/>
              <a:rect r="r" b="b" t="t" l="l"/>
              <a:pathLst>
                <a:path h="1970789" w="4087992">
                  <a:moveTo>
                    <a:pt x="25438" y="0"/>
                  </a:moveTo>
                  <a:lnTo>
                    <a:pt x="4062554" y="0"/>
                  </a:lnTo>
                  <a:cubicBezTo>
                    <a:pt x="4069301" y="0"/>
                    <a:pt x="4075771" y="2680"/>
                    <a:pt x="4080542" y="7451"/>
                  </a:cubicBezTo>
                  <a:cubicBezTo>
                    <a:pt x="4085312" y="12221"/>
                    <a:pt x="4087992" y="18691"/>
                    <a:pt x="4087992" y="25438"/>
                  </a:cubicBezTo>
                  <a:lnTo>
                    <a:pt x="4087992" y="1945351"/>
                  </a:lnTo>
                  <a:cubicBezTo>
                    <a:pt x="4087992" y="1952098"/>
                    <a:pt x="4085312" y="1958568"/>
                    <a:pt x="4080542" y="1963339"/>
                  </a:cubicBezTo>
                  <a:cubicBezTo>
                    <a:pt x="4075771" y="1968109"/>
                    <a:pt x="4069301" y="1970789"/>
                    <a:pt x="4062554" y="1970789"/>
                  </a:cubicBezTo>
                  <a:lnTo>
                    <a:pt x="25438" y="1970789"/>
                  </a:lnTo>
                  <a:cubicBezTo>
                    <a:pt x="18691" y="1970789"/>
                    <a:pt x="12221" y="1968109"/>
                    <a:pt x="7451" y="1963339"/>
                  </a:cubicBezTo>
                  <a:cubicBezTo>
                    <a:pt x="2680" y="1958568"/>
                    <a:pt x="0" y="1952098"/>
                    <a:pt x="0" y="1945351"/>
                  </a:cubicBezTo>
                  <a:lnTo>
                    <a:pt x="0" y="25438"/>
                  </a:lnTo>
                  <a:cubicBezTo>
                    <a:pt x="0" y="18691"/>
                    <a:pt x="2680" y="12221"/>
                    <a:pt x="7451" y="7451"/>
                  </a:cubicBezTo>
                  <a:cubicBezTo>
                    <a:pt x="12221" y="2680"/>
                    <a:pt x="18691" y="0"/>
                    <a:pt x="25438" y="0"/>
                  </a:cubicBezTo>
                  <a:close/>
                </a:path>
              </a:pathLst>
            </a:custGeom>
            <a:solidFill>
              <a:srgbClr val="FFDE59">
                <a:alpha val="28627"/>
              </a:srgbClr>
            </a:solidFill>
          </p:spPr>
        </p:sp>
        <p:sp>
          <p:nvSpPr>
            <p:cNvPr name="TextBox 7" id="7"/>
            <p:cNvSpPr txBox="true"/>
            <p:nvPr/>
          </p:nvSpPr>
          <p:spPr>
            <a:xfrm>
              <a:off x="0" y="-47625"/>
              <a:ext cx="4087992" cy="2018414"/>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869070" y="2386290"/>
            <a:ext cx="10549860" cy="5514421"/>
          </a:xfrm>
          <a:custGeom>
            <a:avLst/>
            <a:gdLst/>
            <a:ahLst/>
            <a:cxnLst/>
            <a:rect r="r" b="b" t="t" l="l"/>
            <a:pathLst>
              <a:path h="5514421" w="10549860">
                <a:moveTo>
                  <a:pt x="0" y="0"/>
                </a:moveTo>
                <a:lnTo>
                  <a:pt x="10549860" y="0"/>
                </a:lnTo>
                <a:lnTo>
                  <a:pt x="10549860" y="5514420"/>
                </a:lnTo>
                <a:lnTo>
                  <a:pt x="0" y="5514420"/>
                </a:lnTo>
                <a:lnTo>
                  <a:pt x="0" y="0"/>
                </a:lnTo>
                <a:close/>
              </a:path>
            </a:pathLst>
          </a:custGeom>
          <a:blipFill>
            <a:blip r:embed="rId2"/>
            <a:stretch>
              <a:fillRect l="0" t="0" r="0" b="0"/>
            </a:stretch>
          </a:blipFill>
        </p:spPr>
      </p:sp>
      <p:sp>
        <p:nvSpPr>
          <p:cNvPr name="TextBox 9" id="9"/>
          <p:cNvSpPr txBox="true"/>
          <p:nvPr/>
        </p:nvSpPr>
        <p:spPr>
          <a:xfrm rot="0">
            <a:off x="483266" y="297638"/>
            <a:ext cx="1555802"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Open Sans Bold"/>
                <a:ea typeface="Open Sans Bold"/>
                <a:cs typeface="Open Sans Bold"/>
                <a:sym typeface="Open Sans Bold"/>
              </a:rPr>
              <a:t>GIT</a:t>
            </a:r>
          </a:p>
        </p:txBody>
      </p:sp>
      <p:sp>
        <p:nvSpPr>
          <p:cNvPr name="TextBox 10" id="10"/>
          <p:cNvSpPr txBox="true"/>
          <p:nvPr/>
        </p:nvSpPr>
        <p:spPr>
          <a:xfrm rot="0">
            <a:off x="3608669" y="1574358"/>
            <a:ext cx="10545663" cy="514349"/>
          </a:xfrm>
          <a:prstGeom prst="rect">
            <a:avLst/>
          </a:prstGeom>
        </p:spPr>
        <p:txBody>
          <a:bodyPr anchor="t" rtlCol="false" tIns="0" lIns="0" bIns="0" rIns="0">
            <a:spAutoFit/>
          </a:bodyPr>
          <a:lstStyle/>
          <a:p>
            <a:pPr algn="ctr">
              <a:lnSpc>
                <a:spcPts val="4200"/>
              </a:lnSpc>
            </a:pPr>
            <a:r>
              <a:rPr lang="en-US" sz="3000" b="true">
                <a:solidFill>
                  <a:srgbClr val="000000"/>
                </a:solidFill>
                <a:latin typeface="Open Sans Bold"/>
                <a:ea typeface="Open Sans Bold"/>
                <a:cs typeface="Open Sans Bold"/>
                <a:sym typeface="Open Sans Bold"/>
              </a:rPr>
              <a:t>Repositori Git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373838"/>
            <a:ext cx="2039068" cy="742797"/>
            <a:chOff x="0" y="0"/>
            <a:chExt cx="537038" cy="195634"/>
          </a:xfrm>
        </p:grpSpPr>
        <p:sp>
          <p:nvSpPr>
            <p:cNvPr name="Freeform 3" id="3"/>
            <p:cNvSpPr/>
            <p:nvPr/>
          </p:nvSpPr>
          <p:spPr>
            <a:xfrm flipH="false" flipV="false" rot="0">
              <a:off x="0" y="0"/>
              <a:ext cx="537038" cy="195634"/>
            </a:xfrm>
            <a:custGeom>
              <a:avLst/>
              <a:gdLst/>
              <a:ahLst/>
              <a:cxnLst/>
              <a:rect r="r" b="b" t="t" l="l"/>
              <a:pathLst>
                <a:path h="195634" w="537038">
                  <a:moveTo>
                    <a:pt x="0" y="0"/>
                  </a:moveTo>
                  <a:lnTo>
                    <a:pt x="537038" y="0"/>
                  </a:lnTo>
                  <a:lnTo>
                    <a:pt x="537038" y="195634"/>
                  </a:lnTo>
                  <a:lnTo>
                    <a:pt x="0" y="195634"/>
                  </a:lnTo>
                  <a:close/>
                </a:path>
              </a:pathLst>
            </a:custGeom>
            <a:solidFill>
              <a:srgbClr val="FFDE59"/>
            </a:solidFill>
          </p:spPr>
        </p:sp>
        <p:sp>
          <p:nvSpPr>
            <p:cNvPr name="TextBox 4" id="4"/>
            <p:cNvSpPr txBox="true"/>
            <p:nvPr/>
          </p:nvSpPr>
          <p:spPr>
            <a:xfrm>
              <a:off x="0" y="-47625"/>
              <a:ext cx="537038" cy="24325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83202" y="1402080"/>
            <a:ext cx="15521596" cy="7482840"/>
            <a:chOff x="0" y="0"/>
            <a:chExt cx="4087992" cy="1970789"/>
          </a:xfrm>
        </p:grpSpPr>
        <p:sp>
          <p:nvSpPr>
            <p:cNvPr name="Freeform 6" id="6"/>
            <p:cNvSpPr/>
            <p:nvPr/>
          </p:nvSpPr>
          <p:spPr>
            <a:xfrm flipH="false" flipV="false" rot="0">
              <a:off x="0" y="0"/>
              <a:ext cx="4087992" cy="1970789"/>
            </a:xfrm>
            <a:custGeom>
              <a:avLst/>
              <a:gdLst/>
              <a:ahLst/>
              <a:cxnLst/>
              <a:rect r="r" b="b" t="t" l="l"/>
              <a:pathLst>
                <a:path h="1970789" w="4087992">
                  <a:moveTo>
                    <a:pt x="25438" y="0"/>
                  </a:moveTo>
                  <a:lnTo>
                    <a:pt x="4062554" y="0"/>
                  </a:lnTo>
                  <a:cubicBezTo>
                    <a:pt x="4069301" y="0"/>
                    <a:pt x="4075771" y="2680"/>
                    <a:pt x="4080542" y="7451"/>
                  </a:cubicBezTo>
                  <a:cubicBezTo>
                    <a:pt x="4085312" y="12221"/>
                    <a:pt x="4087992" y="18691"/>
                    <a:pt x="4087992" y="25438"/>
                  </a:cubicBezTo>
                  <a:lnTo>
                    <a:pt x="4087992" y="1945351"/>
                  </a:lnTo>
                  <a:cubicBezTo>
                    <a:pt x="4087992" y="1952098"/>
                    <a:pt x="4085312" y="1958568"/>
                    <a:pt x="4080542" y="1963339"/>
                  </a:cubicBezTo>
                  <a:cubicBezTo>
                    <a:pt x="4075771" y="1968109"/>
                    <a:pt x="4069301" y="1970789"/>
                    <a:pt x="4062554" y="1970789"/>
                  </a:cubicBezTo>
                  <a:lnTo>
                    <a:pt x="25438" y="1970789"/>
                  </a:lnTo>
                  <a:cubicBezTo>
                    <a:pt x="18691" y="1970789"/>
                    <a:pt x="12221" y="1968109"/>
                    <a:pt x="7451" y="1963339"/>
                  </a:cubicBezTo>
                  <a:cubicBezTo>
                    <a:pt x="2680" y="1958568"/>
                    <a:pt x="0" y="1952098"/>
                    <a:pt x="0" y="1945351"/>
                  </a:cubicBezTo>
                  <a:lnTo>
                    <a:pt x="0" y="25438"/>
                  </a:lnTo>
                  <a:cubicBezTo>
                    <a:pt x="0" y="18691"/>
                    <a:pt x="2680" y="12221"/>
                    <a:pt x="7451" y="7451"/>
                  </a:cubicBezTo>
                  <a:cubicBezTo>
                    <a:pt x="12221" y="2680"/>
                    <a:pt x="18691" y="0"/>
                    <a:pt x="25438" y="0"/>
                  </a:cubicBezTo>
                  <a:close/>
                </a:path>
              </a:pathLst>
            </a:custGeom>
            <a:solidFill>
              <a:srgbClr val="FFDE59">
                <a:alpha val="28627"/>
              </a:srgbClr>
            </a:solidFill>
          </p:spPr>
        </p:sp>
        <p:sp>
          <p:nvSpPr>
            <p:cNvPr name="TextBox 7" id="7"/>
            <p:cNvSpPr txBox="true"/>
            <p:nvPr/>
          </p:nvSpPr>
          <p:spPr>
            <a:xfrm>
              <a:off x="0" y="-47625"/>
              <a:ext cx="4087992" cy="2018414"/>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940453" y="2216505"/>
            <a:ext cx="10407094" cy="5853990"/>
          </a:xfrm>
          <a:custGeom>
            <a:avLst/>
            <a:gdLst/>
            <a:ahLst/>
            <a:cxnLst/>
            <a:rect r="r" b="b" t="t" l="l"/>
            <a:pathLst>
              <a:path h="5853990" w="10407094">
                <a:moveTo>
                  <a:pt x="0" y="0"/>
                </a:moveTo>
                <a:lnTo>
                  <a:pt x="10407094" y="0"/>
                </a:lnTo>
                <a:lnTo>
                  <a:pt x="10407094" y="5853990"/>
                </a:lnTo>
                <a:lnTo>
                  <a:pt x="0" y="5853990"/>
                </a:lnTo>
                <a:lnTo>
                  <a:pt x="0" y="0"/>
                </a:lnTo>
                <a:close/>
              </a:path>
            </a:pathLst>
          </a:custGeom>
          <a:blipFill>
            <a:blip r:embed="rId2"/>
            <a:stretch>
              <a:fillRect l="0" t="0" r="0" b="0"/>
            </a:stretch>
          </a:blipFill>
        </p:spPr>
      </p:sp>
      <p:sp>
        <p:nvSpPr>
          <p:cNvPr name="TextBox 9" id="9"/>
          <p:cNvSpPr txBox="true"/>
          <p:nvPr/>
        </p:nvSpPr>
        <p:spPr>
          <a:xfrm rot="0">
            <a:off x="483266" y="297638"/>
            <a:ext cx="1555802"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Open Sans Bold"/>
                <a:ea typeface="Open Sans Bold"/>
                <a:cs typeface="Open Sans Bold"/>
                <a:sym typeface="Open Sans Bold"/>
              </a:rPr>
              <a:t>GIT</a:t>
            </a:r>
          </a:p>
        </p:txBody>
      </p:sp>
      <p:sp>
        <p:nvSpPr>
          <p:cNvPr name="TextBox 10" id="10"/>
          <p:cNvSpPr txBox="true"/>
          <p:nvPr/>
        </p:nvSpPr>
        <p:spPr>
          <a:xfrm rot="0">
            <a:off x="3608669" y="1574358"/>
            <a:ext cx="10545663" cy="514349"/>
          </a:xfrm>
          <a:prstGeom prst="rect">
            <a:avLst/>
          </a:prstGeom>
        </p:spPr>
        <p:txBody>
          <a:bodyPr anchor="t" rtlCol="false" tIns="0" lIns="0" bIns="0" rIns="0">
            <a:spAutoFit/>
          </a:bodyPr>
          <a:lstStyle/>
          <a:p>
            <a:pPr algn="ctr">
              <a:lnSpc>
                <a:spcPts val="4200"/>
              </a:lnSpc>
            </a:pPr>
            <a:r>
              <a:rPr lang="en-US" sz="3000" b="true">
                <a:solidFill>
                  <a:srgbClr val="000000"/>
                </a:solidFill>
                <a:latin typeface="Open Sans Bold"/>
                <a:ea typeface="Open Sans Bold"/>
                <a:cs typeface="Open Sans Bold"/>
                <a:sym typeface="Open Sans Bold"/>
              </a:rPr>
              <a:t>Upload ke git</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369703" y="4557611"/>
            <a:ext cx="15548593" cy="1057479"/>
          </a:xfrm>
          <a:prstGeom prst="rect">
            <a:avLst/>
          </a:prstGeom>
        </p:spPr>
        <p:txBody>
          <a:bodyPr anchor="t" rtlCol="false" tIns="0" lIns="0" bIns="0" rIns="0">
            <a:spAutoFit/>
          </a:bodyPr>
          <a:lstStyle/>
          <a:p>
            <a:pPr algn="ctr">
              <a:lnSpc>
                <a:spcPts val="8707"/>
              </a:lnSpc>
            </a:pPr>
            <a:r>
              <a:rPr lang="en-US" sz="6219">
                <a:solidFill>
                  <a:srgbClr val="000000"/>
                </a:solidFill>
                <a:latin typeface="Alatsi"/>
                <a:ea typeface="Alatsi"/>
                <a:cs typeface="Alatsi"/>
                <a:sym typeface="Alatsi"/>
              </a:rPr>
              <a:t>SEKIAN DAN 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475172" y="-5809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965866" y="2751280"/>
            <a:ext cx="4608301" cy="5458906"/>
            <a:chOff x="0" y="0"/>
            <a:chExt cx="1213709" cy="1437736"/>
          </a:xfrm>
        </p:grpSpPr>
        <p:sp>
          <p:nvSpPr>
            <p:cNvPr name="Freeform 4" id="4"/>
            <p:cNvSpPr/>
            <p:nvPr/>
          </p:nvSpPr>
          <p:spPr>
            <a:xfrm flipH="false" flipV="false" rot="0">
              <a:off x="0" y="0"/>
              <a:ext cx="1213709" cy="1437736"/>
            </a:xfrm>
            <a:custGeom>
              <a:avLst/>
              <a:gdLst/>
              <a:ahLst/>
              <a:cxnLst/>
              <a:rect r="r" b="b" t="t" l="l"/>
              <a:pathLst>
                <a:path h="1437736" w="1213709">
                  <a:moveTo>
                    <a:pt x="85680" y="0"/>
                  </a:moveTo>
                  <a:lnTo>
                    <a:pt x="1128029" y="0"/>
                  </a:lnTo>
                  <a:cubicBezTo>
                    <a:pt x="1175349" y="0"/>
                    <a:pt x="1213709" y="38360"/>
                    <a:pt x="1213709" y="85680"/>
                  </a:cubicBezTo>
                  <a:lnTo>
                    <a:pt x="1213709" y="1352057"/>
                  </a:lnTo>
                  <a:cubicBezTo>
                    <a:pt x="1213709" y="1399376"/>
                    <a:pt x="1175349" y="1437736"/>
                    <a:pt x="1128029" y="1437736"/>
                  </a:cubicBezTo>
                  <a:lnTo>
                    <a:pt x="85680" y="1437736"/>
                  </a:lnTo>
                  <a:cubicBezTo>
                    <a:pt x="38360" y="1437736"/>
                    <a:pt x="0" y="1399376"/>
                    <a:pt x="0" y="1352057"/>
                  </a:cubicBezTo>
                  <a:lnTo>
                    <a:pt x="0" y="85680"/>
                  </a:lnTo>
                  <a:cubicBezTo>
                    <a:pt x="0" y="38360"/>
                    <a:pt x="38360" y="0"/>
                    <a:pt x="85680" y="0"/>
                  </a:cubicBezTo>
                  <a:close/>
                </a:path>
              </a:pathLst>
            </a:custGeom>
            <a:solidFill>
              <a:srgbClr val="FFDE59">
                <a:alpha val="31765"/>
              </a:srgbClr>
            </a:solidFill>
          </p:spPr>
        </p:sp>
        <p:sp>
          <p:nvSpPr>
            <p:cNvPr name="TextBox 5" id="5"/>
            <p:cNvSpPr txBox="true"/>
            <p:nvPr/>
          </p:nvSpPr>
          <p:spPr>
            <a:xfrm>
              <a:off x="0" y="-47625"/>
              <a:ext cx="1213709" cy="148536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3916567" y="63605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692375" y="2838815"/>
            <a:ext cx="5978907" cy="5458906"/>
            <a:chOff x="0" y="0"/>
            <a:chExt cx="1574692" cy="1437736"/>
          </a:xfrm>
        </p:grpSpPr>
        <p:sp>
          <p:nvSpPr>
            <p:cNvPr name="Freeform 9" id="9"/>
            <p:cNvSpPr/>
            <p:nvPr/>
          </p:nvSpPr>
          <p:spPr>
            <a:xfrm flipH="false" flipV="false" rot="0">
              <a:off x="0" y="0"/>
              <a:ext cx="1574692" cy="1437736"/>
            </a:xfrm>
            <a:custGeom>
              <a:avLst/>
              <a:gdLst/>
              <a:ahLst/>
              <a:cxnLst/>
              <a:rect r="r" b="b" t="t" l="l"/>
              <a:pathLst>
                <a:path h="1437736" w="1574692">
                  <a:moveTo>
                    <a:pt x="66038" y="0"/>
                  </a:moveTo>
                  <a:lnTo>
                    <a:pt x="1508653" y="0"/>
                  </a:lnTo>
                  <a:cubicBezTo>
                    <a:pt x="1545125" y="0"/>
                    <a:pt x="1574692" y="29566"/>
                    <a:pt x="1574692" y="66038"/>
                  </a:cubicBezTo>
                  <a:lnTo>
                    <a:pt x="1574692" y="1371698"/>
                  </a:lnTo>
                  <a:cubicBezTo>
                    <a:pt x="1574692" y="1408170"/>
                    <a:pt x="1545125" y="1437736"/>
                    <a:pt x="1508653" y="1437736"/>
                  </a:cubicBezTo>
                  <a:lnTo>
                    <a:pt x="66038" y="1437736"/>
                  </a:lnTo>
                  <a:cubicBezTo>
                    <a:pt x="29566" y="1437736"/>
                    <a:pt x="0" y="1408170"/>
                    <a:pt x="0" y="1371698"/>
                  </a:cubicBezTo>
                  <a:lnTo>
                    <a:pt x="0" y="66038"/>
                  </a:lnTo>
                  <a:cubicBezTo>
                    <a:pt x="0" y="29566"/>
                    <a:pt x="29566" y="0"/>
                    <a:pt x="66038" y="0"/>
                  </a:cubicBezTo>
                  <a:close/>
                </a:path>
              </a:pathLst>
            </a:custGeom>
            <a:solidFill>
              <a:srgbClr val="E9C7C6">
                <a:alpha val="31765"/>
              </a:srgbClr>
            </a:solidFill>
          </p:spPr>
        </p:sp>
        <p:sp>
          <p:nvSpPr>
            <p:cNvPr name="TextBox 10" id="10"/>
            <p:cNvSpPr txBox="true"/>
            <p:nvPr/>
          </p:nvSpPr>
          <p:spPr>
            <a:xfrm>
              <a:off x="0" y="-47625"/>
              <a:ext cx="1574692" cy="1485361"/>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129185" y="2937983"/>
            <a:ext cx="5298579" cy="920004"/>
          </a:xfrm>
          <a:prstGeom prst="rect">
            <a:avLst/>
          </a:prstGeom>
        </p:spPr>
        <p:txBody>
          <a:bodyPr anchor="t" rtlCol="false" tIns="0" lIns="0" bIns="0" rIns="0">
            <a:spAutoFit/>
          </a:bodyPr>
          <a:lstStyle/>
          <a:p>
            <a:pPr algn="ctr">
              <a:lnSpc>
                <a:spcPts val="7566"/>
              </a:lnSpc>
            </a:pPr>
            <a:r>
              <a:rPr lang="en-US" sz="5404" b="true">
                <a:solidFill>
                  <a:srgbClr val="000000"/>
                </a:solidFill>
                <a:latin typeface="Open Sans Bold"/>
                <a:ea typeface="Open Sans Bold"/>
                <a:cs typeface="Open Sans Bold"/>
                <a:sym typeface="Open Sans Bold"/>
              </a:rPr>
              <a:t>Data Cleansing </a:t>
            </a:r>
          </a:p>
        </p:txBody>
      </p:sp>
      <p:sp>
        <p:nvSpPr>
          <p:cNvPr name="TextBox 12" id="12"/>
          <p:cNvSpPr txBox="true"/>
          <p:nvPr/>
        </p:nvSpPr>
        <p:spPr>
          <a:xfrm rot="0">
            <a:off x="1057301" y="4222480"/>
            <a:ext cx="5442347" cy="3347720"/>
          </a:xfrm>
          <a:prstGeom prst="rect">
            <a:avLst/>
          </a:prstGeom>
        </p:spPr>
        <p:txBody>
          <a:bodyPr anchor="t" rtlCol="false" tIns="0" lIns="0" bIns="0" rIns="0">
            <a:spAutoFit/>
          </a:bodyPr>
          <a:lstStyle/>
          <a:p>
            <a:pPr algn="just">
              <a:lnSpc>
                <a:spcPts val="4479"/>
              </a:lnSpc>
            </a:pPr>
            <a:r>
              <a:rPr lang="en-US" sz="3199" b="true">
                <a:solidFill>
                  <a:srgbClr val="000000"/>
                </a:solidFill>
                <a:latin typeface="Open Sans Bold"/>
                <a:ea typeface="Open Sans Bold"/>
                <a:cs typeface="Open Sans Bold"/>
                <a:sym typeface="Open Sans Bold"/>
              </a:rPr>
              <a:t>A. Handle missing values</a:t>
            </a:r>
          </a:p>
          <a:p>
            <a:pPr algn="just">
              <a:lnSpc>
                <a:spcPts val="4479"/>
              </a:lnSpc>
            </a:pPr>
            <a:r>
              <a:rPr lang="en-US" sz="3199" b="true">
                <a:solidFill>
                  <a:srgbClr val="000000"/>
                </a:solidFill>
                <a:latin typeface="Open Sans Bold"/>
                <a:ea typeface="Open Sans Bold"/>
                <a:cs typeface="Open Sans Bold"/>
                <a:sym typeface="Open Sans Bold"/>
              </a:rPr>
              <a:t>B. Handle duplicated data </a:t>
            </a:r>
          </a:p>
          <a:p>
            <a:pPr algn="just">
              <a:lnSpc>
                <a:spcPts val="4479"/>
              </a:lnSpc>
            </a:pPr>
            <a:r>
              <a:rPr lang="en-US" sz="3199" b="true">
                <a:solidFill>
                  <a:srgbClr val="000000"/>
                </a:solidFill>
                <a:latin typeface="Open Sans Bold"/>
                <a:ea typeface="Open Sans Bold"/>
                <a:cs typeface="Open Sans Bold"/>
                <a:sym typeface="Open Sans Bold"/>
              </a:rPr>
              <a:t>C. Handle outliers</a:t>
            </a:r>
          </a:p>
          <a:p>
            <a:pPr algn="just">
              <a:lnSpc>
                <a:spcPts val="4479"/>
              </a:lnSpc>
            </a:pPr>
            <a:r>
              <a:rPr lang="en-US" sz="3199" b="true">
                <a:solidFill>
                  <a:srgbClr val="000000"/>
                </a:solidFill>
                <a:latin typeface="Open Sans Bold"/>
                <a:ea typeface="Open Sans Bold"/>
                <a:cs typeface="Open Sans Bold"/>
                <a:sym typeface="Open Sans Bold"/>
              </a:rPr>
              <a:t>D. Feature transformation </a:t>
            </a:r>
          </a:p>
          <a:p>
            <a:pPr algn="just">
              <a:lnSpc>
                <a:spcPts val="4479"/>
              </a:lnSpc>
            </a:pPr>
            <a:r>
              <a:rPr lang="en-US" sz="3199" b="true">
                <a:solidFill>
                  <a:srgbClr val="000000"/>
                </a:solidFill>
                <a:latin typeface="Open Sans Bold"/>
                <a:ea typeface="Open Sans Bold"/>
                <a:cs typeface="Open Sans Bold"/>
                <a:sym typeface="Open Sans Bold"/>
              </a:rPr>
              <a:t>E. Feature encoding </a:t>
            </a:r>
          </a:p>
          <a:p>
            <a:pPr algn="just">
              <a:lnSpc>
                <a:spcPts val="4479"/>
              </a:lnSpc>
            </a:pPr>
            <a:r>
              <a:rPr lang="en-US" sz="3199" b="true">
                <a:solidFill>
                  <a:srgbClr val="000000"/>
                </a:solidFill>
                <a:latin typeface="Open Sans Bold"/>
                <a:ea typeface="Open Sans Bold"/>
                <a:cs typeface="Open Sans Bold"/>
                <a:sym typeface="Open Sans Bold"/>
              </a:rPr>
              <a:t>F. Handle class imbalance</a:t>
            </a:r>
          </a:p>
        </p:txBody>
      </p:sp>
      <p:grpSp>
        <p:nvGrpSpPr>
          <p:cNvPr name="Group 13" id="13"/>
          <p:cNvGrpSpPr/>
          <p:nvPr/>
        </p:nvGrpSpPr>
        <p:grpSpPr>
          <a:xfrm rot="0">
            <a:off x="6890125" y="2838815"/>
            <a:ext cx="5856898" cy="5458906"/>
            <a:chOff x="0" y="0"/>
            <a:chExt cx="1542557" cy="1437736"/>
          </a:xfrm>
        </p:grpSpPr>
        <p:sp>
          <p:nvSpPr>
            <p:cNvPr name="Freeform 14" id="14"/>
            <p:cNvSpPr/>
            <p:nvPr/>
          </p:nvSpPr>
          <p:spPr>
            <a:xfrm flipH="false" flipV="false" rot="0">
              <a:off x="0" y="0"/>
              <a:ext cx="1542557" cy="1437736"/>
            </a:xfrm>
            <a:custGeom>
              <a:avLst/>
              <a:gdLst/>
              <a:ahLst/>
              <a:cxnLst/>
              <a:rect r="r" b="b" t="t" l="l"/>
              <a:pathLst>
                <a:path h="1437736" w="1542557">
                  <a:moveTo>
                    <a:pt x="67414" y="0"/>
                  </a:moveTo>
                  <a:lnTo>
                    <a:pt x="1475143" y="0"/>
                  </a:lnTo>
                  <a:cubicBezTo>
                    <a:pt x="1512375" y="0"/>
                    <a:pt x="1542557" y="30182"/>
                    <a:pt x="1542557" y="67414"/>
                  </a:cubicBezTo>
                  <a:lnTo>
                    <a:pt x="1542557" y="1370322"/>
                  </a:lnTo>
                  <a:cubicBezTo>
                    <a:pt x="1542557" y="1407554"/>
                    <a:pt x="1512375" y="1437736"/>
                    <a:pt x="1475143" y="1437736"/>
                  </a:cubicBezTo>
                  <a:lnTo>
                    <a:pt x="67414" y="1437736"/>
                  </a:lnTo>
                  <a:cubicBezTo>
                    <a:pt x="30182" y="1437736"/>
                    <a:pt x="0" y="1407554"/>
                    <a:pt x="0" y="1370322"/>
                  </a:cubicBezTo>
                  <a:lnTo>
                    <a:pt x="0" y="67414"/>
                  </a:lnTo>
                  <a:cubicBezTo>
                    <a:pt x="0" y="30182"/>
                    <a:pt x="30182" y="0"/>
                    <a:pt x="67414" y="0"/>
                  </a:cubicBezTo>
                  <a:close/>
                </a:path>
              </a:pathLst>
            </a:custGeom>
            <a:solidFill>
              <a:srgbClr val="9FC3D0">
                <a:alpha val="31765"/>
              </a:srgbClr>
            </a:solidFill>
          </p:spPr>
        </p:sp>
        <p:sp>
          <p:nvSpPr>
            <p:cNvPr name="TextBox 15" id="15"/>
            <p:cNvSpPr txBox="true"/>
            <p:nvPr/>
          </p:nvSpPr>
          <p:spPr>
            <a:xfrm>
              <a:off x="0" y="-47625"/>
              <a:ext cx="1542557" cy="1485361"/>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7791386" y="2978623"/>
            <a:ext cx="4054376" cy="1872504"/>
          </a:xfrm>
          <a:prstGeom prst="rect">
            <a:avLst/>
          </a:prstGeom>
        </p:spPr>
        <p:txBody>
          <a:bodyPr anchor="t" rtlCol="false" tIns="0" lIns="0" bIns="0" rIns="0">
            <a:spAutoFit/>
          </a:bodyPr>
          <a:lstStyle/>
          <a:p>
            <a:pPr algn="ctr">
              <a:lnSpc>
                <a:spcPts val="7566"/>
              </a:lnSpc>
            </a:pPr>
            <a:r>
              <a:rPr lang="en-US" sz="5404" b="true">
                <a:solidFill>
                  <a:srgbClr val="000000"/>
                </a:solidFill>
                <a:latin typeface="Open Sans Bold"/>
                <a:ea typeface="Open Sans Bold"/>
                <a:cs typeface="Open Sans Bold"/>
                <a:sym typeface="Open Sans Bold"/>
              </a:rPr>
              <a:t> Feature</a:t>
            </a:r>
          </a:p>
          <a:p>
            <a:pPr algn="ctr">
              <a:lnSpc>
                <a:spcPts val="7566"/>
              </a:lnSpc>
            </a:pPr>
            <a:r>
              <a:rPr lang="en-US" sz="5404" b="true">
                <a:solidFill>
                  <a:srgbClr val="000000"/>
                </a:solidFill>
                <a:latin typeface="Open Sans Bold"/>
                <a:ea typeface="Open Sans Bold"/>
                <a:cs typeface="Open Sans Bold"/>
                <a:sym typeface="Open Sans Bold"/>
              </a:rPr>
              <a:t>Engineering</a:t>
            </a:r>
          </a:p>
        </p:txBody>
      </p:sp>
      <p:sp>
        <p:nvSpPr>
          <p:cNvPr name="TextBox 17" id="17"/>
          <p:cNvSpPr txBox="true"/>
          <p:nvPr/>
        </p:nvSpPr>
        <p:spPr>
          <a:xfrm rot="0">
            <a:off x="7549986" y="5222605"/>
            <a:ext cx="4537174" cy="1661795"/>
          </a:xfrm>
          <a:prstGeom prst="rect">
            <a:avLst/>
          </a:prstGeom>
        </p:spPr>
        <p:txBody>
          <a:bodyPr anchor="t" rtlCol="false" tIns="0" lIns="0" bIns="0" rIns="0">
            <a:spAutoFit/>
          </a:bodyPr>
          <a:lstStyle/>
          <a:p>
            <a:pPr algn="just">
              <a:lnSpc>
                <a:spcPts val="4479"/>
              </a:lnSpc>
            </a:pPr>
            <a:r>
              <a:rPr lang="en-US" sz="3199" b="true">
                <a:solidFill>
                  <a:srgbClr val="000000"/>
                </a:solidFill>
                <a:latin typeface="Open Sans Bold"/>
                <a:ea typeface="Open Sans Bold"/>
                <a:cs typeface="Open Sans Bold"/>
                <a:sym typeface="Open Sans Bold"/>
              </a:rPr>
              <a:t>A. Feature selection</a:t>
            </a:r>
          </a:p>
          <a:p>
            <a:pPr algn="just">
              <a:lnSpc>
                <a:spcPts val="4479"/>
              </a:lnSpc>
            </a:pPr>
            <a:r>
              <a:rPr lang="en-US" sz="3199" b="true">
                <a:solidFill>
                  <a:srgbClr val="000000"/>
                </a:solidFill>
                <a:latin typeface="Open Sans Bold"/>
                <a:ea typeface="Open Sans Bold"/>
                <a:cs typeface="Open Sans Bold"/>
                <a:sym typeface="Open Sans Bold"/>
              </a:rPr>
              <a:t>B. Feature extraction</a:t>
            </a:r>
          </a:p>
          <a:p>
            <a:pPr algn="just">
              <a:lnSpc>
                <a:spcPts val="4479"/>
              </a:lnSpc>
            </a:pPr>
            <a:r>
              <a:rPr lang="en-US" sz="3199" b="true">
                <a:solidFill>
                  <a:srgbClr val="000000"/>
                </a:solidFill>
                <a:latin typeface="Open Sans Bold"/>
                <a:ea typeface="Open Sans Bold"/>
                <a:cs typeface="Open Sans Bold"/>
                <a:sym typeface="Open Sans Bold"/>
              </a:rPr>
              <a:t>C. 4 feature tambahan</a:t>
            </a:r>
          </a:p>
        </p:txBody>
      </p:sp>
      <p:sp>
        <p:nvSpPr>
          <p:cNvPr name="TextBox 18" id="18"/>
          <p:cNvSpPr txBox="true"/>
          <p:nvPr/>
        </p:nvSpPr>
        <p:spPr>
          <a:xfrm rot="0">
            <a:off x="14767870" y="2978623"/>
            <a:ext cx="1004292" cy="920004"/>
          </a:xfrm>
          <a:prstGeom prst="rect">
            <a:avLst/>
          </a:prstGeom>
        </p:spPr>
        <p:txBody>
          <a:bodyPr anchor="t" rtlCol="false" tIns="0" lIns="0" bIns="0" rIns="0">
            <a:spAutoFit/>
          </a:bodyPr>
          <a:lstStyle/>
          <a:p>
            <a:pPr algn="just">
              <a:lnSpc>
                <a:spcPts val="7566"/>
              </a:lnSpc>
            </a:pPr>
            <a:r>
              <a:rPr lang="en-US" sz="5404" b="true">
                <a:solidFill>
                  <a:srgbClr val="000000"/>
                </a:solidFill>
                <a:latin typeface="Open Sans Bold"/>
                <a:ea typeface="Open Sans Bold"/>
                <a:cs typeface="Open Sans Bold"/>
                <a:sym typeface="Open Sans Bold"/>
              </a:rPr>
              <a:t>Git</a:t>
            </a:r>
          </a:p>
        </p:txBody>
      </p:sp>
      <p:sp>
        <p:nvSpPr>
          <p:cNvPr name="TextBox 19" id="19"/>
          <p:cNvSpPr txBox="true"/>
          <p:nvPr/>
        </p:nvSpPr>
        <p:spPr>
          <a:xfrm rot="0">
            <a:off x="5976938" y="486505"/>
            <a:ext cx="6334125"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Daftar Isi : </a:t>
            </a:r>
          </a:p>
        </p:txBody>
      </p:sp>
      <p:sp>
        <p:nvSpPr>
          <p:cNvPr name="TextBox 20" id="20"/>
          <p:cNvSpPr txBox="true"/>
          <p:nvPr/>
        </p:nvSpPr>
        <p:spPr>
          <a:xfrm rot="0">
            <a:off x="13400721" y="4179935"/>
            <a:ext cx="3738590" cy="2785745"/>
          </a:xfrm>
          <a:prstGeom prst="rect">
            <a:avLst/>
          </a:prstGeom>
        </p:spPr>
        <p:txBody>
          <a:bodyPr anchor="t" rtlCol="false" tIns="0" lIns="0" bIns="0" rIns="0">
            <a:spAutoFit/>
          </a:bodyPr>
          <a:lstStyle/>
          <a:p>
            <a:pPr algn="ctr">
              <a:lnSpc>
                <a:spcPts val="4479"/>
              </a:lnSpc>
            </a:pPr>
            <a:r>
              <a:rPr lang="en-US" sz="3199" b="true">
                <a:solidFill>
                  <a:srgbClr val="000000"/>
                </a:solidFill>
                <a:latin typeface="Open Sans Bold"/>
                <a:ea typeface="Open Sans Bold"/>
                <a:cs typeface="Open Sans Bold"/>
                <a:sym typeface="Open Sans Bold"/>
              </a:rPr>
              <a:t>A. Buat Repository Git </a:t>
            </a:r>
          </a:p>
          <a:p>
            <a:pPr algn="ctr">
              <a:lnSpc>
                <a:spcPts val="4479"/>
              </a:lnSpc>
            </a:pPr>
          </a:p>
          <a:p>
            <a:pPr algn="ctr">
              <a:lnSpc>
                <a:spcPts val="4479"/>
              </a:lnSpc>
            </a:pPr>
            <a:r>
              <a:rPr lang="en-US" sz="3199" b="true">
                <a:solidFill>
                  <a:srgbClr val="000000"/>
                </a:solidFill>
                <a:latin typeface="Open Sans Bold"/>
                <a:ea typeface="Open Sans Bold"/>
                <a:cs typeface="Open Sans Bold"/>
                <a:sym typeface="Open Sans Bold"/>
              </a:rPr>
              <a:t>B. Upload file pengerjaan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675463"/>
            <a:ext cx="10545663" cy="395690"/>
            <a:chOff x="0" y="0"/>
            <a:chExt cx="2777459" cy="104215"/>
          </a:xfrm>
        </p:grpSpPr>
        <p:sp>
          <p:nvSpPr>
            <p:cNvPr name="Freeform 3" id="3"/>
            <p:cNvSpPr/>
            <p:nvPr/>
          </p:nvSpPr>
          <p:spPr>
            <a:xfrm flipH="false" flipV="false" rot="0">
              <a:off x="0" y="0"/>
              <a:ext cx="2777459" cy="104215"/>
            </a:xfrm>
            <a:custGeom>
              <a:avLst/>
              <a:gdLst/>
              <a:ahLst/>
              <a:cxnLst/>
              <a:rect r="r" b="b" t="t" l="l"/>
              <a:pathLst>
                <a:path h="104215" w="2777459">
                  <a:moveTo>
                    <a:pt x="0" y="0"/>
                  </a:moveTo>
                  <a:lnTo>
                    <a:pt x="2777459" y="0"/>
                  </a:lnTo>
                  <a:lnTo>
                    <a:pt x="2777459" y="104215"/>
                  </a:lnTo>
                  <a:lnTo>
                    <a:pt x="0" y="104215"/>
                  </a:lnTo>
                  <a:close/>
                </a:path>
              </a:pathLst>
            </a:custGeom>
            <a:solidFill>
              <a:srgbClr val="E9C7C6"/>
            </a:solidFill>
          </p:spPr>
        </p:sp>
        <p:sp>
          <p:nvSpPr>
            <p:cNvPr name="TextBox 4" id="4"/>
            <p:cNvSpPr txBox="true"/>
            <p:nvPr/>
          </p:nvSpPr>
          <p:spPr>
            <a:xfrm>
              <a:off x="0" y="-47625"/>
              <a:ext cx="2777459" cy="15184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56544" y="1378776"/>
            <a:ext cx="14974912" cy="5211302"/>
            <a:chOff x="0" y="0"/>
            <a:chExt cx="3944010" cy="1372524"/>
          </a:xfrm>
        </p:grpSpPr>
        <p:sp>
          <p:nvSpPr>
            <p:cNvPr name="Freeform 6" id="6"/>
            <p:cNvSpPr/>
            <p:nvPr/>
          </p:nvSpPr>
          <p:spPr>
            <a:xfrm flipH="false" flipV="false" rot="0">
              <a:off x="0" y="0"/>
              <a:ext cx="3944010" cy="1372524"/>
            </a:xfrm>
            <a:custGeom>
              <a:avLst/>
              <a:gdLst/>
              <a:ahLst/>
              <a:cxnLst/>
              <a:rect r="r" b="b" t="t" l="l"/>
              <a:pathLst>
                <a:path h="1372524" w="3944010">
                  <a:moveTo>
                    <a:pt x="26367" y="0"/>
                  </a:moveTo>
                  <a:lnTo>
                    <a:pt x="3917643" y="0"/>
                  </a:lnTo>
                  <a:cubicBezTo>
                    <a:pt x="3924636" y="0"/>
                    <a:pt x="3931342" y="2778"/>
                    <a:pt x="3936287" y="7723"/>
                  </a:cubicBezTo>
                  <a:cubicBezTo>
                    <a:pt x="3941232" y="12667"/>
                    <a:pt x="3944010" y="19374"/>
                    <a:pt x="3944010" y="26367"/>
                  </a:cubicBezTo>
                  <a:lnTo>
                    <a:pt x="3944010" y="1346157"/>
                  </a:lnTo>
                  <a:cubicBezTo>
                    <a:pt x="3944010" y="1353150"/>
                    <a:pt x="3941232" y="1359857"/>
                    <a:pt x="3936287" y="1364801"/>
                  </a:cubicBezTo>
                  <a:cubicBezTo>
                    <a:pt x="3931342" y="1369746"/>
                    <a:pt x="3924636" y="1372524"/>
                    <a:pt x="3917643" y="1372524"/>
                  </a:cubicBezTo>
                  <a:lnTo>
                    <a:pt x="26367" y="1372524"/>
                  </a:lnTo>
                  <a:cubicBezTo>
                    <a:pt x="19374" y="1372524"/>
                    <a:pt x="12667" y="1369746"/>
                    <a:pt x="7723" y="1364801"/>
                  </a:cubicBezTo>
                  <a:cubicBezTo>
                    <a:pt x="2778" y="1359857"/>
                    <a:pt x="0" y="1353150"/>
                    <a:pt x="0" y="1346157"/>
                  </a:cubicBezTo>
                  <a:lnTo>
                    <a:pt x="0" y="26367"/>
                  </a:lnTo>
                  <a:cubicBezTo>
                    <a:pt x="0" y="19374"/>
                    <a:pt x="2778" y="12667"/>
                    <a:pt x="7723" y="7723"/>
                  </a:cubicBezTo>
                  <a:cubicBezTo>
                    <a:pt x="12667" y="2778"/>
                    <a:pt x="19374" y="0"/>
                    <a:pt x="26367" y="0"/>
                  </a:cubicBezTo>
                  <a:close/>
                </a:path>
              </a:pathLst>
            </a:custGeom>
            <a:solidFill>
              <a:srgbClr val="E9C7C6">
                <a:alpha val="28627"/>
              </a:srgbClr>
            </a:solidFill>
          </p:spPr>
        </p:sp>
        <p:sp>
          <p:nvSpPr>
            <p:cNvPr name="TextBox 7" id="7"/>
            <p:cNvSpPr txBox="true"/>
            <p:nvPr/>
          </p:nvSpPr>
          <p:spPr>
            <a:xfrm>
              <a:off x="0" y="-47625"/>
              <a:ext cx="3944010" cy="142014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017688" y="1556238"/>
            <a:ext cx="3472863" cy="4858893"/>
          </a:xfrm>
          <a:custGeom>
            <a:avLst/>
            <a:gdLst/>
            <a:ahLst/>
            <a:cxnLst/>
            <a:rect r="r" b="b" t="t" l="l"/>
            <a:pathLst>
              <a:path h="4858893" w="3472863">
                <a:moveTo>
                  <a:pt x="0" y="0"/>
                </a:moveTo>
                <a:lnTo>
                  <a:pt x="3472862" y="0"/>
                </a:lnTo>
                <a:lnTo>
                  <a:pt x="3472862" y="4858893"/>
                </a:lnTo>
                <a:lnTo>
                  <a:pt x="0" y="4858893"/>
                </a:lnTo>
                <a:lnTo>
                  <a:pt x="0" y="0"/>
                </a:lnTo>
                <a:close/>
              </a:path>
            </a:pathLst>
          </a:custGeom>
          <a:blipFill>
            <a:blip r:embed="rId2"/>
            <a:stretch>
              <a:fillRect l="0" t="0" r="0" b="0"/>
            </a:stretch>
          </a:blipFill>
        </p:spPr>
      </p:sp>
      <p:sp>
        <p:nvSpPr>
          <p:cNvPr name="Freeform 9" id="9"/>
          <p:cNvSpPr/>
          <p:nvPr/>
        </p:nvSpPr>
        <p:spPr>
          <a:xfrm flipH="false" flipV="false" rot="0">
            <a:off x="5726951" y="1556238"/>
            <a:ext cx="3506936" cy="4866453"/>
          </a:xfrm>
          <a:custGeom>
            <a:avLst/>
            <a:gdLst/>
            <a:ahLst/>
            <a:cxnLst/>
            <a:rect r="r" b="b" t="t" l="l"/>
            <a:pathLst>
              <a:path h="4866453" w="3506936">
                <a:moveTo>
                  <a:pt x="0" y="0"/>
                </a:moveTo>
                <a:lnTo>
                  <a:pt x="3506936" y="0"/>
                </a:lnTo>
                <a:lnTo>
                  <a:pt x="3506936" y="4866452"/>
                </a:lnTo>
                <a:lnTo>
                  <a:pt x="0" y="4866452"/>
                </a:lnTo>
                <a:lnTo>
                  <a:pt x="0" y="0"/>
                </a:lnTo>
                <a:close/>
              </a:path>
            </a:pathLst>
          </a:custGeom>
          <a:blipFill>
            <a:blip r:embed="rId3"/>
            <a:stretch>
              <a:fillRect l="0" t="0" r="0" b="0"/>
            </a:stretch>
          </a:blipFill>
        </p:spPr>
      </p:sp>
      <p:sp>
        <p:nvSpPr>
          <p:cNvPr name="Freeform 10" id="10"/>
          <p:cNvSpPr/>
          <p:nvPr/>
        </p:nvSpPr>
        <p:spPr>
          <a:xfrm flipH="false" flipV="false" rot="0">
            <a:off x="9558982" y="1546163"/>
            <a:ext cx="3405196" cy="4868968"/>
          </a:xfrm>
          <a:custGeom>
            <a:avLst/>
            <a:gdLst/>
            <a:ahLst/>
            <a:cxnLst/>
            <a:rect r="r" b="b" t="t" l="l"/>
            <a:pathLst>
              <a:path h="4868968" w="3405196">
                <a:moveTo>
                  <a:pt x="0" y="0"/>
                </a:moveTo>
                <a:lnTo>
                  <a:pt x="3405196" y="0"/>
                </a:lnTo>
                <a:lnTo>
                  <a:pt x="3405196" y="4868968"/>
                </a:lnTo>
                <a:lnTo>
                  <a:pt x="0" y="4868968"/>
                </a:lnTo>
                <a:lnTo>
                  <a:pt x="0" y="0"/>
                </a:lnTo>
                <a:close/>
              </a:path>
            </a:pathLst>
          </a:custGeom>
          <a:blipFill>
            <a:blip r:embed="rId4"/>
            <a:stretch>
              <a:fillRect l="0" t="0" r="0" b="0"/>
            </a:stretch>
          </a:blipFill>
        </p:spPr>
      </p:sp>
      <p:sp>
        <p:nvSpPr>
          <p:cNvPr name="AutoShape 11" id="11"/>
          <p:cNvSpPr/>
          <p:nvPr/>
        </p:nvSpPr>
        <p:spPr>
          <a:xfrm>
            <a:off x="2131059" y="2863103"/>
            <a:ext cx="3246120" cy="0"/>
          </a:xfrm>
          <a:prstGeom prst="line">
            <a:avLst/>
          </a:prstGeom>
          <a:ln cap="flat" w="38100">
            <a:solidFill>
              <a:srgbClr val="FFDE59"/>
            </a:solidFill>
            <a:prstDash val="solid"/>
            <a:headEnd type="none" len="sm" w="sm"/>
            <a:tailEnd type="none" len="sm" w="sm"/>
          </a:ln>
        </p:spPr>
      </p:sp>
      <p:sp>
        <p:nvSpPr>
          <p:cNvPr name="AutoShape 12" id="12"/>
          <p:cNvSpPr/>
          <p:nvPr/>
        </p:nvSpPr>
        <p:spPr>
          <a:xfrm>
            <a:off x="2131059" y="3375957"/>
            <a:ext cx="3246120" cy="0"/>
          </a:xfrm>
          <a:prstGeom prst="line">
            <a:avLst/>
          </a:prstGeom>
          <a:ln cap="flat" w="38100">
            <a:solidFill>
              <a:srgbClr val="FFDE59"/>
            </a:solidFill>
            <a:prstDash val="solid"/>
            <a:headEnd type="none" len="sm" w="sm"/>
            <a:tailEnd type="none" len="sm" w="sm"/>
          </a:ln>
        </p:spPr>
      </p:sp>
      <p:sp>
        <p:nvSpPr>
          <p:cNvPr name="AutoShape 13" id="13"/>
          <p:cNvSpPr/>
          <p:nvPr/>
        </p:nvSpPr>
        <p:spPr>
          <a:xfrm>
            <a:off x="2131059" y="3890307"/>
            <a:ext cx="3246120" cy="0"/>
          </a:xfrm>
          <a:prstGeom prst="line">
            <a:avLst/>
          </a:prstGeom>
          <a:ln cap="flat" w="38100">
            <a:solidFill>
              <a:srgbClr val="FFDE59"/>
            </a:solidFill>
            <a:prstDash val="solid"/>
            <a:headEnd type="none" len="sm" w="sm"/>
            <a:tailEnd type="none" len="sm" w="sm"/>
          </a:ln>
        </p:spPr>
      </p:sp>
      <p:sp>
        <p:nvSpPr>
          <p:cNvPr name="AutoShape 14" id="14"/>
          <p:cNvSpPr/>
          <p:nvPr/>
        </p:nvSpPr>
        <p:spPr>
          <a:xfrm>
            <a:off x="5857359" y="5885904"/>
            <a:ext cx="3246120" cy="0"/>
          </a:xfrm>
          <a:prstGeom prst="line">
            <a:avLst/>
          </a:prstGeom>
          <a:ln cap="flat" w="38100">
            <a:solidFill>
              <a:srgbClr val="FFDE59"/>
            </a:solidFill>
            <a:prstDash val="solid"/>
            <a:headEnd type="none" len="sm" w="sm"/>
            <a:tailEnd type="none" len="sm" w="sm"/>
          </a:ln>
        </p:spPr>
      </p:sp>
      <p:sp>
        <p:nvSpPr>
          <p:cNvPr name="AutoShape 15" id="15"/>
          <p:cNvSpPr/>
          <p:nvPr/>
        </p:nvSpPr>
        <p:spPr>
          <a:xfrm>
            <a:off x="9638520" y="3375957"/>
            <a:ext cx="3246120" cy="0"/>
          </a:xfrm>
          <a:prstGeom prst="line">
            <a:avLst/>
          </a:prstGeom>
          <a:ln cap="flat" w="38100">
            <a:solidFill>
              <a:srgbClr val="FFDE59"/>
            </a:solidFill>
            <a:prstDash val="solid"/>
            <a:headEnd type="none" len="sm" w="sm"/>
            <a:tailEnd type="none" len="sm" w="sm"/>
          </a:ln>
        </p:spPr>
      </p:sp>
      <p:grpSp>
        <p:nvGrpSpPr>
          <p:cNvPr name="Group 16" id="16"/>
          <p:cNvGrpSpPr/>
          <p:nvPr/>
        </p:nvGrpSpPr>
        <p:grpSpPr>
          <a:xfrm rot="0">
            <a:off x="385977" y="6761528"/>
            <a:ext cx="17516046" cy="882915"/>
            <a:chOff x="0" y="0"/>
            <a:chExt cx="4613280" cy="232537"/>
          </a:xfrm>
        </p:grpSpPr>
        <p:sp>
          <p:nvSpPr>
            <p:cNvPr name="Freeform 17" id="17"/>
            <p:cNvSpPr/>
            <p:nvPr/>
          </p:nvSpPr>
          <p:spPr>
            <a:xfrm flipH="false" flipV="false" rot="0">
              <a:off x="0" y="0"/>
              <a:ext cx="4613280" cy="232537"/>
            </a:xfrm>
            <a:custGeom>
              <a:avLst/>
              <a:gdLst/>
              <a:ahLst/>
              <a:cxnLst/>
              <a:rect r="r" b="b" t="t" l="l"/>
              <a:pathLst>
                <a:path h="232537" w="4613280">
                  <a:moveTo>
                    <a:pt x="0" y="0"/>
                  </a:moveTo>
                  <a:lnTo>
                    <a:pt x="4613280" y="0"/>
                  </a:lnTo>
                  <a:lnTo>
                    <a:pt x="4613280" y="232537"/>
                  </a:lnTo>
                  <a:lnTo>
                    <a:pt x="0" y="232537"/>
                  </a:lnTo>
                  <a:close/>
                </a:path>
              </a:pathLst>
            </a:custGeom>
            <a:solidFill>
              <a:srgbClr val="E9C7C6"/>
            </a:solidFill>
          </p:spPr>
        </p:sp>
        <p:sp>
          <p:nvSpPr>
            <p:cNvPr name="TextBox 18" id="18"/>
            <p:cNvSpPr txBox="true"/>
            <p:nvPr/>
          </p:nvSpPr>
          <p:spPr>
            <a:xfrm>
              <a:off x="0" y="-47625"/>
              <a:ext cx="4613280" cy="280162"/>
            </a:xfrm>
            <a:prstGeom prst="rect">
              <a:avLst/>
            </a:prstGeom>
          </p:spPr>
          <p:txBody>
            <a:bodyPr anchor="ctr" rtlCol="false" tIns="50800" lIns="50800" bIns="50800" rIns="50800"/>
            <a:lstStyle/>
            <a:p>
              <a:pPr algn="ctr">
                <a:lnSpc>
                  <a:spcPts val="2659"/>
                </a:lnSpc>
              </a:pPr>
            </a:p>
          </p:txBody>
        </p:sp>
      </p:grpSp>
      <p:graphicFrame>
        <p:nvGraphicFramePr>
          <p:cNvPr name="Table 19" id="19"/>
          <p:cNvGraphicFramePr>
            <a:graphicFrameLocks noGrp="true"/>
          </p:cNvGraphicFramePr>
          <p:nvPr/>
        </p:nvGraphicFramePr>
        <p:xfrm>
          <a:off x="385977" y="6764350"/>
          <a:ext cx="17516046" cy="3322089"/>
        </p:xfrm>
        <a:graphic>
          <a:graphicData uri="http://schemas.openxmlformats.org/drawingml/2006/table">
            <a:tbl>
              <a:tblPr/>
              <a:tblGrid>
                <a:gridCol w="7090816"/>
                <a:gridCol w="4141254"/>
                <a:gridCol w="6283976"/>
              </a:tblGrid>
              <a:tr h="886467">
                <a:tc>
                  <a:txBody>
                    <a:bodyPr anchor="t" rtlCol="false"/>
                    <a:lstStyle/>
                    <a:p>
                      <a:pPr algn="ctr">
                        <a:lnSpc>
                          <a:spcPts val="3639"/>
                        </a:lnSpc>
                        <a:defRPr/>
                      </a:pPr>
                      <a:r>
                        <a:rPr lang="en-US" sz="2599" b="true">
                          <a:solidFill>
                            <a:srgbClr val="000000"/>
                          </a:solidFill>
                          <a:latin typeface="Abhaya Libre Bold"/>
                          <a:ea typeface="Abhaya Libre Bold"/>
                          <a:cs typeface="Abhaya Libre Bold"/>
                          <a:sym typeface="Abhaya Libre Bold"/>
                        </a:rPr>
                        <a:t>Kolom Kosong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Abhaya Libre Bold"/>
                          <a:ea typeface="Abhaya Libre Bold"/>
                          <a:cs typeface="Abhaya Libre Bold"/>
                          <a:sym typeface="Abhaya Libre Bold"/>
                        </a:rPr>
                        <a:t>Handling Missing Values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Abhaya Libre Bold"/>
                          <a:ea typeface="Abhaya Libre Bold"/>
                          <a:cs typeface="Abhaya Libre Bold"/>
                          <a:sym typeface="Abhaya Libre Bold"/>
                        </a:rPr>
                        <a:t>Alasan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10429">
                <a:tc>
                  <a:txBody>
                    <a:bodyPr anchor="t" rtlCol="false"/>
                    <a:lstStyle/>
                    <a:p>
                      <a:pPr algn="ctr">
                        <a:lnSpc>
                          <a:spcPts val="3499"/>
                        </a:lnSpc>
                        <a:defRPr/>
                      </a:pPr>
                      <a:r>
                        <a:rPr lang="en-US" sz="2499">
                          <a:solidFill>
                            <a:srgbClr val="000000"/>
                          </a:solidFill>
                          <a:latin typeface="Abhaya Libre"/>
                          <a:ea typeface="Abhaya Libre"/>
                          <a:cs typeface="Abhaya Libre"/>
                          <a:sym typeface="Abhaya Libre"/>
                        </a:rPr>
                        <a:t>EnvironmentSatisfaction, JobSatisfaction, dan WorkLifeBalance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bhaya Libre"/>
                          <a:ea typeface="Abhaya Libre"/>
                          <a:cs typeface="Abhaya Libre"/>
                          <a:sym typeface="Abhaya Libre"/>
                        </a:rPr>
                        <a:t>Median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bhaya Libre"/>
                          <a:ea typeface="Abhaya Libre"/>
                          <a:cs typeface="Abhaya Libre"/>
                          <a:sym typeface="Abhaya Libre"/>
                        </a:rPr>
                        <a:t>cocok untuk kolom kategorik ordinal yang mewakili sebagian besar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25194">
                <a:tc>
                  <a:txBody>
                    <a:bodyPr anchor="t" rtlCol="false"/>
                    <a:lstStyle/>
                    <a:p>
                      <a:pPr algn="ctr">
                        <a:lnSpc>
                          <a:spcPts val="3499"/>
                        </a:lnSpc>
                        <a:defRPr/>
                      </a:pPr>
                      <a:r>
                        <a:rPr lang="en-US" sz="2499">
                          <a:solidFill>
                            <a:srgbClr val="000000"/>
                          </a:solidFill>
                          <a:latin typeface="Abhaya Libre"/>
                          <a:ea typeface="Abhaya Libre"/>
                          <a:cs typeface="Abhaya Libre"/>
                          <a:sym typeface="Abhaya Libre"/>
                        </a:rPr>
                        <a:t>NumCompaniesWorked dan TotalWorkingYears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bhaya Libre"/>
                          <a:ea typeface="Abhaya Libre"/>
                          <a:cs typeface="Abhaya Libre"/>
                          <a:sym typeface="Abhaya Libre"/>
                        </a:rPr>
                        <a:t>Modus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bhaya Libre"/>
                          <a:ea typeface="Abhaya Libre"/>
                          <a:cs typeface="Abhaya Libre"/>
                          <a:sym typeface="Abhaya Libre"/>
                        </a:rPr>
                        <a:t>lebih robust terhadap outliers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20" id="20"/>
          <p:cNvSpPr txBox="true"/>
          <p:nvPr/>
        </p:nvSpPr>
        <p:spPr>
          <a:xfrm rot="0">
            <a:off x="0" y="297638"/>
            <a:ext cx="10545663"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Open Sans Bold"/>
                <a:ea typeface="Open Sans Bold"/>
                <a:cs typeface="Open Sans Bold"/>
                <a:sym typeface="Open Sans Bold"/>
              </a:rPr>
              <a:t>Data Cleansing - Handle Missing Values </a:t>
            </a:r>
          </a:p>
        </p:txBody>
      </p:sp>
      <p:sp>
        <p:nvSpPr>
          <p:cNvPr name="TextBox 21" id="21"/>
          <p:cNvSpPr txBox="true"/>
          <p:nvPr/>
        </p:nvSpPr>
        <p:spPr>
          <a:xfrm rot="0">
            <a:off x="12964178" y="1970770"/>
            <a:ext cx="3533928" cy="3521075"/>
          </a:xfrm>
          <a:prstGeom prst="rect">
            <a:avLst/>
          </a:prstGeom>
        </p:spPr>
        <p:txBody>
          <a:bodyPr anchor="t" rtlCol="false" tIns="0" lIns="0" bIns="0" rIns="0">
            <a:spAutoFit/>
          </a:bodyPr>
          <a:lstStyle/>
          <a:p>
            <a:pPr algn="ctr" marL="431801" indent="-215900" lvl="1">
              <a:lnSpc>
                <a:spcPts val="2800"/>
              </a:lnSpc>
              <a:buFont typeface="Arial"/>
              <a:buChar char="•"/>
            </a:pPr>
            <a:r>
              <a:rPr lang="en-US" sz="2000">
                <a:solidFill>
                  <a:srgbClr val="000000"/>
                </a:solidFill>
                <a:latin typeface="Open Sans"/>
                <a:ea typeface="Open Sans"/>
                <a:cs typeface="Open Sans"/>
                <a:sym typeface="Open Sans"/>
              </a:rPr>
              <a:t>Environ</a:t>
            </a:r>
            <a:r>
              <a:rPr lang="en-US" sz="2000">
                <a:solidFill>
                  <a:srgbClr val="000000"/>
                </a:solidFill>
                <a:latin typeface="Open Sans"/>
                <a:ea typeface="Open Sans"/>
                <a:cs typeface="Open Sans"/>
                <a:sym typeface="Open Sans"/>
              </a:rPr>
              <a:t>mentSatisfaction: 25 nilai kosong</a:t>
            </a:r>
          </a:p>
          <a:p>
            <a:pPr algn="ctr" marL="431801" indent="-215900" lvl="1">
              <a:lnSpc>
                <a:spcPts val="2800"/>
              </a:lnSpc>
              <a:buFont typeface="Arial"/>
              <a:buChar char="•"/>
            </a:pPr>
            <a:r>
              <a:rPr lang="en-US" sz="2000">
                <a:solidFill>
                  <a:srgbClr val="000000"/>
                </a:solidFill>
                <a:latin typeface="Open Sans"/>
                <a:ea typeface="Open Sans"/>
                <a:cs typeface="Open Sans"/>
                <a:sym typeface="Open Sans"/>
              </a:rPr>
              <a:t>JobSatisfaction: </a:t>
            </a:r>
          </a:p>
          <a:p>
            <a:pPr algn="ctr">
              <a:lnSpc>
                <a:spcPts val="2800"/>
              </a:lnSpc>
            </a:pPr>
            <a:r>
              <a:rPr lang="en-US" sz="2000">
                <a:solidFill>
                  <a:srgbClr val="000000"/>
                </a:solidFill>
                <a:latin typeface="Open Sans"/>
                <a:ea typeface="Open Sans"/>
                <a:cs typeface="Open Sans"/>
                <a:sym typeface="Open Sans"/>
              </a:rPr>
              <a:t>20 nilai kosong</a:t>
            </a:r>
          </a:p>
          <a:p>
            <a:pPr algn="ctr" marL="431801" indent="-215900" lvl="1">
              <a:lnSpc>
                <a:spcPts val="2800"/>
              </a:lnSpc>
              <a:buFont typeface="Arial"/>
              <a:buChar char="•"/>
            </a:pPr>
            <a:r>
              <a:rPr lang="en-US" sz="2000">
                <a:solidFill>
                  <a:srgbClr val="000000"/>
                </a:solidFill>
                <a:latin typeface="Open Sans"/>
                <a:ea typeface="Open Sans"/>
                <a:cs typeface="Open Sans"/>
                <a:sym typeface="Open Sans"/>
              </a:rPr>
              <a:t>WorkLifeBalance:</a:t>
            </a:r>
          </a:p>
          <a:p>
            <a:pPr algn="ctr">
              <a:lnSpc>
                <a:spcPts val="2800"/>
              </a:lnSpc>
            </a:pPr>
            <a:r>
              <a:rPr lang="en-US" sz="2000">
                <a:solidFill>
                  <a:srgbClr val="000000"/>
                </a:solidFill>
                <a:latin typeface="Open Sans"/>
                <a:ea typeface="Open Sans"/>
                <a:cs typeface="Open Sans"/>
                <a:sym typeface="Open Sans"/>
              </a:rPr>
              <a:t>38 nilai kosong</a:t>
            </a:r>
          </a:p>
          <a:p>
            <a:pPr algn="ctr" marL="431801" indent="-215900" lvl="1">
              <a:lnSpc>
                <a:spcPts val="2800"/>
              </a:lnSpc>
              <a:buFont typeface="Arial"/>
              <a:buChar char="•"/>
            </a:pPr>
            <a:r>
              <a:rPr lang="en-US" sz="2000">
                <a:solidFill>
                  <a:srgbClr val="000000"/>
                </a:solidFill>
                <a:latin typeface="Open Sans"/>
                <a:ea typeface="Open Sans"/>
                <a:cs typeface="Open Sans"/>
                <a:sym typeface="Open Sans"/>
              </a:rPr>
              <a:t>NumCompaniesWorked: </a:t>
            </a:r>
          </a:p>
          <a:p>
            <a:pPr algn="ctr">
              <a:lnSpc>
                <a:spcPts val="2800"/>
              </a:lnSpc>
            </a:pPr>
            <a:r>
              <a:rPr lang="en-US" sz="2000">
                <a:solidFill>
                  <a:srgbClr val="000000"/>
                </a:solidFill>
                <a:latin typeface="Open Sans"/>
                <a:ea typeface="Open Sans"/>
                <a:cs typeface="Open Sans"/>
                <a:sym typeface="Open Sans"/>
              </a:rPr>
              <a:t>19 nilai kosong</a:t>
            </a:r>
          </a:p>
          <a:p>
            <a:pPr algn="ctr" marL="431801" indent="-215900" lvl="1">
              <a:lnSpc>
                <a:spcPts val="2800"/>
              </a:lnSpc>
              <a:buFont typeface="Arial"/>
              <a:buChar char="•"/>
            </a:pPr>
            <a:r>
              <a:rPr lang="en-US" sz="2000">
                <a:solidFill>
                  <a:srgbClr val="000000"/>
                </a:solidFill>
                <a:latin typeface="Open Sans"/>
                <a:ea typeface="Open Sans"/>
                <a:cs typeface="Open Sans"/>
                <a:sym typeface="Open Sans"/>
              </a:rPr>
              <a:t>TotalWorkingYears: </a:t>
            </a:r>
          </a:p>
          <a:p>
            <a:pPr algn="ctr">
              <a:lnSpc>
                <a:spcPts val="2800"/>
              </a:lnSpc>
            </a:pPr>
            <a:r>
              <a:rPr lang="en-US" sz="2000">
                <a:solidFill>
                  <a:srgbClr val="000000"/>
                </a:solidFill>
                <a:latin typeface="Open Sans"/>
                <a:ea typeface="Open Sans"/>
                <a:cs typeface="Open Sans"/>
                <a:sym typeface="Open Sans"/>
              </a:rPr>
              <a:t>9 nilai kosong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675463"/>
            <a:ext cx="10545663" cy="395690"/>
            <a:chOff x="0" y="0"/>
            <a:chExt cx="2777459" cy="104215"/>
          </a:xfrm>
        </p:grpSpPr>
        <p:sp>
          <p:nvSpPr>
            <p:cNvPr name="Freeform 3" id="3"/>
            <p:cNvSpPr/>
            <p:nvPr/>
          </p:nvSpPr>
          <p:spPr>
            <a:xfrm flipH="false" flipV="false" rot="0">
              <a:off x="0" y="0"/>
              <a:ext cx="2777459" cy="104215"/>
            </a:xfrm>
            <a:custGeom>
              <a:avLst/>
              <a:gdLst/>
              <a:ahLst/>
              <a:cxnLst/>
              <a:rect r="r" b="b" t="t" l="l"/>
              <a:pathLst>
                <a:path h="104215" w="2777459">
                  <a:moveTo>
                    <a:pt x="0" y="0"/>
                  </a:moveTo>
                  <a:lnTo>
                    <a:pt x="2777459" y="0"/>
                  </a:lnTo>
                  <a:lnTo>
                    <a:pt x="2777459" y="104215"/>
                  </a:lnTo>
                  <a:lnTo>
                    <a:pt x="0" y="104215"/>
                  </a:lnTo>
                  <a:close/>
                </a:path>
              </a:pathLst>
            </a:custGeom>
            <a:solidFill>
              <a:srgbClr val="E9C7C6"/>
            </a:solidFill>
          </p:spPr>
        </p:sp>
        <p:sp>
          <p:nvSpPr>
            <p:cNvPr name="TextBox 4" id="4"/>
            <p:cNvSpPr txBox="true"/>
            <p:nvPr/>
          </p:nvSpPr>
          <p:spPr>
            <a:xfrm>
              <a:off x="0" y="-47625"/>
              <a:ext cx="2777459" cy="15184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56544" y="2537849"/>
            <a:ext cx="14974912" cy="5211302"/>
            <a:chOff x="0" y="0"/>
            <a:chExt cx="3944010" cy="1372524"/>
          </a:xfrm>
        </p:grpSpPr>
        <p:sp>
          <p:nvSpPr>
            <p:cNvPr name="Freeform 6" id="6"/>
            <p:cNvSpPr/>
            <p:nvPr/>
          </p:nvSpPr>
          <p:spPr>
            <a:xfrm flipH="false" flipV="false" rot="0">
              <a:off x="0" y="0"/>
              <a:ext cx="3944010" cy="1372524"/>
            </a:xfrm>
            <a:custGeom>
              <a:avLst/>
              <a:gdLst/>
              <a:ahLst/>
              <a:cxnLst/>
              <a:rect r="r" b="b" t="t" l="l"/>
              <a:pathLst>
                <a:path h="1372524" w="3944010">
                  <a:moveTo>
                    <a:pt x="26367" y="0"/>
                  </a:moveTo>
                  <a:lnTo>
                    <a:pt x="3917643" y="0"/>
                  </a:lnTo>
                  <a:cubicBezTo>
                    <a:pt x="3924636" y="0"/>
                    <a:pt x="3931342" y="2778"/>
                    <a:pt x="3936287" y="7723"/>
                  </a:cubicBezTo>
                  <a:cubicBezTo>
                    <a:pt x="3941232" y="12667"/>
                    <a:pt x="3944010" y="19374"/>
                    <a:pt x="3944010" y="26367"/>
                  </a:cubicBezTo>
                  <a:lnTo>
                    <a:pt x="3944010" y="1346157"/>
                  </a:lnTo>
                  <a:cubicBezTo>
                    <a:pt x="3944010" y="1353150"/>
                    <a:pt x="3941232" y="1359857"/>
                    <a:pt x="3936287" y="1364801"/>
                  </a:cubicBezTo>
                  <a:cubicBezTo>
                    <a:pt x="3931342" y="1369746"/>
                    <a:pt x="3924636" y="1372524"/>
                    <a:pt x="3917643" y="1372524"/>
                  </a:cubicBezTo>
                  <a:lnTo>
                    <a:pt x="26367" y="1372524"/>
                  </a:lnTo>
                  <a:cubicBezTo>
                    <a:pt x="19374" y="1372524"/>
                    <a:pt x="12667" y="1369746"/>
                    <a:pt x="7723" y="1364801"/>
                  </a:cubicBezTo>
                  <a:cubicBezTo>
                    <a:pt x="2778" y="1359857"/>
                    <a:pt x="0" y="1353150"/>
                    <a:pt x="0" y="1346157"/>
                  </a:cubicBezTo>
                  <a:lnTo>
                    <a:pt x="0" y="26367"/>
                  </a:lnTo>
                  <a:cubicBezTo>
                    <a:pt x="0" y="19374"/>
                    <a:pt x="2778" y="12667"/>
                    <a:pt x="7723" y="7723"/>
                  </a:cubicBezTo>
                  <a:cubicBezTo>
                    <a:pt x="12667" y="2778"/>
                    <a:pt x="19374" y="0"/>
                    <a:pt x="26367" y="0"/>
                  </a:cubicBezTo>
                  <a:close/>
                </a:path>
              </a:pathLst>
            </a:custGeom>
            <a:solidFill>
              <a:srgbClr val="E9C7C6">
                <a:alpha val="28627"/>
              </a:srgbClr>
            </a:solidFill>
          </p:spPr>
        </p:sp>
        <p:sp>
          <p:nvSpPr>
            <p:cNvPr name="TextBox 7" id="7"/>
            <p:cNvSpPr txBox="true"/>
            <p:nvPr/>
          </p:nvSpPr>
          <p:spPr>
            <a:xfrm>
              <a:off x="0" y="-47625"/>
              <a:ext cx="3944010" cy="142014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009968" y="3160542"/>
            <a:ext cx="10268064" cy="3315520"/>
          </a:xfrm>
          <a:custGeom>
            <a:avLst/>
            <a:gdLst/>
            <a:ahLst/>
            <a:cxnLst/>
            <a:rect r="r" b="b" t="t" l="l"/>
            <a:pathLst>
              <a:path h="3315520" w="10268064">
                <a:moveTo>
                  <a:pt x="0" y="0"/>
                </a:moveTo>
                <a:lnTo>
                  <a:pt x="10268064" y="0"/>
                </a:lnTo>
                <a:lnTo>
                  <a:pt x="10268064" y="3315520"/>
                </a:lnTo>
                <a:lnTo>
                  <a:pt x="0" y="3315520"/>
                </a:lnTo>
                <a:lnTo>
                  <a:pt x="0" y="0"/>
                </a:lnTo>
                <a:close/>
              </a:path>
            </a:pathLst>
          </a:custGeom>
          <a:blipFill>
            <a:blip r:embed="rId2"/>
            <a:stretch>
              <a:fillRect l="0" t="0" r="0" b="0"/>
            </a:stretch>
          </a:blipFill>
        </p:spPr>
      </p:sp>
      <p:sp>
        <p:nvSpPr>
          <p:cNvPr name="TextBox 9" id="9"/>
          <p:cNvSpPr txBox="true"/>
          <p:nvPr/>
        </p:nvSpPr>
        <p:spPr>
          <a:xfrm rot="0">
            <a:off x="0" y="297638"/>
            <a:ext cx="10545663"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Open Sans Bold"/>
                <a:ea typeface="Open Sans Bold"/>
                <a:cs typeface="Open Sans Bold"/>
                <a:sym typeface="Open Sans Bold"/>
              </a:rPr>
              <a:t>Data Cleansing - Handle Duplicated Data</a:t>
            </a:r>
          </a:p>
        </p:txBody>
      </p:sp>
      <p:sp>
        <p:nvSpPr>
          <p:cNvPr name="TextBox 10" id="10"/>
          <p:cNvSpPr txBox="true"/>
          <p:nvPr/>
        </p:nvSpPr>
        <p:spPr>
          <a:xfrm rot="0">
            <a:off x="3183209" y="6695051"/>
            <a:ext cx="12859411" cy="422275"/>
          </a:xfrm>
          <a:prstGeom prst="rect">
            <a:avLst/>
          </a:prstGeom>
        </p:spPr>
        <p:txBody>
          <a:bodyPr anchor="t" rtlCol="false" tIns="0" lIns="0" bIns="0" rIns="0">
            <a:spAutoFit/>
          </a:bodyPr>
          <a:lstStyle/>
          <a:p>
            <a:pPr algn="ctr">
              <a:lnSpc>
                <a:spcPts val="3499"/>
              </a:lnSpc>
            </a:pPr>
            <a:r>
              <a:rPr lang="en-US" sz="2499" b="true">
                <a:solidFill>
                  <a:srgbClr val="000000"/>
                </a:solidFill>
                <a:latin typeface="Open Sans Bold"/>
                <a:ea typeface="Open Sans Bold"/>
                <a:cs typeface="Open Sans Bold"/>
                <a:sym typeface="Open Sans Bold"/>
              </a:rPr>
              <a:t>Tidak terdapat duplicated data pada data set, sehingga tidak perlu di-handle.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675463"/>
            <a:ext cx="10545663" cy="395690"/>
            <a:chOff x="0" y="0"/>
            <a:chExt cx="2777459" cy="104215"/>
          </a:xfrm>
        </p:grpSpPr>
        <p:sp>
          <p:nvSpPr>
            <p:cNvPr name="Freeform 3" id="3"/>
            <p:cNvSpPr/>
            <p:nvPr/>
          </p:nvSpPr>
          <p:spPr>
            <a:xfrm flipH="false" flipV="false" rot="0">
              <a:off x="0" y="0"/>
              <a:ext cx="2777459" cy="104215"/>
            </a:xfrm>
            <a:custGeom>
              <a:avLst/>
              <a:gdLst/>
              <a:ahLst/>
              <a:cxnLst/>
              <a:rect r="r" b="b" t="t" l="l"/>
              <a:pathLst>
                <a:path h="104215" w="2777459">
                  <a:moveTo>
                    <a:pt x="0" y="0"/>
                  </a:moveTo>
                  <a:lnTo>
                    <a:pt x="2777459" y="0"/>
                  </a:lnTo>
                  <a:lnTo>
                    <a:pt x="2777459" y="104215"/>
                  </a:lnTo>
                  <a:lnTo>
                    <a:pt x="0" y="104215"/>
                  </a:lnTo>
                  <a:close/>
                </a:path>
              </a:pathLst>
            </a:custGeom>
            <a:solidFill>
              <a:srgbClr val="E9C7C6"/>
            </a:solidFill>
          </p:spPr>
        </p:sp>
        <p:sp>
          <p:nvSpPr>
            <p:cNvPr name="TextBox 4" id="4"/>
            <p:cNvSpPr txBox="true"/>
            <p:nvPr/>
          </p:nvSpPr>
          <p:spPr>
            <a:xfrm>
              <a:off x="0" y="-47625"/>
              <a:ext cx="2777459" cy="15184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56544" y="3628619"/>
            <a:ext cx="14974912" cy="3029762"/>
            <a:chOff x="0" y="0"/>
            <a:chExt cx="3944010" cy="797962"/>
          </a:xfrm>
        </p:grpSpPr>
        <p:sp>
          <p:nvSpPr>
            <p:cNvPr name="Freeform 6" id="6"/>
            <p:cNvSpPr/>
            <p:nvPr/>
          </p:nvSpPr>
          <p:spPr>
            <a:xfrm flipH="false" flipV="false" rot="0">
              <a:off x="0" y="0"/>
              <a:ext cx="3944010" cy="797962"/>
            </a:xfrm>
            <a:custGeom>
              <a:avLst/>
              <a:gdLst/>
              <a:ahLst/>
              <a:cxnLst/>
              <a:rect r="r" b="b" t="t" l="l"/>
              <a:pathLst>
                <a:path h="797962" w="3944010">
                  <a:moveTo>
                    <a:pt x="26367" y="0"/>
                  </a:moveTo>
                  <a:lnTo>
                    <a:pt x="3917643" y="0"/>
                  </a:lnTo>
                  <a:cubicBezTo>
                    <a:pt x="3924636" y="0"/>
                    <a:pt x="3931342" y="2778"/>
                    <a:pt x="3936287" y="7723"/>
                  </a:cubicBezTo>
                  <a:cubicBezTo>
                    <a:pt x="3941232" y="12667"/>
                    <a:pt x="3944010" y="19374"/>
                    <a:pt x="3944010" y="26367"/>
                  </a:cubicBezTo>
                  <a:lnTo>
                    <a:pt x="3944010" y="771596"/>
                  </a:lnTo>
                  <a:cubicBezTo>
                    <a:pt x="3944010" y="786157"/>
                    <a:pt x="3932205" y="797962"/>
                    <a:pt x="3917643" y="797962"/>
                  </a:cubicBezTo>
                  <a:lnTo>
                    <a:pt x="26367" y="797962"/>
                  </a:lnTo>
                  <a:cubicBezTo>
                    <a:pt x="11805" y="797962"/>
                    <a:pt x="0" y="786157"/>
                    <a:pt x="0" y="771596"/>
                  </a:cubicBezTo>
                  <a:lnTo>
                    <a:pt x="0" y="26367"/>
                  </a:lnTo>
                  <a:cubicBezTo>
                    <a:pt x="0" y="19374"/>
                    <a:pt x="2778" y="12667"/>
                    <a:pt x="7723" y="7723"/>
                  </a:cubicBezTo>
                  <a:cubicBezTo>
                    <a:pt x="12667" y="2778"/>
                    <a:pt x="19374" y="0"/>
                    <a:pt x="26367" y="0"/>
                  </a:cubicBezTo>
                  <a:close/>
                </a:path>
              </a:pathLst>
            </a:custGeom>
            <a:solidFill>
              <a:srgbClr val="E9C7C6">
                <a:alpha val="28627"/>
              </a:srgbClr>
            </a:solidFill>
          </p:spPr>
        </p:sp>
        <p:sp>
          <p:nvSpPr>
            <p:cNvPr name="TextBox 7" id="7"/>
            <p:cNvSpPr txBox="true"/>
            <p:nvPr/>
          </p:nvSpPr>
          <p:spPr>
            <a:xfrm>
              <a:off x="0" y="-47625"/>
              <a:ext cx="3944010" cy="84558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297638"/>
            <a:ext cx="10545663"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Open Sans Bold"/>
                <a:ea typeface="Open Sans Bold"/>
                <a:cs typeface="Open Sans Bold"/>
                <a:sym typeface="Open Sans Bold"/>
              </a:rPr>
              <a:t>Data Cleansing - Handle Outliers</a:t>
            </a:r>
          </a:p>
        </p:txBody>
      </p:sp>
      <p:sp>
        <p:nvSpPr>
          <p:cNvPr name="TextBox 9" id="9"/>
          <p:cNvSpPr txBox="true"/>
          <p:nvPr/>
        </p:nvSpPr>
        <p:spPr>
          <a:xfrm rot="0">
            <a:off x="2714294" y="4689475"/>
            <a:ext cx="12859411" cy="860425"/>
          </a:xfrm>
          <a:prstGeom prst="rect">
            <a:avLst/>
          </a:prstGeom>
        </p:spPr>
        <p:txBody>
          <a:bodyPr anchor="t" rtlCol="false" tIns="0" lIns="0" bIns="0" rIns="0">
            <a:spAutoFit/>
          </a:bodyPr>
          <a:lstStyle/>
          <a:p>
            <a:pPr algn="ctr">
              <a:lnSpc>
                <a:spcPts val="3499"/>
              </a:lnSpc>
            </a:pPr>
            <a:r>
              <a:rPr lang="en-US" sz="2499" b="true">
                <a:solidFill>
                  <a:srgbClr val="000000"/>
                </a:solidFill>
                <a:latin typeface="Open Sans Bold"/>
                <a:ea typeface="Open Sans Bold"/>
                <a:cs typeface="Open Sans Bold"/>
                <a:sym typeface="Open Sans Bold"/>
              </a:rPr>
              <a:t>Tidak dilakukan penanganan pada outliers karena model yang akan digunakan adalah model yang robust terhadap outliers.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675463"/>
            <a:ext cx="10545663" cy="395690"/>
            <a:chOff x="0" y="0"/>
            <a:chExt cx="2777459" cy="104215"/>
          </a:xfrm>
        </p:grpSpPr>
        <p:sp>
          <p:nvSpPr>
            <p:cNvPr name="Freeform 3" id="3"/>
            <p:cNvSpPr/>
            <p:nvPr/>
          </p:nvSpPr>
          <p:spPr>
            <a:xfrm flipH="false" flipV="false" rot="0">
              <a:off x="0" y="0"/>
              <a:ext cx="2777459" cy="104215"/>
            </a:xfrm>
            <a:custGeom>
              <a:avLst/>
              <a:gdLst/>
              <a:ahLst/>
              <a:cxnLst/>
              <a:rect r="r" b="b" t="t" l="l"/>
              <a:pathLst>
                <a:path h="104215" w="2777459">
                  <a:moveTo>
                    <a:pt x="0" y="0"/>
                  </a:moveTo>
                  <a:lnTo>
                    <a:pt x="2777459" y="0"/>
                  </a:lnTo>
                  <a:lnTo>
                    <a:pt x="2777459" y="104215"/>
                  </a:lnTo>
                  <a:lnTo>
                    <a:pt x="0" y="104215"/>
                  </a:lnTo>
                  <a:close/>
                </a:path>
              </a:pathLst>
            </a:custGeom>
            <a:solidFill>
              <a:srgbClr val="E9C7C6"/>
            </a:solidFill>
          </p:spPr>
        </p:sp>
        <p:sp>
          <p:nvSpPr>
            <p:cNvPr name="TextBox 4" id="4"/>
            <p:cNvSpPr txBox="true"/>
            <p:nvPr/>
          </p:nvSpPr>
          <p:spPr>
            <a:xfrm>
              <a:off x="0" y="-47625"/>
              <a:ext cx="2777459" cy="15184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55233" y="6048375"/>
            <a:ext cx="14974912" cy="3029762"/>
            <a:chOff x="0" y="0"/>
            <a:chExt cx="3944010" cy="797962"/>
          </a:xfrm>
        </p:grpSpPr>
        <p:sp>
          <p:nvSpPr>
            <p:cNvPr name="Freeform 6" id="6"/>
            <p:cNvSpPr/>
            <p:nvPr/>
          </p:nvSpPr>
          <p:spPr>
            <a:xfrm flipH="false" flipV="false" rot="0">
              <a:off x="0" y="0"/>
              <a:ext cx="3944010" cy="797962"/>
            </a:xfrm>
            <a:custGeom>
              <a:avLst/>
              <a:gdLst/>
              <a:ahLst/>
              <a:cxnLst/>
              <a:rect r="r" b="b" t="t" l="l"/>
              <a:pathLst>
                <a:path h="797962" w="3944010">
                  <a:moveTo>
                    <a:pt x="26367" y="0"/>
                  </a:moveTo>
                  <a:lnTo>
                    <a:pt x="3917643" y="0"/>
                  </a:lnTo>
                  <a:cubicBezTo>
                    <a:pt x="3924636" y="0"/>
                    <a:pt x="3931342" y="2778"/>
                    <a:pt x="3936287" y="7723"/>
                  </a:cubicBezTo>
                  <a:cubicBezTo>
                    <a:pt x="3941232" y="12667"/>
                    <a:pt x="3944010" y="19374"/>
                    <a:pt x="3944010" y="26367"/>
                  </a:cubicBezTo>
                  <a:lnTo>
                    <a:pt x="3944010" y="771596"/>
                  </a:lnTo>
                  <a:cubicBezTo>
                    <a:pt x="3944010" y="786157"/>
                    <a:pt x="3932205" y="797962"/>
                    <a:pt x="3917643" y="797962"/>
                  </a:cubicBezTo>
                  <a:lnTo>
                    <a:pt x="26367" y="797962"/>
                  </a:lnTo>
                  <a:cubicBezTo>
                    <a:pt x="11805" y="797962"/>
                    <a:pt x="0" y="786157"/>
                    <a:pt x="0" y="771596"/>
                  </a:cubicBezTo>
                  <a:lnTo>
                    <a:pt x="0" y="26367"/>
                  </a:lnTo>
                  <a:cubicBezTo>
                    <a:pt x="0" y="19374"/>
                    <a:pt x="2778" y="12667"/>
                    <a:pt x="7723" y="7723"/>
                  </a:cubicBezTo>
                  <a:cubicBezTo>
                    <a:pt x="12667" y="2778"/>
                    <a:pt x="19374" y="0"/>
                    <a:pt x="26367" y="0"/>
                  </a:cubicBezTo>
                  <a:close/>
                </a:path>
              </a:pathLst>
            </a:custGeom>
            <a:solidFill>
              <a:srgbClr val="E9C7C6">
                <a:alpha val="28627"/>
              </a:srgbClr>
            </a:solidFill>
          </p:spPr>
        </p:sp>
        <p:sp>
          <p:nvSpPr>
            <p:cNvPr name="TextBox 7" id="7"/>
            <p:cNvSpPr txBox="true"/>
            <p:nvPr/>
          </p:nvSpPr>
          <p:spPr>
            <a:xfrm>
              <a:off x="0" y="-47625"/>
              <a:ext cx="3944010" cy="84558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16525" y="2440737"/>
            <a:ext cx="4930240" cy="1543439"/>
            <a:chOff x="0" y="0"/>
            <a:chExt cx="1298500" cy="406502"/>
          </a:xfrm>
        </p:grpSpPr>
        <p:sp>
          <p:nvSpPr>
            <p:cNvPr name="Freeform 9" id="9"/>
            <p:cNvSpPr/>
            <p:nvPr/>
          </p:nvSpPr>
          <p:spPr>
            <a:xfrm flipH="false" flipV="false" rot="0">
              <a:off x="0" y="0"/>
              <a:ext cx="1298500" cy="406502"/>
            </a:xfrm>
            <a:custGeom>
              <a:avLst/>
              <a:gdLst/>
              <a:ahLst/>
              <a:cxnLst/>
              <a:rect r="r" b="b" t="t" l="l"/>
              <a:pathLst>
                <a:path h="406502" w="1298500">
                  <a:moveTo>
                    <a:pt x="80085" y="0"/>
                  </a:moveTo>
                  <a:lnTo>
                    <a:pt x="1218415" y="0"/>
                  </a:lnTo>
                  <a:cubicBezTo>
                    <a:pt x="1239654" y="0"/>
                    <a:pt x="1260024" y="8437"/>
                    <a:pt x="1275043" y="23456"/>
                  </a:cubicBezTo>
                  <a:cubicBezTo>
                    <a:pt x="1290062" y="38475"/>
                    <a:pt x="1298500" y="58845"/>
                    <a:pt x="1298500" y="80085"/>
                  </a:cubicBezTo>
                  <a:lnTo>
                    <a:pt x="1298500" y="326417"/>
                  </a:lnTo>
                  <a:cubicBezTo>
                    <a:pt x="1298500" y="347657"/>
                    <a:pt x="1290062" y="368027"/>
                    <a:pt x="1275043" y="383046"/>
                  </a:cubicBezTo>
                  <a:cubicBezTo>
                    <a:pt x="1260024" y="398065"/>
                    <a:pt x="1239654" y="406502"/>
                    <a:pt x="1218415" y="406502"/>
                  </a:cubicBezTo>
                  <a:lnTo>
                    <a:pt x="80085" y="406502"/>
                  </a:lnTo>
                  <a:cubicBezTo>
                    <a:pt x="58845" y="406502"/>
                    <a:pt x="38475" y="398065"/>
                    <a:pt x="23456" y="383046"/>
                  </a:cubicBezTo>
                  <a:cubicBezTo>
                    <a:pt x="8437" y="368027"/>
                    <a:pt x="0" y="347657"/>
                    <a:pt x="0" y="326417"/>
                  </a:cubicBezTo>
                  <a:lnTo>
                    <a:pt x="0" y="80085"/>
                  </a:lnTo>
                  <a:cubicBezTo>
                    <a:pt x="0" y="58845"/>
                    <a:pt x="8437" y="38475"/>
                    <a:pt x="23456" y="23456"/>
                  </a:cubicBezTo>
                  <a:cubicBezTo>
                    <a:pt x="38475" y="8437"/>
                    <a:pt x="58845" y="0"/>
                    <a:pt x="80085" y="0"/>
                  </a:cubicBezTo>
                  <a:close/>
                </a:path>
              </a:pathLst>
            </a:custGeom>
            <a:solidFill>
              <a:srgbClr val="E9C7C6">
                <a:alpha val="80000"/>
              </a:srgbClr>
            </a:solidFill>
          </p:spPr>
        </p:sp>
        <p:sp>
          <p:nvSpPr>
            <p:cNvPr name="TextBox 10" id="10"/>
            <p:cNvSpPr txBox="true"/>
            <p:nvPr/>
          </p:nvSpPr>
          <p:spPr>
            <a:xfrm>
              <a:off x="0" y="-47625"/>
              <a:ext cx="1298500" cy="45412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677569" y="2440737"/>
            <a:ext cx="4930240" cy="1543439"/>
            <a:chOff x="0" y="0"/>
            <a:chExt cx="1298500" cy="406502"/>
          </a:xfrm>
        </p:grpSpPr>
        <p:sp>
          <p:nvSpPr>
            <p:cNvPr name="Freeform 12" id="12"/>
            <p:cNvSpPr/>
            <p:nvPr/>
          </p:nvSpPr>
          <p:spPr>
            <a:xfrm flipH="false" flipV="false" rot="0">
              <a:off x="0" y="0"/>
              <a:ext cx="1298500" cy="406502"/>
            </a:xfrm>
            <a:custGeom>
              <a:avLst/>
              <a:gdLst/>
              <a:ahLst/>
              <a:cxnLst/>
              <a:rect r="r" b="b" t="t" l="l"/>
              <a:pathLst>
                <a:path h="406502" w="1298500">
                  <a:moveTo>
                    <a:pt x="80085" y="0"/>
                  </a:moveTo>
                  <a:lnTo>
                    <a:pt x="1218415" y="0"/>
                  </a:lnTo>
                  <a:cubicBezTo>
                    <a:pt x="1239654" y="0"/>
                    <a:pt x="1260024" y="8437"/>
                    <a:pt x="1275043" y="23456"/>
                  </a:cubicBezTo>
                  <a:cubicBezTo>
                    <a:pt x="1290062" y="38475"/>
                    <a:pt x="1298500" y="58845"/>
                    <a:pt x="1298500" y="80085"/>
                  </a:cubicBezTo>
                  <a:lnTo>
                    <a:pt x="1298500" y="326417"/>
                  </a:lnTo>
                  <a:cubicBezTo>
                    <a:pt x="1298500" y="347657"/>
                    <a:pt x="1290062" y="368027"/>
                    <a:pt x="1275043" y="383046"/>
                  </a:cubicBezTo>
                  <a:cubicBezTo>
                    <a:pt x="1260024" y="398065"/>
                    <a:pt x="1239654" y="406502"/>
                    <a:pt x="1218415" y="406502"/>
                  </a:cubicBezTo>
                  <a:lnTo>
                    <a:pt x="80085" y="406502"/>
                  </a:lnTo>
                  <a:cubicBezTo>
                    <a:pt x="58845" y="406502"/>
                    <a:pt x="38475" y="398065"/>
                    <a:pt x="23456" y="383046"/>
                  </a:cubicBezTo>
                  <a:cubicBezTo>
                    <a:pt x="8437" y="368027"/>
                    <a:pt x="0" y="347657"/>
                    <a:pt x="0" y="326417"/>
                  </a:cubicBezTo>
                  <a:lnTo>
                    <a:pt x="0" y="80085"/>
                  </a:lnTo>
                  <a:cubicBezTo>
                    <a:pt x="0" y="58845"/>
                    <a:pt x="8437" y="38475"/>
                    <a:pt x="23456" y="23456"/>
                  </a:cubicBezTo>
                  <a:cubicBezTo>
                    <a:pt x="38475" y="8437"/>
                    <a:pt x="58845" y="0"/>
                    <a:pt x="80085" y="0"/>
                  </a:cubicBezTo>
                  <a:close/>
                </a:path>
              </a:pathLst>
            </a:custGeom>
            <a:solidFill>
              <a:srgbClr val="E9C7C6">
                <a:alpha val="80000"/>
              </a:srgbClr>
            </a:solidFill>
          </p:spPr>
        </p:sp>
        <p:sp>
          <p:nvSpPr>
            <p:cNvPr name="TextBox 13" id="13"/>
            <p:cNvSpPr txBox="true"/>
            <p:nvPr/>
          </p:nvSpPr>
          <p:spPr>
            <a:xfrm>
              <a:off x="0" y="-47625"/>
              <a:ext cx="1298500" cy="45412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2523906" y="1496217"/>
            <a:ext cx="4930240" cy="1543439"/>
            <a:chOff x="0" y="0"/>
            <a:chExt cx="1298500" cy="406502"/>
          </a:xfrm>
        </p:grpSpPr>
        <p:sp>
          <p:nvSpPr>
            <p:cNvPr name="Freeform 15" id="15"/>
            <p:cNvSpPr/>
            <p:nvPr/>
          </p:nvSpPr>
          <p:spPr>
            <a:xfrm flipH="false" flipV="false" rot="0">
              <a:off x="0" y="0"/>
              <a:ext cx="1298500" cy="406502"/>
            </a:xfrm>
            <a:custGeom>
              <a:avLst/>
              <a:gdLst/>
              <a:ahLst/>
              <a:cxnLst/>
              <a:rect r="r" b="b" t="t" l="l"/>
              <a:pathLst>
                <a:path h="406502" w="1298500">
                  <a:moveTo>
                    <a:pt x="80085" y="0"/>
                  </a:moveTo>
                  <a:lnTo>
                    <a:pt x="1218415" y="0"/>
                  </a:lnTo>
                  <a:cubicBezTo>
                    <a:pt x="1239654" y="0"/>
                    <a:pt x="1260024" y="8437"/>
                    <a:pt x="1275043" y="23456"/>
                  </a:cubicBezTo>
                  <a:cubicBezTo>
                    <a:pt x="1290062" y="38475"/>
                    <a:pt x="1298500" y="58845"/>
                    <a:pt x="1298500" y="80085"/>
                  </a:cubicBezTo>
                  <a:lnTo>
                    <a:pt x="1298500" y="326417"/>
                  </a:lnTo>
                  <a:cubicBezTo>
                    <a:pt x="1298500" y="347657"/>
                    <a:pt x="1290062" y="368027"/>
                    <a:pt x="1275043" y="383046"/>
                  </a:cubicBezTo>
                  <a:cubicBezTo>
                    <a:pt x="1260024" y="398065"/>
                    <a:pt x="1239654" y="406502"/>
                    <a:pt x="1218415" y="406502"/>
                  </a:cubicBezTo>
                  <a:lnTo>
                    <a:pt x="80085" y="406502"/>
                  </a:lnTo>
                  <a:cubicBezTo>
                    <a:pt x="58845" y="406502"/>
                    <a:pt x="38475" y="398065"/>
                    <a:pt x="23456" y="383046"/>
                  </a:cubicBezTo>
                  <a:cubicBezTo>
                    <a:pt x="8437" y="368027"/>
                    <a:pt x="0" y="347657"/>
                    <a:pt x="0" y="326417"/>
                  </a:cubicBezTo>
                  <a:lnTo>
                    <a:pt x="0" y="80085"/>
                  </a:lnTo>
                  <a:cubicBezTo>
                    <a:pt x="0" y="58845"/>
                    <a:pt x="8437" y="38475"/>
                    <a:pt x="23456" y="23456"/>
                  </a:cubicBezTo>
                  <a:cubicBezTo>
                    <a:pt x="38475" y="8437"/>
                    <a:pt x="58845" y="0"/>
                    <a:pt x="80085" y="0"/>
                  </a:cubicBezTo>
                  <a:close/>
                </a:path>
              </a:pathLst>
            </a:custGeom>
            <a:solidFill>
              <a:srgbClr val="E9C7C6">
                <a:alpha val="80000"/>
              </a:srgbClr>
            </a:solidFill>
          </p:spPr>
        </p:sp>
        <p:sp>
          <p:nvSpPr>
            <p:cNvPr name="TextBox 16" id="16"/>
            <p:cNvSpPr txBox="true"/>
            <p:nvPr/>
          </p:nvSpPr>
          <p:spPr>
            <a:xfrm>
              <a:off x="0" y="-47625"/>
              <a:ext cx="1298500" cy="45412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2523906" y="3600061"/>
            <a:ext cx="4930240" cy="1543439"/>
            <a:chOff x="0" y="0"/>
            <a:chExt cx="1298500" cy="406502"/>
          </a:xfrm>
        </p:grpSpPr>
        <p:sp>
          <p:nvSpPr>
            <p:cNvPr name="Freeform 18" id="18"/>
            <p:cNvSpPr/>
            <p:nvPr/>
          </p:nvSpPr>
          <p:spPr>
            <a:xfrm flipH="false" flipV="false" rot="0">
              <a:off x="0" y="0"/>
              <a:ext cx="1298500" cy="406502"/>
            </a:xfrm>
            <a:custGeom>
              <a:avLst/>
              <a:gdLst/>
              <a:ahLst/>
              <a:cxnLst/>
              <a:rect r="r" b="b" t="t" l="l"/>
              <a:pathLst>
                <a:path h="406502" w="1298500">
                  <a:moveTo>
                    <a:pt x="80085" y="0"/>
                  </a:moveTo>
                  <a:lnTo>
                    <a:pt x="1218415" y="0"/>
                  </a:lnTo>
                  <a:cubicBezTo>
                    <a:pt x="1239654" y="0"/>
                    <a:pt x="1260024" y="8437"/>
                    <a:pt x="1275043" y="23456"/>
                  </a:cubicBezTo>
                  <a:cubicBezTo>
                    <a:pt x="1290062" y="38475"/>
                    <a:pt x="1298500" y="58845"/>
                    <a:pt x="1298500" y="80085"/>
                  </a:cubicBezTo>
                  <a:lnTo>
                    <a:pt x="1298500" y="326417"/>
                  </a:lnTo>
                  <a:cubicBezTo>
                    <a:pt x="1298500" y="347657"/>
                    <a:pt x="1290062" y="368027"/>
                    <a:pt x="1275043" y="383046"/>
                  </a:cubicBezTo>
                  <a:cubicBezTo>
                    <a:pt x="1260024" y="398065"/>
                    <a:pt x="1239654" y="406502"/>
                    <a:pt x="1218415" y="406502"/>
                  </a:cubicBezTo>
                  <a:lnTo>
                    <a:pt x="80085" y="406502"/>
                  </a:lnTo>
                  <a:cubicBezTo>
                    <a:pt x="58845" y="406502"/>
                    <a:pt x="38475" y="398065"/>
                    <a:pt x="23456" y="383046"/>
                  </a:cubicBezTo>
                  <a:cubicBezTo>
                    <a:pt x="8437" y="368027"/>
                    <a:pt x="0" y="347657"/>
                    <a:pt x="0" y="326417"/>
                  </a:cubicBezTo>
                  <a:lnTo>
                    <a:pt x="0" y="80085"/>
                  </a:lnTo>
                  <a:cubicBezTo>
                    <a:pt x="0" y="58845"/>
                    <a:pt x="8437" y="38475"/>
                    <a:pt x="23456" y="23456"/>
                  </a:cubicBezTo>
                  <a:cubicBezTo>
                    <a:pt x="38475" y="8437"/>
                    <a:pt x="58845" y="0"/>
                    <a:pt x="80085" y="0"/>
                  </a:cubicBezTo>
                  <a:close/>
                </a:path>
              </a:pathLst>
            </a:custGeom>
            <a:solidFill>
              <a:srgbClr val="E9C7C6">
                <a:alpha val="80000"/>
              </a:srgbClr>
            </a:solidFill>
          </p:spPr>
        </p:sp>
        <p:sp>
          <p:nvSpPr>
            <p:cNvPr name="TextBox 19" id="19"/>
            <p:cNvSpPr txBox="true"/>
            <p:nvPr/>
          </p:nvSpPr>
          <p:spPr>
            <a:xfrm>
              <a:off x="0" y="-47625"/>
              <a:ext cx="1298500" cy="454127"/>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297638"/>
            <a:ext cx="10545663"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Open Sans Bold"/>
                <a:ea typeface="Open Sans Bold"/>
                <a:cs typeface="Open Sans Bold"/>
                <a:sym typeface="Open Sans Bold"/>
              </a:rPr>
              <a:t>Data Cleansing - Feature Transformation</a:t>
            </a:r>
          </a:p>
        </p:txBody>
      </p:sp>
      <p:sp>
        <p:nvSpPr>
          <p:cNvPr name="TextBox 21" id="21"/>
          <p:cNvSpPr txBox="true"/>
          <p:nvPr/>
        </p:nvSpPr>
        <p:spPr>
          <a:xfrm rot="0">
            <a:off x="2880794" y="6671081"/>
            <a:ext cx="12859411" cy="1736725"/>
          </a:xfrm>
          <a:prstGeom prst="rect">
            <a:avLst/>
          </a:prstGeom>
        </p:spPr>
        <p:txBody>
          <a:bodyPr anchor="t" rtlCol="false" tIns="0" lIns="0" bIns="0" rIns="0">
            <a:spAutoFit/>
          </a:bodyPr>
          <a:lstStyle/>
          <a:p>
            <a:pPr algn="ctr">
              <a:lnSpc>
                <a:spcPts val="3499"/>
              </a:lnSpc>
            </a:pPr>
            <a:r>
              <a:rPr lang="en-US" sz="2499" b="true">
                <a:solidFill>
                  <a:srgbClr val="000000"/>
                </a:solidFill>
                <a:latin typeface="Open Sans Bold"/>
                <a:ea typeface="Open Sans Bold"/>
                <a:cs typeface="Open Sans Bold"/>
                <a:sym typeface="Open Sans Bold"/>
              </a:rPr>
              <a:t>Sebelum feature transformation, terlebih dahulu dilakukan split antara data test dan data train. Fit scaling dengan standard scaler hanya dilakukan pada data train, kemudian transformasi data test menggunakan parameter scaling yang telah dipelajari dari data train.</a:t>
            </a:r>
          </a:p>
        </p:txBody>
      </p:sp>
      <p:sp>
        <p:nvSpPr>
          <p:cNvPr name="TextBox 22" id="22"/>
          <p:cNvSpPr txBox="true"/>
          <p:nvPr/>
        </p:nvSpPr>
        <p:spPr>
          <a:xfrm rot="0">
            <a:off x="833853" y="2660007"/>
            <a:ext cx="5295584" cy="1047750"/>
          </a:xfrm>
          <a:prstGeom prst="rect">
            <a:avLst/>
          </a:prstGeom>
        </p:spPr>
        <p:txBody>
          <a:bodyPr anchor="t" rtlCol="false" tIns="0" lIns="0" bIns="0" rIns="0">
            <a:spAutoFit/>
          </a:bodyPr>
          <a:lstStyle/>
          <a:p>
            <a:pPr algn="ctr">
              <a:lnSpc>
                <a:spcPts val="4200"/>
              </a:lnSpc>
            </a:pPr>
            <a:r>
              <a:rPr lang="en-US" sz="3000" b="true">
                <a:solidFill>
                  <a:srgbClr val="000000"/>
                </a:solidFill>
                <a:latin typeface="Open Sans Bold"/>
                <a:ea typeface="Open Sans Bold"/>
                <a:cs typeface="Open Sans Bold"/>
                <a:sym typeface="Open Sans Bold"/>
              </a:rPr>
              <a:t>Split</a:t>
            </a:r>
          </a:p>
          <a:p>
            <a:pPr algn="ctr">
              <a:lnSpc>
                <a:spcPts val="4200"/>
              </a:lnSpc>
            </a:pPr>
            <a:r>
              <a:rPr lang="en-US" sz="3000" b="true">
                <a:solidFill>
                  <a:srgbClr val="000000"/>
                </a:solidFill>
                <a:latin typeface="Open Sans Bold"/>
                <a:ea typeface="Open Sans Bold"/>
                <a:cs typeface="Open Sans Bold"/>
                <a:sym typeface="Open Sans Bold"/>
              </a:rPr>
              <a:t>(Data Test &amp; Data Train)</a:t>
            </a:r>
          </a:p>
        </p:txBody>
      </p:sp>
      <p:sp>
        <p:nvSpPr>
          <p:cNvPr name="TextBox 23" id="23"/>
          <p:cNvSpPr txBox="true"/>
          <p:nvPr/>
        </p:nvSpPr>
        <p:spPr>
          <a:xfrm rot="0">
            <a:off x="6494897" y="2926707"/>
            <a:ext cx="5295584"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Open Sans Bold"/>
                <a:ea typeface="Open Sans Bold"/>
                <a:cs typeface="Open Sans Bold"/>
                <a:sym typeface="Open Sans Bold"/>
              </a:rPr>
              <a:t>Feature Transformation</a:t>
            </a:r>
          </a:p>
        </p:txBody>
      </p:sp>
      <p:sp>
        <p:nvSpPr>
          <p:cNvPr name="TextBox 24" id="24"/>
          <p:cNvSpPr txBox="true"/>
          <p:nvPr/>
        </p:nvSpPr>
        <p:spPr>
          <a:xfrm rot="0">
            <a:off x="12523906" y="1644261"/>
            <a:ext cx="4930240" cy="1231900"/>
          </a:xfrm>
          <a:prstGeom prst="rect">
            <a:avLst/>
          </a:prstGeom>
        </p:spPr>
        <p:txBody>
          <a:bodyPr anchor="t" rtlCol="false" tIns="0" lIns="0" bIns="0" rIns="0">
            <a:spAutoFit/>
          </a:bodyPr>
          <a:lstStyle/>
          <a:p>
            <a:pPr algn="ctr">
              <a:lnSpc>
                <a:spcPts val="4200"/>
              </a:lnSpc>
            </a:pPr>
            <a:r>
              <a:rPr lang="en-US" sz="3000" b="true">
                <a:solidFill>
                  <a:srgbClr val="000000"/>
                </a:solidFill>
                <a:latin typeface="Open Sans Bold"/>
                <a:ea typeface="Open Sans Bold"/>
                <a:cs typeface="Open Sans Bold"/>
                <a:sym typeface="Open Sans Bold"/>
              </a:rPr>
              <a:t>Data Train</a:t>
            </a:r>
          </a:p>
          <a:p>
            <a:pPr algn="ctr">
              <a:lnSpc>
                <a:spcPts val="2800"/>
              </a:lnSpc>
            </a:pPr>
            <a:r>
              <a:rPr lang="en-US" sz="2000" b="true">
                <a:solidFill>
                  <a:srgbClr val="000000"/>
                </a:solidFill>
                <a:latin typeface="Open Sans Bold"/>
                <a:ea typeface="Open Sans Bold"/>
                <a:cs typeface="Open Sans Bold"/>
                <a:sym typeface="Open Sans Bold"/>
              </a:rPr>
              <a:t>Dilakukan Fit scaling dengan standard scaler</a:t>
            </a:r>
          </a:p>
        </p:txBody>
      </p:sp>
      <p:sp>
        <p:nvSpPr>
          <p:cNvPr name="TextBox 25" id="25"/>
          <p:cNvSpPr txBox="true"/>
          <p:nvPr/>
        </p:nvSpPr>
        <p:spPr>
          <a:xfrm rot="0">
            <a:off x="12523906" y="3727256"/>
            <a:ext cx="4930240" cy="1231900"/>
          </a:xfrm>
          <a:prstGeom prst="rect">
            <a:avLst/>
          </a:prstGeom>
        </p:spPr>
        <p:txBody>
          <a:bodyPr anchor="t" rtlCol="false" tIns="0" lIns="0" bIns="0" rIns="0">
            <a:spAutoFit/>
          </a:bodyPr>
          <a:lstStyle/>
          <a:p>
            <a:pPr algn="ctr">
              <a:lnSpc>
                <a:spcPts val="4200"/>
              </a:lnSpc>
            </a:pPr>
            <a:r>
              <a:rPr lang="en-US" sz="3000" b="true">
                <a:solidFill>
                  <a:srgbClr val="000000"/>
                </a:solidFill>
                <a:latin typeface="Open Sans Bold"/>
                <a:ea typeface="Open Sans Bold"/>
                <a:cs typeface="Open Sans Bold"/>
                <a:sym typeface="Open Sans Bold"/>
              </a:rPr>
              <a:t>Data Test</a:t>
            </a:r>
          </a:p>
          <a:p>
            <a:pPr algn="ctr">
              <a:lnSpc>
                <a:spcPts val="2800"/>
              </a:lnSpc>
            </a:pPr>
            <a:r>
              <a:rPr lang="en-US" sz="2000" b="true">
                <a:solidFill>
                  <a:srgbClr val="000000"/>
                </a:solidFill>
                <a:latin typeface="Open Sans Bold"/>
                <a:ea typeface="Open Sans Bold"/>
                <a:cs typeface="Open Sans Bold"/>
                <a:sym typeface="Open Sans Bold"/>
              </a:rPr>
              <a:t>Menggunakan parameter scaling yang telah dipelajari dari data train</a:t>
            </a:r>
          </a:p>
        </p:txBody>
      </p:sp>
      <p:sp>
        <p:nvSpPr>
          <p:cNvPr name="AutoShape 26" id="26"/>
          <p:cNvSpPr/>
          <p:nvPr/>
        </p:nvSpPr>
        <p:spPr>
          <a:xfrm>
            <a:off x="5713897" y="3155307"/>
            <a:ext cx="781000" cy="0"/>
          </a:xfrm>
          <a:prstGeom prst="line">
            <a:avLst/>
          </a:prstGeom>
          <a:ln cap="flat" w="114300">
            <a:solidFill>
              <a:srgbClr val="000000"/>
            </a:solidFill>
            <a:prstDash val="solid"/>
            <a:headEnd type="none" len="sm" w="sm"/>
            <a:tailEnd type="arrow" len="sm" w="med"/>
          </a:ln>
        </p:spPr>
      </p:sp>
      <p:sp>
        <p:nvSpPr>
          <p:cNvPr name="AutoShape 27" id="27"/>
          <p:cNvSpPr/>
          <p:nvPr/>
        </p:nvSpPr>
        <p:spPr>
          <a:xfrm>
            <a:off x="11607809" y="3212457"/>
            <a:ext cx="781000" cy="0"/>
          </a:xfrm>
          <a:prstGeom prst="line">
            <a:avLst/>
          </a:prstGeom>
          <a:ln cap="flat" w="114300">
            <a:solidFill>
              <a:srgbClr val="000000"/>
            </a:solidFill>
            <a:prstDash val="solid"/>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675463"/>
            <a:ext cx="10545663" cy="395690"/>
            <a:chOff x="0" y="0"/>
            <a:chExt cx="2777459" cy="104215"/>
          </a:xfrm>
        </p:grpSpPr>
        <p:sp>
          <p:nvSpPr>
            <p:cNvPr name="Freeform 3" id="3"/>
            <p:cNvSpPr/>
            <p:nvPr/>
          </p:nvSpPr>
          <p:spPr>
            <a:xfrm flipH="false" flipV="false" rot="0">
              <a:off x="0" y="0"/>
              <a:ext cx="2777459" cy="104215"/>
            </a:xfrm>
            <a:custGeom>
              <a:avLst/>
              <a:gdLst/>
              <a:ahLst/>
              <a:cxnLst/>
              <a:rect r="r" b="b" t="t" l="l"/>
              <a:pathLst>
                <a:path h="104215" w="2777459">
                  <a:moveTo>
                    <a:pt x="0" y="0"/>
                  </a:moveTo>
                  <a:lnTo>
                    <a:pt x="2777459" y="0"/>
                  </a:lnTo>
                  <a:lnTo>
                    <a:pt x="2777459" y="104215"/>
                  </a:lnTo>
                  <a:lnTo>
                    <a:pt x="0" y="104215"/>
                  </a:lnTo>
                  <a:close/>
                </a:path>
              </a:pathLst>
            </a:custGeom>
            <a:solidFill>
              <a:srgbClr val="E9C7C6"/>
            </a:solidFill>
          </p:spPr>
        </p:sp>
        <p:sp>
          <p:nvSpPr>
            <p:cNvPr name="TextBox 4" id="4"/>
            <p:cNvSpPr txBox="true"/>
            <p:nvPr/>
          </p:nvSpPr>
          <p:spPr>
            <a:xfrm>
              <a:off x="0" y="-47625"/>
              <a:ext cx="2777459" cy="15184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89908" y="2441957"/>
            <a:ext cx="5937105" cy="5403086"/>
            <a:chOff x="0" y="0"/>
            <a:chExt cx="1563682" cy="1423035"/>
          </a:xfrm>
        </p:grpSpPr>
        <p:sp>
          <p:nvSpPr>
            <p:cNvPr name="Freeform 6" id="6"/>
            <p:cNvSpPr/>
            <p:nvPr/>
          </p:nvSpPr>
          <p:spPr>
            <a:xfrm flipH="false" flipV="false" rot="0">
              <a:off x="0" y="0"/>
              <a:ext cx="1563682" cy="1423035"/>
            </a:xfrm>
            <a:custGeom>
              <a:avLst/>
              <a:gdLst/>
              <a:ahLst/>
              <a:cxnLst/>
              <a:rect r="r" b="b" t="t" l="l"/>
              <a:pathLst>
                <a:path h="1423035" w="1563682">
                  <a:moveTo>
                    <a:pt x="66503" y="0"/>
                  </a:moveTo>
                  <a:lnTo>
                    <a:pt x="1497179" y="0"/>
                  </a:lnTo>
                  <a:cubicBezTo>
                    <a:pt x="1533907" y="0"/>
                    <a:pt x="1563682" y="29775"/>
                    <a:pt x="1563682" y="66503"/>
                  </a:cubicBezTo>
                  <a:lnTo>
                    <a:pt x="1563682" y="1356532"/>
                  </a:lnTo>
                  <a:cubicBezTo>
                    <a:pt x="1563682" y="1393260"/>
                    <a:pt x="1533907" y="1423035"/>
                    <a:pt x="1497179" y="1423035"/>
                  </a:cubicBezTo>
                  <a:lnTo>
                    <a:pt x="66503" y="1423035"/>
                  </a:lnTo>
                  <a:cubicBezTo>
                    <a:pt x="29775" y="1423035"/>
                    <a:pt x="0" y="1393260"/>
                    <a:pt x="0" y="1356532"/>
                  </a:cubicBezTo>
                  <a:lnTo>
                    <a:pt x="0" y="66503"/>
                  </a:lnTo>
                  <a:cubicBezTo>
                    <a:pt x="0" y="29775"/>
                    <a:pt x="29775" y="0"/>
                    <a:pt x="66503" y="0"/>
                  </a:cubicBezTo>
                  <a:close/>
                </a:path>
              </a:pathLst>
            </a:custGeom>
            <a:solidFill>
              <a:srgbClr val="E9C7C6">
                <a:alpha val="28627"/>
              </a:srgbClr>
            </a:solidFill>
          </p:spPr>
        </p:sp>
        <p:sp>
          <p:nvSpPr>
            <p:cNvPr name="TextBox 7" id="7"/>
            <p:cNvSpPr txBox="true"/>
            <p:nvPr/>
          </p:nvSpPr>
          <p:spPr>
            <a:xfrm>
              <a:off x="0" y="-47625"/>
              <a:ext cx="1563682" cy="147066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297638"/>
            <a:ext cx="10545663"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Open Sans Bold"/>
                <a:ea typeface="Open Sans Bold"/>
                <a:cs typeface="Open Sans Bold"/>
                <a:sym typeface="Open Sans Bold"/>
              </a:rPr>
              <a:t>Data Cleansing - Feature Encoding</a:t>
            </a:r>
          </a:p>
        </p:txBody>
      </p:sp>
      <p:sp>
        <p:nvSpPr>
          <p:cNvPr name="TextBox 9" id="9"/>
          <p:cNvSpPr txBox="true"/>
          <p:nvPr/>
        </p:nvSpPr>
        <p:spPr>
          <a:xfrm rot="0">
            <a:off x="1353482" y="4408564"/>
            <a:ext cx="5009957" cy="2734262"/>
          </a:xfrm>
          <a:prstGeom prst="rect">
            <a:avLst/>
          </a:prstGeom>
        </p:spPr>
        <p:txBody>
          <a:bodyPr anchor="t" rtlCol="false" tIns="0" lIns="0" bIns="0" rIns="0">
            <a:spAutoFit/>
          </a:bodyPr>
          <a:lstStyle/>
          <a:p>
            <a:pPr algn="ctr">
              <a:lnSpc>
                <a:spcPts val="3642"/>
              </a:lnSpc>
            </a:pPr>
            <a:r>
              <a:rPr lang="en-US" sz="2601">
                <a:solidFill>
                  <a:srgbClr val="000000"/>
                </a:solidFill>
                <a:latin typeface="Open Sans"/>
                <a:ea typeface="Open Sans"/>
                <a:cs typeface="Open Sans"/>
                <a:sym typeface="Open Sans"/>
              </a:rPr>
              <a:t> 'EnvironmentSatisfaction', 'JobSatisfaction', 'WorkLifeBalance', 'Education', 'JobLevel', 'StockOptionLevel', 'JobInvolvement' dan 'PerformanceRating'.</a:t>
            </a:r>
          </a:p>
        </p:txBody>
      </p:sp>
      <p:sp>
        <p:nvSpPr>
          <p:cNvPr name="TextBox 10" id="10"/>
          <p:cNvSpPr txBox="true"/>
          <p:nvPr/>
        </p:nvSpPr>
        <p:spPr>
          <a:xfrm rot="0">
            <a:off x="1353482" y="3007192"/>
            <a:ext cx="5009957" cy="905462"/>
          </a:xfrm>
          <a:prstGeom prst="rect">
            <a:avLst/>
          </a:prstGeom>
        </p:spPr>
        <p:txBody>
          <a:bodyPr anchor="t" rtlCol="false" tIns="0" lIns="0" bIns="0" rIns="0">
            <a:spAutoFit/>
          </a:bodyPr>
          <a:lstStyle/>
          <a:p>
            <a:pPr algn="ctr">
              <a:lnSpc>
                <a:spcPts val="3642"/>
              </a:lnSpc>
            </a:pPr>
            <a:r>
              <a:rPr lang="en-US" sz="2601" b="true">
                <a:solidFill>
                  <a:srgbClr val="000000"/>
                </a:solidFill>
                <a:latin typeface="Open Sans Bold"/>
                <a:ea typeface="Open Sans Bold"/>
                <a:cs typeface="Open Sans Bold"/>
                <a:sym typeface="Open Sans Bold"/>
              </a:rPr>
              <a:t>Mengubah tipe data menjadi kategorikal untuk feature</a:t>
            </a:r>
          </a:p>
        </p:txBody>
      </p:sp>
      <p:grpSp>
        <p:nvGrpSpPr>
          <p:cNvPr name="Group 11" id="11"/>
          <p:cNvGrpSpPr/>
          <p:nvPr/>
        </p:nvGrpSpPr>
        <p:grpSpPr>
          <a:xfrm rot="0">
            <a:off x="7267272" y="2441957"/>
            <a:ext cx="5937105" cy="5403086"/>
            <a:chOff x="0" y="0"/>
            <a:chExt cx="1563682" cy="1423035"/>
          </a:xfrm>
        </p:grpSpPr>
        <p:sp>
          <p:nvSpPr>
            <p:cNvPr name="Freeform 12" id="12"/>
            <p:cNvSpPr/>
            <p:nvPr/>
          </p:nvSpPr>
          <p:spPr>
            <a:xfrm flipH="false" flipV="false" rot="0">
              <a:off x="0" y="0"/>
              <a:ext cx="1563682" cy="1423035"/>
            </a:xfrm>
            <a:custGeom>
              <a:avLst/>
              <a:gdLst/>
              <a:ahLst/>
              <a:cxnLst/>
              <a:rect r="r" b="b" t="t" l="l"/>
              <a:pathLst>
                <a:path h="1423035" w="1563682">
                  <a:moveTo>
                    <a:pt x="66503" y="0"/>
                  </a:moveTo>
                  <a:lnTo>
                    <a:pt x="1497179" y="0"/>
                  </a:lnTo>
                  <a:cubicBezTo>
                    <a:pt x="1533907" y="0"/>
                    <a:pt x="1563682" y="29775"/>
                    <a:pt x="1563682" y="66503"/>
                  </a:cubicBezTo>
                  <a:lnTo>
                    <a:pt x="1563682" y="1356532"/>
                  </a:lnTo>
                  <a:cubicBezTo>
                    <a:pt x="1563682" y="1393260"/>
                    <a:pt x="1533907" y="1423035"/>
                    <a:pt x="1497179" y="1423035"/>
                  </a:cubicBezTo>
                  <a:lnTo>
                    <a:pt x="66503" y="1423035"/>
                  </a:lnTo>
                  <a:cubicBezTo>
                    <a:pt x="29775" y="1423035"/>
                    <a:pt x="0" y="1393260"/>
                    <a:pt x="0" y="1356532"/>
                  </a:cubicBezTo>
                  <a:lnTo>
                    <a:pt x="0" y="66503"/>
                  </a:lnTo>
                  <a:cubicBezTo>
                    <a:pt x="0" y="29775"/>
                    <a:pt x="29775" y="0"/>
                    <a:pt x="66503" y="0"/>
                  </a:cubicBezTo>
                  <a:close/>
                </a:path>
              </a:pathLst>
            </a:custGeom>
            <a:solidFill>
              <a:srgbClr val="E9C7C6">
                <a:alpha val="44706"/>
              </a:srgbClr>
            </a:solidFill>
          </p:spPr>
        </p:sp>
        <p:sp>
          <p:nvSpPr>
            <p:cNvPr name="TextBox 13" id="13"/>
            <p:cNvSpPr txBox="true"/>
            <p:nvPr/>
          </p:nvSpPr>
          <p:spPr>
            <a:xfrm>
              <a:off x="0" y="-47625"/>
              <a:ext cx="1563682" cy="147066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7730846" y="4408564"/>
            <a:ext cx="5009957" cy="1362662"/>
          </a:xfrm>
          <a:prstGeom prst="rect">
            <a:avLst/>
          </a:prstGeom>
        </p:spPr>
        <p:txBody>
          <a:bodyPr anchor="t" rtlCol="false" tIns="0" lIns="0" bIns="0" rIns="0">
            <a:spAutoFit/>
          </a:bodyPr>
          <a:lstStyle/>
          <a:p>
            <a:pPr algn="ctr">
              <a:lnSpc>
                <a:spcPts val="3642"/>
              </a:lnSpc>
            </a:pPr>
            <a:r>
              <a:rPr lang="en-US" sz="2601">
                <a:solidFill>
                  <a:srgbClr val="000000"/>
                </a:solidFill>
                <a:latin typeface="Open Sans"/>
                <a:ea typeface="Open Sans"/>
                <a:cs typeface="Open Sans"/>
                <a:sym typeface="Open Sans"/>
              </a:rPr>
              <a:t>'BusinessTravel', 'Department', 'EducationField', 'JobRole', 'MaritalStatus', dan 'Over18'</a:t>
            </a:r>
          </a:p>
        </p:txBody>
      </p:sp>
      <p:sp>
        <p:nvSpPr>
          <p:cNvPr name="TextBox 15" id="15"/>
          <p:cNvSpPr txBox="true"/>
          <p:nvPr/>
        </p:nvSpPr>
        <p:spPr>
          <a:xfrm rot="0">
            <a:off x="7730846" y="3007192"/>
            <a:ext cx="5009957" cy="905462"/>
          </a:xfrm>
          <a:prstGeom prst="rect">
            <a:avLst/>
          </a:prstGeom>
        </p:spPr>
        <p:txBody>
          <a:bodyPr anchor="t" rtlCol="false" tIns="0" lIns="0" bIns="0" rIns="0">
            <a:spAutoFit/>
          </a:bodyPr>
          <a:lstStyle/>
          <a:p>
            <a:pPr algn="ctr">
              <a:lnSpc>
                <a:spcPts val="3642"/>
              </a:lnSpc>
            </a:pPr>
            <a:r>
              <a:rPr lang="en-US" sz="2601" b="true">
                <a:solidFill>
                  <a:srgbClr val="000000"/>
                </a:solidFill>
                <a:latin typeface="Open Sans Bold"/>
                <a:ea typeface="Open Sans Bold"/>
                <a:cs typeface="Open Sans Bold"/>
                <a:sym typeface="Open Sans Bold"/>
              </a:rPr>
              <a:t>Kolom yang di OneHot Encoding</a:t>
            </a:r>
          </a:p>
        </p:txBody>
      </p:sp>
      <p:grpSp>
        <p:nvGrpSpPr>
          <p:cNvPr name="Group 16" id="16"/>
          <p:cNvGrpSpPr/>
          <p:nvPr/>
        </p:nvGrpSpPr>
        <p:grpSpPr>
          <a:xfrm rot="0">
            <a:off x="13642527" y="2441957"/>
            <a:ext cx="3755565" cy="5403086"/>
            <a:chOff x="0" y="0"/>
            <a:chExt cx="989120" cy="1423035"/>
          </a:xfrm>
        </p:grpSpPr>
        <p:sp>
          <p:nvSpPr>
            <p:cNvPr name="Freeform 17" id="17"/>
            <p:cNvSpPr/>
            <p:nvPr/>
          </p:nvSpPr>
          <p:spPr>
            <a:xfrm flipH="false" flipV="false" rot="0">
              <a:off x="0" y="0"/>
              <a:ext cx="989120" cy="1423035"/>
            </a:xfrm>
            <a:custGeom>
              <a:avLst/>
              <a:gdLst/>
              <a:ahLst/>
              <a:cxnLst/>
              <a:rect r="r" b="b" t="t" l="l"/>
              <a:pathLst>
                <a:path h="1423035" w="989120">
                  <a:moveTo>
                    <a:pt x="105134" y="0"/>
                  </a:moveTo>
                  <a:lnTo>
                    <a:pt x="883986" y="0"/>
                  </a:lnTo>
                  <a:cubicBezTo>
                    <a:pt x="942050" y="0"/>
                    <a:pt x="989120" y="47070"/>
                    <a:pt x="989120" y="105134"/>
                  </a:cubicBezTo>
                  <a:lnTo>
                    <a:pt x="989120" y="1317901"/>
                  </a:lnTo>
                  <a:cubicBezTo>
                    <a:pt x="989120" y="1375965"/>
                    <a:pt x="942050" y="1423035"/>
                    <a:pt x="883986" y="1423035"/>
                  </a:cubicBezTo>
                  <a:lnTo>
                    <a:pt x="105134" y="1423035"/>
                  </a:lnTo>
                  <a:cubicBezTo>
                    <a:pt x="47070" y="1423035"/>
                    <a:pt x="0" y="1375965"/>
                    <a:pt x="0" y="1317901"/>
                  </a:cubicBezTo>
                  <a:lnTo>
                    <a:pt x="0" y="105134"/>
                  </a:lnTo>
                  <a:cubicBezTo>
                    <a:pt x="0" y="47070"/>
                    <a:pt x="47070" y="0"/>
                    <a:pt x="105134" y="0"/>
                  </a:cubicBezTo>
                  <a:close/>
                </a:path>
              </a:pathLst>
            </a:custGeom>
            <a:solidFill>
              <a:srgbClr val="E9C7C6">
                <a:alpha val="71765"/>
              </a:srgbClr>
            </a:solidFill>
          </p:spPr>
        </p:sp>
        <p:sp>
          <p:nvSpPr>
            <p:cNvPr name="TextBox 18" id="18"/>
            <p:cNvSpPr txBox="true"/>
            <p:nvPr/>
          </p:nvSpPr>
          <p:spPr>
            <a:xfrm>
              <a:off x="0" y="-47625"/>
              <a:ext cx="989120" cy="147066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4106101" y="4408564"/>
            <a:ext cx="2843360" cy="905462"/>
          </a:xfrm>
          <a:prstGeom prst="rect">
            <a:avLst/>
          </a:prstGeom>
        </p:spPr>
        <p:txBody>
          <a:bodyPr anchor="t" rtlCol="false" tIns="0" lIns="0" bIns="0" rIns="0">
            <a:spAutoFit/>
          </a:bodyPr>
          <a:lstStyle/>
          <a:p>
            <a:pPr algn="ctr">
              <a:lnSpc>
                <a:spcPts val="3642"/>
              </a:lnSpc>
            </a:pPr>
            <a:r>
              <a:rPr lang="en-US" sz="2601">
                <a:solidFill>
                  <a:srgbClr val="000000"/>
                </a:solidFill>
                <a:latin typeface="Open Sans"/>
                <a:ea typeface="Open Sans"/>
                <a:cs typeface="Open Sans"/>
                <a:sym typeface="Open Sans"/>
              </a:rPr>
              <a:t>‘Gender’ dan ‘Attrition’</a:t>
            </a:r>
          </a:p>
        </p:txBody>
      </p:sp>
      <p:sp>
        <p:nvSpPr>
          <p:cNvPr name="TextBox 20" id="20"/>
          <p:cNvSpPr txBox="true"/>
          <p:nvPr/>
        </p:nvSpPr>
        <p:spPr>
          <a:xfrm rot="0">
            <a:off x="14106101" y="3007192"/>
            <a:ext cx="2843360" cy="905462"/>
          </a:xfrm>
          <a:prstGeom prst="rect">
            <a:avLst/>
          </a:prstGeom>
        </p:spPr>
        <p:txBody>
          <a:bodyPr anchor="t" rtlCol="false" tIns="0" lIns="0" bIns="0" rIns="0">
            <a:spAutoFit/>
          </a:bodyPr>
          <a:lstStyle/>
          <a:p>
            <a:pPr algn="ctr">
              <a:lnSpc>
                <a:spcPts val="3642"/>
              </a:lnSpc>
            </a:pPr>
            <a:r>
              <a:rPr lang="en-US" sz="2601" b="true">
                <a:solidFill>
                  <a:srgbClr val="000000"/>
                </a:solidFill>
                <a:latin typeface="Open Sans Bold"/>
                <a:ea typeface="Open Sans Bold"/>
                <a:cs typeface="Open Sans Bold"/>
                <a:sym typeface="Open Sans Bold"/>
              </a:rPr>
              <a:t>Kolom yang di Label Encoding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675463"/>
            <a:ext cx="10545663" cy="395690"/>
            <a:chOff x="0" y="0"/>
            <a:chExt cx="2777459" cy="104215"/>
          </a:xfrm>
        </p:grpSpPr>
        <p:sp>
          <p:nvSpPr>
            <p:cNvPr name="Freeform 3" id="3"/>
            <p:cNvSpPr/>
            <p:nvPr/>
          </p:nvSpPr>
          <p:spPr>
            <a:xfrm flipH="false" flipV="false" rot="0">
              <a:off x="0" y="0"/>
              <a:ext cx="2777459" cy="104215"/>
            </a:xfrm>
            <a:custGeom>
              <a:avLst/>
              <a:gdLst/>
              <a:ahLst/>
              <a:cxnLst/>
              <a:rect r="r" b="b" t="t" l="l"/>
              <a:pathLst>
                <a:path h="104215" w="2777459">
                  <a:moveTo>
                    <a:pt x="0" y="0"/>
                  </a:moveTo>
                  <a:lnTo>
                    <a:pt x="2777459" y="0"/>
                  </a:lnTo>
                  <a:lnTo>
                    <a:pt x="2777459" y="104215"/>
                  </a:lnTo>
                  <a:lnTo>
                    <a:pt x="0" y="104215"/>
                  </a:lnTo>
                  <a:close/>
                </a:path>
              </a:pathLst>
            </a:custGeom>
            <a:solidFill>
              <a:srgbClr val="E9C7C6"/>
            </a:solidFill>
          </p:spPr>
        </p:sp>
        <p:sp>
          <p:nvSpPr>
            <p:cNvPr name="TextBox 4" id="4"/>
            <p:cNvSpPr txBox="true"/>
            <p:nvPr/>
          </p:nvSpPr>
          <p:spPr>
            <a:xfrm>
              <a:off x="0" y="-47625"/>
              <a:ext cx="2777459" cy="15184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89908" y="2441957"/>
            <a:ext cx="6872051" cy="6457896"/>
            <a:chOff x="0" y="0"/>
            <a:chExt cx="1809923" cy="1700845"/>
          </a:xfrm>
        </p:grpSpPr>
        <p:sp>
          <p:nvSpPr>
            <p:cNvPr name="Freeform 6" id="6"/>
            <p:cNvSpPr/>
            <p:nvPr/>
          </p:nvSpPr>
          <p:spPr>
            <a:xfrm flipH="false" flipV="false" rot="0">
              <a:off x="0" y="0"/>
              <a:ext cx="1809923" cy="1700845"/>
            </a:xfrm>
            <a:custGeom>
              <a:avLst/>
              <a:gdLst/>
              <a:ahLst/>
              <a:cxnLst/>
              <a:rect r="r" b="b" t="t" l="l"/>
              <a:pathLst>
                <a:path h="1700845" w="1809923">
                  <a:moveTo>
                    <a:pt x="57456" y="0"/>
                  </a:moveTo>
                  <a:lnTo>
                    <a:pt x="1752467" y="0"/>
                  </a:lnTo>
                  <a:cubicBezTo>
                    <a:pt x="1784199" y="0"/>
                    <a:pt x="1809923" y="25724"/>
                    <a:pt x="1809923" y="57456"/>
                  </a:cubicBezTo>
                  <a:lnTo>
                    <a:pt x="1809923" y="1643389"/>
                  </a:lnTo>
                  <a:cubicBezTo>
                    <a:pt x="1809923" y="1658628"/>
                    <a:pt x="1803870" y="1673242"/>
                    <a:pt x="1793094" y="1684017"/>
                  </a:cubicBezTo>
                  <a:cubicBezTo>
                    <a:pt x="1782320" y="1694792"/>
                    <a:pt x="1767705" y="1700845"/>
                    <a:pt x="1752467" y="1700845"/>
                  </a:cubicBezTo>
                  <a:lnTo>
                    <a:pt x="57456" y="1700845"/>
                  </a:lnTo>
                  <a:cubicBezTo>
                    <a:pt x="25724" y="1700845"/>
                    <a:pt x="0" y="1675121"/>
                    <a:pt x="0" y="1643389"/>
                  </a:cubicBezTo>
                  <a:lnTo>
                    <a:pt x="0" y="57456"/>
                  </a:lnTo>
                  <a:cubicBezTo>
                    <a:pt x="0" y="25724"/>
                    <a:pt x="25724" y="0"/>
                    <a:pt x="57456" y="0"/>
                  </a:cubicBezTo>
                  <a:close/>
                </a:path>
              </a:pathLst>
            </a:custGeom>
            <a:solidFill>
              <a:srgbClr val="E9C7C6">
                <a:alpha val="28627"/>
              </a:srgbClr>
            </a:solidFill>
          </p:spPr>
        </p:sp>
        <p:sp>
          <p:nvSpPr>
            <p:cNvPr name="TextBox 7" id="7"/>
            <p:cNvSpPr txBox="true"/>
            <p:nvPr/>
          </p:nvSpPr>
          <p:spPr>
            <a:xfrm>
              <a:off x="0" y="-47625"/>
              <a:ext cx="1809923" cy="174847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51321" y="2950229"/>
            <a:ext cx="6129911" cy="2193271"/>
          </a:xfrm>
          <a:custGeom>
            <a:avLst/>
            <a:gdLst/>
            <a:ahLst/>
            <a:cxnLst/>
            <a:rect r="r" b="b" t="t" l="l"/>
            <a:pathLst>
              <a:path h="2193271" w="6129911">
                <a:moveTo>
                  <a:pt x="0" y="0"/>
                </a:moveTo>
                <a:lnTo>
                  <a:pt x="6129911" y="0"/>
                </a:lnTo>
                <a:lnTo>
                  <a:pt x="6129911" y="2193271"/>
                </a:lnTo>
                <a:lnTo>
                  <a:pt x="0" y="2193271"/>
                </a:lnTo>
                <a:lnTo>
                  <a:pt x="0" y="0"/>
                </a:lnTo>
                <a:close/>
              </a:path>
            </a:pathLst>
          </a:custGeom>
          <a:blipFill>
            <a:blip r:embed="rId2"/>
            <a:stretch>
              <a:fillRect l="0" t="0" r="0" b="0"/>
            </a:stretch>
          </a:blipFill>
        </p:spPr>
      </p:sp>
      <p:sp>
        <p:nvSpPr>
          <p:cNvPr name="Freeform 9" id="9"/>
          <p:cNvSpPr/>
          <p:nvPr/>
        </p:nvSpPr>
        <p:spPr>
          <a:xfrm flipH="false" flipV="false" rot="0">
            <a:off x="8120152" y="3749174"/>
            <a:ext cx="9139148" cy="3472876"/>
          </a:xfrm>
          <a:custGeom>
            <a:avLst/>
            <a:gdLst/>
            <a:ahLst/>
            <a:cxnLst/>
            <a:rect r="r" b="b" t="t" l="l"/>
            <a:pathLst>
              <a:path h="3472876" w="9139148">
                <a:moveTo>
                  <a:pt x="0" y="0"/>
                </a:moveTo>
                <a:lnTo>
                  <a:pt x="9139148" y="0"/>
                </a:lnTo>
                <a:lnTo>
                  <a:pt x="9139148" y="3472876"/>
                </a:lnTo>
                <a:lnTo>
                  <a:pt x="0" y="3472876"/>
                </a:lnTo>
                <a:lnTo>
                  <a:pt x="0" y="0"/>
                </a:lnTo>
                <a:close/>
              </a:path>
            </a:pathLst>
          </a:custGeom>
          <a:blipFill>
            <a:blip r:embed="rId3"/>
            <a:stretch>
              <a:fillRect l="0" t="0" r="0" b="0"/>
            </a:stretch>
          </a:blipFill>
        </p:spPr>
      </p:sp>
      <p:sp>
        <p:nvSpPr>
          <p:cNvPr name="TextBox 10" id="10"/>
          <p:cNvSpPr txBox="true"/>
          <p:nvPr/>
        </p:nvSpPr>
        <p:spPr>
          <a:xfrm rot="0">
            <a:off x="0" y="297638"/>
            <a:ext cx="10545663"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Open Sans Bold"/>
                <a:ea typeface="Open Sans Bold"/>
                <a:cs typeface="Open Sans Bold"/>
                <a:sym typeface="Open Sans Bold"/>
              </a:rPr>
              <a:t>Data Cleansing -  Handle Class Imbalance</a:t>
            </a:r>
          </a:p>
        </p:txBody>
      </p:sp>
      <p:sp>
        <p:nvSpPr>
          <p:cNvPr name="TextBox 11" id="11"/>
          <p:cNvSpPr txBox="true"/>
          <p:nvPr/>
        </p:nvSpPr>
        <p:spPr>
          <a:xfrm rot="0">
            <a:off x="1181627" y="5428462"/>
            <a:ext cx="6288612" cy="3191462"/>
          </a:xfrm>
          <a:prstGeom prst="rect">
            <a:avLst/>
          </a:prstGeom>
        </p:spPr>
        <p:txBody>
          <a:bodyPr anchor="t" rtlCol="false" tIns="0" lIns="0" bIns="0" rIns="0">
            <a:spAutoFit/>
          </a:bodyPr>
          <a:lstStyle/>
          <a:p>
            <a:pPr algn="ctr">
              <a:lnSpc>
                <a:spcPts val="3642"/>
              </a:lnSpc>
            </a:pPr>
            <a:r>
              <a:rPr lang="en-US" sz="2601" b="true">
                <a:solidFill>
                  <a:srgbClr val="000000"/>
                </a:solidFill>
                <a:latin typeface="Open Sans Bold"/>
                <a:ea typeface="Open Sans Bold"/>
                <a:cs typeface="Open Sans Bold"/>
                <a:sym typeface="Open Sans Bold"/>
              </a:rPr>
              <a:t>Terjadi class imbalance dengan rasio dari kelas Yes terhadap kelas No adalah sekitar 19.45%. Untuk mencegah kebocoran data (data leakage), akan dilakukan SMOTE terhadap data train saja, tidak pada data test.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675463"/>
            <a:ext cx="10545663" cy="395690"/>
            <a:chOff x="0" y="0"/>
            <a:chExt cx="2777459" cy="104215"/>
          </a:xfrm>
        </p:grpSpPr>
        <p:sp>
          <p:nvSpPr>
            <p:cNvPr name="Freeform 3" id="3"/>
            <p:cNvSpPr/>
            <p:nvPr/>
          </p:nvSpPr>
          <p:spPr>
            <a:xfrm flipH="false" flipV="false" rot="0">
              <a:off x="0" y="0"/>
              <a:ext cx="2777459" cy="104215"/>
            </a:xfrm>
            <a:custGeom>
              <a:avLst/>
              <a:gdLst/>
              <a:ahLst/>
              <a:cxnLst/>
              <a:rect r="r" b="b" t="t" l="l"/>
              <a:pathLst>
                <a:path h="104215" w="2777459">
                  <a:moveTo>
                    <a:pt x="0" y="0"/>
                  </a:moveTo>
                  <a:lnTo>
                    <a:pt x="2777459" y="0"/>
                  </a:lnTo>
                  <a:lnTo>
                    <a:pt x="2777459" y="104215"/>
                  </a:lnTo>
                  <a:lnTo>
                    <a:pt x="0" y="104215"/>
                  </a:lnTo>
                  <a:close/>
                </a:path>
              </a:pathLst>
            </a:custGeom>
            <a:solidFill>
              <a:srgbClr val="9FC3D0"/>
            </a:solidFill>
          </p:spPr>
        </p:sp>
        <p:sp>
          <p:nvSpPr>
            <p:cNvPr name="TextBox 4" id="4"/>
            <p:cNvSpPr txBox="true"/>
            <p:nvPr/>
          </p:nvSpPr>
          <p:spPr>
            <a:xfrm>
              <a:off x="0" y="-47625"/>
              <a:ext cx="2777459" cy="15184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56544" y="3700082"/>
            <a:ext cx="14974912" cy="2886837"/>
            <a:chOff x="0" y="0"/>
            <a:chExt cx="3944010" cy="760319"/>
          </a:xfrm>
        </p:grpSpPr>
        <p:sp>
          <p:nvSpPr>
            <p:cNvPr name="Freeform 6" id="6"/>
            <p:cNvSpPr/>
            <p:nvPr/>
          </p:nvSpPr>
          <p:spPr>
            <a:xfrm flipH="false" flipV="false" rot="0">
              <a:off x="0" y="0"/>
              <a:ext cx="3944010" cy="760319"/>
            </a:xfrm>
            <a:custGeom>
              <a:avLst/>
              <a:gdLst/>
              <a:ahLst/>
              <a:cxnLst/>
              <a:rect r="r" b="b" t="t" l="l"/>
              <a:pathLst>
                <a:path h="760319" w="3944010">
                  <a:moveTo>
                    <a:pt x="26367" y="0"/>
                  </a:moveTo>
                  <a:lnTo>
                    <a:pt x="3917643" y="0"/>
                  </a:lnTo>
                  <a:cubicBezTo>
                    <a:pt x="3924636" y="0"/>
                    <a:pt x="3931342" y="2778"/>
                    <a:pt x="3936287" y="7723"/>
                  </a:cubicBezTo>
                  <a:cubicBezTo>
                    <a:pt x="3941232" y="12667"/>
                    <a:pt x="3944010" y="19374"/>
                    <a:pt x="3944010" y="26367"/>
                  </a:cubicBezTo>
                  <a:lnTo>
                    <a:pt x="3944010" y="733952"/>
                  </a:lnTo>
                  <a:cubicBezTo>
                    <a:pt x="3944010" y="748514"/>
                    <a:pt x="3932205" y="760319"/>
                    <a:pt x="3917643" y="760319"/>
                  </a:cubicBezTo>
                  <a:lnTo>
                    <a:pt x="26367" y="760319"/>
                  </a:lnTo>
                  <a:cubicBezTo>
                    <a:pt x="19374" y="760319"/>
                    <a:pt x="12667" y="757541"/>
                    <a:pt x="7723" y="752597"/>
                  </a:cubicBezTo>
                  <a:cubicBezTo>
                    <a:pt x="2778" y="747652"/>
                    <a:pt x="0" y="740945"/>
                    <a:pt x="0" y="733952"/>
                  </a:cubicBezTo>
                  <a:lnTo>
                    <a:pt x="0" y="26367"/>
                  </a:lnTo>
                  <a:cubicBezTo>
                    <a:pt x="0" y="19374"/>
                    <a:pt x="2778" y="12667"/>
                    <a:pt x="7723" y="7723"/>
                  </a:cubicBezTo>
                  <a:cubicBezTo>
                    <a:pt x="12667" y="2778"/>
                    <a:pt x="19374" y="0"/>
                    <a:pt x="26367" y="0"/>
                  </a:cubicBezTo>
                  <a:close/>
                </a:path>
              </a:pathLst>
            </a:custGeom>
            <a:solidFill>
              <a:srgbClr val="9FC3D0">
                <a:alpha val="28627"/>
              </a:srgbClr>
            </a:solidFill>
          </p:spPr>
        </p:sp>
        <p:sp>
          <p:nvSpPr>
            <p:cNvPr name="TextBox 7" id="7"/>
            <p:cNvSpPr txBox="true"/>
            <p:nvPr/>
          </p:nvSpPr>
          <p:spPr>
            <a:xfrm>
              <a:off x="0" y="-47625"/>
              <a:ext cx="3944010" cy="807944"/>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297638"/>
            <a:ext cx="10545663"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Open Sans Bold"/>
                <a:ea typeface="Open Sans Bold"/>
                <a:cs typeface="Open Sans Bold"/>
                <a:sym typeface="Open Sans Bold"/>
              </a:rPr>
              <a:t> </a:t>
            </a:r>
            <a:r>
              <a:rPr lang="en-US" sz="3999" b="true">
                <a:solidFill>
                  <a:srgbClr val="000000"/>
                </a:solidFill>
                <a:latin typeface="Open Sans Bold"/>
                <a:ea typeface="Open Sans Bold"/>
                <a:cs typeface="Open Sans Bold"/>
                <a:sym typeface="Open Sans Bold"/>
              </a:rPr>
              <a:t>Feature Engineering -  Feature selection</a:t>
            </a:r>
          </a:p>
        </p:txBody>
      </p:sp>
      <p:sp>
        <p:nvSpPr>
          <p:cNvPr name="TextBox 9" id="9"/>
          <p:cNvSpPr txBox="true"/>
          <p:nvPr/>
        </p:nvSpPr>
        <p:spPr>
          <a:xfrm rot="0">
            <a:off x="3266776" y="4433594"/>
            <a:ext cx="11754447" cy="1362662"/>
          </a:xfrm>
          <a:prstGeom prst="rect">
            <a:avLst/>
          </a:prstGeom>
        </p:spPr>
        <p:txBody>
          <a:bodyPr anchor="t" rtlCol="false" tIns="0" lIns="0" bIns="0" rIns="0">
            <a:spAutoFit/>
          </a:bodyPr>
          <a:lstStyle/>
          <a:p>
            <a:pPr algn="ctr" marL="561752" indent="-280876" lvl="1">
              <a:lnSpc>
                <a:spcPts val="3642"/>
              </a:lnSpc>
              <a:buFont typeface="Arial"/>
              <a:buChar char="•"/>
            </a:pPr>
            <a:r>
              <a:rPr lang="en-US" b="true" sz="2601">
                <a:solidFill>
                  <a:srgbClr val="000000"/>
                </a:solidFill>
                <a:latin typeface="Open Sans Bold"/>
                <a:ea typeface="Open Sans Bold"/>
                <a:cs typeface="Open Sans Bold"/>
                <a:sym typeface="Open Sans Bold"/>
              </a:rPr>
              <a:t>Kolom EmployeeID di-drop karena hanya sebagai identify</a:t>
            </a:r>
          </a:p>
          <a:p>
            <a:pPr algn="ctr" marL="561752" indent="-280876" lvl="1">
              <a:lnSpc>
                <a:spcPts val="3642"/>
              </a:lnSpc>
              <a:buFont typeface="Arial"/>
              <a:buChar char="•"/>
            </a:pPr>
            <a:r>
              <a:rPr lang="en-US" b="true" sz="2601">
                <a:solidFill>
                  <a:srgbClr val="000000"/>
                </a:solidFill>
                <a:latin typeface="Open Sans Bold"/>
                <a:ea typeface="Open Sans Bold"/>
                <a:cs typeface="Open Sans Bold"/>
                <a:sym typeface="Open Sans Bold"/>
              </a:rPr>
              <a:t>Kolom EmployeeCount, StandardHours dan Over18 dapat di-drop karena tidak memiliki variabilitas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DAGXPycoAj0</dc:identifier>
  <dcterms:modified xsi:type="dcterms:W3CDTF">2011-08-01T06:04:30Z</dcterms:modified>
  <cp:revision>1</cp:revision>
  <dc:title>Stage 2 Data Pre-Processing</dc:title>
</cp:coreProperties>
</file>