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Line"/>
          <p:cNvSpPr/>
          <p:nvPr/>
        </p:nvSpPr>
        <p:spPr>
          <a:xfrm flipV="1">
            <a:off x="-1" y="6465261"/>
            <a:ext cx="24384002" cy="1"/>
          </a:xfrm>
          <a:prstGeom prst="line">
            <a:avLst/>
          </a:prstGeom>
          <a:ln w="25400" cap="rnd">
            <a:solidFill>
              <a:srgbClr val="000000"/>
            </a:solidFill>
            <a:custDash>
              <a:ds d="100000" sp="200000"/>
            </a:custDash>
          </a:ln>
        </p:spPr>
        <p:txBody>
          <a:bodyPr lIns="50800" tIns="50800" rIns="50800" bIns="50800" anchor="ctr"/>
          <a:lstStyle/>
          <a:p>
            <a:pPr/>
          </a:p>
        </p:txBody>
      </p:sp>
      <p:sp>
        <p:nvSpPr>
          <p:cNvPr id="152" name="Line"/>
          <p:cNvSpPr/>
          <p:nvPr/>
        </p:nvSpPr>
        <p:spPr>
          <a:xfrm flipH="1">
            <a:off x="12191999" y="0"/>
            <a:ext cx="2" cy="13716000"/>
          </a:xfrm>
          <a:prstGeom prst="line">
            <a:avLst/>
          </a:prstGeom>
          <a:ln w="25400" cap="rnd">
            <a:solidFill>
              <a:srgbClr val="000000"/>
            </a:solidFill>
            <a:custDash>
              <a:ds d="100000" sp="200000"/>
            </a:custDash>
          </a:ln>
        </p:spPr>
        <p:txBody>
          <a:bodyPr lIns="50800" tIns="50800" rIns="50800" bIns="50800" anchor="ctr"/>
          <a:lstStyle/>
          <a:p>
            <a:pPr/>
          </a:p>
        </p:txBody>
      </p:sp>
      <p:sp>
        <p:nvSpPr>
          <p:cNvPr id="153" name="Rectangle"/>
          <p:cNvSpPr/>
          <p:nvPr/>
        </p:nvSpPr>
        <p:spPr>
          <a:xfrm>
            <a:off x="12330779" y="102314"/>
            <a:ext cx="11488469" cy="13511373"/>
          </a:xfrm>
          <a:prstGeom prst="rect">
            <a:avLst/>
          </a:prstGeom>
          <a:solidFill>
            <a:srgbClr val="EBEBEB"/>
          </a:solidFill>
          <a:ln w="381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4" name="Rectangle"/>
          <p:cNvSpPr/>
          <p:nvPr/>
        </p:nvSpPr>
        <p:spPr>
          <a:xfrm>
            <a:off x="559316" y="102314"/>
            <a:ext cx="11488470" cy="13511373"/>
          </a:xfrm>
          <a:prstGeom prst="rect">
            <a:avLst/>
          </a:prstGeom>
          <a:solidFill>
            <a:srgbClr val="EBEBEB"/>
          </a:solidFill>
          <a:ln w="381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5" name="Medical benches.…"/>
          <p:cNvSpPr txBox="1"/>
          <p:nvPr/>
        </p:nvSpPr>
        <p:spPr>
          <a:xfrm>
            <a:off x="668868" y="991259"/>
            <a:ext cx="5588001" cy="269998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Medical benches.</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Fire/emergency evacuation plan.</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Immediate call-off scenarios:</a:t>
            </a:r>
          </a:p>
          <a:p>
            <a:pPr lvl="1" marL="317500" indent="-190500" algn="l">
              <a:buSzPct val="100000"/>
              <a:buChar char="•"/>
              <a:defRPr sz="1400">
                <a:solidFill>
                  <a:srgbClr val="000000"/>
                </a:solidFill>
                <a:latin typeface="Lucida Grande"/>
                <a:ea typeface="Lucida Grande"/>
                <a:cs typeface="Lucida Grande"/>
                <a:sym typeface="Lucida Grande"/>
              </a:defRPr>
            </a:pPr>
            <a:r>
              <a:t>Medics unavailable to observe gameplay.</a:t>
            </a:r>
          </a:p>
          <a:p>
            <a:pPr lvl="1" marL="317500" indent="-190500" algn="l">
              <a:buSzPct val="100000"/>
              <a:buChar char="•"/>
              <a:defRPr sz="1400">
                <a:solidFill>
                  <a:srgbClr val="000000"/>
                </a:solidFill>
                <a:latin typeface="Lucida Grande"/>
                <a:ea typeface="Lucida Grande"/>
                <a:cs typeface="Lucida Grande"/>
                <a:sym typeface="Lucida Grande"/>
              </a:defRPr>
            </a:pPr>
            <a:r>
              <a:t>Obvious problem with the scoreboard or clocks.</a:t>
            </a:r>
          </a:p>
          <a:p>
            <a:pPr lvl="1" marL="317500" indent="-190500" algn="l">
              <a:buSzPct val="100000"/>
              <a:buChar char="•"/>
              <a:defRPr sz="1400">
                <a:solidFill>
                  <a:srgbClr val="000000"/>
                </a:solidFill>
                <a:latin typeface="Lucida Grande"/>
                <a:ea typeface="Lucida Grande"/>
                <a:cs typeface="Lucida Grande"/>
                <a:sym typeface="Lucida Grande"/>
              </a:defRPr>
            </a:pPr>
            <a:r>
              <a:t>Obvious player injury or any bleeding.</a:t>
            </a:r>
          </a:p>
          <a:p>
            <a:pPr lvl="1" marL="317500" indent="-190500" algn="l">
              <a:buSzPct val="100000"/>
              <a:buChar char="•"/>
              <a:defRPr sz="1400">
                <a:solidFill>
                  <a:srgbClr val="000000"/>
                </a:solidFill>
                <a:latin typeface="Lucida Grande"/>
                <a:ea typeface="Lucida Grande"/>
                <a:cs typeface="Lucida Grande"/>
                <a:sym typeface="Lucida Grande"/>
              </a:defRPr>
            </a:pPr>
            <a:r>
              <a:t>Possible player injury, without affirmative response to the question, “Can you continue?”</a:t>
            </a:r>
          </a:p>
          <a:p>
            <a:pPr lvl="1" marL="317500" indent="-190500" algn="l">
              <a:buSzPct val="100000"/>
              <a:buChar char="•"/>
              <a:defRPr sz="1400">
                <a:solidFill>
                  <a:srgbClr val="000000"/>
                </a:solidFill>
                <a:latin typeface="Lucida Grande"/>
                <a:ea typeface="Lucida Grande"/>
                <a:cs typeface="Lucida Grande"/>
                <a:sym typeface="Lucida Grande"/>
              </a:defRPr>
            </a:pPr>
            <a:r>
              <a:t>Player or official forcefully strikes their head on the ground or appears concussed.</a:t>
            </a:r>
          </a:p>
          <a:p>
            <a:pPr lvl="1" marL="317500" indent="-190500" algn="l">
              <a:buSzPct val="100000"/>
              <a:buChar char="•"/>
              <a:defRPr sz="1400">
                <a:solidFill>
                  <a:srgbClr val="000000"/>
                </a:solidFill>
                <a:latin typeface="Lucida Grande"/>
                <a:ea typeface="Lucida Grande"/>
                <a:cs typeface="Lucida Grande"/>
                <a:sym typeface="Lucida Grande"/>
              </a:defRPr>
            </a:pPr>
            <a:r>
              <a:t>Any </a:t>
            </a:r>
            <a:r>
              <a:rPr u="sng"/>
              <a:t>non-player</a:t>
            </a:r>
            <a:r>
              <a:t> goes to the ground and does not immediately and actively return upright.</a:t>
            </a:r>
          </a:p>
        </p:txBody>
      </p:sp>
      <p:sp>
        <p:nvSpPr>
          <p:cNvPr id="156" name="Game Administration"/>
          <p:cNvSpPr txBox="1"/>
          <p:nvPr/>
        </p:nvSpPr>
        <p:spPr>
          <a:xfrm>
            <a:off x="2235071" y="621836"/>
            <a:ext cx="2455595" cy="358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Game Administration</a:t>
            </a:r>
          </a:p>
        </p:txBody>
      </p:sp>
      <p:sp>
        <p:nvSpPr>
          <p:cNvPr id="157" name="Before Intermission:…"/>
          <p:cNvSpPr txBox="1"/>
          <p:nvPr/>
        </p:nvSpPr>
        <p:spPr>
          <a:xfrm>
            <a:off x="6346512" y="991259"/>
            <a:ext cx="5591723" cy="3221292"/>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rPr b="1"/>
              <a:t>Before Intermission</a:t>
            </a:r>
            <a:r>
              <a: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rPr b="1"/>
              <a:t>HR</a:t>
            </a:r>
            <a:r>
              <a:t>: Ask teams if they want to use their OR.</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rPr b="1"/>
              <a:t>JRs</a:t>
            </a:r>
            <a:r>
              <a:t>: Check in with SKs and notify me afterward.</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rPr b="1"/>
              <a:t>JT</a:t>
            </a:r>
            <a:r>
              <a:t>: Wait at least 30 seconds and HNSO instructions before ending a period or declaring the final score.</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rPr b="1"/>
              <a:t>During Intermission</a:t>
            </a:r>
            <a:r>
              <a:t>:</a:t>
            </a:r>
          </a:p>
          <a:p>
            <a:pPr marL="317500" indent="-190500" algn="l">
              <a:buSzPct val="100000"/>
              <a:buChar char="•"/>
              <a:defRPr sz="1400">
                <a:solidFill>
                  <a:srgbClr val="000000"/>
                </a:solidFill>
                <a:latin typeface="Lucida Grande"/>
                <a:ea typeface="Lucida Grande"/>
                <a:cs typeface="Lucida Grande"/>
                <a:sym typeface="Lucida Grande"/>
              </a:defRPr>
            </a:pPr>
            <a:r>
              <a:rPr b="1"/>
              <a:t>HR &amp; HNSO</a:t>
            </a:r>
            <a:r>
              <a:t>: check in with coaches during intermission.</a:t>
            </a:r>
          </a:p>
          <a:p>
            <a:pPr marL="317500" indent="-190500" algn="l">
              <a:buSzPct val="100000"/>
              <a:buChar char="•"/>
              <a:defRPr sz="1400">
                <a:solidFill>
                  <a:srgbClr val="000000"/>
                </a:solidFill>
                <a:latin typeface="Lucida Grande"/>
                <a:ea typeface="Lucida Grande"/>
                <a:cs typeface="Lucida Grande"/>
                <a:sym typeface="Lucida Grande"/>
              </a:defRPr>
            </a:pPr>
            <a:r>
              <a:rPr b="1"/>
              <a:t>All Officials</a:t>
            </a:r>
            <a:r>
              <a:t> meet at the </a:t>
            </a:r>
            <a:r>
              <a:rPr u="sng"/>
              <a:t>designated area</a:t>
            </a:r>
            <a:r>
              <a:t> at 5:00 remaining on the intermission clock.</a:t>
            </a:r>
          </a:p>
          <a:p>
            <a:pPr lvl="1" marL="317500" indent="-190500" algn="l">
              <a:buSzPct val="100000"/>
              <a:buChar char="•"/>
              <a:defRPr sz="1400">
                <a:solidFill>
                  <a:srgbClr val="000000"/>
                </a:solidFill>
                <a:latin typeface="Lucida Grande"/>
                <a:ea typeface="Lucida Grande"/>
                <a:cs typeface="Lucida Grande"/>
                <a:sym typeface="Lucida Grande"/>
              </a:defRPr>
            </a:pPr>
            <a:r>
              <a:rPr b="1"/>
              <a:t>HNSO &amp; HR</a:t>
            </a:r>
            <a:r>
              <a:t>: check with the PBM to confirm all required players report.</a:t>
            </a:r>
          </a:p>
          <a:p>
            <a:pPr marL="254000" indent="-254000" algn="l">
              <a:buSzPct val="100000"/>
              <a:buAutoNum type="arabicPeriod" startAt="3"/>
              <a:defRPr sz="1400">
                <a:solidFill>
                  <a:srgbClr val="000000"/>
                </a:solidFill>
                <a:latin typeface="Lucida Grande"/>
                <a:ea typeface="Lucida Grande"/>
                <a:cs typeface="Lucida Grande"/>
                <a:sym typeface="Lucida Grande"/>
              </a:defRPr>
            </a:pPr>
            <a:r>
              <a:rPr b="1"/>
              <a:t>After Period 2</a:t>
            </a:r>
            <a:r>
              <a: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rPr b="1"/>
              <a:t>HNSO</a:t>
            </a:r>
            <a:r>
              <a:t>: Declare the score final and instruct the SBO and JT to take the appropriate actions.</a:t>
            </a:r>
          </a:p>
        </p:txBody>
      </p:sp>
      <p:sp>
        <p:nvSpPr>
          <p:cNvPr id="158" name="End-of-Period/Game Procedures"/>
          <p:cNvSpPr txBox="1"/>
          <p:nvPr/>
        </p:nvSpPr>
        <p:spPr>
          <a:xfrm>
            <a:off x="7251529" y="621836"/>
            <a:ext cx="3781688" cy="358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End-of-Period/Game Procedures</a:t>
            </a:r>
          </a:p>
        </p:txBody>
      </p:sp>
      <p:sp>
        <p:nvSpPr>
          <p:cNvPr id="159" name="IPRs:…"/>
          <p:cNvSpPr txBox="1"/>
          <p:nvPr/>
        </p:nvSpPr>
        <p:spPr>
          <a:xfrm>
            <a:off x="668868" y="4078862"/>
            <a:ext cx="5588001" cy="938992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rPr b="1"/>
              <a:t>IPRs:</a:t>
            </a:r>
            <a:endParaRPr b="1"/>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All pack definition and </a:t>
            </a:r>
            <a:r>
              <a:rPr u="sng"/>
              <a:t>reformation</a:t>
            </a:r>
            <a:r>
              <a:t> penalties.</a:t>
            </a:r>
          </a:p>
          <a:p>
            <a:pPr lvl="1" marL="317500" indent="-190500" algn="l">
              <a:buSzPct val="100000"/>
              <a:buChar char="•"/>
              <a:defRPr sz="1400">
                <a:solidFill>
                  <a:srgbClr val="000000"/>
                </a:solidFill>
                <a:latin typeface="Lucida Grande"/>
                <a:ea typeface="Lucida Grande"/>
                <a:cs typeface="Lucida Grande"/>
                <a:sym typeface="Lucida Grande"/>
              </a:defRPr>
            </a:pPr>
            <a:r>
              <a:t>Other officials may issue </a:t>
            </a:r>
            <a:r>
              <a:rPr u="sng"/>
              <a:t>illegal contact</a:t>
            </a:r>
            <a:r>
              <a:t> penalties when there is game impact (down, OOB, etc.).</a:t>
            </a:r>
          </a:p>
          <a:p>
            <a:pPr lvl="1" marL="317500" indent="-190500" algn="l">
              <a:buSzPct val="100000"/>
              <a:buChar char="•"/>
              <a:defRPr sz="1400">
                <a:solidFill>
                  <a:srgbClr val="000000"/>
                </a:solidFill>
                <a:latin typeface="Lucida Grande"/>
                <a:ea typeface="Lucida Grande"/>
                <a:cs typeface="Lucida Grande"/>
                <a:sym typeface="Lucida Grande"/>
              </a:defRPr>
            </a:pPr>
            <a:r>
              <a:t>Continued blocking w/o impact is insufficient for illegal contact, although you may point at players who are candidates for reformation penalties.</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JRs: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maximum trip points in this game is </a:t>
            </a:r>
            <a:r>
              <a:rPr u="sng"/>
              <a:t>4</a:t>
            </a:r>
            <a:r>
              <a: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Check-in with SKs pre-game and after each period.</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Follow jammers to and from the penalty box.</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Watch for illegal exit/reentry, illegal contact, etc.</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Follow jammers to their bench during lineups.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Report points at the 4th whistle whenever possible.</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points aren’t earned, know which opposing player's numbers weren’t passed.</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Check for NOTT points as quickly as possible.</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a star pass is incomplete, stay with your jammer and notify IPRs.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your jammer leaves the track due to injury, equipment failure, etc., keep your eyes on them and notify the IPRs so we can end the jam if the other jammer is penalized or leaves the track.</a:t>
            </a:r>
          </a:p>
          <a:p>
            <a:pPr marL="228600" indent="-2286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OPRs: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Drop </a:t>
            </a:r>
            <a:r>
              <a:rPr u="sng"/>
              <a:t>way</a:t>
            </a:r>
            <a:r>
              <a:t> too early, and </a:t>
            </a:r>
            <a:r>
              <a:rPr u="sng"/>
              <a:t>commit</a:t>
            </a:r>
            <a:r>
              <a:t> to the drop (in derby and non-derby directions).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the pack is moving and you are behind your wall, you are already late.</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Don’t show me you can individually keep or catch up, show me you can drop, reset your position, and support your crew mates.</a:t>
            </a:r>
          </a:p>
          <a:p>
            <a:pPr marL="228600" indent="-2286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JT: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Start a jam without me when JRs/IPR are in position.</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Call all administrative OTOs at 25 seconds.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Call all injury OTOs immediately.</a:t>
            </a:r>
          </a:p>
          <a:p>
            <a:pPr marL="228600" indent="-2286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SBO &amp; SKs: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Notify me immediately if you believe you may have a score discrepancy.</a:t>
            </a:r>
          </a:p>
          <a:p>
            <a:pPr marL="228600" indent="-2286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ALTR:</a:t>
            </a:r>
            <a:endParaRPr b="0"/>
          </a:p>
          <a:p>
            <a:pPr lvl="1" marL="317500" indent="-190500" algn="l">
              <a:buClr>
                <a:srgbClr val="000000"/>
              </a:buClr>
              <a:buSzPct val="100000"/>
              <a:buChar char="•"/>
              <a:defRPr b="1" sz="1400">
                <a:solidFill>
                  <a:srgbClr val="000000"/>
                </a:solidFill>
                <a:latin typeface="Lucida Grande"/>
                <a:ea typeface="Lucida Grande"/>
                <a:cs typeface="Lucida Grande"/>
                <a:sym typeface="Lucida Grande"/>
              </a:defRPr>
            </a:pPr>
            <a:r>
              <a:rPr b="0"/>
              <a:t>Attend ORs and share preliminary details with the crew.</a:t>
            </a:r>
            <a:endParaRPr b="0"/>
          </a:p>
          <a:p>
            <a:pPr lvl="1" marL="317500" indent="-190500" algn="l">
              <a:buClr>
                <a:srgbClr val="000000"/>
              </a:buClr>
              <a:buSzPct val="100000"/>
              <a:buChar char="•"/>
              <a:defRPr b="1" sz="1400">
                <a:solidFill>
                  <a:srgbClr val="000000"/>
                </a:solidFill>
                <a:latin typeface="Lucida Grande"/>
                <a:ea typeface="Lucida Grande"/>
                <a:cs typeface="Lucida Grande"/>
                <a:sym typeface="Lucida Grande"/>
              </a:defRPr>
            </a:pPr>
            <a:r>
              <a:rPr b="0"/>
              <a:t>Observe officials and gameplay.</a:t>
            </a:r>
            <a:endParaRPr b="0"/>
          </a:p>
          <a:p>
            <a:pPr lvl="1" marL="317500" indent="-190500" algn="l">
              <a:buClr>
                <a:srgbClr val="000000"/>
              </a:buClr>
              <a:buSzPct val="100000"/>
              <a:buChar char="•"/>
              <a:defRPr b="1" sz="1400">
                <a:solidFill>
                  <a:srgbClr val="000000"/>
                </a:solidFill>
                <a:latin typeface="Lucida Grande"/>
                <a:ea typeface="Lucida Grande"/>
                <a:cs typeface="Lucida Grande"/>
                <a:sym typeface="Lucida Grande"/>
              </a:defRPr>
            </a:pPr>
            <a:r>
              <a:rPr b="0"/>
              <a:t>Be prepared to provide feedback.</a:t>
            </a:r>
          </a:p>
        </p:txBody>
      </p:sp>
      <p:sp>
        <p:nvSpPr>
          <p:cNvPr id="160" name="Position-Specific Instructions"/>
          <p:cNvSpPr txBox="1"/>
          <p:nvPr/>
        </p:nvSpPr>
        <p:spPr>
          <a:xfrm>
            <a:off x="1689169" y="3703629"/>
            <a:ext cx="3547398" cy="3643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Position-Specific Instructions</a:t>
            </a:r>
          </a:p>
        </p:txBody>
      </p:sp>
      <p:sp>
        <p:nvSpPr>
          <p:cNvPr id="161" name="Make every effort to keep players on track.…"/>
          <p:cNvSpPr txBox="1"/>
          <p:nvPr/>
        </p:nvSpPr>
        <p:spPr>
          <a:xfrm>
            <a:off x="6346511" y="9678057"/>
            <a:ext cx="5591723" cy="379018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Make every effort to keep players on track.</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Be prepared to describe the action, initiation, and impact, including player numbers.</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When in doubt, default to a no-call and discuss the action after a jam.</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If you have any information that might refute another official’s penalty, direct the player to remain on track.</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Call penalties within your respective zones, and discuss out-of-zone penalties during lineups.</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Use clear, slow, deliberate verbal and visual cues.</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The bar for skating OOB and intentionally adopting an illegal position penalties is </a:t>
            </a:r>
            <a:r>
              <a:rPr u="sng"/>
              <a:t>high</a:t>
            </a:r>
            <a:r>
              <a:t> - use only when players </a:t>
            </a:r>
            <a:r>
              <a:rPr u="sng"/>
              <a:t>egregiously avoid playing derby</a:t>
            </a:r>
            <a:r>
              <a:t>.</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Players are in-bounds until they have more than a full arm OOB, up to the collarbone.</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Do not immediately issue misconduct penalties for potentially expellable actions, and inform me ASAP.</a:t>
            </a:r>
          </a:p>
        </p:txBody>
      </p:sp>
      <p:sp>
        <p:nvSpPr>
          <p:cNvPr id="162" name="SO Penalties"/>
          <p:cNvSpPr txBox="1"/>
          <p:nvPr/>
        </p:nvSpPr>
        <p:spPr>
          <a:xfrm>
            <a:off x="7368674" y="9331011"/>
            <a:ext cx="3547398" cy="3455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SO Penalties</a:t>
            </a:r>
          </a:p>
        </p:txBody>
      </p:sp>
      <p:sp>
        <p:nvSpPr>
          <p:cNvPr id="163" name="HNSO:…"/>
          <p:cNvSpPr txBox="1"/>
          <p:nvPr/>
        </p:nvSpPr>
        <p:spPr>
          <a:xfrm>
            <a:off x="6346511" y="7025047"/>
            <a:ext cx="5591723" cy="229374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HNSO:</a:t>
            </a:r>
          </a:p>
          <a:p>
            <a:pPr lvl="1" marL="317500" indent="-190500" algn="l">
              <a:buSzPct val="100000"/>
              <a:buChar char="•"/>
              <a:defRPr sz="1400">
                <a:solidFill>
                  <a:srgbClr val="000000"/>
                </a:solidFill>
                <a:latin typeface="Lucida Grande"/>
                <a:ea typeface="Lucida Grande"/>
                <a:cs typeface="Lucida Grande"/>
                <a:sym typeface="Lucida Grande"/>
              </a:defRPr>
            </a:pPr>
            <a:r>
              <a:t>Issue illegal exit penalties when appropriate.</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JT:</a:t>
            </a:r>
          </a:p>
          <a:p>
            <a:pPr lvl="1" marL="317500" indent="-190500" algn="l">
              <a:buSzPct val="100000"/>
              <a:buChar char="•"/>
              <a:defRPr sz="1400">
                <a:solidFill>
                  <a:srgbClr val="000000"/>
                </a:solidFill>
                <a:latin typeface="Lucida Grande"/>
                <a:ea typeface="Lucida Grande"/>
                <a:cs typeface="Lucida Grande"/>
                <a:sym typeface="Lucida Grande"/>
              </a:defRPr>
            </a:pPr>
            <a:r>
              <a:t>Issue delay of game penalties when appropriate.</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rPr b="1"/>
              <a:t>PBM:</a:t>
            </a:r>
          </a:p>
          <a:p>
            <a:pPr lvl="1" marL="317500" indent="-190500" algn="l">
              <a:buSzPct val="100000"/>
              <a:buChar char="•"/>
              <a:defRPr sz="1400">
                <a:solidFill>
                  <a:srgbClr val="000000"/>
                </a:solidFill>
                <a:latin typeface="Lucida Grande"/>
                <a:ea typeface="Lucida Grande"/>
                <a:cs typeface="Lucida Grande"/>
                <a:sym typeface="Lucida Grande"/>
              </a:defRPr>
            </a:pPr>
            <a:r>
              <a:t>Issue illegal procedure penalties for leaving too soon, equipment violations, etc.</a:t>
            </a:r>
          </a:p>
          <a:p>
            <a:pPr lvl="1" marL="317500" indent="-190500" algn="l">
              <a:buSzPct val="100000"/>
              <a:buChar char="•"/>
              <a:defRPr sz="1400">
                <a:solidFill>
                  <a:srgbClr val="000000"/>
                </a:solidFill>
                <a:latin typeface="Lucida Grande"/>
                <a:ea typeface="Lucida Grande"/>
                <a:cs typeface="Lucida Grande"/>
                <a:sym typeface="Lucida Grande"/>
              </a:defRPr>
            </a:pPr>
            <a:r>
              <a:t>Check with me before issuing misconduct penalties.</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All other positions:</a:t>
            </a:r>
          </a:p>
          <a:p>
            <a:pPr lvl="1" marL="317500" indent="-190500" algn="l">
              <a:buSzPct val="100000"/>
              <a:buChar char="•"/>
              <a:defRPr sz="1400">
                <a:solidFill>
                  <a:srgbClr val="000000"/>
                </a:solidFill>
                <a:latin typeface="Lucida Grande"/>
                <a:ea typeface="Lucida Grande"/>
                <a:cs typeface="Lucida Grande"/>
                <a:sym typeface="Lucida Grande"/>
              </a:defRPr>
            </a:pPr>
            <a:r>
              <a:t>If you see something, say something.</a:t>
            </a:r>
          </a:p>
        </p:txBody>
      </p:sp>
      <p:sp>
        <p:nvSpPr>
          <p:cNvPr id="164" name="NSO Penalties"/>
          <p:cNvSpPr txBox="1"/>
          <p:nvPr/>
        </p:nvSpPr>
        <p:spPr>
          <a:xfrm>
            <a:off x="7368674" y="6679098"/>
            <a:ext cx="3547398" cy="34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NSO Penalties</a:t>
            </a:r>
          </a:p>
        </p:txBody>
      </p:sp>
      <p:sp>
        <p:nvSpPr>
          <p:cNvPr id="165" name="If the scoreboard indicates a tie score at the end of regulation after the JRs check in with their SKs, I want the SBO to immediately start the one-minute lineup clock.…"/>
          <p:cNvSpPr txBox="1"/>
          <p:nvPr/>
        </p:nvSpPr>
        <p:spPr>
          <a:xfrm>
            <a:off x="6346511" y="4556617"/>
            <a:ext cx="5591723" cy="211172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If the scoreboard indicates a tie score at the end of regulation after the JRs check in with their SKs, I want the SBO to immediately start the one-minute lineup clock.</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We will have successive overtime jams until there is no longer a tie score at the end of a jam.</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Overtime jam amendments: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No lead jammer.</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Two-minute jam.</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Scoring points starts on each jammer’s initial trip.</a:t>
            </a:r>
          </a:p>
        </p:txBody>
      </p:sp>
      <p:sp>
        <p:nvSpPr>
          <p:cNvPr id="166" name="Overtime Procedures"/>
          <p:cNvSpPr txBox="1"/>
          <p:nvPr/>
        </p:nvSpPr>
        <p:spPr>
          <a:xfrm>
            <a:off x="7251529" y="4204709"/>
            <a:ext cx="3781688" cy="34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Overtime Procedures</a:t>
            </a:r>
          </a:p>
        </p:txBody>
      </p:sp>
      <p:sp>
        <p:nvSpPr>
          <p:cNvPr id="167" name="Crew Briefing"/>
          <p:cNvSpPr txBox="1"/>
          <p:nvPr/>
        </p:nvSpPr>
        <p:spPr>
          <a:xfrm>
            <a:off x="4197816" y="142159"/>
            <a:ext cx="4211471" cy="4751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a:solidFill>
                  <a:srgbClr val="000000"/>
                </a:solidFill>
                <a:latin typeface="Lucida Grande"/>
                <a:ea typeface="Lucida Grande"/>
                <a:cs typeface="Lucida Grande"/>
                <a:sym typeface="Lucida Grande"/>
              </a:defRPr>
            </a:lvl1pPr>
          </a:lstStyle>
          <a:p>
            <a:pPr/>
            <a:r>
              <a:t>Crew Briefing</a:t>
            </a:r>
          </a:p>
        </p:txBody>
      </p:sp>
      <p:sp>
        <p:nvSpPr>
          <p:cNvPr id="168" name="Crew Briefing Continued"/>
          <p:cNvSpPr txBox="1"/>
          <p:nvPr/>
        </p:nvSpPr>
        <p:spPr>
          <a:xfrm>
            <a:off x="15969277" y="142159"/>
            <a:ext cx="4211472" cy="4751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a:solidFill>
                  <a:srgbClr val="000000"/>
                </a:solidFill>
                <a:latin typeface="Lucida Grande"/>
                <a:ea typeface="Lucida Grande"/>
                <a:cs typeface="Lucida Grande"/>
                <a:sym typeface="Lucida Grande"/>
              </a:defRPr>
            </a:lvl1pPr>
          </a:lstStyle>
          <a:p>
            <a:pPr/>
            <a:r>
              <a:t>Crew Briefing Continued</a:t>
            </a:r>
          </a:p>
        </p:txBody>
      </p:sp>
      <p:sp>
        <p:nvSpPr>
          <p:cNvPr id="169" name="I want to complete official reviews as efficiently as possible, ideally in less than two minutes.…"/>
          <p:cNvSpPr txBox="1"/>
          <p:nvPr/>
        </p:nvSpPr>
        <p:spPr>
          <a:xfrm>
            <a:off x="12436074" y="2122360"/>
            <a:ext cx="5588001" cy="387631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 want to complete official reviews as efficiently as possible, ideally in less than two minutes.</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HNSO and ALTR will accompany me to meet coaches/captains at the designated review meeting location.</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All other officials SO/NSO will meet at the designated official review location.</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ALTR will get sufficient information to share with all officials before I arrive to help complete the review.</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HNSO will confer with their crew if necessary.</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 will ask very specific questions to reach a conclusion quickly.</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When we reach a decision:</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HNSO or ALTR will indicate the result to the SBO.</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 will advise the coaches/captains of the result.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a mic is available, I will announce the review result.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the announcers intend to report the review result, the ALTR will provide the necessary details.</a:t>
            </a:r>
          </a:p>
        </p:txBody>
      </p:sp>
      <p:sp>
        <p:nvSpPr>
          <p:cNvPr id="170" name="Official Reviews"/>
          <p:cNvSpPr txBox="1"/>
          <p:nvPr/>
        </p:nvSpPr>
        <p:spPr>
          <a:xfrm>
            <a:off x="13456375" y="1766557"/>
            <a:ext cx="3547398" cy="358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Official Reviews</a:t>
            </a:r>
          </a:p>
        </p:txBody>
      </p:sp>
      <p:sp>
        <p:nvSpPr>
          <p:cNvPr id="171" name="Teams may ask any SO short, clarifying questions (≈5-8 seconds) during lineups, timeouts, etc.…"/>
          <p:cNvSpPr txBox="1"/>
          <p:nvPr/>
        </p:nvSpPr>
        <p:spPr>
          <a:xfrm>
            <a:off x="12436074" y="967633"/>
            <a:ext cx="5588001" cy="822922"/>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Teams may ask any SO short, clarifying questions (≈5-8 seconds) during lineups, timeouts, etc.</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Direct any other questions to me ASAP.</a:t>
            </a:r>
          </a:p>
        </p:txBody>
      </p:sp>
      <p:sp>
        <p:nvSpPr>
          <p:cNvPr id="172" name="Communication With Teams"/>
          <p:cNvSpPr txBox="1"/>
          <p:nvPr/>
        </p:nvSpPr>
        <p:spPr>
          <a:xfrm>
            <a:off x="13456375" y="618931"/>
            <a:ext cx="3547398" cy="364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Communication With Teams</a:t>
            </a:r>
          </a:p>
        </p:txBody>
      </p:sp>
      <p:sp>
        <p:nvSpPr>
          <p:cNvPr id="173" name="Team identification:…"/>
          <p:cNvSpPr txBox="1"/>
          <p:nvPr/>
        </p:nvSpPr>
        <p:spPr>
          <a:xfrm>
            <a:off x="18125952" y="964179"/>
            <a:ext cx="5588001" cy="1232623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Team identification:</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Team 1 in </a:t>
            </a:r>
            <a:r>
              <a:rPr u="sng"/>
              <a:t> (color) </a:t>
            </a:r>
            <a:r>
              <a:t> identifies as ___________________.</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Team 2 in </a:t>
            </a:r>
            <a:r>
              <a:rPr u="sng"/>
              <a:t> (color) </a:t>
            </a:r>
            <a:r>
              <a:t> identifies as ___________________.</a:t>
            </a:r>
          </a:p>
          <a:p>
            <a:pPr marL="254000" indent="-2540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Physical gear checks: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Will take place </a:t>
            </a:r>
            <a:r>
              <a:rPr u="sng"/>
              <a:t>N</a:t>
            </a:r>
            <a:r>
              <a:t> x minutes before the game.</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All checks that involve touching equipment require players to give affirmative verbal consent.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Fingernails longer than 1/4” must be taped/gloved.</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Players must remove their mouthguards and speak to you after replacing them.</a:t>
            </a:r>
          </a:p>
          <a:p>
            <a:pPr marL="254000" indent="-2540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Visual gear checks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Will take place </a:t>
            </a:r>
            <a:r>
              <a:rPr u="sng"/>
              <a:t>N</a:t>
            </a:r>
            <a:r>
              <a:t> x minutes before the start of P2.</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One official will lead, others will observe.</a:t>
            </a:r>
          </a:p>
          <a:p>
            <a:pPr marL="254000" indent="-2540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Official assignments for physical gear checks: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Team 1: _______________.  Team 2: _______________.</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Any official who wishes to opt out of gear checks may do so; please let me know ASAP.</a:t>
            </a:r>
          </a:p>
          <a:p>
            <a:pPr marL="254000" indent="-2540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Fouled-Out/Expelled Players must be directed from the team bench/penalty box to Designated Chaperones (DC).</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DC should </a:t>
            </a:r>
            <a:r>
              <a:rPr u="sng"/>
              <a:t>not</a:t>
            </a:r>
            <a:r>
              <a:t> come to the penalty box.</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Wait to direct players if there is an OR or OTO.</a:t>
            </a:r>
          </a:p>
          <a:p>
            <a:pPr marL="254000" indent="-2540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Cursing has a lower metric for penalization than WFTDA or MRDA.</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you’re not sure if you hear something that meets the metric, please check with me ASAP.</a:t>
            </a:r>
          </a:p>
          <a:p>
            <a:pPr marL="254000" indent="-254000" algn="l">
              <a:buClr>
                <a:srgbClr val="000000"/>
              </a:buClr>
              <a:buSzPct val="100000"/>
              <a:buAutoNum type="arabicPeriod" startAt="1"/>
              <a:defRPr b="1" sz="1400">
                <a:solidFill>
                  <a:srgbClr val="000000"/>
                </a:solidFill>
                <a:latin typeface="Lucida Grande"/>
                <a:ea typeface="Lucida Grande"/>
                <a:cs typeface="Lucida Grande"/>
                <a:sym typeface="Lucida Grande"/>
              </a:defRPr>
            </a:pPr>
            <a:r>
              <a:t>Sudden Scoring:</a:t>
            </a:r>
          </a:p>
          <a:p>
            <a:pPr marL="317500" indent="-190500" algn="l">
              <a:buClr>
                <a:srgbClr val="000000"/>
              </a:buClr>
              <a:buSzPct val="100000"/>
              <a:buChar char="•"/>
              <a:defRPr sz="1400">
                <a:solidFill>
                  <a:srgbClr val="000000"/>
                </a:solidFill>
                <a:latin typeface="Lucida Grande"/>
                <a:ea typeface="Lucida Grande"/>
                <a:cs typeface="Lucida Grande"/>
                <a:sym typeface="Lucida Grande"/>
              </a:defRPr>
            </a:pPr>
            <a:r>
              <a:t>I will confer with the HNSO at halftime to determine if the second period will feature sudden scoring.</a:t>
            </a:r>
          </a:p>
          <a:p>
            <a:pPr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HNSO and HR will communicate instructions to their respective crews, and the HR will communicate instructions to the teams.</a:t>
            </a:r>
          </a:p>
          <a:p>
            <a:pPr marL="254000" indent="-254000" algn="l">
              <a:buClr>
                <a:srgbClr val="000000"/>
              </a:buClr>
              <a:buSzPct val="100000"/>
              <a:buAutoNum type="arabicPeriod" startAt="8"/>
              <a:defRPr b="1" sz="1400">
                <a:solidFill>
                  <a:srgbClr val="000000"/>
                </a:solidFill>
                <a:latin typeface="Lucida Grande"/>
                <a:ea typeface="Lucida Grande"/>
                <a:cs typeface="Lucida Grande"/>
                <a:sym typeface="Lucida Grande"/>
              </a:defRPr>
            </a:pPr>
            <a:r>
              <a:t>Injury Continuations: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HNSO and HR will confer during the injury OTO to determine if the circumstances meet the criteria for an injury continuation. I will need to know:</a:t>
            </a:r>
          </a:p>
          <a:p>
            <a:pPr lvl="2" marL="444500" indent="-190500" algn="l">
              <a:buClr>
                <a:srgbClr val="000000"/>
              </a:buClr>
              <a:buSzPct val="100000"/>
              <a:buChar char="•"/>
              <a:defRPr sz="1400">
                <a:solidFill>
                  <a:srgbClr val="000000"/>
                </a:solidFill>
                <a:latin typeface="Lucida Grande"/>
                <a:ea typeface="Lucida Grande"/>
                <a:cs typeface="Lucida Grande"/>
                <a:sym typeface="Lucida Grande"/>
              </a:defRPr>
            </a:pPr>
            <a:r>
              <a:t>Which jammer, if any was lead.</a:t>
            </a:r>
          </a:p>
          <a:p>
            <a:pPr lvl="2" marL="444500" indent="-190500" algn="l">
              <a:buClr>
                <a:srgbClr val="000000"/>
              </a:buClr>
              <a:buSzPct val="100000"/>
              <a:buChar char="•"/>
              <a:defRPr sz="1400">
                <a:solidFill>
                  <a:srgbClr val="000000"/>
                </a:solidFill>
                <a:latin typeface="Lucida Grande"/>
                <a:ea typeface="Lucida Grande"/>
                <a:cs typeface="Lucida Grande"/>
                <a:sym typeface="Lucida Grande"/>
              </a:defRPr>
            </a:pPr>
            <a:r>
              <a:t>How much time was remaining in the jam.</a:t>
            </a:r>
          </a:p>
          <a:p>
            <a:pPr lvl="2" marL="444500" indent="-190500" algn="l">
              <a:buClr>
                <a:srgbClr val="000000"/>
              </a:buClr>
              <a:buSzPct val="100000"/>
              <a:buChar char="•"/>
              <a:defRPr sz="1400">
                <a:solidFill>
                  <a:srgbClr val="000000"/>
                </a:solidFill>
                <a:latin typeface="Lucida Grande"/>
                <a:ea typeface="Lucida Grande"/>
                <a:cs typeface="Lucida Grande"/>
                <a:sym typeface="Lucida Grande"/>
              </a:defRPr>
            </a:pPr>
            <a:r>
              <a:t>Whether each jammer was on a scoring trip.</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the situation meets the criteria, the HR and HNSO will meet with both coaches to determine if the eligible team chooses to continue the previous jam.</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HNSO will tell the SBO if the jam will continue.</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a mic is available, I will announce the decision.</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the announcers intend to report the decision, the ALTR will provide the necessary details.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Note that the scoreboard will increment jam numbers during an injury continuation.</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When the JT announces there are 5 seconds before the start of a jam continuation, JRs will advise their jammer of their lead status and whether or not they are on a scoring trip.</a:t>
            </a:r>
          </a:p>
          <a:p>
            <a:pPr marL="228600" indent="-228600" algn="l">
              <a:buClr>
                <a:srgbClr val="000000"/>
              </a:buClr>
              <a:buSzPct val="100000"/>
              <a:buAutoNum type="arabicPeriod" startAt="8"/>
              <a:defRPr b="1" sz="1400">
                <a:solidFill>
                  <a:srgbClr val="000000"/>
                </a:solidFill>
                <a:latin typeface="Lucida Grande"/>
                <a:ea typeface="Lucida Grande"/>
                <a:cs typeface="Lucida Grande"/>
                <a:sym typeface="Lucida Grande"/>
              </a:defRPr>
            </a:pPr>
            <a:r>
              <a:t>Overtime Note:</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If overtime is necessary, the JT will call an OTO.</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 will signal the JT to direct the SBO to start the 1:00 lineup clock as soon as teams and officials are briefed.</a:t>
            </a:r>
          </a:p>
        </p:txBody>
      </p:sp>
      <p:sp>
        <p:nvSpPr>
          <p:cNvPr id="174" name="JRDA-Specific Procedures"/>
          <p:cNvSpPr txBox="1"/>
          <p:nvPr/>
        </p:nvSpPr>
        <p:spPr>
          <a:xfrm>
            <a:off x="19243364" y="621836"/>
            <a:ext cx="3547398" cy="3585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JRDA-Specific Procedures</a:t>
            </a:r>
          </a:p>
        </p:txBody>
      </p:sp>
      <p:sp>
        <p:nvSpPr>
          <p:cNvPr id="175" name="“Moved into it.”…"/>
          <p:cNvSpPr txBox="1"/>
          <p:nvPr/>
        </p:nvSpPr>
        <p:spPr>
          <a:xfrm>
            <a:off x="12436074" y="6348263"/>
            <a:ext cx="5588001" cy="340488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“Moved into it.”</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“Initiator null.”</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“Own team.”</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“Derby gameplay action that doesn’t warrant penalization.”</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“Lateral block.”</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“Helmet cover removed by natural gameplay.”</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“One arm OOB”</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“Pinning”</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“Incomplete star pass.”</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“Non-initiator does not have superior position.”</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“Lead is lost.”</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“Do not allow a player to leave the penalty box.”</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“Jam called for injury.”</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“Injury continuation.” (JRDA-only)</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“No injury continuation.” (JRDA-only)</a:t>
            </a:r>
          </a:p>
        </p:txBody>
      </p:sp>
      <p:sp>
        <p:nvSpPr>
          <p:cNvPr id="176" name="Non-Standard Hand Signals"/>
          <p:cNvSpPr txBox="1"/>
          <p:nvPr/>
        </p:nvSpPr>
        <p:spPr>
          <a:xfrm>
            <a:off x="13456375" y="5986806"/>
            <a:ext cx="3547398" cy="34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Non-Standard Hand Signals</a:t>
            </a:r>
          </a:p>
        </p:txBody>
      </p:sp>
      <p:sp>
        <p:nvSpPr>
          <p:cNvPr id="177" name="Show kindness and empathy to everyone…including you.…"/>
          <p:cNvSpPr txBox="1"/>
          <p:nvPr/>
        </p:nvSpPr>
        <p:spPr>
          <a:xfrm>
            <a:off x="12436074" y="12489334"/>
            <a:ext cx="5588001" cy="822923"/>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Show kindness and empathy to everyone…including </a:t>
            </a:r>
            <a:r>
              <a:rPr u="sng"/>
              <a:t>you</a:t>
            </a:r>
            <a:r>
              <a:t>.</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Be humble and assume everyone has the best intentions.</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Listen with the goal of understanding, not responding.</a:t>
            </a:r>
          </a:p>
        </p:txBody>
      </p:sp>
      <p:sp>
        <p:nvSpPr>
          <p:cNvPr id="178" name="Officiating Expectations"/>
          <p:cNvSpPr txBox="1"/>
          <p:nvPr/>
        </p:nvSpPr>
        <p:spPr>
          <a:xfrm>
            <a:off x="13456375" y="12140577"/>
            <a:ext cx="3547398" cy="345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Officiating Expectations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Line"/>
          <p:cNvSpPr/>
          <p:nvPr/>
        </p:nvSpPr>
        <p:spPr>
          <a:xfrm flipV="1">
            <a:off x="-1" y="6465261"/>
            <a:ext cx="24384002" cy="1"/>
          </a:xfrm>
          <a:prstGeom prst="line">
            <a:avLst/>
          </a:prstGeom>
          <a:ln w="25400" cap="rnd">
            <a:solidFill>
              <a:srgbClr val="000000"/>
            </a:solidFill>
            <a:custDash>
              <a:ds d="100000" sp="200000"/>
            </a:custDash>
          </a:ln>
        </p:spPr>
        <p:txBody>
          <a:bodyPr lIns="50800" tIns="50800" rIns="50800" bIns="50800" anchor="ctr"/>
          <a:lstStyle/>
          <a:p>
            <a:pPr/>
          </a:p>
        </p:txBody>
      </p:sp>
      <p:sp>
        <p:nvSpPr>
          <p:cNvPr id="181" name="Line"/>
          <p:cNvSpPr/>
          <p:nvPr/>
        </p:nvSpPr>
        <p:spPr>
          <a:xfrm flipH="1">
            <a:off x="12191999" y="0"/>
            <a:ext cx="2" cy="13716000"/>
          </a:xfrm>
          <a:prstGeom prst="line">
            <a:avLst/>
          </a:prstGeom>
          <a:ln w="25400" cap="rnd">
            <a:solidFill>
              <a:srgbClr val="000000"/>
            </a:solidFill>
            <a:custDash>
              <a:ds d="100000" sp="200000"/>
            </a:custDash>
          </a:ln>
        </p:spPr>
        <p:txBody>
          <a:bodyPr lIns="50800" tIns="50800" rIns="50800" bIns="50800" anchor="ctr"/>
          <a:lstStyle/>
          <a:p>
            <a:pPr/>
          </a:p>
        </p:txBody>
      </p:sp>
      <p:sp>
        <p:nvSpPr>
          <p:cNvPr id="182" name="Rectangle"/>
          <p:cNvSpPr/>
          <p:nvPr/>
        </p:nvSpPr>
        <p:spPr>
          <a:xfrm>
            <a:off x="12330779" y="102314"/>
            <a:ext cx="11488469" cy="13511373"/>
          </a:xfrm>
          <a:prstGeom prst="rect">
            <a:avLst/>
          </a:prstGeom>
          <a:solidFill>
            <a:srgbClr val="EBEBEB"/>
          </a:solidFill>
          <a:ln w="381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3" name="Rectangle"/>
          <p:cNvSpPr/>
          <p:nvPr/>
        </p:nvSpPr>
        <p:spPr>
          <a:xfrm>
            <a:off x="564752" y="102314"/>
            <a:ext cx="11488469" cy="13511373"/>
          </a:xfrm>
          <a:prstGeom prst="rect">
            <a:avLst/>
          </a:prstGeom>
          <a:solidFill>
            <a:srgbClr val="EBEBEB"/>
          </a:solidFill>
          <a:ln w="381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4" name="Coaches &amp; Captains Meeting"/>
          <p:cNvSpPr txBox="1"/>
          <p:nvPr/>
        </p:nvSpPr>
        <p:spPr>
          <a:xfrm>
            <a:off x="3176587" y="138369"/>
            <a:ext cx="6264799" cy="4751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a:solidFill>
                  <a:srgbClr val="000000"/>
                </a:solidFill>
                <a:latin typeface="Lucida Grande"/>
                <a:ea typeface="Lucida Grande"/>
                <a:cs typeface="Lucida Grande"/>
                <a:sym typeface="Lucida Grande"/>
              </a:defRPr>
            </a:lvl1pPr>
          </a:lstStyle>
          <a:p>
            <a:pPr/>
            <a:r>
              <a:t>Coaches &amp; Captains Meeting</a:t>
            </a:r>
          </a:p>
        </p:txBody>
      </p:sp>
      <p:sp>
        <p:nvSpPr>
          <p:cNvPr id="185" name="Coaches &amp; Captains Meeting Continued"/>
          <p:cNvSpPr txBox="1"/>
          <p:nvPr/>
        </p:nvSpPr>
        <p:spPr>
          <a:xfrm>
            <a:off x="14708018" y="142159"/>
            <a:ext cx="6733991" cy="4751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a:solidFill>
                  <a:srgbClr val="000000"/>
                </a:solidFill>
                <a:latin typeface="Lucida Grande"/>
                <a:ea typeface="Lucida Grande"/>
                <a:cs typeface="Lucida Grande"/>
                <a:sym typeface="Lucida Grande"/>
              </a:defRPr>
            </a:lvl1pPr>
          </a:lstStyle>
          <a:p>
            <a:pPr/>
            <a:r>
              <a:t>Coaches &amp; Captains Meeting Continued</a:t>
            </a:r>
          </a:p>
        </p:txBody>
      </p:sp>
      <p:sp>
        <p:nvSpPr>
          <p:cNvPr id="186" name="Medical benches…"/>
          <p:cNvSpPr txBox="1"/>
          <p:nvPr/>
        </p:nvSpPr>
        <p:spPr>
          <a:xfrm>
            <a:off x="677815" y="991259"/>
            <a:ext cx="5588001" cy="2716215"/>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Medical benches</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Fire/emergency evacuation plan</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Immediate officiating call-off scenarios:</a:t>
            </a:r>
          </a:p>
          <a:p>
            <a:pPr lvl="1" marL="317500" indent="-190500" algn="l">
              <a:buSzPct val="100000"/>
              <a:buChar char="•"/>
              <a:defRPr sz="1400">
                <a:solidFill>
                  <a:srgbClr val="000000"/>
                </a:solidFill>
                <a:latin typeface="Lucida Grande"/>
                <a:ea typeface="Lucida Grande"/>
                <a:cs typeface="Lucida Grande"/>
                <a:sym typeface="Lucida Grande"/>
              </a:defRPr>
            </a:pPr>
            <a:r>
              <a:t>Medics unavailable to observe gameplay.</a:t>
            </a:r>
          </a:p>
          <a:p>
            <a:pPr lvl="1" marL="317500" indent="-190500" algn="l">
              <a:buSzPct val="100000"/>
              <a:buChar char="•"/>
              <a:defRPr sz="1400">
                <a:solidFill>
                  <a:srgbClr val="000000"/>
                </a:solidFill>
                <a:latin typeface="Lucida Grande"/>
                <a:ea typeface="Lucida Grande"/>
                <a:cs typeface="Lucida Grande"/>
                <a:sym typeface="Lucida Grande"/>
              </a:defRPr>
            </a:pPr>
            <a:r>
              <a:t>Obvious failure of the scoreboard or clocks.</a:t>
            </a:r>
          </a:p>
          <a:p>
            <a:pPr lvl="1" marL="317500" indent="-190500" algn="l">
              <a:buSzPct val="100000"/>
              <a:buChar char="•"/>
              <a:defRPr sz="1400">
                <a:solidFill>
                  <a:srgbClr val="000000"/>
                </a:solidFill>
                <a:latin typeface="Lucida Grande"/>
                <a:ea typeface="Lucida Grande"/>
                <a:cs typeface="Lucida Grande"/>
                <a:sym typeface="Lucida Grande"/>
              </a:defRPr>
            </a:pPr>
            <a:r>
              <a:t>Obvious player injury or any bleeding.</a:t>
            </a:r>
          </a:p>
          <a:p>
            <a:pPr lvl="1" marL="317500" indent="-190500" algn="l">
              <a:buSzPct val="100000"/>
              <a:buChar char="•"/>
              <a:defRPr sz="1400">
                <a:solidFill>
                  <a:srgbClr val="000000"/>
                </a:solidFill>
                <a:latin typeface="Lucida Grande"/>
                <a:ea typeface="Lucida Grande"/>
                <a:cs typeface="Lucida Grande"/>
                <a:sym typeface="Lucida Grande"/>
              </a:defRPr>
            </a:pPr>
            <a:r>
              <a:t>Possible player injury, without affirmative response to the question, “Can you continue?”</a:t>
            </a:r>
          </a:p>
          <a:p>
            <a:pPr lvl="1" marL="317500" indent="-190500" algn="l">
              <a:buSzPct val="100000"/>
              <a:buChar char="•"/>
              <a:defRPr sz="1400">
                <a:solidFill>
                  <a:srgbClr val="000000"/>
                </a:solidFill>
                <a:latin typeface="Lucida Grande"/>
                <a:ea typeface="Lucida Grande"/>
                <a:cs typeface="Lucida Grande"/>
                <a:sym typeface="Lucida Grande"/>
              </a:defRPr>
            </a:pPr>
            <a:r>
              <a:t>Player or official forcefully strikes their head on the ground or appears concussed.</a:t>
            </a:r>
          </a:p>
          <a:p>
            <a:pPr lvl="1" marL="317500" indent="-190500" algn="l">
              <a:buSzPct val="100000"/>
              <a:buChar char="•"/>
              <a:defRPr sz="1400">
                <a:solidFill>
                  <a:srgbClr val="000000"/>
                </a:solidFill>
                <a:latin typeface="Lucida Grande"/>
                <a:ea typeface="Lucida Grande"/>
                <a:cs typeface="Lucida Grande"/>
                <a:sym typeface="Lucida Grande"/>
              </a:defRPr>
            </a:pPr>
            <a:r>
              <a:t>Any </a:t>
            </a:r>
            <a:r>
              <a:rPr u="sng"/>
              <a:t>non-player</a:t>
            </a:r>
            <a:r>
              <a:t> goes to the ground and does not immediately and actively return upright.</a:t>
            </a:r>
          </a:p>
        </p:txBody>
      </p:sp>
      <p:sp>
        <p:nvSpPr>
          <p:cNvPr id="187" name="Game Administration"/>
          <p:cNvSpPr txBox="1"/>
          <p:nvPr/>
        </p:nvSpPr>
        <p:spPr>
          <a:xfrm>
            <a:off x="2244018" y="616026"/>
            <a:ext cx="2455595" cy="3643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Game Administration</a:t>
            </a:r>
          </a:p>
        </p:txBody>
      </p:sp>
      <p:sp>
        <p:nvSpPr>
          <p:cNvPr id="188" name="If you have an official review available, I will ask you if you want to use it at the end of each period.…"/>
          <p:cNvSpPr txBox="1"/>
          <p:nvPr/>
        </p:nvSpPr>
        <p:spPr>
          <a:xfrm>
            <a:off x="6352158" y="991259"/>
            <a:ext cx="5588001" cy="1242835"/>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28600" indent="-228600" algn="l">
              <a:buSzPct val="100000"/>
              <a:buAutoNum type="arabicPeriod" startAt="1"/>
              <a:defRPr sz="1400">
                <a:solidFill>
                  <a:srgbClr val="000000"/>
                </a:solidFill>
                <a:latin typeface="Lucida Grande"/>
                <a:ea typeface="Lucida Grande"/>
                <a:cs typeface="Lucida Grande"/>
                <a:sym typeface="Lucida Grande"/>
              </a:defRPr>
            </a:pPr>
            <a:r>
              <a:t>If you have an official review available, I will ask you if you want to use it at the end of each period.</a:t>
            </a:r>
          </a:p>
          <a:p>
            <a:pPr marL="228600" indent="-2286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 will attempt to locate you in your team bench area within the first five minutes of intermission to ask for feedback that I can share with the rest of the officials.</a:t>
            </a:r>
          </a:p>
        </p:txBody>
      </p:sp>
      <p:sp>
        <p:nvSpPr>
          <p:cNvPr id="189" name="End-of-Period and Game Procedures"/>
          <p:cNvSpPr txBox="1"/>
          <p:nvPr/>
        </p:nvSpPr>
        <p:spPr>
          <a:xfrm>
            <a:off x="6812705" y="624736"/>
            <a:ext cx="4666904" cy="4040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End-of-Period and Game Procedures</a:t>
            </a:r>
          </a:p>
        </p:txBody>
      </p:sp>
      <p:sp>
        <p:nvSpPr>
          <p:cNvPr id="190" name="Penalty avoidance:…"/>
          <p:cNvSpPr txBox="1"/>
          <p:nvPr/>
        </p:nvSpPr>
        <p:spPr>
          <a:xfrm>
            <a:off x="677815" y="4083642"/>
            <a:ext cx="5588001" cy="755886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b="1" sz="1400">
                <a:solidFill>
                  <a:srgbClr val="000000"/>
                </a:solidFill>
                <a:latin typeface="Lucida Grande"/>
                <a:ea typeface="Lucida Grande"/>
                <a:cs typeface="Lucida Grande"/>
                <a:sym typeface="Lucida Grande"/>
              </a:defRPr>
            </a:pPr>
            <a:r>
              <a:t>Penalty avoidance:</a:t>
            </a:r>
          </a:p>
          <a:p>
            <a:pPr lvl="1" marL="381000" indent="-254000" algn="l">
              <a:buSzPct val="100000"/>
              <a:buChar char="•"/>
              <a:defRPr sz="1400">
                <a:solidFill>
                  <a:srgbClr val="000000"/>
                </a:solidFill>
                <a:latin typeface="Lucida Grande"/>
                <a:ea typeface="Lucida Grande"/>
                <a:cs typeface="Lucida Grande"/>
                <a:sym typeface="Lucida Grande"/>
              </a:defRPr>
            </a:pPr>
            <a:r>
              <a:t>I want to help keep players out of the penalty box and on the track.</a:t>
            </a:r>
          </a:p>
          <a:p>
            <a:pPr lvl="1" marL="381000" indent="-254000" algn="l">
              <a:buSzPct val="100000"/>
              <a:buChar char="•"/>
              <a:defRPr sz="1400">
                <a:solidFill>
                  <a:srgbClr val="000000"/>
                </a:solidFill>
                <a:latin typeface="Lucida Grande"/>
                <a:ea typeface="Lucida Grande"/>
                <a:cs typeface="Lucida Grande"/>
                <a:sym typeface="Lucida Grande"/>
              </a:defRPr>
            </a:pPr>
            <a:r>
              <a:t>We will use warnings whenever possible to help players avoid penalization.</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Failure to exit penalties: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I want to avoid issuing failure to exit penalties. </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We will issue illegal procedure penalties to penalized players who do not immediately exit the track to the outside when it is safe for them to do so.</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metric we will use affords players a 45-degree angle to the left or right as they face the outside of the track.</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We will penalize for skating through the inside of the track regardless of the player’s exit angle.</a:t>
            </a:r>
          </a:p>
          <a:p>
            <a:pPr marL="228600" indent="-228600" algn="l">
              <a:buClr>
                <a:srgbClr val="000000"/>
              </a:buClr>
              <a:buSzPct val="100000"/>
              <a:buAutoNum type="arabicPeriod" startAt="1"/>
              <a:defRPr sz="1400">
                <a:solidFill>
                  <a:srgbClr val="000000"/>
                </a:solidFill>
                <a:latin typeface="Lucida Grande"/>
                <a:ea typeface="Lucida Grande"/>
                <a:cs typeface="Lucida Grande"/>
                <a:sym typeface="Lucida Grande"/>
              </a:defRPr>
            </a:pPr>
            <a:r>
              <a:rPr b="1"/>
              <a:t>Pack reformation and return-to-play penalties: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Please remind players of their responsibilities when they receive “no-pack” and “out-of-play” warnings.</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rPr b="1"/>
              <a:t>False start warnings:</a:t>
            </a:r>
            <a:endParaRPr b="1"/>
          </a:p>
          <a:p>
            <a:pPr lvl="1" marL="317500" indent="-190500" algn="l">
              <a:buSzPct val="100000"/>
              <a:buChar char="•"/>
              <a:defRPr sz="1400">
                <a:solidFill>
                  <a:srgbClr val="000000"/>
                </a:solidFill>
                <a:latin typeface="Lucida Grande"/>
                <a:ea typeface="Lucida Grande"/>
                <a:cs typeface="Lucida Grande"/>
                <a:sym typeface="Lucida Grande"/>
              </a:defRPr>
            </a:pPr>
            <a:r>
              <a:t>Please remind players to remain on the track and yield their position to other players.</a:t>
            </a:r>
          </a:p>
          <a:p>
            <a:pPr lvl="1" marL="317500" indent="-190500" algn="l">
              <a:buSzPct val="100000"/>
              <a:buChar char="•"/>
              <a:defRPr sz="1400">
                <a:solidFill>
                  <a:srgbClr val="000000"/>
                </a:solidFill>
                <a:latin typeface="Lucida Grande"/>
                <a:ea typeface="Lucida Grande"/>
                <a:cs typeface="Lucida Grande"/>
                <a:sym typeface="Lucida Grande"/>
              </a:defRPr>
            </a:pPr>
            <a:r>
              <a:t>Officials who issue false start warnings will provide a verbal and visual cue to indicate a player may resume play.</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rPr b="1"/>
              <a:t>Contact with officials:</a:t>
            </a:r>
            <a:endParaRPr b="1"/>
          </a:p>
          <a:p>
            <a:pPr lvl="1" marL="317500" indent="-190500" algn="l">
              <a:buSzPct val="100000"/>
              <a:buChar char="•"/>
              <a:defRPr sz="1400">
                <a:solidFill>
                  <a:srgbClr val="000000"/>
                </a:solidFill>
                <a:latin typeface="Lucida Grande"/>
                <a:ea typeface="Lucida Grande"/>
                <a:cs typeface="Lucida Grande"/>
                <a:sym typeface="Lucida Grande"/>
              </a:defRPr>
            </a:pPr>
            <a:r>
              <a:t>Sometimes it happens due to natural gameplay.</a:t>
            </a:r>
          </a:p>
          <a:p>
            <a:pPr lvl="1" marL="317500" indent="-190500" algn="l">
              <a:buSzPct val="100000"/>
              <a:buChar char="•"/>
              <a:defRPr sz="1400">
                <a:solidFill>
                  <a:srgbClr val="000000"/>
                </a:solidFill>
                <a:latin typeface="Lucida Grande"/>
                <a:ea typeface="Lucida Grande"/>
                <a:cs typeface="Lucida Grande"/>
                <a:sym typeface="Lucida Grande"/>
              </a:defRPr>
            </a:pPr>
            <a:r>
              <a:t>Please remind players to be mindful of avoiding contact with officials when they are:</a:t>
            </a:r>
          </a:p>
          <a:p>
            <a:pPr lvl="2" marL="444500" indent="-190500" algn="l">
              <a:buSzPct val="100000"/>
              <a:buChar char="•"/>
              <a:defRPr sz="1400">
                <a:solidFill>
                  <a:srgbClr val="000000"/>
                </a:solidFill>
                <a:latin typeface="Lucida Grande"/>
                <a:ea typeface="Lucida Grande"/>
                <a:cs typeface="Lucida Grande"/>
                <a:sym typeface="Lucida Grande"/>
              </a:defRPr>
            </a:pPr>
            <a:r>
              <a:t>Reporting to, entering, or returning from the penalty box.</a:t>
            </a:r>
          </a:p>
          <a:p>
            <a:pPr lvl="2" marL="444500" indent="-190500" algn="l">
              <a:buSzPct val="100000"/>
              <a:buChar char="•"/>
              <a:defRPr sz="1400">
                <a:solidFill>
                  <a:srgbClr val="000000"/>
                </a:solidFill>
                <a:latin typeface="Lucida Grande"/>
                <a:ea typeface="Lucida Grande"/>
                <a:cs typeface="Lucida Grande"/>
                <a:sym typeface="Lucida Grande"/>
              </a:defRPr>
            </a:pPr>
            <a:r>
              <a:t>Crossing the inside area of the track.</a:t>
            </a:r>
          </a:p>
          <a:p>
            <a:pPr lvl="2" marL="444500" indent="-190500" algn="l">
              <a:buSzPct val="100000"/>
              <a:buChar char="•"/>
              <a:defRPr sz="1400">
                <a:solidFill>
                  <a:srgbClr val="000000"/>
                </a:solidFill>
                <a:latin typeface="Lucida Grande"/>
                <a:ea typeface="Lucida Grande"/>
                <a:cs typeface="Lucida Grande"/>
                <a:sym typeface="Lucida Grande"/>
              </a:defRPr>
            </a:pPr>
            <a:r>
              <a:t>Leaving or returning to their bench.</a:t>
            </a:r>
          </a:p>
          <a:p>
            <a:pPr lvl="2" marL="444500" indent="-190500" algn="l">
              <a:buSzPct val="100000"/>
              <a:buChar char="•"/>
              <a:defRPr sz="1400">
                <a:solidFill>
                  <a:srgbClr val="000000"/>
                </a:solidFill>
                <a:latin typeface="Lucida Grande"/>
                <a:ea typeface="Lucida Grande"/>
                <a:cs typeface="Lucida Grande"/>
                <a:sym typeface="Lucida Grande"/>
              </a:defRPr>
            </a:pPr>
            <a:r>
              <a:t>Skating non-derby direction in the JR lanes.</a:t>
            </a:r>
          </a:p>
          <a:p>
            <a:pPr lvl="1" marL="317500" indent="-190500" algn="l">
              <a:buSzPct val="100000"/>
              <a:buChar char="•"/>
              <a:defRPr sz="1400">
                <a:solidFill>
                  <a:srgbClr val="000000"/>
                </a:solidFill>
                <a:latin typeface="Lucida Grande"/>
                <a:ea typeface="Lucida Grande"/>
                <a:cs typeface="Lucida Grande"/>
                <a:sym typeface="Lucida Grande"/>
              </a:defRPr>
            </a:pPr>
            <a:r>
              <a:t>OPRs will hold their positions for ≈5 seconds after a jam ends.</a:t>
            </a:r>
          </a:p>
          <a:p>
            <a:pPr lvl="1" marL="317500" indent="-190500" algn="l">
              <a:buSzPct val="100000"/>
              <a:buChar char="•"/>
              <a:defRPr sz="1400">
                <a:solidFill>
                  <a:srgbClr val="000000"/>
                </a:solidFill>
                <a:latin typeface="Lucida Grande"/>
                <a:ea typeface="Lucida Grande"/>
                <a:cs typeface="Lucida Grande"/>
                <a:sym typeface="Lucida Grande"/>
              </a:defRPr>
            </a:pPr>
            <a:r>
              <a:t>Forceful contact with an official that is negligent or avoidable may result in expulsion.</a:t>
            </a:r>
          </a:p>
        </p:txBody>
      </p:sp>
      <p:sp>
        <p:nvSpPr>
          <p:cNvPr id="191" name="Gameplay Support"/>
          <p:cNvSpPr txBox="1"/>
          <p:nvPr/>
        </p:nvSpPr>
        <p:spPr>
          <a:xfrm>
            <a:off x="1698116" y="3721109"/>
            <a:ext cx="3547398" cy="3643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Gameplay Support</a:t>
            </a:r>
          </a:p>
        </p:txBody>
      </p:sp>
      <p:sp>
        <p:nvSpPr>
          <p:cNvPr id="192" name="Captains and Alternates only for both teams, please meet at the designated official review area.…"/>
          <p:cNvSpPr txBox="1"/>
          <p:nvPr/>
        </p:nvSpPr>
        <p:spPr>
          <a:xfrm>
            <a:off x="6352158" y="6808914"/>
            <a:ext cx="5588001" cy="169428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Captains and Alternates only for both teams, please meet at the </a:t>
            </a:r>
            <a:r>
              <a:rPr u="sng"/>
              <a:t>designated official review area</a:t>
            </a:r>
            <a:r>
              <a:t>.</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After I listen to your official review request, I will confirm the intent of your review before performing the review with the officiating crews.</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Please remain in the designated area until I return to share the result of your official review request.</a:t>
            </a:r>
          </a:p>
        </p:txBody>
      </p:sp>
      <p:sp>
        <p:nvSpPr>
          <p:cNvPr id="193" name="Official Reviews"/>
          <p:cNvSpPr txBox="1"/>
          <p:nvPr/>
        </p:nvSpPr>
        <p:spPr>
          <a:xfrm>
            <a:off x="7372459" y="6447301"/>
            <a:ext cx="3547398" cy="3643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Official Reviews</a:t>
            </a:r>
          </a:p>
        </p:txBody>
      </p:sp>
      <p:sp>
        <p:nvSpPr>
          <p:cNvPr id="194" name="Players and coaches may ask any SO short, clarifying questions (≈5-8 seconds) during lineups, timeouts, etc.…"/>
          <p:cNvSpPr txBox="1"/>
          <p:nvPr/>
        </p:nvSpPr>
        <p:spPr>
          <a:xfrm>
            <a:off x="6352158" y="5175236"/>
            <a:ext cx="5588001" cy="1242834"/>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Players and coaches may ask any SO short, clarifying questions (≈5-8 seconds) during lineups, timeouts, etc.</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Direct any other questions to me ASAP.</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We will make mistakes, and I want to do the best we can to resolve those mistakes in a way that is as fair as possible.</a:t>
            </a:r>
          </a:p>
        </p:txBody>
      </p:sp>
      <p:sp>
        <p:nvSpPr>
          <p:cNvPr id="195" name="Communication With Officials"/>
          <p:cNvSpPr txBox="1"/>
          <p:nvPr/>
        </p:nvSpPr>
        <p:spPr>
          <a:xfrm>
            <a:off x="7372459" y="4810526"/>
            <a:ext cx="3547398" cy="3643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Communication With Officials</a:t>
            </a:r>
          </a:p>
        </p:txBody>
      </p:sp>
      <p:sp>
        <p:nvSpPr>
          <p:cNvPr id="196" name="If the scoreboard indicates a tie score at the end of regulation after the JRs check in with their SKs, the SBO will immediately start a one-minute lineup clock (counting up).…"/>
          <p:cNvSpPr txBox="1"/>
          <p:nvPr/>
        </p:nvSpPr>
        <p:spPr>
          <a:xfrm>
            <a:off x="6352158" y="2602557"/>
            <a:ext cx="5588001" cy="217873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If the scoreboard indicates a tie score at the end of regulation after the JRs check in with their SKs, the SBO will immediately start a one-minute lineup clock (counting up).</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We will have successive overtime jams until there is no longer a tie score at the end of a jam.</a:t>
            </a:r>
          </a:p>
          <a:p>
            <a:pPr marL="254000" indent="-2540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Overtime jam amendments: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No lead jammer.</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Two-minute jam.</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Scoring points starts on each jammer’s initial trip.</a:t>
            </a:r>
          </a:p>
        </p:txBody>
      </p:sp>
      <p:sp>
        <p:nvSpPr>
          <p:cNvPr id="197" name="Overtime Procedures"/>
          <p:cNvSpPr txBox="1"/>
          <p:nvPr/>
        </p:nvSpPr>
        <p:spPr>
          <a:xfrm>
            <a:off x="7372459" y="2247739"/>
            <a:ext cx="3547398" cy="3643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Overtime Procedures</a:t>
            </a:r>
          </a:p>
        </p:txBody>
      </p:sp>
      <p:grpSp>
        <p:nvGrpSpPr>
          <p:cNvPr id="217" name="Track"/>
          <p:cNvGrpSpPr/>
          <p:nvPr/>
        </p:nvGrpSpPr>
        <p:grpSpPr>
          <a:xfrm rot="16199601">
            <a:off x="11863616" y="3131864"/>
            <a:ext cx="12422788" cy="8468256"/>
            <a:chOff x="0" y="-1"/>
            <a:chExt cx="12422786" cy="8468254"/>
          </a:xfrm>
        </p:grpSpPr>
        <p:sp>
          <p:nvSpPr>
            <p:cNvPr id="198" name="Bumpers"/>
            <p:cNvSpPr/>
            <p:nvPr/>
          </p:nvSpPr>
          <p:spPr>
            <a:xfrm rot="21600000">
              <a:off x="0" y="-1"/>
              <a:ext cx="12422786" cy="8468254"/>
            </a:xfrm>
            <a:custGeom>
              <a:avLst/>
              <a:gdLst/>
              <a:ahLst/>
              <a:cxnLst>
                <a:cxn ang="0">
                  <a:pos x="wd2" y="hd2"/>
                </a:cxn>
                <a:cxn ang="5400000">
                  <a:pos x="wd2" y="hd2"/>
                </a:cxn>
                <a:cxn ang="10800000">
                  <a:pos x="wd2" y="hd2"/>
                </a:cxn>
                <a:cxn ang="16200000">
                  <a:pos x="wd2" y="hd2"/>
                </a:cxn>
              </a:cxnLst>
              <a:rect l="0" t="0" r="r" b="b"/>
              <a:pathLst>
                <a:path w="21486" h="21591" fill="norm" stroke="1" extrusionOk="0">
                  <a:moveTo>
                    <a:pt x="14355" y="1"/>
                  </a:moveTo>
                  <a:cubicBezTo>
                    <a:pt x="14184" y="3"/>
                    <a:pt x="14013" y="11"/>
                    <a:pt x="13843" y="26"/>
                  </a:cubicBezTo>
                  <a:cubicBezTo>
                    <a:pt x="13835" y="30"/>
                    <a:pt x="13826" y="34"/>
                    <a:pt x="13818" y="38"/>
                  </a:cubicBezTo>
                  <a:cubicBezTo>
                    <a:pt x="13810" y="41"/>
                    <a:pt x="13802" y="46"/>
                    <a:pt x="13793" y="49"/>
                  </a:cubicBezTo>
                  <a:lnTo>
                    <a:pt x="13792" y="32"/>
                  </a:lnTo>
                  <a:lnTo>
                    <a:pt x="7548" y="539"/>
                  </a:lnTo>
                  <a:cubicBezTo>
                    <a:pt x="6643" y="569"/>
                    <a:pt x="5744" y="784"/>
                    <a:pt x="4872" y="1174"/>
                  </a:cubicBezTo>
                  <a:cubicBezTo>
                    <a:pt x="3433" y="1816"/>
                    <a:pt x="2050" y="2938"/>
                    <a:pt x="1143" y="4895"/>
                  </a:cubicBezTo>
                  <a:cubicBezTo>
                    <a:pt x="94" y="7158"/>
                    <a:pt x="-113" y="10020"/>
                    <a:pt x="50" y="12758"/>
                  </a:cubicBezTo>
                  <a:cubicBezTo>
                    <a:pt x="129" y="14081"/>
                    <a:pt x="295" y="15418"/>
                    <a:pt x="650" y="16641"/>
                  </a:cubicBezTo>
                  <a:cubicBezTo>
                    <a:pt x="969" y="17743"/>
                    <a:pt x="1437" y="18729"/>
                    <a:pt x="2030" y="19522"/>
                  </a:cubicBezTo>
                  <a:cubicBezTo>
                    <a:pt x="2668" y="20376"/>
                    <a:pt x="3375" y="20932"/>
                    <a:pt x="4119" y="21234"/>
                  </a:cubicBezTo>
                  <a:cubicBezTo>
                    <a:pt x="4856" y="21534"/>
                    <a:pt x="5617" y="21582"/>
                    <a:pt x="6345" y="21591"/>
                  </a:cubicBezTo>
                  <a:cubicBezTo>
                    <a:pt x="7075" y="21599"/>
                    <a:pt x="7808" y="21561"/>
                    <a:pt x="8544" y="21466"/>
                  </a:cubicBezTo>
                  <a:lnTo>
                    <a:pt x="14566" y="21002"/>
                  </a:lnTo>
                  <a:lnTo>
                    <a:pt x="14566" y="21002"/>
                  </a:lnTo>
                  <a:cubicBezTo>
                    <a:pt x="14676" y="21007"/>
                    <a:pt x="14786" y="20988"/>
                    <a:pt x="14896" y="20966"/>
                  </a:cubicBezTo>
                  <a:cubicBezTo>
                    <a:pt x="15005" y="20944"/>
                    <a:pt x="15114" y="20919"/>
                    <a:pt x="15224" y="20894"/>
                  </a:cubicBezTo>
                  <a:cubicBezTo>
                    <a:pt x="16033" y="20716"/>
                    <a:pt x="16838" y="20385"/>
                    <a:pt x="17608" y="19879"/>
                  </a:cubicBezTo>
                  <a:cubicBezTo>
                    <a:pt x="18367" y="19381"/>
                    <a:pt x="19101" y="18707"/>
                    <a:pt x="19717" y="17744"/>
                  </a:cubicBezTo>
                  <a:cubicBezTo>
                    <a:pt x="20970" y="15786"/>
                    <a:pt x="21485" y="13153"/>
                    <a:pt x="21486" y="10553"/>
                  </a:cubicBezTo>
                  <a:cubicBezTo>
                    <a:pt x="21487" y="7871"/>
                    <a:pt x="20944" y="5084"/>
                    <a:pt x="19644" y="3018"/>
                  </a:cubicBezTo>
                  <a:cubicBezTo>
                    <a:pt x="18371" y="996"/>
                    <a:pt x="16615" y="141"/>
                    <a:pt x="14866" y="16"/>
                  </a:cubicBezTo>
                  <a:cubicBezTo>
                    <a:pt x="14696" y="4"/>
                    <a:pt x="14525" y="-1"/>
                    <a:pt x="14355" y="1"/>
                  </a:cubicBezTo>
                  <a:close/>
                </a:path>
              </a:pathLst>
            </a:custGeom>
            <a:no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a:t>
              </a:r>
            </a:p>
          </p:txBody>
        </p:sp>
        <p:sp>
          <p:nvSpPr>
            <p:cNvPr id="199" name="Outside Boundary"/>
            <p:cNvSpPr/>
            <p:nvPr/>
          </p:nvSpPr>
          <p:spPr>
            <a:xfrm rot="21600000">
              <a:off x="1162107" y="1076156"/>
              <a:ext cx="10098571" cy="6315940"/>
            </a:xfrm>
            <a:custGeom>
              <a:avLst/>
              <a:gdLst/>
              <a:ahLst/>
              <a:cxnLst>
                <a:cxn ang="0">
                  <a:pos x="wd2" y="hd2"/>
                </a:cxn>
                <a:cxn ang="5400000">
                  <a:pos x="wd2" y="hd2"/>
                </a:cxn>
                <a:cxn ang="10800000">
                  <a:pos x="wd2" y="hd2"/>
                </a:cxn>
                <a:cxn ang="16200000">
                  <a:pos x="wd2" y="hd2"/>
                </a:cxn>
              </a:cxnLst>
              <a:rect l="0" t="0" r="r" b="b"/>
              <a:pathLst>
                <a:path w="21482" h="21591" fill="norm" stroke="1" extrusionOk="0">
                  <a:moveTo>
                    <a:pt x="14352" y="1"/>
                  </a:moveTo>
                  <a:cubicBezTo>
                    <a:pt x="14182" y="3"/>
                    <a:pt x="14011" y="11"/>
                    <a:pt x="13841" y="26"/>
                  </a:cubicBezTo>
                  <a:cubicBezTo>
                    <a:pt x="13824" y="33"/>
                    <a:pt x="13808" y="42"/>
                    <a:pt x="13791" y="49"/>
                  </a:cubicBezTo>
                  <a:lnTo>
                    <a:pt x="13790" y="32"/>
                  </a:lnTo>
                  <a:lnTo>
                    <a:pt x="7547" y="538"/>
                  </a:lnTo>
                  <a:cubicBezTo>
                    <a:pt x="6642" y="569"/>
                    <a:pt x="5743" y="784"/>
                    <a:pt x="4871" y="1173"/>
                  </a:cubicBezTo>
                  <a:cubicBezTo>
                    <a:pt x="3432" y="1816"/>
                    <a:pt x="2050" y="2937"/>
                    <a:pt x="1143" y="4895"/>
                  </a:cubicBezTo>
                  <a:cubicBezTo>
                    <a:pt x="94" y="7158"/>
                    <a:pt x="-113" y="10020"/>
                    <a:pt x="50" y="12758"/>
                  </a:cubicBezTo>
                  <a:cubicBezTo>
                    <a:pt x="129" y="14081"/>
                    <a:pt x="295" y="15418"/>
                    <a:pt x="650" y="16641"/>
                  </a:cubicBezTo>
                  <a:cubicBezTo>
                    <a:pt x="969" y="17743"/>
                    <a:pt x="1437" y="18729"/>
                    <a:pt x="2029" y="19522"/>
                  </a:cubicBezTo>
                  <a:cubicBezTo>
                    <a:pt x="2667" y="20376"/>
                    <a:pt x="3374" y="20932"/>
                    <a:pt x="4118" y="21234"/>
                  </a:cubicBezTo>
                  <a:cubicBezTo>
                    <a:pt x="4855" y="21534"/>
                    <a:pt x="5616" y="21582"/>
                    <a:pt x="6344" y="21591"/>
                  </a:cubicBezTo>
                  <a:cubicBezTo>
                    <a:pt x="7074" y="21599"/>
                    <a:pt x="7807" y="21561"/>
                    <a:pt x="8543" y="21466"/>
                  </a:cubicBezTo>
                  <a:lnTo>
                    <a:pt x="14563" y="21002"/>
                  </a:lnTo>
                  <a:cubicBezTo>
                    <a:pt x="14563" y="21002"/>
                    <a:pt x="14564" y="21002"/>
                    <a:pt x="14564" y="21002"/>
                  </a:cubicBezTo>
                  <a:cubicBezTo>
                    <a:pt x="14789" y="21013"/>
                    <a:pt x="15015" y="21000"/>
                    <a:pt x="15241" y="20966"/>
                  </a:cubicBezTo>
                  <a:cubicBezTo>
                    <a:pt x="16054" y="20843"/>
                    <a:pt x="16844" y="20420"/>
                    <a:pt x="17605" y="19879"/>
                  </a:cubicBezTo>
                  <a:cubicBezTo>
                    <a:pt x="18351" y="19349"/>
                    <a:pt x="19091" y="18698"/>
                    <a:pt x="19714" y="17744"/>
                  </a:cubicBezTo>
                  <a:cubicBezTo>
                    <a:pt x="20982" y="15803"/>
                    <a:pt x="21487" y="13156"/>
                    <a:pt x="21483" y="10553"/>
                  </a:cubicBezTo>
                  <a:cubicBezTo>
                    <a:pt x="21478" y="7873"/>
                    <a:pt x="20939" y="5084"/>
                    <a:pt x="19640" y="3018"/>
                  </a:cubicBezTo>
                  <a:cubicBezTo>
                    <a:pt x="18369" y="994"/>
                    <a:pt x="16612" y="141"/>
                    <a:pt x="14863" y="16"/>
                  </a:cubicBezTo>
                  <a:cubicBezTo>
                    <a:pt x="14693" y="4"/>
                    <a:pt x="14523" y="-1"/>
                    <a:pt x="14352" y="1"/>
                  </a:cubicBezTo>
                  <a:close/>
                </a:path>
              </a:pathLst>
            </a:custGeom>
            <a:solidFill>
              <a:srgbClr val="FFFFFF"/>
            </a:solidFill>
            <a:ln w="63500" cap="flat">
              <a:solidFill>
                <a:srgbClr val="0433FF"/>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0" name="Inside Boundary"/>
            <p:cNvSpPr/>
            <p:nvPr/>
          </p:nvSpPr>
          <p:spPr>
            <a:xfrm rot="21600000">
              <a:off x="2739738" y="2796994"/>
              <a:ext cx="6907716" cy="2865268"/>
            </a:xfrm>
            <a:prstGeom prst="roundRect">
              <a:avLst>
                <a:gd name="adj" fmla="val 48362"/>
              </a:avLst>
            </a:prstGeom>
            <a:solidFill>
              <a:srgbClr val="D6D6D6"/>
            </a:solidFill>
            <a:ln w="63500" cap="flat">
              <a:solidFill>
                <a:srgbClr val="0433FF"/>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1" name="Pivot Line"/>
            <p:cNvSpPr/>
            <p:nvPr/>
          </p:nvSpPr>
          <p:spPr>
            <a:xfrm flipV="1">
              <a:off x="4214645" y="1254811"/>
              <a:ext cx="1" cy="1544175"/>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2" name="Jammer Line"/>
            <p:cNvSpPr/>
            <p:nvPr/>
          </p:nvSpPr>
          <p:spPr>
            <a:xfrm flipV="1">
              <a:off x="7646141" y="1077941"/>
              <a:ext cx="1" cy="1698481"/>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3" name="Line"/>
            <p:cNvSpPr/>
            <p:nvPr/>
          </p:nvSpPr>
          <p:spPr>
            <a:xfrm flipH="1" flipV="1">
              <a:off x="2932039" y="2251406"/>
              <a:ext cx="232981" cy="326890"/>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4" name="Line"/>
            <p:cNvSpPr/>
            <p:nvPr/>
          </p:nvSpPr>
          <p:spPr>
            <a:xfrm flipH="1" flipV="1">
              <a:off x="1912208" y="3528669"/>
              <a:ext cx="362191" cy="172912"/>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5" name="Line"/>
            <p:cNvSpPr/>
            <p:nvPr/>
          </p:nvSpPr>
          <p:spPr>
            <a:xfrm flipH="1">
              <a:off x="1782855" y="4840083"/>
              <a:ext cx="397899" cy="52321"/>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6" name="Line"/>
            <p:cNvSpPr/>
            <p:nvPr/>
          </p:nvSpPr>
          <p:spPr>
            <a:xfrm flipV="1">
              <a:off x="2294362" y="5946610"/>
              <a:ext cx="291051" cy="276413"/>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7" name="Line"/>
            <p:cNvSpPr/>
            <p:nvPr/>
          </p:nvSpPr>
          <p:spPr>
            <a:xfrm flipV="1">
              <a:off x="3513385" y="6307510"/>
              <a:ext cx="59238" cy="397071"/>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8" name="Line"/>
            <p:cNvSpPr/>
            <p:nvPr/>
          </p:nvSpPr>
          <p:spPr>
            <a:xfrm flipV="1">
              <a:off x="4761355" y="6340316"/>
              <a:ext cx="1" cy="401468"/>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09" name="Line"/>
            <p:cNvSpPr/>
            <p:nvPr/>
          </p:nvSpPr>
          <p:spPr>
            <a:xfrm flipV="1">
              <a:off x="5904050" y="6305312"/>
              <a:ext cx="1" cy="401467"/>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10" name="Line"/>
            <p:cNvSpPr/>
            <p:nvPr/>
          </p:nvSpPr>
          <p:spPr>
            <a:xfrm flipV="1">
              <a:off x="7064428" y="6305312"/>
              <a:ext cx="1" cy="401467"/>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11" name="Line"/>
            <p:cNvSpPr/>
            <p:nvPr/>
          </p:nvSpPr>
          <p:spPr>
            <a:xfrm flipV="1">
              <a:off x="8192671" y="6216859"/>
              <a:ext cx="1" cy="401468"/>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12" name="Line"/>
            <p:cNvSpPr/>
            <p:nvPr/>
          </p:nvSpPr>
          <p:spPr>
            <a:xfrm flipH="1" flipV="1">
              <a:off x="9258296" y="5935892"/>
              <a:ext cx="252561" cy="311999"/>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13" name="Line"/>
            <p:cNvSpPr/>
            <p:nvPr/>
          </p:nvSpPr>
          <p:spPr>
            <a:xfrm flipH="1" flipV="1">
              <a:off x="10059399" y="5082359"/>
              <a:ext cx="374666" cy="143873"/>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14" name="Line"/>
            <p:cNvSpPr/>
            <p:nvPr/>
          </p:nvSpPr>
          <p:spPr>
            <a:xfrm flipH="1">
              <a:off x="10274032" y="3846038"/>
              <a:ext cx="391036" cy="90312"/>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15" name="Line"/>
            <p:cNvSpPr/>
            <p:nvPr/>
          </p:nvSpPr>
          <p:spPr>
            <a:xfrm flipH="1">
              <a:off x="9762830" y="2609618"/>
              <a:ext cx="302882" cy="263387"/>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sp>
          <p:nvSpPr>
            <p:cNvPr id="216" name="Line"/>
            <p:cNvSpPr/>
            <p:nvPr/>
          </p:nvSpPr>
          <p:spPr>
            <a:xfrm flipH="1">
              <a:off x="8811404" y="1854336"/>
              <a:ext cx="76577" cy="394092"/>
            </a:xfrm>
            <a:prstGeom prst="line">
              <a:avLst/>
            </a:prstGeom>
            <a:noFill/>
            <a:ln w="63500" cap="flat">
              <a:solidFill>
                <a:srgbClr val="0433FF"/>
              </a:solidFill>
              <a:prstDash val="solid"/>
              <a:miter lim="400000"/>
            </a:ln>
            <a:effectLst/>
          </p:spPr>
          <p:txBody>
            <a:bodyPr wrap="square" lIns="50800" tIns="50800" rIns="50800" bIns="50800" numCol="1" anchor="ctr">
              <a:noAutofit/>
            </a:bodyPr>
            <a:lstStyle/>
            <a:p>
              <a:pPr algn="l">
                <a:lnSpc>
                  <a:spcPct val="90000"/>
                </a:lnSpc>
                <a:spcBef>
                  <a:spcPts val="4500"/>
                </a:spcBef>
                <a:defRPr sz="4800">
                  <a:solidFill>
                    <a:srgbClr val="000000"/>
                  </a:solidFill>
                </a:defRPr>
              </a:pPr>
            </a:p>
          </p:txBody>
        </p:sp>
      </p:grpSp>
      <p:sp>
        <p:nvSpPr>
          <p:cNvPr id="218" name="Triangle"/>
          <p:cNvSpPr/>
          <p:nvPr/>
        </p:nvSpPr>
        <p:spPr>
          <a:xfrm rot="14158077">
            <a:off x="14996045" y="10522593"/>
            <a:ext cx="2499702" cy="12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21600"/>
                </a:lnTo>
                <a:lnTo>
                  <a:pt x="21600" y="0"/>
                </a:lnTo>
                <a:lnTo>
                  <a:pt x="0" y="0"/>
                </a:lnTo>
                <a:close/>
              </a:path>
            </a:pathLst>
          </a:custGeom>
          <a:solidFill>
            <a:srgbClr val="009051">
              <a:alpha val="51345"/>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19" name="Line"/>
          <p:cNvSpPr/>
          <p:nvPr/>
        </p:nvSpPr>
        <p:spPr>
          <a:xfrm>
            <a:off x="17353410" y="3310412"/>
            <a:ext cx="4058565" cy="3206391"/>
          </a:xfrm>
          <a:prstGeom prst="line">
            <a:avLst/>
          </a:prstGeom>
          <a:ln w="63500">
            <a:solidFill>
              <a:srgbClr val="FF2600"/>
            </a:solidFill>
            <a:miter lim="400000"/>
            <a:tailEnd type="triangle"/>
          </a:ln>
        </p:spPr>
        <p:txBody>
          <a:bodyPr lIns="50800" tIns="50800" rIns="50800" bIns="50800" anchor="ctr"/>
          <a:lstStyle/>
          <a:p>
            <a:pPr/>
          </a:p>
        </p:txBody>
      </p:sp>
      <p:sp>
        <p:nvSpPr>
          <p:cNvPr id="220" name="Line"/>
          <p:cNvSpPr/>
          <p:nvPr/>
        </p:nvSpPr>
        <p:spPr>
          <a:xfrm>
            <a:off x="16699763" y="10780557"/>
            <a:ext cx="2360686" cy="1855500"/>
          </a:xfrm>
          <a:prstGeom prst="line">
            <a:avLst/>
          </a:prstGeom>
          <a:ln w="63500">
            <a:solidFill>
              <a:schemeClr val="accent4">
                <a:hueOff val="-858837"/>
                <a:lumOff val="-9791"/>
              </a:schemeClr>
            </a:solidFill>
            <a:miter lim="400000"/>
            <a:tailEnd type="triangle"/>
          </a:ln>
        </p:spPr>
        <p:txBody>
          <a:bodyPr lIns="50800" tIns="50800" rIns="50800" bIns="50800" anchor="ctr"/>
          <a:lstStyle/>
          <a:p>
            <a:pPr/>
          </a:p>
        </p:txBody>
      </p:sp>
      <p:sp>
        <p:nvSpPr>
          <p:cNvPr id="221" name="Line"/>
          <p:cNvSpPr/>
          <p:nvPr/>
        </p:nvSpPr>
        <p:spPr>
          <a:xfrm rot="664785">
            <a:off x="16806586" y="9536405"/>
            <a:ext cx="4492337" cy="1927507"/>
          </a:xfrm>
          <a:custGeom>
            <a:avLst/>
            <a:gdLst/>
            <a:ahLst/>
            <a:cxnLst>
              <a:cxn ang="0">
                <a:pos x="wd2" y="hd2"/>
              </a:cxn>
              <a:cxn ang="5400000">
                <a:pos x="wd2" y="hd2"/>
              </a:cxn>
              <a:cxn ang="10800000">
                <a:pos x="wd2" y="hd2"/>
              </a:cxn>
              <a:cxn ang="16200000">
                <a:pos x="wd2" y="hd2"/>
              </a:cxn>
            </a:cxnLst>
            <a:rect l="0" t="0" r="r" b="b"/>
            <a:pathLst>
              <a:path w="21600" h="20897" fill="norm" stroke="1" extrusionOk="0">
                <a:moveTo>
                  <a:pt x="0" y="18787"/>
                </a:moveTo>
                <a:cubicBezTo>
                  <a:pt x="3636" y="21529"/>
                  <a:pt x="7565" y="21600"/>
                  <a:pt x="11220" y="18990"/>
                </a:cubicBezTo>
                <a:cubicBezTo>
                  <a:pt x="15621" y="15847"/>
                  <a:pt x="19330" y="9062"/>
                  <a:pt x="21600" y="0"/>
                </a:cubicBezTo>
              </a:path>
            </a:pathLst>
          </a:custGeom>
          <a:ln w="63500">
            <a:solidFill>
              <a:srgbClr val="FF2600"/>
            </a:solidFill>
            <a:miter lim="400000"/>
            <a:tailEnd type="triangle"/>
          </a:ln>
        </p:spPr>
        <p:txBody>
          <a:bodyPr lIns="50800" tIns="50800" rIns="50800" bIns="50800" anchor="ctr"/>
          <a:lstStyle/>
          <a:p>
            <a:pPr/>
          </a:p>
        </p:txBody>
      </p:sp>
      <p:sp>
        <p:nvSpPr>
          <p:cNvPr id="222" name="Circle"/>
          <p:cNvSpPr/>
          <p:nvPr/>
        </p:nvSpPr>
        <p:spPr>
          <a:xfrm>
            <a:off x="16584550" y="10708765"/>
            <a:ext cx="239522" cy="239522"/>
          </a:xfrm>
          <a:prstGeom prst="ellipse">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3" name="Triangle"/>
          <p:cNvSpPr/>
          <p:nvPr/>
        </p:nvSpPr>
        <p:spPr>
          <a:xfrm rot="16183768">
            <a:off x="14400953" y="8745526"/>
            <a:ext cx="1988502" cy="10082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21600"/>
                </a:lnTo>
                <a:lnTo>
                  <a:pt x="21600" y="0"/>
                </a:lnTo>
                <a:lnTo>
                  <a:pt x="0" y="0"/>
                </a:lnTo>
                <a:close/>
              </a:path>
            </a:pathLst>
          </a:custGeom>
          <a:solidFill>
            <a:srgbClr val="009051">
              <a:alpha val="51345"/>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4" name="Line"/>
          <p:cNvSpPr/>
          <p:nvPr/>
        </p:nvSpPr>
        <p:spPr>
          <a:xfrm>
            <a:off x="15877753" y="9256534"/>
            <a:ext cx="5733881" cy="331615"/>
          </a:xfrm>
          <a:prstGeom prst="line">
            <a:avLst/>
          </a:prstGeom>
          <a:ln w="63500">
            <a:solidFill>
              <a:srgbClr val="FF2600"/>
            </a:solidFill>
            <a:miter lim="400000"/>
            <a:tailEnd type="triangle"/>
          </a:ln>
        </p:spPr>
        <p:txBody>
          <a:bodyPr lIns="50800" tIns="50800" rIns="50800" bIns="50800" anchor="ctr"/>
          <a:lstStyle/>
          <a:p>
            <a:pPr/>
          </a:p>
        </p:txBody>
      </p:sp>
      <p:sp>
        <p:nvSpPr>
          <p:cNvPr id="225" name="Line"/>
          <p:cNvSpPr/>
          <p:nvPr/>
        </p:nvSpPr>
        <p:spPr>
          <a:xfrm flipH="1" flipV="1">
            <a:off x="15347345" y="3159299"/>
            <a:ext cx="506952" cy="6133026"/>
          </a:xfrm>
          <a:prstGeom prst="line">
            <a:avLst/>
          </a:prstGeom>
          <a:ln w="63500">
            <a:solidFill>
              <a:srgbClr val="FF2600"/>
            </a:solidFill>
            <a:miter lim="400000"/>
            <a:tailEnd type="triangle"/>
          </a:ln>
        </p:spPr>
        <p:txBody>
          <a:bodyPr lIns="50800" tIns="50800" rIns="50800" bIns="50800" anchor="ctr"/>
          <a:lstStyle/>
          <a:p>
            <a:pPr/>
          </a:p>
        </p:txBody>
      </p:sp>
      <p:sp>
        <p:nvSpPr>
          <p:cNvPr id="226" name="Circle"/>
          <p:cNvSpPr/>
          <p:nvPr/>
        </p:nvSpPr>
        <p:spPr>
          <a:xfrm rot="2992306">
            <a:off x="15707734" y="9126372"/>
            <a:ext cx="239521" cy="239521"/>
          </a:xfrm>
          <a:prstGeom prst="ellipse">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7" name="Triangle"/>
          <p:cNvSpPr/>
          <p:nvPr/>
        </p:nvSpPr>
        <p:spPr>
          <a:xfrm rot="20575036">
            <a:off x="16112230" y="2261532"/>
            <a:ext cx="2056315" cy="10894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21600"/>
                </a:lnTo>
                <a:lnTo>
                  <a:pt x="21600" y="0"/>
                </a:lnTo>
                <a:lnTo>
                  <a:pt x="0" y="0"/>
                </a:lnTo>
                <a:close/>
              </a:path>
            </a:pathLst>
          </a:custGeom>
          <a:solidFill>
            <a:srgbClr val="009051">
              <a:alpha val="51345"/>
            </a:srgb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8" name="Line"/>
          <p:cNvSpPr/>
          <p:nvPr/>
        </p:nvSpPr>
        <p:spPr>
          <a:xfrm flipV="1">
            <a:off x="17353410" y="3295008"/>
            <a:ext cx="3536016" cy="15404"/>
          </a:xfrm>
          <a:prstGeom prst="line">
            <a:avLst/>
          </a:prstGeom>
          <a:ln w="63500">
            <a:solidFill>
              <a:srgbClr val="FF2600"/>
            </a:solidFill>
            <a:miter lim="400000"/>
            <a:tailEnd type="triangle"/>
          </a:ln>
        </p:spPr>
        <p:txBody>
          <a:bodyPr lIns="50800" tIns="50800" rIns="50800" bIns="50800" anchor="ctr"/>
          <a:lstStyle/>
          <a:p>
            <a:pPr/>
          </a:p>
        </p:txBody>
      </p:sp>
      <p:sp>
        <p:nvSpPr>
          <p:cNvPr id="229" name="Circle"/>
          <p:cNvSpPr/>
          <p:nvPr/>
        </p:nvSpPr>
        <p:spPr>
          <a:xfrm>
            <a:off x="17181056" y="3181374"/>
            <a:ext cx="239522" cy="239522"/>
          </a:xfrm>
          <a:prstGeom prst="ellipse">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Line"/>
          <p:cNvSpPr/>
          <p:nvPr/>
        </p:nvSpPr>
        <p:spPr>
          <a:xfrm flipV="1">
            <a:off x="-1" y="6465261"/>
            <a:ext cx="24384002" cy="1"/>
          </a:xfrm>
          <a:prstGeom prst="line">
            <a:avLst/>
          </a:prstGeom>
          <a:ln w="25400" cap="rnd">
            <a:solidFill>
              <a:srgbClr val="000000"/>
            </a:solidFill>
            <a:custDash>
              <a:ds d="100000" sp="200000"/>
            </a:custDash>
          </a:ln>
        </p:spPr>
        <p:txBody>
          <a:bodyPr lIns="50800" tIns="50800" rIns="50800" bIns="50800" anchor="ctr"/>
          <a:lstStyle/>
          <a:p>
            <a:pPr/>
          </a:p>
        </p:txBody>
      </p:sp>
      <p:sp>
        <p:nvSpPr>
          <p:cNvPr id="232" name="Line"/>
          <p:cNvSpPr/>
          <p:nvPr/>
        </p:nvSpPr>
        <p:spPr>
          <a:xfrm flipH="1">
            <a:off x="12191999" y="0"/>
            <a:ext cx="2" cy="13716000"/>
          </a:xfrm>
          <a:prstGeom prst="line">
            <a:avLst/>
          </a:prstGeom>
          <a:ln w="25400" cap="rnd">
            <a:solidFill>
              <a:srgbClr val="000000"/>
            </a:solidFill>
            <a:custDash>
              <a:ds d="100000" sp="200000"/>
            </a:custDash>
          </a:ln>
        </p:spPr>
        <p:txBody>
          <a:bodyPr lIns="50800" tIns="50800" rIns="50800" bIns="50800" anchor="ctr"/>
          <a:lstStyle/>
          <a:p>
            <a:pPr/>
          </a:p>
        </p:txBody>
      </p:sp>
      <p:sp>
        <p:nvSpPr>
          <p:cNvPr id="233" name="Rectangle"/>
          <p:cNvSpPr/>
          <p:nvPr/>
        </p:nvSpPr>
        <p:spPr>
          <a:xfrm>
            <a:off x="564752" y="102314"/>
            <a:ext cx="11488469" cy="13511373"/>
          </a:xfrm>
          <a:prstGeom prst="rect">
            <a:avLst/>
          </a:prstGeom>
          <a:solidFill>
            <a:srgbClr val="EBEBEB"/>
          </a:solidFill>
          <a:ln w="381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34" name="JRDA L2 gameplay can be difficult for players to play and for officials to officiate because what has the appearance of excellent derby can be illegal.…"/>
          <p:cNvSpPr txBox="1"/>
          <p:nvPr/>
        </p:nvSpPr>
        <p:spPr>
          <a:xfrm>
            <a:off x="676536" y="991259"/>
            <a:ext cx="5588001" cy="577302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JRDA L2 gameplay can be difficult for players to play and for officials to officiate because what has the appearance of excellent derby can be illegal.</a:t>
            </a:r>
          </a:p>
          <a:p>
            <a:pPr lvl="1" marL="317500" indent="-190500" algn="l">
              <a:buSzPct val="100000"/>
              <a:buChar char="•"/>
              <a:defRPr sz="1400">
                <a:solidFill>
                  <a:srgbClr val="000000"/>
                </a:solidFill>
                <a:latin typeface="Lucida Grande"/>
                <a:ea typeface="Lucida Grande"/>
                <a:cs typeface="Lucida Grande"/>
                <a:sym typeface="Lucida Grande"/>
              </a:defRPr>
            </a:pPr>
            <a:r>
              <a:t>Most players watch derby that allows full contact.</a:t>
            </a:r>
          </a:p>
          <a:p>
            <a:pPr lvl="1" marL="317500" indent="-190500" algn="l">
              <a:buSzPct val="100000"/>
              <a:buChar char="•"/>
              <a:defRPr sz="1400">
                <a:solidFill>
                  <a:srgbClr val="000000"/>
                </a:solidFill>
                <a:latin typeface="Lucida Grande"/>
                <a:ea typeface="Lucida Grande"/>
                <a:cs typeface="Lucida Grande"/>
                <a:sym typeface="Lucida Grande"/>
              </a:defRPr>
            </a:pPr>
            <a:r>
              <a:t>Most officials rarely officiate JRDA L2.</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In the JRDA L2 ruleset, forceful contact or “hitting” is illegal:</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Hitting usually occurs when two players moving at vastly different speeds make contact.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Making contact with any swinging of the shoulders, hips, or other legal blocking zones is hitting.</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We penalize for hitting even when players make contact with legal blocking zones to legal target zones.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We penalize for forceful contact regardless of game impact.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penalty we issue for forceful contact is Illegal Contact with the verbal cue “hitting.”</a:t>
            </a:r>
          </a:p>
          <a:p>
            <a:pPr marL="228600" indent="-228600" algn="l">
              <a:buClr>
                <a:srgbClr val="000000"/>
              </a:buClr>
              <a:buSzPct val="100000"/>
              <a:buAutoNum type="arabicPeriod" startAt="1"/>
              <a:defRPr sz="1400">
                <a:solidFill>
                  <a:srgbClr val="000000"/>
                </a:solidFill>
                <a:latin typeface="Lucida Grande"/>
                <a:ea typeface="Lucida Grande"/>
                <a:cs typeface="Lucida Grande"/>
                <a:sym typeface="Lucida Grande"/>
              </a:defRPr>
            </a:pPr>
            <a:r>
              <a:t>It is legal for players to make gentle contact and block using legal blocking zones to legal target zones.</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Players may lean or push with force as long as they do not stop their block and initiate a new block with forceful contact.</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In the JRDA L2 ruleset, it is illegal for players to position themselves such they cannot be blocked without an opposing player making forceful contact.</a:t>
            </a:r>
          </a:p>
          <a:p>
            <a:pPr lvl="1" marL="317500" indent="-190500" algn="l">
              <a:buClr>
                <a:srgbClr val="000000"/>
              </a:buClr>
              <a:buSzPct val="100000"/>
              <a:buChar char="•"/>
              <a:defRPr sz="1400">
                <a:solidFill>
                  <a:srgbClr val="000000"/>
                </a:solidFill>
                <a:latin typeface="Lucida Grande"/>
                <a:ea typeface="Lucida Grande"/>
                <a:cs typeface="Lucida Grande"/>
                <a:sym typeface="Lucida Grande"/>
              </a:defRPr>
            </a:pPr>
            <a:r>
              <a:t>The penalty that we issue in these cases is Illegal Position, with the verbal cue “Adopting an unblockable position.”</a:t>
            </a:r>
          </a:p>
        </p:txBody>
      </p:sp>
      <p:sp>
        <p:nvSpPr>
          <p:cNvPr id="235" name="JRDA L2-Specific Procedures Overvivew"/>
          <p:cNvSpPr txBox="1"/>
          <p:nvPr/>
        </p:nvSpPr>
        <p:spPr>
          <a:xfrm>
            <a:off x="1036837" y="602138"/>
            <a:ext cx="4867399" cy="4492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JRDA L2-Specific Procedures Overvivew</a:t>
            </a:r>
          </a:p>
        </p:txBody>
      </p:sp>
      <p:sp>
        <p:nvSpPr>
          <p:cNvPr id="236" name="Blocker is legally blocking Jammer, discontinues their block momentarily, and starts a new block by swinging their shoulders, hips, or other legal blocking zones.…"/>
          <p:cNvSpPr txBox="1"/>
          <p:nvPr/>
        </p:nvSpPr>
        <p:spPr>
          <a:xfrm>
            <a:off x="676536" y="7146563"/>
            <a:ext cx="5588001" cy="216516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Blocker is legally blocking Jammer, discontinues their block momentarily, and starts a new block by swinging their shoulders, hips, or other legal blocking zones.</a:t>
            </a:r>
          </a:p>
          <a:p>
            <a:pPr lvl="1" marL="381000" indent="-254000" algn="l">
              <a:buSzPct val="100000"/>
              <a:buChar char="•"/>
              <a:defRPr sz="1400">
                <a:solidFill>
                  <a:srgbClr val="000000"/>
                </a:solidFill>
                <a:latin typeface="Lucida Grande"/>
                <a:ea typeface="Lucida Grande"/>
                <a:cs typeface="Lucida Grande"/>
                <a:sym typeface="Lucida Grande"/>
              </a:defRPr>
            </a:pPr>
            <a:r>
              <a:t>This is illegal regardless of game impact and will draw an Illegal Contact penalty for hitting.</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Blocker may legally block with force as long as they first make gentle or non-forceful initial contact with Jammer.</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Blocker may legally disengage and reengage their block as long as each new block is non-forceful.</a:t>
            </a:r>
          </a:p>
        </p:txBody>
      </p:sp>
      <p:sp>
        <p:nvSpPr>
          <p:cNvPr id="237" name="Scenario #1 - Swinging of the Shoulders or Hips"/>
          <p:cNvSpPr txBox="1"/>
          <p:nvPr/>
        </p:nvSpPr>
        <p:spPr>
          <a:xfrm>
            <a:off x="713475" y="6757442"/>
            <a:ext cx="5514123" cy="449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Scenario #1 - Swinging of the Shoulders or Hips</a:t>
            </a:r>
          </a:p>
        </p:txBody>
      </p:sp>
      <p:sp>
        <p:nvSpPr>
          <p:cNvPr id="238" name="Jammer is navigating the pack with an established trajectory and Blocker moves to “catch” Jammer before they exit the pack and front engagement zone.…"/>
          <p:cNvSpPr txBox="1"/>
          <p:nvPr/>
        </p:nvSpPr>
        <p:spPr>
          <a:xfrm>
            <a:off x="6353436" y="991259"/>
            <a:ext cx="5588001" cy="2920616"/>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Jammer is navigating the pack with an established trajectory and Blocker moves to “catch” Jammer before they exit the pack and front engagement zone.</a:t>
            </a:r>
          </a:p>
          <a:p>
            <a:pPr lvl="1" marL="317500" indent="-190500" algn="l">
              <a:buSzPct val="100000"/>
              <a:buChar char="•"/>
              <a:defRPr sz="1400">
                <a:solidFill>
                  <a:srgbClr val="000000"/>
                </a:solidFill>
                <a:latin typeface="Lucida Grande"/>
                <a:ea typeface="Lucida Grande"/>
                <a:cs typeface="Lucida Grande"/>
                <a:sym typeface="Lucida Grande"/>
              </a:defRPr>
            </a:pPr>
            <a:r>
              <a:t>“Catches” that initiate with forceful contact are illegal and will draw an Illegal Contact penalty for hitting regardless of game impact.</a:t>
            </a:r>
          </a:p>
          <a:p>
            <a:pPr lvl="1" marL="317500" indent="-190500" algn="l">
              <a:buSzPct val="100000"/>
              <a:buChar char="•"/>
              <a:defRPr sz="1400">
                <a:solidFill>
                  <a:srgbClr val="000000"/>
                </a:solidFill>
                <a:latin typeface="Lucida Grande"/>
                <a:ea typeface="Lucida Grande"/>
                <a:cs typeface="Lucida Grande"/>
                <a:sym typeface="Lucida Grande"/>
              </a:defRPr>
            </a:pPr>
            <a:r>
              <a:t>Blocker may legally “catch” Jammer with non-forceful contact and continue to legally block.</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Jammer is allowed to brace for contact although they may not initiate a forceful counter-block.</a:t>
            </a:r>
          </a:p>
          <a:p>
            <a:pPr lvl="1" marL="317500" indent="-190500" algn="l">
              <a:buSzPct val="100000"/>
              <a:buChar char="•"/>
              <a:defRPr sz="1400">
                <a:solidFill>
                  <a:srgbClr val="000000"/>
                </a:solidFill>
                <a:latin typeface="Lucida Grande"/>
                <a:ea typeface="Lucida Grande"/>
                <a:cs typeface="Lucida Grande"/>
                <a:sym typeface="Lucida Grande"/>
              </a:defRPr>
            </a:pPr>
            <a:r>
              <a:t>A forceful block by Blocker and a forceful counter-block by Jammer may result in Illegal Contact penalties for both players.</a:t>
            </a:r>
          </a:p>
        </p:txBody>
      </p:sp>
      <p:sp>
        <p:nvSpPr>
          <p:cNvPr id="239" name="Scenario #3 - Catching"/>
          <p:cNvSpPr txBox="1"/>
          <p:nvPr/>
        </p:nvSpPr>
        <p:spPr>
          <a:xfrm>
            <a:off x="6300795" y="602138"/>
            <a:ext cx="5514123" cy="4492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Scenario #3 - Catching</a:t>
            </a:r>
          </a:p>
        </p:txBody>
      </p:sp>
      <p:sp>
        <p:nvSpPr>
          <p:cNvPr id="240" name="Jammer is navigating the pack with an established trajectory and Blocker positions themselves in Jammer’s path such that Jammer has no way to avoid making forceful contact to Blocker.…"/>
          <p:cNvSpPr txBox="1"/>
          <p:nvPr/>
        </p:nvSpPr>
        <p:spPr>
          <a:xfrm>
            <a:off x="6353436" y="4302527"/>
            <a:ext cx="5588001" cy="1880474"/>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Jammer is navigating the pack with an established trajectory and Blocker positions themselves in Jammer’s path such that Jammer has no way to avoid making forceful contact to Blocker.</a:t>
            </a:r>
          </a:p>
          <a:p>
            <a:pPr lvl="1" marL="317500" indent="-190500" algn="l">
              <a:buSzPct val="100000"/>
              <a:buChar char="•"/>
              <a:defRPr sz="1400">
                <a:solidFill>
                  <a:srgbClr val="000000"/>
                </a:solidFill>
                <a:latin typeface="Lucida Grande"/>
                <a:ea typeface="Lucida Grande"/>
                <a:cs typeface="Lucida Grande"/>
                <a:sym typeface="Lucida Grande"/>
              </a:defRPr>
            </a:pPr>
            <a:r>
              <a:t>In this case, Blocker initiated forceful contact and we will penalize Blocker for Illegal Contact.</a:t>
            </a:r>
          </a:p>
          <a:p>
            <a:pPr lvl="1" marL="317500" indent="-190500" algn="l">
              <a:buSzPct val="100000"/>
              <a:buChar char="•"/>
              <a:defRPr sz="1400">
                <a:solidFill>
                  <a:srgbClr val="000000"/>
                </a:solidFill>
                <a:latin typeface="Lucida Grande"/>
                <a:ea typeface="Lucida Grande"/>
                <a:cs typeface="Lucida Grande"/>
                <a:sym typeface="Lucida Grande"/>
              </a:defRPr>
            </a:pPr>
            <a:r>
              <a:t>“Moving into” this sort of contact is illegal regardless of impact.</a:t>
            </a:r>
          </a:p>
        </p:txBody>
      </p:sp>
      <p:sp>
        <p:nvSpPr>
          <p:cNvPr id="241" name="Scenario #4 - Initiation Determination B"/>
          <p:cNvSpPr txBox="1"/>
          <p:nvPr/>
        </p:nvSpPr>
        <p:spPr>
          <a:xfrm>
            <a:off x="6390375" y="3913406"/>
            <a:ext cx="5514123" cy="449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Scenario #4 - Initiation Determination B</a:t>
            </a:r>
          </a:p>
        </p:txBody>
      </p:sp>
      <p:sp>
        <p:nvSpPr>
          <p:cNvPr id="242" name="Jammer initiates forceful contact with Blocker, although due to a size or skill disparity, Blocker absorbs the contact without moving, and Jammer falls to the ground.…"/>
          <p:cNvSpPr txBox="1"/>
          <p:nvPr/>
        </p:nvSpPr>
        <p:spPr>
          <a:xfrm>
            <a:off x="676536" y="9706160"/>
            <a:ext cx="5588001" cy="1480814"/>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marL="254000" indent="-254000" algn="l">
              <a:buSzPct val="100000"/>
              <a:buAutoNum type="arabicPeriod" startAt="1"/>
              <a:defRPr sz="1400">
                <a:solidFill>
                  <a:srgbClr val="000000"/>
                </a:solidFill>
                <a:latin typeface="Lucida Grande"/>
                <a:ea typeface="Lucida Grande"/>
                <a:cs typeface="Lucida Grande"/>
                <a:sym typeface="Lucida Grande"/>
              </a:defRPr>
            </a:lvl1pPr>
            <a:lvl2pPr marL="381000" indent="-254000" algn="l">
              <a:buSzPct val="100000"/>
              <a:buChar char="•"/>
              <a:defRPr sz="1400">
                <a:solidFill>
                  <a:srgbClr val="000000"/>
                </a:solidFill>
                <a:latin typeface="Lucida Grande"/>
                <a:ea typeface="Lucida Grande"/>
                <a:cs typeface="Lucida Grande"/>
                <a:sym typeface="Lucida Grande"/>
              </a:defRPr>
            </a:lvl2pPr>
          </a:lstStyle>
          <a:p>
            <a:pPr/>
            <a:r>
              <a:t>Jammer initiates forceful contact with Blocker, although due to a size or skill disparity, Blocker absorbs the contact without moving, and Jammer falls to the ground.</a:t>
            </a:r>
          </a:p>
          <a:p>
            <a:pPr lvl="1"/>
            <a:r>
              <a:t>In this case, we will penalize Jammer for initiating forceful contact regardless of the blocking zone, target zone, or game impact to Blocker.</a:t>
            </a:r>
          </a:p>
        </p:txBody>
      </p:sp>
      <p:sp>
        <p:nvSpPr>
          <p:cNvPr id="243" name="Scenario #2 - Initiation Determination A"/>
          <p:cNvSpPr txBox="1"/>
          <p:nvPr/>
        </p:nvSpPr>
        <p:spPr>
          <a:xfrm>
            <a:off x="713476" y="9317039"/>
            <a:ext cx="5514122" cy="4492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Scenario #2 - Initiation Determination A</a:t>
            </a:r>
          </a:p>
        </p:txBody>
      </p:sp>
      <p:sp>
        <p:nvSpPr>
          <p:cNvPr id="244" name="In the same scenario, we will allow Jammer to intentionally skate OOB to avoid forceful or potentially dangerous contact that would be unavoidable due to the way Blocker attempts to initiate a block.…"/>
          <p:cNvSpPr txBox="1"/>
          <p:nvPr/>
        </p:nvSpPr>
        <p:spPr>
          <a:xfrm>
            <a:off x="6353436" y="6567772"/>
            <a:ext cx="5588001" cy="252965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In the same scenario, we will allow Jammer to intentionally skate OOB to avoid forceful or potentially dangerous contact that would be unavoidable due to the way Blocker attempts to initiate a block.</a:t>
            </a:r>
          </a:p>
          <a:p>
            <a:pPr lvl="1" marL="317500" indent="-190500" algn="l">
              <a:buSzPct val="100000"/>
              <a:buChar char="•"/>
              <a:defRPr sz="1400">
                <a:solidFill>
                  <a:srgbClr val="000000"/>
                </a:solidFill>
                <a:latin typeface="Lucida Grande"/>
                <a:ea typeface="Lucida Grande"/>
                <a:cs typeface="Lucida Grande"/>
                <a:sym typeface="Lucida Grande"/>
              </a:defRPr>
            </a:pPr>
            <a:r>
              <a:t>In this case, we will not penalize Jammer and will instead issue an Illegal Position penalty to Blocker for adopting an unblockable position.</a:t>
            </a:r>
          </a:p>
          <a:p>
            <a:pPr marL="254000" indent="-254000" algn="l">
              <a:buSzPct val="100000"/>
              <a:buAutoNum type="arabicPeriod" startAt="1"/>
              <a:defRPr sz="1400">
                <a:solidFill>
                  <a:srgbClr val="000000"/>
                </a:solidFill>
                <a:latin typeface="Lucida Grande"/>
                <a:ea typeface="Lucida Grande"/>
                <a:cs typeface="Lucida Grande"/>
                <a:sym typeface="Lucida Grande"/>
              </a:defRPr>
            </a:pPr>
            <a:r>
              <a:t>In the same scenario, if we determine that Blocker had an established position and Jammer would have been the initiator of forceful contact, we will penalize Jammer for Skating OOB.</a:t>
            </a:r>
          </a:p>
        </p:txBody>
      </p:sp>
      <p:sp>
        <p:nvSpPr>
          <p:cNvPr id="245" name="Scenario #5 - Skating OOB to Avoid Hitting"/>
          <p:cNvSpPr txBox="1"/>
          <p:nvPr/>
        </p:nvSpPr>
        <p:spPr>
          <a:xfrm>
            <a:off x="6390375" y="6178651"/>
            <a:ext cx="5514123" cy="449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Scenario #5 - Skating OOB to Avoid Hitting</a:t>
            </a:r>
          </a:p>
        </p:txBody>
      </p:sp>
      <p:sp>
        <p:nvSpPr>
          <p:cNvPr id="246" name="Jammer may approach the pack at any speed, although they are responsible for navigating the pack in a blockable position.…"/>
          <p:cNvSpPr txBox="1"/>
          <p:nvPr/>
        </p:nvSpPr>
        <p:spPr>
          <a:xfrm>
            <a:off x="6353436" y="9482201"/>
            <a:ext cx="5588001" cy="276635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marL="254000" indent="-254000" algn="l">
              <a:buSzPct val="100000"/>
              <a:buAutoNum type="arabicPeriod" startAt="1"/>
              <a:defRPr sz="1400">
                <a:solidFill>
                  <a:srgbClr val="000000"/>
                </a:solidFill>
                <a:latin typeface="Lucida Grande"/>
                <a:ea typeface="Lucida Grande"/>
                <a:cs typeface="Lucida Grande"/>
                <a:sym typeface="Lucida Grande"/>
              </a:defRPr>
            </a:pPr>
            <a:r>
              <a:t>Jammer may approach the pack at any speed, although they are responsible for navigating the pack in a blockable position.</a:t>
            </a:r>
          </a:p>
          <a:p>
            <a:pPr lvl="1" marL="317500" indent="-190500" algn="l">
              <a:buSzPct val="100000"/>
              <a:buChar char="•"/>
              <a:defRPr sz="1400">
                <a:solidFill>
                  <a:srgbClr val="000000"/>
                </a:solidFill>
                <a:latin typeface="Lucida Grande"/>
                <a:ea typeface="Lucida Grande"/>
                <a:cs typeface="Lucida Grande"/>
                <a:sym typeface="Lucida Grande"/>
              </a:defRPr>
            </a:pPr>
            <a:r>
              <a:t>If Jammer navigates the pack at a speed that does not allow opposing players to legally block Jammer, we will penalize Jammer for adopting an unblockable position.</a:t>
            </a:r>
          </a:p>
          <a:p>
            <a:pPr lvl="1" marL="317500" indent="-190500" algn="l">
              <a:buSzPct val="100000"/>
              <a:buChar char="•"/>
              <a:defRPr sz="1400">
                <a:solidFill>
                  <a:srgbClr val="000000"/>
                </a:solidFill>
                <a:latin typeface="Lucida Grande"/>
                <a:ea typeface="Lucida Grande"/>
                <a:cs typeface="Lucida Grande"/>
                <a:sym typeface="Lucida Grande"/>
              </a:defRPr>
            </a:pPr>
            <a:r>
              <a:t>However, if no opposing player could have possibly positioned themselves to block Jammer when Jammer navigates the pack, either due to the positioning of opposing players or the blocking technique of Jammer’s teammates, we may determine Jammer did not adopt an unblockable position, regardless of their speed.</a:t>
            </a:r>
          </a:p>
        </p:txBody>
      </p:sp>
      <p:sp>
        <p:nvSpPr>
          <p:cNvPr id="247" name="Scenario #6 - Navigating the Pack at High Speed"/>
          <p:cNvSpPr txBox="1"/>
          <p:nvPr/>
        </p:nvSpPr>
        <p:spPr>
          <a:xfrm>
            <a:off x="6390375" y="9093079"/>
            <a:ext cx="5514123" cy="449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600">
                <a:solidFill>
                  <a:srgbClr val="000000"/>
                </a:solidFill>
                <a:latin typeface="Lucida Grande"/>
                <a:ea typeface="Lucida Grande"/>
                <a:cs typeface="Lucida Grande"/>
                <a:sym typeface="Lucida Grande"/>
              </a:defRPr>
            </a:lvl1pPr>
          </a:lstStyle>
          <a:p>
            <a:pPr/>
            <a:r>
              <a:t>Scenario #6 - Navigating the Pack at High Speed</a:t>
            </a:r>
          </a:p>
        </p:txBody>
      </p:sp>
      <p:sp>
        <p:nvSpPr>
          <p:cNvPr id="248" name="JRDA L2-Specific Procedures"/>
          <p:cNvSpPr txBox="1"/>
          <p:nvPr/>
        </p:nvSpPr>
        <p:spPr>
          <a:xfrm>
            <a:off x="3176587" y="138369"/>
            <a:ext cx="6264799" cy="4751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a:solidFill>
                  <a:srgbClr val="000000"/>
                </a:solidFill>
                <a:latin typeface="Lucida Grande"/>
                <a:ea typeface="Lucida Grande"/>
                <a:cs typeface="Lucida Grande"/>
                <a:sym typeface="Lucida Grande"/>
              </a:defRPr>
            </a:lvl1pPr>
          </a:lstStyle>
          <a:p>
            <a:pPr/>
            <a:r>
              <a:t>JRDA L2-Specific Procedures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