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f06968f4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f06968f4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f06968f4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f06968f4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analysis was to answer 3 main questions,.....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06968f4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f06968f4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06968f4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06968f4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f06968f4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f06968f4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06968f4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06968f4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Overiview is to help make a data driven decision to help bellabeat find growth opportunities in the market. And utilize smart device usage data to gain insights into consumer behavior to guide the marketing strategy for Bellabeat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06968f4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06968f4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analysis was to answer 3 main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06968f4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06968f4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Bellabeat smart device usage was analyzed to provide the insights beyond Bellabeat’s products.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06968f4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06968f4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06968f4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06968f4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06968f4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06968f4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06968f4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06968f4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06968f4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06968f4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www.kaggle.com/datasets/arashnic/fitbit" TargetMode="External"/><Relationship Id="rId4" Type="http://schemas.openxmlformats.org/officeDocument/2006/relationships/hyperlink" Target="https://timothyjwilson10.github.io/" TargetMode="External"/><Relationship Id="rId5" Type="http://schemas.openxmlformats.org/officeDocument/2006/relationships/hyperlink" Target="https://public.tableau.com/views/BellabeatInsights_16910008942680/Dashboard1?:language=en-U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911">
                <a:solidFill>
                  <a:srgbClr val="1437DA"/>
                </a:solidFill>
              </a:rPr>
              <a:t>How Can a Wellness Technology</a:t>
            </a:r>
            <a:endParaRPr sz="3911">
              <a:solidFill>
                <a:srgbClr val="1437DA"/>
              </a:solidFill>
            </a:endParaRPr>
          </a:p>
          <a:p>
            <a:pPr indent="0" lvl="0" marL="0" rtl="0" algn="ctr">
              <a:spcBef>
                <a:spcPts val="0"/>
              </a:spcBef>
              <a:spcAft>
                <a:spcPts val="0"/>
              </a:spcAft>
              <a:buNone/>
            </a:pPr>
            <a:r>
              <a:rPr lang="en" sz="3911">
                <a:solidFill>
                  <a:srgbClr val="1437DA"/>
                </a:solidFill>
              </a:rPr>
              <a:t>Company Play It Smart?</a:t>
            </a:r>
            <a:endParaRPr sz="3911">
              <a:solidFill>
                <a:srgbClr val="1437DA"/>
              </a:solidFill>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270925"/>
            <a:ext cx="5361300" cy="5433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1846">
                <a:solidFill>
                  <a:srgbClr val="1437DA"/>
                </a:solidFill>
              </a:rPr>
              <a:t>I</a:t>
            </a:r>
            <a:r>
              <a:rPr lang="en" sz="1846">
                <a:solidFill>
                  <a:srgbClr val="1437DA"/>
                </a:solidFill>
              </a:rPr>
              <a:t>nforming Bellabeat's Marketing Strategy for Growth</a:t>
            </a:r>
            <a:endParaRPr sz="1846">
              <a:solidFill>
                <a:srgbClr val="1437DA"/>
              </a:solidFill>
            </a:endParaRPr>
          </a:p>
          <a:p>
            <a:pPr indent="0" lvl="0" marL="0" rtl="0" algn="ctr">
              <a:spcBef>
                <a:spcPts val="0"/>
              </a:spcBef>
              <a:spcAft>
                <a:spcPts val="0"/>
              </a:spcAft>
              <a:buNone/>
            </a:pPr>
            <a:r>
              <a:t/>
            </a:r>
            <a:endParaRPr/>
          </a:p>
        </p:txBody>
      </p:sp>
      <p:sp>
        <p:nvSpPr>
          <p:cNvPr id="130" name="Google Shape;130;p13"/>
          <p:cNvSpPr txBox="1"/>
          <p:nvPr/>
        </p:nvSpPr>
        <p:spPr>
          <a:xfrm>
            <a:off x="3189450" y="4110100"/>
            <a:ext cx="2607000" cy="4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Timothy Wilson</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August 2023</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Next Steps</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 Data from Bellabeat</a:t>
            </a:r>
            <a:endParaRPr/>
          </a:p>
          <a:p>
            <a:pPr indent="0" lvl="0" marL="0" rtl="0" algn="l">
              <a:spcBef>
                <a:spcPts val="1200"/>
              </a:spcBef>
              <a:spcAft>
                <a:spcPts val="0"/>
              </a:spcAft>
              <a:buNone/>
            </a:pPr>
            <a:r>
              <a:rPr lang="en"/>
              <a:t>Perform Exploratory Data </a:t>
            </a:r>
            <a:r>
              <a:rPr lang="en"/>
              <a:t>Analysis</a:t>
            </a:r>
            <a:endParaRPr/>
          </a:p>
          <a:p>
            <a:pPr indent="0" lvl="0" marL="0" rtl="0" algn="l">
              <a:spcBef>
                <a:spcPts val="1200"/>
              </a:spcBef>
              <a:spcAft>
                <a:spcPts val="0"/>
              </a:spcAft>
              <a:buNone/>
            </a:pPr>
            <a:r>
              <a:rPr lang="en"/>
              <a:t>Make Recommendations on new findings</a:t>
            </a:r>
            <a:endParaRPr/>
          </a:p>
          <a:p>
            <a:pPr indent="0" lvl="0" marL="0" rtl="0" algn="l">
              <a:spcBef>
                <a:spcPts val="1200"/>
              </a:spcBef>
              <a:spcAft>
                <a:spcPts val="1200"/>
              </a:spcAft>
              <a:buNone/>
            </a:pPr>
            <a:r>
              <a:rPr lang="en"/>
              <a:t>Implement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98" name="Google Shape;198;p23"/>
          <p:cNvSpPr txBox="1"/>
          <p:nvPr>
            <p:ph idx="1" type="body"/>
          </p:nvPr>
        </p:nvSpPr>
        <p:spPr>
          <a:xfrm>
            <a:off x="819150" y="1610250"/>
            <a:ext cx="7505700" cy="28521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sz="1400"/>
              <a:t>1. What are some trends in smart device usage?</a:t>
            </a:r>
            <a:endParaRPr sz="1400"/>
          </a:p>
          <a:p>
            <a:pPr indent="0" lvl="0" marL="457200" rtl="0" algn="l">
              <a:spcBef>
                <a:spcPts val="1200"/>
              </a:spcBef>
              <a:spcAft>
                <a:spcPts val="0"/>
              </a:spcAft>
              <a:buNone/>
            </a:pPr>
            <a:r>
              <a:rPr lang="en" sz="1400"/>
              <a:t>	Decline in Usage, Usage type variation, Positive correlation of Steps and Calories</a:t>
            </a:r>
            <a:endParaRPr sz="1400"/>
          </a:p>
          <a:p>
            <a:pPr indent="-310832" lvl="0" marL="457200" rtl="0" algn="l">
              <a:spcBef>
                <a:spcPts val="1200"/>
              </a:spcBef>
              <a:spcAft>
                <a:spcPts val="0"/>
              </a:spcAft>
              <a:buSzPct val="100000"/>
              <a:buChar char="●"/>
            </a:pPr>
            <a:r>
              <a:rPr lang="en" sz="1400"/>
              <a:t>2. How could these trends apply to Bellabeat customers?</a:t>
            </a:r>
            <a:endParaRPr sz="1400"/>
          </a:p>
          <a:p>
            <a:pPr indent="0" lvl="0" marL="457200" rtl="0" algn="l">
              <a:spcBef>
                <a:spcPts val="1200"/>
              </a:spcBef>
              <a:spcAft>
                <a:spcPts val="0"/>
              </a:spcAft>
              <a:buNone/>
            </a:pPr>
            <a:r>
              <a:rPr lang="en" sz="1400"/>
              <a:t>	Understanding Consumer Usage and Identify marketing </a:t>
            </a:r>
            <a:r>
              <a:rPr lang="en" sz="1400"/>
              <a:t>opportunities</a:t>
            </a:r>
            <a:r>
              <a:rPr lang="en" sz="1400"/>
              <a:t> and product </a:t>
            </a:r>
            <a:endParaRPr sz="1400"/>
          </a:p>
          <a:p>
            <a:pPr indent="457200" lvl="0" marL="457200" rtl="0" algn="l">
              <a:spcBef>
                <a:spcPts val="1200"/>
              </a:spcBef>
              <a:spcAft>
                <a:spcPts val="0"/>
              </a:spcAft>
              <a:buNone/>
            </a:pPr>
            <a:r>
              <a:rPr lang="en" sz="1400"/>
              <a:t>enhancements</a:t>
            </a:r>
            <a:endParaRPr sz="1400"/>
          </a:p>
          <a:p>
            <a:pPr indent="-310832" lvl="0" marL="457200" rtl="0" algn="l">
              <a:spcBef>
                <a:spcPts val="1200"/>
              </a:spcBef>
              <a:spcAft>
                <a:spcPts val="0"/>
              </a:spcAft>
              <a:buSzPct val="100000"/>
              <a:buChar char="●"/>
            </a:pPr>
            <a:r>
              <a:rPr lang="en" sz="1400"/>
              <a:t>3. How could these trends help influence Bellabeat marketing strategy?</a:t>
            </a:r>
            <a:endParaRPr sz="1400"/>
          </a:p>
          <a:p>
            <a:pPr indent="0" lvl="0" marL="0" rtl="0" algn="l">
              <a:spcBef>
                <a:spcPts val="1200"/>
              </a:spcBef>
              <a:spcAft>
                <a:spcPts val="0"/>
              </a:spcAft>
              <a:buNone/>
            </a:pPr>
            <a:r>
              <a:rPr lang="en" sz="1400"/>
              <a:t>		Personalized messaging, targeted campaigns, and product enhancements that resonate </a:t>
            </a:r>
            <a:endParaRPr sz="1400"/>
          </a:p>
          <a:p>
            <a:pPr indent="457200" lvl="0" marL="457200" rtl="0" algn="l">
              <a:spcBef>
                <a:spcPts val="1200"/>
              </a:spcBef>
              <a:spcAft>
                <a:spcPts val="1200"/>
              </a:spcAft>
              <a:buNone/>
            </a:pPr>
            <a:r>
              <a:rPr lang="en" sz="1400"/>
              <a:t>with consumers' preferences and behaviors, ultimately driving engagement and brand loyalty.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300"/>
              <a:t>Thank You</a:t>
            </a:r>
            <a:endParaRPr sz="5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&amp; Answers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Resources</a:t>
            </a:r>
            <a:endParaRPr/>
          </a:p>
        </p:txBody>
      </p:sp>
      <p:sp>
        <p:nvSpPr>
          <p:cNvPr id="214" name="Google Shape;214;p26"/>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p:txBody>
      </p:sp>
      <p:sp>
        <p:nvSpPr>
          <p:cNvPr id="215" name="Google Shape;215;p26"/>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Data: </a:t>
            </a:r>
            <a:r>
              <a:rPr lang="en" sz="1100" u="sng">
                <a:solidFill>
                  <a:srgbClr val="1155CC"/>
                </a:solidFill>
                <a:latin typeface="Arial"/>
                <a:ea typeface="Arial"/>
                <a:cs typeface="Arial"/>
                <a:sym typeface="Arial"/>
                <a:hlinkClick r:id="rId3">
                  <a:extLst>
                    <a:ext uri="{A12FA001-AC4F-418D-AE19-62706E023703}">
                      <ahyp:hlinkClr val="tx"/>
                    </a:ext>
                  </a:extLst>
                </a:hlinkClick>
              </a:rPr>
              <a:t>Fitbit Fitness Tracker Data</a:t>
            </a:r>
            <a:endParaRPr/>
          </a:p>
          <a:p>
            <a:pPr indent="0" lvl="0" marL="0" rtl="0" algn="l">
              <a:spcBef>
                <a:spcPts val="1200"/>
              </a:spcBef>
              <a:spcAft>
                <a:spcPts val="0"/>
              </a:spcAft>
              <a:buNone/>
            </a:pPr>
            <a:r>
              <a:rPr lang="en"/>
              <a:t>Analysis Code: </a:t>
            </a:r>
            <a:endParaRPr/>
          </a:p>
          <a:p>
            <a:pPr indent="0" lvl="0" marL="0" rtl="0" algn="l">
              <a:spcBef>
                <a:spcPts val="1200"/>
              </a:spcBef>
              <a:spcAft>
                <a:spcPts val="0"/>
              </a:spcAft>
              <a:buNone/>
            </a:pPr>
            <a:r>
              <a:rPr lang="en"/>
              <a:t>Portfolio: </a:t>
            </a:r>
            <a:r>
              <a:rPr lang="en" u="sng">
                <a:solidFill>
                  <a:schemeClr val="hlink"/>
                </a:solidFill>
                <a:hlinkClick r:id="rId4"/>
              </a:rPr>
              <a:t>Github</a:t>
            </a:r>
            <a:endParaRPr/>
          </a:p>
          <a:p>
            <a:pPr indent="0" lvl="0" marL="0" rtl="0" algn="l">
              <a:spcBef>
                <a:spcPts val="1200"/>
              </a:spcBef>
              <a:spcAft>
                <a:spcPts val="1200"/>
              </a:spcAft>
              <a:buNone/>
            </a:pPr>
            <a:r>
              <a:rPr lang="en"/>
              <a:t>Tableau Visualization: </a:t>
            </a:r>
            <a:r>
              <a:rPr lang="en" u="sng">
                <a:solidFill>
                  <a:schemeClr val="hlink"/>
                </a:solidFill>
                <a:hlinkClick r:id="rId5"/>
              </a:rPr>
              <a:t>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Overview and Objectives</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Bellabeat's quest to leverage smart device data for growth opportunities in the market.</a:t>
            </a:r>
            <a:endParaRPr sz="1400"/>
          </a:p>
          <a:p>
            <a:pPr indent="0" lvl="0" marL="457200" rtl="0" algn="l">
              <a:spcBef>
                <a:spcPts val="1200"/>
              </a:spcBef>
              <a:spcAft>
                <a:spcPts val="0"/>
              </a:spcAft>
              <a:buNone/>
            </a:pPr>
            <a:r>
              <a:rPr lang="en" sz="1400"/>
              <a:t> </a:t>
            </a:r>
            <a:endParaRPr sz="1400"/>
          </a:p>
          <a:p>
            <a:pPr indent="-317500" lvl="0" marL="457200" rtl="0" algn="l">
              <a:spcBef>
                <a:spcPts val="1200"/>
              </a:spcBef>
              <a:spcAft>
                <a:spcPts val="0"/>
              </a:spcAft>
              <a:buSzPts val="1400"/>
              <a:buChar char="●"/>
            </a:pPr>
            <a:r>
              <a:rPr lang="en" sz="1400"/>
              <a:t>The marketing analytics team aims to analyze smart device usage data to gain insights into consumer behavior and guide Bellabeat's marketing strategy.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Purpose of the Data Analysis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1. What are some trends in smart device usage?</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2. How could these trends apply to Bellabeat customers?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3. How could these trends help influence Bellabeat marketing strategy?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Sources Description</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Non-Bellabeat smart device usage data will be analyzed.</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This data will provide valuable insights into consumer behavior beyond Bellabeat's products.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Findings #1 </a:t>
            </a:r>
            <a:endParaRPr/>
          </a:p>
        </p:txBody>
      </p:sp>
      <p:sp>
        <p:nvSpPr>
          <p:cNvPr id="154" name="Google Shape;154;p17"/>
          <p:cNvSpPr txBox="1"/>
          <p:nvPr>
            <p:ph idx="1" type="body"/>
          </p:nvPr>
        </p:nvSpPr>
        <p:spPr>
          <a:xfrm>
            <a:off x="903675" y="1976600"/>
            <a:ext cx="2511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Utilzation of Sleep Usage varies greatly from individual to individual. </a:t>
            </a:r>
            <a:endParaRPr/>
          </a:p>
          <a:p>
            <a:pPr indent="0" lvl="0" marL="0" rtl="0" algn="l">
              <a:spcBef>
                <a:spcPts val="1200"/>
              </a:spcBef>
              <a:spcAft>
                <a:spcPts val="0"/>
              </a:spcAft>
              <a:buNone/>
            </a:pPr>
            <a:r>
              <a:rPr lang="en"/>
              <a:t>33 individuals showed normal usage</a:t>
            </a:r>
            <a:endParaRPr/>
          </a:p>
          <a:p>
            <a:pPr indent="0" lvl="0" marL="0" rtl="0" algn="l">
              <a:spcBef>
                <a:spcPts val="1200"/>
              </a:spcBef>
              <a:spcAft>
                <a:spcPts val="0"/>
              </a:spcAft>
              <a:buNone/>
            </a:pPr>
            <a:r>
              <a:rPr lang="en"/>
              <a:t>24 used during sleep cycle ranging from once to consistently.</a:t>
            </a:r>
            <a:endParaRPr/>
          </a:p>
          <a:p>
            <a:pPr indent="0" lvl="0" marL="0" rtl="0" algn="l">
              <a:spcBef>
                <a:spcPts val="120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4116975" y="1529850"/>
            <a:ext cx="4361717"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Findings #2</a:t>
            </a:r>
            <a:endParaRPr/>
          </a:p>
        </p:txBody>
      </p:sp>
      <p:sp>
        <p:nvSpPr>
          <p:cNvPr id="161" name="Google Shape;161;p18"/>
          <p:cNvSpPr txBox="1"/>
          <p:nvPr>
            <p:ph idx="1" type="body"/>
          </p:nvPr>
        </p:nvSpPr>
        <p:spPr>
          <a:xfrm>
            <a:off x="819150" y="1990725"/>
            <a:ext cx="2412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Usage started strong with the 33 individuals</a:t>
            </a:r>
            <a:endParaRPr/>
          </a:p>
          <a:p>
            <a:pPr indent="0" lvl="0" marL="0" rtl="0" algn="l">
              <a:spcBef>
                <a:spcPts val="1200"/>
              </a:spcBef>
              <a:spcAft>
                <a:spcPts val="1200"/>
              </a:spcAft>
              <a:buNone/>
            </a:pPr>
            <a:r>
              <a:rPr lang="en"/>
              <a:t>Starting at day 25 there was noticeable drop in usage</a:t>
            </a:r>
            <a:endParaRPr/>
          </a:p>
        </p:txBody>
      </p:sp>
      <p:pic>
        <p:nvPicPr>
          <p:cNvPr id="162" name="Google Shape;162;p18"/>
          <p:cNvPicPr preferRelativeResize="0"/>
          <p:nvPr/>
        </p:nvPicPr>
        <p:blipFill>
          <a:blip r:embed="rId3">
            <a:alphaModFix/>
          </a:blip>
          <a:stretch>
            <a:fillRect/>
          </a:stretch>
        </p:blipFill>
        <p:spPr>
          <a:xfrm>
            <a:off x="3130500" y="1692300"/>
            <a:ext cx="5607450" cy="27464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Findings #3</a:t>
            </a:r>
            <a:endParaRPr/>
          </a:p>
        </p:txBody>
      </p:sp>
      <p:sp>
        <p:nvSpPr>
          <p:cNvPr id="168" name="Google Shape;168;p19"/>
          <p:cNvSpPr txBox="1"/>
          <p:nvPr>
            <p:ph idx="1" type="body"/>
          </p:nvPr>
        </p:nvSpPr>
        <p:spPr>
          <a:xfrm>
            <a:off x="819150" y="1990725"/>
            <a:ext cx="2187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Positive </a:t>
            </a:r>
            <a:r>
              <a:rPr lang="en"/>
              <a:t>correlation was found when comparing steps and calories burnt</a:t>
            </a:r>
            <a:r>
              <a:rPr lang="en"/>
              <a:t> </a:t>
            </a:r>
            <a:endParaRPr/>
          </a:p>
        </p:txBody>
      </p:sp>
      <p:pic>
        <p:nvPicPr>
          <p:cNvPr id="169" name="Google Shape;169;p19"/>
          <p:cNvPicPr preferRelativeResize="0"/>
          <p:nvPr/>
        </p:nvPicPr>
        <p:blipFill>
          <a:blip r:embed="rId3">
            <a:alphaModFix/>
          </a:blip>
          <a:stretch>
            <a:fillRect/>
          </a:stretch>
        </p:blipFill>
        <p:spPr>
          <a:xfrm>
            <a:off x="2947175" y="1783400"/>
            <a:ext cx="5833049" cy="28626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Findings #4</a:t>
            </a:r>
            <a:endParaRPr/>
          </a:p>
        </p:txBody>
      </p:sp>
      <p:sp>
        <p:nvSpPr>
          <p:cNvPr id="175" name="Google Shape;175;p20"/>
          <p:cNvSpPr txBox="1"/>
          <p:nvPr>
            <p:ph idx="1" type="body"/>
          </p:nvPr>
        </p:nvSpPr>
        <p:spPr>
          <a:xfrm>
            <a:off x="819150" y="1990725"/>
            <a:ext cx="22998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correlation</a:t>
            </a:r>
            <a:r>
              <a:rPr lang="en"/>
              <a:t> was found between time and average steps per user</a:t>
            </a:r>
            <a:endParaRPr/>
          </a:p>
        </p:txBody>
      </p:sp>
      <p:pic>
        <p:nvPicPr>
          <p:cNvPr id="176" name="Google Shape;176;p20"/>
          <p:cNvPicPr preferRelativeResize="0"/>
          <p:nvPr/>
        </p:nvPicPr>
        <p:blipFill>
          <a:blip r:embed="rId3">
            <a:alphaModFix/>
          </a:blip>
          <a:stretch>
            <a:fillRect/>
          </a:stretch>
        </p:blipFill>
        <p:spPr>
          <a:xfrm>
            <a:off x="2989500" y="1631425"/>
            <a:ext cx="5720251" cy="280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82" name="Google Shape;182;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End of the Month Drop in Usage</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Different Usage Behaviors</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User Retention</a:t>
            </a:r>
            <a:endParaRPr b="1"/>
          </a:p>
        </p:txBody>
      </p:sp>
      <p:sp>
        <p:nvSpPr>
          <p:cNvPr id="183" name="Google Shape;183;p21"/>
          <p:cNvSpPr txBox="1"/>
          <p:nvPr>
            <p:ph idx="2" type="body"/>
          </p:nvPr>
        </p:nvSpPr>
        <p:spPr>
          <a:xfrm>
            <a:off x="4232225" y="1990725"/>
            <a:ext cx="4092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Marketing Campaigns: Challenges, Rewards, or Promos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Showcase Features and Comfortability</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Loyalty Programs and Social Connectivity</a:t>
            </a:r>
            <a:endParaRPr b="1"/>
          </a:p>
          <a:p>
            <a:pPr indent="0" lvl="0" marL="0" rtl="0" algn="l">
              <a:spcBef>
                <a:spcPts val="1200"/>
              </a:spcBef>
              <a:spcAft>
                <a:spcPts val="1200"/>
              </a:spcAft>
              <a:buNone/>
            </a:pPr>
            <a:r>
              <a:t/>
            </a:r>
            <a:endParaRPr/>
          </a:p>
        </p:txBody>
      </p:sp>
      <p:cxnSp>
        <p:nvCxnSpPr>
          <p:cNvPr id="184" name="Google Shape;184;p21"/>
          <p:cNvCxnSpPr/>
          <p:nvPr/>
        </p:nvCxnSpPr>
        <p:spPr>
          <a:xfrm>
            <a:off x="2597575" y="3715525"/>
            <a:ext cx="1169700" cy="14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1"/>
          <p:cNvCxnSpPr/>
          <p:nvPr/>
        </p:nvCxnSpPr>
        <p:spPr>
          <a:xfrm>
            <a:off x="3045900" y="2937875"/>
            <a:ext cx="1087800" cy="2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p:nvPr/>
        </p:nvCxnSpPr>
        <p:spPr>
          <a:xfrm flipH="1" rot="10800000">
            <a:off x="3412500" y="2153625"/>
            <a:ext cx="721200" cy="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