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90" r:id="rId2"/>
    <p:sldId id="489" r:id="rId3"/>
    <p:sldId id="491" r:id="rId4"/>
    <p:sldId id="492" r:id="rId5"/>
    <p:sldId id="494" r:id="rId6"/>
    <p:sldId id="496" r:id="rId7"/>
    <p:sldId id="497" r:id="rId8"/>
    <p:sldId id="498" r:id="rId9"/>
    <p:sldId id="499" r:id="rId10"/>
    <p:sldId id="500" r:id="rId11"/>
    <p:sldId id="501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18" r:id="rId28"/>
    <p:sldId id="519" r:id="rId29"/>
    <p:sldId id="520" r:id="rId30"/>
    <p:sldId id="521" r:id="rId31"/>
    <p:sldId id="529" r:id="rId32"/>
    <p:sldId id="530" r:id="rId33"/>
    <p:sldId id="531" r:id="rId34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55D02"/>
    <a:srgbClr val="DE5A02"/>
    <a:srgbClr val="C14E02"/>
    <a:srgbClr val="003399"/>
    <a:srgbClr val="873701"/>
    <a:srgbClr val="FF0000"/>
    <a:srgbClr val="969696"/>
    <a:srgbClr val="81AB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91821" autoAdjust="0"/>
  </p:normalViewPr>
  <p:slideViewPr>
    <p:cSldViewPr>
      <p:cViewPr varScale="1">
        <p:scale>
          <a:sx n="74" d="100"/>
          <a:sy n="74" d="100"/>
        </p:scale>
        <p:origin x="184" y="616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28AF44-D823-4724-A853-1093A72A09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302125" y="0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62000"/>
            <a:ext cx="5086350" cy="380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0413" y="4822825"/>
            <a:ext cx="607695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02125" y="9642475"/>
            <a:ext cx="329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4901CC-E834-4EBA-8890-E59F33DE9E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6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205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693E4-C871-4A11-9A28-7FDAD6AD934A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322263"/>
            <a:ext cx="2155825" cy="6611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22263"/>
            <a:ext cx="6319837" cy="6611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7CBC53-0468-4F6C-80ED-218DC62F935B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FAA84-93FD-4C2C-AE46-F7D42BEF3958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797668-4770-4979-B1D4-D6D2511F0B65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17688"/>
            <a:ext cx="423703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1817688"/>
            <a:ext cx="4238625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D269CF-64BA-444E-9F2D-69BD9F60489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B54B7F-CFD7-42C9-95D8-A751AB99534C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B2659F-1AD7-4F14-81C4-ADEDB1B20730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B3CE18-A588-438A-818D-D402E37F5853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5FF68-5D0A-4A29-8164-F5FA0A65DE11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2643D-99CE-49A6-B68E-51ECE14F37DF}" type="slidenum">
              <a:rPr lang="en-GB"/>
              <a:pPr/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22263"/>
            <a:ext cx="72374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17688"/>
            <a:ext cx="862806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>
                <a:solidFill>
                  <a:srgbClr val="003399"/>
                </a:solidFill>
              </a:defRPr>
            </a:lvl1pPr>
          </a:lstStyle>
          <a:p>
            <a:fld id="{F354BF72-ACA3-44A4-878A-614A75F1CF45}" type="slidenum">
              <a:rPr lang="en-GB"/>
              <a:pPr/>
              <a:t>‹#›</a:t>
            </a:fld>
            <a:endParaRPr lang="en-GB" sz="160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7319963"/>
            <a:ext cx="10152063" cy="2889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431800"/>
            <a:ext cx="1612900" cy="7889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2pPr>
      <a:lvl3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3pPr>
      <a:lvl4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4pPr>
      <a:lvl5pPr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 b="1">
          <a:solidFill>
            <a:srgbClr val="FF6600"/>
          </a:solidFill>
          <a:latin typeface="Arial" charset="0"/>
        </a:defRPr>
      </a:lvl9pPr>
    </p:titleStyle>
    <p:bodyStyle>
      <a:lvl1pPr algn="l" defTabSz="1014413" rtl="0" fontAlgn="base">
        <a:spcBef>
          <a:spcPct val="20000"/>
        </a:spcBef>
        <a:spcAft>
          <a:spcPct val="0"/>
        </a:spcAft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fontAlgn="base">
        <a:spcBef>
          <a:spcPct val="20000"/>
        </a:spcBef>
        <a:spcAft>
          <a:spcPct val="0"/>
        </a:spcAft>
        <a:defRPr sz="2600">
          <a:solidFill>
            <a:srgbClr val="003399"/>
          </a:solidFill>
          <a:latin typeface="+mn-lt"/>
        </a:defRPr>
      </a:lvl2pPr>
      <a:lvl3pPr marL="755650" algn="l" defTabSz="1014413" rtl="0" fontAlgn="base">
        <a:spcBef>
          <a:spcPct val="20000"/>
        </a:spcBef>
        <a:spcAft>
          <a:spcPct val="0"/>
        </a:spcAft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fontAlgn="base">
        <a:spcBef>
          <a:spcPct val="20000"/>
        </a:spcBef>
        <a:spcAft>
          <a:spcPct val="0"/>
        </a:spcAft>
        <a:defRPr sz="2200" i="1">
          <a:solidFill>
            <a:srgbClr val="003399"/>
          </a:solidFill>
          <a:latin typeface="+mn-lt"/>
        </a:defRPr>
      </a:lvl4pPr>
      <a:lvl5pPr marL="15240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dirty="0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92163" y="1055688"/>
            <a:ext cx="8580437" cy="320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 dirty="0">
                <a:solidFill>
                  <a:schemeClr val="bg1"/>
                </a:solidFill>
                <a:latin typeface="Arial" charset="0"/>
              </a:rPr>
              <a:t>Chapter 10</a:t>
            </a:r>
          </a:p>
          <a:p>
            <a:pPr algn="ctr" eaLnBrk="1" hangingPunct="1"/>
            <a:r>
              <a:rPr lang="en-US" sz="3600" dirty="0">
                <a:solidFill>
                  <a:schemeClr val="bg1"/>
                </a:solidFill>
                <a:latin typeface="Arial" charset="0"/>
              </a:rPr>
              <a:t>Max-flow Min-cut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3600" i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i="1" dirty="0" err="1">
                <a:solidFill>
                  <a:schemeClr val="bg1"/>
                </a:solidFill>
                <a:latin typeface="Arial" charset="0"/>
              </a:rPr>
              <a:t>Divesh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 Aggarwal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School of Computing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Department of Computer Science</a:t>
            </a:r>
            <a:endParaRPr lang="en-GB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022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Relation between flows and cuts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D56A4-3017-DF49-A5B6-91E908AE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4"/>
            <a:ext cx="10152063" cy="107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91E92-C8E8-2B47-9EC3-36050CA5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4553"/>
            <a:ext cx="10152063" cy="2387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525D16-1CD0-454B-B2CC-B60E6AF1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0425"/>
            <a:ext cx="10152063" cy="1036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E6B526-ED36-5543-860F-24709E40E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5152"/>
            <a:ext cx="10152063" cy="10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Relation between flows and cuts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2B4EE-9841-8B4E-97C2-111EA174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6" y="1435894"/>
            <a:ext cx="10152063" cy="887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A6C7D-104A-3545-AA7C-32794750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5169694"/>
            <a:ext cx="10152063" cy="1322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AF1431-435C-3643-8CC5-0BC8164B6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7352"/>
            <a:ext cx="10152063" cy="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Proof of the maxflow-</a:t>
            </a:r>
            <a:r>
              <a:rPr lang="en-US" sz="3160" kern="0" dirty="0" err="1"/>
              <a:t>mincut</a:t>
            </a:r>
            <a:r>
              <a:rPr lang="en-US" sz="3160" kern="0" dirty="0"/>
              <a:t> theorem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80406-3FFD-8F41-986D-56C6A37A466F}"/>
              </a:ext>
            </a:extLst>
          </p:cNvPr>
          <p:cNvSpPr/>
          <p:nvPr/>
        </p:nvSpPr>
        <p:spPr>
          <a:xfrm>
            <a:off x="199231" y="4879082"/>
            <a:ext cx="937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Intuitively, the residual capacity of an edge indicates how much more flow can be pushed through that edge.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4CF14-91E2-4B4C-A107-241BE11F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" y="1283494"/>
            <a:ext cx="85566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5D308-9E75-BA47-BFD5-97D931C02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31" y="2813844"/>
            <a:ext cx="4722532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Proof of the maxflow-</a:t>
            </a:r>
            <a:r>
              <a:rPr lang="en-US" sz="3160" kern="0" dirty="0" err="1"/>
              <a:t>mincut</a:t>
            </a:r>
            <a:r>
              <a:rPr lang="en-US" sz="3160" kern="0" dirty="0"/>
              <a:t>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403A-6F56-0E49-B505-8E03D6C0C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94"/>
            <a:ext cx="10152063" cy="302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DE750-5627-F946-8CA2-0E0F1CC9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824493"/>
            <a:ext cx="10152063" cy="1116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5ED368-F134-9C44-BCCA-1BF6E6D6BCA2}"/>
              </a:ext>
            </a:extLst>
          </p:cNvPr>
          <p:cNvSpPr/>
          <p:nvPr/>
        </p:nvSpPr>
        <p:spPr bwMode="auto">
          <a:xfrm>
            <a:off x="5820162" y="6560117"/>
            <a:ext cx="431403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B996D-30BD-294C-88E2-5776F75A3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3581"/>
            <a:ext cx="10152063" cy="8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Can send an additional F amount of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403A-6F56-0E49-B505-8E03D6C0C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94"/>
            <a:ext cx="9571831" cy="2855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5ED368-F134-9C44-BCCA-1BF6E6D6BCA2}"/>
              </a:ext>
            </a:extLst>
          </p:cNvPr>
          <p:cNvSpPr/>
          <p:nvPr/>
        </p:nvSpPr>
        <p:spPr bwMode="auto">
          <a:xfrm>
            <a:off x="5820162" y="6560117"/>
            <a:ext cx="431403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486BC-7089-B24E-8C83-963DAB85F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4140"/>
            <a:ext cx="9190831" cy="29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Completing the proof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ED368-F134-9C44-BCCA-1BF6E6D6BCA2}"/>
              </a:ext>
            </a:extLst>
          </p:cNvPr>
          <p:cNvSpPr/>
          <p:nvPr/>
        </p:nvSpPr>
        <p:spPr bwMode="auto">
          <a:xfrm>
            <a:off x="5820162" y="6560117"/>
            <a:ext cx="431403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F2DD7-8AAE-1948-8351-28A69968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4"/>
            <a:ext cx="10152063" cy="1633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92A4C-8A30-1B48-BD93-759D78767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" y="3455194"/>
            <a:ext cx="78359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87ACC-BF9A-254B-9B64-6EA8DDE62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69" y="4815435"/>
            <a:ext cx="10152063" cy="1937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21D8B-50A3-B94C-B533-DDFEBFEF8015}"/>
              </a:ext>
            </a:extLst>
          </p:cNvPr>
          <p:cNvSpPr txBox="1"/>
          <p:nvPr/>
        </p:nvSpPr>
        <p:spPr>
          <a:xfrm>
            <a:off x="1846053" y="441672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Max-flow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ED368-F134-9C44-BCCA-1BF6E6D6BCA2}"/>
              </a:ext>
            </a:extLst>
          </p:cNvPr>
          <p:cNvSpPr/>
          <p:nvPr/>
        </p:nvSpPr>
        <p:spPr bwMode="auto">
          <a:xfrm>
            <a:off x="5820162" y="6560117"/>
            <a:ext cx="431403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3899C-CFA7-EC4C-A975-95E0B876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69" y="1435894"/>
            <a:ext cx="10152063" cy="1536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815F4-373F-A842-A05A-7ADBA267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3894"/>
            <a:ext cx="10152063" cy="16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ED368-F134-9C44-BCCA-1BF6E6D6BCA2}"/>
              </a:ext>
            </a:extLst>
          </p:cNvPr>
          <p:cNvSpPr/>
          <p:nvPr/>
        </p:nvSpPr>
        <p:spPr bwMode="auto">
          <a:xfrm>
            <a:off x="5820162" y="6560117"/>
            <a:ext cx="431403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8E6FD-67FA-8D4E-ADE7-6F330C672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694"/>
            <a:ext cx="10152063" cy="19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Analysis is tight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FAF0C-D3F7-9E47-BCA7-540537DD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232"/>
            <a:ext cx="10152063" cy="5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6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Analysis is tight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CBC5-08CE-C94C-A4DF-D81AE9A8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584"/>
            <a:ext cx="10152063" cy="19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A classical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091D7-7E3E-6C41-9304-A3EEC2216402}"/>
              </a:ext>
            </a:extLst>
          </p:cNvPr>
          <p:cNvSpPr txBox="1"/>
          <p:nvPr/>
        </p:nvSpPr>
        <p:spPr>
          <a:xfrm>
            <a:off x="0" y="1250806"/>
            <a:ext cx="1015206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100" dirty="0"/>
              <a:t>In 1950s, a study regarding the </a:t>
            </a:r>
            <a:r>
              <a:rPr lang="en-SG" sz="2100" dirty="0">
                <a:solidFill>
                  <a:srgbClr val="FF0000"/>
                </a:solidFill>
              </a:rPr>
              <a:t>rail network </a:t>
            </a:r>
            <a:r>
              <a:rPr lang="en-SG" sz="2100" dirty="0"/>
              <a:t>that linked the Soviet Union to its satellite countries in Eastern Europe was published.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100" dirty="0"/>
              <a:t>The network was </a:t>
            </a:r>
            <a:r>
              <a:rPr lang="en-SG" sz="2100" dirty="0" err="1"/>
              <a:t>modeled</a:t>
            </a:r>
            <a:r>
              <a:rPr lang="en-SG" sz="2100" dirty="0"/>
              <a:t> as a graph with </a:t>
            </a:r>
            <a:r>
              <a:rPr lang="en-SG" sz="2100" dirty="0">
                <a:solidFill>
                  <a:srgbClr val="FF0000"/>
                </a:solidFill>
              </a:rPr>
              <a:t>vertices</a:t>
            </a:r>
            <a:r>
              <a:rPr lang="en-SG" sz="2100" dirty="0"/>
              <a:t>, </a:t>
            </a:r>
            <a:r>
              <a:rPr lang="en-SG" sz="2100" dirty="0">
                <a:solidFill>
                  <a:srgbClr val="FF0000"/>
                </a:solidFill>
              </a:rPr>
              <a:t>representing</a:t>
            </a:r>
            <a:r>
              <a:rPr lang="en-SG" sz="2100" dirty="0"/>
              <a:t> </a:t>
            </a:r>
            <a:r>
              <a:rPr lang="en-SG" sz="2100" dirty="0">
                <a:solidFill>
                  <a:srgbClr val="FF0000"/>
                </a:solidFill>
              </a:rPr>
              <a:t>geographic regions</a:t>
            </a:r>
            <a:r>
              <a:rPr lang="en-SG" sz="2100" dirty="0"/>
              <a:t>, and </a:t>
            </a:r>
            <a:r>
              <a:rPr lang="en-SG" sz="2100" dirty="0">
                <a:solidFill>
                  <a:srgbClr val="FF0000"/>
                </a:solidFill>
              </a:rPr>
              <a:t>edges</a:t>
            </a:r>
            <a:r>
              <a:rPr lang="en-SG" sz="2100" dirty="0"/>
              <a:t>, </a:t>
            </a:r>
            <a:r>
              <a:rPr lang="en-SG" sz="2100" dirty="0">
                <a:solidFill>
                  <a:srgbClr val="FF0000"/>
                </a:solidFill>
              </a:rPr>
              <a:t>representing</a:t>
            </a:r>
            <a:r>
              <a:rPr lang="en-SG" sz="2100" dirty="0"/>
              <a:t> </a:t>
            </a:r>
            <a:r>
              <a:rPr lang="en-SG" sz="2100" dirty="0">
                <a:solidFill>
                  <a:srgbClr val="FF0000"/>
                </a:solidFill>
              </a:rPr>
              <a:t>links</a:t>
            </a:r>
            <a:r>
              <a:rPr lang="en-SG" sz="2100" dirty="0"/>
              <a:t> between those regions in the rail network. Each </a:t>
            </a:r>
            <a:r>
              <a:rPr lang="en-SG" sz="2100" dirty="0">
                <a:solidFill>
                  <a:srgbClr val="00B050"/>
                </a:solidFill>
              </a:rPr>
              <a:t>edge</a:t>
            </a:r>
            <a:r>
              <a:rPr lang="en-SG" sz="2100" dirty="0"/>
              <a:t> </a:t>
            </a:r>
            <a:r>
              <a:rPr lang="en-SG" sz="2100" dirty="0">
                <a:solidFill>
                  <a:srgbClr val="00B050"/>
                </a:solidFill>
              </a:rPr>
              <a:t>weight</a:t>
            </a:r>
            <a:r>
              <a:rPr lang="en-SG" sz="2100" dirty="0"/>
              <a:t>, represents the </a:t>
            </a:r>
            <a:r>
              <a:rPr lang="en-SG" sz="2100" dirty="0">
                <a:solidFill>
                  <a:srgbClr val="00B050"/>
                </a:solidFill>
              </a:rPr>
              <a:t>rate at which material could be shipped</a:t>
            </a:r>
            <a:r>
              <a:rPr lang="en-SG" sz="2100" dirty="0"/>
              <a:t> from one region to the 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100" dirty="0"/>
              <a:t> They determined both the maximum amount of stuff that could be moved from Russia into Europe,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100" dirty="0"/>
              <a:t>The cheapest way to disrupt the network by blowing up train tracks, which was called the bottleneck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5128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Edmonds’ and Karp’s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E21D8-0C4E-2745-8A5D-7A3AA956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94"/>
            <a:ext cx="10152063" cy="1533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72901-D977-6F46-860A-36675C187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" y="3410744"/>
            <a:ext cx="9067800" cy="77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C672-CACC-DD4E-BBD3-76B569A65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26894"/>
            <a:ext cx="10152063" cy="11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Edmonds’ and Karp’s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E21D8-0C4E-2745-8A5D-7A3AA956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94"/>
            <a:ext cx="10152063" cy="1533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72901-D977-6F46-860A-36675C187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" y="3410744"/>
            <a:ext cx="9067800" cy="77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5C672-CACC-DD4E-BBD3-76B569A65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26894"/>
            <a:ext cx="10152063" cy="1137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9633F-ACB6-8D4C-B2F0-0F0CE85230AA}"/>
              </a:ext>
            </a:extLst>
          </p:cNvPr>
          <p:cNvSpPr txBox="1"/>
          <p:nvPr/>
        </p:nvSpPr>
        <p:spPr>
          <a:xfrm>
            <a:off x="258791" y="4470359"/>
            <a:ext cx="977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above doesn’t care about edge weights (as long as it is non-zero)</a:t>
            </a:r>
          </a:p>
        </p:txBody>
      </p:sp>
    </p:spTree>
    <p:extLst>
      <p:ext uri="{BB962C8B-B14F-4D97-AF65-F5344CB8AC3E}">
        <p14:creationId xmlns:p14="http://schemas.microsoft.com/office/powerpoint/2010/main" val="14708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How does the residual graph evolve?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A4CF5-ADE1-B24C-B7F3-ED15640B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933"/>
            <a:ext cx="10152063" cy="2638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D2A-4666-DA40-8DAF-64EFD073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" y="5741639"/>
            <a:ext cx="10152063" cy="5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Proof of lemma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2E9DB-B167-A94F-A687-9BB127C5E0D1}"/>
              </a:ext>
            </a:extLst>
          </p:cNvPr>
          <p:cNvSpPr txBox="1"/>
          <p:nvPr/>
        </p:nvSpPr>
        <p:spPr>
          <a:xfrm>
            <a:off x="199231" y="1301780"/>
            <a:ext cx="960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weren’t adding any edges, then the proof would be trivial. But, we add the edge </a:t>
            </a:r>
            <a:r>
              <a:rPr lang="en-US" i="1" dirty="0"/>
              <a:t>(</a:t>
            </a:r>
            <a:r>
              <a:rPr lang="en-US" i="1" dirty="0" err="1"/>
              <a:t>v,u</a:t>
            </a:r>
            <a:r>
              <a:rPr lang="en-US" i="1" dirty="0"/>
              <a:t>) </a:t>
            </a:r>
            <a:r>
              <a:rPr lang="en-US" dirty="0"/>
              <a:t>in the residual graph if the edge </a:t>
            </a:r>
            <a:r>
              <a:rPr lang="en-US" i="1" dirty="0"/>
              <a:t>(</a:t>
            </a:r>
            <a:r>
              <a:rPr lang="en-US" i="1" dirty="0" err="1"/>
              <a:t>u,v</a:t>
            </a:r>
            <a:r>
              <a:rPr lang="en-US" i="1" dirty="0"/>
              <a:t>) </a:t>
            </a:r>
            <a:r>
              <a:rPr lang="en-US" dirty="0"/>
              <a:t>is added to the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FA045-6636-2F47-8EBB-7EAC38832AA3}"/>
              </a:ext>
            </a:extLst>
          </p:cNvPr>
          <p:cNvSpPr/>
          <p:nvPr/>
        </p:nvSpPr>
        <p:spPr>
          <a:xfrm>
            <a:off x="199231" y="2350294"/>
            <a:ext cx="980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We prove the claim by induction on </a:t>
            </a:r>
            <a:r>
              <a:rPr lang="en-SG" i="1" dirty="0" err="1"/>
              <a:t>level</a:t>
            </a:r>
            <a:r>
              <a:rPr lang="en-SG" b="1" i="1" baseline="-25000" dirty="0" err="1"/>
              <a:t>i</a:t>
            </a:r>
            <a:r>
              <a:rPr lang="en-SG" i="1" dirty="0"/>
              <a:t>(v)</a:t>
            </a:r>
            <a:r>
              <a:rPr lang="en-SG" dirty="0"/>
              <a:t> (and not on the integer </a:t>
            </a:r>
            <a:r>
              <a:rPr lang="en-SG" i="1" dirty="0" err="1"/>
              <a:t>i</a:t>
            </a:r>
            <a:r>
              <a:rPr lang="en-SG" dirty="0"/>
              <a:t>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20F249-9F09-A947-91B8-2002D2E336AE}"/>
                  </a:ext>
                </a:extLst>
              </p:cNvPr>
              <p:cNvSpPr/>
              <p:nvPr/>
            </p:nvSpPr>
            <p:spPr>
              <a:xfrm>
                <a:off x="199231" y="3029476"/>
                <a:ext cx="101196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As an inductive hypothesis, assume for every vertex u such that</a:t>
                </a:r>
              </a:p>
              <a:p>
                <a:r>
                  <a:rPr lang="en-SG" dirty="0"/>
                  <a:t> </a:t>
                </a:r>
                <a:r>
                  <a:rPr lang="en-SG" i="1" dirty="0" err="1"/>
                  <a:t>level</a:t>
                </a:r>
                <a:r>
                  <a:rPr lang="en-SG" b="1" i="1" baseline="-25000" dirty="0" err="1"/>
                  <a:t>i</a:t>
                </a:r>
                <a:r>
                  <a:rPr lang="en-SG" i="1" dirty="0"/>
                  <a:t>(u) &lt; </a:t>
                </a:r>
                <a:r>
                  <a:rPr lang="en-SG" i="1" dirty="0" err="1"/>
                  <a:t>level</a:t>
                </a:r>
                <a:r>
                  <a:rPr lang="en-SG" i="1" baseline="-25000" dirty="0" err="1"/>
                  <a:t>i</a:t>
                </a:r>
                <a:r>
                  <a:rPr lang="en-SG" i="1" dirty="0"/>
                  <a:t>(v), </a:t>
                </a:r>
                <a:r>
                  <a:rPr lang="en-SG" dirty="0"/>
                  <a:t>that </a:t>
                </a:r>
                <a:r>
                  <a:rPr lang="en-SG" i="1" dirty="0" err="1"/>
                  <a:t>level</a:t>
                </a:r>
                <a:r>
                  <a:rPr lang="en-SG" b="1" i="1" baseline="-25000" dirty="0" err="1"/>
                  <a:t>i</a:t>
                </a:r>
                <a:r>
                  <a:rPr lang="en-SG" i="1" dirty="0"/>
                  <a:t>(u)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i="1" dirty="0"/>
                  <a:t> level</a:t>
                </a:r>
                <a:r>
                  <a:rPr lang="en-SG" b="1" i="1" baseline="-25000" dirty="0"/>
                  <a:t>i-1</a:t>
                </a:r>
                <a:r>
                  <a:rPr lang="en-SG" i="1" dirty="0"/>
                  <a:t>(u).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20F249-9F09-A947-91B8-2002D2E33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" y="3029476"/>
                <a:ext cx="10119609" cy="830997"/>
              </a:xfrm>
              <a:prstGeom prst="rect">
                <a:avLst/>
              </a:prstGeom>
              <a:blipFill>
                <a:blip r:embed="rId2"/>
                <a:stretch>
                  <a:fillRect l="-87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5B2E893-B567-BC4F-9DDC-6A3E75B4D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7" y="4941094"/>
            <a:ext cx="9715500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73C25B-1A7C-C840-BC81-D4FF2C62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7" y="4331494"/>
            <a:ext cx="4546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Proof of lemma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32E76-7379-FE4B-987A-FBD4E8A3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4"/>
            <a:ext cx="10152063" cy="1862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62348-DE61-0A45-8537-B085FCE6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" y="3372644"/>
            <a:ext cx="9944100" cy="85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4BDBEF-3EC1-D34B-9759-FD56477E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4712494"/>
            <a:ext cx="10045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-6365" y="292894"/>
            <a:ext cx="8587596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kern="0" dirty="0"/>
              <a:t>Edges cannot disappear/reappear too often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FC8-598D-4445-8204-34500F307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" y="1287403"/>
            <a:ext cx="10152063" cy="1255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8D080-564B-BE40-8B9A-9A533F84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765"/>
            <a:ext cx="10152063" cy="1940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76308-0CE8-1E4B-B36F-D6E74674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1" y="4780179"/>
            <a:ext cx="78232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B9703-501B-5E47-A0C8-5A0891AA7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6" y="5550694"/>
            <a:ext cx="10152063" cy="12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-6365" y="292894"/>
            <a:ext cx="8587596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kern="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FDC42-FF39-DC4F-A24D-FC9B61638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950"/>
            <a:ext cx="10152063" cy="21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9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Progress on max-flow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81417-7CF7-5145-BC17-F16B30AB7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" y="1054894"/>
            <a:ext cx="10152063" cy="60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18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Best known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D7338-7D11-F64E-BE61-2C4EA544B018}"/>
              </a:ext>
            </a:extLst>
          </p:cNvPr>
          <p:cNvSpPr/>
          <p:nvPr/>
        </p:nvSpPr>
        <p:spPr>
          <a:xfrm>
            <a:off x="351631" y="1512094"/>
            <a:ext cx="929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fastest known (purely combinatorial) maximum-flow algorithm, announced by James Orlin in 2012, </a:t>
            </a:r>
            <a:r>
              <a:rPr lang="en-SG" b="1" dirty="0"/>
              <a:t>runs in O(VE) time</a:t>
            </a:r>
            <a:r>
              <a:rPr lang="en-SG" dirty="0"/>
              <a:t>, exactly matching the worst-case complexity of a flow decomposition. The details of Orlin’s algorithm are far beyond the scope of this module.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A0269-28CA-1C41-99F6-2FCE95F01310}"/>
              </a:ext>
            </a:extLst>
          </p:cNvPr>
          <p:cNvSpPr txBox="1"/>
          <p:nvPr/>
        </p:nvSpPr>
        <p:spPr>
          <a:xfrm>
            <a:off x="355600" y="4064000"/>
            <a:ext cx="952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Nevertheless, for the purpose of analyzing algorithms that use max flows, we will use the following: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FCA86-07F0-574D-8E99-4ECB360E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7" y="5474494"/>
            <a:ext cx="9855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Edge disjoint paths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41045-C5BA-1B4F-BF6E-0BA96D93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" y="1271588"/>
            <a:ext cx="10152063" cy="1935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0C8681-A9A8-FC42-BE58-125F36B85931}"/>
              </a:ext>
            </a:extLst>
          </p:cNvPr>
          <p:cNvSpPr/>
          <p:nvPr/>
        </p:nvSpPr>
        <p:spPr>
          <a:xfrm>
            <a:off x="169862" y="3569494"/>
            <a:ext cx="10029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If we give each edge capacity 1, then max flow from s to t is the maximum number of edge disjoint paths from s to t.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D52ED-32AF-FE44-8874-83808DC0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" y="4763126"/>
            <a:ext cx="10152063" cy="19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Min-cut and max-flow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01FCA-9398-8F43-AEC5-521EF0D86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94"/>
            <a:ext cx="10152063" cy="29579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84822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For undirected 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5C9FD-3711-0846-B463-76CCB2F9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0" y="1435894"/>
            <a:ext cx="9390561" cy="2057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A0076A-94CB-D941-9B1C-CFCD1058F9E3}"/>
              </a:ext>
            </a:extLst>
          </p:cNvPr>
          <p:cNvSpPr/>
          <p:nvPr/>
        </p:nvSpPr>
        <p:spPr bwMode="auto">
          <a:xfrm>
            <a:off x="8886031" y="3112294"/>
            <a:ext cx="85616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-6365" y="292894"/>
            <a:ext cx="8587596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kern="0" dirty="0"/>
              <a:t>Vertex capacities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A6E45-0E14-8D48-8AC3-2B1A3FBF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7" y="2185194"/>
            <a:ext cx="9283700" cy="231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73A61-A31C-3B44-9372-3496003D5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7" y="5220494"/>
            <a:ext cx="8610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2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-6365" y="292894"/>
            <a:ext cx="8587596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kern="0" dirty="0"/>
              <a:t>From vertex capacities to edge capacities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711E1-365A-6048-ABC2-40F7D22F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" y="2064544"/>
            <a:ext cx="9385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4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-6365" y="292894"/>
            <a:ext cx="8587596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kern="0" dirty="0"/>
              <a:t>Vertex disjoint paths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22B6D-DC31-8646-9629-D832E57F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" y="1435894"/>
            <a:ext cx="93726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A782-0CB5-D74E-BFCF-47EB01082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6" y="2959894"/>
            <a:ext cx="9258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75601-6C00-2F4A-AD5E-5C0B2A62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894"/>
            <a:ext cx="10152063" cy="228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2A494-F1DE-E74A-9BBE-A27F3249E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294"/>
            <a:ext cx="10152063" cy="800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30C03-35E7-5E49-989E-EFCC1E18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6082"/>
            <a:ext cx="10152063" cy="14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DA621-420D-FC46-B29B-90F766DB9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4"/>
            <a:ext cx="10152063" cy="216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69EDD-81FE-7549-87FE-8117337D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74294"/>
            <a:ext cx="10152063" cy="774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AFB766-B316-0941-9E4D-6CBC4470E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31" y="4685661"/>
            <a:ext cx="4076701" cy="972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AC8BD-3951-AC4F-B8C5-82CE3747A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2" y="6084094"/>
            <a:ext cx="10152063" cy="8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Maximum Flow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827D6-5071-884F-862B-D2F9C69B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3744"/>
            <a:ext cx="10152063" cy="26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Maximum Flow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DB8CD-EF20-AA44-9D16-99C042BF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594"/>
            <a:ext cx="10152063" cy="35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2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Minimum 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D5A1-0D4B-A740-AB2E-7F6B4972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5" y="1512094"/>
            <a:ext cx="10152063" cy="109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EE39A-02DC-4E45-B119-38EBA9E3D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494"/>
            <a:ext cx="10152063" cy="16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86F895F-8C97-EF4E-B62F-1C2620F954D2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" y="292894"/>
            <a:ext cx="8077200" cy="990600"/>
          </a:xfrm>
          <a:prstGeom prst="rect">
            <a:avLst/>
          </a:prstGeom>
        </p:spPr>
        <p:txBody>
          <a:bodyPr/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160" kern="0" dirty="0"/>
              <a:t>Minimum Cut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14B53-C317-7649-A0B7-00E3C96F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4"/>
            <a:ext cx="10152063" cy="41732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F8729A-30A8-4147-A31D-12D56FEED75E}"/>
              </a:ext>
            </a:extLst>
          </p:cNvPr>
          <p:cNvSpPr/>
          <p:nvPr/>
        </p:nvSpPr>
        <p:spPr>
          <a:xfrm>
            <a:off x="227371" y="6447310"/>
            <a:ext cx="99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Intuitively, the minimum cut is the cheapest way to </a:t>
            </a:r>
            <a:r>
              <a:rPr lang="en-SG" b="1" dirty="0">
                <a:solidFill>
                  <a:srgbClr val="FF0000"/>
                </a:solidFill>
              </a:rPr>
              <a:t>disrupt all flow </a:t>
            </a:r>
            <a:r>
              <a:rPr lang="en-SG" dirty="0"/>
              <a:t>from s to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17120</TotalTime>
  <Words>478</Words>
  <Application>Microsoft Macintosh PowerPoint</Application>
  <PresentationFormat>Custom</PresentationFormat>
  <Paragraphs>59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Times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Microsoft Office User</cp:lastModifiedBy>
  <cp:revision>328</cp:revision>
  <cp:lastPrinted>2019-08-10T08:34:39Z</cp:lastPrinted>
  <dcterms:created xsi:type="dcterms:W3CDTF">2001-10-04T11:39:11Z</dcterms:created>
  <dcterms:modified xsi:type="dcterms:W3CDTF">2019-10-15T00:55:04Z</dcterms:modified>
</cp:coreProperties>
</file>