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2"/>
  </p:notesMasterIdLst>
  <p:handoutMasterIdLst>
    <p:handoutMasterId r:id="rId43"/>
  </p:handoutMasterIdLst>
  <p:sldIdLst>
    <p:sldId id="256" r:id="rId2"/>
    <p:sldId id="450" r:id="rId3"/>
    <p:sldId id="451" r:id="rId4"/>
    <p:sldId id="452" r:id="rId5"/>
    <p:sldId id="453" r:id="rId6"/>
    <p:sldId id="454" r:id="rId7"/>
    <p:sldId id="455" r:id="rId8"/>
    <p:sldId id="456" r:id="rId9"/>
    <p:sldId id="457" r:id="rId10"/>
    <p:sldId id="458" r:id="rId11"/>
    <p:sldId id="459" r:id="rId12"/>
    <p:sldId id="460" r:id="rId13"/>
    <p:sldId id="461" r:id="rId14"/>
    <p:sldId id="462" r:id="rId15"/>
    <p:sldId id="463" r:id="rId16"/>
    <p:sldId id="464" r:id="rId17"/>
    <p:sldId id="465" r:id="rId18"/>
    <p:sldId id="466" r:id="rId19"/>
    <p:sldId id="467" r:id="rId20"/>
    <p:sldId id="468" r:id="rId21"/>
    <p:sldId id="469" r:id="rId22"/>
    <p:sldId id="470" r:id="rId23"/>
    <p:sldId id="471" r:id="rId24"/>
    <p:sldId id="472" r:id="rId25"/>
    <p:sldId id="473" r:id="rId26"/>
    <p:sldId id="474" r:id="rId27"/>
    <p:sldId id="475" r:id="rId28"/>
    <p:sldId id="476" r:id="rId29"/>
    <p:sldId id="477" r:id="rId30"/>
    <p:sldId id="478" r:id="rId31"/>
    <p:sldId id="479" r:id="rId32"/>
    <p:sldId id="480" r:id="rId33"/>
    <p:sldId id="481" r:id="rId34"/>
    <p:sldId id="482" r:id="rId35"/>
    <p:sldId id="483" r:id="rId36"/>
    <p:sldId id="484" r:id="rId37"/>
    <p:sldId id="485" r:id="rId38"/>
    <p:sldId id="486" r:id="rId39"/>
    <p:sldId id="487" r:id="rId40"/>
    <p:sldId id="488" r:id="rId41"/>
  </p:sldIdLst>
  <p:sldSz cx="10152063" cy="7596188"/>
  <p:notesSz cx="7596188" cy="10152063"/>
  <p:defaultTextStyle>
    <a:defPPr>
      <a:defRPr lang="en-GB"/>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extLst>
    <p:ext uri="{EFAFB233-063F-42B5-8137-9DF3F51BA10A}">
      <p15:sldGuideLst xmlns:p15="http://schemas.microsoft.com/office/powerpoint/2012/main">
        <p15:guide id="1" orient="horz" pos="1392">
          <p15:clr>
            <a:srgbClr val="A4A3A4"/>
          </p15:clr>
        </p15:guide>
        <p15:guide id="2" pos="32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5D02"/>
    <a:srgbClr val="DE5A02"/>
    <a:srgbClr val="C14E02"/>
    <a:srgbClr val="003399"/>
    <a:srgbClr val="873701"/>
    <a:srgbClr val="FF0000"/>
    <a:srgbClr val="969696"/>
    <a:srgbClr val="81ABFF"/>
    <a:srgbClr val="FFFF66"/>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915" autoAdjust="0"/>
    <p:restoredTop sz="91799" autoAdjust="0"/>
  </p:normalViewPr>
  <p:slideViewPr>
    <p:cSldViewPr>
      <p:cViewPr>
        <p:scale>
          <a:sx n="76" d="100"/>
          <a:sy n="76" d="100"/>
        </p:scale>
        <p:origin x="144" y="584"/>
      </p:cViewPr>
      <p:guideLst>
        <p:guide orient="horz" pos="1392"/>
        <p:guide pos="321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3292475" cy="508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9699" name="Rectangle 3"/>
          <p:cNvSpPr>
            <a:spLocks noGrp="1" noChangeArrowheads="1"/>
          </p:cNvSpPr>
          <p:nvPr>
            <p:ph type="dt" sz="quarter" idx="1"/>
          </p:nvPr>
        </p:nvSpPr>
        <p:spPr bwMode="auto">
          <a:xfrm>
            <a:off x="4302125" y="0"/>
            <a:ext cx="3292475" cy="508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9700" name="Rectangle 4"/>
          <p:cNvSpPr>
            <a:spLocks noGrp="1" noChangeArrowheads="1"/>
          </p:cNvSpPr>
          <p:nvPr>
            <p:ph type="ftr" sz="quarter" idx="2"/>
          </p:nvPr>
        </p:nvSpPr>
        <p:spPr bwMode="auto">
          <a:xfrm>
            <a:off x="0" y="9642475"/>
            <a:ext cx="3292475" cy="508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9701" name="Rectangle 5"/>
          <p:cNvSpPr>
            <a:spLocks noGrp="1" noChangeArrowheads="1"/>
          </p:cNvSpPr>
          <p:nvPr>
            <p:ph type="sldNum" sz="quarter" idx="3"/>
          </p:nvPr>
        </p:nvSpPr>
        <p:spPr bwMode="auto">
          <a:xfrm>
            <a:off x="4302125" y="9642475"/>
            <a:ext cx="3292475" cy="508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728AF44-D823-4724-A853-1093A72A0941}"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3292475" cy="508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7891" name="Rectangle 3"/>
          <p:cNvSpPr>
            <a:spLocks noGrp="1" noChangeArrowheads="1"/>
          </p:cNvSpPr>
          <p:nvPr>
            <p:ph type="dt" idx="1"/>
          </p:nvPr>
        </p:nvSpPr>
        <p:spPr bwMode="auto">
          <a:xfrm>
            <a:off x="4302125" y="0"/>
            <a:ext cx="3292475" cy="508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7892" name="Rectangle 4"/>
          <p:cNvSpPr>
            <a:spLocks noGrp="1" noRot="1" noChangeAspect="1" noChangeArrowheads="1" noTextEdit="1"/>
          </p:cNvSpPr>
          <p:nvPr>
            <p:ph type="sldImg" idx="2"/>
          </p:nvPr>
        </p:nvSpPr>
        <p:spPr bwMode="auto">
          <a:xfrm>
            <a:off x="1255713" y="762000"/>
            <a:ext cx="5086350" cy="3806825"/>
          </a:xfrm>
          <a:prstGeom prst="rect">
            <a:avLst/>
          </a:prstGeom>
          <a:noFill/>
          <a:ln w="9525">
            <a:solidFill>
              <a:srgbClr val="000000"/>
            </a:solidFill>
            <a:miter lim="800000"/>
            <a:headEnd/>
            <a:tailEnd/>
          </a:ln>
          <a:effectLst/>
        </p:spPr>
      </p:sp>
      <p:sp>
        <p:nvSpPr>
          <p:cNvPr id="37893" name="Rectangle 5"/>
          <p:cNvSpPr>
            <a:spLocks noGrp="1" noChangeArrowheads="1"/>
          </p:cNvSpPr>
          <p:nvPr>
            <p:ph type="body" sz="quarter" idx="3"/>
          </p:nvPr>
        </p:nvSpPr>
        <p:spPr bwMode="auto">
          <a:xfrm>
            <a:off x="760413" y="4822825"/>
            <a:ext cx="6076950" cy="45672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7894" name="Rectangle 6"/>
          <p:cNvSpPr>
            <a:spLocks noGrp="1" noChangeArrowheads="1"/>
          </p:cNvSpPr>
          <p:nvPr>
            <p:ph type="ftr" sz="quarter" idx="4"/>
          </p:nvPr>
        </p:nvSpPr>
        <p:spPr bwMode="auto">
          <a:xfrm>
            <a:off x="0" y="9642475"/>
            <a:ext cx="3292475" cy="508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7895" name="Rectangle 7"/>
          <p:cNvSpPr>
            <a:spLocks noGrp="1" noChangeArrowheads="1"/>
          </p:cNvSpPr>
          <p:nvPr>
            <p:ph type="sldNum" sz="quarter" idx="5"/>
          </p:nvPr>
        </p:nvSpPr>
        <p:spPr bwMode="auto">
          <a:xfrm>
            <a:off x="4302125" y="9642475"/>
            <a:ext cx="3292475" cy="508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54901CC-E834-4EBA-8890-E59F33DE9E15}"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8" charset="0"/>
        <a:ea typeface="+mn-ea"/>
        <a:cs typeface="+mn-cs"/>
      </a:defRPr>
    </a:lvl1pPr>
    <a:lvl2pPr marL="457200" algn="l" rtl="0" fontAlgn="base">
      <a:spcBef>
        <a:spcPct val="30000"/>
      </a:spcBef>
      <a:spcAft>
        <a:spcPct val="0"/>
      </a:spcAft>
      <a:defRPr sz="1200" kern="1200">
        <a:solidFill>
          <a:schemeClr val="tx1"/>
        </a:solidFill>
        <a:latin typeface="Times" pitchFamily="18" charset="0"/>
        <a:ea typeface="+mn-ea"/>
        <a:cs typeface="+mn-cs"/>
      </a:defRPr>
    </a:lvl2pPr>
    <a:lvl3pPr marL="914400" algn="l" rtl="0" fontAlgn="base">
      <a:spcBef>
        <a:spcPct val="30000"/>
      </a:spcBef>
      <a:spcAft>
        <a:spcPct val="0"/>
      </a:spcAft>
      <a:defRPr sz="1200" kern="1200">
        <a:solidFill>
          <a:schemeClr val="tx1"/>
        </a:solidFill>
        <a:latin typeface="Times" pitchFamily="18" charset="0"/>
        <a:ea typeface="+mn-ea"/>
        <a:cs typeface="+mn-cs"/>
      </a:defRPr>
    </a:lvl3pPr>
    <a:lvl4pPr marL="1371600" algn="l" rtl="0" fontAlgn="base">
      <a:spcBef>
        <a:spcPct val="30000"/>
      </a:spcBef>
      <a:spcAft>
        <a:spcPct val="0"/>
      </a:spcAft>
      <a:defRPr sz="1200" kern="1200">
        <a:solidFill>
          <a:schemeClr val="tx1"/>
        </a:solidFill>
        <a:latin typeface="Times" pitchFamily="18" charset="0"/>
        <a:ea typeface="+mn-ea"/>
        <a:cs typeface="+mn-cs"/>
      </a:defRPr>
    </a:lvl4pPr>
    <a:lvl5pPr marL="1828800" algn="l" rtl="0" fontAlgn="base">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E9ADB-2485-4A93-AC68-657D518DF81C}" type="slidenum">
              <a:rPr lang="en-US"/>
              <a:pPr/>
              <a:t>1</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E9ADB-2485-4A93-AC68-657D518DF81C}" type="slidenum">
              <a:rPr lang="en-US"/>
              <a:pPr/>
              <a:t>20</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143184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4901CC-E834-4EBA-8890-E59F33DE9E15}" type="slidenum">
              <a:rPr lang="en-US" smtClean="0"/>
              <a:pPr/>
              <a:t>39</a:t>
            </a:fld>
            <a:endParaRPr lang="en-US"/>
          </a:p>
        </p:txBody>
      </p:sp>
    </p:spTree>
    <p:extLst>
      <p:ext uri="{BB962C8B-B14F-4D97-AF65-F5344CB8AC3E}">
        <p14:creationId xmlns:p14="http://schemas.microsoft.com/office/powerpoint/2010/main" val="7762741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202" name="Rectangle 10"/>
          <p:cNvSpPr>
            <a:spLocks noChangeArrowheads="1"/>
          </p:cNvSpPr>
          <p:nvPr userDrawn="1"/>
        </p:nvSpPr>
        <p:spPr bwMode="auto">
          <a:xfrm>
            <a:off x="0" y="0"/>
            <a:ext cx="10152063" cy="5486400"/>
          </a:xfrm>
          <a:prstGeom prst="rect">
            <a:avLst/>
          </a:prstGeom>
          <a:solidFill>
            <a:srgbClr val="FF6600"/>
          </a:solidFill>
          <a:ln w="9525">
            <a:noFill/>
            <a:miter lim="800000"/>
            <a:headEnd/>
            <a:tailEnd/>
          </a:ln>
          <a:effectLst/>
        </p:spPr>
        <p:txBody>
          <a:bodyPr wrap="none" anchor="ctr"/>
          <a:lstStyle/>
          <a:p>
            <a:endParaRPr lang="en-US"/>
          </a:p>
        </p:txBody>
      </p:sp>
      <p:sp>
        <p:nvSpPr>
          <p:cNvPr id="8203" name="Rectangle 11"/>
          <p:cNvSpPr>
            <a:spLocks noChangeArrowheads="1"/>
          </p:cNvSpPr>
          <p:nvPr userDrawn="1"/>
        </p:nvSpPr>
        <p:spPr bwMode="auto">
          <a:xfrm>
            <a:off x="0" y="7315200"/>
            <a:ext cx="10152063" cy="280988"/>
          </a:xfrm>
          <a:prstGeom prst="rect">
            <a:avLst/>
          </a:prstGeom>
          <a:solidFill>
            <a:srgbClr val="FF6600"/>
          </a:solidFill>
          <a:ln w="9525">
            <a:noFill/>
            <a:miter lim="800000"/>
            <a:headEnd/>
            <a:tailEnd/>
          </a:ln>
          <a:effectLst/>
        </p:spPr>
        <p:txBody>
          <a:bodyPr wrap="none" anchor="ctr"/>
          <a:lstStyle/>
          <a:p>
            <a:endParaRPr lang="en-US"/>
          </a:p>
        </p:txBody>
      </p:sp>
      <p:sp>
        <p:nvSpPr>
          <p:cNvPr id="8194" name="Rectangle 2"/>
          <p:cNvSpPr>
            <a:spLocks noGrp="1" noChangeArrowheads="1"/>
          </p:cNvSpPr>
          <p:nvPr>
            <p:ph type="ctrTitle"/>
          </p:nvPr>
        </p:nvSpPr>
        <p:spPr>
          <a:xfrm>
            <a:off x="609600" y="1524000"/>
            <a:ext cx="8991600" cy="1752600"/>
          </a:xfrm>
        </p:spPr>
        <p:txBody>
          <a:bodyPr/>
          <a:lstStyle>
            <a:lvl1pPr algn="ctr">
              <a:defRPr sz="6000">
                <a:solidFill>
                  <a:schemeClr val="bg1"/>
                </a:solidFill>
              </a:defRPr>
            </a:lvl1pPr>
          </a:lstStyle>
          <a:p>
            <a:r>
              <a:rPr lang="en-GB"/>
              <a:t>Click to edit Master title style</a:t>
            </a:r>
          </a:p>
        </p:txBody>
      </p:sp>
      <p:pic>
        <p:nvPicPr>
          <p:cNvPr id="8205" name="Picture 13"/>
          <p:cNvPicPr>
            <a:picLocks noChangeAspect="1" noChangeArrowheads="1"/>
          </p:cNvPicPr>
          <p:nvPr userDrawn="1"/>
        </p:nvPicPr>
        <p:blipFill>
          <a:blip r:embed="rId2"/>
          <a:srcRect/>
          <a:stretch>
            <a:fillRect/>
          </a:stretch>
        </p:blipFill>
        <p:spPr bwMode="auto">
          <a:xfrm>
            <a:off x="3733800" y="5757863"/>
            <a:ext cx="2573338" cy="1258887"/>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GB"/>
          </a:p>
        </p:txBody>
      </p:sp>
      <p:sp>
        <p:nvSpPr>
          <p:cNvPr id="5" name="Slide Number Placeholder 4"/>
          <p:cNvSpPr>
            <a:spLocks noGrp="1"/>
          </p:cNvSpPr>
          <p:nvPr>
            <p:ph type="sldNum" sz="quarter" idx="11"/>
          </p:nvPr>
        </p:nvSpPr>
        <p:spPr/>
        <p:txBody>
          <a:bodyPr/>
          <a:lstStyle>
            <a:lvl1pPr>
              <a:defRPr/>
            </a:lvl1pPr>
          </a:lstStyle>
          <a:p>
            <a:fld id="{F77693E4-C871-4A11-9A28-7FDAD6AD934A}" type="slidenum">
              <a:rPr lang="en-GB"/>
              <a:pPr/>
              <a:t>‹#›</a:t>
            </a:fld>
            <a:endParaRPr lang="en-GB" sz="16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3425" y="322263"/>
            <a:ext cx="2155825" cy="66119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11188" y="322263"/>
            <a:ext cx="6319837" cy="6611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GB"/>
          </a:p>
        </p:txBody>
      </p:sp>
      <p:sp>
        <p:nvSpPr>
          <p:cNvPr id="5" name="Slide Number Placeholder 4"/>
          <p:cNvSpPr>
            <a:spLocks noGrp="1"/>
          </p:cNvSpPr>
          <p:nvPr>
            <p:ph type="sldNum" sz="quarter" idx="11"/>
          </p:nvPr>
        </p:nvSpPr>
        <p:spPr/>
        <p:txBody>
          <a:bodyPr/>
          <a:lstStyle>
            <a:lvl1pPr>
              <a:defRPr/>
            </a:lvl1pPr>
          </a:lstStyle>
          <a:p>
            <a:fld id="{E97CBC53-0468-4F6C-80ED-218DC62F935B}" type="slidenum">
              <a:rPr lang="en-GB"/>
              <a:pPr/>
              <a:t>‹#›</a:t>
            </a:fld>
            <a:endParaRPr lang="en-GB" sz="16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GB"/>
          </a:p>
        </p:txBody>
      </p:sp>
      <p:sp>
        <p:nvSpPr>
          <p:cNvPr id="5" name="Slide Number Placeholder 4"/>
          <p:cNvSpPr>
            <a:spLocks noGrp="1"/>
          </p:cNvSpPr>
          <p:nvPr>
            <p:ph type="sldNum" sz="quarter" idx="11"/>
          </p:nvPr>
        </p:nvSpPr>
        <p:spPr/>
        <p:txBody>
          <a:bodyPr/>
          <a:lstStyle>
            <a:lvl1pPr>
              <a:defRPr/>
            </a:lvl1pPr>
          </a:lstStyle>
          <a:p>
            <a:fld id="{FDAFAA84-93FD-4C2C-AE46-F7D42BEF3958}" type="slidenum">
              <a:rPr lang="en-GB"/>
              <a:pPr/>
              <a:t>‹#›</a:t>
            </a:fld>
            <a:endParaRPr lang="en-GB" sz="16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1688" y="4881563"/>
            <a:ext cx="8629650" cy="15081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01688" y="3219450"/>
            <a:ext cx="8629650" cy="166211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Slide Number Placeholder 4"/>
          <p:cNvSpPr>
            <a:spLocks noGrp="1"/>
          </p:cNvSpPr>
          <p:nvPr>
            <p:ph type="sldNum" sz="quarter" idx="11"/>
          </p:nvPr>
        </p:nvSpPr>
        <p:spPr/>
        <p:txBody>
          <a:bodyPr/>
          <a:lstStyle>
            <a:lvl1pPr>
              <a:defRPr/>
            </a:lvl1pPr>
          </a:lstStyle>
          <a:p>
            <a:fld id="{71797668-4770-4979-B1D4-D6D2511F0B65}" type="slidenum">
              <a:rPr lang="en-GB"/>
              <a:pPr/>
              <a:t>‹#›</a:t>
            </a:fld>
            <a:endParaRPr lang="en-GB" sz="16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11188" y="1817688"/>
            <a:ext cx="4237037" cy="5116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00625" y="1817688"/>
            <a:ext cx="4238625" cy="5116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GB"/>
          </a:p>
        </p:txBody>
      </p:sp>
      <p:sp>
        <p:nvSpPr>
          <p:cNvPr id="6" name="Slide Number Placeholder 5"/>
          <p:cNvSpPr>
            <a:spLocks noGrp="1"/>
          </p:cNvSpPr>
          <p:nvPr>
            <p:ph type="sldNum" sz="quarter" idx="11"/>
          </p:nvPr>
        </p:nvSpPr>
        <p:spPr/>
        <p:txBody>
          <a:bodyPr/>
          <a:lstStyle>
            <a:lvl1pPr>
              <a:defRPr/>
            </a:lvl1pPr>
          </a:lstStyle>
          <a:p>
            <a:fld id="{90D269CF-64BA-444E-9F2D-69BD9F60489F}" type="slidenum">
              <a:rPr lang="en-GB"/>
              <a:pPr/>
              <a:t>‹#›</a:t>
            </a:fld>
            <a:endParaRPr lang="en-GB" sz="16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9136063" cy="126523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8000" y="1700213"/>
            <a:ext cx="4484688" cy="7080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0" y="2408238"/>
            <a:ext cx="4484688" cy="43767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57788" y="1700213"/>
            <a:ext cx="4486275" cy="7080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57788" y="2408238"/>
            <a:ext cx="4486275" cy="43767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GB"/>
          </a:p>
        </p:txBody>
      </p:sp>
      <p:sp>
        <p:nvSpPr>
          <p:cNvPr id="8" name="Slide Number Placeholder 7"/>
          <p:cNvSpPr>
            <a:spLocks noGrp="1"/>
          </p:cNvSpPr>
          <p:nvPr>
            <p:ph type="sldNum" sz="quarter" idx="11"/>
          </p:nvPr>
        </p:nvSpPr>
        <p:spPr/>
        <p:txBody>
          <a:bodyPr/>
          <a:lstStyle>
            <a:lvl1pPr>
              <a:defRPr/>
            </a:lvl1pPr>
          </a:lstStyle>
          <a:p>
            <a:fld id="{A5B54B7F-CFD7-42C9-95D8-A751AB99534C}" type="slidenum">
              <a:rPr lang="en-GB"/>
              <a:pPr/>
              <a:t>‹#›</a:t>
            </a:fld>
            <a:endParaRPr lang="en-GB" sz="16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GB"/>
          </a:p>
        </p:txBody>
      </p:sp>
      <p:sp>
        <p:nvSpPr>
          <p:cNvPr id="4" name="Slide Number Placeholder 3"/>
          <p:cNvSpPr>
            <a:spLocks noGrp="1"/>
          </p:cNvSpPr>
          <p:nvPr>
            <p:ph type="sldNum" sz="quarter" idx="11"/>
          </p:nvPr>
        </p:nvSpPr>
        <p:spPr/>
        <p:txBody>
          <a:bodyPr/>
          <a:lstStyle>
            <a:lvl1pPr>
              <a:defRPr/>
            </a:lvl1pPr>
          </a:lstStyle>
          <a:p>
            <a:fld id="{A1B2659F-1AD7-4F14-81C4-ADEDB1B20730}" type="slidenum">
              <a:rPr lang="en-GB"/>
              <a:pPr/>
              <a:t>‹#›</a:t>
            </a:fld>
            <a:endParaRPr lang="en-GB" sz="16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Slide Number Placeholder 2"/>
          <p:cNvSpPr>
            <a:spLocks noGrp="1"/>
          </p:cNvSpPr>
          <p:nvPr>
            <p:ph type="sldNum" sz="quarter" idx="11"/>
          </p:nvPr>
        </p:nvSpPr>
        <p:spPr/>
        <p:txBody>
          <a:bodyPr/>
          <a:lstStyle>
            <a:lvl1pPr>
              <a:defRPr/>
            </a:lvl1pPr>
          </a:lstStyle>
          <a:p>
            <a:fld id="{70B3CE18-A588-438A-818D-D402E37F5853}" type="slidenum">
              <a:rPr lang="en-GB"/>
              <a:pPr/>
              <a:t>‹#›</a:t>
            </a:fld>
            <a:endParaRPr lang="en-GB" sz="160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3213"/>
            <a:ext cx="3340100" cy="128587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68750" y="303213"/>
            <a:ext cx="5675313" cy="64817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8000" y="1589088"/>
            <a:ext cx="3340100" cy="51958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Slide Number Placeholder 5"/>
          <p:cNvSpPr>
            <a:spLocks noGrp="1"/>
          </p:cNvSpPr>
          <p:nvPr>
            <p:ph type="sldNum" sz="quarter" idx="11"/>
          </p:nvPr>
        </p:nvSpPr>
        <p:spPr/>
        <p:txBody>
          <a:bodyPr/>
          <a:lstStyle>
            <a:lvl1pPr>
              <a:defRPr/>
            </a:lvl1pPr>
          </a:lstStyle>
          <a:p>
            <a:fld id="{E6E5FF68-5D0A-4A29-8164-F5FA0A65DE11}" type="slidenum">
              <a:rPr lang="en-GB"/>
              <a:pPr/>
              <a:t>‹#›</a:t>
            </a:fld>
            <a:endParaRPr lang="en-GB" sz="16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9138" y="5318125"/>
            <a:ext cx="6091237" cy="6270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89138" y="679450"/>
            <a:ext cx="6091237" cy="45577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89138" y="5945188"/>
            <a:ext cx="6091237" cy="8921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Slide Number Placeholder 5"/>
          <p:cNvSpPr>
            <a:spLocks noGrp="1"/>
          </p:cNvSpPr>
          <p:nvPr>
            <p:ph type="sldNum" sz="quarter" idx="11"/>
          </p:nvPr>
        </p:nvSpPr>
        <p:spPr/>
        <p:txBody>
          <a:bodyPr/>
          <a:lstStyle>
            <a:lvl1pPr>
              <a:defRPr/>
            </a:lvl1pPr>
          </a:lstStyle>
          <a:p>
            <a:fld id="{AE42643D-99CE-49A6-B68E-51ECE14F37DF}" type="slidenum">
              <a:rPr lang="en-GB"/>
              <a:pPr/>
              <a:t>‹#›</a:t>
            </a:fld>
            <a:endParaRPr lang="en-GB" sz="16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11188" y="322263"/>
            <a:ext cx="7237412" cy="1266825"/>
          </a:xfrm>
          <a:prstGeom prst="rect">
            <a:avLst/>
          </a:prstGeom>
          <a:noFill/>
          <a:ln w="9525">
            <a:noFill/>
            <a:miter lim="800000"/>
            <a:headEnd/>
            <a:tailEnd/>
          </a:ln>
          <a:effectLst/>
        </p:spPr>
        <p:txBody>
          <a:bodyPr vert="horz" wrap="square" lIns="101384" tIns="50691" rIns="101384" bIns="50691" numCol="1" anchor="ctr"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611188" y="1817688"/>
            <a:ext cx="8628062" cy="5116512"/>
          </a:xfrm>
          <a:prstGeom prst="rect">
            <a:avLst/>
          </a:prstGeom>
          <a:noFill/>
          <a:ln w="9525">
            <a:noFill/>
            <a:miter lim="800000"/>
            <a:headEnd/>
            <a:tailEnd/>
          </a:ln>
          <a:effectLst/>
        </p:spPr>
        <p:txBody>
          <a:bodyPr vert="horz" wrap="square" lIns="101384" tIns="50691" rIns="101384" bIns="50691"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8" name="Rectangle 4"/>
          <p:cNvSpPr>
            <a:spLocks noGrp="1" noChangeArrowheads="1"/>
          </p:cNvSpPr>
          <p:nvPr>
            <p:ph type="dt" sz="half" idx="2"/>
          </p:nvPr>
        </p:nvSpPr>
        <p:spPr bwMode="auto">
          <a:xfrm>
            <a:off x="611188" y="7016750"/>
            <a:ext cx="2114550" cy="506413"/>
          </a:xfrm>
          <a:prstGeom prst="rect">
            <a:avLst/>
          </a:prstGeom>
          <a:noFill/>
          <a:ln w="9525">
            <a:noFill/>
            <a:miter lim="800000"/>
            <a:headEnd/>
            <a:tailEnd/>
          </a:ln>
          <a:effectLst/>
        </p:spPr>
        <p:txBody>
          <a:bodyPr vert="horz" wrap="square" lIns="101384" tIns="50691" rIns="101384" bIns="50691" numCol="1" anchor="t" anchorCtr="0" compatLnSpc="1">
            <a:prstTxWarp prst="textNoShape">
              <a:avLst/>
            </a:prstTxWarp>
          </a:bodyPr>
          <a:lstStyle>
            <a:lvl1pPr defTabSz="1014413">
              <a:defRPr sz="1000">
                <a:solidFill>
                  <a:srgbClr val="003399"/>
                </a:solidFill>
              </a:defRPr>
            </a:lvl1pPr>
          </a:lstStyle>
          <a:p>
            <a:endParaRPr lang="en-GB"/>
          </a:p>
        </p:txBody>
      </p:sp>
      <p:sp>
        <p:nvSpPr>
          <p:cNvPr id="1030" name="Rectangle 6"/>
          <p:cNvSpPr>
            <a:spLocks noGrp="1" noChangeArrowheads="1"/>
          </p:cNvSpPr>
          <p:nvPr>
            <p:ph type="sldNum" sz="quarter" idx="4"/>
          </p:nvPr>
        </p:nvSpPr>
        <p:spPr bwMode="auto">
          <a:xfrm>
            <a:off x="7696200" y="7016750"/>
            <a:ext cx="2114550" cy="506413"/>
          </a:xfrm>
          <a:prstGeom prst="rect">
            <a:avLst/>
          </a:prstGeom>
          <a:noFill/>
          <a:ln w="9525">
            <a:noFill/>
            <a:miter lim="800000"/>
            <a:headEnd/>
            <a:tailEnd/>
          </a:ln>
          <a:effectLst/>
        </p:spPr>
        <p:txBody>
          <a:bodyPr vert="horz" wrap="square" lIns="101384" tIns="50691" rIns="101384" bIns="50691" numCol="1" anchor="t" anchorCtr="0" compatLnSpc="1">
            <a:prstTxWarp prst="textNoShape">
              <a:avLst/>
            </a:prstTxWarp>
          </a:bodyPr>
          <a:lstStyle>
            <a:lvl1pPr algn="r" defTabSz="1014413">
              <a:defRPr sz="1000">
                <a:solidFill>
                  <a:srgbClr val="003399"/>
                </a:solidFill>
              </a:defRPr>
            </a:lvl1pPr>
          </a:lstStyle>
          <a:p>
            <a:fld id="{F354BF72-ACA3-44A4-878A-614A75F1CF45}" type="slidenum">
              <a:rPr lang="en-GB"/>
              <a:pPr/>
              <a:t>‹#›</a:t>
            </a:fld>
            <a:endParaRPr lang="en-GB" sz="1600"/>
          </a:p>
        </p:txBody>
      </p:sp>
      <p:sp>
        <p:nvSpPr>
          <p:cNvPr id="1031" name="Rectangle 7"/>
          <p:cNvSpPr>
            <a:spLocks noChangeArrowheads="1"/>
          </p:cNvSpPr>
          <p:nvPr userDrawn="1"/>
        </p:nvSpPr>
        <p:spPr bwMode="auto">
          <a:xfrm>
            <a:off x="0" y="7319963"/>
            <a:ext cx="10152063" cy="288925"/>
          </a:xfrm>
          <a:prstGeom prst="rect">
            <a:avLst/>
          </a:prstGeom>
          <a:solidFill>
            <a:srgbClr val="003399"/>
          </a:solidFill>
          <a:ln w="9525">
            <a:noFill/>
            <a:miter lim="800000"/>
            <a:headEnd/>
            <a:tailEnd/>
          </a:ln>
          <a:effectLst/>
        </p:spPr>
        <p:txBody>
          <a:bodyPr wrap="none" anchor="ctr"/>
          <a:lstStyle/>
          <a:p>
            <a:endParaRPr lang="en-US"/>
          </a:p>
        </p:txBody>
      </p:sp>
      <p:sp>
        <p:nvSpPr>
          <p:cNvPr id="1032" name="Rectangle 8"/>
          <p:cNvSpPr>
            <a:spLocks noChangeArrowheads="1"/>
          </p:cNvSpPr>
          <p:nvPr userDrawn="1"/>
        </p:nvSpPr>
        <p:spPr bwMode="auto">
          <a:xfrm>
            <a:off x="0" y="0"/>
            <a:ext cx="10152063" cy="280988"/>
          </a:xfrm>
          <a:prstGeom prst="rect">
            <a:avLst/>
          </a:prstGeom>
          <a:solidFill>
            <a:srgbClr val="003399"/>
          </a:solidFill>
          <a:ln w="9525">
            <a:noFill/>
            <a:miter lim="800000"/>
            <a:headEnd/>
            <a:tailEnd/>
          </a:ln>
          <a:effectLst/>
        </p:spPr>
        <p:txBody>
          <a:bodyPr wrap="none" anchor="ctr"/>
          <a:lstStyle/>
          <a:p>
            <a:endParaRPr lang="en-US"/>
          </a:p>
        </p:txBody>
      </p:sp>
      <p:pic>
        <p:nvPicPr>
          <p:cNvPr id="1034" name="Picture 10"/>
          <p:cNvPicPr>
            <a:picLocks noChangeAspect="1" noChangeArrowheads="1"/>
          </p:cNvPicPr>
          <p:nvPr userDrawn="1"/>
        </p:nvPicPr>
        <p:blipFill>
          <a:blip r:embed="rId13"/>
          <a:srcRect/>
          <a:stretch>
            <a:fillRect/>
          </a:stretch>
        </p:blipFill>
        <p:spPr bwMode="auto">
          <a:xfrm>
            <a:off x="8229600" y="431800"/>
            <a:ext cx="1612900" cy="788988"/>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p:titleStyle>
    <p:bodyStyle>
      <a:lvl1pPr algn="l" defTabSz="1014413" rtl="0" fontAlgn="base">
        <a:spcBef>
          <a:spcPct val="20000"/>
        </a:spcBef>
        <a:spcAft>
          <a:spcPct val="0"/>
        </a:spcAft>
        <a:defRPr sz="2500" b="1">
          <a:solidFill>
            <a:srgbClr val="003399"/>
          </a:solidFill>
          <a:latin typeface="+mn-lt"/>
          <a:ea typeface="+mn-ea"/>
          <a:cs typeface="+mn-cs"/>
        </a:defRPr>
      </a:lvl1pPr>
      <a:lvl2pPr marL="374650" indent="6350" algn="l" defTabSz="1014413" rtl="0" fontAlgn="base">
        <a:spcBef>
          <a:spcPct val="20000"/>
        </a:spcBef>
        <a:spcAft>
          <a:spcPct val="0"/>
        </a:spcAft>
        <a:defRPr sz="2600">
          <a:solidFill>
            <a:srgbClr val="003399"/>
          </a:solidFill>
          <a:latin typeface="+mn-lt"/>
        </a:defRPr>
      </a:lvl2pPr>
      <a:lvl3pPr marL="755650" algn="l" defTabSz="1014413" rtl="0" fontAlgn="base">
        <a:spcBef>
          <a:spcPct val="20000"/>
        </a:spcBef>
        <a:spcAft>
          <a:spcPct val="0"/>
        </a:spcAft>
        <a:defRPr sz="2200" b="1">
          <a:solidFill>
            <a:srgbClr val="FF6600"/>
          </a:solidFill>
          <a:latin typeface="+mn-lt"/>
        </a:defRPr>
      </a:lvl3pPr>
      <a:lvl4pPr marL="1143000" indent="6350" algn="l" defTabSz="1014413" rtl="0" fontAlgn="base">
        <a:spcBef>
          <a:spcPct val="20000"/>
        </a:spcBef>
        <a:spcAft>
          <a:spcPct val="0"/>
        </a:spcAft>
        <a:defRPr sz="2200" i="1">
          <a:solidFill>
            <a:srgbClr val="003399"/>
          </a:solidFill>
          <a:latin typeface="+mn-lt"/>
        </a:defRPr>
      </a:lvl4pPr>
      <a:lvl5pPr marL="1524000" algn="l" defTabSz="1014413" rtl="0" fontAlgn="base">
        <a:spcBef>
          <a:spcPct val="20000"/>
        </a:spcBef>
        <a:spcAft>
          <a:spcPct val="0"/>
        </a:spcAft>
        <a:defRPr sz="2000">
          <a:solidFill>
            <a:srgbClr val="003399"/>
          </a:solidFill>
          <a:latin typeface="+mn-lt"/>
        </a:defRPr>
      </a:lvl5pPr>
      <a:lvl6pPr marL="1981200" algn="l" defTabSz="1014413" rtl="0" fontAlgn="base">
        <a:spcBef>
          <a:spcPct val="20000"/>
        </a:spcBef>
        <a:spcAft>
          <a:spcPct val="0"/>
        </a:spcAft>
        <a:defRPr sz="2000">
          <a:solidFill>
            <a:srgbClr val="003399"/>
          </a:solidFill>
          <a:latin typeface="+mn-lt"/>
        </a:defRPr>
      </a:lvl6pPr>
      <a:lvl7pPr marL="2438400" algn="l" defTabSz="1014413" rtl="0" fontAlgn="base">
        <a:spcBef>
          <a:spcPct val="20000"/>
        </a:spcBef>
        <a:spcAft>
          <a:spcPct val="0"/>
        </a:spcAft>
        <a:defRPr sz="2000">
          <a:solidFill>
            <a:srgbClr val="003399"/>
          </a:solidFill>
          <a:latin typeface="+mn-lt"/>
        </a:defRPr>
      </a:lvl7pPr>
      <a:lvl8pPr marL="2895600" algn="l" defTabSz="1014413" rtl="0" fontAlgn="base">
        <a:spcBef>
          <a:spcPct val="20000"/>
        </a:spcBef>
        <a:spcAft>
          <a:spcPct val="0"/>
        </a:spcAft>
        <a:defRPr sz="2000">
          <a:solidFill>
            <a:srgbClr val="003399"/>
          </a:solidFill>
          <a:latin typeface="+mn-lt"/>
        </a:defRPr>
      </a:lvl8pPr>
      <a:lvl9pPr marL="3352800" algn="l" defTabSz="1014413" rtl="0" fontAlgn="base">
        <a:spcBef>
          <a:spcPct val="20000"/>
        </a:spcBef>
        <a:spcAft>
          <a:spcPct val="0"/>
        </a:spcAft>
        <a:defRPr sz="2000">
          <a:solidFill>
            <a:srgbClr val="0033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5" name="Rectangle 17"/>
          <p:cNvSpPr>
            <a:spLocks noChangeArrowheads="1"/>
          </p:cNvSpPr>
          <p:nvPr/>
        </p:nvSpPr>
        <p:spPr bwMode="auto">
          <a:xfrm>
            <a:off x="0" y="0"/>
            <a:ext cx="10152063" cy="5486400"/>
          </a:xfrm>
          <a:prstGeom prst="rect">
            <a:avLst/>
          </a:prstGeom>
          <a:solidFill>
            <a:srgbClr val="003399"/>
          </a:solidFill>
          <a:ln w="9525">
            <a:noFill/>
            <a:miter lim="800000"/>
            <a:headEnd/>
            <a:tailEnd/>
          </a:ln>
          <a:effectLst/>
        </p:spPr>
        <p:txBody>
          <a:bodyPr wrap="none" anchor="ctr"/>
          <a:lstStyle/>
          <a:p>
            <a:pPr algn="r"/>
            <a:endParaRPr lang="en-US" dirty="0"/>
          </a:p>
        </p:txBody>
      </p:sp>
      <p:sp>
        <p:nvSpPr>
          <p:cNvPr id="2066" name="Text Box 18"/>
          <p:cNvSpPr txBox="1">
            <a:spLocks noChangeArrowheads="1"/>
          </p:cNvSpPr>
          <p:nvPr/>
        </p:nvSpPr>
        <p:spPr bwMode="auto">
          <a:xfrm>
            <a:off x="792163" y="1055688"/>
            <a:ext cx="8580437" cy="3200107"/>
          </a:xfrm>
          <a:prstGeom prst="rect">
            <a:avLst/>
          </a:prstGeom>
          <a:noFill/>
          <a:ln w="9525">
            <a:noFill/>
            <a:miter lim="800000"/>
            <a:headEnd/>
            <a:tailEnd/>
          </a:ln>
          <a:effectLst/>
        </p:spPr>
        <p:txBody>
          <a:bodyPr>
            <a:spAutoFit/>
          </a:bodyPr>
          <a:lstStyle/>
          <a:p>
            <a:pPr algn="ctr" eaLnBrk="1" hangingPunct="1"/>
            <a:r>
              <a:rPr lang="en-US" sz="3600" dirty="0">
                <a:solidFill>
                  <a:schemeClr val="bg1"/>
                </a:solidFill>
                <a:latin typeface="Arial" charset="0"/>
              </a:rPr>
              <a:t>Chapter 7</a:t>
            </a:r>
          </a:p>
          <a:p>
            <a:pPr algn="ctr" eaLnBrk="1" hangingPunct="1"/>
            <a:r>
              <a:rPr lang="en-US" sz="3600" dirty="0">
                <a:solidFill>
                  <a:schemeClr val="bg1"/>
                </a:solidFill>
                <a:latin typeface="Arial" charset="0"/>
              </a:rPr>
              <a:t>Minimum Spanning Trees</a:t>
            </a:r>
          </a:p>
          <a:p>
            <a:pPr algn="ctr" eaLnBrk="1" hangingPunct="1">
              <a:lnSpc>
                <a:spcPct val="70000"/>
              </a:lnSpc>
              <a:spcBef>
                <a:spcPct val="50000"/>
              </a:spcBef>
            </a:pPr>
            <a:endParaRPr lang="en-US" sz="3600" i="1" dirty="0">
              <a:solidFill>
                <a:schemeClr val="bg1"/>
              </a:solidFill>
              <a:latin typeface="Arial" charset="0"/>
            </a:endParaRPr>
          </a:p>
          <a:p>
            <a:pPr algn="ctr" eaLnBrk="1" hangingPunct="1">
              <a:lnSpc>
                <a:spcPct val="70000"/>
              </a:lnSpc>
              <a:spcBef>
                <a:spcPct val="50000"/>
              </a:spcBef>
            </a:pPr>
            <a:r>
              <a:rPr lang="en-US" i="1" dirty="0" err="1">
                <a:solidFill>
                  <a:schemeClr val="bg1"/>
                </a:solidFill>
                <a:latin typeface="Arial" charset="0"/>
              </a:rPr>
              <a:t>Divesh</a:t>
            </a:r>
            <a:r>
              <a:rPr lang="en-US" i="1" dirty="0">
                <a:solidFill>
                  <a:schemeClr val="bg1"/>
                </a:solidFill>
                <a:latin typeface="Arial" charset="0"/>
              </a:rPr>
              <a:t> Aggarwal</a:t>
            </a:r>
          </a:p>
          <a:p>
            <a:pPr algn="ctr" eaLnBrk="1" hangingPunct="1">
              <a:lnSpc>
                <a:spcPct val="70000"/>
              </a:lnSpc>
              <a:spcBef>
                <a:spcPct val="50000"/>
              </a:spcBef>
            </a:pPr>
            <a:r>
              <a:rPr lang="en-US" dirty="0">
                <a:solidFill>
                  <a:schemeClr val="bg1"/>
                </a:solidFill>
                <a:latin typeface="Arial" charset="0"/>
              </a:rPr>
              <a:t>School of Computing</a:t>
            </a:r>
          </a:p>
          <a:p>
            <a:pPr algn="ctr" eaLnBrk="1" hangingPunct="1">
              <a:lnSpc>
                <a:spcPct val="70000"/>
              </a:lnSpc>
              <a:spcBef>
                <a:spcPct val="50000"/>
              </a:spcBef>
            </a:pPr>
            <a:r>
              <a:rPr lang="en-US" dirty="0">
                <a:solidFill>
                  <a:schemeClr val="bg1"/>
                </a:solidFill>
                <a:latin typeface="Arial" charset="0"/>
              </a:rPr>
              <a:t>Department of Computer Science</a:t>
            </a:r>
            <a:endParaRPr lang="en-GB" dirty="0">
              <a:solidFill>
                <a:schemeClr val="bg1"/>
              </a:solidFill>
              <a:latin typeface="Arial" charset="0"/>
            </a:endParaRPr>
          </a:p>
        </p:txBody>
      </p:sp>
      <p:sp>
        <p:nvSpPr>
          <p:cNvPr id="2067" name="Rectangle 19"/>
          <p:cNvSpPr>
            <a:spLocks noChangeArrowheads="1"/>
          </p:cNvSpPr>
          <p:nvPr/>
        </p:nvSpPr>
        <p:spPr bwMode="auto">
          <a:xfrm>
            <a:off x="0" y="7315200"/>
            <a:ext cx="10152063" cy="280988"/>
          </a:xfrm>
          <a:prstGeom prst="rect">
            <a:avLst/>
          </a:prstGeom>
          <a:solidFill>
            <a:srgbClr val="003399"/>
          </a:solidFill>
          <a:ln w="9525">
            <a:noFill/>
            <a:miter lim="800000"/>
            <a:headEnd/>
            <a:tailEnd/>
          </a:ln>
          <a:effectLst/>
        </p:spPr>
        <p:txBody>
          <a:bodyPr wrap="none" anchor="ctr"/>
          <a:lstStyle/>
          <a:p>
            <a:endParaRPr lang="en-US"/>
          </a:p>
        </p:txBody>
      </p:sp>
      <p:pic>
        <p:nvPicPr>
          <p:cNvPr id="2068" name="Picture 20"/>
          <p:cNvPicPr>
            <a:picLocks noChangeAspect="1" noChangeArrowheads="1"/>
          </p:cNvPicPr>
          <p:nvPr/>
        </p:nvPicPr>
        <p:blipFill>
          <a:blip r:embed="rId3"/>
          <a:srcRect/>
          <a:stretch>
            <a:fillRect/>
          </a:stretch>
        </p:blipFill>
        <p:spPr bwMode="auto">
          <a:xfrm>
            <a:off x="3810000" y="5751513"/>
            <a:ext cx="2576513" cy="125888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99231" y="292894"/>
            <a:ext cx="7620000"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err="1"/>
              <a:t>Boruvka’s</a:t>
            </a:r>
            <a:r>
              <a:rPr lang="en-US" sz="3160" kern="0" dirty="0"/>
              <a:t> algorithm</a:t>
            </a:r>
          </a:p>
        </p:txBody>
      </p:sp>
      <p:pic>
        <p:nvPicPr>
          <p:cNvPr id="4" name="Picture 3">
            <a:extLst>
              <a:ext uri="{FF2B5EF4-FFF2-40B4-BE49-F238E27FC236}">
                <a16:creationId xmlns:a16="http://schemas.microsoft.com/office/drawing/2014/main" id="{C293384F-87F8-7947-B575-D90707A96A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231" y="1283494"/>
            <a:ext cx="6172200" cy="3434071"/>
          </a:xfrm>
          <a:prstGeom prst="rect">
            <a:avLst/>
          </a:prstGeom>
        </p:spPr>
      </p:pic>
      <p:pic>
        <p:nvPicPr>
          <p:cNvPr id="8" name="Picture 7">
            <a:extLst>
              <a:ext uri="{FF2B5EF4-FFF2-40B4-BE49-F238E27FC236}">
                <a16:creationId xmlns:a16="http://schemas.microsoft.com/office/drawing/2014/main" id="{23311D51-9BBE-9F4B-8BE5-AE7CB9B4AA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96259"/>
            <a:ext cx="10152063" cy="442406"/>
          </a:xfrm>
          <a:prstGeom prst="rect">
            <a:avLst/>
          </a:prstGeom>
        </p:spPr>
      </p:pic>
    </p:spTree>
    <p:extLst>
      <p:ext uri="{BB962C8B-B14F-4D97-AF65-F5344CB8AC3E}">
        <p14:creationId xmlns:p14="http://schemas.microsoft.com/office/powerpoint/2010/main" val="406203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99231" y="292894"/>
            <a:ext cx="7620000"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err="1"/>
              <a:t>Boruvka’s</a:t>
            </a:r>
            <a:r>
              <a:rPr lang="en-US" sz="3160" kern="0" dirty="0"/>
              <a:t> algorithm</a:t>
            </a:r>
          </a:p>
        </p:txBody>
      </p:sp>
      <p:pic>
        <p:nvPicPr>
          <p:cNvPr id="3" name="Picture 2">
            <a:extLst>
              <a:ext uri="{FF2B5EF4-FFF2-40B4-BE49-F238E27FC236}">
                <a16:creationId xmlns:a16="http://schemas.microsoft.com/office/drawing/2014/main" id="{37DA480E-F7D8-CC45-8622-79663A23D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231" y="1283494"/>
            <a:ext cx="9436100" cy="4610100"/>
          </a:xfrm>
          <a:prstGeom prst="rect">
            <a:avLst/>
          </a:prstGeom>
        </p:spPr>
      </p:pic>
    </p:spTree>
    <p:extLst>
      <p:ext uri="{BB962C8B-B14F-4D97-AF65-F5344CB8AC3E}">
        <p14:creationId xmlns:p14="http://schemas.microsoft.com/office/powerpoint/2010/main" val="467946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99231" y="292894"/>
            <a:ext cx="7620000"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Complexity analysis and remarks</a:t>
            </a:r>
          </a:p>
        </p:txBody>
      </p:sp>
      <p:pic>
        <p:nvPicPr>
          <p:cNvPr id="6" name="Picture 5">
            <a:extLst>
              <a:ext uri="{FF2B5EF4-FFF2-40B4-BE49-F238E27FC236}">
                <a16:creationId xmlns:a16="http://schemas.microsoft.com/office/drawing/2014/main" id="{F2E04CCD-4DAF-F940-B54C-F8CBB3E7F8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6188"/>
            <a:ext cx="10152063" cy="1761713"/>
          </a:xfrm>
          <a:prstGeom prst="rect">
            <a:avLst/>
          </a:prstGeom>
        </p:spPr>
      </p:pic>
      <p:sp>
        <p:nvSpPr>
          <p:cNvPr id="7" name="TextBox 6">
            <a:extLst>
              <a:ext uri="{FF2B5EF4-FFF2-40B4-BE49-F238E27FC236}">
                <a16:creationId xmlns:a16="http://schemas.microsoft.com/office/drawing/2014/main" id="{9826A0A6-579F-9942-A6E8-2424A3F32476}"/>
              </a:ext>
            </a:extLst>
          </p:cNvPr>
          <p:cNvSpPr txBox="1"/>
          <p:nvPr/>
        </p:nvSpPr>
        <p:spPr>
          <a:xfrm>
            <a:off x="351631" y="3730362"/>
            <a:ext cx="8915400" cy="2677656"/>
          </a:xfrm>
          <a:prstGeom prst="rect">
            <a:avLst/>
          </a:prstGeom>
          <a:noFill/>
        </p:spPr>
        <p:txBody>
          <a:bodyPr wrap="square" rtlCol="0">
            <a:spAutoFit/>
          </a:bodyPr>
          <a:lstStyle/>
          <a:p>
            <a:pPr marL="342900" indent="-342900">
              <a:buFont typeface="Arial" panose="020B0604020202020204" pitchFamily="34" charset="0"/>
              <a:buChar char="•"/>
            </a:pPr>
            <a:r>
              <a:rPr lang="en-US" dirty="0" err="1"/>
              <a:t>Boruvka’s</a:t>
            </a:r>
            <a:r>
              <a:rPr lang="en-US" dirty="0"/>
              <a:t> algorithm runs much faster than O(E log V) in practice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err="1"/>
              <a:t>Boruvka’s</a:t>
            </a:r>
            <a:r>
              <a:rPr lang="en-US" dirty="0"/>
              <a:t> algorithm runs in O(E) for many graphs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This algorithm is much easier to parallelize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We will study other algorithms which are provably faster</a:t>
            </a:r>
          </a:p>
        </p:txBody>
      </p:sp>
    </p:spTree>
    <p:extLst>
      <p:ext uri="{BB962C8B-B14F-4D97-AF65-F5344CB8AC3E}">
        <p14:creationId xmlns:p14="http://schemas.microsoft.com/office/powerpoint/2010/main" val="109344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99231" y="292894"/>
            <a:ext cx="7620000"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err="1"/>
              <a:t>Jarnik’s</a:t>
            </a:r>
            <a:r>
              <a:rPr lang="en-US" sz="3160" kern="0" dirty="0"/>
              <a:t>(Prim’s) algorithm</a:t>
            </a:r>
          </a:p>
        </p:txBody>
      </p:sp>
      <p:pic>
        <p:nvPicPr>
          <p:cNvPr id="8" name="Picture 7">
            <a:extLst>
              <a:ext uri="{FF2B5EF4-FFF2-40B4-BE49-F238E27FC236}">
                <a16:creationId xmlns:a16="http://schemas.microsoft.com/office/drawing/2014/main" id="{CE376CA5-61B1-0443-A084-842B393365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6988"/>
            <a:ext cx="10152063" cy="715564"/>
          </a:xfrm>
          <a:prstGeom prst="rect">
            <a:avLst/>
          </a:prstGeom>
        </p:spPr>
      </p:pic>
      <p:pic>
        <p:nvPicPr>
          <p:cNvPr id="10" name="Picture 9">
            <a:extLst>
              <a:ext uri="{FF2B5EF4-FFF2-40B4-BE49-F238E27FC236}">
                <a16:creationId xmlns:a16="http://schemas.microsoft.com/office/drawing/2014/main" id="{06F5FB9C-6800-7A48-AD21-2AE70DFCDC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64" y="2056473"/>
            <a:ext cx="10152063" cy="849782"/>
          </a:xfrm>
          <a:prstGeom prst="rect">
            <a:avLst/>
          </a:prstGeom>
        </p:spPr>
      </p:pic>
      <p:pic>
        <p:nvPicPr>
          <p:cNvPr id="12" name="Picture 11">
            <a:extLst>
              <a:ext uri="{FF2B5EF4-FFF2-40B4-BE49-F238E27FC236}">
                <a16:creationId xmlns:a16="http://schemas.microsoft.com/office/drawing/2014/main" id="{93B5250E-2751-134C-A194-7AB561E680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7031" y="3372644"/>
            <a:ext cx="6858000" cy="850900"/>
          </a:xfrm>
          <a:prstGeom prst="rect">
            <a:avLst/>
          </a:prstGeom>
        </p:spPr>
      </p:pic>
    </p:spTree>
    <p:extLst>
      <p:ext uri="{BB962C8B-B14F-4D97-AF65-F5344CB8AC3E}">
        <p14:creationId xmlns:p14="http://schemas.microsoft.com/office/powerpoint/2010/main" val="1644494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99231" y="292894"/>
            <a:ext cx="7620000"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err="1"/>
              <a:t>Jarnik’s</a:t>
            </a:r>
            <a:r>
              <a:rPr lang="en-US" sz="3160" kern="0" dirty="0"/>
              <a:t>(Prim’s) algorithm</a:t>
            </a:r>
          </a:p>
        </p:txBody>
      </p:sp>
      <p:pic>
        <p:nvPicPr>
          <p:cNvPr id="3" name="Picture 2">
            <a:extLst>
              <a:ext uri="{FF2B5EF4-FFF2-40B4-BE49-F238E27FC236}">
                <a16:creationId xmlns:a16="http://schemas.microsoft.com/office/drawing/2014/main" id="{0A4FD8AB-3FA1-4544-AF7D-AC5EC3EEE5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83494"/>
            <a:ext cx="10152063" cy="5517663"/>
          </a:xfrm>
          <a:prstGeom prst="rect">
            <a:avLst/>
          </a:prstGeom>
        </p:spPr>
      </p:pic>
    </p:spTree>
    <p:extLst>
      <p:ext uri="{BB962C8B-B14F-4D97-AF65-F5344CB8AC3E}">
        <p14:creationId xmlns:p14="http://schemas.microsoft.com/office/powerpoint/2010/main" val="3407248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99231" y="292894"/>
            <a:ext cx="7620000"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Time complexity</a:t>
            </a:r>
          </a:p>
        </p:txBody>
      </p:sp>
      <p:sp>
        <p:nvSpPr>
          <p:cNvPr id="2" name="Rectangle 1">
            <a:extLst>
              <a:ext uri="{FF2B5EF4-FFF2-40B4-BE49-F238E27FC236}">
                <a16:creationId xmlns:a16="http://schemas.microsoft.com/office/drawing/2014/main" id="{23FEBE50-D88A-ED46-B4E4-A4A4AFD6F92F}"/>
              </a:ext>
            </a:extLst>
          </p:cNvPr>
          <p:cNvSpPr/>
          <p:nvPr/>
        </p:nvSpPr>
        <p:spPr>
          <a:xfrm>
            <a:off x="165894" y="2426494"/>
            <a:ext cx="9982200" cy="1938992"/>
          </a:xfrm>
          <a:prstGeom prst="rect">
            <a:avLst/>
          </a:prstGeom>
        </p:spPr>
        <p:txBody>
          <a:bodyPr wrap="square">
            <a:spAutoFit/>
          </a:bodyPr>
          <a:lstStyle/>
          <a:p>
            <a:r>
              <a:rPr lang="en-SG" dirty="0"/>
              <a:t>To implement </a:t>
            </a:r>
            <a:r>
              <a:rPr lang="en-SG" dirty="0" err="1"/>
              <a:t>Jarník’s</a:t>
            </a:r>
            <a:r>
              <a:rPr lang="en-SG" dirty="0"/>
              <a:t> algorithm, we keep all the edges adjacent to T in a priority queue. When we pull the minimum-weight edge out of the priority queue, we first check whether both of its endpoints are in T. If not, we add the edge to T and then add the new </a:t>
            </a:r>
            <a:r>
              <a:rPr lang="en-SG" dirty="0" err="1"/>
              <a:t>neighboring</a:t>
            </a:r>
            <a:r>
              <a:rPr lang="en-SG" dirty="0"/>
              <a:t> edges to the priority queue. runs in O(E log E) = </a:t>
            </a:r>
            <a:r>
              <a:rPr lang="en-SG" b="1" dirty="0"/>
              <a:t>O(E log V) </a:t>
            </a:r>
            <a:r>
              <a:rPr lang="en-SG" dirty="0"/>
              <a:t>time</a:t>
            </a:r>
          </a:p>
        </p:txBody>
      </p:sp>
    </p:spTree>
    <p:extLst>
      <p:ext uri="{BB962C8B-B14F-4D97-AF65-F5344CB8AC3E}">
        <p14:creationId xmlns:p14="http://schemas.microsoft.com/office/powerpoint/2010/main" val="4001638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99231" y="292894"/>
            <a:ext cx="7620000"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Kruskal’s algorithm</a:t>
            </a:r>
          </a:p>
        </p:txBody>
      </p:sp>
      <p:pic>
        <p:nvPicPr>
          <p:cNvPr id="6" name="Picture 5">
            <a:extLst>
              <a:ext uri="{FF2B5EF4-FFF2-40B4-BE49-F238E27FC236}">
                <a16:creationId xmlns:a16="http://schemas.microsoft.com/office/drawing/2014/main" id="{A723BAEB-682C-8944-A5C6-9C4C0A69FA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129" y="1435894"/>
            <a:ext cx="9160933" cy="5831497"/>
          </a:xfrm>
          <a:prstGeom prst="rect">
            <a:avLst/>
          </a:prstGeom>
        </p:spPr>
      </p:pic>
    </p:spTree>
    <p:extLst>
      <p:ext uri="{BB962C8B-B14F-4D97-AF65-F5344CB8AC3E}">
        <p14:creationId xmlns:p14="http://schemas.microsoft.com/office/powerpoint/2010/main" val="392076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99231" y="292894"/>
            <a:ext cx="7620000"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Kruskal’s algorithm</a:t>
            </a:r>
          </a:p>
        </p:txBody>
      </p:sp>
      <p:sp>
        <p:nvSpPr>
          <p:cNvPr id="2" name="TextBox 1">
            <a:extLst>
              <a:ext uri="{FF2B5EF4-FFF2-40B4-BE49-F238E27FC236}">
                <a16:creationId xmlns:a16="http://schemas.microsoft.com/office/drawing/2014/main" id="{F42F1E98-692F-F74B-9304-9BE4610CE30F}"/>
              </a:ext>
            </a:extLst>
          </p:cNvPr>
          <p:cNvSpPr txBox="1"/>
          <p:nvPr/>
        </p:nvSpPr>
        <p:spPr>
          <a:xfrm>
            <a:off x="229129" y="1296988"/>
            <a:ext cx="7350858" cy="461665"/>
          </a:xfrm>
          <a:prstGeom prst="rect">
            <a:avLst/>
          </a:prstGeom>
          <a:noFill/>
        </p:spPr>
        <p:txBody>
          <a:bodyPr wrap="none" rtlCol="0">
            <a:spAutoFit/>
          </a:bodyPr>
          <a:lstStyle/>
          <a:p>
            <a:r>
              <a:rPr lang="en-US" dirty="0"/>
              <a:t>Kruskal’s algorithm makes use of the following functions:</a:t>
            </a:r>
          </a:p>
        </p:txBody>
      </p:sp>
      <p:pic>
        <p:nvPicPr>
          <p:cNvPr id="4" name="Picture 3">
            <a:extLst>
              <a:ext uri="{FF2B5EF4-FFF2-40B4-BE49-F238E27FC236}">
                <a16:creationId xmlns:a16="http://schemas.microsoft.com/office/drawing/2014/main" id="{8270F5A0-6709-DF46-BA3E-CA6F4E1B9B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07494"/>
            <a:ext cx="10152063" cy="1695830"/>
          </a:xfrm>
          <a:prstGeom prst="rect">
            <a:avLst/>
          </a:prstGeom>
        </p:spPr>
      </p:pic>
    </p:spTree>
    <p:extLst>
      <p:ext uri="{BB962C8B-B14F-4D97-AF65-F5344CB8AC3E}">
        <p14:creationId xmlns:p14="http://schemas.microsoft.com/office/powerpoint/2010/main" val="1159108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99231" y="292894"/>
            <a:ext cx="7620000"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Kruskal’s algorithm</a:t>
            </a:r>
          </a:p>
        </p:txBody>
      </p:sp>
      <p:pic>
        <p:nvPicPr>
          <p:cNvPr id="6" name="Picture 5">
            <a:extLst>
              <a:ext uri="{FF2B5EF4-FFF2-40B4-BE49-F238E27FC236}">
                <a16:creationId xmlns:a16="http://schemas.microsoft.com/office/drawing/2014/main" id="{D88613DA-8FCE-CE4A-9C0D-381348E1D2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09673"/>
            <a:ext cx="10152063" cy="4576842"/>
          </a:xfrm>
          <a:prstGeom prst="rect">
            <a:avLst/>
          </a:prstGeom>
        </p:spPr>
      </p:pic>
    </p:spTree>
    <p:extLst>
      <p:ext uri="{BB962C8B-B14F-4D97-AF65-F5344CB8AC3E}">
        <p14:creationId xmlns:p14="http://schemas.microsoft.com/office/powerpoint/2010/main" val="2954887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99231" y="292894"/>
            <a:ext cx="7620000"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Complexity analysis</a:t>
            </a:r>
          </a:p>
        </p:txBody>
      </p:sp>
      <p:sp>
        <p:nvSpPr>
          <p:cNvPr id="4" name="Rectangle 3">
            <a:extLst>
              <a:ext uri="{FF2B5EF4-FFF2-40B4-BE49-F238E27FC236}">
                <a16:creationId xmlns:a16="http://schemas.microsoft.com/office/drawing/2014/main" id="{3470E648-DD4A-9247-A6ED-190784AED5A0}"/>
              </a:ext>
            </a:extLst>
          </p:cNvPr>
          <p:cNvSpPr/>
          <p:nvPr/>
        </p:nvSpPr>
        <p:spPr>
          <a:xfrm>
            <a:off x="220661" y="1313921"/>
            <a:ext cx="9274969" cy="3416320"/>
          </a:xfrm>
          <a:prstGeom prst="rect">
            <a:avLst/>
          </a:prstGeom>
        </p:spPr>
        <p:txBody>
          <a:bodyPr wrap="square">
            <a:spAutoFit/>
          </a:bodyPr>
          <a:lstStyle/>
          <a:p>
            <a:r>
              <a:rPr lang="en-SG" dirty="0"/>
              <a:t>After the initial sort, the complexity is dominated by the total time taken for the UNION operation. When two components are joined by an edge, the smaller component inherits the label of the larger component; that is, we traverse the smaller component (via whatever-first search). This traversal requires O(1) time for each vertex in the smaller component. Each time the component label of a vertex changes, the component of F containing that vertex grows by at least a factor of 2; thus, each vertex label changes at most O(log V) times. It follows that the total time spent updating vertex labels is only O(V log V). </a:t>
            </a:r>
            <a:endParaRPr lang="en-US" dirty="0"/>
          </a:p>
        </p:txBody>
      </p:sp>
    </p:spTree>
    <p:extLst>
      <p:ext uri="{BB962C8B-B14F-4D97-AF65-F5344CB8AC3E}">
        <p14:creationId xmlns:p14="http://schemas.microsoft.com/office/powerpoint/2010/main" val="1009196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99231" y="292894"/>
            <a:ext cx="6096000"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Minimum spanning tree</a:t>
            </a:r>
          </a:p>
        </p:txBody>
      </p:sp>
      <p:pic>
        <p:nvPicPr>
          <p:cNvPr id="3" name="Picture 2">
            <a:extLst>
              <a:ext uri="{FF2B5EF4-FFF2-40B4-BE49-F238E27FC236}">
                <a16:creationId xmlns:a16="http://schemas.microsoft.com/office/drawing/2014/main" id="{AE9CB600-CE4C-5041-ACC8-F75DA5D081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 y="1740694"/>
            <a:ext cx="10152063" cy="3095282"/>
          </a:xfrm>
          <a:prstGeom prst="rect">
            <a:avLst/>
          </a:prstGeom>
        </p:spPr>
      </p:pic>
    </p:spTree>
    <p:extLst>
      <p:ext uri="{BB962C8B-B14F-4D97-AF65-F5344CB8AC3E}">
        <p14:creationId xmlns:p14="http://schemas.microsoft.com/office/powerpoint/2010/main" val="2508257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5" name="Rectangle 17"/>
          <p:cNvSpPr>
            <a:spLocks noChangeArrowheads="1"/>
          </p:cNvSpPr>
          <p:nvPr/>
        </p:nvSpPr>
        <p:spPr bwMode="auto">
          <a:xfrm>
            <a:off x="0" y="0"/>
            <a:ext cx="10152063" cy="5486400"/>
          </a:xfrm>
          <a:prstGeom prst="rect">
            <a:avLst/>
          </a:prstGeom>
          <a:solidFill>
            <a:srgbClr val="003399"/>
          </a:solidFill>
          <a:ln w="9525">
            <a:noFill/>
            <a:miter lim="800000"/>
            <a:headEnd/>
            <a:tailEnd/>
          </a:ln>
          <a:effectLst/>
        </p:spPr>
        <p:txBody>
          <a:bodyPr wrap="none" anchor="ctr"/>
          <a:lstStyle/>
          <a:p>
            <a:pPr algn="r"/>
            <a:endParaRPr lang="en-US" dirty="0"/>
          </a:p>
        </p:txBody>
      </p:sp>
      <p:sp>
        <p:nvSpPr>
          <p:cNvPr id="2066" name="Text Box 18"/>
          <p:cNvSpPr txBox="1">
            <a:spLocks noChangeArrowheads="1"/>
          </p:cNvSpPr>
          <p:nvPr/>
        </p:nvSpPr>
        <p:spPr bwMode="auto">
          <a:xfrm>
            <a:off x="792163" y="1055688"/>
            <a:ext cx="8580437" cy="3200107"/>
          </a:xfrm>
          <a:prstGeom prst="rect">
            <a:avLst/>
          </a:prstGeom>
          <a:noFill/>
          <a:ln w="9525">
            <a:noFill/>
            <a:miter lim="800000"/>
            <a:headEnd/>
            <a:tailEnd/>
          </a:ln>
          <a:effectLst/>
        </p:spPr>
        <p:txBody>
          <a:bodyPr>
            <a:spAutoFit/>
          </a:bodyPr>
          <a:lstStyle/>
          <a:p>
            <a:pPr algn="ctr" eaLnBrk="1" hangingPunct="1"/>
            <a:r>
              <a:rPr lang="en-US" sz="3600" dirty="0">
                <a:solidFill>
                  <a:schemeClr val="bg1"/>
                </a:solidFill>
                <a:latin typeface="Arial" charset="0"/>
              </a:rPr>
              <a:t>Chapter 7</a:t>
            </a:r>
          </a:p>
          <a:p>
            <a:pPr algn="ctr" eaLnBrk="1" hangingPunct="1"/>
            <a:r>
              <a:rPr lang="en-US" sz="3600" dirty="0">
                <a:solidFill>
                  <a:schemeClr val="bg1"/>
                </a:solidFill>
                <a:latin typeface="Arial" charset="0"/>
              </a:rPr>
              <a:t>Shortest Paths</a:t>
            </a:r>
          </a:p>
          <a:p>
            <a:pPr algn="ctr" eaLnBrk="1" hangingPunct="1">
              <a:lnSpc>
                <a:spcPct val="70000"/>
              </a:lnSpc>
              <a:spcBef>
                <a:spcPct val="50000"/>
              </a:spcBef>
            </a:pPr>
            <a:endParaRPr lang="en-US" sz="3600" i="1" dirty="0">
              <a:solidFill>
                <a:schemeClr val="bg1"/>
              </a:solidFill>
              <a:latin typeface="Arial" charset="0"/>
            </a:endParaRPr>
          </a:p>
          <a:p>
            <a:pPr algn="ctr" eaLnBrk="1" hangingPunct="1">
              <a:lnSpc>
                <a:spcPct val="70000"/>
              </a:lnSpc>
              <a:spcBef>
                <a:spcPct val="50000"/>
              </a:spcBef>
            </a:pPr>
            <a:r>
              <a:rPr lang="en-US" i="1" dirty="0" err="1">
                <a:solidFill>
                  <a:schemeClr val="bg1"/>
                </a:solidFill>
                <a:latin typeface="Arial" charset="0"/>
              </a:rPr>
              <a:t>Divesh</a:t>
            </a:r>
            <a:r>
              <a:rPr lang="en-US" i="1" dirty="0">
                <a:solidFill>
                  <a:schemeClr val="bg1"/>
                </a:solidFill>
                <a:latin typeface="Arial" charset="0"/>
              </a:rPr>
              <a:t> Aggarwal</a:t>
            </a:r>
          </a:p>
          <a:p>
            <a:pPr algn="ctr" eaLnBrk="1" hangingPunct="1">
              <a:lnSpc>
                <a:spcPct val="70000"/>
              </a:lnSpc>
              <a:spcBef>
                <a:spcPct val="50000"/>
              </a:spcBef>
            </a:pPr>
            <a:r>
              <a:rPr lang="en-US" dirty="0">
                <a:solidFill>
                  <a:schemeClr val="bg1"/>
                </a:solidFill>
                <a:latin typeface="Arial" charset="0"/>
              </a:rPr>
              <a:t>School of Computing</a:t>
            </a:r>
          </a:p>
          <a:p>
            <a:pPr algn="ctr" eaLnBrk="1" hangingPunct="1">
              <a:lnSpc>
                <a:spcPct val="70000"/>
              </a:lnSpc>
              <a:spcBef>
                <a:spcPct val="50000"/>
              </a:spcBef>
            </a:pPr>
            <a:r>
              <a:rPr lang="en-US" dirty="0">
                <a:solidFill>
                  <a:schemeClr val="bg1"/>
                </a:solidFill>
                <a:latin typeface="Arial" charset="0"/>
              </a:rPr>
              <a:t>Department of Computer Science</a:t>
            </a:r>
            <a:endParaRPr lang="en-GB" dirty="0">
              <a:solidFill>
                <a:schemeClr val="bg1"/>
              </a:solidFill>
              <a:latin typeface="Arial" charset="0"/>
            </a:endParaRPr>
          </a:p>
        </p:txBody>
      </p:sp>
      <p:sp>
        <p:nvSpPr>
          <p:cNvPr id="2067" name="Rectangle 19"/>
          <p:cNvSpPr>
            <a:spLocks noChangeArrowheads="1"/>
          </p:cNvSpPr>
          <p:nvPr/>
        </p:nvSpPr>
        <p:spPr bwMode="auto">
          <a:xfrm>
            <a:off x="0" y="7315200"/>
            <a:ext cx="10152063" cy="280988"/>
          </a:xfrm>
          <a:prstGeom prst="rect">
            <a:avLst/>
          </a:prstGeom>
          <a:solidFill>
            <a:srgbClr val="003399"/>
          </a:solidFill>
          <a:ln w="9525">
            <a:noFill/>
            <a:miter lim="800000"/>
            <a:headEnd/>
            <a:tailEnd/>
          </a:ln>
          <a:effectLst/>
        </p:spPr>
        <p:txBody>
          <a:bodyPr wrap="none" anchor="ctr"/>
          <a:lstStyle/>
          <a:p>
            <a:endParaRPr lang="en-US"/>
          </a:p>
        </p:txBody>
      </p:sp>
      <p:pic>
        <p:nvPicPr>
          <p:cNvPr id="2068" name="Picture 20"/>
          <p:cNvPicPr>
            <a:picLocks noChangeAspect="1" noChangeArrowheads="1"/>
          </p:cNvPicPr>
          <p:nvPr/>
        </p:nvPicPr>
        <p:blipFill>
          <a:blip r:embed="rId3"/>
          <a:srcRect/>
          <a:stretch>
            <a:fillRect/>
          </a:stretch>
        </p:blipFill>
        <p:spPr bwMode="auto">
          <a:xfrm>
            <a:off x="3810000" y="5751513"/>
            <a:ext cx="2576513" cy="1258887"/>
          </a:xfrm>
          <a:prstGeom prst="rect">
            <a:avLst/>
          </a:prstGeom>
          <a:noFill/>
        </p:spPr>
      </p:pic>
    </p:spTree>
    <p:extLst>
      <p:ext uri="{BB962C8B-B14F-4D97-AF65-F5344CB8AC3E}">
        <p14:creationId xmlns:p14="http://schemas.microsoft.com/office/powerpoint/2010/main" val="1724980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99231" y="292894"/>
            <a:ext cx="7620000"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Shortest path in directed graphs</a:t>
            </a:r>
          </a:p>
        </p:txBody>
      </p:sp>
      <p:pic>
        <p:nvPicPr>
          <p:cNvPr id="3" name="Picture 2">
            <a:extLst>
              <a:ext uri="{FF2B5EF4-FFF2-40B4-BE49-F238E27FC236}">
                <a16:creationId xmlns:a16="http://schemas.microsoft.com/office/drawing/2014/main" id="{EC8375EE-0C34-1F49-999C-6D7F606CA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40073"/>
            <a:ext cx="10152063" cy="2516042"/>
          </a:xfrm>
          <a:prstGeom prst="rect">
            <a:avLst/>
          </a:prstGeom>
        </p:spPr>
      </p:pic>
    </p:spTree>
    <p:extLst>
      <p:ext uri="{BB962C8B-B14F-4D97-AF65-F5344CB8AC3E}">
        <p14:creationId xmlns:p14="http://schemas.microsoft.com/office/powerpoint/2010/main" val="188457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99231" y="292894"/>
            <a:ext cx="7620000"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Shortest path in directed graphs</a:t>
            </a:r>
          </a:p>
        </p:txBody>
      </p:sp>
      <p:pic>
        <p:nvPicPr>
          <p:cNvPr id="4" name="Picture 3">
            <a:extLst>
              <a:ext uri="{FF2B5EF4-FFF2-40B4-BE49-F238E27FC236}">
                <a16:creationId xmlns:a16="http://schemas.microsoft.com/office/drawing/2014/main" id="{0AA655E2-72E3-B346-B20F-EB645F2473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9" y="1283494"/>
            <a:ext cx="10152063" cy="2247176"/>
          </a:xfrm>
          <a:prstGeom prst="rect">
            <a:avLst/>
          </a:prstGeom>
        </p:spPr>
      </p:pic>
      <p:pic>
        <p:nvPicPr>
          <p:cNvPr id="9" name="Picture 8">
            <a:extLst>
              <a:ext uri="{FF2B5EF4-FFF2-40B4-BE49-F238E27FC236}">
                <a16:creationId xmlns:a16="http://schemas.microsoft.com/office/drawing/2014/main" id="{83C17B13-AAAA-A146-9502-4A2F2312BE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64" y="4026694"/>
            <a:ext cx="10152063" cy="2922257"/>
          </a:xfrm>
          <a:prstGeom prst="rect">
            <a:avLst/>
          </a:prstGeom>
        </p:spPr>
      </p:pic>
    </p:spTree>
    <p:extLst>
      <p:ext uri="{BB962C8B-B14F-4D97-AF65-F5344CB8AC3E}">
        <p14:creationId xmlns:p14="http://schemas.microsoft.com/office/powerpoint/2010/main" val="2978118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99231" y="292894"/>
            <a:ext cx="7620000"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Negative cycles imply no shortest path</a:t>
            </a:r>
          </a:p>
        </p:txBody>
      </p:sp>
      <p:pic>
        <p:nvPicPr>
          <p:cNvPr id="3" name="Picture 2">
            <a:extLst>
              <a:ext uri="{FF2B5EF4-FFF2-40B4-BE49-F238E27FC236}">
                <a16:creationId xmlns:a16="http://schemas.microsoft.com/office/drawing/2014/main" id="{644AF65F-42BF-A040-9F6D-C2EE4C3F29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8431" y="2197894"/>
            <a:ext cx="6985000" cy="3251200"/>
          </a:xfrm>
          <a:prstGeom prst="rect">
            <a:avLst/>
          </a:prstGeom>
        </p:spPr>
      </p:pic>
    </p:spTree>
    <p:extLst>
      <p:ext uri="{BB962C8B-B14F-4D97-AF65-F5344CB8AC3E}">
        <p14:creationId xmlns:p14="http://schemas.microsoft.com/office/powerpoint/2010/main" val="1234733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99231" y="292894"/>
            <a:ext cx="7620000"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We will assume directed graphs</a:t>
            </a:r>
          </a:p>
        </p:txBody>
      </p:sp>
      <p:sp>
        <p:nvSpPr>
          <p:cNvPr id="6" name="TextBox 5">
            <a:extLst>
              <a:ext uri="{FF2B5EF4-FFF2-40B4-BE49-F238E27FC236}">
                <a16:creationId xmlns:a16="http://schemas.microsoft.com/office/drawing/2014/main" id="{FCA5153A-7C3C-6240-A474-3CD3F31B8E6D}"/>
              </a:ext>
            </a:extLst>
          </p:cNvPr>
          <p:cNvSpPr txBox="1"/>
          <p:nvPr/>
        </p:nvSpPr>
        <p:spPr>
          <a:xfrm>
            <a:off x="0" y="1305455"/>
            <a:ext cx="10152063" cy="2000548"/>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n-lt"/>
              </a:rPr>
              <a:t>Undirected graphs with negative edge implies a negative cycle with two vertices</a:t>
            </a: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SG" sz="2000" dirty="0" err="1">
                <a:latin typeface="+mn-lt"/>
              </a:rPr>
              <a:t>Subpaths</a:t>
            </a:r>
            <a:r>
              <a:rPr lang="en-SG" sz="2000" dirty="0">
                <a:latin typeface="+mn-lt"/>
              </a:rPr>
              <a:t> of an undirected shortest path that contains a negative edge are not necessarily shortest paths; consequently, the set of all undirected shortest paths from a single source vertex may not define a tree, even if shortest paths are unique</a:t>
            </a:r>
            <a:endParaRPr lang="en-US" sz="2000" dirty="0">
              <a:latin typeface="+mn-lt"/>
            </a:endParaRPr>
          </a:p>
          <a:p>
            <a:pPr marL="342900" indent="-34290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39B0D3A0-A37D-2E49-8A2A-1875F7592A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26694"/>
            <a:ext cx="10152063" cy="2496065"/>
          </a:xfrm>
          <a:prstGeom prst="rect">
            <a:avLst/>
          </a:prstGeom>
        </p:spPr>
      </p:pic>
    </p:spTree>
    <p:extLst>
      <p:ext uri="{BB962C8B-B14F-4D97-AF65-F5344CB8AC3E}">
        <p14:creationId xmlns:p14="http://schemas.microsoft.com/office/powerpoint/2010/main" val="2753705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99231" y="292894"/>
            <a:ext cx="7620000"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The generic SSSP algorithm</a:t>
            </a:r>
          </a:p>
        </p:txBody>
      </p:sp>
      <p:pic>
        <p:nvPicPr>
          <p:cNvPr id="3" name="Picture 2">
            <a:extLst>
              <a:ext uri="{FF2B5EF4-FFF2-40B4-BE49-F238E27FC236}">
                <a16:creationId xmlns:a16="http://schemas.microsoft.com/office/drawing/2014/main" id="{99F91019-62F1-CC49-8457-3DA33DA3A0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6881" y="902494"/>
            <a:ext cx="4178300" cy="2895600"/>
          </a:xfrm>
          <a:prstGeom prst="rect">
            <a:avLst/>
          </a:prstGeom>
        </p:spPr>
      </p:pic>
      <p:pic>
        <p:nvPicPr>
          <p:cNvPr id="7" name="Picture 6">
            <a:extLst>
              <a:ext uri="{FF2B5EF4-FFF2-40B4-BE49-F238E27FC236}">
                <a16:creationId xmlns:a16="http://schemas.microsoft.com/office/drawing/2014/main" id="{62AF9E0F-9D5C-D947-85C5-294005FC3E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67443"/>
            <a:ext cx="10152063" cy="1512856"/>
          </a:xfrm>
          <a:prstGeom prst="rect">
            <a:avLst/>
          </a:prstGeom>
        </p:spPr>
      </p:pic>
      <p:pic>
        <p:nvPicPr>
          <p:cNvPr id="9" name="Picture 8">
            <a:extLst>
              <a:ext uri="{FF2B5EF4-FFF2-40B4-BE49-F238E27FC236}">
                <a16:creationId xmlns:a16="http://schemas.microsoft.com/office/drawing/2014/main" id="{5F9CEB3E-E03D-9D42-A2C8-6EFAE1635F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5081" y="5476860"/>
            <a:ext cx="5041900" cy="1739900"/>
          </a:xfrm>
          <a:prstGeom prst="rect">
            <a:avLst/>
          </a:prstGeom>
        </p:spPr>
      </p:pic>
    </p:spTree>
    <p:extLst>
      <p:ext uri="{BB962C8B-B14F-4D97-AF65-F5344CB8AC3E}">
        <p14:creationId xmlns:p14="http://schemas.microsoft.com/office/powerpoint/2010/main" val="359599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99231" y="292894"/>
            <a:ext cx="7620000"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The generic SSSP algorithm</a:t>
            </a:r>
          </a:p>
        </p:txBody>
      </p:sp>
      <p:pic>
        <p:nvPicPr>
          <p:cNvPr id="4" name="Picture 3">
            <a:extLst>
              <a:ext uri="{FF2B5EF4-FFF2-40B4-BE49-F238E27FC236}">
                <a16:creationId xmlns:a16="http://schemas.microsoft.com/office/drawing/2014/main" id="{677E6847-641D-2A47-967D-94C09F6D0C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081" y="2813844"/>
            <a:ext cx="6565900" cy="1968500"/>
          </a:xfrm>
          <a:prstGeom prst="rect">
            <a:avLst/>
          </a:prstGeom>
        </p:spPr>
      </p:pic>
    </p:spTree>
    <p:extLst>
      <p:ext uri="{BB962C8B-B14F-4D97-AF65-F5344CB8AC3E}">
        <p14:creationId xmlns:p14="http://schemas.microsoft.com/office/powerpoint/2010/main" val="3674325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99231" y="292894"/>
            <a:ext cx="7620000"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BFS for unweighted graphs</a:t>
            </a:r>
          </a:p>
        </p:txBody>
      </p:sp>
      <p:pic>
        <p:nvPicPr>
          <p:cNvPr id="3" name="Picture 2">
            <a:extLst>
              <a:ext uri="{FF2B5EF4-FFF2-40B4-BE49-F238E27FC236}">
                <a16:creationId xmlns:a16="http://schemas.microsoft.com/office/drawing/2014/main" id="{6D2AA0C6-E667-EF44-B7CE-89221BC07F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831" y="1054894"/>
            <a:ext cx="9029700" cy="4622800"/>
          </a:xfrm>
          <a:prstGeom prst="rect">
            <a:avLst/>
          </a:prstGeom>
        </p:spPr>
      </p:pic>
      <p:pic>
        <p:nvPicPr>
          <p:cNvPr id="7" name="Picture 6">
            <a:extLst>
              <a:ext uri="{FF2B5EF4-FFF2-40B4-BE49-F238E27FC236}">
                <a16:creationId xmlns:a16="http://schemas.microsoft.com/office/drawing/2014/main" id="{DFFFBC15-81FE-CB41-8D4D-53E1637A87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91809"/>
            <a:ext cx="10152063" cy="895770"/>
          </a:xfrm>
          <a:prstGeom prst="rect">
            <a:avLst/>
          </a:prstGeom>
        </p:spPr>
      </p:pic>
    </p:spTree>
    <p:extLst>
      <p:ext uri="{BB962C8B-B14F-4D97-AF65-F5344CB8AC3E}">
        <p14:creationId xmlns:p14="http://schemas.microsoft.com/office/powerpoint/2010/main" val="3988365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99231" y="292894"/>
            <a:ext cx="7620000"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Directed Acyclic Graphs: DFS</a:t>
            </a:r>
          </a:p>
        </p:txBody>
      </p:sp>
      <p:pic>
        <p:nvPicPr>
          <p:cNvPr id="4" name="Picture 3">
            <a:extLst>
              <a:ext uri="{FF2B5EF4-FFF2-40B4-BE49-F238E27FC236}">
                <a16:creationId xmlns:a16="http://schemas.microsoft.com/office/drawing/2014/main" id="{F028B985-8558-7F46-9FC9-C5E59DEB9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26494"/>
            <a:ext cx="10152063" cy="2424226"/>
          </a:xfrm>
          <a:prstGeom prst="rect">
            <a:avLst/>
          </a:prstGeom>
        </p:spPr>
      </p:pic>
    </p:spTree>
    <p:extLst>
      <p:ext uri="{BB962C8B-B14F-4D97-AF65-F5344CB8AC3E}">
        <p14:creationId xmlns:p14="http://schemas.microsoft.com/office/powerpoint/2010/main" val="3570409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99231" y="292894"/>
            <a:ext cx="7620000"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Directed Acyclic graphs: DFS</a:t>
            </a:r>
          </a:p>
        </p:txBody>
      </p:sp>
      <p:pic>
        <p:nvPicPr>
          <p:cNvPr id="4" name="Picture 3">
            <a:extLst>
              <a:ext uri="{FF2B5EF4-FFF2-40B4-BE49-F238E27FC236}">
                <a16:creationId xmlns:a16="http://schemas.microsoft.com/office/drawing/2014/main" id="{3489FACE-46D7-354C-891B-07D295B8D1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34254"/>
            <a:ext cx="10152063" cy="4327679"/>
          </a:xfrm>
          <a:prstGeom prst="rect">
            <a:avLst/>
          </a:prstGeom>
        </p:spPr>
      </p:pic>
    </p:spTree>
    <p:extLst>
      <p:ext uri="{BB962C8B-B14F-4D97-AF65-F5344CB8AC3E}">
        <p14:creationId xmlns:p14="http://schemas.microsoft.com/office/powerpoint/2010/main" val="279176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99231" y="292894"/>
            <a:ext cx="6096000"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Minimum spanning tree</a:t>
            </a:r>
          </a:p>
        </p:txBody>
      </p:sp>
      <p:pic>
        <p:nvPicPr>
          <p:cNvPr id="4" name="Picture 3">
            <a:extLst>
              <a:ext uri="{FF2B5EF4-FFF2-40B4-BE49-F238E27FC236}">
                <a16:creationId xmlns:a16="http://schemas.microsoft.com/office/drawing/2014/main" id="{8B9BC155-91FB-1F48-B5C4-52FC47077F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0831" y="1893094"/>
            <a:ext cx="6997700" cy="4254500"/>
          </a:xfrm>
          <a:prstGeom prst="rect">
            <a:avLst/>
          </a:prstGeom>
        </p:spPr>
      </p:pic>
    </p:spTree>
    <p:extLst>
      <p:ext uri="{BB962C8B-B14F-4D97-AF65-F5344CB8AC3E}">
        <p14:creationId xmlns:p14="http://schemas.microsoft.com/office/powerpoint/2010/main" val="767305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99231" y="292894"/>
            <a:ext cx="7620000"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Dijkstra’s algorithm</a:t>
            </a:r>
          </a:p>
        </p:txBody>
      </p:sp>
      <p:pic>
        <p:nvPicPr>
          <p:cNvPr id="3" name="Picture 2">
            <a:extLst>
              <a:ext uri="{FF2B5EF4-FFF2-40B4-BE49-F238E27FC236}">
                <a16:creationId xmlns:a16="http://schemas.microsoft.com/office/drawing/2014/main" id="{05A68B01-1B89-834E-B84E-045E435FD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29" y="1131094"/>
            <a:ext cx="7645400" cy="6045200"/>
          </a:xfrm>
          <a:prstGeom prst="rect">
            <a:avLst/>
          </a:prstGeom>
        </p:spPr>
      </p:pic>
    </p:spTree>
    <p:extLst>
      <p:ext uri="{BB962C8B-B14F-4D97-AF65-F5344CB8AC3E}">
        <p14:creationId xmlns:p14="http://schemas.microsoft.com/office/powerpoint/2010/main" val="594407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99231" y="292894"/>
            <a:ext cx="7620000"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No negative edges</a:t>
            </a:r>
          </a:p>
        </p:txBody>
      </p:sp>
      <p:pic>
        <p:nvPicPr>
          <p:cNvPr id="4" name="Picture 3">
            <a:extLst>
              <a:ext uri="{FF2B5EF4-FFF2-40B4-BE49-F238E27FC236}">
                <a16:creationId xmlns:a16="http://schemas.microsoft.com/office/drawing/2014/main" id="{113324B3-5CD1-C442-9219-CFD1C16332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02701"/>
            <a:ext cx="8581231" cy="5864263"/>
          </a:xfrm>
          <a:prstGeom prst="rect">
            <a:avLst/>
          </a:prstGeom>
        </p:spPr>
      </p:pic>
    </p:spTree>
    <p:extLst>
      <p:ext uri="{BB962C8B-B14F-4D97-AF65-F5344CB8AC3E}">
        <p14:creationId xmlns:p14="http://schemas.microsoft.com/office/powerpoint/2010/main" val="13164951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99231" y="292894"/>
            <a:ext cx="7620000"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No negative edges</a:t>
            </a:r>
          </a:p>
        </p:txBody>
      </p:sp>
      <p:pic>
        <p:nvPicPr>
          <p:cNvPr id="3" name="Picture 2">
            <a:extLst>
              <a:ext uri="{FF2B5EF4-FFF2-40B4-BE49-F238E27FC236}">
                <a16:creationId xmlns:a16="http://schemas.microsoft.com/office/drawing/2014/main" id="{67214F97-628D-864B-B2D6-1754A39A93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83494"/>
            <a:ext cx="10152063" cy="2445679"/>
          </a:xfrm>
          <a:prstGeom prst="rect">
            <a:avLst/>
          </a:prstGeom>
        </p:spPr>
      </p:pic>
      <p:pic>
        <p:nvPicPr>
          <p:cNvPr id="7" name="Picture 6">
            <a:extLst>
              <a:ext uri="{FF2B5EF4-FFF2-40B4-BE49-F238E27FC236}">
                <a16:creationId xmlns:a16="http://schemas.microsoft.com/office/drawing/2014/main" id="{476FE07C-14CF-2E42-8C51-03CDBDAA90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026694"/>
            <a:ext cx="10152063" cy="825290"/>
          </a:xfrm>
          <a:prstGeom prst="rect">
            <a:avLst/>
          </a:prstGeom>
        </p:spPr>
      </p:pic>
      <p:pic>
        <p:nvPicPr>
          <p:cNvPr id="9" name="Picture 8">
            <a:extLst>
              <a:ext uri="{FF2B5EF4-FFF2-40B4-BE49-F238E27FC236}">
                <a16:creationId xmlns:a16="http://schemas.microsoft.com/office/drawing/2014/main" id="{5EE74093-38F8-8D4C-8195-5D04A6724B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0" y="5779294"/>
            <a:ext cx="10152063" cy="807321"/>
          </a:xfrm>
          <a:prstGeom prst="rect">
            <a:avLst/>
          </a:prstGeom>
        </p:spPr>
      </p:pic>
    </p:spTree>
    <p:extLst>
      <p:ext uri="{BB962C8B-B14F-4D97-AF65-F5344CB8AC3E}">
        <p14:creationId xmlns:p14="http://schemas.microsoft.com/office/powerpoint/2010/main" val="407798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99231" y="292894"/>
            <a:ext cx="7620000"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Analysis</a:t>
            </a:r>
          </a:p>
        </p:txBody>
      </p:sp>
      <p:pic>
        <p:nvPicPr>
          <p:cNvPr id="4" name="Picture 3">
            <a:extLst>
              <a:ext uri="{FF2B5EF4-FFF2-40B4-BE49-F238E27FC236}">
                <a16:creationId xmlns:a16="http://schemas.microsoft.com/office/drawing/2014/main" id="{BB02A40C-CC39-AB40-A3FF-BC914AAF56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35894"/>
            <a:ext cx="10152063" cy="810964"/>
          </a:xfrm>
          <a:prstGeom prst="rect">
            <a:avLst/>
          </a:prstGeom>
        </p:spPr>
      </p:pic>
      <p:pic>
        <p:nvPicPr>
          <p:cNvPr id="8" name="Picture 7">
            <a:extLst>
              <a:ext uri="{FF2B5EF4-FFF2-40B4-BE49-F238E27FC236}">
                <a16:creationId xmlns:a16="http://schemas.microsoft.com/office/drawing/2014/main" id="{D9355EA0-B56A-6647-ADD4-F99BC65A83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64" y="3569494"/>
            <a:ext cx="10152063" cy="1945894"/>
          </a:xfrm>
          <a:prstGeom prst="rect">
            <a:avLst/>
          </a:prstGeom>
        </p:spPr>
      </p:pic>
    </p:spTree>
    <p:extLst>
      <p:ext uri="{BB962C8B-B14F-4D97-AF65-F5344CB8AC3E}">
        <p14:creationId xmlns:p14="http://schemas.microsoft.com/office/powerpoint/2010/main" val="2463054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99231" y="292894"/>
            <a:ext cx="7620000"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Bellman-Ford: Graphs with negative edges</a:t>
            </a:r>
          </a:p>
        </p:txBody>
      </p:sp>
      <p:pic>
        <p:nvPicPr>
          <p:cNvPr id="3" name="Picture 2">
            <a:extLst>
              <a:ext uri="{FF2B5EF4-FFF2-40B4-BE49-F238E27FC236}">
                <a16:creationId xmlns:a16="http://schemas.microsoft.com/office/drawing/2014/main" id="{F0758448-93D6-BD4B-B509-0D6BF3D1D8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31" y="1658144"/>
            <a:ext cx="10033000" cy="4279900"/>
          </a:xfrm>
          <a:prstGeom prst="rect">
            <a:avLst/>
          </a:prstGeom>
        </p:spPr>
      </p:pic>
    </p:spTree>
    <p:extLst>
      <p:ext uri="{BB962C8B-B14F-4D97-AF65-F5344CB8AC3E}">
        <p14:creationId xmlns:p14="http://schemas.microsoft.com/office/powerpoint/2010/main" val="15582673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99231" y="292894"/>
            <a:ext cx="7620000"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Bellman-Ford: Correctness Proof</a:t>
            </a:r>
          </a:p>
        </p:txBody>
      </p:sp>
      <p:pic>
        <p:nvPicPr>
          <p:cNvPr id="4" name="Picture 3">
            <a:extLst>
              <a:ext uri="{FF2B5EF4-FFF2-40B4-BE49-F238E27FC236}">
                <a16:creationId xmlns:a16="http://schemas.microsoft.com/office/drawing/2014/main" id="{10550668-3443-244B-B0D1-022529F9B5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1" y="3264694"/>
            <a:ext cx="10152063" cy="944378"/>
          </a:xfrm>
          <a:prstGeom prst="rect">
            <a:avLst/>
          </a:prstGeom>
        </p:spPr>
      </p:pic>
      <p:pic>
        <p:nvPicPr>
          <p:cNvPr id="7" name="Picture 6">
            <a:extLst>
              <a:ext uri="{FF2B5EF4-FFF2-40B4-BE49-F238E27FC236}">
                <a16:creationId xmlns:a16="http://schemas.microsoft.com/office/drawing/2014/main" id="{4F2D01B7-4FE7-9346-8B8C-6625C4F208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83494"/>
            <a:ext cx="10152063" cy="1662151"/>
          </a:xfrm>
          <a:prstGeom prst="rect">
            <a:avLst/>
          </a:prstGeom>
        </p:spPr>
      </p:pic>
    </p:spTree>
    <p:extLst>
      <p:ext uri="{BB962C8B-B14F-4D97-AF65-F5344CB8AC3E}">
        <p14:creationId xmlns:p14="http://schemas.microsoft.com/office/powerpoint/2010/main" val="30463835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99231" y="292894"/>
            <a:ext cx="7620000"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Bellman-Ford: Find negative cycles</a:t>
            </a:r>
          </a:p>
        </p:txBody>
      </p:sp>
      <p:pic>
        <p:nvPicPr>
          <p:cNvPr id="3" name="Picture 2">
            <a:extLst>
              <a:ext uri="{FF2B5EF4-FFF2-40B4-BE49-F238E27FC236}">
                <a16:creationId xmlns:a16="http://schemas.microsoft.com/office/drawing/2014/main" id="{8101C840-9C00-424C-9D27-A198B458D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0831" y="978694"/>
            <a:ext cx="6375400" cy="4394200"/>
          </a:xfrm>
          <a:prstGeom prst="rect">
            <a:avLst/>
          </a:prstGeom>
        </p:spPr>
      </p:pic>
      <p:pic>
        <p:nvPicPr>
          <p:cNvPr id="8" name="Picture 7">
            <a:extLst>
              <a:ext uri="{FF2B5EF4-FFF2-40B4-BE49-F238E27FC236}">
                <a16:creationId xmlns:a16="http://schemas.microsoft.com/office/drawing/2014/main" id="{BC6A3516-DF85-E747-B748-FD211EF180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5494"/>
            <a:ext cx="10152063" cy="1146679"/>
          </a:xfrm>
          <a:prstGeom prst="rect">
            <a:avLst/>
          </a:prstGeom>
        </p:spPr>
      </p:pic>
    </p:spTree>
    <p:extLst>
      <p:ext uri="{BB962C8B-B14F-4D97-AF65-F5344CB8AC3E}">
        <p14:creationId xmlns:p14="http://schemas.microsoft.com/office/powerpoint/2010/main" val="3146034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99231" y="292894"/>
            <a:ext cx="7620000"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Bellman-Ford: Find negative cycles</a:t>
            </a:r>
          </a:p>
        </p:txBody>
      </p:sp>
      <p:pic>
        <p:nvPicPr>
          <p:cNvPr id="3" name="Picture 2">
            <a:extLst>
              <a:ext uri="{FF2B5EF4-FFF2-40B4-BE49-F238E27FC236}">
                <a16:creationId xmlns:a16="http://schemas.microsoft.com/office/drawing/2014/main" id="{8101C840-9C00-424C-9D27-A198B458D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0831" y="978694"/>
            <a:ext cx="6375400" cy="4394200"/>
          </a:xfrm>
          <a:prstGeom prst="rect">
            <a:avLst/>
          </a:prstGeom>
        </p:spPr>
      </p:pic>
      <p:pic>
        <p:nvPicPr>
          <p:cNvPr id="8" name="Picture 7">
            <a:extLst>
              <a:ext uri="{FF2B5EF4-FFF2-40B4-BE49-F238E27FC236}">
                <a16:creationId xmlns:a16="http://schemas.microsoft.com/office/drawing/2014/main" id="{BC6A3516-DF85-E747-B748-FD211EF180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5494"/>
            <a:ext cx="10152063" cy="1146679"/>
          </a:xfrm>
          <a:prstGeom prst="rect">
            <a:avLst/>
          </a:prstGeom>
        </p:spPr>
      </p:pic>
    </p:spTree>
    <p:extLst>
      <p:ext uri="{BB962C8B-B14F-4D97-AF65-F5344CB8AC3E}">
        <p14:creationId xmlns:p14="http://schemas.microsoft.com/office/powerpoint/2010/main" val="363029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99231" y="292894"/>
            <a:ext cx="7620000"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Bellman-Ford: Dynamic Programming</a:t>
            </a:r>
          </a:p>
        </p:txBody>
      </p:sp>
      <p:sp>
        <p:nvSpPr>
          <p:cNvPr id="2" name="Rectangle 1">
            <a:extLst>
              <a:ext uri="{FF2B5EF4-FFF2-40B4-BE49-F238E27FC236}">
                <a16:creationId xmlns:a16="http://schemas.microsoft.com/office/drawing/2014/main" id="{5F447BF7-0300-4E45-88D2-F6E045BEABAA}"/>
              </a:ext>
            </a:extLst>
          </p:cNvPr>
          <p:cNvSpPr/>
          <p:nvPr/>
        </p:nvSpPr>
        <p:spPr>
          <a:xfrm>
            <a:off x="186795" y="1283494"/>
            <a:ext cx="10152063" cy="446276"/>
          </a:xfrm>
          <a:prstGeom prst="rect">
            <a:avLst/>
          </a:prstGeom>
        </p:spPr>
        <p:txBody>
          <a:bodyPr wrap="square">
            <a:spAutoFit/>
          </a:bodyPr>
          <a:lstStyle/>
          <a:p>
            <a:r>
              <a:rPr lang="en-SG" sz="2300" dirty="0"/>
              <a:t>It’s tempting to use the same identity that we exploited for directed acyclic graphs:</a:t>
            </a:r>
            <a:endParaRPr lang="en-US" sz="2300" dirty="0"/>
          </a:p>
        </p:txBody>
      </p:sp>
      <p:pic>
        <p:nvPicPr>
          <p:cNvPr id="6" name="Picture 5">
            <a:extLst>
              <a:ext uri="{FF2B5EF4-FFF2-40B4-BE49-F238E27FC236}">
                <a16:creationId xmlns:a16="http://schemas.microsoft.com/office/drawing/2014/main" id="{F9E2B0A9-0196-E545-923B-9792EB69A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631" y="1875820"/>
            <a:ext cx="6400800" cy="1391024"/>
          </a:xfrm>
          <a:prstGeom prst="rect">
            <a:avLst/>
          </a:prstGeom>
        </p:spPr>
      </p:pic>
      <p:pic>
        <p:nvPicPr>
          <p:cNvPr id="9" name="Picture 8">
            <a:extLst>
              <a:ext uri="{FF2B5EF4-FFF2-40B4-BE49-F238E27FC236}">
                <a16:creationId xmlns:a16="http://schemas.microsoft.com/office/drawing/2014/main" id="{9AEA58C5-EDF1-B14C-8FAA-39B1FDA0D2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45694"/>
            <a:ext cx="10152063" cy="2040317"/>
          </a:xfrm>
          <a:prstGeom prst="rect">
            <a:avLst/>
          </a:prstGeom>
        </p:spPr>
      </p:pic>
    </p:spTree>
    <p:extLst>
      <p:ext uri="{BB962C8B-B14F-4D97-AF65-F5344CB8AC3E}">
        <p14:creationId xmlns:p14="http://schemas.microsoft.com/office/powerpoint/2010/main" val="12936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99231" y="292894"/>
            <a:ext cx="7620000"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Bellman-Ford: Dynamic Programming</a:t>
            </a:r>
          </a:p>
        </p:txBody>
      </p:sp>
      <p:pic>
        <p:nvPicPr>
          <p:cNvPr id="4" name="Picture 3">
            <a:extLst>
              <a:ext uri="{FF2B5EF4-FFF2-40B4-BE49-F238E27FC236}">
                <a16:creationId xmlns:a16="http://schemas.microsoft.com/office/drawing/2014/main" id="{EEB5A7BB-0551-974D-9B4C-4D9C8C736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40694"/>
            <a:ext cx="10152063" cy="3645880"/>
          </a:xfrm>
          <a:prstGeom prst="rect">
            <a:avLst/>
          </a:prstGeom>
        </p:spPr>
      </p:pic>
      <p:sp>
        <p:nvSpPr>
          <p:cNvPr id="7" name="Rectangle 6">
            <a:extLst>
              <a:ext uri="{FF2B5EF4-FFF2-40B4-BE49-F238E27FC236}">
                <a16:creationId xmlns:a16="http://schemas.microsoft.com/office/drawing/2014/main" id="{08F609DE-EAE5-4C41-84BB-CD595E2680FB}"/>
              </a:ext>
            </a:extLst>
          </p:cNvPr>
          <p:cNvSpPr/>
          <p:nvPr/>
        </p:nvSpPr>
        <p:spPr>
          <a:xfrm>
            <a:off x="504031" y="6007894"/>
            <a:ext cx="9144000" cy="830997"/>
          </a:xfrm>
          <a:prstGeom prst="rect">
            <a:avLst/>
          </a:prstGeom>
        </p:spPr>
        <p:txBody>
          <a:bodyPr wrap="square">
            <a:spAutoFit/>
          </a:bodyPr>
          <a:lstStyle/>
          <a:p>
            <a:r>
              <a:rPr lang="en-SG" dirty="0"/>
              <a:t>Correctness of the final shortest-path distances follows from the correctness of the recurrence, and the O(V E) running time is obvious.</a:t>
            </a:r>
            <a:endParaRPr lang="en-US" dirty="0"/>
          </a:p>
        </p:txBody>
      </p:sp>
    </p:spTree>
    <p:extLst>
      <p:ext uri="{BB962C8B-B14F-4D97-AF65-F5344CB8AC3E}">
        <p14:creationId xmlns:p14="http://schemas.microsoft.com/office/powerpoint/2010/main" val="128274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99231" y="292894"/>
            <a:ext cx="6096000"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Minimum spanning tree</a:t>
            </a:r>
          </a:p>
        </p:txBody>
      </p:sp>
      <p:pic>
        <p:nvPicPr>
          <p:cNvPr id="3" name="Picture 2">
            <a:extLst>
              <a:ext uri="{FF2B5EF4-FFF2-40B4-BE49-F238E27FC236}">
                <a16:creationId xmlns:a16="http://schemas.microsoft.com/office/drawing/2014/main" id="{76E53111-B6F8-CA42-99E4-63EA250E07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83494"/>
            <a:ext cx="10152063" cy="863480"/>
          </a:xfrm>
          <a:prstGeom prst="rect">
            <a:avLst/>
          </a:prstGeom>
        </p:spPr>
      </p:pic>
      <p:sp>
        <p:nvSpPr>
          <p:cNvPr id="6" name="TextBox 5">
            <a:extLst>
              <a:ext uri="{FF2B5EF4-FFF2-40B4-BE49-F238E27FC236}">
                <a16:creationId xmlns:a16="http://schemas.microsoft.com/office/drawing/2014/main" id="{335A87BB-7951-5F4A-9C22-9221AF7F5FF4}"/>
              </a:ext>
            </a:extLst>
          </p:cNvPr>
          <p:cNvSpPr txBox="1"/>
          <p:nvPr/>
        </p:nvSpPr>
        <p:spPr>
          <a:xfrm>
            <a:off x="161131" y="2281717"/>
            <a:ext cx="9829800" cy="4154984"/>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mj-lt"/>
              </a:rPr>
              <a:t>Let T, T’ be two distinct trees, and let e be the smallest weight edge that is in T but not T’, and e’ be the smallest weight edge in T’ but not in T. Assume </a:t>
            </a:r>
            <a:r>
              <a:rPr lang="en-US" dirty="0" err="1">
                <a:latin typeface="+mj-lt"/>
              </a:rPr>
              <a:t>wt</a:t>
            </a:r>
            <a:r>
              <a:rPr lang="en-US" dirty="0">
                <a:latin typeface="+mj-lt"/>
              </a:rPr>
              <a:t>(e) &lt; </a:t>
            </a:r>
            <a:r>
              <a:rPr lang="en-US" dirty="0" err="1">
                <a:latin typeface="+mj-lt"/>
              </a:rPr>
              <a:t>wt</a:t>
            </a:r>
            <a:r>
              <a:rPr lang="en-US" dirty="0">
                <a:latin typeface="+mj-lt"/>
              </a:rPr>
              <a:t>(e’)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latin typeface="+mn-lt"/>
              </a:rPr>
              <a:t>Consider  G = T’    {e}. This graph contains one cycle C, containing the edge e.  Removing any one edge from this cycle gives a spanning tree. </a:t>
            </a:r>
          </a:p>
          <a:p>
            <a:pPr marL="342900" indent="-342900">
              <a:buFont typeface="Arial" panose="020B0604020202020204" pitchFamily="34" charset="0"/>
              <a:buChar char="•"/>
            </a:pPr>
            <a:endParaRPr lang="en-US" dirty="0">
              <a:latin typeface="+mn-lt"/>
            </a:endParaRPr>
          </a:p>
          <a:p>
            <a:pPr marL="342900" indent="-342900">
              <a:buFont typeface="Arial" panose="020B0604020202020204" pitchFamily="34" charset="0"/>
              <a:buChar char="•"/>
            </a:pPr>
            <a:r>
              <a:rPr lang="en-US" dirty="0">
                <a:latin typeface="+mn-lt"/>
              </a:rPr>
              <a:t>Let e’’ be the largest weight edge in C that is not in T. Then either weight(e’’) &gt; weight(e), which contradicts the optimality of T’, or weight(e’’) &lt; weight(e) which contradicts the minimality of e’.  </a:t>
            </a:r>
          </a:p>
        </p:txBody>
      </p:sp>
      <p:pic>
        <p:nvPicPr>
          <p:cNvPr id="9" name="Picture 8">
            <a:extLst>
              <a:ext uri="{FF2B5EF4-FFF2-40B4-BE49-F238E27FC236}">
                <a16:creationId xmlns:a16="http://schemas.microsoft.com/office/drawing/2014/main" id="{5913170D-7DEF-4A47-AEF1-12BEFBF6CB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0031" y="3798094"/>
            <a:ext cx="304800" cy="332509"/>
          </a:xfrm>
          <a:prstGeom prst="rect">
            <a:avLst/>
          </a:prstGeom>
        </p:spPr>
      </p:pic>
    </p:spTree>
    <p:extLst>
      <p:ext uri="{BB962C8B-B14F-4D97-AF65-F5344CB8AC3E}">
        <p14:creationId xmlns:p14="http://schemas.microsoft.com/office/powerpoint/2010/main" val="24639479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99231" y="292894"/>
            <a:ext cx="7620000"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Bellman-Ford: Dynamic Programming</a:t>
            </a:r>
          </a:p>
        </p:txBody>
      </p:sp>
      <p:pic>
        <p:nvPicPr>
          <p:cNvPr id="3" name="Picture 2">
            <a:extLst>
              <a:ext uri="{FF2B5EF4-FFF2-40B4-BE49-F238E27FC236}">
                <a16:creationId xmlns:a16="http://schemas.microsoft.com/office/drawing/2014/main" id="{9400A4B6-AE65-D54A-A528-597B147FE2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622" y="1740694"/>
            <a:ext cx="7898423" cy="4191000"/>
          </a:xfrm>
          <a:prstGeom prst="rect">
            <a:avLst/>
          </a:prstGeom>
        </p:spPr>
      </p:pic>
    </p:spTree>
    <p:extLst>
      <p:ext uri="{BB962C8B-B14F-4D97-AF65-F5344CB8AC3E}">
        <p14:creationId xmlns:p14="http://schemas.microsoft.com/office/powerpoint/2010/main" val="3689608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99231" y="292894"/>
            <a:ext cx="6096000"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Minimum spanning tree</a:t>
            </a:r>
          </a:p>
        </p:txBody>
      </p:sp>
      <p:pic>
        <p:nvPicPr>
          <p:cNvPr id="3" name="Picture 2">
            <a:extLst>
              <a:ext uri="{FF2B5EF4-FFF2-40B4-BE49-F238E27FC236}">
                <a16:creationId xmlns:a16="http://schemas.microsoft.com/office/drawing/2014/main" id="{76E53111-B6F8-CA42-99E4-63EA250E07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83494"/>
            <a:ext cx="10152063" cy="863480"/>
          </a:xfrm>
          <a:prstGeom prst="rect">
            <a:avLst/>
          </a:prstGeom>
        </p:spPr>
      </p:pic>
      <p:sp>
        <p:nvSpPr>
          <p:cNvPr id="6" name="TextBox 5">
            <a:extLst>
              <a:ext uri="{FF2B5EF4-FFF2-40B4-BE49-F238E27FC236}">
                <a16:creationId xmlns:a16="http://schemas.microsoft.com/office/drawing/2014/main" id="{335A87BB-7951-5F4A-9C22-9221AF7F5FF4}"/>
              </a:ext>
            </a:extLst>
          </p:cNvPr>
          <p:cNvSpPr txBox="1"/>
          <p:nvPr/>
        </p:nvSpPr>
        <p:spPr>
          <a:xfrm>
            <a:off x="161131" y="2281717"/>
            <a:ext cx="9829800" cy="4154984"/>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mj-lt"/>
              </a:rPr>
              <a:t>Let T, T’ be two distinct trees, and let e be the smallest weight edge that is in T but not T’, and e’ be the smallest weight edge in T’ but not in T. Assume </a:t>
            </a:r>
            <a:r>
              <a:rPr lang="en-US" dirty="0" err="1">
                <a:latin typeface="+mj-lt"/>
              </a:rPr>
              <a:t>wt</a:t>
            </a:r>
            <a:r>
              <a:rPr lang="en-US" dirty="0">
                <a:latin typeface="+mj-lt"/>
              </a:rPr>
              <a:t>(e) &lt; </a:t>
            </a:r>
            <a:r>
              <a:rPr lang="en-US" dirty="0" err="1">
                <a:latin typeface="+mj-lt"/>
              </a:rPr>
              <a:t>wt</a:t>
            </a:r>
            <a:r>
              <a:rPr lang="en-US" dirty="0">
                <a:latin typeface="+mj-lt"/>
              </a:rPr>
              <a:t>(e’)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latin typeface="+mn-lt"/>
              </a:rPr>
              <a:t>Consider  G = T’    {e}. This graph contains one cycle C, containing the edge e.  Removing any one edge from this cycle gives a spanning tree. </a:t>
            </a:r>
          </a:p>
          <a:p>
            <a:pPr marL="342900" indent="-342900">
              <a:buFont typeface="Arial" panose="020B0604020202020204" pitchFamily="34" charset="0"/>
              <a:buChar char="•"/>
            </a:pPr>
            <a:endParaRPr lang="en-US" dirty="0">
              <a:latin typeface="+mn-lt"/>
            </a:endParaRPr>
          </a:p>
          <a:p>
            <a:pPr marL="342900" indent="-342900">
              <a:buFont typeface="Arial" panose="020B0604020202020204" pitchFamily="34" charset="0"/>
              <a:buChar char="•"/>
            </a:pPr>
            <a:r>
              <a:rPr lang="en-US" dirty="0">
                <a:latin typeface="+mn-lt"/>
              </a:rPr>
              <a:t>Let e’’ be the largest weight edge in C that is not in T. Then either weight(e’’) &gt; weight(e), which contradicts the optimality of T’, or weight(e’’) &lt; weight(e) which contradicts the minimality of e’.  </a:t>
            </a:r>
          </a:p>
        </p:txBody>
      </p:sp>
      <p:pic>
        <p:nvPicPr>
          <p:cNvPr id="9" name="Picture 8">
            <a:extLst>
              <a:ext uri="{FF2B5EF4-FFF2-40B4-BE49-F238E27FC236}">
                <a16:creationId xmlns:a16="http://schemas.microsoft.com/office/drawing/2014/main" id="{5913170D-7DEF-4A47-AEF1-12BEFBF6CB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0031" y="3798094"/>
            <a:ext cx="304800" cy="332509"/>
          </a:xfrm>
          <a:prstGeom prst="rect">
            <a:avLst/>
          </a:prstGeom>
        </p:spPr>
      </p:pic>
    </p:spTree>
    <p:extLst>
      <p:ext uri="{BB962C8B-B14F-4D97-AF65-F5344CB8AC3E}">
        <p14:creationId xmlns:p14="http://schemas.microsoft.com/office/powerpoint/2010/main" val="423661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99231" y="292894"/>
            <a:ext cx="7620000"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Distinct edge weights not necessary</a:t>
            </a:r>
          </a:p>
        </p:txBody>
      </p:sp>
      <p:sp>
        <p:nvSpPr>
          <p:cNvPr id="2" name="Rectangle 1">
            <a:extLst>
              <a:ext uri="{FF2B5EF4-FFF2-40B4-BE49-F238E27FC236}">
                <a16:creationId xmlns:a16="http://schemas.microsoft.com/office/drawing/2014/main" id="{5FABA657-47F0-D445-8585-29AD712FD697}"/>
              </a:ext>
            </a:extLst>
          </p:cNvPr>
          <p:cNvSpPr/>
          <p:nvPr/>
        </p:nvSpPr>
        <p:spPr>
          <a:xfrm>
            <a:off x="351631" y="1435894"/>
            <a:ext cx="9220200" cy="1200329"/>
          </a:xfrm>
          <a:prstGeom prst="rect">
            <a:avLst/>
          </a:prstGeom>
        </p:spPr>
        <p:txBody>
          <a:bodyPr wrap="square">
            <a:spAutoFit/>
          </a:bodyPr>
          <a:lstStyle/>
          <a:p>
            <a:r>
              <a:rPr lang="en-SG" dirty="0"/>
              <a:t>If we already have an algorithm that assumes distinct edge weights, we can still run it on graphs where some edges have equal weights, as long as we have a consistent method for breaking ties. For example,</a:t>
            </a:r>
            <a:endParaRPr lang="en-US" dirty="0"/>
          </a:p>
        </p:txBody>
      </p:sp>
      <p:pic>
        <p:nvPicPr>
          <p:cNvPr id="7" name="Picture 6">
            <a:extLst>
              <a:ext uri="{FF2B5EF4-FFF2-40B4-BE49-F238E27FC236}">
                <a16:creationId xmlns:a16="http://schemas.microsoft.com/office/drawing/2014/main" id="{875DD5E1-DB75-6B42-9B80-BF2032CD31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7046" y="2636223"/>
            <a:ext cx="6969369" cy="3124200"/>
          </a:xfrm>
          <a:prstGeom prst="rect">
            <a:avLst/>
          </a:prstGeom>
        </p:spPr>
      </p:pic>
      <p:sp>
        <p:nvSpPr>
          <p:cNvPr id="8" name="TextBox 7">
            <a:extLst>
              <a:ext uri="{FF2B5EF4-FFF2-40B4-BE49-F238E27FC236}">
                <a16:creationId xmlns:a16="http://schemas.microsoft.com/office/drawing/2014/main" id="{B45B5B91-051F-5A45-9A12-9F6B5DD85DD7}"/>
              </a:ext>
            </a:extLst>
          </p:cNvPr>
          <p:cNvSpPr txBox="1"/>
          <p:nvPr/>
        </p:nvSpPr>
        <p:spPr>
          <a:xfrm>
            <a:off x="199231" y="6620933"/>
            <a:ext cx="9952832" cy="461665"/>
          </a:xfrm>
          <a:prstGeom prst="rect">
            <a:avLst/>
          </a:prstGeom>
          <a:noFill/>
        </p:spPr>
        <p:txBody>
          <a:bodyPr wrap="square" rtlCol="0">
            <a:spAutoFit/>
          </a:bodyPr>
          <a:lstStyle/>
          <a:p>
            <a:r>
              <a:rPr lang="en-US" dirty="0"/>
              <a:t>So, we will assume that the MST is unique by making the above assumption. </a:t>
            </a:r>
          </a:p>
        </p:txBody>
      </p:sp>
    </p:spTree>
    <p:extLst>
      <p:ext uri="{BB962C8B-B14F-4D97-AF65-F5344CB8AC3E}">
        <p14:creationId xmlns:p14="http://schemas.microsoft.com/office/powerpoint/2010/main" val="168481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99231" y="292894"/>
            <a:ext cx="7620000"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The generic MST Algorithm</a:t>
            </a:r>
          </a:p>
        </p:txBody>
      </p:sp>
      <p:pic>
        <p:nvPicPr>
          <p:cNvPr id="4" name="Picture 3">
            <a:extLst>
              <a:ext uri="{FF2B5EF4-FFF2-40B4-BE49-F238E27FC236}">
                <a16:creationId xmlns:a16="http://schemas.microsoft.com/office/drawing/2014/main" id="{EE3B9B79-EA26-AB4C-B432-7F83D51A2A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231" y="1283494"/>
            <a:ext cx="9474200" cy="1930400"/>
          </a:xfrm>
          <a:prstGeom prst="rect">
            <a:avLst/>
          </a:prstGeom>
        </p:spPr>
      </p:pic>
      <p:pic>
        <p:nvPicPr>
          <p:cNvPr id="8" name="Picture 7">
            <a:extLst>
              <a:ext uri="{FF2B5EF4-FFF2-40B4-BE49-F238E27FC236}">
                <a16:creationId xmlns:a16="http://schemas.microsoft.com/office/drawing/2014/main" id="{FA2332BB-0CEE-D44B-B2D5-A4DC406709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031" y="4331494"/>
            <a:ext cx="9296400" cy="2336800"/>
          </a:xfrm>
          <a:prstGeom prst="rect">
            <a:avLst/>
          </a:prstGeom>
        </p:spPr>
      </p:pic>
    </p:spTree>
    <p:extLst>
      <p:ext uri="{BB962C8B-B14F-4D97-AF65-F5344CB8AC3E}">
        <p14:creationId xmlns:p14="http://schemas.microsoft.com/office/powerpoint/2010/main" val="40047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99231" y="292894"/>
            <a:ext cx="7620000"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Safe edges must be included</a:t>
            </a:r>
          </a:p>
        </p:txBody>
      </p:sp>
      <p:pic>
        <p:nvPicPr>
          <p:cNvPr id="4" name="Picture 3">
            <a:extLst>
              <a:ext uri="{FF2B5EF4-FFF2-40B4-BE49-F238E27FC236}">
                <a16:creationId xmlns:a16="http://schemas.microsoft.com/office/drawing/2014/main" id="{A8304258-D860-1049-94E8-ED8FEA0ED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195" y="1313921"/>
            <a:ext cx="9296400" cy="546100"/>
          </a:xfrm>
          <a:prstGeom prst="rect">
            <a:avLst/>
          </a:prstGeom>
        </p:spPr>
      </p:pic>
      <p:sp>
        <p:nvSpPr>
          <p:cNvPr id="6" name="TextBox 5">
            <a:extLst>
              <a:ext uri="{FF2B5EF4-FFF2-40B4-BE49-F238E27FC236}">
                <a16:creationId xmlns:a16="http://schemas.microsoft.com/office/drawing/2014/main" id="{5FF2BF15-3C5B-8F48-B57D-466DA024EF6E}"/>
              </a:ext>
            </a:extLst>
          </p:cNvPr>
          <p:cNvSpPr txBox="1"/>
          <p:nvPr/>
        </p:nvSpPr>
        <p:spPr>
          <a:xfrm>
            <a:off x="504032" y="1920875"/>
            <a:ext cx="9004564" cy="1708160"/>
          </a:xfrm>
          <a:prstGeom prst="rect">
            <a:avLst/>
          </a:prstGeom>
          <a:noFill/>
        </p:spPr>
        <p:txBody>
          <a:bodyPr wrap="square" rtlCol="0">
            <a:spAutoFit/>
          </a:bodyPr>
          <a:lstStyle/>
          <a:p>
            <a:r>
              <a:rPr lang="en-US" sz="2100" dirty="0">
                <a:latin typeface="+mj-lt"/>
              </a:rPr>
              <a:t>Suppose there is an edge e =(</a:t>
            </a:r>
            <a:r>
              <a:rPr lang="en-US" sz="2100" dirty="0" err="1">
                <a:latin typeface="+mj-lt"/>
              </a:rPr>
              <a:t>u,v</a:t>
            </a:r>
            <a:r>
              <a:rPr lang="en-US" sz="2100" dirty="0">
                <a:latin typeface="+mj-lt"/>
              </a:rPr>
              <a:t>) that is a minimum weight edge with one endpoint in S, where S is a subset of the vertices. We claim that e must be in the MST.  Suppose e is not in the MST T. Then, consider a path in T from u to v.  Consider the edge e’ in T from a vertex in S to a vertex not in S. Then, replacing e’ by e gives a spanning tree with smaller weight. </a:t>
            </a:r>
          </a:p>
        </p:txBody>
      </p:sp>
      <p:pic>
        <p:nvPicPr>
          <p:cNvPr id="9" name="Picture 8">
            <a:extLst>
              <a:ext uri="{FF2B5EF4-FFF2-40B4-BE49-F238E27FC236}">
                <a16:creationId xmlns:a16="http://schemas.microsoft.com/office/drawing/2014/main" id="{8FD9D414-F5F0-B841-B150-59F5BBADAF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596" y="4303547"/>
            <a:ext cx="8991600" cy="2921000"/>
          </a:xfrm>
          <a:prstGeom prst="rect">
            <a:avLst/>
          </a:prstGeom>
        </p:spPr>
      </p:pic>
    </p:spTree>
    <p:extLst>
      <p:ext uri="{BB962C8B-B14F-4D97-AF65-F5344CB8AC3E}">
        <p14:creationId xmlns:p14="http://schemas.microsoft.com/office/powerpoint/2010/main" val="3381726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99231" y="292894"/>
            <a:ext cx="7620000"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err="1"/>
              <a:t>Boruvka’s</a:t>
            </a:r>
            <a:r>
              <a:rPr lang="en-US" sz="3160" kern="0" dirty="0"/>
              <a:t> algorithm</a:t>
            </a:r>
          </a:p>
        </p:txBody>
      </p:sp>
      <p:sp>
        <p:nvSpPr>
          <p:cNvPr id="7" name="TextBox 6">
            <a:extLst>
              <a:ext uri="{FF2B5EF4-FFF2-40B4-BE49-F238E27FC236}">
                <a16:creationId xmlns:a16="http://schemas.microsoft.com/office/drawing/2014/main" id="{394B8886-9CAB-CC47-A071-FB3A389B5221}"/>
              </a:ext>
            </a:extLst>
          </p:cNvPr>
          <p:cNvSpPr txBox="1"/>
          <p:nvPr/>
        </p:nvSpPr>
        <p:spPr>
          <a:xfrm>
            <a:off x="440797" y="1288521"/>
            <a:ext cx="9681897" cy="830997"/>
          </a:xfrm>
          <a:prstGeom prst="rect">
            <a:avLst/>
          </a:prstGeom>
          <a:noFill/>
        </p:spPr>
        <p:txBody>
          <a:bodyPr wrap="square" rtlCol="0">
            <a:spAutoFit/>
          </a:bodyPr>
          <a:lstStyle/>
          <a:p>
            <a:r>
              <a:rPr lang="en-SG" dirty="0"/>
              <a:t>The oldest and arguably simplest minimum spanning tree algorithm was discovered by the Czech mathematician </a:t>
            </a:r>
            <a:r>
              <a:rPr lang="en-SG" dirty="0" err="1"/>
              <a:t>Otakar</a:t>
            </a:r>
            <a:r>
              <a:rPr lang="en-SG" dirty="0"/>
              <a:t> </a:t>
            </a:r>
            <a:r>
              <a:rPr lang="en-SG" dirty="0" err="1"/>
              <a:t>Boruvka</a:t>
            </a:r>
            <a:r>
              <a:rPr lang="en-SG" dirty="0"/>
              <a:t> in 1926.</a:t>
            </a:r>
            <a:endParaRPr lang="en-US" dirty="0"/>
          </a:p>
        </p:txBody>
      </p:sp>
      <p:pic>
        <p:nvPicPr>
          <p:cNvPr id="9" name="Picture 8">
            <a:extLst>
              <a:ext uri="{FF2B5EF4-FFF2-40B4-BE49-F238E27FC236}">
                <a16:creationId xmlns:a16="http://schemas.microsoft.com/office/drawing/2014/main" id="{373249DC-AD41-6A4D-8BFD-01B2595FC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797" y="2655094"/>
            <a:ext cx="9232900" cy="4381500"/>
          </a:xfrm>
          <a:prstGeom prst="rect">
            <a:avLst/>
          </a:prstGeom>
        </p:spPr>
      </p:pic>
    </p:spTree>
    <p:extLst>
      <p:ext uri="{BB962C8B-B14F-4D97-AF65-F5344CB8AC3E}">
        <p14:creationId xmlns:p14="http://schemas.microsoft.com/office/powerpoint/2010/main" val="119229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11439</TotalTime>
  <Words>966</Words>
  <Application>Microsoft Macintosh PowerPoint</Application>
  <PresentationFormat>Custom</PresentationFormat>
  <Paragraphs>82</Paragraphs>
  <Slides>40</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40</vt:i4>
      </vt:variant>
    </vt:vector>
  </HeadingPairs>
  <TitlesOfParts>
    <vt:vector size="43" baseType="lpstr">
      <vt:lpstr>Arial</vt:lpstr>
      <vt:lpstr>Times</vt:lpstr>
      <vt:lpstr>Blank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PowerPC</dc:creator>
  <cp:lastModifiedBy>Microsoft Office User</cp:lastModifiedBy>
  <cp:revision>258</cp:revision>
  <cp:lastPrinted>2019-08-10T08:34:39Z</cp:lastPrinted>
  <dcterms:created xsi:type="dcterms:W3CDTF">2001-10-04T11:39:11Z</dcterms:created>
  <dcterms:modified xsi:type="dcterms:W3CDTF">2019-09-16T09:00:26Z</dcterms:modified>
</cp:coreProperties>
</file>