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8" r:id="rId4"/>
    <p:sldId id="259" r:id="rId5"/>
    <p:sldId id="257" r:id="rId6"/>
    <p:sldId id="265" r:id="rId7"/>
    <p:sldId id="268" r:id="rId8"/>
    <p:sldId id="261" r:id="rId9"/>
    <p:sldId id="263" r:id="rId10"/>
    <p:sldId id="267" r:id="rId11"/>
    <p:sldId id="269" r:id="rId12"/>
    <p:sldId id="270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95"/>
    <a:srgbClr val="FFA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497D-F551-414A-8C11-95725A9498C8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6F2C0-E188-EC4E-ACB1-70282920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 time you’re pulled over, there is a risk of arrest, even for a minor offense. Can we predict whether an arrest will occur?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F2C0-E188-EC4E-ACB1-70282920C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F2C0-E188-EC4E-ACB1-70282920CD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F2C0-E188-EC4E-ACB1-70282920CD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F1 = .37</a:t>
            </a:r>
          </a:p>
          <a:p>
            <a:r>
              <a:rPr lang="en-US" dirty="0"/>
              <a:t>GBM F1 = .451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F2C0-E188-EC4E-ACB1-70282920CD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F1 = .37</a:t>
            </a:r>
          </a:p>
          <a:p>
            <a:r>
              <a:rPr lang="en-US" dirty="0"/>
              <a:t>GBM F1 = .451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F2C0-E188-EC4E-ACB1-70282920C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BC634-D282-3045-847D-BEDEFD17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64CC6-E6F4-6B44-A45A-B5969EE83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797" y="1312785"/>
            <a:ext cx="5950543" cy="18716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i="1" dirty="0">
                <a:solidFill>
                  <a:schemeClr val="tx1"/>
                </a:solidFill>
                <a:latin typeface="Avenir Medium" panose="02000503020000020003" pitchFamily="2" charset="0"/>
              </a:rPr>
              <a:t>Step out of the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FA010-B885-FB4B-BF64-6A908039F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8021" y="563491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venir Light" panose="020B0402020203020204" pitchFamily="34" charset="77"/>
              </a:rPr>
              <a:t>Predicting Arrests </a:t>
            </a:r>
            <a:r>
              <a:rPr lang="en-US">
                <a:latin typeface="Avenir Light" panose="020B0402020203020204" pitchFamily="34" charset="77"/>
              </a:rPr>
              <a:t>During Traffic Stops</a:t>
            </a:r>
            <a:endParaRPr lang="en-US" dirty="0">
              <a:latin typeface="Avenir Light" panose="020B0402020203020204" pitchFamily="34" charset="77"/>
            </a:endParaRPr>
          </a:p>
          <a:p>
            <a:r>
              <a:rPr lang="en-US" dirty="0">
                <a:latin typeface="Avenir Light" panose="020B0402020203020204" pitchFamily="34" charset="77"/>
              </a:rPr>
              <a:t>Tim Meehan</a:t>
            </a:r>
          </a:p>
          <a:p>
            <a:r>
              <a:rPr lang="en-US" dirty="0">
                <a:latin typeface="Avenir Light" panose="020B0402020203020204" pitchFamily="34" charset="77"/>
              </a:rPr>
              <a:t>8/7/2019</a:t>
            </a:r>
          </a:p>
        </p:txBody>
      </p:sp>
    </p:spTree>
    <p:extLst>
      <p:ext uri="{BB962C8B-B14F-4D97-AF65-F5344CB8AC3E}">
        <p14:creationId xmlns:p14="http://schemas.microsoft.com/office/powerpoint/2010/main" val="3635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2D16-0113-4A4F-A9F7-647E3DB4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67" y="430619"/>
            <a:ext cx="9601200" cy="742950"/>
          </a:xfrm>
        </p:spPr>
        <p:txBody>
          <a:bodyPr/>
          <a:lstStyle/>
          <a:p>
            <a:pPr algn="ctr"/>
            <a:r>
              <a:rPr lang="en-US" dirty="0"/>
              <a:t>The Best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0B711-0FD3-7449-9689-E4C140DFE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179" y="2426880"/>
            <a:ext cx="9531138" cy="42428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A87DD-C16F-4344-8AAC-92F961B145B3}"/>
              </a:ext>
            </a:extLst>
          </p:cNvPr>
          <p:cNvSpPr txBox="1"/>
          <p:nvPr/>
        </p:nvSpPr>
        <p:spPr>
          <a:xfrm>
            <a:off x="2716674" y="1323171"/>
            <a:ext cx="6758652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Gradient Boosted Machine (oversampled)</a:t>
            </a:r>
          </a:p>
          <a:p>
            <a:pPr algn="ctr"/>
            <a:r>
              <a:rPr lang="en-US" sz="2800" dirty="0"/>
              <a:t>Test F1 Score: .451</a:t>
            </a:r>
          </a:p>
        </p:txBody>
      </p:sp>
    </p:spTree>
    <p:extLst>
      <p:ext uri="{BB962C8B-B14F-4D97-AF65-F5344CB8AC3E}">
        <p14:creationId xmlns:p14="http://schemas.microsoft.com/office/powerpoint/2010/main" val="116473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2D16-0113-4A4F-A9F7-647E3DB4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67" y="430619"/>
            <a:ext cx="9601200" cy="742950"/>
          </a:xfrm>
        </p:spPr>
        <p:txBody>
          <a:bodyPr/>
          <a:lstStyle/>
          <a:p>
            <a:pPr algn="ctr"/>
            <a:r>
              <a:rPr lang="en-US" dirty="0"/>
              <a:t>More Interpretable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A87DD-C16F-4344-8AAC-92F961B145B3}"/>
              </a:ext>
            </a:extLst>
          </p:cNvPr>
          <p:cNvSpPr txBox="1"/>
          <p:nvPr/>
        </p:nvSpPr>
        <p:spPr>
          <a:xfrm>
            <a:off x="3125972" y="1323171"/>
            <a:ext cx="6390168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Logistic Classifier (</a:t>
            </a:r>
            <a:r>
              <a:rPr lang="en-US" sz="2800" dirty="0" err="1"/>
              <a:t>adj</a:t>
            </a:r>
            <a:r>
              <a:rPr lang="en-US" sz="2800" dirty="0"/>
              <a:t> class weights)</a:t>
            </a:r>
          </a:p>
          <a:p>
            <a:pPr algn="ctr"/>
            <a:r>
              <a:rPr lang="en-US" sz="2800" dirty="0"/>
              <a:t>Test F1 Score: .37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138E27-5503-2140-870B-36BD11061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431" y="2426880"/>
            <a:ext cx="9531139" cy="4242816"/>
          </a:xfrm>
        </p:spPr>
      </p:pic>
    </p:spTree>
    <p:extLst>
      <p:ext uri="{BB962C8B-B14F-4D97-AF65-F5344CB8AC3E}">
        <p14:creationId xmlns:p14="http://schemas.microsoft.com/office/powerpoint/2010/main" val="368971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9765-DF27-9C49-A3C6-7B63C7F8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B5D4-F4A0-7A4E-9A01-AD591970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815513" cy="3581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Two competing interpretations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Neither model performs well, no strong conclusions warranted (human interactions hard to predict)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More feature engineering needed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Use nationwide data ~ 100 million potential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36556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B2E56-0AFA-E64C-88CC-563641B7A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333" y="3124777"/>
            <a:ext cx="3822404" cy="2534420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D0BEA27-B753-CE48-A137-D982ACCAC256}"/>
              </a:ext>
            </a:extLst>
          </p:cNvPr>
          <p:cNvSpPr/>
          <p:nvPr/>
        </p:nvSpPr>
        <p:spPr>
          <a:xfrm>
            <a:off x="2791268" y="161202"/>
            <a:ext cx="3494567" cy="2477386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74682-C505-824D-8033-44F337AED5E7}"/>
              </a:ext>
            </a:extLst>
          </p:cNvPr>
          <p:cNvSpPr txBox="1"/>
          <p:nvPr/>
        </p:nvSpPr>
        <p:spPr>
          <a:xfrm>
            <a:off x="5860678" y="2638578"/>
            <a:ext cx="554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EB8AC0-DFD5-B84A-A8CD-449C245B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44" y="3267254"/>
            <a:ext cx="6595219" cy="1156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0F78C-6D1E-E948-B646-B0734D0F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276" y="4843036"/>
            <a:ext cx="1851948" cy="16031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714B16-FFFE-B541-9728-50416F7B2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936" y="4706315"/>
            <a:ext cx="4648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7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780F-5FE5-C24A-BFD7-2828C11F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17F72-C49B-8047-B879-87BCB138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1611313"/>
            <a:ext cx="4965605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74F80-F7DE-934E-B913-2323A21A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90" y="1611313"/>
            <a:ext cx="49656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7F6AA-56E1-B945-8086-95113516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70" y="1556006"/>
            <a:ext cx="4898571" cy="2743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024E8D-2EAE-5442-A77F-F3C05BF8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8719"/>
            <a:ext cx="9601200" cy="942975"/>
          </a:xfr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3800" dirty="0">
                <a:latin typeface="Avenir Light" panose="020B0402020203020204" pitchFamily="34" charset="77"/>
              </a:rPr>
              <a:t>Two Lessons From Jay-Z’s “99 Problems”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878F38-8640-6441-AB0C-1559626D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04" y="3095400"/>
            <a:ext cx="633763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0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5DD3-2EE0-F540-8E89-CDE6467B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97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3800" dirty="0">
                <a:latin typeface="Avenir Light" panose="020B0402020203020204" pitchFamily="34" charset="77"/>
              </a:rPr>
              <a:t>Lesson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B4D7-82C0-234C-AF09-F643228E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1735"/>
            <a:ext cx="9601200" cy="39886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500" dirty="0">
                <a:latin typeface="Avenir Light" panose="020B0402020203020204" pitchFamily="34" charset="77"/>
              </a:rPr>
              <a:t>“…the number and scope of traffic regulations [in the United States] is so extensive that the police can…find a perfectly legitimate traffic-law basis for stopping any car they choose, just by following it for a few blocks.”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venir Light" panose="020B0402020203020204" pitchFamily="34" charset="77"/>
              </a:rPr>
              <a:t>- Mason (2012) </a:t>
            </a:r>
            <a:r>
              <a:rPr lang="en-US" sz="2800" i="1" dirty="0">
                <a:latin typeface="Avenir Light" panose="020B0402020203020204" pitchFamily="34" charset="77"/>
              </a:rPr>
              <a:t>St. Louis University Law Journal</a:t>
            </a:r>
          </a:p>
        </p:txBody>
      </p:sp>
    </p:spTree>
    <p:extLst>
      <p:ext uri="{BB962C8B-B14F-4D97-AF65-F5344CB8AC3E}">
        <p14:creationId xmlns:p14="http://schemas.microsoft.com/office/powerpoint/2010/main" val="416934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0FFBB1-FECC-124A-B57E-8CB3A2C8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97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3800" dirty="0">
                <a:latin typeface="Avenir Light" panose="020B0402020203020204" pitchFamily="34" charset="77"/>
              </a:rPr>
              <a:t>Lesson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F02D3D-1169-A54A-B4D2-63C3FF49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1105"/>
            <a:ext cx="9601200" cy="39886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Avenir Light" panose="020B0402020203020204" pitchFamily="34" charset="77"/>
              </a:rPr>
              <a:t>“…there is no constitutional problem with arresting someone for a traffic violation, no matter how minor.”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Avenir Light" panose="020B0402020203020204" pitchFamily="34" charset="77"/>
              </a:rPr>
              <a:t>- Mason (2012) </a:t>
            </a:r>
            <a:r>
              <a:rPr lang="en-US" sz="2600" i="1" dirty="0">
                <a:latin typeface="Avenir Light" panose="020B0402020203020204" pitchFamily="34" charset="77"/>
              </a:rPr>
              <a:t>St. Louis University Law Journal</a:t>
            </a:r>
          </a:p>
        </p:txBody>
      </p:sp>
    </p:spTree>
    <p:extLst>
      <p:ext uri="{BB962C8B-B14F-4D97-AF65-F5344CB8AC3E}">
        <p14:creationId xmlns:p14="http://schemas.microsoft.com/office/powerpoint/2010/main" val="222587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nd_arrest_clip">
            <a:hlinkClick r:id="" action="ppaction://media"/>
            <a:extLst>
              <a:ext uri="{FF2B5EF4-FFF2-40B4-BE49-F238E27FC236}">
                <a16:creationId xmlns:a16="http://schemas.microsoft.com/office/drawing/2014/main" id="{2D341AA9-1114-F84D-9340-441C2183FBB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00338" y="171450"/>
            <a:ext cx="6791325" cy="6515100"/>
          </a:xfrm>
        </p:spPr>
      </p:pic>
    </p:spTree>
    <p:extLst>
      <p:ext uri="{BB962C8B-B14F-4D97-AF65-F5344CB8AC3E}">
        <p14:creationId xmlns:p14="http://schemas.microsoft.com/office/powerpoint/2010/main" val="21648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0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39394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A950-E59A-B34C-B37A-AE0026AC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98" y="260498"/>
            <a:ext cx="9601200" cy="802758"/>
          </a:xfrm>
        </p:spPr>
        <p:txBody>
          <a:bodyPr/>
          <a:lstStyle/>
          <a:p>
            <a:pPr algn="ctr"/>
            <a:r>
              <a:rPr lang="en-US" dirty="0"/>
              <a:t>Can We Predict Arrests in Traffic Stops?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AC2D7-1BB2-8941-AAF9-C0307A24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476" y="1407814"/>
            <a:ext cx="4191000" cy="189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C4D83D-8205-7644-A724-9E9571186CEB}"/>
              </a:ext>
            </a:extLst>
          </p:cNvPr>
          <p:cNvSpPr txBox="1"/>
          <p:nvPr/>
        </p:nvSpPr>
        <p:spPr>
          <a:xfrm>
            <a:off x="882502" y="1250906"/>
            <a:ext cx="6347637" cy="569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Repository of US traffic stop data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Subset used: Florida Highway Patrol</a:t>
            </a:r>
            <a:r>
              <a:rPr lang="en-US" sz="2800" dirty="0">
                <a:sym typeface="Wingdings" pitchFamily="2" charset="2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2.8 million stops (2009-2015)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Features: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Driver age, race, sex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Officer age, race, sex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 and location of stop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Violation, search performed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5D9D3-7147-0A40-B8D1-7115078516CD}"/>
              </a:ext>
            </a:extLst>
          </p:cNvPr>
          <p:cNvSpPr txBox="1"/>
          <p:nvPr/>
        </p:nvSpPr>
        <p:spPr>
          <a:xfrm>
            <a:off x="7538484" y="3650289"/>
            <a:ext cx="3466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Wingdings" pitchFamily="2" charset="2"/>
              </a:rPr>
              <a:t>Feature Engineering + </a:t>
            </a:r>
          </a:p>
          <a:p>
            <a:pPr algn="ctr"/>
            <a:r>
              <a:rPr lang="en-US" sz="2800" dirty="0">
                <a:sym typeface="Wingdings" pitchFamily="2" charset="2"/>
              </a:rPr>
              <a:t>Classification 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0C0FE-22ED-EE4B-A446-F07CB10BC7E1}"/>
              </a:ext>
            </a:extLst>
          </p:cNvPr>
          <p:cNvSpPr txBox="1"/>
          <p:nvPr/>
        </p:nvSpPr>
        <p:spPr>
          <a:xfrm>
            <a:off x="5816009" y="4234488"/>
            <a:ext cx="1414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itchFamily="2" charset="2"/>
              </a:rPr>
              <a:t>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A7193-E17A-5F4F-8E31-0EA6F3544CDC}"/>
              </a:ext>
            </a:extLst>
          </p:cNvPr>
          <p:cNvSpPr txBox="1"/>
          <p:nvPr/>
        </p:nvSpPr>
        <p:spPr>
          <a:xfrm>
            <a:off x="7070651" y="5735634"/>
            <a:ext cx="1956391" cy="52322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ARREST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1E965-D4E7-0F47-AB33-BD8C50AC7AE6}"/>
              </a:ext>
            </a:extLst>
          </p:cNvPr>
          <p:cNvSpPr txBox="1"/>
          <p:nvPr/>
        </p:nvSpPr>
        <p:spPr>
          <a:xfrm>
            <a:off x="9464748" y="5735634"/>
            <a:ext cx="1956391" cy="52322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0256D4-E786-044F-8CDD-6CA4E3C3C2F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70112" y="5035284"/>
            <a:ext cx="1197864" cy="536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533735-525B-7F4D-BED5-D0B50398A3DA}"/>
              </a:ext>
            </a:extLst>
          </p:cNvPr>
          <p:cNvCxnSpPr>
            <a:stCxn id="9" idx="2"/>
          </p:cNvCxnSpPr>
          <p:nvPr/>
        </p:nvCxnSpPr>
        <p:spPr>
          <a:xfrm>
            <a:off x="9271591" y="5035284"/>
            <a:ext cx="1084521" cy="525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36200B-AB29-B143-9322-8DCAA29617B1}"/>
              </a:ext>
            </a:extLst>
          </p:cNvPr>
          <p:cNvSpPr txBox="1"/>
          <p:nvPr/>
        </p:nvSpPr>
        <p:spPr>
          <a:xfrm>
            <a:off x="7001540" y="5194909"/>
            <a:ext cx="97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97%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48CEB-F597-1E41-9608-7F6CE5E92AC4}"/>
              </a:ext>
            </a:extLst>
          </p:cNvPr>
          <p:cNvSpPr txBox="1"/>
          <p:nvPr/>
        </p:nvSpPr>
        <p:spPr>
          <a:xfrm>
            <a:off x="10515600" y="5194909"/>
            <a:ext cx="97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264600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0FB8-10F3-3942-96A3-35736A67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Can Use The Predictions?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21F7-8ED6-AF47-A7E9-F443EA92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260419" cy="3581400"/>
          </a:xfrm>
        </p:spPr>
        <p:txBody>
          <a:bodyPr>
            <a:normAutofit/>
          </a:bodyPr>
          <a:lstStyle/>
          <a:p>
            <a:r>
              <a:rPr lang="en-US" sz="2800" dirty="0"/>
              <a:t>Public Resource:</a:t>
            </a:r>
          </a:p>
          <a:p>
            <a:pPr lvl="1"/>
            <a:r>
              <a:rPr lang="en-US" sz="2800" dirty="0"/>
              <a:t>&gt; 20 million traffic stops per year</a:t>
            </a:r>
          </a:p>
          <a:p>
            <a:pPr lvl="1"/>
            <a:r>
              <a:rPr lang="en-US" sz="2800" dirty="0"/>
              <a:t>Better understand what drives arrest outcomes</a:t>
            </a:r>
          </a:p>
          <a:p>
            <a:endParaRPr lang="en-US" sz="2800" dirty="0"/>
          </a:p>
          <a:p>
            <a:r>
              <a:rPr lang="en-US" sz="2800" dirty="0"/>
              <a:t>Tool for civilians:</a:t>
            </a:r>
          </a:p>
          <a:p>
            <a:pPr lvl="1"/>
            <a:r>
              <a:rPr lang="en-US" sz="2800" dirty="0"/>
              <a:t>Be alerted of higher arrest probability while driving</a:t>
            </a:r>
          </a:p>
          <a:p>
            <a:pPr lvl="1"/>
            <a:r>
              <a:rPr lang="en-US" sz="2800" dirty="0"/>
              <a:t>Based on personal information, driving habits, location, etc.</a:t>
            </a:r>
          </a:p>
        </p:txBody>
      </p:sp>
    </p:spTree>
    <p:extLst>
      <p:ext uri="{BB962C8B-B14F-4D97-AF65-F5344CB8AC3E}">
        <p14:creationId xmlns:p14="http://schemas.microsoft.com/office/powerpoint/2010/main" val="424710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23CB94-A5DE-E941-A9F7-56B646B7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70" y="9746"/>
            <a:ext cx="7627658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E237C2-DE5B-CE48-80C4-F8B3A26D1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370" y="2295746"/>
            <a:ext cx="7627658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670460-011A-E641-8421-AFE8BFAB7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370" y="4581746"/>
            <a:ext cx="762765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5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541D-6D1B-4A49-9842-96AF0133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F045-A97E-D54D-89EB-3288EAF41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2"/>
          <a:stretch/>
        </p:blipFill>
        <p:spPr>
          <a:xfrm>
            <a:off x="1422400" y="249240"/>
            <a:ext cx="9347200" cy="650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56C48-0966-DC46-82A8-3C83F844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89" t="7813" b="80332"/>
          <a:stretch/>
        </p:blipFill>
        <p:spPr>
          <a:xfrm>
            <a:off x="8776438" y="1397852"/>
            <a:ext cx="1425206" cy="770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875E80-F17D-2C42-9686-1E9A7C49E92C}"/>
              </a:ext>
            </a:extLst>
          </p:cNvPr>
          <p:cNvSpPr txBox="1"/>
          <p:nvPr/>
        </p:nvSpPr>
        <p:spPr>
          <a:xfrm>
            <a:off x="2860158" y="2168712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Pensacola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8F354-CCEC-F248-8728-543BF6F282EE}"/>
              </a:ext>
            </a:extLst>
          </p:cNvPr>
          <p:cNvSpPr txBox="1"/>
          <p:nvPr/>
        </p:nvSpPr>
        <p:spPr>
          <a:xfrm>
            <a:off x="9346019" y="6001694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Miami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40EB1-8F5C-2546-AE9C-6B44C52A85A2}"/>
              </a:ext>
            </a:extLst>
          </p:cNvPr>
          <p:cNvCxnSpPr>
            <a:cxnSpLocks/>
          </p:cNvCxnSpPr>
          <p:nvPr/>
        </p:nvCxnSpPr>
        <p:spPr>
          <a:xfrm flipV="1">
            <a:off x="3530009" y="1783282"/>
            <a:ext cx="116958" cy="385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AB2738-034B-3F40-AE34-EE5D93C45DC9}"/>
              </a:ext>
            </a:extLst>
          </p:cNvPr>
          <p:cNvSpPr txBox="1"/>
          <p:nvPr/>
        </p:nvSpPr>
        <p:spPr>
          <a:xfrm>
            <a:off x="8776438" y="913741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Jacksonville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8CDC14-3066-1542-8AC3-D9F5F248B43C}"/>
              </a:ext>
            </a:extLst>
          </p:cNvPr>
          <p:cNvCxnSpPr>
            <a:cxnSpLocks/>
          </p:cNvCxnSpPr>
          <p:nvPr/>
        </p:nvCxnSpPr>
        <p:spPr>
          <a:xfrm flipH="1">
            <a:off x="8346559" y="1262493"/>
            <a:ext cx="978194" cy="428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0C7E1A-F3A5-5246-8A60-C3283AC0B38B}"/>
              </a:ext>
            </a:extLst>
          </p:cNvPr>
          <p:cNvCxnSpPr>
            <a:cxnSpLocks/>
          </p:cNvCxnSpPr>
          <p:nvPr/>
        </p:nvCxnSpPr>
        <p:spPr>
          <a:xfrm flipH="1">
            <a:off x="9250327" y="6186360"/>
            <a:ext cx="4080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D77BF5-ADF5-BB4A-B57A-3F7477E0D085}"/>
              </a:ext>
            </a:extLst>
          </p:cNvPr>
          <p:cNvSpPr txBox="1"/>
          <p:nvPr/>
        </p:nvSpPr>
        <p:spPr>
          <a:xfrm>
            <a:off x="6096000" y="3809698"/>
            <a:ext cx="110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Tampa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AF43B3-0C01-794B-8B29-2C9D606B2182}"/>
              </a:ext>
            </a:extLst>
          </p:cNvPr>
          <p:cNvCxnSpPr>
            <a:cxnSpLocks/>
          </p:cNvCxnSpPr>
          <p:nvPr/>
        </p:nvCxnSpPr>
        <p:spPr>
          <a:xfrm flipH="1">
            <a:off x="7010401" y="3978332"/>
            <a:ext cx="4080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753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</TotalTime>
  <Words>342</Words>
  <Application>Microsoft Macintosh PowerPoint</Application>
  <PresentationFormat>Widescreen</PresentationFormat>
  <Paragraphs>63</Paragraphs>
  <Slides>14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Light</vt:lpstr>
      <vt:lpstr>Avenir Medium</vt:lpstr>
      <vt:lpstr>Calibri</vt:lpstr>
      <vt:lpstr>Franklin Gothic Book</vt:lpstr>
      <vt:lpstr>Wingdings</vt:lpstr>
      <vt:lpstr>Crop</vt:lpstr>
      <vt:lpstr>Step out of the car</vt:lpstr>
      <vt:lpstr>Two Lessons From Jay-Z’s “99 Problems”</vt:lpstr>
      <vt:lpstr>Lesson 1</vt:lpstr>
      <vt:lpstr>Lesson 2</vt:lpstr>
      <vt:lpstr>PowerPoint Presentation</vt:lpstr>
      <vt:lpstr>Can We Predict Arrests in Traffic Stops?</vt:lpstr>
      <vt:lpstr>Who Can Use The Predictions?</vt:lpstr>
      <vt:lpstr>PowerPoint Presentation</vt:lpstr>
      <vt:lpstr>PowerPoint Presentation</vt:lpstr>
      <vt:lpstr>The Best Model</vt:lpstr>
      <vt:lpstr>More Interpretable Model</vt:lpstr>
      <vt:lpstr>Conclusions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Meehan</dc:creator>
  <cp:lastModifiedBy>Timothy Meehan</cp:lastModifiedBy>
  <cp:revision>47</cp:revision>
  <dcterms:created xsi:type="dcterms:W3CDTF">2019-08-06T02:26:56Z</dcterms:created>
  <dcterms:modified xsi:type="dcterms:W3CDTF">2019-08-07T21:00:51Z</dcterms:modified>
</cp:coreProperties>
</file>