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449" r:id="rId6"/>
    <p:sldId id="448" r:id="rId7"/>
    <p:sldId id="450" r:id="rId8"/>
    <p:sldId id="451" r:id="rId9"/>
    <p:sldId id="438" r:id="rId10"/>
    <p:sldId id="434" r:id="rId11"/>
    <p:sldId id="445" r:id="rId12"/>
    <p:sldId id="452" r:id="rId13"/>
    <p:sldId id="436" r:id="rId14"/>
    <p:sldId id="431" r:id="rId15"/>
  </p:sldIdLst>
  <p:sldSz cx="9144000" cy="5143500" type="screen16x9"/>
  <p:notesSz cx="7077075" cy="9363075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66"/>
    <a:srgbClr val="D8EEC0"/>
    <a:srgbClr val="FFFFCC"/>
    <a:srgbClr val="9FC54D"/>
    <a:srgbClr val="B1BAB9"/>
    <a:srgbClr val="96A4A3"/>
    <a:srgbClr val="990000"/>
    <a:srgbClr val="5F5F5F"/>
    <a:srgbClr val="CACECE"/>
    <a:srgbClr val="A4A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667" autoAdjust="0"/>
  </p:normalViewPr>
  <p:slideViewPr>
    <p:cSldViewPr>
      <p:cViewPr varScale="1">
        <p:scale>
          <a:sx n="139" d="100"/>
          <a:sy n="139" d="100"/>
        </p:scale>
        <p:origin x="114" y="114"/>
      </p:cViewPr>
      <p:guideLst>
        <p:guide orient="horz" pos="1620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720D6-65AB-4D4C-95B0-DEA04D1B5F4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1C057C45-E0B7-451E-84ED-6EFA235DAB5A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NZ" sz="2000" b="1" dirty="0" smtClean="0"/>
            <a:t>Wet lab</a:t>
          </a:r>
          <a:endParaRPr lang="en-NZ" sz="2000" dirty="0"/>
        </a:p>
      </dgm:t>
    </dgm:pt>
    <dgm:pt modelId="{9C3F0352-6697-4276-805B-2E3937645EBC}" type="parTrans" cxnId="{D7B485F5-6F8B-4E46-9E0E-39235B4D1A7A}">
      <dgm:prSet/>
      <dgm:spPr/>
      <dgm:t>
        <a:bodyPr/>
        <a:lstStyle/>
        <a:p>
          <a:endParaRPr lang="en-NZ"/>
        </a:p>
      </dgm:t>
    </dgm:pt>
    <dgm:pt modelId="{D7740F52-94CA-4504-A1D8-422DC7AC8FA6}" type="sibTrans" cxnId="{D7B485F5-6F8B-4E46-9E0E-39235B4D1A7A}">
      <dgm:prSet/>
      <dgm:spPr/>
      <dgm:t>
        <a:bodyPr/>
        <a:lstStyle/>
        <a:p>
          <a:endParaRPr lang="en-NZ"/>
        </a:p>
      </dgm:t>
    </dgm:pt>
    <dgm:pt modelId="{CB2345B7-D446-4DBF-A800-E5BF81D759B0}" type="pres">
      <dgm:prSet presAssocID="{C51720D6-65AB-4D4C-95B0-DEA04D1B5F4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95F6024F-EA2E-4B15-944A-5DCE8047D838}" type="pres">
      <dgm:prSet presAssocID="{1C057C45-E0B7-451E-84ED-6EFA235DAB5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76DE5C47-A396-4B1D-A544-ADA1B4F518FB}" type="presOf" srcId="{C51720D6-65AB-4D4C-95B0-DEA04D1B5F40}" destId="{CB2345B7-D446-4DBF-A800-E5BF81D759B0}" srcOrd="0" destOrd="0" presId="urn:microsoft.com/office/officeart/2005/8/layout/cycle2"/>
    <dgm:cxn modelId="{D7B485F5-6F8B-4E46-9E0E-39235B4D1A7A}" srcId="{C51720D6-65AB-4D4C-95B0-DEA04D1B5F40}" destId="{1C057C45-E0B7-451E-84ED-6EFA235DAB5A}" srcOrd="0" destOrd="0" parTransId="{9C3F0352-6697-4276-805B-2E3937645EBC}" sibTransId="{D7740F52-94CA-4504-A1D8-422DC7AC8FA6}"/>
    <dgm:cxn modelId="{2A807428-57BD-49A1-8A94-FA38EA91C6D8}" type="presOf" srcId="{1C057C45-E0B7-451E-84ED-6EFA235DAB5A}" destId="{95F6024F-EA2E-4B15-944A-5DCE8047D838}" srcOrd="0" destOrd="0" presId="urn:microsoft.com/office/officeart/2005/8/layout/cycle2"/>
    <dgm:cxn modelId="{B4CD8400-B4CE-40A6-868C-1A88CB8CC5A2}" type="presParOf" srcId="{CB2345B7-D446-4DBF-A800-E5BF81D759B0}" destId="{95F6024F-EA2E-4B15-944A-5DCE8047D83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1720D6-65AB-4D4C-95B0-DEA04D1B5F4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1C057C45-E0B7-451E-84ED-6EFA235DAB5A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NZ" b="1" dirty="0" smtClean="0"/>
            <a:t>Computer lab</a:t>
          </a:r>
          <a:endParaRPr lang="en-NZ" dirty="0"/>
        </a:p>
      </dgm:t>
    </dgm:pt>
    <dgm:pt modelId="{9C3F0352-6697-4276-805B-2E3937645EBC}" type="parTrans" cxnId="{D7B485F5-6F8B-4E46-9E0E-39235B4D1A7A}">
      <dgm:prSet/>
      <dgm:spPr/>
      <dgm:t>
        <a:bodyPr/>
        <a:lstStyle/>
        <a:p>
          <a:endParaRPr lang="en-NZ"/>
        </a:p>
      </dgm:t>
    </dgm:pt>
    <dgm:pt modelId="{D7740F52-94CA-4504-A1D8-422DC7AC8FA6}" type="sibTrans" cxnId="{D7B485F5-6F8B-4E46-9E0E-39235B4D1A7A}">
      <dgm:prSet/>
      <dgm:spPr/>
      <dgm:t>
        <a:bodyPr/>
        <a:lstStyle/>
        <a:p>
          <a:endParaRPr lang="en-NZ"/>
        </a:p>
      </dgm:t>
    </dgm:pt>
    <dgm:pt modelId="{CB2345B7-D446-4DBF-A800-E5BF81D759B0}" type="pres">
      <dgm:prSet presAssocID="{C51720D6-65AB-4D4C-95B0-DEA04D1B5F4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95F6024F-EA2E-4B15-944A-5DCE8047D838}" type="pres">
      <dgm:prSet presAssocID="{1C057C45-E0B7-451E-84ED-6EFA235DAB5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D7B485F5-6F8B-4E46-9E0E-39235B4D1A7A}" srcId="{C51720D6-65AB-4D4C-95B0-DEA04D1B5F40}" destId="{1C057C45-E0B7-451E-84ED-6EFA235DAB5A}" srcOrd="0" destOrd="0" parTransId="{9C3F0352-6697-4276-805B-2E3937645EBC}" sibTransId="{D7740F52-94CA-4504-A1D8-422DC7AC8FA6}"/>
    <dgm:cxn modelId="{A1DF6AAE-E1A1-4413-BA32-CF250F1F5AC0}" type="presOf" srcId="{1C057C45-E0B7-451E-84ED-6EFA235DAB5A}" destId="{95F6024F-EA2E-4B15-944A-5DCE8047D838}" srcOrd="0" destOrd="0" presId="urn:microsoft.com/office/officeart/2005/8/layout/cycle2"/>
    <dgm:cxn modelId="{00C29455-BD39-442C-9139-006F79EC3CD7}" type="presOf" srcId="{C51720D6-65AB-4D4C-95B0-DEA04D1B5F40}" destId="{CB2345B7-D446-4DBF-A800-E5BF81D759B0}" srcOrd="0" destOrd="0" presId="urn:microsoft.com/office/officeart/2005/8/layout/cycle2"/>
    <dgm:cxn modelId="{851FD3B5-FB2B-4FD4-81A8-AB1E1B13B32D}" type="presParOf" srcId="{CB2345B7-D446-4DBF-A800-E5BF81D759B0}" destId="{95F6024F-EA2E-4B15-944A-5DCE8047D83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1720D6-65AB-4D4C-95B0-DEA04D1B5F4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1C057C45-E0B7-451E-84ED-6EFA235DAB5A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NZ" b="1" dirty="0" smtClean="0"/>
            <a:t>Computer lab</a:t>
          </a:r>
          <a:endParaRPr lang="en-NZ" dirty="0"/>
        </a:p>
      </dgm:t>
    </dgm:pt>
    <dgm:pt modelId="{9C3F0352-6697-4276-805B-2E3937645EBC}" type="parTrans" cxnId="{D7B485F5-6F8B-4E46-9E0E-39235B4D1A7A}">
      <dgm:prSet/>
      <dgm:spPr/>
      <dgm:t>
        <a:bodyPr/>
        <a:lstStyle/>
        <a:p>
          <a:endParaRPr lang="en-NZ"/>
        </a:p>
      </dgm:t>
    </dgm:pt>
    <dgm:pt modelId="{D7740F52-94CA-4504-A1D8-422DC7AC8FA6}" type="sibTrans" cxnId="{D7B485F5-6F8B-4E46-9E0E-39235B4D1A7A}">
      <dgm:prSet/>
      <dgm:spPr/>
      <dgm:t>
        <a:bodyPr/>
        <a:lstStyle/>
        <a:p>
          <a:endParaRPr lang="en-NZ"/>
        </a:p>
      </dgm:t>
    </dgm:pt>
    <dgm:pt modelId="{CB2345B7-D446-4DBF-A800-E5BF81D759B0}" type="pres">
      <dgm:prSet presAssocID="{C51720D6-65AB-4D4C-95B0-DEA04D1B5F4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95F6024F-EA2E-4B15-944A-5DCE8047D838}" type="pres">
      <dgm:prSet presAssocID="{1C057C45-E0B7-451E-84ED-6EFA235DAB5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D7B485F5-6F8B-4E46-9E0E-39235B4D1A7A}" srcId="{C51720D6-65AB-4D4C-95B0-DEA04D1B5F40}" destId="{1C057C45-E0B7-451E-84ED-6EFA235DAB5A}" srcOrd="0" destOrd="0" parTransId="{9C3F0352-6697-4276-805B-2E3937645EBC}" sibTransId="{D7740F52-94CA-4504-A1D8-422DC7AC8FA6}"/>
    <dgm:cxn modelId="{A34FC068-DADE-4F44-9C77-718FD245FAFB}" type="presOf" srcId="{C51720D6-65AB-4D4C-95B0-DEA04D1B5F40}" destId="{CB2345B7-D446-4DBF-A800-E5BF81D759B0}" srcOrd="0" destOrd="0" presId="urn:microsoft.com/office/officeart/2005/8/layout/cycle2"/>
    <dgm:cxn modelId="{DA0196AD-ECAA-493B-91F1-A56FEDD5E079}" type="presOf" srcId="{1C057C45-E0B7-451E-84ED-6EFA235DAB5A}" destId="{95F6024F-EA2E-4B15-944A-5DCE8047D838}" srcOrd="0" destOrd="0" presId="urn:microsoft.com/office/officeart/2005/8/layout/cycle2"/>
    <dgm:cxn modelId="{34235C18-8B52-4969-8EF8-F458A39E0295}" type="presParOf" srcId="{CB2345B7-D446-4DBF-A800-E5BF81D759B0}" destId="{95F6024F-EA2E-4B15-944A-5DCE8047D83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6024F-EA2E-4B15-944A-5DCE8047D838}">
      <dsp:nvSpPr>
        <dsp:cNvPr id="0" name=""/>
        <dsp:cNvSpPr/>
      </dsp:nvSpPr>
      <dsp:spPr>
        <a:xfrm>
          <a:off x="0" y="934656"/>
          <a:ext cx="1846659" cy="184665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b="1" kern="1200" dirty="0" smtClean="0"/>
            <a:t>Wet lab</a:t>
          </a:r>
          <a:endParaRPr lang="en-NZ" sz="2000" kern="1200" dirty="0"/>
        </a:p>
      </dsp:txBody>
      <dsp:txXfrm>
        <a:off x="270437" y="1205093"/>
        <a:ext cx="1305785" cy="1305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6024F-EA2E-4B15-944A-5DCE8047D838}">
      <dsp:nvSpPr>
        <dsp:cNvPr id="0" name=""/>
        <dsp:cNvSpPr/>
      </dsp:nvSpPr>
      <dsp:spPr>
        <a:xfrm>
          <a:off x="0" y="934656"/>
          <a:ext cx="1846659" cy="184665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b="1" kern="1200" dirty="0" smtClean="0"/>
            <a:t>Computer lab</a:t>
          </a:r>
          <a:endParaRPr lang="en-NZ" sz="2000" kern="1200" dirty="0"/>
        </a:p>
      </dsp:txBody>
      <dsp:txXfrm>
        <a:off x="270437" y="1205093"/>
        <a:ext cx="1305785" cy="1305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6024F-EA2E-4B15-944A-5DCE8047D838}">
      <dsp:nvSpPr>
        <dsp:cNvPr id="0" name=""/>
        <dsp:cNvSpPr/>
      </dsp:nvSpPr>
      <dsp:spPr>
        <a:xfrm>
          <a:off x="0" y="934656"/>
          <a:ext cx="1846659" cy="184665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b="1" kern="1200" dirty="0" smtClean="0"/>
            <a:t>Computer lab</a:t>
          </a:r>
          <a:endParaRPr lang="en-NZ" sz="2000" kern="1200" dirty="0"/>
        </a:p>
      </dsp:txBody>
      <dsp:txXfrm>
        <a:off x="270437" y="1205093"/>
        <a:ext cx="1305785" cy="1305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A255FF6-BA2C-49CA-B65A-644EB89ED3DD}" type="datetimeFigureOut">
              <a:rPr lang="en-US" smtClean="0"/>
              <a:pPr/>
              <a:t>2/21/2018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0336265C-8FA4-4E83-A6B0-C8227570D51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53349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342" y="0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NZ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7513" y="701675"/>
            <a:ext cx="6242050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3610" y="4447461"/>
            <a:ext cx="5189855" cy="421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4921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NZ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342" y="8894921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CF266C-2077-432B-845F-7175525BAE0C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9291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D572C-3675-4D2E-A68E-A87AED6DA84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2050" cy="35115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11493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34FBB-67E2-43D0-9EF2-CDD2C0225731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2050" cy="35115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4170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A0E21-C6BA-4EC8-B91B-71B163EA497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72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2050" cy="3511550"/>
          </a:xfrm>
          <a:ln/>
        </p:spPr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51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A0E21-C6BA-4EC8-B91B-71B163EA497F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2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2050" cy="3511550"/>
          </a:xfrm>
          <a:ln/>
        </p:spPr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4642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A0E21-C6BA-4EC8-B91B-71B163EA497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2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2050" cy="3511550"/>
          </a:xfrm>
          <a:ln/>
        </p:spPr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94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A0E21-C6BA-4EC8-B91B-71B163EA497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2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2050" cy="3511550"/>
          </a:xfrm>
          <a:ln/>
        </p:spPr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5581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A0E21-C6BA-4EC8-B91B-71B163EA497F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2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2050" cy="3511550"/>
          </a:xfrm>
          <a:ln/>
        </p:spPr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07043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A0E21-C6BA-4EC8-B91B-71B163EA497F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2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2050" cy="3511550"/>
          </a:xfrm>
          <a:ln/>
        </p:spPr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137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A0E21-C6BA-4EC8-B91B-71B163EA497F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2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2050" cy="3511550"/>
          </a:xfrm>
          <a:ln/>
        </p:spPr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8433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A0E21-C6BA-4EC8-B91B-71B163EA497F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2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2050" cy="3511550"/>
          </a:xfrm>
          <a:ln/>
        </p:spPr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8568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75" descr="leafppt"/>
          <p:cNvPicPr>
            <a:picLocks noChangeAspect="1" noChangeArrowheads="1"/>
          </p:cNvPicPr>
          <p:nvPr userDrawn="1"/>
        </p:nvPicPr>
        <p:blipFill rotWithShape="1">
          <a:blip r:embed="rId2" cstate="screen"/>
          <a:srcRect t="12548" b="12882"/>
          <a:stretch/>
        </p:blipFill>
        <p:spPr bwMode="auto">
          <a:xfrm>
            <a:off x="0" y="1419622"/>
            <a:ext cx="9148763" cy="2766541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286250"/>
            <a:ext cx="7086600" cy="68580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NZ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54660"/>
            <a:ext cx="7772400" cy="8572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3400" y="1085850"/>
            <a:ext cx="373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NZ" sz="1000" dirty="0">
                <a:solidFill>
                  <a:srgbClr val="3B3D3C"/>
                </a:solidFill>
              </a:rPr>
              <a:t>The New Zealand Institute for Plant &amp; Food Research Limited</a:t>
            </a:r>
          </a:p>
        </p:txBody>
      </p:sp>
      <p:pic>
        <p:nvPicPr>
          <p:cNvPr id="8" name="Picture 7" descr="PFR®_srgb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6294" y="339502"/>
            <a:ext cx="2879281" cy="1008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ed Top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8001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85850"/>
            <a:ext cx="3886200" cy="34861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85850"/>
            <a:ext cx="3886200" cy="34861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533400" y="1085850"/>
            <a:ext cx="373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NZ" sz="1000" dirty="0">
                <a:solidFill>
                  <a:srgbClr val="3B3D3C"/>
                </a:solidFill>
              </a:rPr>
              <a:t>The New Zealand Institute for Plant &amp; Food Research Limited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4353949"/>
            <a:ext cx="5046712" cy="269081"/>
          </a:xfrm>
        </p:spPr>
        <p:txBody>
          <a:bodyPr/>
          <a:lstStyle>
            <a:lvl1pPr marL="0" indent="0">
              <a:buNone/>
              <a:defRPr sz="1800" baseline="0">
                <a:solidFill>
                  <a:srgbClr val="5F5F5F"/>
                </a:solidFill>
              </a:defRPr>
            </a:lvl1pPr>
          </a:lstStyle>
          <a:p>
            <a:pPr lvl="0"/>
            <a:r>
              <a:rPr lang="en-US" dirty="0" smtClean="0"/>
              <a:t>Click to add e-mail address</a:t>
            </a:r>
          </a:p>
        </p:txBody>
      </p:sp>
      <p:sp>
        <p:nvSpPr>
          <p:cNvPr id="11" name="Text Box 374"/>
          <p:cNvSpPr txBox="1">
            <a:spLocks noChangeArrowheads="1"/>
          </p:cNvSpPr>
          <p:nvPr userDrawn="1"/>
        </p:nvSpPr>
        <p:spPr bwMode="auto">
          <a:xfrm>
            <a:off x="539552" y="3813888"/>
            <a:ext cx="3131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NZ" sz="1800" b="0" i="0" dirty="0" smtClean="0">
                <a:solidFill>
                  <a:schemeClr val="bg1"/>
                </a:solidFill>
              </a:rPr>
              <a:t>www.plantandfood.co.nz</a:t>
            </a:r>
            <a:endParaRPr lang="en-NZ" sz="1800" b="0" i="0" dirty="0">
              <a:solidFill>
                <a:schemeClr val="bg1"/>
              </a:solidFill>
            </a:endParaRPr>
          </a:p>
        </p:txBody>
      </p:sp>
      <p:pic>
        <p:nvPicPr>
          <p:cNvPr id="8" name="Picture 375" descr="leafppt"/>
          <p:cNvPicPr>
            <a:picLocks noChangeAspect="1" noChangeArrowheads="1"/>
          </p:cNvPicPr>
          <p:nvPr userDrawn="1"/>
        </p:nvPicPr>
        <p:blipFill rotWithShape="1">
          <a:blip r:embed="rId2" cstate="screen"/>
          <a:srcRect b="25211"/>
          <a:stretch/>
        </p:blipFill>
        <p:spPr bwMode="auto">
          <a:xfrm>
            <a:off x="0" y="1433512"/>
            <a:ext cx="9148763" cy="2774650"/>
          </a:xfrm>
          <a:prstGeom prst="rect">
            <a:avLst/>
          </a:prstGeom>
          <a:noFill/>
        </p:spPr>
      </p:pic>
      <p:pic>
        <p:nvPicPr>
          <p:cNvPr id="10" name="Picture 9" descr="PFR®_srgb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6294" y="339502"/>
            <a:ext cx="2879281" cy="1008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ED 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8001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Lucida Grande"/>
              <a:buChar char="»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472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85850"/>
            <a:ext cx="3886200" cy="34861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85850"/>
            <a:ext cx="3886200" cy="34861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8001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086600" cy="800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6463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85850"/>
            <a:ext cx="3886200" cy="170021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533400" y="2839643"/>
            <a:ext cx="3886200" cy="170021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499992" y="1085850"/>
            <a:ext cx="3886200" cy="170021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499992" y="2839643"/>
            <a:ext cx="3886200" cy="170021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8001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086600" cy="800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83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8001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42000">
              <a:defRPr/>
            </a:lvl1pPr>
            <a:lvl2pPr>
              <a:buFont typeface="Arial" pitchFamily="34" charset="0"/>
              <a:buChar char="»"/>
              <a:defRPr/>
            </a:lvl2pPr>
            <a:lvl3pPr>
              <a:buFont typeface="Arial" pitchFamily="34" charset="0"/>
              <a:buChar char="»"/>
              <a:defRPr/>
            </a:lvl3pPr>
            <a:lvl4pPr>
              <a:buFont typeface="Arial" pitchFamily="34" charset="0"/>
              <a:buChar char="»"/>
              <a:defRPr/>
            </a:lvl4pPr>
            <a:lvl5pP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NZ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Lucida Grande"/>
              <a:buChar char="»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WHIT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85850"/>
            <a:ext cx="3886200" cy="34861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85850"/>
            <a:ext cx="3886200" cy="34861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85850"/>
            <a:ext cx="3886200" cy="170021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533400" y="2839643"/>
            <a:ext cx="3886200" cy="170021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499992" y="1085850"/>
            <a:ext cx="3886200" cy="170021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499992" y="2839643"/>
            <a:ext cx="3886200" cy="170021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-342000">
              <a:defRPr/>
            </a:lvl1pPr>
            <a:lvl2pPr>
              <a:buFont typeface="Arial" pitchFamily="34" charset="0"/>
              <a:buChar char="»"/>
              <a:defRPr/>
            </a:lvl2pPr>
            <a:lvl3pPr>
              <a:buFont typeface="Arial" pitchFamily="34" charset="0"/>
              <a:buChar char="»"/>
              <a:defRPr/>
            </a:lvl3pPr>
            <a:lvl4pPr>
              <a:buFont typeface="Arial" pitchFamily="34" charset="0"/>
              <a:buChar char="»"/>
              <a:defRPr/>
            </a:lvl4pPr>
            <a:lvl5pP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  <a:p>
            <a:pPr lvl="1"/>
            <a:r>
              <a:rPr lang="en-NZ" noProof="0" dirty="0" smtClean="0"/>
              <a:t>Second level</a:t>
            </a:r>
          </a:p>
          <a:p>
            <a:pPr lvl="2"/>
            <a:r>
              <a:rPr lang="en-NZ" noProof="0" dirty="0" smtClean="0"/>
              <a:t>Third level</a:t>
            </a:r>
          </a:p>
          <a:p>
            <a:pPr lvl="3"/>
            <a:r>
              <a:rPr lang="en-NZ" noProof="0" dirty="0" smtClean="0"/>
              <a:t>Fourth level</a:t>
            </a:r>
          </a:p>
          <a:p>
            <a:pPr lvl="4"/>
            <a:r>
              <a:rPr lang="en-NZ" noProof="0" dirty="0" smtClean="0"/>
              <a:t>Fifth level</a:t>
            </a:r>
            <a:endParaRPr lang="en-NZ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086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85850"/>
            <a:ext cx="79248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436096" y="4919663"/>
            <a:ext cx="2286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NZ" sz="600" dirty="0">
                <a:solidFill>
                  <a:srgbClr val="3B3D3C"/>
                </a:solidFill>
                <a:ea typeface="+mn-ea"/>
              </a:rPr>
              <a:t>The New Zealand Institute for Plant &amp; Food Research Limited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7812360" y="4731990"/>
            <a:ext cx="1169417" cy="333479"/>
            <a:chOff x="4868" y="3992"/>
            <a:chExt cx="782" cy="223"/>
          </a:xfrm>
        </p:grpSpPr>
        <p:pic>
          <p:nvPicPr>
            <p:cNvPr id="16" name="Picture 7" descr="PFR_spot"/>
            <p:cNvPicPr>
              <a:picLocks noChangeAspect="1" noChangeArrowheads="1"/>
            </p:cNvPicPr>
            <p:nvPr userDrawn="1"/>
          </p:nvPicPr>
          <p:blipFill>
            <a:blip r:embed="rId14" cstate="screen"/>
            <a:srcRect/>
            <a:stretch>
              <a:fillRect/>
            </a:stretch>
          </p:blipFill>
          <p:spPr bwMode="auto">
            <a:xfrm>
              <a:off x="4982" y="3992"/>
              <a:ext cx="66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Line 9"/>
            <p:cNvSpPr>
              <a:spLocks noChangeShapeType="1"/>
            </p:cNvSpPr>
            <p:nvPr userDrawn="1"/>
          </p:nvSpPr>
          <p:spPr bwMode="auto">
            <a:xfrm>
              <a:off x="4868" y="3996"/>
              <a:ext cx="0" cy="214"/>
            </a:xfrm>
            <a:prstGeom prst="line">
              <a:avLst/>
            </a:prstGeom>
            <a:noFill/>
            <a:ln w="9525">
              <a:solidFill>
                <a:srgbClr val="3B3D3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NZ" sz="1800" dirty="0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80" r:id="rId3"/>
    <p:sldLayoutId id="2147483681" r:id="rId4"/>
    <p:sldLayoutId id="2147483677" r:id="rId5"/>
    <p:sldLayoutId id="2147483650" r:id="rId6"/>
    <p:sldLayoutId id="2147483652" r:id="rId7"/>
    <p:sldLayoutId id="2147483675" r:id="rId8"/>
    <p:sldLayoutId id="2147483673" r:id="rId9"/>
    <p:sldLayoutId id="2147483674" r:id="rId10"/>
    <p:sldLayoutId id="2147483672" r:id="rId11"/>
    <p:sldLayoutId id="214748367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9pPr>
    </p:titleStyle>
    <p:bodyStyle>
      <a:lvl1pPr marL="342000" indent="-342000" algn="l" rtl="0" eaLnBrk="1" fontAlgn="base" hangingPunct="1">
        <a:spcBef>
          <a:spcPts val="1680"/>
        </a:spcBef>
        <a:spcAft>
          <a:spcPct val="0"/>
        </a:spcAft>
        <a:buFont typeface="Lucida Grande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fontAlgn="base" hangingPunct="1">
        <a:spcBef>
          <a:spcPts val="432"/>
        </a:spcBef>
        <a:spcAft>
          <a:spcPts val="0"/>
        </a:spcAft>
        <a:buChar char="»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lant.pfr.co.nz/guide/dock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pyterhub.powerplant.pfr.co.nz/user/hraegb/notebooks/cfleit/ShinyClimateChange/runApsimClassicBash.ipynb" TargetMode="External"/><Relationship Id="rId5" Type="http://schemas.openxmlformats.org/officeDocument/2006/relationships/hyperlink" Target="https://powerplant.pfr.co.nz/case-studies/" TargetMode="External"/><Relationship Id="rId4" Type="http://schemas.openxmlformats.org/officeDocument/2006/relationships/hyperlink" Target="http://singularity.lbl.gov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971800"/>
            <a:ext cx="8143056" cy="857250"/>
          </a:xfrm>
        </p:spPr>
        <p:txBody>
          <a:bodyPr/>
          <a:lstStyle/>
          <a:p>
            <a:r>
              <a:rPr lang="en-US" dirty="0" smtClean="0"/>
              <a:t>Containers for Data Science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and examples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059582"/>
            <a:ext cx="771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Calibri" panose="020F0502020204030204"/>
                <a:ea typeface="+mn-ea"/>
                <a:hlinkClick r:id="rId3"/>
              </a:rPr>
              <a:t>https://powerplant.pfr.co.nz/guide/docker</a:t>
            </a:r>
            <a:endParaRPr lang="en-NZ" sz="1800" dirty="0" smtClean="0">
              <a:latin typeface="Calibri" panose="020F0502020204030204"/>
              <a:ea typeface="+mn-ea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NZ" sz="1800" dirty="0" smtClean="0">
              <a:latin typeface="Calibri" panose="020F0502020204030204"/>
              <a:ea typeface="+mn-ea"/>
              <a:hlinkClick r:id="rId4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Calibri" panose="020F0502020204030204"/>
                <a:ea typeface="+mn-ea"/>
                <a:hlinkClick r:id="rId4"/>
              </a:rPr>
              <a:t>http://singularity.lbl.gov/</a:t>
            </a:r>
            <a:endParaRPr lang="en-NZ" sz="1800" dirty="0" smtClean="0">
              <a:latin typeface="Calibri" panose="020F0502020204030204"/>
              <a:ea typeface="+mn-ea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NZ" sz="1800" dirty="0" smtClean="0">
              <a:latin typeface="Calibri" panose="020F0502020204030204"/>
              <a:ea typeface="+mn-ea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Calibri" panose="020F0502020204030204"/>
                <a:ea typeface="+mn-ea"/>
                <a:hlinkClick r:id="rId5"/>
              </a:rPr>
              <a:t>https://powerplant.pfr.co.nz/case-studies/</a:t>
            </a:r>
            <a:endParaRPr lang="en-NZ" sz="1800" dirty="0" smtClean="0">
              <a:latin typeface="Calibri" panose="020F0502020204030204"/>
              <a:ea typeface="+mn-ea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NZ" sz="1800" dirty="0" smtClean="0">
              <a:latin typeface="Calibri" panose="020F0502020204030204"/>
              <a:ea typeface="+mn-ea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Calibri" panose="020F0502020204030204"/>
                <a:ea typeface="+mn-ea"/>
                <a:hlinkClick r:id="rId4"/>
              </a:rPr>
              <a:t>https://jupyterhub.powerplant.pfr.co.nz/user/hraegb/notebooks/00.jupyter_examples/analysing_data_using_docker_containers.ipynb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NZ" sz="1800" dirty="0" smtClean="0">
              <a:latin typeface="Calibri" panose="020F0502020204030204"/>
              <a:ea typeface="+mn-ea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Calibri" panose="020F0502020204030204"/>
                <a:ea typeface="+mn-ea"/>
                <a:hlinkClick r:id="rId6"/>
              </a:rPr>
              <a:t>https://jupyterhub.powerplant.pfr.co.nz/user/hraegb/notebooks/cfleit/ShinyClimateChange/runApsimClassicBash.ipynb</a:t>
            </a:r>
            <a:endParaRPr lang="en-NZ" sz="1800" dirty="0" smtClean="0"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6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3400" y="1085850"/>
            <a:ext cx="373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NZ" sz="1000" dirty="0">
                <a:solidFill>
                  <a:srgbClr val="3B3D3C"/>
                </a:solidFill>
              </a:rPr>
              <a:t>The New Zealand Institute for Plant &amp; Food Research Limited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1800" y="1131590"/>
            <a:ext cx="5115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NZ" dirty="0"/>
              <a:t>Setup apparatus</a:t>
            </a:r>
          </a:p>
          <a:p>
            <a:pPr marL="457200" indent="-457200">
              <a:buAutoNum type="arabicPeriod"/>
            </a:pPr>
            <a:r>
              <a:rPr lang="en-NZ" dirty="0"/>
              <a:t>Take measurements</a:t>
            </a:r>
          </a:p>
          <a:p>
            <a:pPr marL="457200" indent="-457200">
              <a:buAutoNum type="arabicPeriod"/>
            </a:pPr>
            <a:r>
              <a:rPr lang="en-NZ" dirty="0"/>
              <a:t>(…</a:t>
            </a:r>
            <a:r>
              <a:rPr lang="en-NZ" dirty="0" err="1"/>
              <a:t>etc</a:t>
            </a:r>
            <a:r>
              <a:rPr lang="en-NZ" dirty="0"/>
              <a:t>)</a:t>
            </a:r>
          </a:p>
          <a:p>
            <a:pPr marL="457200" indent="-457200">
              <a:buAutoNum type="arabicPeriod"/>
            </a:pPr>
            <a:r>
              <a:rPr lang="en-NZ" dirty="0"/>
              <a:t>Document procedure and results</a:t>
            </a:r>
          </a:p>
          <a:p>
            <a:pPr marL="457200" indent="-457200">
              <a:buAutoNum type="arabicPeriod"/>
            </a:pPr>
            <a:r>
              <a:rPr lang="en-NZ" dirty="0"/>
              <a:t>Publish</a:t>
            </a:r>
          </a:p>
          <a:p>
            <a:pPr marL="457200" indent="-457200">
              <a:buAutoNum type="arabicPeriod"/>
            </a:pPr>
            <a:endParaRPr lang="en-NZ" dirty="0"/>
          </a:p>
          <a:p>
            <a:pPr marL="457200" indent="-457200">
              <a:buAutoNum type="arabicPeriod"/>
            </a:pPr>
            <a:r>
              <a:rPr lang="en-NZ" dirty="0"/>
              <a:t>Repeat (peer review)</a:t>
            </a:r>
          </a:p>
          <a:p>
            <a:pPr marL="457200" indent="-457200">
              <a:buAutoNum type="arabicPeriod"/>
            </a:pPr>
            <a:r>
              <a:rPr lang="en-NZ" dirty="0" smtClean="0"/>
              <a:t>Profit</a:t>
            </a:r>
            <a:endParaRPr lang="en-NZ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62651652"/>
              </p:ext>
            </p:extLst>
          </p:nvPr>
        </p:nvGraphicFramePr>
        <p:xfrm>
          <a:off x="533400" y="915566"/>
          <a:ext cx="1846659" cy="371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2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Reproducible? Research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1800" y="1131590"/>
            <a:ext cx="60051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NZ" dirty="0" smtClean="0"/>
              <a:t>Setup environment and copy input data</a:t>
            </a:r>
          </a:p>
          <a:p>
            <a:pPr marL="457200" indent="-457200">
              <a:buAutoNum type="arabicPeriod"/>
            </a:pPr>
            <a:r>
              <a:rPr lang="en-NZ" dirty="0" smtClean="0"/>
              <a:t>Install and configure scientific software</a:t>
            </a:r>
          </a:p>
          <a:p>
            <a:pPr marL="457200" indent="-457200">
              <a:buAutoNum type="arabicPeriod"/>
            </a:pPr>
            <a:r>
              <a:rPr lang="en-NZ" dirty="0" smtClean="0"/>
              <a:t>Process data with scientific software</a:t>
            </a:r>
          </a:p>
          <a:p>
            <a:pPr marL="457200" indent="-457200">
              <a:buAutoNum type="arabicPeriod"/>
            </a:pPr>
            <a:r>
              <a:rPr lang="en-NZ" dirty="0" smtClean="0"/>
              <a:t>Generate fancy plots</a:t>
            </a:r>
          </a:p>
          <a:p>
            <a:pPr marL="457200" indent="-457200">
              <a:buAutoNum type="arabicPeriod"/>
            </a:pPr>
            <a:r>
              <a:rPr lang="en-NZ" dirty="0" smtClean="0"/>
              <a:t>Document procedure and results</a:t>
            </a:r>
          </a:p>
          <a:p>
            <a:pPr marL="457200" indent="-457200">
              <a:buAutoNum type="arabicPeriod"/>
            </a:pPr>
            <a:r>
              <a:rPr lang="en-NZ" dirty="0" smtClean="0"/>
              <a:t>Publish</a:t>
            </a:r>
          </a:p>
          <a:p>
            <a:pPr marL="457200" indent="-457200">
              <a:buAutoNum type="arabicPeriod"/>
            </a:pPr>
            <a:endParaRPr lang="en-NZ" dirty="0"/>
          </a:p>
          <a:p>
            <a:pPr marL="457200" indent="-457200">
              <a:buAutoNum type="arabicPeriod"/>
            </a:pPr>
            <a:r>
              <a:rPr lang="en-NZ" dirty="0" smtClean="0"/>
              <a:t>Repeat (peer review)</a:t>
            </a:r>
          </a:p>
          <a:p>
            <a:pPr marL="457200" indent="-457200">
              <a:buAutoNum type="arabicPeriod"/>
            </a:pPr>
            <a:r>
              <a:rPr lang="en-NZ" dirty="0" smtClean="0"/>
              <a:t>Profit (?)</a:t>
            </a:r>
          </a:p>
          <a:p>
            <a:pPr marL="457200" indent="-457200">
              <a:buAutoNum type="arabicPeriod"/>
            </a:pPr>
            <a:endParaRPr lang="en-NZ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1893269"/>
              </p:ext>
            </p:extLst>
          </p:nvPr>
        </p:nvGraphicFramePr>
        <p:xfrm>
          <a:off x="533400" y="915566"/>
          <a:ext cx="1846659" cy="371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71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3966592" cy="800100"/>
          </a:xfrm>
        </p:spPr>
        <p:txBody>
          <a:bodyPr/>
          <a:lstStyle/>
          <a:p>
            <a:r>
              <a:rPr lang="en-US" dirty="0" smtClean="0"/>
              <a:t>Reproducible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1800" y="1131590"/>
            <a:ext cx="62921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NZ" dirty="0" smtClean="0"/>
              <a:t>Setup environment and copy input data</a:t>
            </a:r>
          </a:p>
          <a:p>
            <a:pPr marL="457200" indent="-457200">
              <a:buAutoNum type="arabicPeriod" startAt="7"/>
            </a:pPr>
            <a:r>
              <a:rPr lang="en-NZ" dirty="0" smtClean="0"/>
              <a:t>Fail to install scientific software</a:t>
            </a:r>
          </a:p>
          <a:p>
            <a:pPr marL="457200" indent="-457200">
              <a:buAutoNum type="arabicPeriod" startAt="7"/>
            </a:pPr>
            <a:r>
              <a:rPr lang="en-NZ" dirty="0" smtClean="0"/>
              <a:t>Ask software author for help, wait months</a:t>
            </a:r>
          </a:p>
          <a:p>
            <a:pPr marL="457200" indent="-457200">
              <a:buAutoNum type="arabicPeriod" startAt="7"/>
            </a:pPr>
            <a:r>
              <a:rPr lang="en-NZ" dirty="0" smtClean="0"/>
              <a:t>Get told “</a:t>
            </a:r>
            <a:r>
              <a:rPr lang="en-NZ" dirty="0" err="1" smtClean="0"/>
              <a:t>worksforme</a:t>
            </a:r>
            <a:r>
              <a:rPr lang="en-NZ" dirty="0" smtClean="0"/>
              <a:t>”</a:t>
            </a:r>
          </a:p>
          <a:p>
            <a:pPr marL="457200" indent="-457200">
              <a:buAutoNum type="arabicPeriod" startAt="7"/>
            </a:pPr>
            <a:r>
              <a:rPr lang="en-NZ" dirty="0" smtClean="0"/>
              <a:t>Ask </a:t>
            </a:r>
            <a:r>
              <a:rPr lang="en-NZ" dirty="0" err="1" smtClean="0"/>
              <a:t>SysAdmin</a:t>
            </a:r>
            <a:r>
              <a:rPr lang="en-NZ" dirty="0" smtClean="0"/>
              <a:t> for help, wait some more</a:t>
            </a:r>
          </a:p>
          <a:p>
            <a:pPr marL="457200" indent="-457200">
              <a:buAutoNum type="arabicPeriod" startAt="7"/>
            </a:pPr>
            <a:r>
              <a:rPr lang="en-NZ" dirty="0" err="1" smtClean="0"/>
              <a:t>SysAdmin</a:t>
            </a:r>
            <a:r>
              <a:rPr lang="en-NZ" dirty="0" smtClean="0"/>
              <a:t> says he can’t do anything</a:t>
            </a:r>
            <a:br>
              <a:rPr lang="en-NZ" dirty="0" smtClean="0"/>
            </a:br>
            <a:r>
              <a:rPr lang="en-NZ" dirty="0" smtClean="0"/>
              <a:t>	while muttering something about</a:t>
            </a:r>
            <a:br>
              <a:rPr lang="en-NZ" dirty="0" smtClean="0"/>
            </a:br>
            <a:r>
              <a:rPr lang="en-NZ" dirty="0" smtClean="0"/>
              <a:t>	“dependency hell”</a:t>
            </a:r>
          </a:p>
          <a:p>
            <a:pPr marL="457200" indent="-457200">
              <a:buAutoNum type="arabicPeriod" startAt="7"/>
            </a:pPr>
            <a:r>
              <a:rPr lang="en-NZ" dirty="0" smtClean="0"/>
              <a:t>Contemplate your life choices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1893269"/>
              </p:ext>
            </p:extLst>
          </p:nvPr>
        </p:nvGraphicFramePr>
        <p:xfrm>
          <a:off x="533400" y="915566"/>
          <a:ext cx="1846659" cy="371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 bwMode="auto">
          <a:xfrm>
            <a:off x="4427984" y="0"/>
            <a:ext cx="46085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kern="0" dirty="0" smtClean="0"/>
              <a:t>IT-induced hatred for life</a:t>
            </a:r>
            <a:endParaRPr lang="en-US" strike="sngStrike" kern="0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587330" y="419674"/>
            <a:ext cx="3816424" cy="114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676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Dependency Hell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22" y="1203598"/>
            <a:ext cx="6229528" cy="169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6822" y="3147814"/>
            <a:ext cx="622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</a:t>
            </a:r>
            <a:r>
              <a:rPr lang="en-US" dirty="0" err="1"/>
              <a:t>prereqs</a:t>
            </a:r>
            <a:r>
              <a:rPr lang="en-US" dirty="0"/>
              <a:t> for CPSC 357, the class on package management, are CPSC 432, CPSC 357, and glibc2.5 or later</a:t>
            </a:r>
            <a:r>
              <a:rPr lang="en-US" dirty="0" smtClean="0"/>
              <a:t>.”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1356822" y="4443958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https://xkcd.com/754/</a:t>
            </a:r>
          </a:p>
        </p:txBody>
      </p:sp>
    </p:spTree>
    <p:extLst>
      <p:ext uri="{BB962C8B-B14F-4D97-AF65-F5344CB8AC3E}">
        <p14:creationId xmlns:p14="http://schemas.microsoft.com/office/powerpoint/2010/main" val="17998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Containers?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00100"/>
            <a:ext cx="6905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Engines in powerPlant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31590"/>
            <a:ext cx="3810000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31590"/>
            <a:ext cx="3152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containers (Docker)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21" y="915566"/>
            <a:ext cx="82870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[user@aklppf31:~]</a:t>
            </a:r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NZ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NZ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NZ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NZ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n-NZ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run 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--name=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poretools_docker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-v /input/genomic/viral/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minION_lambda_phage_burn_in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input:ro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-v $(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)/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docker_output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:/output </a:t>
            </a:r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NZ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NZ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</a:t>
            </a:r>
            <a:r>
              <a:rPr lang="en-NZ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NZ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poretools</a:t>
            </a:r>
            <a:endParaRPr lang="en-NZ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containerhub.powerplant.pfr.co.nz/</a:t>
            </a:r>
            <a:r>
              <a:rPr lang="en-NZ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appiarium</a:t>
            </a:r>
            <a:r>
              <a:rPr lang="en-NZ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/poretools:0.6.0a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en-NZ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NZ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</a:p>
          <a:p>
            <a:endParaRPr lang="en-NZ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usage: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poretools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 [-v]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{combine,fastq,fasta,stats,hist,events,readstats,tabular,nucdist,metadata,index,qualdist,qualpos,winner,squiggle,times,yield_plot,occupancy,organise}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...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optional arguments: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-h, --help            show this help message and exit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-v, --version         Installed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poretools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version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[sub-commands]: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containers (Singularity)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915566"/>
            <a:ext cx="82870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[user@aklppf31:~]</a:t>
            </a:r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module load </a:t>
            </a:r>
            <a:r>
              <a:rPr lang="en-NZ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gromacs</a:t>
            </a:r>
            <a:endParaRPr lang="en-NZ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user@aklppf31 ~]$ singularity help /software/chemistry/gromacs-2018/gromacs-2018.img</a:t>
            </a:r>
          </a:p>
          <a:p>
            <a:endParaRPr lang="en-NZ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Singularity container provides 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Gromacs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 2018</a:t>
            </a:r>
          </a:p>
          <a:p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Usage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------</a:t>
            </a:r>
          </a:p>
          <a:p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NOTE: you must be able to run Singularity in your cluster, and the `singularity` command should be in your PATH.</a:t>
            </a:r>
          </a:p>
          <a:p>
            <a:endParaRPr lang="en-N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You can run this container in several ways:</a:t>
            </a:r>
          </a:p>
          <a:p>
            <a:endParaRPr lang="en-N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a) Execute the image file directly:</a:t>
            </a:r>
          </a:p>
          <a:p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$ gromacs-2018.img &lt;subcommand&gt; &lt;subcommand 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N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b) Using the `singularity run` syntax:</a:t>
            </a:r>
          </a:p>
          <a:p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$ singularity run gromacs-2018.img &lt;subcommand&gt; &lt;subcommand 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N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c) Opening a shell inside the container with `singularity shell`:</a:t>
            </a:r>
          </a:p>
          <a:p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$ singularity shell gromacs-2018.img</a:t>
            </a:r>
          </a:p>
          <a:p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  Singularity gromacs-2018.img:~&gt; source /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gromacs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/bin/GMXRC</a:t>
            </a:r>
          </a:p>
          <a:p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  Singularity gromacs-2018.img:~&gt; 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gmx</a:t>
            </a:r>
            <a:r>
              <a:rPr lang="en-NZ" sz="1200" dirty="0">
                <a:latin typeface="Consolas" panose="020B0609020204030204" pitchFamily="49" charset="0"/>
                <a:cs typeface="Consolas" panose="020B0609020204030204" pitchFamily="49" charset="0"/>
              </a:rPr>
              <a:t> &lt;subcommand&gt; &lt;subcommand </a:t>
            </a:r>
            <a:r>
              <a:rPr lang="en-N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N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FR_template_16x9">
  <a:themeElements>
    <a:clrScheme name="">
      <a:dk1>
        <a:srgbClr val="333333"/>
      </a:dk1>
      <a:lt1>
        <a:srgbClr val="FFFFFF"/>
      </a:lt1>
      <a:dk2>
        <a:srgbClr val="808080"/>
      </a:dk2>
      <a:lt2>
        <a:srgbClr val="808080"/>
      </a:lt2>
      <a:accent1>
        <a:srgbClr val="CACECE"/>
      </a:accent1>
      <a:accent2>
        <a:srgbClr val="ECEFF0"/>
      </a:accent2>
      <a:accent3>
        <a:srgbClr val="FFFFFF"/>
      </a:accent3>
      <a:accent4>
        <a:srgbClr val="2A2A2A"/>
      </a:accent4>
      <a:accent5>
        <a:srgbClr val="E1E3E3"/>
      </a:accent5>
      <a:accent6>
        <a:srgbClr val="D6D9D9"/>
      </a:accent6>
      <a:hlink>
        <a:srgbClr val="4C4C4C"/>
      </a:hlink>
      <a:folHlink>
        <a:srgbClr val="660033"/>
      </a:folHlink>
    </a:clrScheme>
    <a:fontScheme name="PFR_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PFR_template 1">
        <a:dk1>
          <a:srgbClr val="000000"/>
        </a:dk1>
        <a:lt1>
          <a:srgbClr val="FFFFFF"/>
        </a:lt1>
        <a:dk2>
          <a:srgbClr val="506860"/>
        </a:dk2>
        <a:lt2>
          <a:srgbClr val="808080"/>
        </a:lt2>
        <a:accent1>
          <a:srgbClr val="CACECE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1E3E3"/>
        </a:accent5>
        <a:accent6>
          <a:srgbClr val="E70000"/>
        </a:accent6>
        <a:hlink>
          <a:srgbClr val="4C4C4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FR_template 2">
        <a:dk1>
          <a:srgbClr val="000000"/>
        </a:dk1>
        <a:lt1>
          <a:srgbClr val="FFFFFF"/>
        </a:lt1>
        <a:dk2>
          <a:srgbClr val="506860"/>
        </a:dk2>
        <a:lt2>
          <a:srgbClr val="808080"/>
        </a:lt2>
        <a:accent1>
          <a:srgbClr val="CACECE"/>
        </a:accent1>
        <a:accent2>
          <a:srgbClr val="ECEFF0"/>
        </a:accent2>
        <a:accent3>
          <a:srgbClr val="FFFFFF"/>
        </a:accent3>
        <a:accent4>
          <a:srgbClr val="000000"/>
        </a:accent4>
        <a:accent5>
          <a:srgbClr val="E1E3E3"/>
        </a:accent5>
        <a:accent6>
          <a:srgbClr val="D6D9D9"/>
        </a:accent6>
        <a:hlink>
          <a:srgbClr val="4C4C4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DACCEF528DCBEE4A9380754A30776704" ma:contentTypeVersion="4" ma:contentTypeDescription="Create a new Template" ma:contentTypeScope="" ma:versionID="620c8553cc2f22966a55adffd089b689">
  <xsd:schema xmlns:xsd="http://www.w3.org/2001/XMLSchema" xmlns:xs="http://www.w3.org/2001/XMLSchema" xmlns:p="http://schemas.microsoft.com/office/2006/metadata/properties" xmlns:ns2="56234032-a0f9-4e24-ad0c-3606e3b07271" xmlns:ns3="496c2fdc-2dbe-46dc-ae50-5dcdb014058f" xmlns:ns4="8e4dc625-a080-46dd-a669-0042841ac301" targetNamespace="http://schemas.microsoft.com/office/2006/metadata/properties" ma:root="true" ma:fieldsID="6a0a08192ff89e394822a8a7fb9db024" ns2:_="" ns3:_="" ns4:_="">
    <xsd:import namespace="56234032-a0f9-4e24-ad0c-3606e3b07271"/>
    <xsd:import namespace="496c2fdc-2dbe-46dc-ae50-5dcdb014058f"/>
    <xsd:import namespace="8e4dc625-a080-46dd-a669-0042841ac301"/>
    <xsd:element name="properties">
      <xsd:complexType>
        <xsd:sequence>
          <xsd:element name="documentManagement">
            <xsd:complexType>
              <xsd:all>
                <xsd:element ref="ns2:Template_x0020_Type" minOccurs="0"/>
                <xsd:element ref="ns2:Description0" minOccurs="0"/>
                <xsd:element ref="ns3:i66a1c22288748339a9b02df72c7bca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4032-a0f9-4e24-ad0c-3606e3b07271" elementFormDefault="qualified">
    <xsd:import namespace="http://schemas.microsoft.com/office/2006/documentManagement/types"/>
    <xsd:import namespace="http://schemas.microsoft.com/office/infopath/2007/PartnerControls"/>
    <xsd:element name="Template_x0020_Type" ma:index="8" nillable="true" ma:displayName="Item Type" ma:format="Dropdown" ma:internalName="Template_x0020_Type" ma:readOnly="false">
      <xsd:simpleType>
        <xsd:restriction base="dms:Choice">
          <xsd:enumeration value="Fax"/>
          <xsd:enumeration value="Letter"/>
          <xsd:enumeration value="Memo"/>
          <xsd:enumeration value="Outlook E-Headers"/>
          <xsd:enumeration value="Presentation"/>
          <xsd:enumeration value="Signage"/>
          <xsd:enumeration value="Certificate"/>
          <xsd:enumeration value="Resource"/>
          <xsd:enumeration value="Australia Resources"/>
          <xsd:enumeration value="Asia Resources"/>
          <xsd:enumeration value="Fact Card"/>
          <xsd:enumeration value="Fact Card - General"/>
          <xsd:enumeration value="Fact Card - Horticulture"/>
          <xsd:enumeration value="Fact Card - Food and Beverage"/>
          <xsd:enumeration value="Fact Card - Cropping"/>
          <xsd:enumeration value="Fact Card - Wine"/>
          <xsd:enumeration value="Fact Card - Seafood"/>
          <xsd:enumeration value="Report"/>
          <xsd:enumeration value="Brochure"/>
          <xsd:enumeration value="Poster"/>
        </xsd:restriction>
      </xsd:simpleType>
    </xsd:element>
    <xsd:element name="Description0" ma:index="9" nillable="true" ma:displayName="Description" ma:internalName="Description0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6c2fdc-2dbe-46dc-ae50-5dcdb014058f" elementFormDefault="qualified">
    <xsd:import namespace="http://schemas.microsoft.com/office/2006/documentManagement/types"/>
    <xsd:import namespace="http://schemas.microsoft.com/office/infopath/2007/PartnerControls"/>
    <xsd:element name="i66a1c22288748339a9b02df72c7bcaf" ma:index="11" nillable="true" ma:taxonomy="true" ma:internalName="i66a1c22288748339a9b02df72c7bcaf" ma:taxonomyFieldName="PFR_Department" ma:displayName="PFR Department" ma:readOnly="false" ma:default="" ma:fieldId="{266a1c22-2887-4833-9a9b-02df72c7bcaf}" ma:sspId="851a8733-41a3-4250-a9ab-11819fdc6ee0" ma:termSetId="a1ff42c2-3e07-406b-a502-7f98489000d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c625-a080-46dd-a669-0042841ac30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5f2a5cc-9d3a-4044-b23f-529b71d9e96a}" ma:internalName="TaxCatchAll" ma:showField="CatchAllData" ma:web="4dd2d70e-177f-4c23-8ce9-fc74cad9c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Template_x0020_Type xmlns="56234032-a0f9-4e24-ad0c-3606e3b07271">Presentation</Template_x0020_Type>
    <Description0 xmlns="56234032-a0f9-4e24-ad0c-3606e3b07271">PFR Branded Powerpoint Template (Wide Format 16x9)</Description0>
    <TaxCatchAll xmlns="8e4dc625-a080-46dd-a669-0042841ac301">
      <Value>16</Value>
    </TaxCatchAll>
    <i66a1c22288748339a9b02df72c7bcaf xmlns="496c2fdc-2dbe-46dc-ae50-5dcdb01405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 ＆ Design</TermName>
          <TermId xmlns="http://schemas.microsoft.com/office/infopath/2007/PartnerControls">54b69ccd-c27f-4e1c-b596-91f197c51aba</TermId>
        </TermInfo>
      </Terms>
    </i66a1c22288748339a9b02df72c7bca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334E5-0494-468D-940E-C05950934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234032-a0f9-4e24-ad0c-3606e3b07271"/>
    <ds:schemaRef ds:uri="496c2fdc-2dbe-46dc-ae50-5dcdb014058f"/>
    <ds:schemaRef ds:uri="8e4dc625-a080-46dd-a669-0042841ac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D822E-A1F1-4BD1-B470-FD6AA090D600}">
  <ds:schemaRefs>
    <ds:schemaRef ds:uri="56234032-a0f9-4e24-ad0c-3606e3b07271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496c2fdc-2dbe-46dc-ae50-5dcdb014058f"/>
    <ds:schemaRef ds:uri="http://purl.org/dc/dcmitype/"/>
    <ds:schemaRef ds:uri="http://schemas.microsoft.com/office/2006/metadata/properties"/>
    <ds:schemaRef ds:uri="http://purl.org/dc/terms/"/>
    <ds:schemaRef ds:uri="8e4dc625-a080-46dd-a669-0042841ac301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1EA672-5CF3-41EF-BD13-36764C3E2B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PFR_Blank_16_x_9_Template</Template>
  <TotalTime>410</TotalTime>
  <Words>411</Words>
  <Application>Microsoft Office PowerPoint</Application>
  <PresentationFormat>On-screen Show (16:9)</PresentationFormat>
  <Paragraphs>98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Consolas</vt:lpstr>
      <vt:lpstr>Lucida Grande</vt:lpstr>
      <vt:lpstr>PFR_template_16x9</vt:lpstr>
      <vt:lpstr>Containers for Data Science</vt:lpstr>
      <vt:lpstr>Reproducible Research</vt:lpstr>
      <vt:lpstr>Reproducible? Research</vt:lpstr>
      <vt:lpstr>Reproducible Research</vt:lpstr>
      <vt:lpstr>Dependency Hell</vt:lpstr>
      <vt:lpstr>What are Containers?</vt:lpstr>
      <vt:lpstr>Container Engines in powerPlant</vt:lpstr>
      <vt:lpstr>Using containers (Docker)</vt:lpstr>
      <vt:lpstr>Using containers (Singularity)</vt:lpstr>
      <vt:lpstr>More information and examples</vt:lpstr>
      <vt:lpstr>PowerPoint Presentation</vt:lpstr>
    </vt:vector>
  </TitlesOfParts>
  <Company>Plant &amp; Food Research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for Data Science</dc:title>
  <dc:creator>Eric Burgueno</dc:creator>
  <cp:lastModifiedBy>Eric Burgueno</cp:lastModifiedBy>
  <cp:revision>37</cp:revision>
  <dcterms:created xsi:type="dcterms:W3CDTF">2017-10-09T20:37:44Z</dcterms:created>
  <dcterms:modified xsi:type="dcterms:W3CDTF">2018-02-21T04:23:13Z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0x010100DACCEF528DCBEE4A9380754A30776704</vt:lpwstr>
  </property>
  <property fmtid="{D5CDD505-2E9C-101B-9397-08002B2CF9AE}" pid="3" name="Order">
    <vt:r8>9300</vt:r8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PFR_Department">
    <vt:lpwstr>16</vt:lpwstr>
  </property>
  <property fmtid="{D5CDD505-2E9C-101B-9397-08002B2CF9AE}" pid="8" name="Thumnail filename">
    <vt:lpwstr/>
  </property>
  <property fmtid="{D5CDD505-2E9C-101B-9397-08002B2CF9AE}" pid="9" name="TemplateUrl">
    <vt:lpwstr/>
  </property>
</Properties>
</file>