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19CE4B-6D82-A236-85C7-934F34D0232F}" name="Rasmuson, Nick" initials="RN" userId="S::nicholas_rasmuson1@baylor.edu::cf16f6c7-735f-4364-9c81-956bd8f2d1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2561D-AADC-BAF5-3E83-C617FDCC9ED2}" v="5" dt="2023-12-01T05:50:32.131"/>
    <p1510:client id="{4884ADEF-7B44-E970-C8FE-132B0E1CDE4D}" v="37" dt="2023-12-01T22:08:06.461"/>
    <p1510:client id="{4896F671-839B-56E1-D74C-A4AEB6BE9E63}" v="51" dt="2023-12-02T00:27:14.713"/>
    <p1510:client id="{585F48A6-162B-C60B-F1F1-A705024AB898}" v="16" dt="2023-12-01T18:05:06.330"/>
    <p1510:client id="{5C53C600-54DE-C0B9-A82F-72BC966946B6}" v="346" dt="2023-12-01T19:47:39.986"/>
    <p1510:client id="{5D656F92-AAD7-BE96-3141-F1B27FCC7BEB}" v="1146" dt="2023-12-02T00:14:19.125"/>
    <p1510:client id="{65C9FA02-4AD8-3A79-EC63-E882C71D3B2F}" v="9" dt="2023-12-02T00:07:03.212"/>
    <p1510:client id="{81F696DA-1288-4E83-A88F-0413F4C79308}" v="13" dt="2023-12-01T08:43:57.495"/>
    <p1510:client id="{9196624A-A580-EE84-A7EA-86FDB21F25CD}" v="75" dt="2023-12-02T02:57:08.357"/>
    <p1510:client id="{9341348D-961E-F9ED-973A-8B9208323909}" v="179" dt="2023-12-01T20:43:39.009"/>
    <p1510:client id="{950FABA3-B585-9861-9348-F5CAE03B926B}" v="72" dt="2023-12-01T21:21:27.318"/>
    <p1510:client id="{984D0809-59B0-4CA6-AE98-3A29F7EFEE2A}" v="477" dt="2023-11-30T20:42:41.532"/>
    <p1510:client id="{A092A450-317A-6B34-32F3-056708EC0DA2}" v="923" dt="2023-12-01T21:15:30.351"/>
    <p1510:client id="{B7B8ED13-D7D9-9921-281D-C99427A34DCE}" v="208" dt="2023-12-01T19:29:20.539"/>
    <p1510:client id="{EF2542F4-E1F2-A3C4-9DF5-DE1AA290EC43}" v="68" dt="2023-12-01T07:09:20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6160F-AB0D-40FD-90A0-85DE78E9E9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F3845C-2FF5-4802-8A38-9356BF5016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An NFL football season is 18 weeks</a:t>
          </a:r>
          <a:endParaRPr lang="en-US" dirty="0"/>
        </a:p>
      </dgm:t>
    </dgm:pt>
    <dgm:pt modelId="{C9232F30-3471-4116-808D-3BF7F57C2D39}" type="parTrans" cxnId="{2B515385-031B-4C24-945A-4A322288142F}">
      <dgm:prSet/>
      <dgm:spPr/>
      <dgm:t>
        <a:bodyPr/>
        <a:lstStyle/>
        <a:p>
          <a:endParaRPr lang="en-US"/>
        </a:p>
      </dgm:t>
    </dgm:pt>
    <dgm:pt modelId="{55BF8AE8-0228-4431-B384-D5861D4AD693}" type="sibTrans" cxnId="{2B515385-031B-4C24-945A-4A322288142F}">
      <dgm:prSet/>
      <dgm:spPr/>
      <dgm:t>
        <a:bodyPr/>
        <a:lstStyle/>
        <a:p>
          <a:endParaRPr lang="en-US"/>
        </a:p>
      </dgm:t>
    </dgm:pt>
    <dgm:pt modelId="{E0989F0D-9247-4634-8697-0F9B7C1AF6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Based on the boxplot, we can see that the median is right under 10 weeks, hovering around 9 weeks</a:t>
          </a:r>
          <a:endParaRPr lang="en-US" dirty="0"/>
        </a:p>
      </dgm:t>
    </dgm:pt>
    <dgm:pt modelId="{5B44CD7A-DB24-4A83-9785-C9211F4733ED}" type="parTrans" cxnId="{EE5B6B18-2E1A-408B-AA98-9F9675437963}">
      <dgm:prSet/>
      <dgm:spPr/>
      <dgm:t>
        <a:bodyPr/>
        <a:lstStyle/>
        <a:p>
          <a:endParaRPr lang="en-US"/>
        </a:p>
      </dgm:t>
    </dgm:pt>
    <dgm:pt modelId="{7BA0D8C2-DCC4-41A2-B998-2CA8EF05334D}" type="sibTrans" cxnId="{EE5B6B18-2E1A-408B-AA98-9F9675437963}">
      <dgm:prSet/>
      <dgm:spPr/>
      <dgm:t>
        <a:bodyPr/>
        <a:lstStyle/>
        <a:p>
          <a:endParaRPr lang="en-US"/>
        </a:p>
      </dgm:t>
    </dgm:pt>
    <dgm:pt modelId="{AB4A884F-E1FE-4ED3-AAD3-7D7172171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This is approximately halfway through the NFL football season</a:t>
          </a:r>
          <a:endParaRPr lang="en-US" dirty="0"/>
        </a:p>
      </dgm:t>
    </dgm:pt>
    <dgm:pt modelId="{CA16BAFB-ABFE-4B82-8556-F7ACD1475B1B}" type="parTrans" cxnId="{0EB15C35-2171-4977-8724-84632261A186}">
      <dgm:prSet/>
      <dgm:spPr/>
      <dgm:t>
        <a:bodyPr/>
        <a:lstStyle/>
        <a:p>
          <a:endParaRPr lang="en-US"/>
        </a:p>
      </dgm:t>
    </dgm:pt>
    <dgm:pt modelId="{171E6516-071D-4533-BCD2-6C030B4EE4D2}" type="sibTrans" cxnId="{0EB15C35-2171-4977-8724-84632261A186}">
      <dgm:prSet/>
      <dgm:spPr/>
      <dgm:t>
        <a:bodyPr/>
        <a:lstStyle/>
        <a:p>
          <a:endParaRPr lang="en-US"/>
        </a:p>
      </dgm:t>
    </dgm:pt>
    <dgm:pt modelId="{57556AEE-CBE7-4C05-BE71-AC5308B4A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The boxplot is also right skewed</a:t>
          </a:r>
          <a:endParaRPr lang="en-US" dirty="0"/>
        </a:p>
      </dgm:t>
    </dgm:pt>
    <dgm:pt modelId="{84EC69C7-D04B-43CD-9C2D-E1F22BF27E96}" type="parTrans" cxnId="{65FD7B67-F62D-4AE3-B5EA-CF6254B36DA2}">
      <dgm:prSet/>
      <dgm:spPr/>
      <dgm:t>
        <a:bodyPr/>
        <a:lstStyle/>
        <a:p>
          <a:endParaRPr lang="en-US"/>
        </a:p>
      </dgm:t>
    </dgm:pt>
    <dgm:pt modelId="{8F740E0F-3E04-420C-9EDC-D8369C9DCE8D}" type="sibTrans" cxnId="{65FD7B67-F62D-4AE3-B5EA-CF6254B36DA2}">
      <dgm:prSet/>
      <dgm:spPr/>
      <dgm:t>
        <a:bodyPr/>
        <a:lstStyle/>
        <a:p>
          <a:endParaRPr lang="en-US"/>
        </a:p>
      </dgm:t>
    </dgm:pt>
    <dgm:pt modelId="{27555D4E-0872-4254-B288-84C0A37DFBF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entury Schoolbook" panose="02040604050505020304"/>
            </a:rPr>
            <a:t>More</a:t>
          </a:r>
          <a:r>
            <a:rPr lang="en-US" dirty="0"/>
            <a:t> likely to get injured in the </a:t>
          </a:r>
          <a:r>
            <a:rPr lang="en-US" dirty="0">
              <a:latin typeface="Century Schoolbook" panose="02040604050505020304"/>
            </a:rPr>
            <a:t>1st half</a:t>
          </a:r>
          <a:r>
            <a:rPr lang="en-US" dirty="0"/>
            <a:t> of the season</a:t>
          </a:r>
        </a:p>
      </dgm:t>
    </dgm:pt>
    <dgm:pt modelId="{FEB12391-7DB6-4F18-A9B0-7DE6242F8D44}" type="parTrans" cxnId="{388B9E24-F309-4A97-84AF-11274C70EA07}">
      <dgm:prSet/>
      <dgm:spPr/>
      <dgm:t>
        <a:bodyPr/>
        <a:lstStyle/>
        <a:p>
          <a:endParaRPr lang="en-US"/>
        </a:p>
      </dgm:t>
    </dgm:pt>
    <dgm:pt modelId="{FA2F57ED-973B-42A8-B703-0E69922D1762}" type="sibTrans" cxnId="{388B9E24-F309-4A97-84AF-11274C70EA07}">
      <dgm:prSet/>
      <dgm:spPr/>
      <dgm:t>
        <a:bodyPr/>
        <a:lstStyle/>
        <a:p>
          <a:endParaRPr lang="en-US"/>
        </a:p>
      </dgm:t>
    </dgm:pt>
    <dgm:pt modelId="{0896876A-AC01-4DA6-99F2-B0B77992A7FD}" type="pres">
      <dgm:prSet presAssocID="{89F6160F-AB0D-40FD-90A0-85DE78E9E979}" presName="root" presStyleCnt="0">
        <dgm:presLayoutVars>
          <dgm:dir/>
          <dgm:resizeHandles val="exact"/>
        </dgm:presLayoutVars>
      </dgm:prSet>
      <dgm:spPr/>
    </dgm:pt>
    <dgm:pt modelId="{14149E53-B616-4A72-B787-62F02C702EA5}" type="pres">
      <dgm:prSet presAssocID="{50F3845C-2FF5-4802-8A38-9356BF501635}" presName="compNode" presStyleCnt="0"/>
      <dgm:spPr/>
    </dgm:pt>
    <dgm:pt modelId="{DF49ED5F-FF77-4B46-A001-F627774C5688}" type="pres">
      <dgm:prSet presAssocID="{50F3845C-2FF5-4802-8A38-9356BF501635}" presName="bgRect" presStyleLbl="bgShp" presStyleIdx="0" presStyleCnt="4"/>
      <dgm:spPr/>
    </dgm:pt>
    <dgm:pt modelId="{37FE0DB0-C128-4127-9C9F-DDF7A66EBEF0}" type="pres">
      <dgm:prSet presAssocID="{50F3845C-2FF5-4802-8A38-9356BF5016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3625FF76-2481-43A3-8BAA-63B1B1BEABB9}" type="pres">
      <dgm:prSet presAssocID="{50F3845C-2FF5-4802-8A38-9356BF501635}" presName="spaceRect" presStyleCnt="0"/>
      <dgm:spPr/>
    </dgm:pt>
    <dgm:pt modelId="{F1F80FAE-2ED5-4DE7-9AA6-3CC6B314395C}" type="pres">
      <dgm:prSet presAssocID="{50F3845C-2FF5-4802-8A38-9356BF501635}" presName="parTx" presStyleLbl="revTx" presStyleIdx="0" presStyleCnt="5">
        <dgm:presLayoutVars>
          <dgm:chMax val="0"/>
          <dgm:chPref val="0"/>
        </dgm:presLayoutVars>
      </dgm:prSet>
      <dgm:spPr/>
    </dgm:pt>
    <dgm:pt modelId="{1752DD09-5E78-43CA-B320-CF5218F0C6E7}" type="pres">
      <dgm:prSet presAssocID="{55BF8AE8-0228-4431-B384-D5861D4AD693}" presName="sibTrans" presStyleCnt="0"/>
      <dgm:spPr/>
    </dgm:pt>
    <dgm:pt modelId="{D16548B4-D25E-488E-8FD6-36664AB63D9F}" type="pres">
      <dgm:prSet presAssocID="{E0989F0D-9247-4634-8697-0F9B7C1AF6FC}" presName="compNode" presStyleCnt="0"/>
      <dgm:spPr/>
    </dgm:pt>
    <dgm:pt modelId="{EBE7E7AE-A867-4AE3-ACC3-2EEC4119D57E}" type="pres">
      <dgm:prSet presAssocID="{E0989F0D-9247-4634-8697-0F9B7C1AF6FC}" presName="bgRect" presStyleLbl="bgShp" presStyleIdx="1" presStyleCnt="4"/>
      <dgm:spPr/>
    </dgm:pt>
    <dgm:pt modelId="{C76A155F-675B-43E2-BFAE-D32B2A848E59}" type="pres">
      <dgm:prSet presAssocID="{E0989F0D-9247-4634-8697-0F9B7C1AF6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5D8227E-03C0-400E-8D03-79263295E394}" type="pres">
      <dgm:prSet presAssocID="{E0989F0D-9247-4634-8697-0F9B7C1AF6FC}" presName="spaceRect" presStyleCnt="0"/>
      <dgm:spPr/>
    </dgm:pt>
    <dgm:pt modelId="{F67F66A9-5A2A-49CC-ABDC-A48361738042}" type="pres">
      <dgm:prSet presAssocID="{E0989F0D-9247-4634-8697-0F9B7C1AF6FC}" presName="parTx" presStyleLbl="revTx" presStyleIdx="1" presStyleCnt="5">
        <dgm:presLayoutVars>
          <dgm:chMax val="0"/>
          <dgm:chPref val="0"/>
        </dgm:presLayoutVars>
      </dgm:prSet>
      <dgm:spPr/>
    </dgm:pt>
    <dgm:pt modelId="{49042254-5EBB-44ED-8F2F-4FEC657EBFFE}" type="pres">
      <dgm:prSet presAssocID="{7BA0D8C2-DCC4-41A2-B998-2CA8EF05334D}" presName="sibTrans" presStyleCnt="0"/>
      <dgm:spPr/>
    </dgm:pt>
    <dgm:pt modelId="{5F85AF04-C7D2-4F92-8B9E-62E3409DEBA5}" type="pres">
      <dgm:prSet presAssocID="{AB4A884F-E1FE-4ED3-AAD3-7D7172171BF8}" presName="compNode" presStyleCnt="0"/>
      <dgm:spPr/>
    </dgm:pt>
    <dgm:pt modelId="{FCA66B81-9D26-4AD1-9956-4056E44880CA}" type="pres">
      <dgm:prSet presAssocID="{AB4A884F-E1FE-4ED3-AAD3-7D7172171BF8}" presName="bgRect" presStyleLbl="bgShp" presStyleIdx="2" presStyleCnt="4"/>
      <dgm:spPr/>
    </dgm:pt>
    <dgm:pt modelId="{55BB4565-7861-4619-8F59-17296FEB010B}" type="pres">
      <dgm:prSet presAssocID="{AB4A884F-E1FE-4ED3-AAD3-7D7172171B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104FF8F2-E7A3-4CE5-B5E1-23525D2A33E5}" type="pres">
      <dgm:prSet presAssocID="{AB4A884F-E1FE-4ED3-AAD3-7D7172171BF8}" presName="spaceRect" presStyleCnt="0"/>
      <dgm:spPr/>
    </dgm:pt>
    <dgm:pt modelId="{B8BA599E-B00E-4A58-AF56-4769AA74FADF}" type="pres">
      <dgm:prSet presAssocID="{AB4A884F-E1FE-4ED3-AAD3-7D7172171BF8}" presName="parTx" presStyleLbl="revTx" presStyleIdx="2" presStyleCnt="5">
        <dgm:presLayoutVars>
          <dgm:chMax val="0"/>
          <dgm:chPref val="0"/>
        </dgm:presLayoutVars>
      </dgm:prSet>
      <dgm:spPr/>
    </dgm:pt>
    <dgm:pt modelId="{3A96BE64-A117-4F8D-8EEE-73F74246D013}" type="pres">
      <dgm:prSet presAssocID="{171E6516-071D-4533-BCD2-6C030B4EE4D2}" presName="sibTrans" presStyleCnt="0"/>
      <dgm:spPr/>
    </dgm:pt>
    <dgm:pt modelId="{602A62AF-2B6A-4B30-8B3E-20621B720110}" type="pres">
      <dgm:prSet presAssocID="{57556AEE-CBE7-4C05-BE71-AC5308B4A7CA}" presName="compNode" presStyleCnt="0"/>
      <dgm:spPr/>
    </dgm:pt>
    <dgm:pt modelId="{39D7AE81-3583-4D16-A180-A4FE75A1695F}" type="pres">
      <dgm:prSet presAssocID="{57556AEE-CBE7-4C05-BE71-AC5308B4A7CA}" presName="bgRect" presStyleLbl="bgShp" presStyleIdx="3" presStyleCnt="4"/>
      <dgm:spPr/>
    </dgm:pt>
    <dgm:pt modelId="{F5D8BD72-7165-4D1A-890B-E479106FD9C2}" type="pres">
      <dgm:prSet presAssocID="{57556AEE-CBE7-4C05-BE71-AC5308B4A7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BCFED35C-7FB4-46D3-ADE3-B2E5BE6C8FE9}" type="pres">
      <dgm:prSet presAssocID="{57556AEE-CBE7-4C05-BE71-AC5308B4A7CA}" presName="spaceRect" presStyleCnt="0"/>
      <dgm:spPr/>
    </dgm:pt>
    <dgm:pt modelId="{865DA1D2-7C07-42F5-8AE0-27E1EB428A43}" type="pres">
      <dgm:prSet presAssocID="{57556AEE-CBE7-4C05-BE71-AC5308B4A7CA}" presName="parTx" presStyleLbl="revTx" presStyleIdx="3" presStyleCnt="5">
        <dgm:presLayoutVars>
          <dgm:chMax val="0"/>
          <dgm:chPref val="0"/>
        </dgm:presLayoutVars>
      </dgm:prSet>
      <dgm:spPr/>
    </dgm:pt>
    <dgm:pt modelId="{C2BEA4E4-3F62-4D3B-AC03-DBBC479FF488}" type="pres">
      <dgm:prSet presAssocID="{57556AEE-CBE7-4C05-BE71-AC5308B4A7CA}" presName="desTx" presStyleLbl="revTx" presStyleIdx="4" presStyleCnt="5">
        <dgm:presLayoutVars/>
      </dgm:prSet>
      <dgm:spPr/>
    </dgm:pt>
  </dgm:ptLst>
  <dgm:cxnLst>
    <dgm:cxn modelId="{EE5B6B18-2E1A-408B-AA98-9F9675437963}" srcId="{89F6160F-AB0D-40FD-90A0-85DE78E9E979}" destId="{E0989F0D-9247-4634-8697-0F9B7C1AF6FC}" srcOrd="1" destOrd="0" parTransId="{5B44CD7A-DB24-4A83-9785-C9211F4733ED}" sibTransId="{7BA0D8C2-DCC4-41A2-B998-2CA8EF05334D}"/>
    <dgm:cxn modelId="{388B9E24-F309-4A97-84AF-11274C70EA07}" srcId="{57556AEE-CBE7-4C05-BE71-AC5308B4A7CA}" destId="{27555D4E-0872-4254-B288-84C0A37DFBF7}" srcOrd="0" destOrd="0" parTransId="{FEB12391-7DB6-4F18-A9B0-7DE6242F8D44}" sibTransId="{FA2F57ED-973B-42A8-B703-0E69922D1762}"/>
    <dgm:cxn modelId="{0EB15C35-2171-4977-8724-84632261A186}" srcId="{89F6160F-AB0D-40FD-90A0-85DE78E9E979}" destId="{AB4A884F-E1FE-4ED3-AAD3-7D7172171BF8}" srcOrd="2" destOrd="0" parTransId="{CA16BAFB-ABFE-4B82-8556-F7ACD1475B1B}" sibTransId="{171E6516-071D-4533-BCD2-6C030B4EE4D2}"/>
    <dgm:cxn modelId="{E07B443E-36BD-49A1-BA86-91E78CCDE5EA}" type="presOf" srcId="{27555D4E-0872-4254-B288-84C0A37DFBF7}" destId="{C2BEA4E4-3F62-4D3B-AC03-DBBC479FF488}" srcOrd="0" destOrd="0" presId="urn:microsoft.com/office/officeart/2018/2/layout/IconVerticalSolidList"/>
    <dgm:cxn modelId="{A6F91767-E4BF-4CC7-9246-A4B2EEDF20D5}" type="presOf" srcId="{89F6160F-AB0D-40FD-90A0-85DE78E9E979}" destId="{0896876A-AC01-4DA6-99F2-B0B77992A7FD}" srcOrd="0" destOrd="0" presId="urn:microsoft.com/office/officeart/2018/2/layout/IconVerticalSolidList"/>
    <dgm:cxn modelId="{65FD7B67-F62D-4AE3-B5EA-CF6254B36DA2}" srcId="{89F6160F-AB0D-40FD-90A0-85DE78E9E979}" destId="{57556AEE-CBE7-4C05-BE71-AC5308B4A7CA}" srcOrd="3" destOrd="0" parTransId="{84EC69C7-D04B-43CD-9C2D-E1F22BF27E96}" sibTransId="{8F740E0F-3E04-420C-9EDC-D8369C9DCE8D}"/>
    <dgm:cxn modelId="{2CF9CF4A-D33E-4D2A-8CBF-7EACA661979F}" type="presOf" srcId="{E0989F0D-9247-4634-8697-0F9B7C1AF6FC}" destId="{F67F66A9-5A2A-49CC-ABDC-A48361738042}" srcOrd="0" destOrd="0" presId="urn:microsoft.com/office/officeart/2018/2/layout/IconVerticalSolidList"/>
    <dgm:cxn modelId="{6E49D876-80F7-4A7E-AB6C-FC5A31C666E4}" type="presOf" srcId="{50F3845C-2FF5-4802-8A38-9356BF501635}" destId="{F1F80FAE-2ED5-4DE7-9AA6-3CC6B314395C}" srcOrd="0" destOrd="0" presId="urn:microsoft.com/office/officeart/2018/2/layout/IconVerticalSolidList"/>
    <dgm:cxn modelId="{2B515385-031B-4C24-945A-4A322288142F}" srcId="{89F6160F-AB0D-40FD-90A0-85DE78E9E979}" destId="{50F3845C-2FF5-4802-8A38-9356BF501635}" srcOrd="0" destOrd="0" parTransId="{C9232F30-3471-4116-808D-3BF7F57C2D39}" sibTransId="{55BF8AE8-0228-4431-B384-D5861D4AD693}"/>
    <dgm:cxn modelId="{AE32B391-99A8-40C5-A7A9-F299FD68E01E}" type="presOf" srcId="{57556AEE-CBE7-4C05-BE71-AC5308B4A7CA}" destId="{865DA1D2-7C07-42F5-8AE0-27E1EB428A43}" srcOrd="0" destOrd="0" presId="urn:microsoft.com/office/officeart/2018/2/layout/IconVerticalSolidList"/>
    <dgm:cxn modelId="{4F3E61E1-D232-4BAB-B85D-77844C5E046B}" type="presOf" srcId="{AB4A884F-E1FE-4ED3-AAD3-7D7172171BF8}" destId="{B8BA599E-B00E-4A58-AF56-4769AA74FADF}" srcOrd="0" destOrd="0" presId="urn:microsoft.com/office/officeart/2018/2/layout/IconVerticalSolidList"/>
    <dgm:cxn modelId="{A5548EAC-9FA2-4C34-B7CF-FAE2CD3F3A3A}" type="presParOf" srcId="{0896876A-AC01-4DA6-99F2-B0B77992A7FD}" destId="{14149E53-B616-4A72-B787-62F02C702EA5}" srcOrd="0" destOrd="0" presId="urn:microsoft.com/office/officeart/2018/2/layout/IconVerticalSolidList"/>
    <dgm:cxn modelId="{905B44EF-ECA6-40A9-9963-7AA758CA39B7}" type="presParOf" srcId="{14149E53-B616-4A72-B787-62F02C702EA5}" destId="{DF49ED5F-FF77-4B46-A001-F627774C5688}" srcOrd="0" destOrd="0" presId="urn:microsoft.com/office/officeart/2018/2/layout/IconVerticalSolidList"/>
    <dgm:cxn modelId="{96787BA8-7075-409F-885D-F2F240BC9463}" type="presParOf" srcId="{14149E53-B616-4A72-B787-62F02C702EA5}" destId="{37FE0DB0-C128-4127-9C9F-DDF7A66EBEF0}" srcOrd="1" destOrd="0" presId="urn:microsoft.com/office/officeart/2018/2/layout/IconVerticalSolidList"/>
    <dgm:cxn modelId="{D35CAADB-B33E-4251-8FC7-84C0CD42B753}" type="presParOf" srcId="{14149E53-B616-4A72-B787-62F02C702EA5}" destId="{3625FF76-2481-43A3-8BAA-63B1B1BEABB9}" srcOrd="2" destOrd="0" presId="urn:microsoft.com/office/officeart/2018/2/layout/IconVerticalSolidList"/>
    <dgm:cxn modelId="{D34612C0-61E8-4AA8-8020-AA8F0DA695BD}" type="presParOf" srcId="{14149E53-B616-4A72-B787-62F02C702EA5}" destId="{F1F80FAE-2ED5-4DE7-9AA6-3CC6B314395C}" srcOrd="3" destOrd="0" presId="urn:microsoft.com/office/officeart/2018/2/layout/IconVerticalSolidList"/>
    <dgm:cxn modelId="{1F72C984-6551-4CFD-9ACF-7A7BD59D46FA}" type="presParOf" srcId="{0896876A-AC01-4DA6-99F2-B0B77992A7FD}" destId="{1752DD09-5E78-43CA-B320-CF5218F0C6E7}" srcOrd="1" destOrd="0" presId="urn:microsoft.com/office/officeart/2018/2/layout/IconVerticalSolidList"/>
    <dgm:cxn modelId="{760489C0-91FA-4A44-8B8D-898B8C296CCA}" type="presParOf" srcId="{0896876A-AC01-4DA6-99F2-B0B77992A7FD}" destId="{D16548B4-D25E-488E-8FD6-36664AB63D9F}" srcOrd="2" destOrd="0" presId="urn:microsoft.com/office/officeart/2018/2/layout/IconVerticalSolidList"/>
    <dgm:cxn modelId="{8358F213-6727-444B-AD8C-78EFC29B9C64}" type="presParOf" srcId="{D16548B4-D25E-488E-8FD6-36664AB63D9F}" destId="{EBE7E7AE-A867-4AE3-ACC3-2EEC4119D57E}" srcOrd="0" destOrd="0" presId="urn:microsoft.com/office/officeart/2018/2/layout/IconVerticalSolidList"/>
    <dgm:cxn modelId="{D5582F7D-5A22-45FB-9575-68544EB6DE1D}" type="presParOf" srcId="{D16548B4-D25E-488E-8FD6-36664AB63D9F}" destId="{C76A155F-675B-43E2-BFAE-D32B2A848E59}" srcOrd="1" destOrd="0" presId="urn:microsoft.com/office/officeart/2018/2/layout/IconVerticalSolidList"/>
    <dgm:cxn modelId="{52C3A69D-C6CF-4F25-B9CC-94196779417E}" type="presParOf" srcId="{D16548B4-D25E-488E-8FD6-36664AB63D9F}" destId="{25D8227E-03C0-400E-8D03-79263295E394}" srcOrd="2" destOrd="0" presId="urn:microsoft.com/office/officeart/2018/2/layout/IconVerticalSolidList"/>
    <dgm:cxn modelId="{7ADD76EA-2095-4668-8F2A-4EE5A04BFC96}" type="presParOf" srcId="{D16548B4-D25E-488E-8FD6-36664AB63D9F}" destId="{F67F66A9-5A2A-49CC-ABDC-A48361738042}" srcOrd="3" destOrd="0" presId="urn:microsoft.com/office/officeart/2018/2/layout/IconVerticalSolidList"/>
    <dgm:cxn modelId="{087A4A9F-61CA-48E7-9EF0-5E686405011D}" type="presParOf" srcId="{0896876A-AC01-4DA6-99F2-B0B77992A7FD}" destId="{49042254-5EBB-44ED-8F2F-4FEC657EBFFE}" srcOrd="3" destOrd="0" presId="urn:microsoft.com/office/officeart/2018/2/layout/IconVerticalSolidList"/>
    <dgm:cxn modelId="{0F9F2CFF-C120-48A2-AFD2-39D528D911C0}" type="presParOf" srcId="{0896876A-AC01-4DA6-99F2-B0B77992A7FD}" destId="{5F85AF04-C7D2-4F92-8B9E-62E3409DEBA5}" srcOrd="4" destOrd="0" presId="urn:microsoft.com/office/officeart/2018/2/layout/IconVerticalSolidList"/>
    <dgm:cxn modelId="{1ADB55F7-1272-4CD0-BA4F-DDB86245E676}" type="presParOf" srcId="{5F85AF04-C7D2-4F92-8B9E-62E3409DEBA5}" destId="{FCA66B81-9D26-4AD1-9956-4056E44880CA}" srcOrd="0" destOrd="0" presId="urn:microsoft.com/office/officeart/2018/2/layout/IconVerticalSolidList"/>
    <dgm:cxn modelId="{D34EC25F-F4A9-4395-92F2-0A6D8F7D4E1B}" type="presParOf" srcId="{5F85AF04-C7D2-4F92-8B9E-62E3409DEBA5}" destId="{55BB4565-7861-4619-8F59-17296FEB010B}" srcOrd="1" destOrd="0" presId="urn:microsoft.com/office/officeart/2018/2/layout/IconVerticalSolidList"/>
    <dgm:cxn modelId="{77CFA01A-6F51-4468-B279-061FB271E29B}" type="presParOf" srcId="{5F85AF04-C7D2-4F92-8B9E-62E3409DEBA5}" destId="{104FF8F2-E7A3-4CE5-B5E1-23525D2A33E5}" srcOrd="2" destOrd="0" presId="urn:microsoft.com/office/officeart/2018/2/layout/IconVerticalSolidList"/>
    <dgm:cxn modelId="{F284103F-0128-4258-ABFC-F316CCBF7FFC}" type="presParOf" srcId="{5F85AF04-C7D2-4F92-8B9E-62E3409DEBA5}" destId="{B8BA599E-B00E-4A58-AF56-4769AA74FADF}" srcOrd="3" destOrd="0" presId="urn:microsoft.com/office/officeart/2018/2/layout/IconVerticalSolidList"/>
    <dgm:cxn modelId="{CA2AC68C-E6FC-450F-BDE5-9A57FFFF58E4}" type="presParOf" srcId="{0896876A-AC01-4DA6-99F2-B0B77992A7FD}" destId="{3A96BE64-A117-4F8D-8EEE-73F74246D013}" srcOrd="5" destOrd="0" presId="urn:microsoft.com/office/officeart/2018/2/layout/IconVerticalSolidList"/>
    <dgm:cxn modelId="{1A7C161C-ECD8-44BF-A69A-4BFEDEAAD321}" type="presParOf" srcId="{0896876A-AC01-4DA6-99F2-B0B77992A7FD}" destId="{602A62AF-2B6A-4B30-8B3E-20621B720110}" srcOrd="6" destOrd="0" presId="urn:microsoft.com/office/officeart/2018/2/layout/IconVerticalSolidList"/>
    <dgm:cxn modelId="{0356A73C-1A9A-4F1B-B1D8-EF4235C99DE1}" type="presParOf" srcId="{602A62AF-2B6A-4B30-8B3E-20621B720110}" destId="{39D7AE81-3583-4D16-A180-A4FE75A1695F}" srcOrd="0" destOrd="0" presId="urn:microsoft.com/office/officeart/2018/2/layout/IconVerticalSolidList"/>
    <dgm:cxn modelId="{8D62A5FA-7895-41CC-8AB7-EC87FB14D97C}" type="presParOf" srcId="{602A62AF-2B6A-4B30-8B3E-20621B720110}" destId="{F5D8BD72-7165-4D1A-890B-E479106FD9C2}" srcOrd="1" destOrd="0" presId="urn:microsoft.com/office/officeart/2018/2/layout/IconVerticalSolidList"/>
    <dgm:cxn modelId="{B184AA4A-854D-4B1E-BF94-13BAA89B2B03}" type="presParOf" srcId="{602A62AF-2B6A-4B30-8B3E-20621B720110}" destId="{BCFED35C-7FB4-46D3-ADE3-B2E5BE6C8FE9}" srcOrd="2" destOrd="0" presId="urn:microsoft.com/office/officeart/2018/2/layout/IconVerticalSolidList"/>
    <dgm:cxn modelId="{E966D2DF-E455-4C6A-8F18-F348412E8C83}" type="presParOf" srcId="{602A62AF-2B6A-4B30-8B3E-20621B720110}" destId="{865DA1D2-7C07-42F5-8AE0-27E1EB428A43}" srcOrd="3" destOrd="0" presId="urn:microsoft.com/office/officeart/2018/2/layout/IconVerticalSolidList"/>
    <dgm:cxn modelId="{3213520E-17F5-43CE-820D-2DB60FA31005}" type="presParOf" srcId="{602A62AF-2B6A-4B30-8B3E-20621B720110}" destId="{C2BEA4E4-3F62-4D3B-AC03-DBBC479FF48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86343-F630-4FDA-A53C-98989DDED0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80035B-4882-4FF5-A8B6-454E734120C0}">
      <dgm:prSet/>
      <dgm:spPr/>
      <dgm:t>
        <a:bodyPr/>
        <a:lstStyle/>
        <a:p>
          <a:pPr>
            <a:defRPr cap="all"/>
          </a:pPr>
          <a:r>
            <a:rPr lang="en-US" baseline="0" dirty="0">
              <a:solidFill>
                <a:srgbClr val="013369"/>
              </a:solidFill>
              <a:latin typeface="Arial"/>
              <a:cs typeface="Arial"/>
            </a:rPr>
            <a:t>Referees need to be on high alert for player safety in the middle of the season.</a:t>
          </a:r>
          <a:endParaRPr lang="en-US" dirty="0">
            <a:solidFill>
              <a:srgbClr val="013369"/>
            </a:solidFill>
            <a:latin typeface="Arial"/>
            <a:cs typeface="Arial"/>
          </a:endParaRPr>
        </a:p>
      </dgm:t>
    </dgm:pt>
    <dgm:pt modelId="{BE069A35-AEDF-4AAB-B89E-53380F70F2BC}" type="parTrans" cxnId="{9BD37B70-1A1E-40A2-91AD-A8C3E0CF767E}">
      <dgm:prSet/>
      <dgm:spPr/>
      <dgm:t>
        <a:bodyPr/>
        <a:lstStyle/>
        <a:p>
          <a:endParaRPr lang="en-US"/>
        </a:p>
      </dgm:t>
    </dgm:pt>
    <dgm:pt modelId="{70D67BDF-B857-4730-B6C4-31BB70D0F943}" type="sibTrans" cxnId="{9BD37B70-1A1E-40A2-91AD-A8C3E0CF767E}">
      <dgm:prSet/>
      <dgm:spPr/>
      <dgm:t>
        <a:bodyPr/>
        <a:lstStyle/>
        <a:p>
          <a:endParaRPr lang="en-US"/>
        </a:p>
      </dgm:t>
    </dgm:pt>
    <dgm:pt modelId="{BADCCB02-E5D9-4A79-AA6A-C8EC24B8D39E}">
      <dgm:prSet/>
      <dgm:spPr/>
      <dgm:t>
        <a:bodyPr/>
        <a:lstStyle/>
        <a:p>
          <a:pPr>
            <a:defRPr cap="all"/>
          </a:pPr>
          <a:r>
            <a:rPr lang="en-US" baseline="0" dirty="0">
              <a:solidFill>
                <a:srgbClr val="013369"/>
              </a:solidFill>
              <a:latin typeface="Arial"/>
              <a:cs typeface="Arial"/>
            </a:rPr>
            <a:t>Skill positions are at the highest risk for injury.</a:t>
          </a:r>
          <a:endParaRPr lang="en-US" dirty="0">
            <a:solidFill>
              <a:srgbClr val="013369"/>
            </a:solidFill>
            <a:latin typeface="Arial"/>
            <a:cs typeface="Arial"/>
          </a:endParaRPr>
        </a:p>
      </dgm:t>
    </dgm:pt>
    <dgm:pt modelId="{DE54BD92-022C-4C3D-A712-3E615EF7B3DD}" type="parTrans" cxnId="{7AEDBFC3-C3D0-44BE-AF78-209973D2EB98}">
      <dgm:prSet/>
      <dgm:spPr/>
      <dgm:t>
        <a:bodyPr/>
        <a:lstStyle/>
        <a:p>
          <a:endParaRPr lang="en-US"/>
        </a:p>
      </dgm:t>
    </dgm:pt>
    <dgm:pt modelId="{9C4734A1-50D5-41E4-BDAB-2CDDCC5E00C7}" type="sibTrans" cxnId="{7AEDBFC3-C3D0-44BE-AF78-209973D2EB98}">
      <dgm:prSet/>
      <dgm:spPr/>
      <dgm:t>
        <a:bodyPr/>
        <a:lstStyle/>
        <a:p>
          <a:endParaRPr lang="en-US"/>
        </a:p>
      </dgm:t>
    </dgm:pt>
    <dgm:pt modelId="{61CA7D4F-3F96-46DC-A6DB-3BF2508EC969}">
      <dgm:prSet/>
      <dgm:spPr/>
      <dgm:t>
        <a:bodyPr/>
        <a:lstStyle/>
        <a:p>
          <a:pPr>
            <a:defRPr cap="all"/>
          </a:pPr>
          <a:r>
            <a:rPr lang="en-US" baseline="0" dirty="0">
              <a:solidFill>
                <a:srgbClr val="013369"/>
              </a:solidFill>
              <a:latin typeface="Arial"/>
              <a:cs typeface="Arial"/>
            </a:rPr>
            <a:t>Players can educate themselves on safe tackling practices and avoid big hits.</a:t>
          </a:r>
          <a:endParaRPr lang="en-US" dirty="0">
            <a:solidFill>
              <a:srgbClr val="013369"/>
            </a:solidFill>
            <a:latin typeface="Arial"/>
            <a:cs typeface="Arial"/>
          </a:endParaRPr>
        </a:p>
      </dgm:t>
    </dgm:pt>
    <dgm:pt modelId="{5925D1BC-7843-4B83-924B-D2D2C822C5E9}" type="parTrans" cxnId="{B7997B7F-34DE-4946-B27D-4DFD6CE7CC9C}">
      <dgm:prSet/>
      <dgm:spPr/>
      <dgm:t>
        <a:bodyPr/>
        <a:lstStyle/>
        <a:p>
          <a:endParaRPr lang="en-US"/>
        </a:p>
      </dgm:t>
    </dgm:pt>
    <dgm:pt modelId="{6017B47C-5131-4ECF-986D-1180CB2B4DF3}" type="sibTrans" cxnId="{B7997B7F-34DE-4946-B27D-4DFD6CE7CC9C}">
      <dgm:prSet/>
      <dgm:spPr/>
      <dgm:t>
        <a:bodyPr/>
        <a:lstStyle/>
        <a:p>
          <a:endParaRPr lang="en-US"/>
        </a:p>
      </dgm:t>
    </dgm:pt>
    <dgm:pt modelId="{22630612-358C-4584-A9BE-CC187D336CBC}">
      <dgm:prSet/>
      <dgm:spPr/>
      <dgm:t>
        <a:bodyPr/>
        <a:lstStyle/>
        <a:p>
          <a:pPr>
            <a:defRPr cap="all"/>
          </a:pPr>
          <a:r>
            <a:rPr lang="en-US" baseline="0" dirty="0">
              <a:solidFill>
                <a:srgbClr val="013369"/>
              </a:solidFill>
              <a:latin typeface="Arial"/>
              <a:cs typeface="Arial"/>
            </a:rPr>
            <a:t>Too many players are remaining on the field after an injury</a:t>
          </a:r>
          <a:r>
            <a:rPr lang="en-US" dirty="0">
              <a:solidFill>
                <a:srgbClr val="013369"/>
              </a:solidFill>
              <a:latin typeface="Arial"/>
              <a:cs typeface="Arial"/>
            </a:rPr>
            <a:t>.</a:t>
          </a:r>
        </a:p>
      </dgm:t>
    </dgm:pt>
    <dgm:pt modelId="{6E852E9C-FA11-4440-8A37-78B0D5CB0087}" type="parTrans" cxnId="{CF926C6E-0DBE-48E5-B4A6-195F4C7B2E31}">
      <dgm:prSet/>
      <dgm:spPr/>
      <dgm:t>
        <a:bodyPr/>
        <a:lstStyle/>
        <a:p>
          <a:endParaRPr lang="en-US"/>
        </a:p>
      </dgm:t>
    </dgm:pt>
    <dgm:pt modelId="{D00B5B4E-174D-4B34-A644-A79F0B3B5CBB}" type="sibTrans" cxnId="{CF926C6E-0DBE-48E5-B4A6-195F4C7B2E31}">
      <dgm:prSet/>
      <dgm:spPr/>
      <dgm:t>
        <a:bodyPr/>
        <a:lstStyle/>
        <a:p>
          <a:endParaRPr lang="en-US"/>
        </a:p>
      </dgm:t>
    </dgm:pt>
    <dgm:pt modelId="{76FAB2A4-FAD8-4FC6-A0C3-A630A8B8AD5B}" type="pres">
      <dgm:prSet presAssocID="{37186343-F630-4FDA-A53C-98989DDED004}" presName="root" presStyleCnt="0">
        <dgm:presLayoutVars>
          <dgm:dir/>
          <dgm:resizeHandles val="exact"/>
        </dgm:presLayoutVars>
      </dgm:prSet>
      <dgm:spPr/>
    </dgm:pt>
    <dgm:pt modelId="{C16E4091-5B87-4C9F-B3AE-8DA12E4AD4AD}" type="pres">
      <dgm:prSet presAssocID="{1180035B-4882-4FF5-A8B6-454E734120C0}" presName="compNode" presStyleCnt="0"/>
      <dgm:spPr/>
    </dgm:pt>
    <dgm:pt modelId="{EFD2AEBF-F306-428A-8B0C-D981E5E06C29}" type="pres">
      <dgm:prSet presAssocID="{1180035B-4882-4FF5-A8B6-454E734120C0}" presName="iconBgRect" presStyleLbl="bgShp" presStyleIdx="0" presStyleCnt="4"/>
      <dgm:spPr/>
    </dgm:pt>
    <dgm:pt modelId="{51C716E7-6EB2-451B-8E54-2DE891FD15FB}" type="pres">
      <dgm:prSet presAssocID="{1180035B-4882-4FF5-A8B6-454E734120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12C0CCD7-A74B-44F1-A89C-AD1764B2DD97}" type="pres">
      <dgm:prSet presAssocID="{1180035B-4882-4FF5-A8B6-454E734120C0}" presName="spaceRect" presStyleCnt="0"/>
      <dgm:spPr/>
    </dgm:pt>
    <dgm:pt modelId="{FA4841C5-9447-4FCB-A306-4A75AD13966A}" type="pres">
      <dgm:prSet presAssocID="{1180035B-4882-4FF5-A8B6-454E734120C0}" presName="textRect" presStyleLbl="revTx" presStyleIdx="0" presStyleCnt="4">
        <dgm:presLayoutVars>
          <dgm:chMax val="1"/>
          <dgm:chPref val="1"/>
        </dgm:presLayoutVars>
      </dgm:prSet>
      <dgm:spPr/>
    </dgm:pt>
    <dgm:pt modelId="{938BD45C-DF75-43F2-8733-2A744D7BAC19}" type="pres">
      <dgm:prSet presAssocID="{70D67BDF-B857-4730-B6C4-31BB70D0F943}" presName="sibTrans" presStyleCnt="0"/>
      <dgm:spPr/>
    </dgm:pt>
    <dgm:pt modelId="{7F2ECD08-7A70-4142-86A8-DB3EDFC83146}" type="pres">
      <dgm:prSet presAssocID="{BADCCB02-E5D9-4A79-AA6A-C8EC24B8D39E}" presName="compNode" presStyleCnt="0"/>
      <dgm:spPr/>
    </dgm:pt>
    <dgm:pt modelId="{C45ACC29-9C0C-4AFB-850A-F6E9693774F4}" type="pres">
      <dgm:prSet presAssocID="{BADCCB02-E5D9-4A79-AA6A-C8EC24B8D39E}" presName="iconBgRect" presStyleLbl="bgShp" presStyleIdx="1" presStyleCnt="4"/>
      <dgm:spPr/>
    </dgm:pt>
    <dgm:pt modelId="{B09B5F16-9FB8-4C50-883B-E4B64BB482B0}" type="pres">
      <dgm:prSet presAssocID="{BADCCB02-E5D9-4A79-AA6A-C8EC24B8D3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eboard"/>
        </a:ext>
      </dgm:extLst>
    </dgm:pt>
    <dgm:pt modelId="{4B250098-B2B1-4B16-92FB-31CB7190783A}" type="pres">
      <dgm:prSet presAssocID="{BADCCB02-E5D9-4A79-AA6A-C8EC24B8D39E}" presName="spaceRect" presStyleCnt="0"/>
      <dgm:spPr/>
    </dgm:pt>
    <dgm:pt modelId="{4FBF30A3-8D70-4DB3-BD10-EDE44AEA3D53}" type="pres">
      <dgm:prSet presAssocID="{BADCCB02-E5D9-4A79-AA6A-C8EC24B8D39E}" presName="textRect" presStyleLbl="revTx" presStyleIdx="1" presStyleCnt="4">
        <dgm:presLayoutVars>
          <dgm:chMax val="1"/>
          <dgm:chPref val="1"/>
        </dgm:presLayoutVars>
      </dgm:prSet>
      <dgm:spPr/>
    </dgm:pt>
    <dgm:pt modelId="{2E0DAA3B-0F36-4109-8C66-C377E280C139}" type="pres">
      <dgm:prSet presAssocID="{9C4734A1-50D5-41E4-BDAB-2CDDCC5E00C7}" presName="sibTrans" presStyleCnt="0"/>
      <dgm:spPr/>
    </dgm:pt>
    <dgm:pt modelId="{3672EBB7-DC78-4412-BB10-FE2EBFC3ACAD}" type="pres">
      <dgm:prSet presAssocID="{61CA7D4F-3F96-46DC-A6DB-3BF2508EC969}" presName="compNode" presStyleCnt="0"/>
      <dgm:spPr/>
    </dgm:pt>
    <dgm:pt modelId="{817DC190-0AD3-415C-A7CE-7BF198F14349}" type="pres">
      <dgm:prSet presAssocID="{61CA7D4F-3F96-46DC-A6DB-3BF2508EC969}" presName="iconBgRect" presStyleLbl="bgShp" presStyleIdx="2" presStyleCnt="4"/>
      <dgm:spPr/>
    </dgm:pt>
    <dgm:pt modelId="{A9080A1E-58D5-4A2C-B957-0079088DFF35}" type="pres">
      <dgm:prSet presAssocID="{61CA7D4F-3F96-46DC-A6DB-3BF2508EC9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AE97D49F-2D48-4470-B2C8-113F57D2F1F8}" type="pres">
      <dgm:prSet presAssocID="{61CA7D4F-3F96-46DC-A6DB-3BF2508EC969}" presName="spaceRect" presStyleCnt="0"/>
      <dgm:spPr/>
    </dgm:pt>
    <dgm:pt modelId="{D096802C-C642-4465-9850-D70595B7062A}" type="pres">
      <dgm:prSet presAssocID="{61CA7D4F-3F96-46DC-A6DB-3BF2508EC969}" presName="textRect" presStyleLbl="revTx" presStyleIdx="2" presStyleCnt="4">
        <dgm:presLayoutVars>
          <dgm:chMax val="1"/>
          <dgm:chPref val="1"/>
        </dgm:presLayoutVars>
      </dgm:prSet>
      <dgm:spPr/>
    </dgm:pt>
    <dgm:pt modelId="{B7E9A428-1D6E-496C-8512-09A4674B7021}" type="pres">
      <dgm:prSet presAssocID="{6017B47C-5131-4ECF-986D-1180CB2B4DF3}" presName="sibTrans" presStyleCnt="0"/>
      <dgm:spPr/>
    </dgm:pt>
    <dgm:pt modelId="{86AC8322-7276-404F-B9E3-734373BE520F}" type="pres">
      <dgm:prSet presAssocID="{22630612-358C-4584-A9BE-CC187D336CBC}" presName="compNode" presStyleCnt="0"/>
      <dgm:spPr/>
    </dgm:pt>
    <dgm:pt modelId="{09935D6A-5F75-4030-B652-DC89A2A95340}" type="pres">
      <dgm:prSet presAssocID="{22630612-358C-4584-A9BE-CC187D336CBC}" presName="iconBgRect" presStyleLbl="bgShp" presStyleIdx="3" presStyleCnt="4"/>
      <dgm:spPr/>
    </dgm:pt>
    <dgm:pt modelId="{78A47A31-B6E7-4A4F-AFE7-D7F7D487DC85}" type="pres">
      <dgm:prSet presAssocID="{22630612-358C-4584-A9BE-CC187D336C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44DE1856-9C42-4627-BD23-39A895FFC8DF}" type="pres">
      <dgm:prSet presAssocID="{22630612-358C-4584-A9BE-CC187D336CBC}" presName="spaceRect" presStyleCnt="0"/>
      <dgm:spPr/>
    </dgm:pt>
    <dgm:pt modelId="{F76F6EF4-520E-476E-9E3A-BEDE2B7F2544}" type="pres">
      <dgm:prSet presAssocID="{22630612-358C-4584-A9BE-CC187D336C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EF3432-DA50-49D0-ABB1-623BECFD0F05}" type="presOf" srcId="{37186343-F630-4FDA-A53C-98989DDED004}" destId="{76FAB2A4-FAD8-4FC6-A0C3-A630A8B8AD5B}" srcOrd="0" destOrd="0" presId="urn:microsoft.com/office/officeart/2018/5/layout/IconCircleLabelList"/>
    <dgm:cxn modelId="{DA820061-191F-4C9A-A2B6-436FEE9517C2}" type="presOf" srcId="{61CA7D4F-3F96-46DC-A6DB-3BF2508EC969}" destId="{D096802C-C642-4465-9850-D70595B7062A}" srcOrd="0" destOrd="0" presId="urn:microsoft.com/office/officeart/2018/5/layout/IconCircleLabelList"/>
    <dgm:cxn modelId="{CF926C6E-0DBE-48E5-B4A6-195F4C7B2E31}" srcId="{37186343-F630-4FDA-A53C-98989DDED004}" destId="{22630612-358C-4584-A9BE-CC187D336CBC}" srcOrd="3" destOrd="0" parTransId="{6E852E9C-FA11-4440-8A37-78B0D5CB0087}" sibTransId="{D00B5B4E-174D-4B34-A644-A79F0B3B5CBB}"/>
    <dgm:cxn modelId="{9BD37B70-1A1E-40A2-91AD-A8C3E0CF767E}" srcId="{37186343-F630-4FDA-A53C-98989DDED004}" destId="{1180035B-4882-4FF5-A8B6-454E734120C0}" srcOrd="0" destOrd="0" parTransId="{BE069A35-AEDF-4AAB-B89E-53380F70F2BC}" sibTransId="{70D67BDF-B857-4730-B6C4-31BB70D0F943}"/>
    <dgm:cxn modelId="{83DE1177-49A8-4FD4-B085-CCB9E6CC9B2B}" type="presOf" srcId="{1180035B-4882-4FF5-A8B6-454E734120C0}" destId="{FA4841C5-9447-4FCB-A306-4A75AD13966A}" srcOrd="0" destOrd="0" presId="urn:microsoft.com/office/officeart/2018/5/layout/IconCircleLabelList"/>
    <dgm:cxn modelId="{B7997B7F-34DE-4946-B27D-4DFD6CE7CC9C}" srcId="{37186343-F630-4FDA-A53C-98989DDED004}" destId="{61CA7D4F-3F96-46DC-A6DB-3BF2508EC969}" srcOrd="2" destOrd="0" parTransId="{5925D1BC-7843-4B83-924B-D2D2C822C5E9}" sibTransId="{6017B47C-5131-4ECF-986D-1180CB2B4DF3}"/>
    <dgm:cxn modelId="{F9C6BBC1-65A6-4612-9104-E8FFBA2FC160}" type="presOf" srcId="{22630612-358C-4584-A9BE-CC187D336CBC}" destId="{F76F6EF4-520E-476E-9E3A-BEDE2B7F2544}" srcOrd="0" destOrd="0" presId="urn:microsoft.com/office/officeart/2018/5/layout/IconCircleLabelList"/>
    <dgm:cxn modelId="{EB7D08C2-9626-4921-9457-0B0B370E56B7}" type="presOf" srcId="{BADCCB02-E5D9-4A79-AA6A-C8EC24B8D39E}" destId="{4FBF30A3-8D70-4DB3-BD10-EDE44AEA3D53}" srcOrd="0" destOrd="0" presId="urn:microsoft.com/office/officeart/2018/5/layout/IconCircleLabelList"/>
    <dgm:cxn modelId="{7AEDBFC3-C3D0-44BE-AF78-209973D2EB98}" srcId="{37186343-F630-4FDA-A53C-98989DDED004}" destId="{BADCCB02-E5D9-4A79-AA6A-C8EC24B8D39E}" srcOrd="1" destOrd="0" parTransId="{DE54BD92-022C-4C3D-A712-3E615EF7B3DD}" sibTransId="{9C4734A1-50D5-41E4-BDAB-2CDDCC5E00C7}"/>
    <dgm:cxn modelId="{EB7DCB96-E511-46C5-B8BE-26EBE80A23BD}" type="presParOf" srcId="{76FAB2A4-FAD8-4FC6-A0C3-A630A8B8AD5B}" destId="{C16E4091-5B87-4C9F-B3AE-8DA12E4AD4AD}" srcOrd="0" destOrd="0" presId="urn:microsoft.com/office/officeart/2018/5/layout/IconCircleLabelList"/>
    <dgm:cxn modelId="{69508CBC-70D7-4084-AE36-F08FF9879774}" type="presParOf" srcId="{C16E4091-5B87-4C9F-B3AE-8DA12E4AD4AD}" destId="{EFD2AEBF-F306-428A-8B0C-D981E5E06C29}" srcOrd="0" destOrd="0" presId="urn:microsoft.com/office/officeart/2018/5/layout/IconCircleLabelList"/>
    <dgm:cxn modelId="{0BB51588-23C9-47E2-83F8-7A815E87DBEF}" type="presParOf" srcId="{C16E4091-5B87-4C9F-B3AE-8DA12E4AD4AD}" destId="{51C716E7-6EB2-451B-8E54-2DE891FD15FB}" srcOrd="1" destOrd="0" presId="urn:microsoft.com/office/officeart/2018/5/layout/IconCircleLabelList"/>
    <dgm:cxn modelId="{CBB36668-832A-49BB-97ED-090DF30550F7}" type="presParOf" srcId="{C16E4091-5B87-4C9F-B3AE-8DA12E4AD4AD}" destId="{12C0CCD7-A74B-44F1-A89C-AD1764B2DD97}" srcOrd="2" destOrd="0" presId="urn:microsoft.com/office/officeart/2018/5/layout/IconCircleLabelList"/>
    <dgm:cxn modelId="{0D7ED4F7-A1F9-4CA1-91B8-EBA901F5896E}" type="presParOf" srcId="{C16E4091-5B87-4C9F-B3AE-8DA12E4AD4AD}" destId="{FA4841C5-9447-4FCB-A306-4A75AD13966A}" srcOrd="3" destOrd="0" presId="urn:microsoft.com/office/officeart/2018/5/layout/IconCircleLabelList"/>
    <dgm:cxn modelId="{99554A8B-1FEE-4629-B023-CDEE022C3F85}" type="presParOf" srcId="{76FAB2A4-FAD8-4FC6-A0C3-A630A8B8AD5B}" destId="{938BD45C-DF75-43F2-8733-2A744D7BAC19}" srcOrd="1" destOrd="0" presId="urn:microsoft.com/office/officeart/2018/5/layout/IconCircleLabelList"/>
    <dgm:cxn modelId="{8838F6E2-3F49-4D40-8D12-3C343E24452D}" type="presParOf" srcId="{76FAB2A4-FAD8-4FC6-A0C3-A630A8B8AD5B}" destId="{7F2ECD08-7A70-4142-86A8-DB3EDFC83146}" srcOrd="2" destOrd="0" presId="urn:microsoft.com/office/officeart/2018/5/layout/IconCircleLabelList"/>
    <dgm:cxn modelId="{95F7CD69-A85D-4669-8488-CD86C4EE9397}" type="presParOf" srcId="{7F2ECD08-7A70-4142-86A8-DB3EDFC83146}" destId="{C45ACC29-9C0C-4AFB-850A-F6E9693774F4}" srcOrd="0" destOrd="0" presId="urn:microsoft.com/office/officeart/2018/5/layout/IconCircleLabelList"/>
    <dgm:cxn modelId="{F49B5350-E033-4226-B5A5-7072B3FD1CDE}" type="presParOf" srcId="{7F2ECD08-7A70-4142-86A8-DB3EDFC83146}" destId="{B09B5F16-9FB8-4C50-883B-E4B64BB482B0}" srcOrd="1" destOrd="0" presId="urn:microsoft.com/office/officeart/2018/5/layout/IconCircleLabelList"/>
    <dgm:cxn modelId="{F22C86E2-5248-4368-817D-EC1496347DFD}" type="presParOf" srcId="{7F2ECD08-7A70-4142-86A8-DB3EDFC83146}" destId="{4B250098-B2B1-4B16-92FB-31CB7190783A}" srcOrd="2" destOrd="0" presId="urn:microsoft.com/office/officeart/2018/5/layout/IconCircleLabelList"/>
    <dgm:cxn modelId="{4C872D0F-028B-4A82-AA43-05C35AFB7720}" type="presParOf" srcId="{7F2ECD08-7A70-4142-86A8-DB3EDFC83146}" destId="{4FBF30A3-8D70-4DB3-BD10-EDE44AEA3D53}" srcOrd="3" destOrd="0" presId="urn:microsoft.com/office/officeart/2018/5/layout/IconCircleLabelList"/>
    <dgm:cxn modelId="{D885C479-057D-4A26-B394-DEB37A47930B}" type="presParOf" srcId="{76FAB2A4-FAD8-4FC6-A0C3-A630A8B8AD5B}" destId="{2E0DAA3B-0F36-4109-8C66-C377E280C139}" srcOrd="3" destOrd="0" presId="urn:microsoft.com/office/officeart/2018/5/layout/IconCircleLabelList"/>
    <dgm:cxn modelId="{D935B466-457C-474B-822E-ED251C1D92E6}" type="presParOf" srcId="{76FAB2A4-FAD8-4FC6-A0C3-A630A8B8AD5B}" destId="{3672EBB7-DC78-4412-BB10-FE2EBFC3ACAD}" srcOrd="4" destOrd="0" presId="urn:microsoft.com/office/officeart/2018/5/layout/IconCircleLabelList"/>
    <dgm:cxn modelId="{CB10925A-4278-4642-988B-B6E9919CDFF8}" type="presParOf" srcId="{3672EBB7-DC78-4412-BB10-FE2EBFC3ACAD}" destId="{817DC190-0AD3-415C-A7CE-7BF198F14349}" srcOrd="0" destOrd="0" presId="urn:microsoft.com/office/officeart/2018/5/layout/IconCircleLabelList"/>
    <dgm:cxn modelId="{DCDB2456-31F5-4F6F-9D11-B7612025186A}" type="presParOf" srcId="{3672EBB7-DC78-4412-BB10-FE2EBFC3ACAD}" destId="{A9080A1E-58D5-4A2C-B957-0079088DFF35}" srcOrd="1" destOrd="0" presId="urn:microsoft.com/office/officeart/2018/5/layout/IconCircleLabelList"/>
    <dgm:cxn modelId="{73B80F1F-70CA-42D0-84DE-3AF3EFDA0D56}" type="presParOf" srcId="{3672EBB7-DC78-4412-BB10-FE2EBFC3ACAD}" destId="{AE97D49F-2D48-4470-B2C8-113F57D2F1F8}" srcOrd="2" destOrd="0" presId="urn:microsoft.com/office/officeart/2018/5/layout/IconCircleLabelList"/>
    <dgm:cxn modelId="{17274B51-CE06-4482-A81B-3EAB4BD9E5DE}" type="presParOf" srcId="{3672EBB7-DC78-4412-BB10-FE2EBFC3ACAD}" destId="{D096802C-C642-4465-9850-D70595B7062A}" srcOrd="3" destOrd="0" presId="urn:microsoft.com/office/officeart/2018/5/layout/IconCircleLabelList"/>
    <dgm:cxn modelId="{64F29EAF-C3A3-4A78-8303-21E5F86DF5E0}" type="presParOf" srcId="{76FAB2A4-FAD8-4FC6-A0C3-A630A8B8AD5B}" destId="{B7E9A428-1D6E-496C-8512-09A4674B7021}" srcOrd="5" destOrd="0" presId="urn:microsoft.com/office/officeart/2018/5/layout/IconCircleLabelList"/>
    <dgm:cxn modelId="{E9ED1E45-A816-4B40-9CA4-222E61EB0EE0}" type="presParOf" srcId="{76FAB2A4-FAD8-4FC6-A0C3-A630A8B8AD5B}" destId="{86AC8322-7276-404F-B9E3-734373BE520F}" srcOrd="6" destOrd="0" presId="urn:microsoft.com/office/officeart/2018/5/layout/IconCircleLabelList"/>
    <dgm:cxn modelId="{BB257663-857B-4EBB-8B35-DC1A26C49D45}" type="presParOf" srcId="{86AC8322-7276-404F-B9E3-734373BE520F}" destId="{09935D6A-5F75-4030-B652-DC89A2A95340}" srcOrd="0" destOrd="0" presId="urn:microsoft.com/office/officeart/2018/5/layout/IconCircleLabelList"/>
    <dgm:cxn modelId="{DEB1086B-268E-4195-9D99-107BC8A679DF}" type="presParOf" srcId="{86AC8322-7276-404F-B9E3-734373BE520F}" destId="{78A47A31-B6E7-4A4F-AFE7-D7F7D487DC85}" srcOrd="1" destOrd="0" presId="urn:microsoft.com/office/officeart/2018/5/layout/IconCircleLabelList"/>
    <dgm:cxn modelId="{B96698C5-9D8F-4396-A65A-5E8634EDC159}" type="presParOf" srcId="{86AC8322-7276-404F-B9E3-734373BE520F}" destId="{44DE1856-9C42-4627-BD23-39A895FFC8DF}" srcOrd="2" destOrd="0" presId="urn:microsoft.com/office/officeart/2018/5/layout/IconCircleLabelList"/>
    <dgm:cxn modelId="{A58A7167-1DCE-4F16-90A6-40C67C4EDCE7}" type="presParOf" srcId="{86AC8322-7276-404F-B9E3-734373BE520F}" destId="{F76F6EF4-520E-476E-9E3A-BEDE2B7F25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128FF-AC16-4AB6-A81B-1031CD2038CF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353D1E-443B-4C62-A634-1AFC2A55AB4B}">
      <dgm:prSet/>
      <dgm:spPr/>
      <dgm:t>
        <a:bodyPr/>
        <a:lstStyle/>
        <a:p>
          <a:r>
            <a:rPr lang="en-US"/>
            <a:t>The NFL has made progress by improving policy, but there is still a lot of work that needs to be done.</a:t>
          </a:r>
        </a:p>
      </dgm:t>
    </dgm:pt>
    <dgm:pt modelId="{47AC67E0-2257-4BAF-9D8C-A0D1B9CA3245}" type="parTrans" cxnId="{A51187B5-C2F0-418F-AD40-BF3D61FF4027}">
      <dgm:prSet/>
      <dgm:spPr/>
      <dgm:t>
        <a:bodyPr/>
        <a:lstStyle/>
        <a:p>
          <a:endParaRPr lang="en-US"/>
        </a:p>
      </dgm:t>
    </dgm:pt>
    <dgm:pt modelId="{85719699-9644-4C5A-A910-91C498D1453D}" type="sibTrans" cxnId="{A51187B5-C2F0-418F-AD40-BF3D61FF4027}">
      <dgm:prSet/>
      <dgm:spPr/>
      <dgm:t>
        <a:bodyPr/>
        <a:lstStyle/>
        <a:p>
          <a:endParaRPr lang="en-US"/>
        </a:p>
      </dgm:t>
    </dgm:pt>
    <dgm:pt modelId="{654BA1FF-2917-4736-B189-736272A174AF}">
      <dgm:prSet/>
      <dgm:spPr/>
      <dgm:t>
        <a:bodyPr/>
        <a:lstStyle/>
        <a:p>
          <a:r>
            <a:rPr lang="en-US"/>
            <a:t>Concussions are not just common with linemen and frequent heavy hitters.</a:t>
          </a:r>
        </a:p>
      </dgm:t>
    </dgm:pt>
    <dgm:pt modelId="{5109B01A-F818-4386-BAC7-D2C23844D090}" type="parTrans" cxnId="{9D920B9E-7F6B-4507-867E-62296A283089}">
      <dgm:prSet/>
      <dgm:spPr/>
      <dgm:t>
        <a:bodyPr/>
        <a:lstStyle/>
        <a:p>
          <a:endParaRPr lang="en-US"/>
        </a:p>
      </dgm:t>
    </dgm:pt>
    <dgm:pt modelId="{55B6B49D-12F5-4124-8CBC-0203A32237E0}" type="sibTrans" cxnId="{9D920B9E-7F6B-4507-867E-62296A283089}">
      <dgm:prSet/>
      <dgm:spPr/>
      <dgm:t>
        <a:bodyPr/>
        <a:lstStyle/>
        <a:p>
          <a:endParaRPr lang="en-US"/>
        </a:p>
      </dgm:t>
    </dgm:pt>
    <dgm:pt modelId="{F40903B3-5D7B-47CC-9561-B02177577B4B}">
      <dgm:prSet/>
      <dgm:spPr/>
      <dgm:t>
        <a:bodyPr/>
        <a:lstStyle/>
        <a:p>
          <a:r>
            <a:rPr lang="en-US"/>
            <a:t>Policy needs to be strictly enforced and strengthen penalties for violation of concussion protocol.</a:t>
          </a:r>
        </a:p>
      </dgm:t>
    </dgm:pt>
    <dgm:pt modelId="{6B3301D2-19BD-4808-A8D4-AC3CE9E74BE1}" type="parTrans" cxnId="{544F0F24-4F64-4DE8-8572-729EF51D261B}">
      <dgm:prSet/>
      <dgm:spPr/>
      <dgm:t>
        <a:bodyPr/>
        <a:lstStyle/>
        <a:p>
          <a:endParaRPr lang="en-US"/>
        </a:p>
      </dgm:t>
    </dgm:pt>
    <dgm:pt modelId="{5102E3FB-7AA0-4606-813F-D7DEEDF0558B}" type="sibTrans" cxnId="{544F0F24-4F64-4DE8-8572-729EF51D261B}">
      <dgm:prSet/>
      <dgm:spPr/>
      <dgm:t>
        <a:bodyPr/>
        <a:lstStyle/>
        <a:p>
          <a:endParaRPr lang="en-US"/>
        </a:p>
      </dgm:t>
    </dgm:pt>
    <dgm:pt modelId="{23219FF2-2990-4BF3-A4A6-A61CA8EC153D}" type="pres">
      <dgm:prSet presAssocID="{102128FF-AC16-4AB6-A81B-1031CD2038CF}" presName="outerComposite" presStyleCnt="0">
        <dgm:presLayoutVars>
          <dgm:chMax val="5"/>
          <dgm:dir/>
          <dgm:resizeHandles val="exact"/>
        </dgm:presLayoutVars>
      </dgm:prSet>
      <dgm:spPr/>
    </dgm:pt>
    <dgm:pt modelId="{1378595E-811B-4C9A-9AA7-D23B7D88BA70}" type="pres">
      <dgm:prSet presAssocID="{102128FF-AC16-4AB6-A81B-1031CD2038CF}" presName="dummyMaxCanvas" presStyleCnt="0">
        <dgm:presLayoutVars/>
      </dgm:prSet>
      <dgm:spPr/>
    </dgm:pt>
    <dgm:pt modelId="{9E86BAA8-3BC0-4968-81CD-FF01FA5D4E8E}" type="pres">
      <dgm:prSet presAssocID="{102128FF-AC16-4AB6-A81B-1031CD2038CF}" presName="ThreeNodes_1" presStyleLbl="node1" presStyleIdx="0" presStyleCnt="3">
        <dgm:presLayoutVars>
          <dgm:bulletEnabled val="1"/>
        </dgm:presLayoutVars>
      </dgm:prSet>
      <dgm:spPr/>
    </dgm:pt>
    <dgm:pt modelId="{11973B0A-F195-4CFA-8CB8-A3C16866D212}" type="pres">
      <dgm:prSet presAssocID="{102128FF-AC16-4AB6-A81B-1031CD2038CF}" presName="ThreeNodes_2" presStyleLbl="node1" presStyleIdx="1" presStyleCnt="3">
        <dgm:presLayoutVars>
          <dgm:bulletEnabled val="1"/>
        </dgm:presLayoutVars>
      </dgm:prSet>
      <dgm:spPr/>
    </dgm:pt>
    <dgm:pt modelId="{CD0B7F7D-361D-4BAA-A412-A0C65DCC2C32}" type="pres">
      <dgm:prSet presAssocID="{102128FF-AC16-4AB6-A81B-1031CD2038CF}" presName="ThreeNodes_3" presStyleLbl="node1" presStyleIdx="2" presStyleCnt="3">
        <dgm:presLayoutVars>
          <dgm:bulletEnabled val="1"/>
        </dgm:presLayoutVars>
      </dgm:prSet>
      <dgm:spPr/>
    </dgm:pt>
    <dgm:pt modelId="{2FBC4CF5-4FAA-4462-BD79-F5D82C872ED6}" type="pres">
      <dgm:prSet presAssocID="{102128FF-AC16-4AB6-A81B-1031CD2038CF}" presName="ThreeConn_1-2" presStyleLbl="fgAccFollowNode1" presStyleIdx="0" presStyleCnt="2">
        <dgm:presLayoutVars>
          <dgm:bulletEnabled val="1"/>
        </dgm:presLayoutVars>
      </dgm:prSet>
      <dgm:spPr/>
    </dgm:pt>
    <dgm:pt modelId="{A0EA7683-9755-403F-BAE2-858066639030}" type="pres">
      <dgm:prSet presAssocID="{102128FF-AC16-4AB6-A81B-1031CD2038CF}" presName="ThreeConn_2-3" presStyleLbl="fgAccFollowNode1" presStyleIdx="1" presStyleCnt="2">
        <dgm:presLayoutVars>
          <dgm:bulletEnabled val="1"/>
        </dgm:presLayoutVars>
      </dgm:prSet>
      <dgm:spPr/>
    </dgm:pt>
    <dgm:pt modelId="{8EAEDF68-F3D8-499B-B89D-6CEB91C0917A}" type="pres">
      <dgm:prSet presAssocID="{102128FF-AC16-4AB6-A81B-1031CD2038CF}" presName="ThreeNodes_1_text" presStyleLbl="node1" presStyleIdx="2" presStyleCnt="3">
        <dgm:presLayoutVars>
          <dgm:bulletEnabled val="1"/>
        </dgm:presLayoutVars>
      </dgm:prSet>
      <dgm:spPr/>
    </dgm:pt>
    <dgm:pt modelId="{E7AD89B4-A3EA-4557-9053-61F0A11056C2}" type="pres">
      <dgm:prSet presAssocID="{102128FF-AC16-4AB6-A81B-1031CD2038CF}" presName="ThreeNodes_2_text" presStyleLbl="node1" presStyleIdx="2" presStyleCnt="3">
        <dgm:presLayoutVars>
          <dgm:bulletEnabled val="1"/>
        </dgm:presLayoutVars>
      </dgm:prSet>
      <dgm:spPr/>
    </dgm:pt>
    <dgm:pt modelId="{4F7223E3-1902-43F5-ADA5-2EFC7339291D}" type="pres">
      <dgm:prSet presAssocID="{102128FF-AC16-4AB6-A81B-1031CD2038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672E1B-E666-43CE-A94D-1B95FC400339}" type="presOf" srcId="{F7353D1E-443B-4C62-A634-1AFC2A55AB4B}" destId="{9E86BAA8-3BC0-4968-81CD-FF01FA5D4E8E}" srcOrd="0" destOrd="0" presId="urn:microsoft.com/office/officeart/2005/8/layout/vProcess5"/>
    <dgm:cxn modelId="{544F0F24-4F64-4DE8-8572-729EF51D261B}" srcId="{102128FF-AC16-4AB6-A81B-1031CD2038CF}" destId="{F40903B3-5D7B-47CC-9561-B02177577B4B}" srcOrd="2" destOrd="0" parTransId="{6B3301D2-19BD-4808-A8D4-AC3CE9E74BE1}" sibTransId="{5102E3FB-7AA0-4606-813F-D7DEEDF0558B}"/>
    <dgm:cxn modelId="{7F688930-DB17-4F37-AA82-0950797E7C79}" type="presOf" srcId="{55B6B49D-12F5-4124-8CBC-0203A32237E0}" destId="{A0EA7683-9755-403F-BAE2-858066639030}" srcOrd="0" destOrd="0" presId="urn:microsoft.com/office/officeart/2005/8/layout/vProcess5"/>
    <dgm:cxn modelId="{DC8A5745-FCB2-451C-8A82-F35DD32C5746}" type="presOf" srcId="{F40903B3-5D7B-47CC-9561-B02177577B4B}" destId="{CD0B7F7D-361D-4BAA-A412-A0C65DCC2C32}" srcOrd="0" destOrd="0" presId="urn:microsoft.com/office/officeart/2005/8/layout/vProcess5"/>
    <dgm:cxn modelId="{A6D27746-3921-4C2E-AE61-72B86FC7C2CD}" type="presOf" srcId="{F40903B3-5D7B-47CC-9561-B02177577B4B}" destId="{4F7223E3-1902-43F5-ADA5-2EFC7339291D}" srcOrd="1" destOrd="0" presId="urn:microsoft.com/office/officeart/2005/8/layout/vProcess5"/>
    <dgm:cxn modelId="{1380A746-71F9-44FA-8C34-48202EE4B44C}" type="presOf" srcId="{102128FF-AC16-4AB6-A81B-1031CD2038CF}" destId="{23219FF2-2990-4BF3-A4A6-A61CA8EC153D}" srcOrd="0" destOrd="0" presId="urn:microsoft.com/office/officeart/2005/8/layout/vProcess5"/>
    <dgm:cxn modelId="{C3BEA047-51BA-41F4-B291-CF7453BDFAD2}" type="presOf" srcId="{F7353D1E-443B-4C62-A634-1AFC2A55AB4B}" destId="{8EAEDF68-F3D8-499B-B89D-6CEB91C0917A}" srcOrd="1" destOrd="0" presId="urn:microsoft.com/office/officeart/2005/8/layout/vProcess5"/>
    <dgm:cxn modelId="{912C0084-9CFE-44BD-A179-E44A9CA6BB66}" type="presOf" srcId="{85719699-9644-4C5A-A910-91C498D1453D}" destId="{2FBC4CF5-4FAA-4462-BD79-F5D82C872ED6}" srcOrd="0" destOrd="0" presId="urn:microsoft.com/office/officeart/2005/8/layout/vProcess5"/>
    <dgm:cxn modelId="{9D920B9E-7F6B-4507-867E-62296A283089}" srcId="{102128FF-AC16-4AB6-A81B-1031CD2038CF}" destId="{654BA1FF-2917-4736-B189-736272A174AF}" srcOrd="1" destOrd="0" parTransId="{5109B01A-F818-4386-BAC7-D2C23844D090}" sibTransId="{55B6B49D-12F5-4124-8CBC-0203A32237E0}"/>
    <dgm:cxn modelId="{A51187B5-C2F0-418F-AD40-BF3D61FF4027}" srcId="{102128FF-AC16-4AB6-A81B-1031CD2038CF}" destId="{F7353D1E-443B-4C62-A634-1AFC2A55AB4B}" srcOrd="0" destOrd="0" parTransId="{47AC67E0-2257-4BAF-9D8C-A0D1B9CA3245}" sibTransId="{85719699-9644-4C5A-A910-91C498D1453D}"/>
    <dgm:cxn modelId="{686536C8-C675-4ECC-AC89-67A815FBD4EF}" type="presOf" srcId="{654BA1FF-2917-4736-B189-736272A174AF}" destId="{11973B0A-F195-4CFA-8CB8-A3C16866D212}" srcOrd="0" destOrd="0" presId="urn:microsoft.com/office/officeart/2005/8/layout/vProcess5"/>
    <dgm:cxn modelId="{11408AFC-5B82-4229-A627-5DF6D5BB9D15}" type="presOf" srcId="{654BA1FF-2917-4736-B189-736272A174AF}" destId="{E7AD89B4-A3EA-4557-9053-61F0A11056C2}" srcOrd="1" destOrd="0" presId="urn:microsoft.com/office/officeart/2005/8/layout/vProcess5"/>
    <dgm:cxn modelId="{5CCF5435-9143-4DE5-90FB-3217787491D0}" type="presParOf" srcId="{23219FF2-2990-4BF3-A4A6-A61CA8EC153D}" destId="{1378595E-811B-4C9A-9AA7-D23B7D88BA70}" srcOrd="0" destOrd="0" presId="urn:microsoft.com/office/officeart/2005/8/layout/vProcess5"/>
    <dgm:cxn modelId="{B4F5417C-F056-4C81-87A2-A98E04E24EB7}" type="presParOf" srcId="{23219FF2-2990-4BF3-A4A6-A61CA8EC153D}" destId="{9E86BAA8-3BC0-4968-81CD-FF01FA5D4E8E}" srcOrd="1" destOrd="0" presId="urn:microsoft.com/office/officeart/2005/8/layout/vProcess5"/>
    <dgm:cxn modelId="{1D692C7E-DACD-426B-B374-5AFAC34780D0}" type="presParOf" srcId="{23219FF2-2990-4BF3-A4A6-A61CA8EC153D}" destId="{11973B0A-F195-4CFA-8CB8-A3C16866D212}" srcOrd="2" destOrd="0" presId="urn:microsoft.com/office/officeart/2005/8/layout/vProcess5"/>
    <dgm:cxn modelId="{3421779D-EF09-4D46-A0D1-B42B11BE8903}" type="presParOf" srcId="{23219FF2-2990-4BF3-A4A6-A61CA8EC153D}" destId="{CD0B7F7D-361D-4BAA-A412-A0C65DCC2C32}" srcOrd="3" destOrd="0" presId="urn:microsoft.com/office/officeart/2005/8/layout/vProcess5"/>
    <dgm:cxn modelId="{D2B61B01-CE01-4F93-9880-735497A1C51E}" type="presParOf" srcId="{23219FF2-2990-4BF3-A4A6-A61CA8EC153D}" destId="{2FBC4CF5-4FAA-4462-BD79-F5D82C872ED6}" srcOrd="4" destOrd="0" presId="urn:microsoft.com/office/officeart/2005/8/layout/vProcess5"/>
    <dgm:cxn modelId="{18CDC060-8A2F-43F4-B39A-864D815B9D5A}" type="presParOf" srcId="{23219FF2-2990-4BF3-A4A6-A61CA8EC153D}" destId="{A0EA7683-9755-403F-BAE2-858066639030}" srcOrd="5" destOrd="0" presId="urn:microsoft.com/office/officeart/2005/8/layout/vProcess5"/>
    <dgm:cxn modelId="{1B9591EB-2E3E-407C-9330-55A963FD89D0}" type="presParOf" srcId="{23219FF2-2990-4BF3-A4A6-A61CA8EC153D}" destId="{8EAEDF68-F3D8-499B-B89D-6CEB91C0917A}" srcOrd="6" destOrd="0" presId="urn:microsoft.com/office/officeart/2005/8/layout/vProcess5"/>
    <dgm:cxn modelId="{50613360-2708-442B-A0F6-2A32A6047A12}" type="presParOf" srcId="{23219FF2-2990-4BF3-A4A6-A61CA8EC153D}" destId="{E7AD89B4-A3EA-4557-9053-61F0A11056C2}" srcOrd="7" destOrd="0" presId="urn:microsoft.com/office/officeart/2005/8/layout/vProcess5"/>
    <dgm:cxn modelId="{7ADD82A4-AA4F-4ECB-A146-932CE52EE411}" type="presParOf" srcId="{23219FF2-2990-4BF3-A4A6-A61CA8EC153D}" destId="{4F7223E3-1902-43F5-ADA5-2EFC7339291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ED5F-FF77-4B46-A001-F627774C5688}">
      <dsp:nvSpPr>
        <dsp:cNvPr id="0" name=""/>
        <dsp:cNvSpPr/>
      </dsp:nvSpPr>
      <dsp:spPr>
        <a:xfrm>
          <a:off x="0" y="1762"/>
          <a:ext cx="4401509" cy="893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0DB0-C128-4127-9C9F-DDF7A66EBEF0}">
      <dsp:nvSpPr>
        <dsp:cNvPr id="0" name=""/>
        <dsp:cNvSpPr/>
      </dsp:nvSpPr>
      <dsp:spPr>
        <a:xfrm>
          <a:off x="270214" y="202748"/>
          <a:ext cx="491299" cy="491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80FAE-2ED5-4DE7-9AA6-3CC6B314395C}">
      <dsp:nvSpPr>
        <dsp:cNvPr id="0" name=""/>
        <dsp:cNvSpPr/>
      </dsp:nvSpPr>
      <dsp:spPr>
        <a:xfrm>
          <a:off x="1031727" y="1762"/>
          <a:ext cx="3369781" cy="89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38" tIns="94538" rIns="94538" bIns="945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An NFL football season is 18 weeks</a:t>
          </a:r>
          <a:endParaRPr lang="en-US" sz="1500" kern="1200" dirty="0"/>
        </a:p>
      </dsp:txBody>
      <dsp:txXfrm>
        <a:off x="1031727" y="1762"/>
        <a:ext cx="3369781" cy="893270"/>
      </dsp:txXfrm>
    </dsp:sp>
    <dsp:sp modelId="{EBE7E7AE-A867-4AE3-ACC3-2EEC4119D57E}">
      <dsp:nvSpPr>
        <dsp:cNvPr id="0" name=""/>
        <dsp:cNvSpPr/>
      </dsp:nvSpPr>
      <dsp:spPr>
        <a:xfrm>
          <a:off x="0" y="1118351"/>
          <a:ext cx="4401509" cy="893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A155F-675B-43E2-BFAE-D32B2A848E59}">
      <dsp:nvSpPr>
        <dsp:cNvPr id="0" name=""/>
        <dsp:cNvSpPr/>
      </dsp:nvSpPr>
      <dsp:spPr>
        <a:xfrm>
          <a:off x="270214" y="1319337"/>
          <a:ext cx="491299" cy="491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F66A9-5A2A-49CC-ABDC-A48361738042}">
      <dsp:nvSpPr>
        <dsp:cNvPr id="0" name=""/>
        <dsp:cNvSpPr/>
      </dsp:nvSpPr>
      <dsp:spPr>
        <a:xfrm>
          <a:off x="1031727" y="1118351"/>
          <a:ext cx="3369781" cy="89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38" tIns="94538" rIns="94538" bIns="945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Based on the boxplot, we can see that the median is right under 10 weeks, hovering around 9 weeks</a:t>
          </a:r>
          <a:endParaRPr lang="en-US" sz="1500" kern="1200" dirty="0"/>
        </a:p>
      </dsp:txBody>
      <dsp:txXfrm>
        <a:off x="1031727" y="1118351"/>
        <a:ext cx="3369781" cy="893270"/>
      </dsp:txXfrm>
    </dsp:sp>
    <dsp:sp modelId="{FCA66B81-9D26-4AD1-9956-4056E44880CA}">
      <dsp:nvSpPr>
        <dsp:cNvPr id="0" name=""/>
        <dsp:cNvSpPr/>
      </dsp:nvSpPr>
      <dsp:spPr>
        <a:xfrm>
          <a:off x="0" y="2234939"/>
          <a:ext cx="4401509" cy="893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B4565-7861-4619-8F59-17296FEB010B}">
      <dsp:nvSpPr>
        <dsp:cNvPr id="0" name=""/>
        <dsp:cNvSpPr/>
      </dsp:nvSpPr>
      <dsp:spPr>
        <a:xfrm>
          <a:off x="270214" y="2435925"/>
          <a:ext cx="491299" cy="491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A599E-B00E-4A58-AF56-4769AA74FADF}">
      <dsp:nvSpPr>
        <dsp:cNvPr id="0" name=""/>
        <dsp:cNvSpPr/>
      </dsp:nvSpPr>
      <dsp:spPr>
        <a:xfrm>
          <a:off x="1031727" y="2234939"/>
          <a:ext cx="3369781" cy="89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38" tIns="94538" rIns="94538" bIns="945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This is approximately halfway through the NFL football season</a:t>
          </a:r>
          <a:endParaRPr lang="en-US" sz="1500" kern="1200" dirty="0"/>
        </a:p>
      </dsp:txBody>
      <dsp:txXfrm>
        <a:off x="1031727" y="2234939"/>
        <a:ext cx="3369781" cy="893270"/>
      </dsp:txXfrm>
    </dsp:sp>
    <dsp:sp modelId="{39D7AE81-3583-4D16-A180-A4FE75A1695F}">
      <dsp:nvSpPr>
        <dsp:cNvPr id="0" name=""/>
        <dsp:cNvSpPr/>
      </dsp:nvSpPr>
      <dsp:spPr>
        <a:xfrm>
          <a:off x="0" y="3351528"/>
          <a:ext cx="4401509" cy="893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8BD72-7165-4D1A-890B-E479106FD9C2}">
      <dsp:nvSpPr>
        <dsp:cNvPr id="0" name=""/>
        <dsp:cNvSpPr/>
      </dsp:nvSpPr>
      <dsp:spPr>
        <a:xfrm>
          <a:off x="270214" y="3552514"/>
          <a:ext cx="491299" cy="491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A1D2-7C07-42F5-8AE0-27E1EB428A43}">
      <dsp:nvSpPr>
        <dsp:cNvPr id="0" name=""/>
        <dsp:cNvSpPr/>
      </dsp:nvSpPr>
      <dsp:spPr>
        <a:xfrm>
          <a:off x="1031727" y="3351528"/>
          <a:ext cx="1980679" cy="89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38" tIns="94538" rIns="94538" bIns="9453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The boxplot is also right skewed</a:t>
          </a:r>
          <a:endParaRPr lang="en-US" sz="1500" kern="1200" dirty="0"/>
        </a:p>
      </dsp:txBody>
      <dsp:txXfrm>
        <a:off x="1031727" y="3351528"/>
        <a:ext cx="1980679" cy="893270"/>
      </dsp:txXfrm>
    </dsp:sp>
    <dsp:sp modelId="{C2BEA4E4-3F62-4D3B-AC03-DBBC479FF488}">
      <dsp:nvSpPr>
        <dsp:cNvPr id="0" name=""/>
        <dsp:cNvSpPr/>
      </dsp:nvSpPr>
      <dsp:spPr>
        <a:xfrm>
          <a:off x="3012406" y="3351528"/>
          <a:ext cx="1389102" cy="89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38" tIns="94538" rIns="94538" bIns="94538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More</a:t>
          </a:r>
          <a:r>
            <a:rPr lang="en-US" sz="1100" kern="1200" dirty="0"/>
            <a:t> likely to get injured in the </a:t>
          </a:r>
          <a:r>
            <a:rPr lang="en-US" sz="1100" kern="1200" dirty="0">
              <a:latin typeface="Century Schoolbook" panose="02040604050505020304"/>
            </a:rPr>
            <a:t>1st half</a:t>
          </a:r>
          <a:r>
            <a:rPr lang="en-US" sz="1100" kern="1200" dirty="0"/>
            <a:t> of the season</a:t>
          </a:r>
        </a:p>
      </dsp:txBody>
      <dsp:txXfrm>
        <a:off x="3012406" y="3351528"/>
        <a:ext cx="1389102" cy="89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2AEBF-F306-428A-8B0C-D981E5E06C29}">
      <dsp:nvSpPr>
        <dsp:cNvPr id="0" name=""/>
        <dsp:cNvSpPr/>
      </dsp:nvSpPr>
      <dsp:spPr>
        <a:xfrm>
          <a:off x="686960" y="920011"/>
          <a:ext cx="1251609" cy="1251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716E7-6EB2-451B-8E54-2DE891FD15FB}">
      <dsp:nvSpPr>
        <dsp:cNvPr id="0" name=""/>
        <dsp:cNvSpPr/>
      </dsp:nvSpPr>
      <dsp:spPr>
        <a:xfrm>
          <a:off x="953697" y="1186748"/>
          <a:ext cx="718136" cy="718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841C5-9447-4FCB-A306-4A75AD13966A}">
      <dsp:nvSpPr>
        <dsp:cNvPr id="0" name=""/>
        <dsp:cNvSpPr/>
      </dsp:nvSpPr>
      <dsp:spPr>
        <a:xfrm>
          <a:off x="286856" y="2561466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 dirty="0">
              <a:solidFill>
                <a:srgbClr val="013369"/>
              </a:solidFill>
              <a:latin typeface="Arial"/>
              <a:cs typeface="Arial"/>
            </a:rPr>
            <a:t>Referees need to be on high alert for player safety in the middle of the season.</a:t>
          </a:r>
          <a:endParaRPr lang="en-US" sz="1300" kern="1200" dirty="0">
            <a:solidFill>
              <a:srgbClr val="013369"/>
            </a:solidFill>
            <a:latin typeface="Arial"/>
            <a:cs typeface="Arial"/>
          </a:endParaRPr>
        </a:p>
      </dsp:txBody>
      <dsp:txXfrm>
        <a:off x="286856" y="2561466"/>
        <a:ext cx="2051818" cy="720000"/>
      </dsp:txXfrm>
    </dsp:sp>
    <dsp:sp modelId="{C45ACC29-9C0C-4AFB-850A-F6E9693774F4}">
      <dsp:nvSpPr>
        <dsp:cNvPr id="0" name=""/>
        <dsp:cNvSpPr/>
      </dsp:nvSpPr>
      <dsp:spPr>
        <a:xfrm>
          <a:off x="3097847" y="920011"/>
          <a:ext cx="1251609" cy="1251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B5F16-9FB8-4C50-883B-E4B64BB482B0}">
      <dsp:nvSpPr>
        <dsp:cNvPr id="0" name=""/>
        <dsp:cNvSpPr/>
      </dsp:nvSpPr>
      <dsp:spPr>
        <a:xfrm>
          <a:off x="3364583" y="1186748"/>
          <a:ext cx="718136" cy="718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30A3-8D70-4DB3-BD10-EDE44AEA3D53}">
      <dsp:nvSpPr>
        <dsp:cNvPr id="0" name=""/>
        <dsp:cNvSpPr/>
      </dsp:nvSpPr>
      <dsp:spPr>
        <a:xfrm>
          <a:off x="2697742" y="2561466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 dirty="0">
              <a:solidFill>
                <a:srgbClr val="013369"/>
              </a:solidFill>
              <a:latin typeface="Arial"/>
              <a:cs typeface="Arial"/>
            </a:rPr>
            <a:t>Skill positions are at the highest risk for injury.</a:t>
          </a:r>
          <a:endParaRPr lang="en-US" sz="1300" kern="1200" dirty="0">
            <a:solidFill>
              <a:srgbClr val="013369"/>
            </a:solidFill>
            <a:latin typeface="Arial"/>
            <a:cs typeface="Arial"/>
          </a:endParaRPr>
        </a:p>
      </dsp:txBody>
      <dsp:txXfrm>
        <a:off x="2697742" y="2561466"/>
        <a:ext cx="2051818" cy="720000"/>
      </dsp:txXfrm>
    </dsp:sp>
    <dsp:sp modelId="{817DC190-0AD3-415C-A7CE-7BF198F14349}">
      <dsp:nvSpPr>
        <dsp:cNvPr id="0" name=""/>
        <dsp:cNvSpPr/>
      </dsp:nvSpPr>
      <dsp:spPr>
        <a:xfrm>
          <a:off x="5508734" y="920011"/>
          <a:ext cx="1251609" cy="12516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0A1E-58D5-4A2C-B957-0079088DFF35}">
      <dsp:nvSpPr>
        <dsp:cNvPr id="0" name=""/>
        <dsp:cNvSpPr/>
      </dsp:nvSpPr>
      <dsp:spPr>
        <a:xfrm>
          <a:off x="5775470" y="1186748"/>
          <a:ext cx="718136" cy="718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802C-C642-4465-9850-D70595B7062A}">
      <dsp:nvSpPr>
        <dsp:cNvPr id="0" name=""/>
        <dsp:cNvSpPr/>
      </dsp:nvSpPr>
      <dsp:spPr>
        <a:xfrm>
          <a:off x="5108629" y="2561466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 dirty="0">
              <a:solidFill>
                <a:srgbClr val="013369"/>
              </a:solidFill>
              <a:latin typeface="Arial"/>
              <a:cs typeface="Arial"/>
            </a:rPr>
            <a:t>Players can educate themselves on safe tackling practices and avoid big hits.</a:t>
          </a:r>
          <a:endParaRPr lang="en-US" sz="1300" kern="1200" dirty="0">
            <a:solidFill>
              <a:srgbClr val="013369"/>
            </a:solidFill>
            <a:latin typeface="Arial"/>
            <a:cs typeface="Arial"/>
          </a:endParaRPr>
        </a:p>
      </dsp:txBody>
      <dsp:txXfrm>
        <a:off x="5108629" y="2561466"/>
        <a:ext cx="2051818" cy="720000"/>
      </dsp:txXfrm>
    </dsp:sp>
    <dsp:sp modelId="{09935D6A-5F75-4030-B652-DC89A2A95340}">
      <dsp:nvSpPr>
        <dsp:cNvPr id="0" name=""/>
        <dsp:cNvSpPr/>
      </dsp:nvSpPr>
      <dsp:spPr>
        <a:xfrm>
          <a:off x="7919620" y="920011"/>
          <a:ext cx="1251609" cy="1251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47A31-B6E7-4A4F-AFE7-D7F7D487DC85}">
      <dsp:nvSpPr>
        <dsp:cNvPr id="0" name=""/>
        <dsp:cNvSpPr/>
      </dsp:nvSpPr>
      <dsp:spPr>
        <a:xfrm>
          <a:off x="8186357" y="1186748"/>
          <a:ext cx="718136" cy="718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F6EF4-520E-476E-9E3A-BEDE2B7F2544}">
      <dsp:nvSpPr>
        <dsp:cNvPr id="0" name=""/>
        <dsp:cNvSpPr/>
      </dsp:nvSpPr>
      <dsp:spPr>
        <a:xfrm>
          <a:off x="7519516" y="2561466"/>
          <a:ext cx="20518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 dirty="0">
              <a:solidFill>
                <a:srgbClr val="013369"/>
              </a:solidFill>
              <a:latin typeface="Arial"/>
              <a:cs typeface="Arial"/>
            </a:rPr>
            <a:t>Too many players are remaining on the field after an injury</a:t>
          </a:r>
          <a:r>
            <a:rPr lang="en-US" sz="1300" kern="1200" dirty="0">
              <a:solidFill>
                <a:srgbClr val="013369"/>
              </a:solidFill>
              <a:latin typeface="Arial"/>
              <a:cs typeface="Arial"/>
            </a:rPr>
            <a:t>.</a:t>
          </a:r>
        </a:p>
      </dsp:txBody>
      <dsp:txXfrm>
        <a:off x="7519516" y="2561466"/>
        <a:ext cx="20518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6BAA8-3BC0-4968-81CD-FF01FA5D4E8E}">
      <dsp:nvSpPr>
        <dsp:cNvPr id="0" name=""/>
        <dsp:cNvSpPr/>
      </dsp:nvSpPr>
      <dsp:spPr>
        <a:xfrm>
          <a:off x="0" y="0"/>
          <a:ext cx="8379462" cy="1073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NFL has made progress by improving policy, but there is still a lot of work that needs to be done.</a:t>
          </a:r>
        </a:p>
      </dsp:txBody>
      <dsp:txXfrm>
        <a:off x="31451" y="31451"/>
        <a:ext cx="7220715" cy="1010929"/>
      </dsp:txXfrm>
    </dsp:sp>
    <dsp:sp modelId="{11973B0A-F195-4CFA-8CB8-A3C16866D212}">
      <dsp:nvSpPr>
        <dsp:cNvPr id="0" name=""/>
        <dsp:cNvSpPr/>
      </dsp:nvSpPr>
      <dsp:spPr>
        <a:xfrm>
          <a:off x="739364" y="1252803"/>
          <a:ext cx="8379462" cy="1073831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Concussions are not just common with linemen and frequent heavy hitters.</a:t>
          </a:r>
        </a:p>
      </dsp:txBody>
      <dsp:txXfrm>
        <a:off x="770815" y="1284254"/>
        <a:ext cx="6879205" cy="1010929"/>
      </dsp:txXfrm>
    </dsp:sp>
    <dsp:sp modelId="{CD0B7F7D-361D-4BAA-A412-A0C65DCC2C32}">
      <dsp:nvSpPr>
        <dsp:cNvPr id="0" name=""/>
        <dsp:cNvSpPr/>
      </dsp:nvSpPr>
      <dsp:spPr>
        <a:xfrm>
          <a:off x="1478728" y="2505606"/>
          <a:ext cx="8379462" cy="1073831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Policy needs to be strictly enforced and strengthen penalties for violation of concussion protocol.</a:t>
          </a:r>
        </a:p>
      </dsp:txBody>
      <dsp:txXfrm>
        <a:off x="1510179" y="2537057"/>
        <a:ext cx="6879205" cy="1010929"/>
      </dsp:txXfrm>
    </dsp:sp>
    <dsp:sp modelId="{2FBC4CF5-4FAA-4462-BD79-F5D82C872ED6}">
      <dsp:nvSpPr>
        <dsp:cNvPr id="0" name=""/>
        <dsp:cNvSpPr/>
      </dsp:nvSpPr>
      <dsp:spPr>
        <a:xfrm>
          <a:off x="7681471" y="814322"/>
          <a:ext cx="697990" cy="6979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838519" y="814322"/>
        <a:ext cx="383894" cy="525237"/>
      </dsp:txXfrm>
    </dsp:sp>
    <dsp:sp modelId="{A0EA7683-9755-403F-BAE2-858066639030}">
      <dsp:nvSpPr>
        <dsp:cNvPr id="0" name=""/>
        <dsp:cNvSpPr/>
      </dsp:nvSpPr>
      <dsp:spPr>
        <a:xfrm>
          <a:off x="8420836" y="2059966"/>
          <a:ext cx="697990" cy="6979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577884" y="2059966"/>
        <a:ext cx="383894" cy="525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4A0EF-19DA-4A5A-B34B-BF5E3C3639D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9935-81C5-4291-B9E2-4F94D9BFC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Association</a:t>
            </a:r>
          </a:p>
          <a:p>
            <a:endParaRPr lang="en-US" b="1"/>
          </a:p>
          <a:p>
            <a:r>
              <a:rPr lang="en-US"/>
              <a:t>Key measures:</a:t>
            </a:r>
            <a:endParaRPr lang="en-US">
              <a:cs typeface="Calibri"/>
            </a:endParaRPr>
          </a:p>
          <a:p>
            <a:r>
              <a:rPr lang="en-US"/>
              <a:t>1.</a:t>
            </a:r>
            <a:r>
              <a:rPr lang="en-US" b="1" u="sng"/>
              <a:t>Support/Count</a:t>
            </a:r>
            <a:r>
              <a:rPr lang="en-US" b="1"/>
              <a:t>: </a:t>
            </a:r>
            <a:r>
              <a:rPr lang="en-US"/>
              <a:t>frequency of the item set</a:t>
            </a:r>
          </a:p>
          <a:p>
            <a:r>
              <a:rPr lang="en-US"/>
              <a:t>2.</a:t>
            </a:r>
            <a:r>
              <a:rPr lang="en-US" b="1" u="sng"/>
              <a:t>Confidence</a:t>
            </a:r>
            <a:r>
              <a:rPr lang="en-US" b="1"/>
              <a:t>: </a:t>
            </a:r>
            <a:r>
              <a:rPr lang="en-US"/>
              <a:t>if ‘basket’ contains A, what is  the probability it also contains B</a:t>
            </a:r>
          </a:p>
          <a:p>
            <a:r>
              <a:rPr lang="en-US"/>
              <a:t>3.</a:t>
            </a:r>
            <a:r>
              <a:rPr lang="en-US" b="1" u="sng"/>
              <a:t>Lift Ratio</a:t>
            </a:r>
            <a:r>
              <a:rPr lang="en-US" b="1"/>
              <a:t>: a </a:t>
            </a:r>
            <a:r>
              <a:rPr lang="en-US"/>
              <a:t>general measure of the association (Criteria?)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Should Remember:</a:t>
            </a:r>
            <a:endParaRPr lang="en-US">
              <a:cs typeface="Calibri"/>
            </a:endParaRPr>
          </a:p>
          <a:p>
            <a:r>
              <a:rPr lang="en-US"/>
              <a:t>1.Formula</a:t>
            </a:r>
            <a:endParaRPr lang="en-US">
              <a:cs typeface="Calibri"/>
            </a:endParaRPr>
          </a:p>
          <a:p>
            <a:r>
              <a:rPr lang="en-US"/>
              <a:t>2.Interpretation</a:t>
            </a:r>
            <a:endParaRPr lang="en-US">
              <a:cs typeface="Calibri"/>
            </a:endParaRPr>
          </a:p>
          <a:p>
            <a:r>
              <a:rPr lang="en-US"/>
              <a:t>3.Symmetrical?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9935-81C5-4291-B9E2-4F94D9BFC5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89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2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ishidamarla/concussions-in-the-nfl-20122014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world/datasets/nfl" TargetMode="External"/><Relationship Id="rId4" Type="http://schemas.openxmlformats.org/officeDocument/2006/relationships/hyperlink" Target="http://nflcombineresults.com/nflcombinedata_expanded.php?year=1999&amp;pos=&amp;college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ootball line of scrimmage">
            <a:extLst>
              <a:ext uri="{FF2B5EF4-FFF2-40B4-BE49-F238E27FC236}">
                <a16:creationId xmlns:a16="http://schemas.microsoft.com/office/drawing/2014/main" id="{C653E3B2-94F2-3278-85AA-0E2011391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90" r="-2" b="89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Analyzing NFL Injuries &amp;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Tim Pao, Ken Schoel, Nick Rasmuson</a:t>
            </a:r>
          </a:p>
        </p:txBody>
      </p:sp>
      <p:pic>
        <p:nvPicPr>
          <p:cNvPr id="5" name="Picture 4" descr="A logo of a football team&#10;&#10;Description automatically generated">
            <a:extLst>
              <a:ext uri="{FF2B5EF4-FFF2-40B4-BE49-F238E27FC236}">
                <a16:creationId xmlns:a16="http://schemas.microsoft.com/office/drawing/2014/main" id="{50724E35-5585-BA1E-FC6F-92B45FB3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767" y="367679"/>
            <a:ext cx="4250358" cy="28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E80A-9872-CF33-7F45-59CE572C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13369"/>
                </a:solidFill>
              </a:rPr>
              <a:t>References</a:t>
            </a:r>
          </a:p>
        </p:txBody>
      </p:sp>
      <p:pic>
        <p:nvPicPr>
          <p:cNvPr id="6" name="Picture 5" descr="Close-up of football">
            <a:extLst>
              <a:ext uri="{FF2B5EF4-FFF2-40B4-BE49-F238E27FC236}">
                <a16:creationId xmlns:a16="http://schemas.microsoft.com/office/drawing/2014/main" id="{FBDCB31F-EDE6-6621-5571-844DE5AF1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8" r="-3" b="-3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FF57-AFFB-78A1-1AED-E0B80C88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3"/>
              </a:rPr>
              <a:t>https://www.kaggle.com/datasets/rishidamarla/concussions-in-the-nfl-20122014</a:t>
            </a:r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http://nflcombineresults.com/nflcombinedata_expanded.php?year=1999&amp;pos=&amp;college=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https://data.world/datasets/nfl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354C-4253-7DF1-A835-4472AA24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72" y="476250"/>
            <a:ext cx="403479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01336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CDC1-D95D-5C87-7074-6523F71C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39" y="2352675"/>
            <a:ext cx="3497282" cy="4056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>
                <a:solidFill>
                  <a:srgbClr val="013369"/>
                </a:solidFill>
              </a:rPr>
              <a:t>Background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/>
              <a:t>Established in 1920.</a:t>
            </a:r>
          </a:p>
          <a:p>
            <a:r>
              <a:rPr lang="en-US"/>
              <a:t>Currently has 32 teams and 1,696 players.</a:t>
            </a:r>
          </a:p>
          <a:p>
            <a:r>
              <a:rPr lang="en-US"/>
              <a:t>The League is trying to increase player safety through advancements in technology and equipment.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4D2174-D4AC-2DA6-DBA9-C43C070B3168}"/>
              </a:ext>
            </a:extLst>
          </p:cNvPr>
          <p:cNvSpPr txBox="1">
            <a:spLocks/>
          </p:cNvSpPr>
          <p:nvPr/>
        </p:nvSpPr>
        <p:spPr>
          <a:xfrm>
            <a:off x="3676651" y="2352675"/>
            <a:ext cx="3813338" cy="4056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>
                <a:solidFill>
                  <a:srgbClr val="013369"/>
                </a:solidFill>
              </a:rPr>
              <a:t>Problem Statement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/>
              <a:t>How can we protect players by anticipating and preventing injuries before they occur?</a:t>
            </a:r>
          </a:p>
          <a:p>
            <a:pPr>
              <a:lnSpc>
                <a:spcPct val="100000"/>
              </a:lnSpc>
            </a:pPr>
            <a:r>
              <a:rPr lang="en-US"/>
              <a:t>Are there positions that are at a higher risk?</a:t>
            </a:r>
          </a:p>
          <a:p>
            <a:pPr>
              <a:lnSpc>
                <a:spcPct val="100000"/>
              </a:lnSpc>
            </a:pPr>
            <a:r>
              <a:rPr lang="en-US"/>
              <a:t>What factors contribute to a greater risk of injury?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B21AB-920E-25E3-CE70-A5F1B2BF7D21}"/>
              </a:ext>
            </a:extLst>
          </p:cNvPr>
          <p:cNvSpPr txBox="1">
            <a:spLocks/>
          </p:cNvSpPr>
          <p:nvPr/>
        </p:nvSpPr>
        <p:spPr>
          <a:xfrm>
            <a:off x="7609950" y="2305050"/>
            <a:ext cx="3680650" cy="4103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2800" b="1" dirty="0">
                <a:solidFill>
                  <a:srgbClr val="013369"/>
                </a:solidFill>
              </a:rPr>
              <a:t>Problem Objective</a:t>
            </a:r>
            <a:endParaRPr lang="en-US" sz="2800" dirty="0"/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rgbClr val="013369"/>
                </a:solidFill>
              </a:rPr>
              <a:t>Exploratory Analysis</a:t>
            </a:r>
          </a:p>
          <a:p>
            <a:pPr marL="285750" indent="-285750"/>
            <a:r>
              <a:rPr lang="en-US" dirty="0"/>
              <a:t>Basic statistical and visual analysis</a:t>
            </a:r>
            <a:endParaRPr lang="en-US" b="1" dirty="0"/>
          </a:p>
          <a:p>
            <a:pPr marL="285750" indent="-285750"/>
            <a:r>
              <a:rPr lang="en-US" dirty="0"/>
              <a:t>Time-trend analysis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solidFill>
                  <a:srgbClr val="013369"/>
                </a:solidFill>
              </a:rPr>
              <a:t>Predictive Analysis</a:t>
            </a:r>
          </a:p>
          <a:p>
            <a:pPr marL="285750" indent="-285750"/>
            <a:r>
              <a:rPr lang="en-US" dirty="0"/>
              <a:t>Decision tree analysis</a:t>
            </a:r>
            <a:endParaRPr lang="en-US" b="1" dirty="0"/>
          </a:p>
        </p:txBody>
      </p:sp>
      <p:pic>
        <p:nvPicPr>
          <p:cNvPr id="10" name="Picture 9" descr="A logo of a football team&#10;&#10;Description automatically generated">
            <a:extLst>
              <a:ext uri="{FF2B5EF4-FFF2-40B4-BE49-F238E27FC236}">
                <a16:creationId xmlns:a16="http://schemas.microsoft.com/office/drawing/2014/main" id="{DFBBC23A-FAA0-4D1E-9D39-9003F7E9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04" y="14288"/>
            <a:ext cx="3333750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F9AD-9000-9022-CF0E-5A6B9CCC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0" y="365760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013369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B4AD-9C22-0D9E-095F-1A35DEB4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0" y="2170571"/>
            <a:ext cx="4842621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rgbClr val="013369"/>
                </a:solidFill>
              </a:rPr>
              <a:t>Data</a:t>
            </a:r>
          </a:p>
          <a:p>
            <a:r>
              <a:rPr lang="en-US"/>
              <a:t>Observed NFL Concussion Data from 2012-2014</a:t>
            </a:r>
          </a:p>
          <a:p>
            <a:r>
              <a:rPr lang="en-US" b="1">
                <a:solidFill>
                  <a:srgbClr val="013369"/>
                </a:solidFill>
              </a:rPr>
              <a:t>Seventeen</a:t>
            </a:r>
            <a:r>
              <a:rPr lang="en-US">
                <a:solidFill>
                  <a:srgbClr val="013369"/>
                </a:solidFill>
              </a:rPr>
              <a:t> </a:t>
            </a:r>
            <a:r>
              <a:rPr lang="en-US"/>
              <a:t>variables total</a:t>
            </a:r>
          </a:p>
          <a:p>
            <a:r>
              <a:rPr lang="en-US" b="1">
                <a:solidFill>
                  <a:srgbClr val="013369"/>
                </a:solidFill>
              </a:rPr>
              <a:t>Seven</a:t>
            </a:r>
            <a:r>
              <a:rPr lang="en-US">
                <a:solidFill>
                  <a:srgbClr val="013369"/>
                </a:solidFill>
              </a:rPr>
              <a:t> </a:t>
            </a:r>
            <a:r>
              <a:rPr lang="en-US" spc="10"/>
              <a:t>categorical </a:t>
            </a:r>
            <a:r>
              <a:rPr lang="en-US"/>
              <a:t>variables</a:t>
            </a:r>
            <a:endParaRPr lang="en-US" spc="0"/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chemeClr val="tx1"/>
                </a:solidFill>
              </a:rPr>
              <a:t>Position, Team, Winning Team</a:t>
            </a:r>
          </a:p>
          <a:p>
            <a:r>
              <a:rPr lang="en-US" b="1">
                <a:solidFill>
                  <a:srgbClr val="013369"/>
                </a:solidFill>
              </a:rPr>
              <a:t>Ten </a:t>
            </a:r>
            <a:r>
              <a:rPr lang="en-US"/>
              <a:t>numerical variables</a:t>
            </a:r>
            <a:endParaRPr lang="en-US" spc="0"/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chemeClr val="tx1"/>
                </a:solidFill>
              </a:rPr>
              <a:t>Average Time Before Injury, Average Time After Injury, Games Missed</a:t>
            </a:r>
          </a:p>
          <a:p>
            <a:endParaRPr lang="en-US" spc="10">
              <a:solidFill>
                <a:srgbClr val="013369"/>
              </a:solidFill>
            </a:endParaRPr>
          </a:p>
          <a:p>
            <a:pPr lvl="2">
              <a:buFont typeface="Wingdings" pitchFamily="34" charset="0"/>
              <a:buChar char="§"/>
            </a:pPr>
            <a:endParaRPr lang="en-US" spc="10">
              <a:solidFill>
                <a:srgbClr val="013369"/>
              </a:solidFill>
            </a:endParaRPr>
          </a:p>
          <a:p>
            <a:endParaRPr lang="en-US" sz="2400" b="1">
              <a:solidFill>
                <a:srgbClr val="013369"/>
              </a:solidFill>
            </a:endParaRPr>
          </a:p>
          <a:p>
            <a:endParaRPr lang="en-US" sz="2400" b="1">
              <a:solidFill>
                <a:srgbClr val="01336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85B744-3626-024F-0EC4-2C2465B7AC5F}"/>
              </a:ext>
            </a:extLst>
          </p:cNvPr>
          <p:cNvSpPr txBox="1">
            <a:spLocks/>
          </p:cNvSpPr>
          <p:nvPr/>
        </p:nvSpPr>
        <p:spPr>
          <a:xfrm>
            <a:off x="5924068" y="2167979"/>
            <a:ext cx="4842621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013369"/>
                </a:solidFill>
              </a:rPr>
              <a:t>Key Assumptions</a:t>
            </a:r>
          </a:p>
          <a:p>
            <a:r>
              <a:rPr lang="en-US"/>
              <a:t>Patterns from the data are still significant today</a:t>
            </a:r>
          </a:p>
          <a:p>
            <a:r>
              <a:rPr lang="en-US"/>
              <a:t>There is crossover into other contact sports and common injury types</a:t>
            </a:r>
          </a:p>
          <a:p>
            <a:r>
              <a:rPr lang="en-US"/>
              <a:t>The population of injuries in our time period is a good sample representation of the entire league as a whole</a:t>
            </a:r>
          </a:p>
          <a:p>
            <a:endParaRPr lang="en-US" b="1">
              <a:solidFill>
                <a:srgbClr val="013369"/>
              </a:solidFill>
            </a:endParaRPr>
          </a:p>
          <a:p>
            <a:endParaRPr lang="en-US" sz="2400" b="1">
              <a:solidFill>
                <a:srgbClr val="013369"/>
              </a:solidFill>
            </a:endParaRPr>
          </a:p>
          <a:p>
            <a:endParaRPr lang="en-US" sz="2400" b="1">
              <a:solidFill>
                <a:srgbClr val="013369"/>
              </a:solidFill>
            </a:endParaRPr>
          </a:p>
        </p:txBody>
      </p:sp>
      <p:pic>
        <p:nvPicPr>
          <p:cNvPr id="7" name="Picture 6" descr="Premium Photo | American football ball isolated on white background">
            <a:extLst>
              <a:ext uri="{FF2B5EF4-FFF2-40B4-BE49-F238E27FC236}">
                <a16:creationId xmlns:a16="http://schemas.microsoft.com/office/drawing/2014/main" id="{CAE28856-932C-D20A-852A-8D0D4F9F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90" y="-892"/>
            <a:ext cx="2743200" cy="20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A93D-0690-4A9E-9EB3-64C1EA9B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13369"/>
                </a:solidFill>
              </a:rPr>
              <a:t>Finding 1: Position Matters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8863B-F6C2-CD65-5406-A3A0987A8CF1}"/>
              </a:ext>
            </a:extLst>
          </p:cNvPr>
          <p:cNvSpPr txBox="1"/>
          <p:nvPr/>
        </p:nvSpPr>
        <p:spPr>
          <a:xfrm>
            <a:off x="7816921" y="2140449"/>
            <a:ext cx="281683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Our reports state that cornerbacks have the highest concussion rate out of any position.</a:t>
            </a:r>
          </a:p>
          <a:p>
            <a:endParaRPr lang="en-US"/>
          </a:p>
          <a:p>
            <a:r>
              <a:rPr lang="en-US"/>
              <a:t>The positions with the highest concussion rate tend to be in the open field. </a:t>
            </a:r>
          </a:p>
        </p:txBody>
      </p:sp>
      <p:pic>
        <p:nvPicPr>
          <p:cNvPr id="12" name="Picture 11" descr="A graph of a football game&#10;&#10;Description automatically generated">
            <a:extLst>
              <a:ext uri="{FF2B5EF4-FFF2-40B4-BE49-F238E27FC236}">
                <a16:creationId xmlns:a16="http://schemas.microsoft.com/office/drawing/2014/main" id="{930A50B5-73B1-EABA-BBAD-1E36767B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2" y="1804341"/>
            <a:ext cx="6304416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C2DF-E514-BA34-ED40-81EF06E1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760"/>
            <a:ext cx="5280298" cy="180594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013369"/>
                </a:solidFill>
              </a:rPr>
              <a:t>Finding 2: Playtime Decreases Post-Injury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AC67-CD4F-9994-2995-61120316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14575"/>
            <a:ext cx="4824603" cy="3865562"/>
          </a:xfrm>
        </p:spPr>
        <p:txBody>
          <a:bodyPr>
            <a:normAutofit/>
          </a:bodyPr>
          <a:lstStyle/>
          <a:p>
            <a:r>
              <a:rPr lang="en-US"/>
              <a:t>The histogram of </a:t>
            </a:r>
            <a:r>
              <a:rPr lang="en-US">
                <a:solidFill>
                  <a:srgbClr val="00B0F0"/>
                </a:solidFill>
              </a:rPr>
              <a:t>playtime before injury </a:t>
            </a:r>
            <a:r>
              <a:rPr lang="en-US"/>
              <a:t>shows a slightly right skewed distribution</a:t>
            </a:r>
          </a:p>
          <a:p>
            <a:r>
              <a:rPr lang="en-US"/>
              <a:t>The histogram of </a:t>
            </a:r>
            <a:r>
              <a:rPr lang="en-US">
                <a:solidFill>
                  <a:srgbClr val="FF0000"/>
                </a:solidFill>
              </a:rPr>
              <a:t>playtime after injury </a:t>
            </a:r>
            <a:r>
              <a:rPr lang="en-US"/>
              <a:t>is less skewed</a:t>
            </a:r>
          </a:p>
          <a:p>
            <a:r>
              <a:rPr lang="en-US"/>
              <a:t>These histograms shows that average playtime tends to decrease post-injury with a higher frequency of playtimes less than 20 downs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D51A0-9826-F2DD-8E90-B49DDC52F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3" r="-1" b="5652"/>
          <a:stretch/>
        </p:blipFill>
        <p:spPr>
          <a:xfrm>
            <a:off x="6107032" y="3454443"/>
            <a:ext cx="5075239" cy="3355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DC406-5B6B-3EF5-864B-E4CA2E2DB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6" r="-1" b="4250"/>
          <a:stretch/>
        </p:blipFill>
        <p:spPr>
          <a:xfrm>
            <a:off x="6107032" y="73068"/>
            <a:ext cx="507523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8A1F-E121-400B-DA1B-B435E689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13369"/>
                </a:solidFill>
              </a:rPr>
              <a:t>Finding 3: Most Likely to Get Injured Halfway Through Season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DC1DAC-4E5E-E3A4-A4E8-06050C1C75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07F60D4-61CD-2257-81F7-29373DD553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16"/>
          <a:stretch/>
        </p:blipFill>
        <p:spPr>
          <a:xfrm>
            <a:off x="5663381" y="1950777"/>
            <a:ext cx="5239906" cy="45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7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8EEF-110F-CC13-A0C7-6AFF026D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641063"/>
            <a:ext cx="3881538" cy="3058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013369"/>
                </a:solidFill>
              </a:rPr>
              <a:t>Finding 4: Team Success is Directly Correlated With Injury</a:t>
            </a:r>
            <a:r>
              <a:rPr lang="en-US" b="1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F9DED-020F-FC30-748E-CA4E9C022927}"/>
              </a:ext>
            </a:extLst>
          </p:cNvPr>
          <p:cNvSpPr txBox="1"/>
          <p:nvPr/>
        </p:nvSpPr>
        <p:spPr>
          <a:xfrm>
            <a:off x="4705894" y="641064"/>
            <a:ext cx="6286571" cy="29890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182880"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013369"/>
                </a:solidFill>
              </a:rPr>
              <a:t>Decision Tree</a:t>
            </a: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Target dependent variable: Is the team a winning team or not?</a:t>
            </a: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13369"/>
                </a:solidFill>
              </a:rPr>
              <a:t>Key Nodes</a:t>
            </a:r>
          </a:p>
          <a:p>
            <a:pPr marL="742950" lvl="1" indent="-182880">
              <a:spcAft>
                <a:spcPts val="600"/>
              </a:spcAft>
              <a:buClr>
                <a:schemeClr val="accent1"/>
              </a:buClr>
              <a:buFont typeface="Courier New"/>
              <a:buChar char="o"/>
            </a:pPr>
            <a:r>
              <a:rPr lang="en-US" b="1" dirty="0" err="1">
                <a:solidFill>
                  <a:srgbClr val="013369"/>
                </a:solidFill>
              </a:rPr>
              <a:t>PlayBefore</a:t>
            </a:r>
            <a:r>
              <a:rPr lang="en-US" dirty="0">
                <a:solidFill>
                  <a:srgbClr val="013369"/>
                </a:solidFill>
              </a:rPr>
              <a:t>: </a:t>
            </a:r>
            <a:r>
              <a:rPr lang="en-US" dirty="0"/>
              <a:t>The amount of time a player is on the field</a:t>
            </a:r>
          </a:p>
          <a:p>
            <a:pPr marL="742950" lvl="1" indent="-182880">
              <a:spcAft>
                <a:spcPts val="600"/>
              </a:spcAft>
              <a:buClr>
                <a:schemeClr val="accent1"/>
              </a:buClr>
              <a:buFont typeface="Courier New"/>
              <a:buChar char="o"/>
            </a:pPr>
            <a:r>
              <a:rPr lang="en-US" b="1" dirty="0" err="1">
                <a:solidFill>
                  <a:srgbClr val="013369"/>
                </a:solidFill>
              </a:rPr>
              <a:t>PlayAfter</a:t>
            </a:r>
            <a:r>
              <a:rPr lang="en-US" dirty="0">
                <a:solidFill>
                  <a:srgbClr val="013369"/>
                </a:solidFill>
              </a:rPr>
              <a:t>: </a:t>
            </a:r>
            <a:r>
              <a:rPr lang="en-US" dirty="0"/>
              <a:t>The amount of time a player is on the field after an injury</a:t>
            </a:r>
          </a:p>
          <a:p>
            <a:pPr marL="742950" lvl="1" indent="-182880">
              <a:spcAft>
                <a:spcPts val="600"/>
              </a:spcAft>
              <a:buClr>
                <a:schemeClr val="accent1"/>
              </a:buClr>
              <a:buFont typeface="Courier New"/>
              <a:buChar char="o"/>
            </a:pPr>
            <a:r>
              <a:rPr lang="en-US" b="1" dirty="0" err="1">
                <a:solidFill>
                  <a:srgbClr val="013369"/>
                </a:solidFill>
              </a:rPr>
              <a:t>GamesMissed</a:t>
            </a:r>
            <a:r>
              <a:rPr lang="en-US" dirty="0">
                <a:solidFill>
                  <a:srgbClr val="013369"/>
                </a:solidFill>
              </a:rPr>
              <a:t>: </a:t>
            </a:r>
            <a:r>
              <a:rPr lang="en-US" dirty="0"/>
              <a:t>Are the coaches adhering to concussion protocol and benching players</a:t>
            </a:r>
          </a:p>
        </p:txBody>
      </p:sp>
      <p:pic>
        <p:nvPicPr>
          <p:cNvPr id="8" name="Picture 7" descr="A logo of a football team&#10;&#10;Description automatically generated">
            <a:extLst>
              <a:ext uri="{FF2B5EF4-FFF2-40B4-BE49-F238E27FC236}">
                <a16:creationId xmlns:a16="http://schemas.microsoft.com/office/drawing/2014/main" id="{A217370A-A72A-BDCA-17F9-F500D1B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4" y="4154488"/>
            <a:ext cx="3333750" cy="2252663"/>
          </a:xfrm>
          <a:prstGeom prst="rect">
            <a:avLst/>
          </a:prstGeom>
        </p:spPr>
      </p:pic>
      <p:pic>
        <p:nvPicPr>
          <p:cNvPr id="9" name="Content Placeholder 8" descr="A diagram of a computer algorithm&#10;&#10;Description automatically generated">
            <a:extLst>
              <a:ext uri="{FF2B5EF4-FFF2-40B4-BE49-F238E27FC236}">
                <a16:creationId xmlns:a16="http://schemas.microsoft.com/office/drawing/2014/main" id="{5B972782-A9C6-130C-75E3-2C52A008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51552" y="3783784"/>
            <a:ext cx="5689600" cy="2990895"/>
          </a:xfrm>
        </p:spPr>
      </p:pic>
    </p:spTree>
    <p:extLst>
      <p:ext uri="{BB962C8B-B14F-4D97-AF65-F5344CB8AC3E}">
        <p14:creationId xmlns:p14="http://schemas.microsoft.com/office/powerpoint/2010/main" val="208399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7C8-8F06-775B-60A5-45A5D780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13369"/>
                </a:solidFill>
              </a:rPr>
              <a:t>Implications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6AAFF-9D89-AD35-C77A-02B75882B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494524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7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7960C-0BEC-AA3A-6C8C-34DF540B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848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13369"/>
                </a:solidFill>
              </a:rPr>
              <a:t>Conclusion</a:t>
            </a:r>
            <a:endParaRPr lang="en-US">
              <a:solidFill>
                <a:srgbClr val="01336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FCCE0C-626D-579F-3E8D-F9EA2B958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788797"/>
              </p:ext>
            </p:extLst>
          </p:nvPr>
        </p:nvGraphicFramePr>
        <p:xfrm>
          <a:off x="1262063" y="2635095"/>
          <a:ext cx="9858191" cy="357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2F2805A-FDEE-4908-77CF-C94778173725}"/>
              </a:ext>
            </a:extLst>
          </p:cNvPr>
          <p:cNvSpPr txBox="1"/>
          <p:nvPr/>
        </p:nvSpPr>
        <p:spPr>
          <a:xfrm>
            <a:off x="1230304" y="1114129"/>
            <a:ext cx="103594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13369"/>
                </a:solidFill>
                <a:latin typeface="Arial"/>
                <a:cs typeface="Arial"/>
              </a:rPr>
              <a:t>Analyzing the concussion trends in the NFL allows us to conclude that the main takeaways players and referees should keep in mind are:</a:t>
            </a:r>
            <a:endParaRPr lang="en-US" sz="2800">
              <a:solidFill>
                <a:srgbClr val="0133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909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Analyzing NFL Injuries &amp; Impact</vt:lpstr>
      <vt:lpstr>Introduction</vt:lpstr>
      <vt:lpstr>Methodology</vt:lpstr>
      <vt:lpstr>Finding 1: Position Matters</vt:lpstr>
      <vt:lpstr>Finding 2: Playtime Decreases Post-Injury</vt:lpstr>
      <vt:lpstr>Finding 3: Most Likely to Get Injured Halfway Through Season</vt:lpstr>
      <vt:lpstr>Finding 4: Team Success is Directly Correlated With Injury </vt:lpstr>
      <vt:lpstr>Implications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</cp:revision>
  <dcterms:created xsi:type="dcterms:W3CDTF">2023-11-29T19:12:58Z</dcterms:created>
  <dcterms:modified xsi:type="dcterms:W3CDTF">2023-12-02T20:01:16Z</dcterms:modified>
</cp:coreProperties>
</file>