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2" r:id="rId3"/>
    <p:sldId id="275" r:id="rId4"/>
    <p:sldId id="294" r:id="rId5"/>
    <p:sldId id="284" r:id="rId6"/>
    <p:sldId id="268" r:id="rId7"/>
    <p:sldId id="287" r:id="rId8"/>
    <p:sldId id="276" r:id="rId9"/>
    <p:sldId id="296" r:id="rId10"/>
    <p:sldId id="305" r:id="rId11"/>
    <p:sldId id="306" r:id="rId12"/>
    <p:sldId id="307" r:id="rId13"/>
    <p:sldId id="308" r:id="rId14"/>
    <p:sldId id="277" r:id="rId15"/>
    <p:sldId id="291" r:id="rId16"/>
    <p:sldId id="286" r:id="rId17"/>
    <p:sldId id="274" r:id="rId18"/>
    <p:sldId id="280" r:id="rId19"/>
    <p:sldId id="258" r:id="rId20"/>
    <p:sldId id="261" r:id="rId21"/>
    <p:sldId id="260" r:id="rId22"/>
    <p:sldId id="282" r:id="rId23"/>
    <p:sldId id="283" r:id="rId24"/>
    <p:sldId id="266" r:id="rId25"/>
    <p:sldId id="292" r:id="rId26"/>
    <p:sldId id="290" r:id="rId27"/>
    <p:sldId id="309" r:id="rId28"/>
    <p:sldId id="2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Enfield" initials="TE" lastIdx="1" clrIdx="0">
    <p:extLst>
      <p:ext uri="{19B8F6BF-5375-455C-9EA6-DF929625EA0E}">
        <p15:presenceInfo xmlns:p15="http://schemas.microsoft.com/office/powerpoint/2012/main" userId="c04c4f5341a239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F1DB"/>
    <a:srgbClr val="BADCA2"/>
    <a:srgbClr val="B7401A"/>
    <a:srgbClr val="BC441E"/>
    <a:srgbClr val="BE4D2B"/>
    <a:srgbClr val="B9421C"/>
    <a:srgbClr val="B64926"/>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05" autoAdjust="0"/>
    <p:restoredTop sz="88679" autoAdjust="0"/>
  </p:normalViewPr>
  <p:slideViewPr>
    <p:cSldViewPr snapToGrid="0">
      <p:cViewPr>
        <p:scale>
          <a:sx n="76" d="100"/>
          <a:sy n="76" d="100"/>
        </p:scale>
        <p:origin x="53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imot\Desktop\Average%20of%20FIRE_SIZE%20and%20Count%20of%20FIRE_NAME%20by%20FIRE_YEAR.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imot\Desktop\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imot\Desktop\smallfirecause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imot\Desktop\CA_Fires%20by%20Day.csv.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imot\Desktop\firebydate.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 of Fires vs. Avg Fire Size</a:t>
            </a:r>
            <a:r>
              <a:rPr lang="en-US" baseline="0" dirty="0"/>
              <a:t> (Acres)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of FIRE_SIZE and Count '!$B$1</c:f>
              <c:strCache>
                <c:ptCount val="1"/>
                <c:pt idx="0">
                  <c:v>Average of FIRE_SIZE</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numRef>
              <c:f>'Average of FIRE_SIZE and Count '!$A$2:$A$25</c:f>
              <c:numCache>
                <c:formatCode>General</c:formatCode>
                <c:ptCount val="24"/>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numCache>
            </c:numRef>
          </c:cat>
          <c:val>
            <c:numRef>
              <c:f>'Average of FIRE_SIZE and Count '!$B$2:$B$25</c:f>
              <c:numCache>
                <c:formatCode>General</c:formatCode>
                <c:ptCount val="24"/>
                <c:pt idx="0">
                  <c:v>27.364515831256298</c:v>
                </c:pt>
                <c:pt idx="1">
                  <c:v>38.874885126964898</c:v>
                </c:pt>
                <c:pt idx="2">
                  <c:v>47.139438409983804</c:v>
                </c:pt>
                <c:pt idx="3">
                  <c:v>29.273635008806298</c:v>
                </c:pt>
                <c:pt idx="4">
                  <c:v>77.086067807696494</c:v>
                </c:pt>
                <c:pt idx="5">
                  <c:v>40.928915510718703</c:v>
                </c:pt>
                <c:pt idx="6">
                  <c:v>23.311931818181801</c:v>
                </c:pt>
                <c:pt idx="7">
                  <c:v>90.249539842873105</c:v>
                </c:pt>
                <c:pt idx="8">
                  <c:v>36.2155654292675</c:v>
                </c:pt>
                <c:pt idx="9">
                  <c:v>42.798423368369498</c:v>
                </c:pt>
                <c:pt idx="10">
                  <c:v>72.191602411327594</c:v>
                </c:pt>
                <c:pt idx="11">
                  <c:v>130.413882219133</c:v>
                </c:pt>
                <c:pt idx="12">
                  <c:v>40.5899123753033</c:v>
                </c:pt>
                <c:pt idx="13">
                  <c:v>38.7413701707097</c:v>
                </c:pt>
                <c:pt idx="14">
                  <c:v>98.260420747188903</c:v>
                </c:pt>
                <c:pt idx="15">
                  <c:v>102.97425081272701</c:v>
                </c:pt>
                <c:pt idx="16">
                  <c:v>184.67892561983399</c:v>
                </c:pt>
                <c:pt idx="17">
                  <c:v>65.612397694524404</c:v>
                </c:pt>
                <c:pt idx="18">
                  <c:v>20.939584487534599</c:v>
                </c:pt>
                <c:pt idx="19">
                  <c:v>22.4581779957953</c:v>
                </c:pt>
                <c:pt idx="20">
                  <c:v>106.099700332963</c:v>
                </c:pt>
                <c:pt idx="21">
                  <c:v>66.652561274790699</c:v>
                </c:pt>
                <c:pt idx="22">
                  <c:v>84.212931937172698</c:v>
                </c:pt>
                <c:pt idx="23">
                  <c:v>115.23810047521999</c:v>
                </c:pt>
              </c:numCache>
            </c:numRef>
          </c:val>
          <c:extLst>
            <c:ext xmlns:c16="http://schemas.microsoft.com/office/drawing/2014/chart" uri="{C3380CC4-5D6E-409C-BE32-E72D297353CC}">
              <c16:uniqueId val="{00000000-70F2-4FAC-BF4F-A8662FA9CF73}"/>
            </c:ext>
          </c:extLst>
        </c:ser>
        <c:dLbls>
          <c:showLegendKey val="0"/>
          <c:showVal val="0"/>
          <c:showCatName val="0"/>
          <c:showSerName val="0"/>
          <c:showPercent val="0"/>
          <c:showBubbleSize val="0"/>
        </c:dLbls>
        <c:gapWidth val="150"/>
        <c:axId val="615313160"/>
        <c:axId val="615310536"/>
      </c:barChart>
      <c:lineChart>
        <c:grouping val="standard"/>
        <c:varyColors val="0"/>
        <c:ser>
          <c:idx val="1"/>
          <c:order val="1"/>
          <c:tx>
            <c:strRef>
              <c:f>'Average of FIRE_SIZE and Count '!$C$1</c:f>
              <c:strCache>
                <c:ptCount val="1"/>
                <c:pt idx="0">
                  <c:v>Count of FIRE_NAME</c:v>
                </c:pt>
              </c:strCache>
            </c:strRef>
          </c:tx>
          <c:spPr>
            <a:ln w="19050" cap="rnd">
              <a:solidFill>
                <a:schemeClr val="accent2"/>
              </a:solidFill>
              <a:round/>
            </a:ln>
            <a:effectLst/>
          </c:spPr>
          <c:marker>
            <c:symbol val="none"/>
          </c:marker>
          <c:cat>
            <c:numRef>
              <c:f>'Average of FIRE_SIZE and Count '!$A$2:$A$25</c:f>
              <c:numCache>
                <c:formatCode>General</c:formatCode>
                <c:ptCount val="24"/>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numCache>
            </c:numRef>
          </c:cat>
          <c:val>
            <c:numRef>
              <c:f>'Average of FIRE_SIZE and Count '!$C$2:$C$25</c:f>
              <c:numCache>
                <c:formatCode>General</c:formatCode>
                <c:ptCount val="24"/>
                <c:pt idx="0">
                  <c:v>9076</c:v>
                </c:pt>
                <c:pt idx="1">
                  <c:v>7444</c:v>
                </c:pt>
                <c:pt idx="2">
                  <c:v>7550</c:v>
                </c:pt>
                <c:pt idx="3">
                  <c:v>7323</c:v>
                </c:pt>
                <c:pt idx="4">
                  <c:v>9173</c:v>
                </c:pt>
                <c:pt idx="5">
                  <c:v>7930</c:v>
                </c:pt>
                <c:pt idx="6">
                  <c:v>6864</c:v>
                </c:pt>
                <c:pt idx="7">
                  <c:v>8910</c:v>
                </c:pt>
                <c:pt idx="8">
                  <c:v>6977</c:v>
                </c:pt>
                <c:pt idx="9">
                  <c:v>8182</c:v>
                </c:pt>
                <c:pt idx="10">
                  <c:v>7133</c:v>
                </c:pt>
                <c:pt idx="11">
                  <c:v>7913</c:v>
                </c:pt>
                <c:pt idx="12">
                  <c:v>7418</c:v>
                </c:pt>
                <c:pt idx="13">
                  <c:v>6678</c:v>
                </c:pt>
                <c:pt idx="14">
                  <c:v>7892</c:v>
                </c:pt>
                <c:pt idx="15">
                  <c:v>9581</c:v>
                </c:pt>
                <c:pt idx="16">
                  <c:v>7411</c:v>
                </c:pt>
                <c:pt idx="17">
                  <c:v>6664</c:v>
                </c:pt>
                <c:pt idx="18">
                  <c:v>5611</c:v>
                </c:pt>
                <c:pt idx="19">
                  <c:v>6266</c:v>
                </c:pt>
                <c:pt idx="20">
                  <c:v>6461</c:v>
                </c:pt>
                <c:pt idx="21">
                  <c:v>6156</c:v>
                </c:pt>
                <c:pt idx="22">
                  <c:v>4385</c:v>
                </c:pt>
                <c:pt idx="23">
                  <c:v>5559</c:v>
                </c:pt>
              </c:numCache>
            </c:numRef>
          </c:val>
          <c:smooth val="0"/>
          <c:extLst>
            <c:ext xmlns:c16="http://schemas.microsoft.com/office/drawing/2014/chart" uri="{C3380CC4-5D6E-409C-BE32-E72D297353CC}">
              <c16:uniqueId val="{00000001-70F2-4FAC-BF4F-A8662FA9CF73}"/>
            </c:ext>
          </c:extLst>
        </c:ser>
        <c:dLbls>
          <c:showLegendKey val="0"/>
          <c:showVal val="0"/>
          <c:showCatName val="0"/>
          <c:showSerName val="0"/>
          <c:showPercent val="0"/>
          <c:showBubbleSize val="0"/>
        </c:dLbls>
        <c:marker val="1"/>
        <c:smooth val="0"/>
        <c:axId val="612089936"/>
        <c:axId val="612090264"/>
      </c:lineChart>
      <c:catAx>
        <c:axId val="61208993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2090264"/>
        <c:crosses val="autoZero"/>
        <c:auto val="1"/>
        <c:lblAlgn val="ctr"/>
        <c:lblOffset val="100"/>
        <c:noMultiLvlLbl val="0"/>
      </c:catAx>
      <c:valAx>
        <c:axId val="612090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Total Fires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2089936"/>
        <c:crosses val="autoZero"/>
        <c:crossBetween val="between"/>
      </c:valAx>
      <c:valAx>
        <c:axId val="615310536"/>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a:t>
                </a:r>
                <a:r>
                  <a:rPr lang="en-US" baseline="0" dirty="0"/>
                  <a:t> Size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5313160"/>
        <c:crosses val="max"/>
        <c:crossBetween val="between"/>
      </c:valAx>
      <c:catAx>
        <c:axId val="615313160"/>
        <c:scaling>
          <c:orientation val="minMax"/>
        </c:scaling>
        <c:delete val="1"/>
        <c:axPos val="b"/>
        <c:numFmt formatCode="General" sourceLinked="1"/>
        <c:majorTickMark val="out"/>
        <c:minorTickMark val="none"/>
        <c:tickLblPos val="nextTo"/>
        <c:crossAx val="61531053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[data.csv]Sheet1!PivotTable8</c:name>
    <c:fmtId val="7"/>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2015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B3-44AE-A8F8-8EF32899D91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B3-44AE-A8F8-8EF32899D91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B3-44AE-A8F8-8EF32899D918}"/>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B3-44AE-A8F8-8EF32899D918}"/>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B3-44AE-A8F8-8EF32899D918}"/>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B3-44AE-A8F8-8EF32899D918}"/>
              </c:ext>
            </c:extLst>
          </c:dPt>
          <c:dLbls>
            <c:dLbl>
              <c:idx val="4"/>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6541829505318815"/>
                      <c:h val="0.143463402009368"/>
                    </c:manualLayout>
                  </c15:layout>
                </c:ext>
                <c:ext xmlns:c16="http://schemas.microsoft.com/office/drawing/2014/chart" uri="{C3380CC4-5D6E-409C-BE32-E72D297353CC}">
                  <c16:uniqueId val="{00000009-27B3-44AE-A8F8-8EF32899D91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Sheet1!$A$5:$A$11</c:f>
              <c:strCache>
                <c:ptCount val="6"/>
                <c:pt idx="0">
                  <c:v>Arson</c:v>
                </c:pt>
                <c:pt idx="1">
                  <c:v>Equipment Use</c:v>
                </c:pt>
                <c:pt idx="2">
                  <c:v>Lightning</c:v>
                </c:pt>
                <c:pt idx="3">
                  <c:v>Miscellaneous</c:v>
                </c:pt>
                <c:pt idx="4">
                  <c:v>Missing/Undefined</c:v>
                </c:pt>
                <c:pt idx="5">
                  <c:v>Structure</c:v>
                </c:pt>
              </c:strCache>
            </c:strRef>
          </c:cat>
          <c:val>
            <c:numRef>
              <c:f>Sheet1!$B$5:$B$11</c:f>
              <c:numCache>
                <c:formatCode>General</c:formatCode>
                <c:ptCount val="6"/>
                <c:pt idx="0">
                  <c:v>1</c:v>
                </c:pt>
                <c:pt idx="1">
                  <c:v>3</c:v>
                </c:pt>
                <c:pt idx="2">
                  <c:v>25</c:v>
                </c:pt>
                <c:pt idx="3">
                  <c:v>10</c:v>
                </c:pt>
                <c:pt idx="4">
                  <c:v>11</c:v>
                </c:pt>
                <c:pt idx="5">
                  <c:v>1</c:v>
                </c:pt>
              </c:numCache>
            </c:numRef>
          </c:val>
          <c:extLst>
            <c:ext xmlns:c16="http://schemas.microsoft.com/office/drawing/2014/chart" uri="{C3380CC4-5D6E-409C-BE32-E72D297353CC}">
              <c16:uniqueId val="{0000000C-27B3-44AE-A8F8-8EF32899D918}"/>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[smallfirecauses.csv]Sheet1!PivotTable4</c:name>
    <c:fmtId val="25"/>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6415029546313984E-2"/>
          <c:y val="9.0489170450822998E-2"/>
          <c:w val="0.87500006419576315"/>
          <c:h val="0.8673666980218202"/>
        </c:manualLayout>
      </c:layout>
      <c:pie3DChart>
        <c:varyColors val="1"/>
        <c:ser>
          <c:idx val="0"/>
          <c:order val="0"/>
          <c:tx>
            <c:strRef>
              <c:f>Sheet1!$B$3:$B$4</c:f>
              <c:strCache>
                <c:ptCount val="1"/>
                <c:pt idx="0">
                  <c:v>2015</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165-4F35-B4F1-07B11A3BFF0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165-4F35-B4F1-07B11A3BFF0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165-4F35-B4F1-07B11A3BFF0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165-4F35-B4F1-07B11A3BFF0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165-4F35-B4F1-07B11A3BFF0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165-4F35-B4F1-07B11A3BFF0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165-4F35-B4F1-07B11A3BFF0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165-4F35-B4F1-07B11A3BFF0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165-4F35-B4F1-07B11A3BFF0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165-4F35-B4F1-07B11A3BFF05}"/>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E165-4F35-B4F1-07B11A3BFF05}"/>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E165-4F35-B4F1-07B11A3BFF05}"/>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E165-4F35-B4F1-07B11A3BFF05}"/>
              </c:ext>
            </c:extLst>
          </c:dPt>
          <c:dLbls>
            <c:dLbl>
              <c:idx val="2"/>
              <c:layout>
                <c:manualLayout>
                  <c:x val="0.20653916874532549"/>
                  <c:y val="-0.26735267335242691"/>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5273871964888511"/>
                      <c:h val="0.17874942023018489"/>
                    </c:manualLayout>
                  </c15:layout>
                </c:ext>
                <c:ext xmlns:c16="http://schemas.microsoft.com/office/drawing/2014/chart" uri="{C3380CC4-5D6E-409C-BE32-E72D297353CC}">
                  <c16:uniqueId val="{00000005-E165-4F35-B4F1-07B11A3BFF05}"/>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Sheet1!$A$5:$A$18</c:f>
              <c:strCache>
                <c:ptCount val="13"/>
                <c:pt idx="0">
                  <c:v>Lightning</c:v>
                </c:pt>
                <c:pt idx="1">
                  <c:v>Miscellaneous</c:v>
                </c:pt>
                <c:pt idx="2">
                  <c:v>Missing/Undefined</c:v>
                </c:pt>
                <c:pt idx="3">
                  <c:v>Arson</c:v>
                </c:pt>
                <c:pt idx="4">
                  <c:v>Debris Burning</c:v>
                </c:pt>
                <c:pt idx="5">
                  <c:v>Equipment Use</c:v>
                </c:pt>
                <c:pt idx="6">
                  <c:v>Campfire</c:v>
                </c:pt>
                <c:pt idx="7">
                  <c:v>Children</c:v>
                </c:pt>
                <c:pt idx="8">
                  <c:v>Smoking</c:v>
                </c:pt>
                <c:pt idx="9">
                  <c:v>Fireworks</c:v>
                </c:pt>
                <c:pt idx="10">
                  <c:v>Powerline</c:v>
                </c:pt>
                <c:pt idx="11">
                  <c:v>Railroad</c:v>
                </c:pt>
                <c:pt idx="12">
                  <c:v>Structure</c:v>
                </c:pt>
              </c:strCache>
            </c:strRef>
          </c:cat>
          <c:val>
            <c:numRef>
              <c:f>Sheet1!$B$5:$B$18</c:f>
              <c:numCache>
                <c:formatCode>General</c:formatCode>
                <c:ptCount val="13"/>
                <c:pt idx="0">
                  <c:v>1318</c:v>
                </c:pt>
                <c:pt idx="1">
                  <c:v>1211</c:v>
                </c:pt>
                <c:pt idx="2">
                  <c:v>975</c:v>
                </c:pt>
                <c:pt idx="3">
                  <c:v>513</c:v>
                </c:pt>
                <c:pt idx="4">
                  <c:v>506</c:v>
                </c:pt>
                <c:pt idx="5">
                  <c:v>328</c:v>
                </c:pt>
                <c:pt idx="6">
                  <c:v>223</c:v>
                </c:pt>
                <c:pt idx="7">
                  <c:v>66</c:v>
                </c:pt>
                <c:pt idx="8">
                  <c:v>63</c:v>
                </c:pt>
                <c:pt idx="9">
                  <c:v>10</c:v>
                </c:pt>
                <c:pt idx="10">
                  <c:v>7</c:v>
                </c:pt>
                <c:pt idx="11">
                  <c:v>3</c:v>
                </c:pt>
                <c:pt idx="12">
                  <c:v>2</c:v>
                </c:pt>
              </c:numCache>
            </c:numRef>
          </c:val>
          <c:extLst>
            <c:ext xmlns:c16="http://schemas.microsoft.com/office/drawing/2014/chart" uri="{C3380CC4-5D6E-409C-BE32-E72D297353CC}">
              <c16:uniqueId val="{0000001A-E165-4F35-B4F1-07B11A3BFF05}"/>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'CA_Fires by Day'!$C$1</c:f>
              <c:strCache>
                <c:ptCount val="1"/>
                <c:pt idx="0">
                  <c:v>Small Brush Fires</c:v>
                </c:pt>
              </c:strCache>
            </c:strRef>
          </c:tx>
          <c:spPr>
            <a:ln w="28575" cap="rnd">
              <a:solidFill>
                <a:schemeClr val="accent1"/>
              </a:solidFill>
              <a:round/>
            </a:ln>
            <a:effectLst/>
          </c:spPr>
          <c:marker>
            <c:symbol val="none"/>
          </c:marker>
          <c:cat>
            <c:numRef>
              <c:f>'CA_Fires by Day'!$B$2:$B$367</c:f>
              <c:numCache>
                <c:formatCode>d\-mmm</c:formatCode>
                <c:ptCount val="366"/>
                <c:pt idx="0">
                  <c:v>44003</c:v>
                </c:pt>
                <c:pt idx="1">
                  <c:v>44065</c:v>
                </c:pt>
                <c:pt idx="2">
                  <c:v>44041</c:v>
                </c:pt>
                <c:pt idx="3">
                  <c:v>44055</c:v>
                </c:pt>
                <c:pt idx="4">
                  <c:v>44004</c:v>
                </c:pt>
                <c:pt idx="5">
                  <c:v>44042</c:v>
                </c:pt>
                <c:pt idx="6">
                  <c:v>44035</c:v>
                </c:pt>
                <c:pt idx="7">
                  <c:v>44037</c:v>
                </c:pt>
                <c:pt idx="8">
                  <c:v>44016</c:v>
                </c:pt>
                <c:pt idx="9">
                  <c:v>44033</c:v>
                </c:pt>
                <c:pt idx="10">
                  <c:v>44051</c:v>
                </c:pt>
                <c:pt idx="11">
                  <c:v>44022</c:v>
                </c:pt>
                <c:pt idx="12">
                  <c:v>44052</c:v>
                </c:pt>
                <c:pt idx="13">
                  <c:v>44032</c:v>
                </c:pt>
                <c:pt idx="14">
                  <c:v>44069</c:v>
                </c:pt>
                <c:pt idx="15">
                  <c:v>44043</c:v>
                </c:pt>
                <c:pt idx="16">
                  <c:v>44056</c:v>
                </c:pt>
                <c:pt idx="17">
                  <c:v>44076</c:v>
                </c:pt>
                <c:pt idx="18">
                  <c:v>44034</c:v>
                </c:pt>
                <c:pt idx="19">
                  <c:v>44029</c:v>
                </c:pt>
                <c:pt idx="20">
                  <c:v>44031</c:v>
                </c:pt>
                <c:pt idx="21">
                  <c:v>44044</c:v>
                </c:pt>
                <c:pt idx="22">
                  <c:v>44040</c:v>
                </c:pt>
                <c:pt idx="23">
                  <c:v>44073</c:v>
                </c:pt>
                <c:pt idx="24">
                  <c:v>44006</c:v>
                </c:pt>
                <c:pt idx="25">
                  <c:v>44011</c:v>
                </c:pt>
                <c:pt idx="26">
                  <c:v>44036</c:v>
                </c:pt>
                <c:pt idx="27">
                  <c:v>44013</c:v>
                </c:pt>
                <c:pt idx="28">
                  <c:v>44002</c:v>
                </c:pt>
                <c:pt idx="29">
                  <c:v>44054</c:v>
                </c:pt>
                <c:pt idx="30">
                  <c:v>44060</c:v>
                </c:pt>
                <c:pt idx="31">
                  <c:v>44125</c:v>
                </c:pt>
                <c:pt idx="32">
                  <c:v>43992</c:v>
                </c:pt>
                <c:pt idx="33">
                  <c:v>44071</c:v>
                </c:pt>
                <c:pt idx="34">
                  <c:v>44124</c:v>
                </c:pt>
                <c:pt idx="35">
                  <c:v>44027</c:v>
                </c:pt>
                <c:pt idx="36">
                  <c:v>44015</c:v>
                </c:pt>
                <c:pt idx="37">
                  <c:v>44020</c:v>
                </c:pt>
                <c:pt idx="38">
                  <c:v>44001</c:v>
                </c:pt>
                <c:pt idx="39">
                  <c:v>44000</c:v>
                </c:pt>
                <c:pt idx="40">
                  <c:v>44047</c:v>
                </c:pt>
                <c:pt idx="41">
                  <c:v>44023</c:v>
                </c:pt>
                <c:pt idx="42">
                  <c:v>44061</c:v>
                </c:pt>
                <c:pt idx="43">
                  <c:v>44046</c:v>
                </c:pt>
                <c:pt idx="44">
                  <c:v>44072</c:v>
                </c:pt>
                <c:pt idx="45">
                  <c:v>44081</c:v>
                </c:pt>
                <c:pt idx="46">
                  <c:v>44101</c:v>
                </c:pt>
                <c:pt idx="47">
                  <c:v>44130</c:v>
                </c:pt>
                <c:pt idx="48">
                  <c:v>44005</c:v>
                </c:pt>
                <c:pt idx="49">
                  <c:v>44007</c:v>
                </c:pt>
                <c:pt idx="50">
                  <c:v>44063</c:v>
                </c:pt>
                <c:pt idx="51">
                  <c:v>44012</c:v>
                </c:pt>
                <c:pt idx="52">
                  <c:v>44038</c:v>
                </c:pt>
                <c:pt idx="53">
                  <c:v>44045</c:v>
                </c:pt>
                <c:pt idx="54">
                  <c:v>44057</c:v>
                </c:pt>
                <c:pt idx="55">
                  <c:v>43982</c:v>
                </c:pt>
                <c:pt idx="56">
                  <c:v>44119</c:v>
                </c:pt>
                <c:pt idx="57">
                  <c:v>44068</c:v>
                </c:pt>
                <c:pt idx="58">
                  <c:v>44120</c:v>
                </c:pt>
                <c:pt idx="59">
                  <c:v>44129</c:v>
                </c:pt>
                <c:pt idx="60">
                  <c:v>44008</c:v>
                </c:pt>
                <c:pt idx="61">
                  <c:v>44028</c:v>
                </c:pt>
                <c:pt idx="62">
                  <c:v>44017</c:v>
                </c:pt>
                <c:pt idx="63">
                  <c:v>44026</c:v>
                </c:pt>
                <c:pt idx="64">
                  <c:v>44030</c:v>
                </c:pt>
                <c:pt idx="65">
                  <c:v>43999</c:v>
                </c:pt>
                <c:pt idx="66">
                  <c:v>44019</c:v>
                </c:pt>
                <c:pt idx="67">
                  <c:v>44014</c:v>
                </c:pt>
                <c:pt idx="68">
                  <c:v>44024</c:v>
                </c:pt>
                <c:pt idx="69">
                  <c:v>44048</c:v>
                </c:pt>
                <c:pt idx="70">
                  <c:v>43994</c:v>
                </c:pt>
                <c:pt idx="71">
                  <c:v>44053</c:v>
                </c:pt>
                <c:pt idx="72">
                  <c:v>44077</c:v>
                </c:pt>
                <c:pt idx="73">
                  <c:v>44082</c:v>
                </c:pt>
                <c:pt idx="74">
                  <c:v>44086</c:v>
                </c:pt>
                <c:pt idx="75">
                  <c:v>44078</c:v>
                </c:pt>
                <c:pt idx="76">
                  <c:v>43997</c:v>
                </c:pt>
                <c:pt idx="77">
                  <c:v>44070</c:v>
                </c:pt>
                <c:pt idx="78">
                  <c:v>44049</c:v>
                </c:pt>
                <c:pt idx="79">
                  <c:v>44050</c:v>
                </c:pt>
                <c:pt idx="80">
                  <c:v>43995</c:v>
                </c:pt>
                <c:pt idx="81">
                  <c:v>43986</c:v>
                </c:pt>
                <c:pt idx="82">
                  <c:v>44021</c:v>
                </c:pt>
                <c:pt idx="83">
                  <c:v>44067</c:v>
                </c:pt>
                <c:pt idx="84">
                  <c:v>43984</c:v>
                </c:pt>
                <c:pt idx="85">
                  <c:v>44058</c:v>
                </c:pt>
                <c:pt idx="86">
                  <c:v>43991</c:v>
                </c:pt>
                <c:pt idx="87">
                  <c:v>43990</c:v>
                </c:pt>
                <c:pt idx="88">
                  <c:v>44075</c:v>
                </c:pt>
                <c:pt idx="89">
                  <c:v>44087</c:v>
                </c:pt>
                <c:pt idx="90">
                  <c:v>43977</c:v>
                </c:pt>
                <c:pt idx="91">
                  <c:v>44092</c:v>
                </c:pt>
                <c:pt idx="92">
                  <c:v>44108</c:v>
                </c:pt>
                <c:pt idx="93">
                  <c:v>43963</c:v>
                </c:pt>
                <c:pt idx="94">
                  <c:v>43960</c:v>
                </c:pt>
                <c:pt idx="95">
                  <c:v>44097</c:v>
                </c:pt>
                <c:pt idx="96">
                  <c:v>44109</c:v>
                </c:pt>
                <c:pt idx="97">
                  <c:v>44099</c:v>
                </c:pt>
                <c:pt idx="98">
                  <c:v>44111</c:v>
                </c:pt>
                <c:pt idx="99">
                  <c:v>44128</c:v>
                </c:pt>
                <c:pt idx="100">
                  <c:v>43998</c:v>
                </c:pt>
                <c:pt idx="101">
                  <c:v>44059</c:v>
                </c:pt>
                <c:pt idx="102">
                  <c:v>43996</c:v>
                </c:pt>
                <c:pt idx="103">
                  <c:v>44062</c:v>
                </c:pt>
                <c:pt idx="104">
                  <c:v>44039</c:v>
                </c:pt>
                <c:pt idx="105">
                  <c:v>44066</c:v>
                </c:pt>
                <c:pt idx="106">
                  <c:v>44079</c:v>
                </c:pt>
                <c:pt idx="107">
                  <c:v>43973</c:v>
                </c:pt>
                <c:pt idx="108">
                  <c:v>43980</c:v>
                </c:pt>
                <c:pt idx="109">
                  <c:v>44085</c:v>
                </c:pt>
                <c:pt idx="110">
                  <c:v>44098</c:v>
                </c:pt>
                <c:pt idx="111">
                  <c:v>44100</c:v>
                </c:pt>
                <c:pt idx="112">
                  <c:v>43959</c:v>
                </c:pt>
                <c:pt idx="113">
                  <c:v>44105</c:v>
                </c:pt>
                <c:pt idx="114">
                  <c:v>43948</c:v>
                </c:pt>
                <c:pt idx="115">
                  <c:v>44104</c:v>
                </c:pt>
                <c:pt idx="116">
                  <c:v>44116</c:v>
                </c:pt>
                <c:pt idx="117">
                  <c:v>44126</c:v>
                </c:pt>
                <c:pt idx="118">
                  <c:v>44127</c:v>
                </c:pt>
                <c:pt idx="119">
                  <c:v>44010</c:v>
                </c:pt>
                <c:pt idx="120">
                  <c:v>44064</c:v>
                </c:pt>
                <c:pt idx="121">
                  <c:v>43989</c:v>
                </c:pt>
                <c:pt idx="122">
                  <c:v>43976</c:v>
                </c:pt>
                <c:pt idx="123">
                  <c:v>43985</c:v>
                </c:pt>
                <c:pt idx="124">
                  <c:v>44093</c:v>
                </c:pt>
                <c:pt idx="125">
                  <c:v>43974</c:v>
                </c:pt>
                <c:pt idx="126">
                  <c:v>43954</c:v>
                </c:pt>
                <c:pt idx="127">
                  <c:v>43965</c:v>
                </c:pt>
                <c:pt idx="128">
                  <c:v>44083</c:v>
                </c:pt>
                <c:pt idx="129">
                  <c:v>43956</c:v>
                </c:pt>
                <c:pt idx="130">
                  <c:v>44106</c:v>
                </c:pt>
                <c:pt idx="131">
                  <c:v>43964</c:v>
                </c:pt>
                <c:pt idx="132">
                  <c:v>44096</c:v>
                </c:pt>
                <c:pt idx="133">
                  <c:v>43953</c:v>
                </c:pt>
                <c:pt idx="134">
                  <c:v>44117</c:v>
                </c:pt>
                <c:pt idx="135">
                  <c:v>43955</c:v>
                </c:pt>
                <c:pt idx="136">
                  <c:v>44103</c:v>
                </c:pt>
                <c:pt idx="137">
                  <c:v>43951</c:v>
                </c:pt>
                <c:pt idx="138">
                  <c:v>44009</c:v>
                </c:pt>
                <c:pt idx="139">
                  <c:v>44018</c:v>
                </c:pt>
                <c:pt idx="140">
                  <c:v>44091</c:v>
                </c:pt>
                <c:pt idx="141">
                  <c:v>43993</c:v>
                </c:pt>
                <c:pt idx="142">
                  <c:v>43988</c:v>
                </c:pt>
                <c:pt idx="143">
                  <c:v>43987</c:v>
                </c:pt>
                <c:pt idx="144">
                  <c:v>43981</c:v>
                </c:pt>
                <c:pt idx="145">
                  <c:v>44080</c:v>
                </c:pt>
                <c:pt idx="146">
                  <c:v>43969</c:v>
                </c:pt>
                <c:pt idx="147">
                  <c:v>44074</c:v>
                </c:pt>
                <c:pt idx="148">
                  <c:v>43972</c:v>
                </c:pt>
                <c:pt idx="149">
                  <c:v>44095</c:v>
                </c:pt>
                <c:pt idx="150">
                  <c:v>43971</c:v>
                </c:pt>
                <c:pt idx="151">
                  <c:v>44094</c:v>
                </c:pt>
                <c:pt idx="152">
                  <c:v>44110</c:v>
                </c:pt>
                <c:pt idx="153">
                  <c:v>43958</c:v>
                </c:pt>
                <c:pt idx="154">
                  <c:v>44084</c:v>
                </c:pt>
                <c:pt idx="155">
                  <c:v>43968</c:v>
                </c:pt>
                <c:pt idx="156">
                  <c:v>43975</c:v>
                </c:pt>
                <c:pt idx="157">
                  <c:v>43952</c:v>
                </c:pt>
                <c:pt idx="158">
                  <c:v>44112</c:v>
                </c:pt>
                <c:pt idx="159">
                  <c:v>43957</c:v>
                </c:pt>
                <c:pt idx="160">
                  <c:v>43949</c:v>
                </c:pt>
                <c:pt idx="161">
                  <c:v>43944</c:v>
                </c:pt>
                <c:pt idx="162">
                  <c:v>44122</c:v>
                </c:pt>
                <c:pt idx="163">
                  <c:v>44114</c:v>
                </c:pt>
                <c:pt idx="164">
                  <c:v>43942</c:v>
                </c:pt>
                <c:pt idx="165">
                  <c:v>43943</c:v>
                </c:pt>
                <c:pt idx="166">
                  <c:v>43950</c:v>
                </c:pt>
                <c:pt idx="167">
                  <c:v>44136</c:v>
                </c:pt>
                <c:pt idx="168">
                  <c:v>44159</c:v>
                </c:pt>
                <c:pt idx="169">
                  <c:v>44137</c:v>
                </c:pt>
                <c:pt idx="170">
                  <c:v>43936</c:v>
                </c:pt>
                <c:pt idx="171">
                  <c:v>44138</c:v>
                </c:pt>
                <c:pt idx="172">
                  <c:v>43938</c:v>
                </c:pt>
                <c:pt idx="173">
                  <c:v>43905</c:v>
                </c:pt>
                <c:pt idx="174">
                  <c:v>44141</c:v>
                </c:pt>
                <c:pt idx="175">
                  <c:v>43939</c:v>
                </c:pt>
                <c:pt idx="176">
                  <c:v>43902</c:v>
                </c:pt>
                <c:pt idx="177">
                  <c:v>44140</c:v>
                </c:pt>
                <c:pt idx="178">
                  <c:v>43904</c:v>
                </c:pt>
                <c:pt idx="179">
                  <c:v>44139</c:v>
                </c:pt>
                <c:pt idx="180">
                  <c:v>43919</c:v>
                </c:pt>
                <c:pt idx="181">
                  <c:v>43900</c:v>
                </c:pt>
                <c:pt idx="182">
                  <c:v>43870</c:v>
                </c:pt>
                <c:pt idx="183">
                  <c:v>43937</c:v>
                </c:pt>
                <c:pt idx="184">
                  <c:v>43906</c:v>
                </c:pt>
                <c:pt idx="185">
                  <c:v>43907</c:v>
                </c:pt>
                <c:pt idx="186">
                  <c:v>43867</c:v>
                </c:pt>
                <c:pt idx="187">
                  <c:v>43901</c:v>
                </c:pt>
                <c:pt idx="188">
                  <c:v>43868</c:v>
                </c:pt>
                <c:pt idx="189">
                  <c:v>43903</c:v>
                </c:pt>
                <c:pt idx="190">
                  <c:v>43869</c:v>
                </c:pt>
                <c:pt idx="191">
                  <c:v>44025</c:v>
                </c:pt>
                <c:pt idx="192">
                  <c:v>43983</c:v>
                </c:pt>
                <c:pt idx="193">
                  <c:v>43979</c:v>
                </c:pt>
                <c:pt idx="194">
                  <c:v>44090</c:v>
                </c:pt>
                <c:pt idx="195">
                  <c:v>43970</c:v>
                </c:pt>
                <c:pt idx="196">
                  <c:v>43978</c:v>
                </c:pt>
                <c:pt idx="197">
                  <c:v>44089</c:v>
                </c:pt>
                <c:pt idx="198">
                  <c:v>43962</c:v>
                </c:pt>
                <c:pt idx="199">
                  <c:v>43961</c:v>
                </c:pt>
                <c:pt idx="200">
                  <c:v>43967</c:v>
                </c:pt>
                <c:pt idx="201">
                  <c:v>44123</c:v>
                </c:pt>
                <c:pt idx="202">
                  <c:v>43966</c:v>
                </c:pt>
                <c:pt idx="203">
                  <c:v>44088</c:v>
                </c:pt>
                <c:pt idx="204">
                  <c:v>43947</c:v>
                </c:pt>
                <c:pt idx="205">
                  <c:v>44102</c:v>
                </c:pt>
                <c:pt idx="206">
                  <c:v>44118</c:v>
                </c:pt>
                <c:pt idx="207">
                  <c:v>44121</c:v>
                </c:pt>
                <c:pt idx="208">
                  <c:v>43946</c:v>
                </c:pt>
                <c:pt idx="209">
                  <c:v>44113</c:v>
                </c:pt>
                <c:pt idx="210">
                  <c:v>43945</c:v>
                </c:pt>
                <c:pt idx="211">
                  <c:v>44107</c:v>
                </c:pt>
                <c:pt idx="212">
                  <c:v>44115</c:v>
                </c:pt>
                <c:pt idx="213">
                  <c:v>44134</c:v>
                </c:pt>
                <c:pt idx="214">
                  <c:v>44135</c:v>
                </c:pt>
                <c:pt idx="215">
                  <c:v>44131</c:v>
                </c:pt>
                <c:pt idx="216">
                  <c:v>44153</c:v>
                </c:pt>
                <c:pt idx="217">
                  <c:v>44132</c:v>
                </c:pt>
                <c:pt idx="218">
                  <c:v>44155</c:v>
                </c:pt>
                <c:pt idx="219">
                  <c:v>43941</c:v>
                </c:pt>
                <c:pt idx="220">
                  <c:v>44142</c:v>
                </c:pt>
                <c:pt idx="221">
                  <c:v>43918</c:v>
                </c:pt>
                <c:pt idx="222">
                  <c:v>44154</c:v>
                </c:pt>
                <c:pt idx="223">
                  <c:v>43915</c:v>
                </c:pt>
                <c:pt idx="224">
                  <c:v>44143</c:v>
                </c:pt>
                <c:pt idx="225">
                  <c:v>44144</c:v>
                </c:pt>
                <c:pt idx="226">
                  <c:v>44150</c:v>
                </c:pt>
                <c:pt idx="227">
                  <c:v>43926</c:v>
                </c:pt>
                <c:pt idx="228">
                  <c:v>43916</c:v>
                </c:pt>
                <c:pt idx="229">
                  <c:v>44133</c:v>
                </c:pt>
                <c:pt idx="230">
                  <c:v>43934</c:v>
                </c:pt>
                <c:pt idx="231">
                  <c:v>44149</c:v>
                </c:pt>
                <c:pt idx="232">
                  <c:v>43913</c:v>
                </c:pt>
                <c:pt idx="233">
                  <c:v>43940</c:v>
                </c:pt>
                <c:pt idx="234">
                  <c:v>43932</c:v>
                </c:pt>
                <c:pt idx="235">
                  <c:v>44146</c:v>
                </c:pt>
                <c:pt idx="236">
                  <c:v>44145</c:v>
                </c:pt>
                <c:pt idx="237">
                  <c:v>44158</c:v>
                </c:pt>
                <c:pt idx="238">
                  <c:v>44151</c:v>
                </c:pt>
                <c:pt idx="239">
                  <c:v>44152</c:v>
                </c:pt>
                <c:pt idx="240">
                  <c:v>43836</c:v>
                </c:pt>
                <c:pt idx="241">
                  <c:v>43843</c:v>
                </c:pt>
                <c:pt idx="242">
                  <c:v>43933</c:v>
                </c:pt>
                <c:pt idx="243">
                  <c:v>44148</c:v>
                </c:pt>
                <c:pt idx="244">
                  <c:v>44156</c:v>
                </c:pt>
                <c:pt idx="245">
                  <c:v>44160</c:v>
                </c:pt>
                <c:pt idx="246">
                  <c:v>44161</c:v>
                </c:pt>
                <c:pt idx="247">
                  <c:v>44167</c:v>
                </c:pt>
                <c:pt idx="248">
                  <c:v>44185</c:v>
                </c:pt>
                <c:pt idx="249">
                  <c:v>43935</c:v>
                </c:pt>
                <c:pt idx="250">
                  <c:v>43921</c:v>
                </c:pt>
                <c:pt idx="251">
                  <c:v>43923</c:v>
                </c:pt>
                <c:pt idx="252">
                  <c:v>43920</c:v>
                </c:pt>
                <c:pt idx="253">
                  <c:v>43917</c:v>
                </c:pt>
                <c:pt idx="254">
                  <c:v>43908</c:v>
                </c:pt>
                <c:pt idx="255">
                  <c:v>43841</c:v>
                </c:pt>
                <c:pt idx="256">
                  <c:v>43930</c:v>
                </c:pt>
                <c:pt idx="257">
                  <c:v>43929</c:v>
                </c:pt>
                <c:pt idx="258">
                  <c:v>43924</c:v>
                </c:pt>
                <c:pt idx="259">
                  <c:v>43922</c:v>
                </c:pt>
                <c:pt idx="260">
                  <c:v>43927</c:v>
                </c:pt>
                <c:pt idx="261">
                  <c:v>43835</c:v>
                </c:pt>
                <c:pt idx="262">
                  <c:v>43844</c:v>
                </c:pt>
                <c:pt idx="263">
                  <c:v>43864</c:v>
                </c:pt>
                <c:pt idx="264">
                  <c:v>43893</c:v>
                </c:pt>
                <c:pt idx="265">
                  <c:v>43894</c:v>
                </c:pt>
                <c:pt idx="266">
                  <c:v>43834</c:v>
                </c:pt>
                <c:pt idx="267">
                  <c:v>44180</c:v>
                </c:pt>
                <c:pt idx="268">
                  <c:v>43860</c:v>
                </c:pt>
                <c:pt idx="269">
                  <c:v>43862</c:v>
                </c:pt>
                <c:pt idx="270">
                  <c:v>44147</c:v>
                </c:pt>
                <c:pt idx="271">
                  <c:v>44157</c:v>
                </c:pt>
                <c:pt idx="272">
                  <c:v>43931</c:v>
                </c:pt>
                <c:pt idx="273">
                  <c:v>43925</c:v>
                </c:pt>
                <c:pt idx="274">
                  <c:v>44164</c:v>
                </c:pt>
                <c:pt idx="275">
                  <c:v>44166</c:v>
                </c:pt>
                <c:pt idx="276">
                  <c:v>43912</c:v>
                </c:pt>
                <c:pt idx="277">
                  <c:v>43898</c:v>
                </c:pt>
                <c:pt idx="278">
                  <c:v>43866</c:v>
                </c:pt>
                <c:pt idx="279">
                  <c:v>43842</c:v>
                </c:pt>
                <c:pt idx="280">
                  <c:v>44179</c:v>
                </c:pt>
                <c:pt idx="281">
                  <c:v>44189</c:v>
                </c:pt>
                <c:pt idx="282">
                  <c:v>43853</c:v>
                </c:pt>
                <c:pt idx="283">
                  <c:v>43911</c:v>
                </c:pt>
                <c:pt idx="284">
                  <c:v>43928</c:v>
                </c:pt>
                <c:pt idx="285">
                  <c:v>43897</c:v>
                </c:pt>
                <c:pt idx="286">
                  <c:v>43845</c:v>
                </c:pt>
                <c:pt idx="287">
                  <c:v>43910</c:v>
                </c:pt>
                <c:pt idx="288">
                  <c:v>43846</c:v>
                </c:pt>
                <c:pt idx="289">
                  <c:v>43850</c:v>
                </c:pt>
                <c:pt idx="290">
                  <c:v>43914</c:v>
                </c:pt>
                <c:pt idx="291">
                  <c:v>44186</c:v>
                </c:pt>
                <c:pt idx="292">
                  <c:v>43885</c:v>
                </c:pt>
                <c:pt idx="293">
                  <c:v>43892</c:v>
                </c:pt>
                <c:pt idx="294">
                  <c:v>43878</c:v>
                </c:pt>
                <c:pt idx="295">
                  <c:v>43888</c:v>
                </c:pt>
                <c:pt idx="296">
                  <c:v>43855</c:v>
                </c:pt>
                <c:pt idx="297">
                  <c:v>43883</c:v>
                </c:pt>
                <c:pt idx="298">
                  <c:v>44178</c:v>
                </c:pt>
                <c:pt idx="299">
                  <c:v>43880</c:v>
                </c:pt>
                <c:pt idx="300">
                  <c:v>43879</c:v>
                </c:pt>
                <c:pt idx="301">
                  <c:v>44165</c:v>
                </c:pt>
                <c:pt idx="302">
                  <c:v>44163</c:v>
                </c:pt>
                <c:pt idx="303">
                  <c:v>44168</c:v>
                </c:pt>
                <c:pt idx="304">
                  <c:v>44174</c:v>
                </c:pt>
                <c:pt idx="305">
                  <c:v>43909</c:v>
                </c:pt>
                <c:pt idx="306">
                  <c:v>44187</c:v>
                </c:pt>
                <c:pt idx="307">
                  <c:v>43865</c:v>
                </c:pt>
                <c:pt idx="308">
                  <c:v>44173</c:v>
                </c:pt>
                <c:pt idx="309">
                  <c:v>44183</c:v>
                </c:pt>
                <c:pt idx="310">
                  <c:v>43899</c:v>
                </c:pt>
                <c:pt idx="311">
                  <c:v>43852</c:v>
                </c:pt>
                <c:pt idx="312">
                  <c:v>43851</c:v>
                </c:pt>
                <c:pt idx="313">
                  <c:v>44184</c:v>
                </c:pt>
                <c:pt idx="314">
                  <c:v>43896</c:v>
                </c:pt>
                <c:pt idx="315">
                  <c:v>44181</c:v>
                </c:pt>
                <c:pt idx="316">
                  <c:v>44177</c:v>
                </c:pt>
                <c:pt idx="317">
                  <c:v>43890</c:v>
                </c:pt>
                <c:pt idx="318">
                  <c:v>44182</c:v>
                </c:pt>
                <c:pt idx="319">
                  <c:v>43856</c:v>
                </c:pt>
                <c:pt idx="320">
                  <c:v>44162</c:v>
                </c:pt>
                <c:pt idx="321">
                  <c:v>44172</c:v>
                </c:pt>
                <c:pt idx="322">
                  <c:v>44169</c:v>
                </c:pt>
                <c:pt idx="323">
                  <c:v>43848</c:v>
                </c:pt>
                <c:pt idx="324">
                  <c:v>43837</c:v>
                </c:pt>
                <c:pt idx="325">
                  <c:v>43838</c:v>
                </c:pt>
                <c:pt idx="326">
                  <c:v>43876</c:v>
                </c:pt>
                <c:pt idx="327">
                  <c:v>43839</c:v>
                </c:pt>
                <c:pt idx="328">
                  <c:v>43833</c:v>
                </c:pt>
                <c:pt idx="329">
                  <c:v>43889</c:v>
                </c:pt>
                <c:pt idx="330">
                  <c:v>43891</c:v>
                </c:pt>
                <c:pt idx="331">
                  <c:v>43875</c:v>
                </c:pt>
                <c:pt idx="332">
                  <c:v>43877</c:v>
                </c:pt>
                <c:pt idx="333">
                  <c:v>44176</c:v>
                </c:pt>
                <c:pt idx="334">
                  <c:v>43887</c:v>
                </c:pt>
                <c:pt idx="335">
                  <c:v>43863</c:v>
                </c:pt>
                <c:pt idx="336">
                  <c:v>43859</c:v>
                </c:pt>
                <c:pt idx="337">
                  <c:v>43886</c:v>
                </c:pt>
                <c:pt idx="338">
                  <c:v>43873</c:v>
                </c:pt>
                <c:pt idx="339">
                  <c:v>43874</c:v>
                </c:pt>
                <c:pt idx="340">
                  <c:v>43857</c:v>
                </c:pt>
                <c:pt idx="341">
                  <c:v>43881</c:v>
                </c:pt>
                <c:pt idx="342">
                  <c:v>43847</c:v>
                </c:pt>
                <c:pt idx="343">
                  <c:v>44170</c:v>
                </c:pt>
                <c:pt idx="344">
                  <c:v>43849</c:v>
                </c:pt>
                <c:pt idx="345">
                  <c:v>43871</c:v>
                </c:pt>
                <c:pt idx="346">
                  <c:v>43861</c:v>
                </c:pt>
                <c:pt idx="347">
                  <c:v>44171</c:v>
                </c:pt>
                <c:pt idx="348">
                  <c:v>43858</c:v>
                </c:pt>
                <c:pt idx="349">
                  <c:v>43882</c:v>
                </c:pt>
                <c:pt idx="350">
                  <c:v>44175</c:v>
                </c:pt>
                <c:pt idx="351">
                  <c:v>44188</c:v>
                </c:pt>
                <c:pt idx="352">
                  <c:v>43895</c:v>
                </c:pt>
                <c:pt idx="353">
                  <c:v>43884</c:v>
                </c:pt>
                <c:pt idx="354">
                  <c:v>43840</c:v>
                </c:pt>
                <c:pt idx="355">
                  <c:v>43872</c:v>
                </c:pt>
                <c:pt idx="356">
                  <c:v>43854</c:v>
                </c:pt>
                <c:pt idx="357">
                  <c:v>44192</c:v>
                </c:pt>
                <c:pt idx="358">
                  <c:v>44190</c:v>
                </c:pt>
                <c:pt idx="359">
                  <c:v>44193</c:v>
                </c:pt>
                <c:pt idx="360">
                  <c:v>44191</c:v>
                </c:pt>
                <c:pt idx="361">
                  <c:v>44195</c:v>
                </c:pt>
                <c:pt idx="362">
                  <c:v>44194</c:v>
                </c:pt>
                <c:pt idx="363">
                  <c:v>44196</c:v>
                </c:pt>
                <c:pt idx="364">
                  <c:v>43832</c:v>
                </c:pt>
                <c:pt idx="365">
                  <c:v>43831</c:v>
                </c:pt>
              </c:numCache>
            </c:numRef>
          </c:cat>
          <c:val>
            <c:numRef>
              <c:f>'CA_Fires by Day'!$C$2:$C$367</c:f>
              <c:numCache>
                <c:formatCode>General</c:formatCode>
                <c:ptCount val="366"/>
                <c:pt idx="0">
                  <c:v>1267</c:v>
                </c:pt>
                <c:pt idx="1">
                  <c:v>948</c:v>
                </c:pt>
                <c:pt idx="2">
                  <c:v>1131</c:v>
                </c:pt>
                <c:pt idx="3">
                  <c:v>1327</c:v>
                </c:pt>
                <c:pt idx="4">
                  <c:v>926</c:v>
                </c:pt>
                <c:pt idx="5">
                  <c:v>1051</c:v>
                </c:pt>
                <c:pt idx="6">
                  <c:v>1215</c:v>
                </c:pt>
                <c:pt idx="7">
                  <c:v>990</c:v>
                </c:pt>
                <c:pt idx="8">
                  <c:v>1701</c:v>
                </c:pt>
                <c:pt idx="9">
                  <c:v>1184</c:v>
                </c:pt>
                <c:pt idx="10">
                  <c:v>955</c:v>
                </c:pt>
                <c:pt idx="11">
                  <c:v>1223</c:v>
                </c:pt>
                <c:pt idx="12">
                  <c:v>1066</c:v>
                </c:pt>
                <c:pt idx="13">
                  <c:v>1078</c:v>
                </c:pt>
                <c:pt idx="14">
                  <c:v>898</c:v>
                </c:pt>
                <c:pt idx="15">
                  <c:v>970</c:v>
                </c:pt>
                <c:pt idx="16">
                  <c:v>1185</c:v>
                </c:pt>
                <c:pt idx="17">
                  <c:v>1181</c:v>
                </c:pt>
                <c:pt idx="18">
                  <c:v>1061</c:v>
                </c:pt>
                <c:pt idx="19">
                  <c:v>1074</c:v>
                </c:pt>
                <c:pt idx="20">
                  <c:v>1026</c:v>
                </c:pt>
                <c:pt idx="21">
                  <c:v>1036</c:v>
                </c:pt>
                <c:pt idx="22">
                  <c:v>1005</c:v>
                </c:pt>
                <c:pt idx="23">
                  <c:v>861</c:v>
                </c:pt>
                <c:pt idx="24">
                  <c:v>951</c:v>
                </c:pt>
                <c:pt idx="25">
                  <c:v>1069</c:v>
                </c:pt>
                <c:pt idx="26">
                  <c:v>1124</c:v>
                </c:pt>
                <c:pt idx="27">
                  <c:v>1301</c:v>
                </c:pt>
                <c:pt idx="28">
                  <c:v>878</c:v>
                </c:pt>
                <c:pt idx="29">
                  <c:v>962</c:v>
                </c:pt>
                <c:pt idx="30">
                  <c:v>798</c:v>
                </c:pt>
                <c:pt idx="31">
                  <c:v>441</c:v>
                </c:pt>
                <c:pt idx="32">
                  <c:v>817</c:v>
                </c:pt>
                <c:pt idx="33">
                  <c:v>747</c:v>
                </c:pt>
                <c:pt idx="34">
                  <c:v>426</c:v>
                </c:pt>
                <c:pt idx="35">
                  <c:v>983</c:v>
                </c:pt>
                <c:pt idx="36">
                  <c:v>1984</c:v>
                </c:pt>
                <c:pt idx="37">
                  <c:v>1099</c:v>
                </c:pt>
                <c:pt idx="38">
                  <c:v>845</c:v>
                </c:pt>
                <c:pt idx="39">
                  <c:v>837</c:v>
                </c:pt>
                <c:pt idx="40">
                  <c:v>939</c:v>
                </c:pt>
                <c:pt idx="41">
                  <c:v>1115</c:v>
                </c:pt>
                <c:pt idx="42">
                  <c:v>797</c:v>
                </c:pt>
                <c:pt idx="43">
                  <c:v>926</c:v>
                </c:pt>
                <c:pt idx="44">
                  <c:v>819</c:v>
                </c:pt>
                <c:pt idx="45">
                  <c:v>762</c:v>
                </c:pt>
                <c:pt idx="46">
                  <c:v>588</c:v>
                </c:pt>
                <c:pt idx="47">
                  <c:v>401</c:v>
                </c:pt>
                <c:pt idx="48">
                  <c:v>921</c:v>
                </c:pt>
                <c:pt idx="49">
                  <c:v>1017</c:v>
                </c:pt>
                <c:pt idx="50">
                  <c:v>766</c:v>
                </c:pt>
                <c:pt idx="51">
                  <c:v>1173</c:v>
                </c:pt>
                <c:pt idx="52">
                  <c:v>1041</c:v>
                </c:pt>
                <c:pt idx="53">
                  <c:v>935</c:v>
                </c:pt>
                <c:pt idx="54">
                  <c:v>1079</c:v>
                </c:pt>
                <c:pt idx="55">
                  <c:v>632</c:v>
                </c:pt>
                <c:pt idx="56">
                  <c:v>382</c:v>
                </c:pt>
                <c:pt idx="57">
                  <c:v>758</c:v>
                </c:pt>
                <c:pt idx="58">
                  <c:v>381</c:v>
                </c:pt>
                <c:pt idx="59">
                  <c:v>346</c:v>
                </c:pt>
                <c:pt idx="60">
                  <c:v>909</c:v>
                </c:pt>
                <c:pt idx="61">
                  <c:v>1063</c:v>
                </c:pt>
                <c:pt idx="62">
                  <c:v>1236</c:v>
                </c:pt>
                <c:pt idx="63">
                  <c:v>1011</c:v>
                </c:pt>
                <c:pt idx="64">
                  <c:v>965</c:v>
                </c:pt>
                <c:pt idx="65">
                  <c:v>793</c:v>
                </c:pt>
                <c:pt idx="66">
                  <c:v>1137</c:v>
                </c:pt>
                <c:pt idx="67">
                  <c:v>1364</c:v>
                </c:pt>
                <c:pt idx="68">
                  <c:v>1019</c:v>
                </c:pt>
                <c:pt idx="69">
                  <c:v>1072</c:v>
                </c:pt>
                <c:pt idx="70">
                  <c:v>734</c:v>
                </c:pt>
                <c:pt idx="71">
                  <c:v>936</c:v>
                </c:pt>
                <c:pt idx="72">
                  <c:v>890</c:v>
                </c:pt>
                <c:pt idx="73">
                  <c:v>782</c:v>
                </c:pt>
                <c:pt idx="74">
                  <c:v>750</c:v>
                </c:pt>
                <c:pt idx="75">
                  <c:v>860</c:v>
                </c:pt>
                <c:pt idx="76">
                  <c:v>765</c:v>
                </c:pt>
                <c:pt idx="77">
                  <c:v>783</c:v>
                </c:pt>
                <c:pt idx="78">
                  <c:v>1112</c:v>
                </c:pt>
                <c:pt idx="79">
                  <c:v>1017</c:v>
                </c:pt>
                <c:pt idx="80">
                  <c:v>739</c:v>
                </c:pt>
                <c:pt idx="81">
                  <c:v>613</c:v>
                </c:pt>
                <c:pt idx="82">
                  <c:v>1169</c:v>
                </c:pt>
                <c:pt idx="83">
                  <c:v>809</c:v>
                </c:pt>
                <c:pt idx="84">
                  <c:v>710</c:v>
                </c:pt>
                <c:pt idx="85">
                  <c:v>955</c:v>
                </c:pt>
                <c:pt idx="86">
                  <c:v>784</c:v>
                </c:pt>
                <c:pt idx="87">
                  <c:v>757</c:v>
                </c:pt>
                <c:pt idx="88">
                  <c:v>840</c:v>
                </c:pt>
                <c:pt idx="89">
                  <c:v>674</c:v>
                </c:pt>
                <c:pt idx="90">
                  <c:v>558</c:v>
                </c:pt>
                <c:pt idx="91">
                  <c:v>661</c:v>
                </c:pt>
                <c:pt idx="92">
                  <c:v>512</c:v>
                </c:pt>
                <c:pt idx="93">
                  <c:v>507</c:v>
                </c:pt>
                <c:pt idx="94">
                  <c:v>451</c:v>
                </c:pt>
                <c:pt idx="95">
                  <c:v>669</c:v>
                </c:pt>
                <c:pt idx="96">
                  <c:v>449</c:v>
                </c:pt>
                <c:pt idx="97">
                  <c:v>547</c:v>
                </c:pt>
                <c:pt idx="98">
                  <c:v>449</c:v>
                </c:pt>
                <c:pt idx="99">
                  <c:v>396</c:v>
                </c:pt>
                <c:pt idx="100">
                  <c:v>738</c:v>
                </c:pt>
                <c:pt idx="101">
                  <c:v>920</c:v>
                </c:pt>
                <c:pt idx="102">
                  <c:v>711</c:v>
                </c:pt>
                <c:pt idx="103">
                  <c:v>818</c:v>
                </c:pt>
                <c:pt idx="104">
                  <c:v>1005</c:v>
                </c:pt>
                <c:pt idx="105">
                  <c:v>735</c:v>
                </c:pt>
                <c:pt idx="106">
                  <c:v>712</c:v>
                </c:pt>
                <c:pt idx="107">
                  <c:v>603</c:v>
                </c:pt>
                <c:pt idx="108">
                  <c:v>699</c:v>
                </c:pt>
                <c:pt idx="109">
                  <c:v>791</c:v>
                </c:pt>
                <c:pt idx="110">
                  <c:v>736</c:v>
                </c:pt>
                <c:pt idx="111">
                  <c:v>594</c:v>
                </c:pt>
                <c:pt idx="112">
                  <c:v>367</c:v>
                </c:pt>
                <c:pt idx="113">
                  <c:v>492</c:v>
                </c:pt>
                <c:pt idx="114">
                  <c:v>304</c:v>
                </c:pt>
                <c:pt idx="115">
                  <c:v>550</c:v>
                </c:pt>
                <c:pt idx="116">
                  <c:v>473</c:v>
                </c:pt>
                <c:pt idx="117">
                  <c:v>364</c:v>
                </c:pt>
                <c:pt idx="118">
                  <c:v>366</c:v>
                </c:pt>
                <c:pt idx="119">
                  <c:v>984</c:v>
                </c:pt>
                <c:pt idx="120">
                  <c:v>928</c:v>
                </c:pt>
                <c:pt idx="121">
                  <c:v>653</c:v>
                </c:pt>
                <c:pt idx="122">
                  <c:v>556</c:v>
                </c:pt>
                <c:pt idx="123">
                  <c:v>589</c:v>
                </c:pt>
                <c:pt idx="124">
                  <c:v>583</c:v>
                </c:pt>
                <c:pt idx="125">
                  <c:v>561</c:v>
                </c:pt>
                <c:pt idx="126">
                  <c:v>354</c:v>
                </c:pt>
                <c:pt idx="127">
                  <c:v>436</c:v>
                </c:pt>
                <c:pt idx="128">
                  <c:v>678</c:v>
                </c:pt>
                <c:pt idx="129">
                  <c:v>373</c:v>
                </c:pt>
                <c:pt idx="130">
                  <c:v>538</c:v>
                </c:pt>
                <c:pt idx="131">
                  <c:v>435</c:v>
                </c:pt>
                <c:pt idx="132">
                  <c:v>564</c:v>
                </c:pt>
                <c:pt idx="133">
                  <c:v>355</c:v>
                </c:pt>
                <c:pt idx="134">
                  <c:v>406</c:v>
                </c:pt>
                <c:pt idx="135">
                  <c:v>389</c:v>
                </c:pt>
                <c:pt idx="136">
                  <c:v>573</c:v>
                </c:pt>
                <c:pt idx="137">
                  <c:v>380</c:v>
                </c:pt>
                <c:pt idx="138">
                  <c:v>947</c:v>
                </c:pt>
                <c:pt idx="139">
                  <c:v>1088</c:v>
                </c:pt>
                <c:pt idx="140">
                  <c:v>605</c:v>
                </c:pt>
                <c:pt idx="141">
                  <c:v>773</c:v>
                </c:pt>
                <c:pt idx="142">
                  <c:v>617</c:v>
                </c:pt>
                <c:pt idx="143">
                  <c:v>669</c:v>
                </c:pt>
                <c:pt idx="144">
                  <c:v>698</c:v>
                </c:pt>
                <c:pt idx="145">
                  <c:v>656</c:v>
                </c:pt>
                <c:pt idx="146">
                  <c:v>459</c:v>
                </c:pt>
                <c:pt idx="147">
                  <c:v>756</c:v>
                </c:pt>
                <c:pt idx="148">
                  <c:v>600</c:v>
                </c:pt>
                <c:pt idx="149">
                  <c:v>606</c:v>
                </c:pt>
                <c:pt idx="150">
                  <c:v>520</c:v>
                </c:pt>
                <c:pt idx="151">
                  <c:v>630</c:v>
                </c:pt>
                <c:pt idx="152">
                  <c:v>417</c:v>
                </c:pt>
                <c:pt idx="153">
                  <c:v>382</c:v>
                </c:pt>
                <c:pt idx="154">
                  <c:v>680</c:v>
                </c:pt>
                <c:pt idx="155">
                  <c:v>522</c:v>
                </c:pt>
                <c:pt idx="156">
                  <c:v>556</c:v>
                </c:pt>
                <c:pt idx="157">
                  <c:v>344</c:v>
                </c:pt>
                <c:pt idx="158">
                  <c:v>439</c:v>
                </c:pt>
                <c:pt idx="159">
                  <c:v>375</c:v>
                </c:pt>
                <c:pt idx="160">
                  <c:v>326</c:v>
                </c:pt>
                <c:pt idx="161">
                  <c:v>246</c:v>
                </c:pt>
                <c:pt idx="162">
                  <c:v>392</c:v>
                </c:pt>
                <c:pt idx="163">
                  <c:v>423</c:v>
                </c:pt>
                <c:pt idx="164">
                  <c:v>269</c:v>
                </c:pt>
                <c:pt idx="165">
                  <c:v>230</c:v>
                </c:pt>
                <c:pt idx="166">
                  <c:v>424</c:v>
                </c:pt>
                <c:pt idx="167">
                  <c:v>278</c:v>
                </c:pt>
                <c:pt idx="168">
                  <c:v>185</c:v>
                </c:pt>
                <c:pt idx="169">
                  <c:v>297</c:v>
                </c:pt>
                <c:pt idx="170">
                  <c:v>292</c:v>
                </c:pt>
                <c:pt idx="171">
                  <c:v>277</c:v>
                </c:pt>
                <c:pt idx="172">
                  <c:v>180</c:v>
                </c:pt>
                <c:pt idx="173">
                  <c:v>95</c:v>
                </c:pt>
                <c:pt idx="174">
                  <c:v>242</c:v>
                </c:pt>
                <c:pt idx="175">
                  <c:v>213</c:v>
                </c:pt>
                <c:pt idx="176">
                  <c:v>114</c:v>
                </c:pt>
                <c:pt idx="177">
                  <c:v>262</c:v>
                </c:pt>
                <c:pt idx="178">
                  <c:v>106</c:v>
                </c:pt>
                <c:pt idx="179">
                  <c:v>254</c:v>
                </c:pt>
                <c:pt idx="180">
                  <c:v>124</c:v>
                </c:pt>
                <c:pt idx="181">
                  <c:v>117</c:v>
                </c:pt>
                <c:pt idx="182">
                  <c:v>85</c:v>
                </c:pt>
                <c:pt idx="183">
                  <c:v>208</c:v>
                </c:pt>
                <c:pt idx="184">
                  <c:v>111</c:v>
                </c:pt>
                <c:pt idx="185">
                  <c:v>94</c:v>
                </c:pt>
                <c:pt idx="186">
                  <c:v>93</c:v>
                </c:pt>
                <c:pt idx="187">
                  <c:v>109</c:v>
                </c:pt>
                <c:pt idx="188">
                  <c:v>81</c:v>
                </c:pt>
                <c:pt idx="189">
                  <c:v>133</c:v>
                </c:pt>
                <c:pt idx="190">
                  <c:v>75</c:v>
                </c:pt>
                <c:pt idx="191">
                  <c:v>1013</c:v>
                </c:pt>
                <c:pt idx="192">
                  <c:v>688</c:v>
                </c:pt>
                <c:pt idx="193">
                  <c:v>650</c:v>
                </c:pt>
                <c:pt idx="194">
                  <c:v>630</c:v>
                </c:pt>
                <c:pt idx="195">
                  <c:v>479</c:v>
                </c:pt>
                <c:pt idx="196">
                  <c:v>594</c:v>
                </c:pt>
                <c:pt idx="197">
                  <c:v>609</c:v>
                </c:pt>
                <c:pt idx="198">
                  <c:v>462</c:v>
                </c:pt>
                <c:pt idx="199">
                  <c:v>499</c:v>
                </c:pt>
                <c:pt idx="200">
                  <c:v>464</c:v>
                </c:pt>
                <c:pt idx="201">
                  <c:v>373</c:v>
                </c:pt>
                <c:pt idx="202">
                  <c:v>443</c:v>
                </c:pt>
                <c:pt idx="203">
                  <c:v>694</c:v>
                </c:pt>
                <c:pt idx="204">
                  <c:v>292</c:v>
                </c:pt>
                <c:pt idx="205">
                  <c:v>590</c:v>
                </c:pt>
                <c:pt idx="206">
                  <c:v>403</c:v>
                </c:pt>
                <c:pt idx="207">
                  <c:v>386</c:v>
                </c:pt>
                <c:pt idx="208">
                  <c:v>267</c:v>
                </c:pt>
                <c:pt idx="209">
                  <c:v>401</c:v>
                </c:pt>
                <c:pt idx="210">
                  <c:v>246</c:v>
                </c:pt>
                <c:pt idx="211">
                  <c:v>496</c:v>
                </c:pt>
                <c:pt idx="212">
                  <c:v>433</c:v>
                </c:pt>
                <c:pt idx="213">
                  <c:v>293</c:v>
                </c:pt>
                <c:pt idx="214">
                  <c:v>277</c:v>
                </c:pt>
                <c:pt idx="215">
                  <c:v>418</c:v>
                </c:pt>
                <c:pt idx="216">
                  <c:v>162</c:v>
                </c:pt>
                <c:pt idx="217">
                  <c:v>383</c:v>
                </c:pt>
                <c:pt idx="218">
                  <c:v>128</c:v>
                </c:pt>
                <c:pt idx="219">
                  <c:v>230</c:v>
                </c:pt>
                <c:pt idx="220">
                  <c:v>172</c:v>
                </c:pt>
                <c:pt idx="221">
                  <c:v>160</c:v>
                </c:pt>
                <c:pt idx="222">
                  <c:v>141</c:v>
                </c:pt>
                <c:pt idx="223">
                  <c:v>98</c:v>
                </c:pt>
                <c:pt idx="224">
                  <c:v>196</c:v>
                </c:pt>
                <c:pt idx="225">
                  <c:v>168</c:v>
                </c:pt>
                <c:pt idx="226">
                  <c:v>163</c:v>
                </c:pt>
                <c:pt idx="227">
                  <c:v>135</c:v>
                </c:pt>
                <c:pt idx="228">
                  <c:v>120</c:v>
                </c:pt>
                <c:pt idx="229">
                  <c:v>293</c:v>
                </c:pt>
                <c:pt idx="230">
                  <c:v>180</c:v>
                </c:pt>
                <c:pt idx="231">
                  <c:v>146</c:v>
                </c:pt>
                <c:pt idx="232">
                  <c:v>128</c:v>
                </c:pt>
                <c:pt idx="233">
                  <c:v>233</c:v>
                </c:pt>
                <c:pt idx="234">
                  <c:v>182</c:v>
                </c:pt>
                <c:pt idx="235">
                  <c:v>181</c:v>
                </c:pt>
                <c:pt idx="236">
                  <c:v>158</c:v>
                </c:pt>
                <c:pt idx="237">
                  <c:v>157</c:v>
                </c:pt>
                <c:pt idx="238">
                  <c:v>151</c:v>
                </c:pt>
                <c:pt idx="239">
                  <c:v>144</c:v>
                </c:pt>
                <c:pt idx="240">
                  <c:v>96</c:v>
                </c:pt>
                <c:pt idx="241">
                  <c:v>84</c:v>
                </c:pt>
                <c:pt idx="242">
                  <c:v>217</c:v>
                </c:pt>
                <c:pt idx="243">
                  <c:v>191</c:v>
                </c:pt>
                <c:pt idx="244">
                  <c:v>188</c:v>
                </c:pt>
                <c:pt idx="245">
                  <c:v>174</c:v>
                </c:pt>
                <c:pt idx="246">
                  <c:v>169</c:v>
                </c:pt>
                <c:pt idx="247">
                  <c:v>143</c:v>
                </c:pt>
                <c:pt idx="248">
                  <c:v>64</c:v>
                </c:pt>
                <c:pt idx="249">
                  <c:v>231</c:v>
                </c:pt>
                <c:pt idx="250">
                  <c:v>160</c:v>
                </c:pt>
                <c:pt idx="251">
                  <c:v>159</c:v>
                </c:pt>
                <c:pt idx="252">
                  <c:v>151</c:v>
                </c:pt>
                <c:pt idx="253">
                  <c:v>148</c:v>
                </c:pt>
                <c:pt idx="254">
                  <c:v>122</c:v>
                </c:pt>
                <c:pt idx="255">
                  <c:v>69</c:v>
                </c:pt>
                <c:pt idx="256">
                  <c:v>181</c:v>
                </c:pt>
                <c:pt idx="257">
                  <c:v>164</c:v>
                </c:pt>
                <c:pt idx="258">
                  <c:v>163</c:v>
                </c:pt>
                <c:pt idx="259">
                  <c:v>159</c:v>
                </c:pt>
                <c:pt idx="260">
                  <c:v>150</c:v>
                </c:pt>
                <c:pt idx="261">
                  <c:v>104</c:v>
                </c:pt>
                <c:pt idx="262">
                  <c:v>102</c:v>
                </c:pt>
                <c:pt idx="263">
                  <c:v>95</c:v>
                </c:pt>
                <c:pt idx="264">
                  <c:v>88</c:v>
                </c:pt>
                <c:pt idx="265">
                  <c:v>86</c:v>
                </c:pt>
                <c:pt idx="266">
                  <c:v>81</c:v>
                </c:pt>
                <c:pt idx="267">
                  <c:v>76</c:v>
                </c:pt>
                <c:pt idx="268">
                  <c:v>70</c:v>
                </c:pt>
                <c:pt idx="269">
                  <c:v>54</c:v>
                </c:pt>
                <c:pt idx="270">
                  <c:v>181</c:v>
                </c:pt>
                <c:pt idx="271">
                  <c:v>166</c:v>
                </c:pt>
                <c:pt idx="272">
                  <c:v>153</c:v>
                </c:pt>
                <c:pt idx="273">
                  <c:v>134</c:v>
                </c:pt>
                <c:pt idx="274">
                  <c:v>134</c:v>
                </c:pt>
                <c:pt idx="275">
                  <c:v>125</c:v>
                </c:pt>
                <c:pt idx="276">
                  <c:v>105</c:v>
                </c:pt>
                <c:pt idx="277">
                  <c:v>87</c:v>
                </c:pt>
                <c:pt idx="278">
                  <c:v>80</c:v>
                </c:pt>
                <c:pt idx="279">
                  <c:v>77</c:v>
                </c:pt>
                <c:pt idx="280">
                  <c:v>74</c:v>
                </c:pt>
                <c:pt idx="281">
                  <c:v>73</c:v>
                </c:pt>
                <c:pt idx="282">
                  <c:v>65</c:v>
                </c:pt>
                <c:pt idx="283">
                  <c:v>156</c:v>
                </c:pt>
                <c:pt idx="284">
                  <c:v>148</c:v>
                </c:pt>
                <c:pt idx="285">
                  <c:v>117</c:v>
                </c:pt>
                <c:pt idx="286">
                  <c:v>110</c:v>
                </c:pt>
                <c:pt idx="287">
                  <c:v>108</c:v>
                </c:pt>
                <c:pt idx="288">
                  <c:v>101</c:v>
                </c:pt>
                <c:pt idx="289">
                  <c:v>100</c:v>
                </c:pt>
                <c:pt idx="290">
                  <c:v>99</c:v>
                </c:pt>
                <c:pt idx="291">
                  <c:v>98</c:v>
                </c:pt>
                <c:pt idx="292">
                  <c:v>93</c:v>
                </c:pt>
                <c:pt idx="293">
                  <c:v>80</c:v>
                </c:pt>
                <c:pt idx="294">
                  <c:v>75</c:v>
                </c:pt>
                <c:pt idx="295">
                  <c:v>75</c:v>
                </c:pt>
                <c:pt idx="296">
                  <c:v>72</c:v>
                </c:pt>
                <c:pt idx="297">
                  <c:v>64</c:v>
                </c:pt>
                <c:pt idx="298">
                  <c:v>63</c:v>
                </c:pt>
                <c:pt idx="299">
                  <c:v>49</c:v>
                </c:pt>
                <c:pt idx="300">
                  <c:v>48</c:v>
                </c:pt>
                <c:pt idx="301">
                  <c:v>182</c:v>
                </c:pt>
                <c:pt idx="302">
                  <c:v>157</c:v>
                </c:pt>
                <c:pt idx="303">
                  <c:v>105</c:v>
                </c:pt>
                <c:pt idx="304">
                  <c:v>98</c:v>
                </c:pt>
                <c:pt idx="305">
                  <c:v>96</c:v>
                </c:pt>
                <c:pt idx="306">
                  <c:v>94</c:v>
                </c:pt>
                <c:pt idx="307">
                  <c:v>93</c:v>
                </c:pt>
                <c:pt idx="308">
                  <c:v>93</c:v>
                </c:pt>
                <c:pt idx="309">
                  <c:v>93</c:v>
                </c:pt>
                <c:pt idx="310">
                  <c:v>91</c:v>
                </c:pt>
                <c:pt idx="311">
                  <c:v>90</c:v>
                </c:pt>
                <c:pt idx="312">
                  <c:v>82</c:v>
                </c:pt>
                <c:pt idx="313">
                  <c:v>77</c:v>
                </c:pt>
                <c:pt idx="314">
                  <c:v>75</c:v>
                </c:pt>
                <c:pt idx="315">
                  <c:v>73</c:v>
                </c:pt>
                <c:pt idx="316">
                  <c:v>69</c:v>
                </c:pt>
                <c:pt idx="317">
                  <c:v>66</c:v>
                </c:pt>
                <c:pt idx="318">
                  <c:v>66</c:v>
                </c:pt>
                <c:pt idx="319">
                  <c:v>64</c:v>
                </c:pt>
                <c:pt idx="320">
                  <c:v>155</c:v>
                </c:pt>
                <c:pt idx="321">
                  <c:v>117</c:v>
                </c:pt>
                <c:pt idx="322">
                  <c:v>116</c:v>
                </c:pt>
                <c:pt idx="323">
                  <c:v>107</c:v>
                </c:pt>
                <c:pt idx="324">
                  <c:v>99</c:v>
                </c:pt>
                <c:pt idx="325">
                  <c:v>98</c:v>
                </c:pt>
                <c:pt idx="326">
                  <c:v>91</c:v>
                </c:pt>
                <c:pt idx="327">
                  <c:v>89</c:v>
                </c:pt>
                <c:pt idx="328">
                  <c:v>85</c:v>
                </c:pt>
                <c:pt idx="329">
                  <c:v>84</c:v>
                </c:pt>
                <c:pt idx="330">
                  <c:v>80</c:v>
                </c:pt>
                <c:pt idx="331">
                  <c:v>79</c:v>
                </c:pt>
                <c:pt idx="332">
                  <c:v>78</c:v>
                </c:pt>
                <c:pt idx="333">
                  <c:v>76</c:v>
                </c:pt>
                <c:pt idx="334">
                  <c:v>75</c:v>
                </c:pt>
                <c:pt idx="335">
                  <c:v>70</c:v>
                </c:pt>
                <c:pt idx="336">
                  <c:v>69</c:v>
                </c:pt>
                <c:pt idx="337">
                  <c:v>69</c:v>
                </c:pt>
                <c:pt idx="338">
                  <c:v>67</c:v>
                </c:pt>
                <c:pt idx="339">
                  <c:v>59</c:v>
                </c:pt>
                <c:pt idx="340">
                  <c:v>45</c:v>
                </c:pt>
                <c:pt idx="341">
                  <c:v>44</c:v>
                </c:pt>
                <c:pt idx="342">
                  <c:v>121</c:v>
                </c:pt>
                <c:pt idx="343">
                  <c:v>110</c:v>
                </c:pt>
                <c:pt idx="344">
                  <c:v>105</c:v>
                </c:pt>
                <c:pt idx="345">
                  <c:v>95</c:v>
                </c:pt>
                <c:pt idx="346">
                  <c:v>81</c:v>
                </c:pt>
                <c:pt idx="347">
                  <c:v>80</c:v>
                </c:pt>
                <c:pt idx="348">
                  <c:v>79</c:v>
                </c:pt>
                <c:pt idx="349">
                  <c:v>78</c:v>
                </c:pt>
                <c:pt idx="350">
                  <c:v>78</c:v>
                </c:pt>
                <c:pt idx="351">
                  <c:v>78</c:v>
                </c:pt>
                <c:pt idx="352">
                  <c:v>77</c:v>
                </c:pt>
                <c:pt idx="353">
                  <c:v>73</c:v>
                </c:pt>
                <c:pt idx="354">
                  <c:v>70</c:v>
                </c:pt>
                <c:pt idx="355">
                  <c:v>66</c:v>
                </c:pt>
                <c:pt idx="356">
                  <c:v>63</c:v>
                </c:pt>
                <c:pt idx="357">
                  <c:v>84</c:v>
                </c:pt>
                <c:pt idx="358">
                  <c:v>80</c:v>
                </c:pt>
                <c:pt idx="359">
                  <c:v>78</c:v>
                </c:pt>
                <c:pt idx="360">
                  <c:v>76</c:v>
                </c:pt>
                <c:pt idx="361">
                  <c:v>75</c:v>
                </c:pt>
                <c:pt idx="362">
                  <c:v>68</c:v>
                </c:pt>
                <c:pt idx="363">
                  <c:v>19</c:v>
                </c:pt>
                <c:pt idx="364">
                  <c:v>110</c:v>
                </c:pt>
                <c:pt idx="365">
                  <c:v>124</c:v>
                </c:pt>
              </c:numCache>
            </c:numRef>
          </c:val>
          <c:smooth val="0"/>
          <c:extLst>
            <c:ext xmlns:c16="http://schemas.microsoft.com/office/drawing/2014/chart" uri="{C3380CC4-5D6E-409C-BE32-E72D297353CC}">
              <c16:uniqueId val="{00000000-37A4-4294-9206-01F93017E44E}"/>
            </c:ext>
          </c:extLst>
        </c:ser>
        <c:dLbls>
          <c:showLegendKey val="0"/>
          <c:showVal val="0"/>
          <c:showCatName val="0"/>
          <c:showSerName val="0"/>
          <c:showPercent val="0"/>
          <c:showBubbleSize val="0"/>
        </c:dLbls>
        <c:smooth val="0"/>
        <c:axId val="475571544"/>
        <c:axId val="429381424"/>
      </c:lineChart>
      <c:dateAx>
        <c:axId val="475571544"/>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381424"/>
        <c:crosses val="autoZero"/>
        <c:auto val="1"/>
        <c:lblOffset val="100"/>
        <c:baseTimeUnit val="days"/>
      </c:dateAx>
      <c:valAx>
        <c:axId val="429381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571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[firebydate.csv]Sheet1!PivotTable1</c:name>
    <c:fmtId val="9"/>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Sheet1!$B$3:$B$4</c:f>
              <c:strCache>
                <c:ptCount val="1"/>
                <c:pt idx="0">
                  <c:v>1992</c:v>
                </c:pt>
              </c:strCache>
            </c:strRef>
          </c:tx>
          <c:spPr>
            <a:ln w="28575" cap="rnd">
              <a:solidFill>
                <a:schemeClr val="accent1"/>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Sheet1!$B$5:$B$17</c:f>
              <c:numCache>
                <c:formatCode>General</c:formatCode>
                <c:ptCount val="12"/>
                <c:pt idx="0">
                  <c:v>91</c:v>
                </c:pt>
                <c:pt idx="1">
                  <c:v>52</c:v>
                </c:pt>
                <c:pt idx="2">
                  <c:v>43</c:v>
                </c:pt>
                <c:pt idx="3">
                  <c:v>242</c:v>
                </c:pt>
                <c:pt idx="4">
                  <c:v>1189</c:v>
                </c:pt>
                <c:pt idx="5">
                  <c:v>1709</c:v>
                </c:pt>
                <c:pt idx="6">
                  <c:v>1750</c:v>
                </c:pt>
                <c:pt idx="7">
                  <c:v>1893</c:v>
                </c:pt>
                <c:pt idx="8">
                  <c:v>1109</c:v>
                </c:pt>
                <c:pt idx="9">
                  <c:v>638</c:v>
                </c:pt>
                <c:pt idx="10">
                  <c:v>269</c:v>
                </c:pt>
                <c:pt idx="11">
                  <c:v>91</c:v>
                </c:pt>
              </c:numCache>
            </c:numRef>
          </c:val>
          <c:smooth val="0"/>
          <c:extLst>
            <c:ext xmlns:c16="http://schemas.microsoft.com/office/drawing/2014/chart" uri="{C3380CC4-5D6E-409C-BE32-E72D297353CC}">
              <c16:uniqueId val="{00000000-46D0-4195-99A1-A58C26E15581}"/>
            </c:ext>
          </c:extLst>
        </c:ser>
        <c:ser>
          <c:idx val="1"/>
          <c:order val="1"/>
          <c:tx>
            <c:strRef>
              <c:f>Sheet1!$C$3:$C$4</c:f>
              <c:strCache>
                <c:ptCount val="1"/>
                <c:pt idx="0">
                  <c:v>1993</c:v>
                </c:pt>
              </c:strCache>
            </c:strRef>
          </c:tx>
          <c:spPr>
            <a:ln w="28575" cap="rnd">
              <a:solidFill>
                <a:schemeClr val="accent2"/>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Sheet1!$C$5:$C$17</c:f>
              <c:numCache>
                <c:formatCode>General</c:formatCode>
                <c:ptCount val="12"/>
                <c:pt idx="0">
                  <c:v>30</c:v>
                </c:pt>
                <c:pt idx="1">
                  <c:v>36</c:v>
                </c:pt>
                <c:pt idx="2">
                  <c:v>59</c:v>
                </c:pt>
                <c:pt idx="3">
                  <c:v>190</c:v>
                </c:pt>
                <c:pt idx="4">
                  <c:v>706</c:v>
                </c:pt>
                <c:pt idx="5">
                  <c:v>1114</c:v>
                </c:pt>
                <c:pt idx="6">
                  <c:v>1553</c:v>
                </c:pt>
                <c:pt idx="7">
                  <c:v>1416</c:v>
                </c:pt>
                <c:pt idx="8">
                  <c:v>1131</c:v>
                </c:pt>
                <c:pt idx="9">
                  <c:v>638</c:v>
                </c:pt>
                <c:pt idx="10">
                  <c:v>453</c:v>
                </c:pt>
                <c:pt idx="11">
                  <c:v>118</c:v>
                </c:pt>
              </c:numCache>
            </c:numRef>
          </c:val>
          <c:smooth val="0"/>
          <c:extLst>
            <c:ext xmlns:c16="http://schemas.microsoft.com/office/drawing/2014/chart" uri="{C3380CC4-5D6E-409C-BE32-E72D297353CC}">
              <c16:uniqueId val="{00000001-46D0-4195-99A1-A58C26E15581}"/>
            </c:ext>
          </c:extLst>
        </c:ser>
        <c:ser>
          <c:idx val="2"/>
          <c:order val="2"/>
          <c:tx>
            <c:strRef>
              <c:f>Sheet1!$D$3:$D$4</c:f>
              <c:strCache>
                <c:ptCount val="1"/>
                <c:pt idx="0">
                  <c:v>1994</c:v>
                </c:pt>
              </c:strCache>
            </c:strRef>
          </c:tx>
          <c:spPr>
            <a:ln w="28575" cap="rnd">
              <a:solidFill>
                <a:schemeClr val="accent3"/>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Sheet1!$D$5:$D$17</c:f>
              <c:numCache>
                <c:formatCode>General</c:formatCode>
                <c:ptCount val="12"/>
                <c:pt idx="0">
                  <c:v>174</c:v>
                </c:pt>
                <c:pt idx="1">
                  <c:v>73</c:v>
                </c:pt>
                <c:pt idx="2">
                  <c:v>179</c:v>
                </c:pt>
                <c:pt idx="3">
                  <c:v>308</c:v>
                </c:pt>
                <c:pt idx="4">
                  <c:v>563</c:v>
                </c:pt>
                <c:pt idx="5">
                  <c:v>1344</c:v>
                </c:pt>
                <c:pt idx="6">
                  <c:v>1697</c:v>
                </c:pt>
                <c:pt idx="7">
                  <c:v>1233</c:v>
                </c:pt>
                <c:pt idx="8">
                  <c:v>1166</c:v>
                </c:pt>
                <c:pt idx="9">
                  <c:v>540</c:v>
                </c:pt>
                <c:pt idx="10">
                  <c:v>181</c:v>
                </c:pt>
                <c:pt idx="11">
                  <c:v>92</c:v>
                </c:pt>
              </c:numCache>
            </c:numRef>
          </c:val>
          <c:smooth val="0"/>
          <c:extLst>
            <c:ext xmlns:c16="http://schemas.microsoft.com/office/drawing/2014/chart" uri="{C3380CC4-5D6E-409C-BE32-E72D297353CC}">
              <c16:uniqueId val="{00000002-46D0-4195-99A1-A58C26E15581}"/>
            </c:ext>
          </c:extLst>
        </c:ser>
        <c:ser>
          <c:idx val="3"/>
          <c:order val="3"/>
          <c:tx>
            <c:strRef>
              <c:f>Sheet1!$E$3:$E$4</c:f>
              <c:strCache>
                <c:ptCount val="1"/>
                <c:pt idx="0">
                  <c:v>1995</c:v>
                </c:pt>
              </c:strCache>
            </c:strRef>
          </c:tx>
          <c:spPr>
            <a:ln w="28575" cap="rnd">
              <a:solidFill>
                <a:schemeClr val="accent4"/>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Sheet1!$E$5:$E$17</c:f>
              <c:numCache>
                <c:formatCode>General</c:formatCode>
                <c:ptCount val="12"/>
                <c:pt idx="0">
                  <c:v>34</c:v>
                </c:pt>
                <c:pt idx="1">
                  <c:v>56</c:v>
                </c:pt>
                <c:pt idx="2">
                  <c:v>34</c:v>
                </c:pt>
                <c:pt idx="3">
                  <c:v>103</c:v>
                </c:pt>
                <c:pt idx="4">
                  <c:v>309</c:v>
                </c:pt>
                <c:pt idx="5">
                  <c:v>925</c:v>
                </c:pt>
                <c:pt idx="6">
                  <c:v>1706</c:v>
                </c:pt>
                <c:pt idx="7">
                  <c:v>1445</c:v>
                </c:pt>
                <c:pt idx="8">
                  <c:v>1072</c:v>
                </c:pt>
                <c:pt idx="9">
                  <c:v>979</c:v>
                </c:pt>
                <c:pt idx="10">
                  <c:v>500</c:v>
                </c:pt>
                <c:pt idx="11">
                  <c:v>160</c:v>
                </c:pt>
              </c:numCache>
            </c:numRef>
          </c:val>
          <c:smooth val="0"/>
          <c:extLst>
            <c:ext xmlns:c16="http://schemas.microsoft.com/office/drawing/2014/chart" uri="{C3380CC4-5D6E-409C-BE32-E72D297353CC}">
              <c16:uniqueId val="{00000003-46D0-4195-99A1-A58C26E15581}"/>
            </c:ext>
          </c:extLst>
        </c:ser>
        <c:ser>
          <c:idx val="4"/>
          <c:order val="4"/>
          <c:tx>
            <c:strRef>
              <c:f>Sheet1!$F$3:$F$4</c:f>
              <c:strCache>
                <c:ptCount val="1"/>
                <c:pt idx="0">
                  <c:v>1996</c:v>
                </c:pt>
              </c:strCache>
            </c:strRef>
          </c:tx>
          <c:spPr>
            <a:ln w="28575" cap="rnd">
              <a:solidFill>
                <a:schemeClr val="accent5"/>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Sheet1!$F$5:$F$17</c:f>
              <c:numCache>
                <c:formatCode>General</c:formatCode>
                <c:ptCount val="12"/>
                <c:pt idx="0">
                  <c:v>160</c:v>
                </c:pt>
                <c:pt idx="1">
                  <c:v>44</c:v>
                </c:pt>
                <c:pt idx="2">
                  <c:v>94</c:v>
                </c:pt>
                <c:pt idx="3">
                  <c:v>488</c:v>
                </c:pt>
                <c:pt idx="4">
                  <c:v>895</c:v>
                </c:pt>
                <c:pt idx="5">
                  <c:v>1368</c:v>
                </c:pt>
                <c:pt idx="6">
                  <c:v>2159</c:v>
                </c:pt>
                <c:pt idx="7">
                  <c:v>2005</c:v>
                </c:pt>
                <c:pt idx="8">
                  <c:v>885</c:v>
                </c:pt>
                <c:pt idx="9">
                  <c:v>773</c:v>
                </c:pt>
                <c:pt idx="10">
                  <c:v>256</c:v>
                </c:pt>
                <c:pt idx="11">
                  <c:v>46</c:v>
                </c:pt>
              </c:numCache>
            </c:numRef>
          </c:val>
          <c:smooth val="0"/>
          <c:extLst>
            <c:ext xmlns:c16="http://schemas.microsoft.com/office/drawing/2014/chart" uri="{C3380CC4-5D6E-409C-BE32-E72D297353CC}">
              <c16:uniqueId val="{00000004-46D0-4195-99A1-A58C26E15581}"/>
            </c:ext>
          </c:extLst>
        </c:ser>
        <c:ser>
          <c:idx val="5"/>
          <c:order val="5"/>
          <c:tx>
            <c:strRef>
              <c:f>Sheet1!$G$3:$G$4</c:f>
              <c:strCache>
                <c:ptCount val="1"/>
                <c:pt idx="0">
                  <c:v>1997</c:v>
                </c:pt>
              </c:strCache>
            </c:strRef>
          </c:tx>
          <c:spPr>
            <a:ln w="28575" cap="rnd">
              <a:solidFill>
                <a:schemeClr val="accent6"/>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Sheet1!$G$5:$G$17</c:f>
              <c:numCache>
                <c:formatCode>General</c:formatCode>
                <c:ptCount val="12"/>
                <c:pt idx="0">
                  <c:v>43</c:v>
                </c:pt>
                <c:pt idx="1">
                  <c:v>137</c:v>
                </c:pt>
                <c:pt idx="2">
                  <c:v>322</c:v>
                </c:pt>
                <c:pt idx="3">
                  <c:v>572</c:v>
                </c:pt>
                <c:pt idx="4">
                  <c:v>1130</c:v>
                </c:pt>
                <c:pt idx="5">
                  <c:v>1113</c:v>
                </c:pt>
                <c:pt idx="6">
                  <c:v>1796</c:v>
                </c:pt>
                <c:pt idx="7">
                  <c:v>1128</c:v>
                </c:pt>
                <c:pt idx="8">
                  <c:v>925</c:v>
                </c:pt>
                <c:pt idx="9">
                  <c:v>504</c:v>
                </c:pt>
                <c:pt idx="10">
                  <c:v>187</c:v>
                </c:pt>
                <c:pt idx="11">
                  <c:v>73</c:v>
                </c:pt>
              </c:numCache>
            </c:numRef>
          </c:val>
          <c:smooth val="0"/>
          <c:extLst>
            <c:ext xmlns:c16="http://schemas.microsoft.com/office/drawing/2014/chart" uri="{C3380CC4-5D6E-409C-BE32-E72D297353CC}">
              <c16:uniqueId val="{00000005-46D0-4195-99A1-A58C26E15581}"/>
            </c:ext>
          </c:extLst>
        </c:ser>
        <c:ser>
          <c:idx val="6"/>
          <c:order val="6"/>
          <c:tx>
            <c:strRef>
              <c:f>Sheet1!$H$3:$H$4</c:f>
              <c:strCache>
                <c:ptCount val="1"/>
                <c:pt idx="0">
                  <c:v>1998</c:v>
                </c:pt>
              </c:strCache>
            </c:strRef>
          </c:tx>
          <c:spPr>
            <a:ln w="28575" cap="rnd">
              <a:solidFill>
                <a:schemeClr val="accent1">
                  <a:lumMod val="6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Sheet1!$H$5:$H$17</c:f>
              <c:numCache>
                <c:formatCode>General</c:formatCode>
                <c:ptCount val="12"/>
                <c:pt idx="0">
                  <c:v>36</c:v>
                </c:pt>
                <c:pt idx="1">
                  <c:v>19</c:v>
                </c:pt>
                <c:pt idx="2">
                  <c:v>63</c:v>
                </c:pt>
                <c:pt idx="3">
                  <c:v>121</c:v>
                </c:pt>
                <c:pt idx="4">
                  <c:v>252</c:v>
                </c:pt>
                <c:pt idx="5">
                  <c:v>723</c:v>
                </c:pt>
                <c:pt idx="6">
                  <c:v>1624</c:v>
                </c:pt>
                <c:pt idx="7">
                  <c:v>1720</c:v>
                </c:pt>
                <c:pt idx="8">
                  <c:v>1214</c:v>
                </c:pt>
                <c:pt idx="9">
                  <c:v>763</c:v>
                </c:pt>
                <c:pt idx="10">
                  <c:v>196</c:v>
                </c:pt>
                <c:pt idx="11">
                  <c:v>133</c:v>
                </c:pt>
              </c:numCache>
            </c:numRef>
          </c:val>
          <c:smooth val="0"/>
          <c:extLst>
            <c:ext xmlns:c16="http://schemas.microsoft.com/office/drawing/2014/chart" uri="{C3380CC4-5D6E-409C-BE32-E72D297353CC}">
              <c16:uniqueId val="{00000006-46D0-4195-99A1-A58C26E15581}"/>
            </c:ext>
          </c:extLst>
        </c:ser>
        <c:ser>
          <c:idx val="7"/>
          <c:order val="7"/>
          <c:tx>
            <c:strRef>
              <c:f>Sheet1!$I$3:$I$4</c:f>
              <c:strCache>
                <c:ptCount val="1"/>
                <c:pt idx="0">
                  <c:v>1999</c:v>
                </c:pt>
              </c:strCache>
            </c:strRef>
          </c:tx>
          <c:spPr>
            <a:ln w="28575" cap="rnd">
              <a:solidFill>
                <a:schemeClr val="accent2">
                  <a:lumMod val="6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Sheet1!$I$5:$I$17</c:f>
              <c:numCache>
                <c:formatCode>General</c:formatCode>
                <c:ptCount val="12"/>
                <c:pt idx="0">
                  <c:v>205</c:v>
                </c:pt>
                <c:pt idx="1">
                  <c:v>87</c:v>
                </c:pt>
                <c:pt idx="2">
                  <c:v>150</c:v>
                </c:pt>
                <c:pt idx="3">
                  <c:v>304</c:v>
                </c:pt>
                <c:pt idx="4">
                  <c:v>753</c:v>
                </c:pt>
                <c:pt idx="5">
                  <c:v>1264</c:v>
                </c:pt>
                <c:pt idx="6">
                  <c:v>1873</c:v>
                </c:pt>
                <c:pt idx="7">
                  <c:v>1881</c:v>
                </c:pt>
                <c:pt idx="8">
                  <c:v>1129</c:v>
                </c:pt>
                <c:pt idx="9">
                  <c:v>702</c:v>
                </c:pt>
                <c:pt idx="10">
                  <c:v>262</c:v>
                </c:pt>
                <c:pt idx="11">
                  <c:v>300</c:v>
                </c:pt>
              </c:numCache>
            </c:numRef>
          </c:val>
          <c:smooth val="0"/>
          <c:extLst>
            <c:ext xmlns:c16="http://schemas.microsoft.com/office/drawing/2014/chart" uri="{C3380CC4-5D6E-409C-BE32-E72D297353CC}">
              <c16:uniqueId val="{00000007-46D0-4195-99A1-A58C26E15581}"/>
            </c:ext>
          </c:extLst>
        </c:ser>
        <c:ser>
          <c:idx val="8"/>
          <c:order val="8"/>
          <c:tx>
            <c:strRef>
              <c:f>Sheet1!$J$3:$J$4</c:f>
              <c:strCache>
                <c:ptCount val="1"/>
                <c:pt idx="0">
                  <c:v>2000</c:v>
                </c:pt>
              </c:strCache>
            </c:strRef>
          </c:tx>
          <c:spPr>
            <a:ln w="28575" cap="rnd">
              <a:solidFill>
                <a:schemeClr val="accent3">
                  <a:lumMod val="6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Sheet1!$J$5:$J$17</c:f>
              <c:numCache>
                <c:formatCode>General</c:formatCode>
                <c:ptCount val="12"/>
                <c:pt idx="0">
                  <c:v>155</c:v>
                </c:pt>
                <c:pt idx="1">
                  <c:v>68</c:v>
                </c:pt>
                <c:pt idx="2">
                  <c:v>142</c:v>
                </c:pt>
                <c:pt idx="3">
                  <c:v>287</c:v>
                </c:pt>
                <c:pt idx="4">
                  <c:v>541</c:v>
                </c:pt>
                <c:pt idx="5">
                  <c:v>1185</c:v>
                </c:pt>
                <c:pt idx="6">
                  <c:v>1496</c:v>
                </c:pt>
                <c:pt idx="7">
                  <c:v>1492</c:v>
                </c:pt>
                <c:pt idx="8">
                  <c:v>758</c:v>
                </c:pt>
                <c:pt idx="9">
                  <c:v>493</c:v>
                </c:pt>
                <c:pt idx="10">
                  <c:v>198</c:v>
                </c:pt>
                <c:pt idx="11">
                  <c:v>162</c:v>
                </c:pt>
              </c:numCache>
            </c:numRef>
          </c:val>
          <c:smooth val="0"/>
          <c:extLst>
            <c:ext xmlns:c16="http://schemas.microsoft.com/office/drawing/2014/chart" uri="{C3380CC4-5D6E-409C-BE32-E72D297353CC}">
              <c16:uniqueId val="{00000008-46D0-4195-99A1-A58C26E15581}"/>
            </c:ext>
          </c:extLst>
        </c:ser>
        <c:ser>
          <c:idx val="9"/>
          <c:order val="9"/>
          <c:tx>
            <c:strRef>
              <c:f>Sheet1!$K$3:$K$4</c:f>
              <c:strCache>
                <c:ptCount val="1"/>
                <c:pt idx="0">
                  <c:v>2001</c:v>
                </c:pt>
              </c:strCache>
            </c:strRef>
          </c:tx>
          <c:spPr>
            <a:ln w="28575" cap="rnd">
              <a:solidFill>
                <a:schemeClr val="accent4">
                  <a:lumMod val="6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Sheet1!$K$5:$K$17</c:f>
              <c:numCache>
                <c:formatCode>General</c:formatCode>
                <c:ptCount val="12"/>
                <c:pt idx="0">
                  <c:v>156</c:v>
                </c:pt>
                <c:pt idx="1">
                  <c:v>61</c:v>
                </c:pt>
                <c:pt idx="2">
                  <c:v>122</c:v>
                </c:pt>
                <c:pt idx="3">
                  <c:v>161</c:v>
                </c:pt>
                <c:pt idx="4">
                  <c:v>894</c:v>
                </c:pt>
                <c:pt idx="5">
                  <c:v>1335</c:v>
                </c:pt>
                <c:pt idx="6">
                  <c:v>2076</c:v>
                </c:pt>
                <c:pt idx="7">
                  <c:v>1322</c:v>
                </c:pt>
                <c:pt idx="8">
                  <c:v>1171</c:v>
                </c:pt>
                <c:pt idx="9">
                  <c:v>640</c:v>
                </c:pt>
                <c:pt idx="10">
                  <c:v>196</c:v>
                </c:pt>
                <c:pt idx="11">
                  <c:v>48</c:v>
                </c:pt>
              </c:numCache>
            </c:numRef>
          </c:val>
          <c:smooth val="0"/>
          <c:extLst>
            <c:ext xmlns:c16="http://schemas.microsoft.com/office/drawing/2014/chart" uri="{C3380CC4-5D6E-409C-BE32-E72D297353CC}">
              <c16:uniqueId val="{00000009-46D0-4195-99A1-A58C26E15581}"/>
            </c:ext>
          </c:extLst>
        </c:ser>
        <c:ser>
          <c:idx val="10"/>
          <c:order val="10"/>
          <c:tx>
            <c:strRef>
              <c:f>Sheet1!$L$3:$L$4</c:f>
              <c:strCache>
                <c:ptCount val="1"/>
                <c:pt idx="0">
                  <c:v>2002</c:v>
                </c:pt>
              </c:strCache>
            </c:strRef>
          </c:tx>
          <c:spPr>
            <a:ln w="28575" cap="rnd">
              <a:solidFill>
                <a:schemeClr val="accent5">
                  <a:lumMod val="6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Sheet1!$L$5:$L$17</c:f>
              <c:numCache>
                <c:formatCode>General</c:formatCode>
                <c:ptCount val="12"/>
                <c:pt idx="0">
                  <c:v>97</c:v>
                </c:pt>
                <c:pt idx="1">
                  <c:v>175</c:v>
                </c:pt>
                <c:pt idx="2">
                  <c:v>211</c:v>
                </c:pt>
                <c:pt idx="3">
                  <c:v>330</c:v>
                </c:pt>
                <c:pt idx="4">
                  <c:v>778</c:v>
                </c:pt>
                <c:pt idx="5">
                  <c:v>1239</c:v>
                </c:pt>
                <c:pt idx="6">
                  <c:v>1562</c:v>
                </c:pt>
                <c:pt idx="7">
                  <c:v>951</c:v>
                </c:pt>
                <c:pt idx="8">
                  <c:v>827</c:v>
                </c:pt>
                <c:pt idx="9">
                  <c:v>533</c:v>
                </c:pt>
                <c:pt idx="10">
                  <c:v>369</c:v>
                </c:pt>
                <c:pt idx="11">
                  <c:v>61</c:v>
                </c:pt>
              </c:numCache>
            </c:numRef>
          </c:val>
          <c:smooth val="0"/>
          <c:extLst>
            <c:ext xmlns:c16="http://schemas.microsoft.com/office/drawing/2014/chart" uri="{C3380CC4-5D6E-409C-BE32-E72D297353CC}">
              <c16:uniqueId val="{0000000A-46D0-4195-99A1-A58C26E15581}"/>
            </c:ext>
          </c:extLst>
        </c:ser>
        <c:ser>
          <c:idx val="11"/>
          <c:order val="11"/>
          <c:tx>
            <c:strRef>
              <c:f>Sheet1!$M$3:$M$4</c:f>
              <c:strCache>
                <c:ptCount val="1"/>
                <c:pt idx="0">
                  <c:v>2003</c:v>
                </c:pt>
              </c:strCache>
            </c:strRef>
          </c:tx>
          <c:spPr>
            <a:ln w="28575" cap="rnd">
              <a:solidFill>
                <a:schemeClr val="accent6">
                  <a:lumMod val="6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Sheet1!$M$5:$M$17</c:f>
              <c:numCache>
                <c:formatCode>General</c:formatCode>
                <c:ptCount val="12"/>
                <c:pt idx="0">
                  <c:v>90</c:v>
                </c:pt>
                <c:pt idx="1">
                  <c:v>74</c:v>
                </c:pt>
                <c:pt idx="2">
                  <c:v>113</c:v>
                </c:pt>
                <c:pt idx="3">
                  <c:v>92</c:v>
                </c:pt>
                <c:pt idx="4">
                  <c:v>422</c:v>
                </c:pt>
                <c:pt idx="5">
                  <c:v>1092</c:v>
                </c:pt>
                <c:pt idx="6">
                  <c:v>2183</c:v>
                </c:pt>
                <c:pt idx="7">
                  <c:v>1424</c:v>
                </c:pt>
                <c:pt idx="8">
                  <c:v>1475</c:v>
                </c:pt>
                <c:pt idx="9">
                  <c:v>663</c:v>
                </c:pt>
                <c:pt idx="10">
                  <c:v>191</c:v>
                </c:pt>
                <c:pt idx="11">
                  <c:v>94</c:v>
                </c:pt>
              </c:numCache>
            </c:numRef>
          </c:val>
          <c:smooth val="0"/>
          <c:extLst>
            <c:ext xmlns:c16="http://schemas.microsoft.com/office/drawing/2014/chart" uri="{C3380CC4-5D6E-409C-BE32-E72D297353CC}">
              <c16:uniqueId val="{0000000B-46D0-4195-99A1-A58C26E15581}"/>
            </c:ext>
          </c:extLst>
        </c:ser>
        <c:ser>
          <c:idx val="12"/>
          <c:order val="12"/>
          <c:tx>
            <c:strRef>
              <c:f>Sheet1!$N$3:$N$4</c:f>
              <c:strCache>
                <c:ptCount val="1"/>
                <c:pt idx="0">
                  <c:v>2004</c:v>
                </c:pt>
              </c:strCache>
            </c:strRef>
          </c:tx>
          <c:spPr>
            <a:ln w="28575" cap="rnd">
              <a:solidFill>
                <a:schemeClr val="accent1">
                  <a:lumMod val="80000"/>
                  <a:lumOff val="2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Sheet1!$N$5:$N$17</c:f>
              <c:numCache>
                <c:formatCode>General</c:formatCode>
                <c:ptCount val="12"/>
                <c:pt idx="0">
                  <c:v>64</c:v>
                </c:pt>
                <c:pt idx="1">
                  <c:v>74</c:v>
                </c:pt>
                <c:pt idx="2">
                  <c:v>209</c:v>
                </c:pt>
                <c:pt idx="3">
                  <c:v>541</c:v>
                </c:pt>
                <c:pt idx="4">
                  <c:v>947</c:v>
                </c:pt>
                <c:pt idx="5">
                  <c:v>1452</c:v>
                </c:pt>
                <c:pt idx="6">
                  <c:v>1510</c:v>
                </c:pt>
                <c:pt idx="7">
                  <c:v>1217</c:v>
                </c:pt>
                <c:pt idx="8">
                  <c:v>803</c:v>
                </c:pt>
                <c:pt idx="9">
                  <c:v>431</c:v>
                </c:pt>
                <c:pt idx="10">
                  <c:v>96</c:v>
                </c:pt>
                <c:pt idx="11">
                  <c:v>74</c:v>
                </c:pt>
              </c:numCache>
            </c:numRef>
          </c:val>
          <c:smooth val="0"/>
          <c:extLst>
            <c:ext xmlns:c16="http://schemas.microsoft.com/office/drawing/2014/chart" uri="{C3380CC4-5D6E-409C-BE32-E72D297353CC}">
              <c16:uniqueId val="{0000000C-46D0-4195-99A1-A58C26E15581}"/>
            </c:ext>
          </c:extLst>
        </c:ser>
        <c:ser>
          <c:idx val="13"/>
          <c:order val="13"/>
          <c:tx>
            <c:strRef>
              <c:f>Sheet1!$O$3:$O$4</c:f>
              <c:strCache>
                <c:ptCount val="1"/>
                <c:pt idx="0">
                  <c:v>2005</c:v>
                </c:pt>
              </c:strCache>
            </c:strRef>
          </c:tx>
          <c:spPr>
            <a:ln w="28575" cap="rnd">
              <a:solidFill>
                <a:schemeClr val="accent2">
                  <a:lumMod val="80000"/>
                  <a:lumOff val="2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Sheet1!$O$5:$O$17</c:f>
              <c:numCache>
                <c:formatCode>General</c:formatCode>
                <c:ptCount val="12"/>
                <c:pt idx="0">
                  <c:v>41</c:v>
                </c:pt>
                <c:pt idx="1">
                  <c:v>45</c:v>
                </c:pt>
                <c:pt idx="2">
                  <c:v>91</c:v>
                </c:pt>
                <c:pt idx="3">
                  <c:v>189</c:v>
                </c:pt>
                <c:pt idx="4">
                  <c:v>497</c:v>
                </c:pt>
                <c:pt idx="5">
                  <c:v>956</c:v>
                </c:pt>
                <c:pt idx="6">
                  <c:v>1473</c:v>
                </c:pt>
                <c:pt idx="7">
                  <c:v>1259</c:v>
                </c:pt>
                <c:pt idx="8">
                  <c:v>1043</c:v>
                </c:pt>
                <c:pt idx="9">
                  <c:v>610</c:v>
                </c:pt>
                <c:pt idx="10">
                  <c:v>341</c:v>
                </c:pt>
                <c:pt idx="11">
                  <c:v>133</c:v>
                </c:pt>
              </c:numCache>
            </c:numRef>
          </c:val>
          <c:smooth val="0"/>
          <c:extLst>
            <c:ext xmlns:c16="http://schemas.microsoft.com/office/drawing/2014/chart" uri="{C3380CC4-5D6E-409C-BE32-E72D297353CC}">
              <c16:uniqueId val="{0000000D-46D0-4195-99A1-A58C26E15581}"/>
            </c:ext>
          </c:extLst>
        </c:ser>
        <c:ser>
          <c:idx val="14"/>
          <c:order val="14"/>
          <c:tx>
            <c:strRef>
              <c:f>Sheet1!$P$3:$P$4</c:f>
              <c:strCache>
                <c:ptCount val="1"/>
                <c:pt idx="0">
                  <c:v>2006</c:v>
                </c:pt>
              </c:strCache>
            </c:strRef>
          </c:tx>
          <c:spPr>
            <a:ln w="28575" cap="rnd">
              <a:solidFill>
                <a:schemeClr val="accent3">
                  <a:lumMod val="80000"/>
                  <a:lumOff val="2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Sheet1!$P$5:$P$17</c:f>
              <c:numCache>
                <c:formatCode>General</c:formatCode>
                <c:ptCount val="12"/>
                <c:pt idx="0">
                  <c:v>130</c:v>
                </c:pt>
                <c:pt idx="1">
                  <c:v>196</c:v>
                </c:pt>
                <c:pt idx="2">
                  <c:v>69</c:v>
                </c:pt>
                <c:pt idx="3">
                  <c:v>115</c:v>
                </c:pt>
                <c:pt idx="4">
                  <c:v>609</c:v>
                </c:pt>
                <c:pt idx="5">
                  <c:v>1432</c:v>
                </c:pt>
                <c:pt idx="6">
                  <c:v>1974</c:v>
                </c:pt>
                <c:pt idx="7">
                  <c:v>1217</c:v>
                </c:pt>
                <c:pt idx="8">
                  <c:v>859</c:v>
                </c:pt>
                <c:pt idx="9">
                  <c:v>716</c:v>
                </c:pt>
                <c:pt idx="10">
                  <c:v>305</c:v>
                </c:pt>
                <c:pt idx="11">
                  <c:v>270</c:v>
                </c:pt>
              </c:numCache>
            </c:numRef>
          </c:val>
          <c:smooth val="0"/>
          <c:extLst>
            <c:ext xmlns:c16="http://schemas.microsoft.com/office/drawing/2014/chart" uri="{C3380CC4-5D6E-409C-BE32-E72D297353CC}">
              <c16:uniqueId val="{0000000E-46D0-4195-99A1-A58C26E15581}"/>
            </c:ext>
          </c:extLst>
        </c:ser>
        <c:ser>
          <c:idx val="15"/>
          <c:order val="15"/>
          <c:tx>
            <c:strRef>
              <c:f>Sheet1!$Q$3:$Q$4</c:f>
              <c:strCache>
                <c:ptCount val="1"/>
                <c:pt idx="0">
                  <c:v>2007</c:v>
                </c:pt>
              </c:strCache>
            </c:strRef>
          </c:tx>
          <c:spPr>
            <a:ln w="28575" cap="rnd">
              <a:solidFill>
                <a:schemeClr val="accent4">
                  <a:lumMod val="80000"/>
                  <a:lumOff val="2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Sheet1!$Q$5:$Q$17</c:f>
              <c:numCache>
                <c:formatCode>General</c:formatCode>
                <c:ptCount val="12"/>
                <c:pt idx="0">
                  <c:v>468</c:v>
                </c:pt>
                <c:pt idx="1">
                  <c:v>249</c:v>
                </c:pt>
                <c:pt idx="2">
                  <c:v>393</c:v>
                </c:pt>
                <c:pt idx="3">
                  <c:v>537</c:v>
                </c:pt>
                <c:pt idx="4">
                  <c:v>1140</c:v>
                </c:pt>
                <c:pt idx="5">
                  <c:v>1352</c:v>
                </c:pt>
                <c:pt idx="6">
                  <c:v>1677</c:v>
                </c:pt>
                <c:pt idx="7">
                  <c:v>1416</c:v>
                </c:pt>
                <c:pt idx="8">
                  <c:v>932</c:v>
                </c:pt>
                <c:pt idx="9">
                  <c:v>752</c:v>
                </c:pt>
                <c:pt idx="10">
                  <c:v>429</c:v>
                </c:pt>
                <c:pt idx="11">
                  <c:v>236</c:v>
                </c:pt>
              </c:numCache>
            </c:numRef>
          </c:val>
          <c:smooth val="0"/>
          <c:extLst>
            <c:ext xmlns:c16="http://schemas.microsoft.com/office/drawing/2014/chart" uri="{C3380CC4-5D6E-409C-BE32-E72D297353CC}">
              <c16:uniqueId val="{0000000F-46D0-4195-99A1-A58C26E15581}"/>
            </c:ext>
          </c:extLst>
        </c:ser>
        <c:ser>
          <c:idx val="16"/>
          <c:order val="16"/>
          <c:tx>
            <c:strRef>
              <c:f>Sheet1!$R$3:$R$4</c:f>
              <c:strCache>
                <c:ptCount val="1"/>
                <c:pt idx="0">
                  <c:v>2008</c:v>
                </c:pt>
              </c:strCache>
            </c:strRef>
          </c:tx>
          <c:spPr>
            <a:ln w="28575" cap="rnd">
              <a:solidFill>
                <a:schemeClr val="accent5">
                  <a:lumMod val="80000"/>
                  <a:lumOff val="2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Sheet1!$R$5:$R$17</c:f>
              <c:numCache>
                <c:formatCode>General</c:formatCode>
                <c:ptCount val="12"/>
                <c:pt idx="0">
                  <c:v>74</c:v>
                </c:pt>
                <c:pt idx="1">
                  <c:v>101</c:v>
                </c:pt>
                <c:pt idx="2">
                  <c:v>224</c:v>
                </c:pt>
                <c:pt idx="3">
                  <c:v>575</c:v>
                </c:pt>
                <c:pt idx="4">
                  <c:v>894</c:v>
                </c:pt>
                <c:pt idx="5">
                  <c:v>1872</c:v>
                </c:pt>
                <c:pt idx="6">
                  <c:v>1079</c:v>
                </c:pt>
                <c:pt idx="7">
                  <c:v>1048</c:v>
                </c:pt>
                <c:pt idx="8">
                  <c:v>723</c:v>
                </c:pt>
                <c:pt idx="9">
                  <c:v>569</c:v>
                </c:pt>
                <c:pt idx="10">
                  <c:v>190</c:v>
                </c:pt>
                <c:pt idx="11">
                  <c:v>62</c:v>
                </c:pt>
              </c:numCache>
            </c:numRef>
          </c:val>
          <c:smooth val="0"/>
          <c:extLst>
            <c:ext xmlns:c16="http://schemas.microsoft.com/office/drawing/2014/chart" uri="{C3380CC4-5D6E-409C-BE32-E72D297353CC}">
              <c16:uniqueId val="{00000010-46D0-4195-99A1-A58C26E15581}"/>
            </c:ext>
          </c:extLst>
        </c:ser>
        <c:ser>
          <c:idx val="17"/>
          <c:order val="17"/>
          <c:tx>
            <c:strRef>
              <c:f>Sheet1!$S$3:$S$4</c:f>
              <c:strCache>
                <c:ptCount val="1"/>
                <c:pt idx="0">
                  <c:v>2009</c:v>
                </c:pt>
              </c:strCache>
            </c:strRef>
          </c:tx>
          <c:spPr>
            <a:ln w="28575" cap="rnd">
              <a:solidFill>
                <a:schemeClr val="accent6">
                  <a:lumMod val="80000"/>
                  <a:lumOff val="2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Sheet1!$S$5:$S$17</c:f>
              <c:numCache>
                <c:formatCode>General</c:formatCode>
                <c:ptCount val="12"/>
                <c:pt idx="0">
                  <c:v>111</c:v>
                </c:pt>
                <c:pt idx="1">
                  <c:v>70</c:v>
                </c:pt>
                <c:pt idx="2">
                  <c:v>144</c:v>
                </c:pt>
                <c:pt idx="3">
                  <c:v>408</c:v>
                </c:pt>
                <c:pt idx="4">
                  <c:v>758</c:v>
                </c:pt>
                <c:pt idx="5">
                  <c:v>994</c:v>
                </c:pt>
                <c:pt idx="6">
                  <c:v>1403</c:v>
                </c:pt>
                <c:pt idx="7">
                  <c:v>1219</c:v>
                </c:pt>
                <c:pt idx="8">
                  <c:v>793</c:v>
                </c:pt>
                <c:pt idx="9">
                  <c:v>439</c:v>
                </c:pt>
                <c:pt idx="10">
                  <c:v>237</c:v>
                </c:pt>
                <c:pt idx="11">
                  <c:v>88</c:v>
                </c:pt>
              </c:numCache>
            </c:numRef>
          </c:val>
          <c:smooth val="0"/>
          <c:extLst>
            <c:ext xmlns:c16="http://schemas.microsoft.com/office/drawing/2014/chart" uri="{C3380CC4-5D6E-409C-BE32-E72D297353CC}">
              <c16:uniqueId val="{00000011-46D0-4195-99A1-A58C26E15581}"/>
            </c:ext>
          </c:extLst>
        </c:ser>
        <c:ser>
          <c:idx val="18"/>
          <c:order val="18"/>
          <c:tx>
            <c:strRef>
              <c:f>Sheet1!$T$3:$T$4</c:f>
              <c:strCache>
                <c:ptCount val="1"/>
                <c:pt idx="0">
                  <c:v>2010</c:v>
                </c:pt>
              </c:strCache>
            </c:strRef>
          </c:tx>
          <c:spPr>
            <a:ln w="28575" cap="rnd">
              <a:solidFill>
                <a:schemeClr val="accent1">
                  <a:lumMod val="8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Sheet1!$T$5:$T$17</c:f>
              <c:numCache>
                <c:formatCode>General</c:formatCode>
                <c:ptCount val="12"/>
                <c:pt idx="0">
                  <c:v>53</c:v>
                </c:pt>
                <c:pt idx="1">
                  <c:v>44</c:v>
                </c:pt>
                <c:pt idx="2">
                  <c:v>100</c:v>
                </c:pt>
                <c:pt idx="3">
                  <c:v>122</c:v>
                </c:pt>
                <c:pt idx="4">
                  <c:v>409</c:v>
                </c:pt>
                <c:pt idx="5">
                  <c:v>907</c:v>
                </c:pt>
                <c:pt idx="6">
                  <c:v>1389</c:v>
                </c:pt>
                <c:pt idx="7">
                  <c:v>1054</c:v>
                </c:pt>
                <c:pt idx="8">
                  <c:v>758</c:v>
                </c:pt>
                <c:pt idx="9">
                  <c:v>567</c:v>
                </c:pt>
                <c:pt idx="10">
                  <c:v>164</c:v>
                </c:pt>
                <c:pt idx="11">
                  <c:v>44</c:v>
                </c:pt>
              </c:numCache>
            </c:numRef>
          </c:val>
          <c:smooth val="0"/>
          <c:extLst>
            <c:ext xmlns:c16="http://schemas.microsoft.com/office/drawing/2014/chart" uri="{C3380CC4-5D6E-409C-BE32-E72D297353CC}">
              <c16:uniqueId val="{00000012-46D0-4195-99A1-A58C26E15581}"/>
            </c:ext>
          </c:extLst>
        </c:ser>
        <c:ser>
          <c:idx val="19"/>
          <c:order val="19"/>
          <c:tx>
            <c:strRef>
              <c:f>Sheet1!$U$3:$U$4</c:f>
              <c:strCache>
                <c:ptCount val="1"/>
                <c:pt idx="0">
                  <c:v>2011</c:v>
                </c:pt>
              </c:strCache>
            </c:strRef>
          </c:tx>
          <c:spPr>
            <a:ln w="28575" cap="rnd">
              <a:solidFill>
                <a:schemeClr val="accent2">
                  <a:lumMod val="8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Sheet1!$U$5:$U$17</c:f>
              <c:numCache>
                <c:formatCode>General</c:formatCode>
                <c:ptCount val="12"/>
                <c:pt idx="0">
                  <c:v>80</c:v>
                </c:pt>
                <c:pt idx="1">
                  <c:v>100</c:v>
                </c:pt>
                <c:pt idx="2">
                  <c:v>73</c:v>
                </c:pt>
                <c:pt idx="3">
                  <c:v>225</c:v>
                </c:pt>
                <c:pt idx="4">
                  <c:v>548</c:v>
                </c:pt>
                <c:pt idx="5">
                  <c:v>775</c:v>
                </c:pt>
                <c:pt idx="6">
                  <c:v>1202</c:v>
                </c:pt>
                <c:pt idx="7">
                  <c:v>1018</c:v>
                </c:pt>
                <c:pt idx="8">
                  <c:v>1259</c:v>
                </c:pt>
                <c:pt idx="9">
                  <c:v>389</c:v>
                </c:pt>
                <c:pt idx="10">
                  <c:v>234</c:v>
                </c:pt>
                <c:pt idx="11">
                  <c:v>363</c:v>
                </c:pt>
              </c:numCache>
            </c:numRef>
          </c:val>
          <c:smooth val="0"/>
          <c:extLst>
            <c:ext xmlns:c16="http://schemas.microsoft.com/office/drawing/2014/chart" uri="{C3380CC4-5D6E-409C-BE32-E72D297353CC}">
              <c16:uniqueId val="{00000013-46D0-4195-99A1-A58C26E15581}"/>
            </c:ext>
          </c:extLst>
        </c:ser>
        <c:ser>
          <c:idx val="20"/>
          <c:order val="20"/>
          <c:tx>
            <c:strRef>
              <c:f>Sheet1!$V$3:$V$4</c:f>
              <c:strCache>
                <c:ptCount val="1"/>
                <c:pt idx="0">
                  <c:v>2012</c:v>
                </c:pt>
              </c:strCache>
            </c:strRef>
          </c:tx>
          <c:spPr>
            <a:ln w="28575" cap="rnd">
              <a:solidFill>
                <a:schemeClr val="accent3">
                  <a:lumMod val="8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Sheet1!$V$5:$V$17</c:f>
              <c:numCache>
                <c:formatCode>General</c:formatCode>
                <c:ptCount val="12"/>
                <c:pt idx="0">
                  <c:v>295</c:v>
                </c:pt>
                <c:pt idx="1">
                  <c:v>204</c:v>
                </c:pt>
                <c:pt idx="2">
                  <c:v>192</c:v>
                </c:pt>
                <c:pt idx="3">
                  <c:v>235</c:v>
                </c:pt>
                <c:pt idx="4">
                  <c:v>690</c:v>
                </c:pt>
                <c:pt idx="5">
                  <c:v>981</c:v>
                </c:pt>
                <c:pt idx="6">
                  <c:v>1188</c:v>
                </c:pt>
                <c:pt idx="7">
                  <c:v>1242</c:v>
                </c:pt>
                <c:pt idx="8">
                  <c:v>737</c:v>
                </c:pt>
                <c:pt idx="9">
                  <c:v>448</c:v>
                </c:pt>
                <c:pt idx="10">
                  <c:v>196</c:v>
                </c:pt>
                <c:pt idx="11">
                  <c:v>53</c:v>
                </c:pt>
              </c:numCache>
            </c:numRef>
          </c:val>
          <c:smooth val="0"/>
          <c:extLst>
            <c:ext xmlns:c16="http://schemas.microsoft.com/office/drawing/2014/chart" uri="{C3380CC4-5D6E-409C-BE32-E72D297353CC}">
              <c16:uniqueId val="{00000014-46D0-4195-99A1-A58C26E15581}"/>
            </c:ext>
          </c:extLst>
        </c:ser>
        <c:ser>
          <c:idx val="21"/>
          <c:order val="21"/>
          <c:tx>
            <c:strRef>
              <c:f>Sheet1!$W$3:$W$4</c:f>
              <c:strCache>
                <c:ptCount val="1"/>
                <c:pt idx="0">
                  <c:v>2013</c:v>
                </c:pt>
              </c:strCache>
            </c:strRef>
          </c:tx>
          <c:spPr>
            <a:ln w="28575" cap="rnd">
              <a:solidFill>
                <a:schemeClr val="accent4">
                  <a:lumMod val="8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Sheet1!$W$5:$W$17</c:f>
              <c:numCache>
                <c:formatCode>General</c:formatCode>
                <c:ptCount val="12"/>
                <c:pt idx="0">
                  <c:v>37</c:v>
                </c:pt>
                <c:pt idx="1">
                  <c:v>44</c:v>
                </c:pt>
                <c:pt idx="2">
                  <c:v>87</c:v>
                </c:pt>
                <c:pt idx="3">
                  <c:v>466</c:v>
                </c:pt>
                <c:pt idx="4">
                  <c:v>1017</c:v>
                </c:pt>
                <c:pt idx="5">
                  <c:v>990</c:v>
                </c:pt>
                <c:pt idx="6">
                  <c:v>1307</c:v>
                </c:pt>
                <c:pt idx="7">
                  <c:v>1257</c:v>
                </c:pt>
                <c:pt idx="8">
                  <c:v>647</c:v>
                </c:pt>
                <c:pt idx="9">
                  <c:v>157</c:v>
                </c:pt>
                <c:pt idx="10">
                  <c:v>102</c:v>
                </c:pt>
                <c:pt idx="11">
                  <c:v>45</c:v>
                </c:pt>
              </c:numCache>
            </c:numRef>
          </c:val>
          <c:smooth val="0"/>
          <c:extLst>
            <c:ext xmlns:c16="http://schemas.microsoft.com/office/drawing/2014/chart" uri="{C3380CC4-5D6E-409C-BE32-E72D297353CC}">
              <c16:uniqueId val="{00000015-46D0-4195-99A1-A58C26E15581}"/>
            </c:ext>
          </c:extLst>
        </c:ser>
        <c:ser>
          <c:idx val="22"/>
          <c:order val="22"/>
          <c:tx>
            <c:strRef>
              <c:f>Sheet1!$X$3:$X$4</c:f>
              <c:strCache>
                <c:ptCount val="1"/>
                <c:pt idx="0">
                  <c:v>2014</c:v>
                </c:pt>
              </c:strCache>
            </c:strRef>
          </c:tx>
          <c:spPr>
            <a:ln w="28575" cap="rnd">
              <a:solidFill>
                <a:schemeClr val="accent5">
                  <a:lumMod val="8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Sheet1!$X$5:$X$17</c:f>
              <c:numCache>
                <c:formatCode>General</c:formatCode>
                <c:ptCount val="12"/>
                <c:pt idx="0">
                  <c:v>116</c:v>
                </c:pt>
                <c:pt idx="1">
                  <c:v>45</c:v>
                </c:pt>
                <c:pt idx="2">
                  <c:v>185</c:v>
                </c:pt>
                <c:pt idx="3">
                  <c:v>97</c:v>
                </c:pt>
                <c:pt idx="4">
                  <c:v>223</c:v>
                </c:pt>
                <c:pt idx="5">
                  <c:v>370</c:v>
                </c:pt>
                <c:pt idx="6">
                  <c:v>1410</c:v>
                </c:pt>
                <c:pt idx="7">
                  <c:v>825</c:v>
                </c:pt>
                <c:pt idx="8">
                  <c:v>529</c:v>
                </c:pt>
                <c:pt idx="9">
                  <c:v>336</c:v>
                </c:pt>
                <c:pt idx="10">
                  <c:v>192</c:v>
                </c:pt>
                <c:pt idx="11">
                  <c:v>57</c:v>
                </c:pt>
              </c:numCache>
            </c:numRef>
          </c:val>
          <c:smooth val="0"/>
          <c:extLst>
            <c:ext xmlns:c16="http://schemas.microsoft.com/office/drawing/2014/chart" uri="{C3380CC4-5D6E-409C-BE32-E72D297353CC}">
              <c16:uniqueId val="{00000016-46D0-4195-99A1-A58C26E15581}"/>
            </c:ext>
          </c:extLst>
        </c:ser>
        <c:ser>
          <c:idx val="23"/>
          <c:order val="23"/>
          <c:tx>
            <c:strRef>
              <c:f>Sheet1!$Y$3:$Y$4</c:f>
              <c:strCache>
                <c:ptCount val="1"/>
                <c:pt idx="0">
                  <c:v>2015</c:v>
                </c:pt>
              </c:strCache>
            </c:strRef>
          </c:tx>
          <c:spPr>
            <a:ln w="28575" cap="rnd">
              <a:solidFill>
                <a:schemeClr val="accent6">
                  <a:lumMod val="80000"/>
                </a:schemeClr>
              </a:solidFill>
              <a:round/>
            </a:ln>
            <a:effectLst/>
          </c:spPr>
          <c:marker>
            <c:symbol val="none"/>
          </c:marker>
          <c:cat>
            <c:strRef>
              <c:f>Sheet1!$A$5:$A$17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Sheet1!$Y$5:$Y$17</c:f>
              <c:numCache>
                <c:formatCode>General</c:formatCode>
                <c:ptCount val="12"/>
                <c:pt idx="0">
                  <c:v>77</c:v>
                </c:pt>
                <c:pt idx="1">
                  <c:v>121</c:v>
                </c:pt>
                <c:pt idx="2">
                  <c:v>206</c:v>
                </c:pt>
                <c:pt idx="3">
                  <c:v>173</c:v>
                </c:pt>
                <c:pt idx="4">
                  <c:v>206</c:v>
                </c:pt>
                <c:pt idx="5">
                  <c:v>600</c:v>
                </c:pt>
                <c:pt idx="6">
                  <c:v>1788</c:v>
                </c:pt>
                <c:pt idx="7">
                  <c:v>887</c:v>
                </c:pt>
                <c:pt idx="8">
                  <c:v>655</c:v>
                </c:pt>
                <c:pt idx="9">
                  <c:v>508</c:v>
                </c:pt>
                <c:pt idx="10">
                  <c:v>233</c:v>
                </c:pt>
                <c:pt idx="11">
                  <c:v>105</c:v>
                </c:pt>
              </c:numCache>
            </c:numRef>
          </c:val>
          <c:smooth val="0"/>
          <c:extLst>
            <c:ext xmlns:c16="http://schemas.microsoft.com/office/drawing/2014/chart" uri="{C3380CC4-5D6E-409C-BE32-E72D297353CC}">
              <c16:uniqueId val="{00000017-46D0-4195-99A1-A58C26E15581}"/>
            </c:ext>
          </c:extLst>
        </c:ser>
        <c:dLbls>
          <c:showLegendKey val="0"/>
          <c:showVal val="0"/>
          <c:showCatName val="0"/>
          <c:showSerName val="0"/>
          <c:showPercent val="0"/>
          <c:showBubbleSize val="0"/>
        </c:dLbls>
        <c:smooth val="0"/>
        <c:axId val="628195744"/>
        <c:axId val="628195416"/>
      </c:lineChart>
      <c:catAx>
        <c:axId val="628195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8195416"/>
        <c:crosses val="autoZero"/>
        <c:auto val="1"/>
        <c:lblAlgn val="ctr"/>
        <c:lblOffset val="100"/>
        <c:noMultiLvlLbl val="0"/>
      </c:catAx>
      <c:valAx>
        <c:axId val="628195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8195744"/>
        <c:crosses val="autoZero"/>
        <c:crossBetween val="between"/>
      </c:valAx>
      <c:spPr>
        <a:noFill/>
        <a:ln>
          <a:noFill/>
        </a:ln>
        <a:effectLst/>
      </c:spPr>
    </c:plotArea>
    <c:legend>
      <c:legendPos val="b"/>
      <c:layout>
        <c:manualLayout>
          <c:xMode val="edge"/>
          <c:yMode val="edge"/>
          <c:x val="0"/>
          <c:y val="0.88576388456127042"/>
          <c:w val="1"/>
          <c:h val="9.63168354457467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jpg"/></Relationships>
</file>

<file path=ppt/diagrams/_rels/data10.xml.rels><?xml version="1.0" encoding="UTF-8" standalone="yes"?>
<Relationships xmlns="http://schemas.openxmlformats.org/package/2006/relationships"><Relationship Id="rId1" Type="http://schemas.openxmlformats.org/officeDocument/2006/relationships/image" Target="../media/image2.jpg"/></Relationships>
</file>

<file path=ppt/diagrams/_rels/data11.xml.rels><?xml version="1.0" encoding="UTF-8" standalone="yes"?>
<Relationships xmlns="http://schemas.openxmlformats.org/package/2006/relationships"><Relationship Id="rId1" Type="http://schemas.openxmlformats.org/officeDocument/2006/relationships/image" Target="../media/image2.jpg"/></Relationships>
</file>

<file path=ppt/diagrams/_rels/data12.xml.rels><?xml version="1.0" encoding="UTF-8" standalone="yes"?>
<Relationships xmlns="http://schemas.openxmlformats.org/package/2006/relationships"><Relationship Id="rId1" Type="http://schemas.openxmlformats.org/officeDocument/2006/relationships/image" Target="../media/image2.jpg"/></Relationships>
</file>

<file path=ppt/diagrams/_rels/data13.xml.rels><?xml version="1.0" encoding="UTF-8" standalone="yes"?>
<Relationships xmlns="http://schemas.openxmlformats.org/package/2006/relationships"><Relationship Id="rId1" Type="http://schemas.openxmlformats.org/officeDocument/2006/relationships/image" Target="../media/image2.jpg"/></Relationships>
</file>

<file path=ppt/diagrams/_rels/data2.xml.rels><?xml version="1.0" encoding="UTF-8" standalone="yes"?>
<Relationships xmlns="http://schemas.openxmlformats.org/package/2006/relationships"><Relationship Id="rId1" Type="http://schemas.openxmlformats.org/officeDocument/2006/relationships/image" Target="../media/image2.jpg"/></Relationships>
</file>

<file path=ppt/diagrams/_rels/data3.xml.rels><?xml version="1.0" encoding="UTF-8" standalone="yes"?>
<Relationships xmlns="http://schemas.openxmlformats.org/package/2006/relationships"><Relationship Id="rId1" Type="http://schemas.openxmlformats.org/officeDocument/2006/relationships/image" Target="../media/image2.jpg"/></Relationships>
</file>

<file path=ppt/diagrams/_rels/data4.xml.rels><?xml version="1.0" encoding="UTF-8" standalone="yes"?>
<Relationships xmlns="http://schemas.openxmlformats.org/package/2006/relationships"><Relationship Id="rId1" Type="http://schemas.openxmlformats.org/officeDocument/2006/relationships/image" Target="../media/image2.jpg"/></Relationships>
</file>

<file path=ppt/diagrams/_rels/data5.xml.rels><?xml version="1.0" encoding="UTF-8" standalone="yes"?>
<Relationships xmlns="http://schemas.openxmlformats.org/package/2006/relationships"><Relationship Id="rId1" Type="http://schemas.openxmlformats.org/officeDocument/2006/relationships/image" Target="../media/image2.jpg"/></Relationships>
</file>

<file path=ppt/diagrams/_rels/data6.xml.rels><?xml version="1.0" encoding="UTF-8" standalone="yes"?>
<Relationships xmlns="http://schemas.openxmlformats.org/package/2006/relationships"><Relationship Id="rId1" Type="http://schemas.openxmlformats.org/officeDocument/2006/relationships/image" Target="../media/image2.jpg"/></Relationships>
</file>

<file path=ppt/diagrams/_rels/data7.xml.rels><?xml version="1.0" encoding="UTF-8" standalone="yes"?>
<Relationships xmlns="http://schemas.openxmlformats.org/package/2006/relationships"><Relationship Id="rId1" Type="http://schemas.openxmlformats.org/officeDocument/2006/relationships/image" Target="../media/image2.jpg"/></Relationships>
</file>

<file path=ppt/diagrams/_rels/data8.xml.rels><?xml version="1.0" encoding="UTF-8" standalone="yes"?>
<Relationships xmlns="http://schemas.openxmlformats.org/package/2006/relationships"><Relationship Id="rId1" Type="http://schemas.openxmlformats.org/officeDocument/2006/relationships/image" Target="../media/image2.jpg"/></Relationships>
</file>

<file path=ppt/diagrams/_rels/data9.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0.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1.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2.xml.rels><?xml version="1.0" encoding="UTF-8" standalone="yes"?>
<Relationships xmlns="http://schemas.openxmlformats.org/package/2006/relationships"><Relationship Id="rId1" Type="http://schemas.openxmlformats.org/officeDocument/2006/relationships/image" Target="../media/image2.jpg"/></Relationships>
</file>

<file path=ppt/diagrams/_rels/drawing13.xml.rels><?xml version="1.0" encoding="UTF-8" standalone="yes"?>
<Relationships xmlns="http://schemas.openxmlformats.org/package/2006/relationships"><Relationship Id="rId1" Type="http://schemas.openxmlformats.org/officeDocument/2006/relationships/image" Target="../media/image2.jp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a:blipFill rotWithShape="0">
          <a:blip xmlns:r="http://schemas.openxmlformats.org/officeDocument/2006/relationships" r:embed="rId1"/>
          <a:stretch>
            <a:fillRect/>
          </a:stretch>
        </a:blipFill>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a:solidFill>
          <a:srgbClr val="B64926"/>
        </a:solidFill>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a:solidFill>
          <a:srgbClr val="B64926"/>
        </a:solidFill>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a:solidFill>
          <a:srgbClr val="B64926"/>
        </a:solidFill>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a:solidFill>
          <a:srgbClr val="B64926"/>
        </a:solidFill>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a:blipFill rotWithShape="0">
          <a:blip xmlns:r="http://schemas.openxmlformats.org/officeDocument/2006/relationships" r:embed="rId1"/>
          <a:stretch>
            <a:fillRect/>
          </a:stretch>
        </a:blipFill>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a:blipFill rotWithShape="0">
          <a:blip xmlns:r="http://schemas.openxmlformats.org/officeDocument/2006/relationships" r:embed="rId1"/>
          <a:stretch>
            <a:fillRect/>
          </a:stretch>
        </a:blipFill>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a:solidFill>
          <a:srgbClr val="B64926"/>
        </a:solidFill>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42D67C-0A53-4AE1-B06D-3D8AA49D8F46}" type="doc">
      <dgm:prSet loTypeId="urn:microsoft.com/office/officeart/2005/8/layout/hChevron3" loCatId="process" qsTypeId="urn:microsoft.com/office/officeart/2005/8/quickstyle/simple4" qsCatId="simple" csTypeId="urn:microsoft.com/office/officeart/2005/8/colors/accent3_2" csCatId="accent3" phldr="1"/>
      <dgm:spPr/>
    </dgm:pt>
    <dgm:pt modelId="{D75C9414-7D6B-4AAE-AF5E-4564A76F7DD5}">
      <dgm:prSet phldrT="[Text]"/>
      <dgm:spPr/>
      <dgm:t>
        <a:bodyPr/>
        <a:lstStyle/>
        <a:p>
          <a:r>
            <a:rPr lang="en-US" b="1" dirty="0"/>
            <a:t>THE PUZZLE</a:t>
          </a:r>
        </a:p>
      </dgm:t>
    </dgm:pt>
    <dgm:pt modelId="{149780E2-EEF7-4435-9696-3830381D900A}" type="parTrans" cxnId="{509A5C3D-27CB-4397-BE9E-F62B67E0D8AB}">
      <dgm:prSet/>
      <dgm:spPr/>
      <dgm:t>
        <a:bodyPr/>
        <a:lstStyle/>
        <a:p>
          <a:endParaRPr lang="en-US"/>
        </a:p>
      </dgm:t>
    </dgm:pt>
    <dgm:pt modelId="{57E02686-7F79-4CC7-BDFE-1F4811DA14C4}" type="sibTrans" cxnId="{509A5C3D-27CB-4397-BE9E-F62B67E0D8AB}">
      <dgm:prSet/>
      <dgm:spPr/>
      <dgm:t>
        <a:bodyPr/>
        <a:lstStyle/>
        <a:p>
          <a:endParaRPr lang="en-US"/>
        </a:p>
      </dgm:t>
    </dgm:pt>
    <dgm:pt modelId="{D5FEC94C-7D42-49E8-9128-CEF3CC87AA44}">
      <dgm:prSet phldrT="[Text]"/>
      <dgm:spPr/>
      <dgm:t>
        <a:bodyPr/>
        <a:lstStyle/>
        <a:p>
          <a:r>
            <a:rPr lang="en-US" b="1" dirty="0"/>
            <a:t>COLLISION</a:t>
          </a:r>
        </a:p>
      </dgm:t>
    </dgm:pt>
    <dgm:pt modelId="{F1CEE73F-106F-44B8-AA67-2A7D854287E8}" type="parTrans" cxnId="{9A9A79C9-F16B-4551-9D2F-6209D4DA03CC}">
      <dgm:prSet/>
      <dgm:spPr/>
      <dgm:t>
        <a:bodyPr/>
        <a:lstStyle/>
        <a:p>
          <a:endParaRPr lang="en-US"/>
        </a:p>
      </dgm:t>
    </dgm:pt>
    <dgm:pt modelId="{13C7573B-FCEB-4D53-AA89-B466686A9773}" type="sibTrans" cxnId="{9A9A79C9-F16B-4551-9D2F-6209D4DA03CC}">
      <dgm:prSet/>
      <dgm:spPr/>
      <dgm:t>
        <a:bodyPr/>
        <a:lstStyle/>
        <a:p>
          <a:endParaRPr lang="en-US"/>
        </a:p>
      </dgm:t>
    </dgm:pt>
    <dgm:pt modelId="{16BF3AA4-AA1C-48B0-9DB4-36A185C13393}">
      <dgm:prSet phldrT="[Text]"/>
      <dgm:spPr/>
      <dgm:t>
        <a:bodyPr/>
        <a:lstStyle/>
        <a:p>
          <a:r>
            <a:rPr lang="en-US" b="1" dirty="0"/>
            <a:t>CAUSES</a:t>
          </a:r>
        </a:p>
      </dgm:t>
    </dgm:pt>
    <dgm:pt modelId="{68DDA393-910B-4646-9789-77477DC21C9F}" type="parTrans" cxnId="{46F60840-DDAD-4C94-98A1-8280DC8BDD46}">
      <dgm:prSet/>
      <dgm:spPr/>
      <dgm:t>
        <a:bodyPr/>
        <a:lstStyle/>
        <a:p>
          <a:endParaRPr lang="en-US"/>
        </a:p>
      </dgm:t>
    </dgm:pt>
    <dgm:pt modelId="{7F82A22D-E2D8-4B63-A1A7-76A535E73F63}" type="sibTrans" cxnId="{46F60840-DDAD-4C94-98A1-8280DC8BDD46}">
      <dgm:prSet/>
      <dgm:spPr/>
      <dgm:t>
        <a:bodyPr/>
        <a:lstStyle/>
        <a:p>
          <a:endParaRPr lang="en-US"/>
        </a:p>
      </dgm:t>
    </dgm:pt>
    <dgm:pt modelId="{BDFF32F5-BDEB-400A-B7D3-ED33F5D219DF}">
      <dgm:prSet phldrT="[Text]"/>
      <dgm:spPr>
        <a:solidFill>
          <a:srgbClr val="B64926"/>
        </a:solidFill>
      </dgm:spPr>
      <dgm:t>
        <a:bodyPr/>
        <a:lstStyle/>
        <a:p>
          <a:r>
            <a:rPr lang="en-US" b="1" dirty="0"/>
            <a:t>DROUGHT IMPACT</a:t>
          </a:r>
        </a:p>
      </dgm:t>
    </dgm:pt>
    <dgm:pt modelId="{CCCCDE58-469D-42B3-B4ED-4F2982AB7DB4}" type="parTrans" cxnId="{669C578E-BF53-4D88-B4B2-1F61E5F34109}">
      <dgm:prSet/>
      <dgm:spPr/>
      <dgm:t>
        <a:bodyPr/>
        <a:lstStyle/>
        <a:p>
          <a:endParaRPr lang="en-US"/>
        </a:p>
      </dgm:t>
    </dgm:pt>
    <dgm:pt modelId="{DDEB91B3-DD23-4FB6-9332-B1DDA418D336}" type="sibTrans" cxnId="{669C578E-BF53-4D88-B4B2-1F61E5F34109}">
      <dgm:prSet/>
      <dgm:spPr/>
      <dgm:t>
        <a:bodyPr/>
        <a:lstStyle/>
        <a:p>
          <a:endParaRPr lang="en-US"/>
        </a:p>
      </dgm:t>
    </dgm:pt>
    <dgm:pt modelId="{F669558B-980F-468A-83B0-4BC1EAA4EFDC}">
      <dgm:prSet phldrT="[Text]"/>
      <dgm:spPr>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dgm:spPr>
      <dgm:t>
        <a:bodyPr/>
        <a:lstStyle/>
        <a:p>
          <a:r>
            <a:rPr lang="en-US" b="1" dirty="0"/>
            <a:t>SUMMARY/ Q&amp;A</a:t>
          </a:r>
        </a:p>
      </dgm:t>
    </dgm:pt>
    <dgm:pt modelId="{9115B3A2-174B-481A-9D17-A044D7B0120E}" type="parTrans" cxnId="{34DF6EB4-8F12-4982-9878-913F003CC4D2}">
      <dgm:prSet/>
      <dgm:spPr/>
      <dgm:t>
        <a:bodyPr/>
        <a:lstStyle/>
        <a:p>
          <a:endParaRPr lang="en-US"/>
        </a:p>
      </dgm:t>
    </dgm:pt>
    <dgm:pt modelId="{49358C46-CFCA-495B-AE6C-14BD1673EF04}" type="sibTrans" cxnId="{34DF6EB4-8F12-4982-9878-913F003CC4D2}">
      <dgm:prSet/>
      <dgm:spPr/>
      <dgm:t>
        <a:bodyPr/>
        <a:lstStyle/>
        <a:p>
          <a:endParaRPr lang="en-US"/>
        </a:p>
      </dgm:t>
    </dgm:pt>
    <dgm:pt modelId="{6B244D76-F642-437B-96D5-CBE8E6DD3403}" type="pres">
      <dgm:prSet presAssocID="{7642D67C-0A53-4AE1-B06D-3D8AA49D8F46}" presName="Name0" presStyleCnt="0">
        <dgm:presLayoutVars>
          <dgm:dir/>
          <dgm:resizeHandles val="exact"/>
        </dgm:presLayoutVars>
      </dgm:prSet>
      <dgm:spPr/>
    </dgm:pt>
    <dgm:pt modelId="{2F3E7A88-8D6F-4615-9426-87E3E165920B}" type="pres">
      <dgm:prSet presAssocID="{D75C9414-7D6B-4AAE-AF5E-4564A76F7DD5}" presName="parTxOnly" presStyleLbl="node1" presStyleIdx="0" presStyleCnt="5">
        <dgm:presLayoutVars>
          <dgm:bulletEnabled val="1"/>
        </dgm:presLayoutVars>
      </dgm:prSet>
      <dgm:spPr/>
    </dgm:pt>
    <dgm:pt modelId="{5E0FE36E-18D9-4DCD-99EE-A07277653052}" type="pres">
      <dgm:prSet presAssocID="{57E02686-7F79-4CC7-BDFE-1F4811DA14C4}" presName="parSpace" presStyleCnt="0"/>
      <dgm:spPr/>
    </dgm:pt>
    <dgm:pt modelId="{5E0BD9C9-8EC1-4BDF-B464-21AE053A0D16}" type="pres">
      <dgm:prSet presAssocID="{D5FEC94C-7D42-49E8-9128-CEF3CC87AA44}" presName="parTxOnly" presStyleLbl="node1" presStyleIdx="1" presStyleCnt="5">
        <dgm:presLayoutVars>
          <dgm:bulletEnabled val="1"/>
        </dgm:presLayoutVars>
      </dgm:prSet>
      <dgm:spPr/>
    </dgm:pt>
    <dgm:pt modelId="{156B18F6-FA4D-4AD5-8203-30E99BD1414A}" type="pres">
      <dgm:prSet presAssocID="{13C7573B-FCEB-4D53-AA89-B466686A9773}" presName="parSpace" presStyleCnt="0"/>
      <dgm:spPr/>
    </dgm:pt>
    <dgm:pt modelId="{7594FDC6-0409-449D-A1CF-9AAAAF673DDC}" type="pres">
      <dgm:prSet presAssocID="{16BF3AA4-AA1C-48B0-9DB4-36A185C13393}" presName="parTxOnly" presStyleLbl="node1" presStyleIdx="2" presStyleCnt="5">
        <dgm:presLayoutVars>
          <dgm:bulletEnabled val="1"/>
        </dgm:presLayoutVars>
      </dgm:prSet>
      <dgm:spPr/>
    </dgm:pt>
    <dgm:pt modelId="{7B71571F-5D94-4AF1-944F-3C6AB8E894C4}" type="pres">
      <dgm:prSet presAssocID="{7F82A22D-E2D8-4B63-A1A7-76A535E73F63}" presName="parSpace" presStyleCnt="0"/>
      <dgm:spPr/>
    </dgm:pt>
    <dgm:pt modelId="{74EC913F-B259-4DE2-A508-94163E458809}" type="pres">
      <dgm:prSet presAssocID="{BDFF32F5-BDEB-400A-B7D3-ED33F5D219DF}" presName="parTxOnly" presStyleLbl="node1" presStyleIdx="3" presStyleCnt="5">
        <dgm:presLayoutVars>
          <dgm:bulletEnabled val="1"/>
        </dgm:presLayoutVars>
      </dgm:prSet>
      <dgm:spPr/>
    </dgm:pt>
    <dgm:pt modelId="{0A1F88D7-697F-46FA-B2C3-FEA80DD2E4B7}" type="pres">
      <dgm:prSet presAssocID="{DDEB91B3-DD23-4FB6-9332-B1DDA418D336}" presName="parSpace" presStyleCnt="0"/>
      <dgm:spPr/>
    </dgm:pt>
    <dgm:pt modelId="{E95F275F-8814-43AE-A350-7059F5A2DD58}" type="pres">
      <dgm:prSet presAssocID="{F669558B-980F-468A-83B0-4BC1EAA4EFDC}" presName="parTxOnly" presStyleLbl="node1" presStyleIdx="4" presStyleCnt="5">
        <dgm:presLayoutVars>
          <dgm:bulletEnabled val="1"/>
        </dgm:presLayoutVars>
      </dgm:prSet>
      <dgm:spPr/>
    </dgm:pt>
  </dgm:ptLst>
  <dgm:cxnLst>
    <dgm:cxn modelId="{DC05E51A-FFF0-4A34-93D5-00C92102B96B}" type="presOf" srcId="{16BF3AA4-AA1C-48B0-9DB4-36A185C13393}" destId="{7594FDC6-0409-449D-A1CF-9AAAAF673DDC}" srcOrd="0" destOrd="0" presId="urn:microsoft.com/office/officeart/2005/8/layout/hChevron3"/>
    <dgm:cxn modelId="{20831B1F-0A42-43BE-ADAB-170BC0B47CDC}" type="presOf" srcId="{F669558B-980F-468A-83B0-4BC1EAA4EFDC}" destId="{E95F275F-8814-43AE-A350-7059F5A2DD58}" srcOrd="0" destOrd="0" presId="urn:microsoft.com/office/officeart/2005/8/layout/hChevron3"/>
    <dgm:cxn modelId="{509A5C3D-27CB-4397-BE9E-F62B67E0D8AB}" srcId="{7642D67C-0A53-4AE1-B06D-3D8AA49D8F46}" destId="{D75C9414-7D6B-4AAE-AF5E-4564A76F7DD5}" srcOrd="0" destOrd="0" parTransId="{149780E2-EEF7-4435-9696-3830381D900A}" sibTransId="{57E02686-7F79-4CC7-BDFE-1F4811DA14C4}"/>
    <dgm:cxn modelId="{46F60840-DDAD-4C94-98A1-8280DC8BDD46}" srcId="{7642D67C-0A53-4AE1-B06D-3D8AA49D8F46}" destId="{16BF3AA4-AA1C-48B0-9DB4-36A185C13393}" srcOrd="2" destOrd="0" parTransId="{68DDA393-910B-4646-9789-77477DC21C9F}" sibTransId="{7F82A22D-E2D8-4B63-A1A7-76A535E73F63}"/>
    <dgm:cxn modelId="{B38FD97E-874A-416B-9101-95D697F5F125}" type="presOf" srcId="{7642D67C-0A53-4AE1-B06D-3D8AA49D8F46}" destId="{6B244D76-F642-437B-96D5-CBE8E6DD3403}" srcOrd="0" destOrd="0" presId="urn:microsoft.com/office/officeart/2005/8/layout/hChevron3"/>
    <dgm:cxn modelId="{57616B8D-6BA9-411B-9E97-3BCE5D121340}" type="presOf" srcId="{D5FEC94C-7D42-49E8-9128-CEF3CC87AA44}" destId="{5E0BD9C9-8EC1-4BDF-B464-21AE053A0D16}" srcOrd="0" destOrd="0" presId="urn:microsoft.com/office/officeart/2005/8/layout/hChevron3"/>
    <dgm:cxn modelId="{669C578E-BF53-4D88-B4B2-1F61E5F34109}" srcId="{7642D67C-0A53-4AE1-B06D-3D8AA49D8F46}" destId="{BDFF32F5-BDEB-400A-B7D3-ED33F5D219DF}" srcOrd="3" destOrd="0" parTransId="{CCCCDE58-469D-42B3-B4ED-4F2982AB7DB4}" sibTransId="{DDEB91B3-DD23-4FB6-9332-B1DDA418D336}"/>
    <dgm:cxn modelId="{498B24A1-5F9F-4C3C-BAFC-299F668E6289}" type="presOf" srcId="{BDFF32F5-BDEB-400A-B7D3-ED33F5D219DF}" destId="{74EC913F-B259-4DE2-A508-94163E458809}" srcOrd="0" destOrd="0" presId="urn:microsoft.com/office/officeart/2005/8/layout/hChevron3"/>
    <dgm:cxn modelId="{34DF6EB4-8F12-4982-9878-913F003CC4D2}" srcId="{7642D67C-0A53-4AE1-B06D-3D8AA49D8F46}" destId="{F669558B-980F-468A-83B0-4BC1EAA4EFDC}" srcOrd="4" destOrd="0" parTransId="{9115B3A2-174B-481A-9D17-A044D7B0120E}" sibTransId="{49358C46-CFCA-495B-AE6C-14BD1673EF04}"/>
    <dgm:cxn modelId="{9A9A79C9-F16B-4551-9D2F-6209D4DA03CC}" srcId="{7642D67C-0A53-4AE1-B06D-3D8AA49D8F46}" destId="{D5FEC94C-7D42-49E8-9128-CEF3CC87AA44}" srcOrd="1" destOrd="0" parTransId="{F1CEE73F-106F-44B8-AA67-2A7D854287E8}" sibTransId="{13C7573B-FCEB-4D53-AA89-B466686A9773}"/>
    <dgm:cxn modelId="{97260ED6-8924-4401-A834-C7DBB934E7F6}" type="presOf" srcId="{D75C9414-7D6B-4AAE-AF5E-4564A76F7DD5}" destId="{2F3E7A88-8D6F-4615-9426-87E3E165920B}" srcOrd="0" destOrd="0" presId="urn:microsoft.com/office/officeart/2005/8/layout/hChevron3"/>
    <dgm:cxn modelId="{453D92EA-8F20-4A92-88A1-A162A02FD8DE}" type="presParOf" srcId="{6B244D76-F642-437B-96D5-CBE8E6DD3403}" destId="{2F3E7A88-8D6F-4615-9426-87E3E165920B}" srcOrd="0" destOrd="0" presId="urn:microsoft.com/office/officeart/2005/8/layout/hChevron3"/>
    <dgm:cxn modelId="{7F5E2086-4DA2-4391-B998-A49EB275FA0F}" type="presParOf" srcId="{6B244D76-F642-437B-96D5-CBE8E6DD3403}" destId="{5E0FE36E-18D9-4DCD-99EE-A07277653052}" srcOrd="1" destOrd="0" presId="urn:microsoft.com/office/officeart/2005/8/layout/hChevron3"/>
    <dgm:cxn modelId="{5B3EE247-6EDB-43CF-B43E-1C523C85BEDF}" type="presParOf" srcId="{6B244D76-F642-437B-96D5-CBE8E6DD3403}" destId="{5E0BD9C9-8EC1-4BDF-B464-21AE053A0D16}" srcOrd="2" destOrd="0" presId="urn:microsoft.com/office/officeart/2005/8/layout/hChevron3"/>
    <dgm:cxn modelId="{170EFD5D-0516-467C-92D6-BE81407E8F30}" type="presParOf" srcId="{6B244D76-F642-437B-96D5-CBE8E6DD3403}" destId="{156B18F6-FA4D-4AD5-8203-30E99BD1414A}" srcOrd="3" destOrd="0" presId="urn:microsoft.com/office/officeart/2005/8/layout/hChevron3"/>
    <dgm:cxn modelId="{4597CFA5-1E84-48D3-A535-4B10EC34A3B1}" type="presParOf" srcId="{6B244D76-F642-437B-96D5-CBE8E6DD3403}" destId="{7594FDC6-0409-449D-A1CF-9AAAAF673DDC}" srcOrd="4" destOrd="0" presId="urn:microsoft.com/office/officeart/2005/8/layout/hChevron3"/>
    <dgm:cxn modelId="{124F3956-34AD-41FD-8034-96F846697510}" type="presParOf" srcId="{6B244D76-F642-437B-96D5-CBE8E6DD3403}" destId="{7B71571F-5D94-4AF1-944F-3C6AB8E894C4}" srcOrd="5" destOrd="0" presId="urn:microsoft.com/office/officeart/2005/8/layout/hChevron3"/>
    <dgm:cxn modelId="{EF9C93ED-8CA4-4BDD-9E14-510EF7E29334}" type="presParOf" srcId="{6B244D76-F642-437B-96D5-CBE8E6DD3403}" destId="{74EC913F-B259-4DE2-A508-94163E458809}" srcOrd="6" destOrd="0" presId="urn:microsoft.com/office/officeart/2005/8/layout/hChevron3"/>
    <dgm:cxn modelId="{B8C72132-89A5-43E5-ADB9-A8F7DD76C059}" type="presParOf" srcId="{6B244D76-F642-437B-96D5-CBE8E6DD3403}" destId="{0A1F88D7-697F-46FA-B2C3-FEA80DD2E4B7}" srcOrd="7" destOrd="0" presId="urn:microsoft.com/office/officeart/2005/8/layout/hChevron3"/>
    <dgm:cxn modelId="{B975E8A3-D57B-4C2F-89E5-8219AAE1C556}" type="presParOf" srcId="{6B244D76-F642-437B-96D5-CBE8E6DD3403}" destId="{E95F275F-8814-43AE-A350-7059F5A2DD58}" srcOrd="8"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blipFill rotWithShape="0">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solidFill>
          <a:srgbClr val="B6492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solidFill>
          <a:srgbClr val="B6492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solidFill>
          <a:srgbClr val="B6492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solidFill>
          <a:srgbClr val="B6492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blipFill rotWithShape="0">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blipFill rotWithShape="0">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blipFill dpi="0"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solidFill>
          <a:srgbClr val="B6492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E7A88-8D6F-4615-9426-87E3E165920B}">
      <dsp:nvSpPr>
        <dsp:cNvPr id="0" name=""/>
        <dsp:cNvSpPr/>
      </dsp:nvSpPr>
      <dsp:spPr>
        <a:xfrm>
          <a:off x="1456" y="0"/>
          <a:ext cx="2839268" cy="369993"/>
        </a:xfrm>
        <a:prstGeom prst="homePlat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THE PUZZLE</a:t>
          </a:r>
        </a:p>
      </dsp:txBody>
      <dsp:txXfrm>
        <a:off x="1456" y="0"/>
        <a:ext cx="2746770" cy="369993"/>
      </dsp:txXfrm>
    </dsp:sp>
    <dsp:sp modelId="{5E0BD9C9-8EC1-4BDF-B464-21AE053A0D16}">
      <dsp:nvSpPr>
        <dsp:cNvPr id="0" name=""/>
        <dsp:cNvSpPr/>
      </dsp:nvSpPr>
      <dsp:spPr>
        <a:xfrm>
          <a:off x="2272870"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COLLISION</a:t>
          </a:r>
        </a:p>
      </dsp:txBody>
      <dsp:txXfrm>
        <a:off x="2457867" y="0"/>
        <a:ext cx="2469275" cy="369993"/>
      </dsp:txXfrm>
    </dsp:sp>
    <dsp:sp modelId="{7594FDC6-0409-449D-A1CF-9AAAAF673DDC}">
      <dsp:nvSpPr>
        <dsp:cNvPr id="0" name=""/>
        <dsp:cNvSpPr/>
      </dsp:nvSpPr>
      <dsp:spPr>
        <a:xfrm>
          <a:off x="4544285" y="0"/>
          <a:ext cx="2839268" cy="369993"/>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CAUSES</a:t>
          </a:r>
        </a:p>
      </dsp:txBody>
      <dsp:txXfrm>
        <a:off x="4729282" y="0"/>
        <a:ext cx="2469275" cy="369993"/>
      </dsp:txXfrm>
    </dsp:sp>
    <dsp:sp modelId="{74EC913F-B259-4DE2-A508-94163E458809}">
      <dsp:nvSpPr>
        <dsp:cNvPr id="0" name=""/>
        <dsp:cNvSpPr/>
      </dsp:nvSpPr>
      <dsp:spPr>
        <a:xfrm>
          <a:off x="6815700" y="0"/>
          <a:ext cx="2839268" cy="369993"/>
        </a:xfrm>
        <a:prstGeom prst="chevron">
          <a:avLst/>
        </a:prstGeom>
        <a:solidFill>
          <a:srgbClr val="B6492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DROUGHT IMPACT</a:t>
          </a:r>
        </a:p>
      </dsp:txBody>
      <dsp:txXfrm>
        <a:off x="7000697" y="0"/>
        <a:ext cx="2469275" cy="369993"/>
      </dsp:txXfrm>
    </dsp:sp>
    <dsp:sp modelId="{E95F275F-8814-43AE-A350-7059F5A2DD58}">
      <dsp:nvSpPr>
        <dsp:cNvPr id="0" name=""/>
        <dsp:cNvSpPr/>
      </dsp:nvSpPr>
      <dsp:spPr>
        <a:xfrm>
          <a:off x="9087115" y="0"/>
          <a:ext cx="2839268" cy="369993"/>
        </a:xfrm>
        <a:prstGeom prst="chevron">
          <a:avLst/>
        </a:prstGeom>
        <a:blipFill rotWithShape="0">
          <a:blip xmlns:r="http://schemas.openxmlformats.org/officeDocument/2006/relationships" r:embed="rId1">
            <a:extLst>
              <a:ext uri="{28A0092B-C50C-407E-A947-70E740481C1C}">
                <a14:useLocalDpi xmlns:a14="http://schemas.microsoft.com/office/drawing/2010/main" val="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US" sz="1900" b="1" kern="1200" dirty="0"/>
            <a:t>SUMMARY/ Q&amp;A</a:t>
          </a:r>
        </a:p>
      </dsp:txBody>
      <dsp:txXfrm>
        <a:off x="9272112" y="0"/>
        <a:ext cx="2469275" cy="36999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B2D08-68F8-4057-971B-DD68A7ED74A8}"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2D346A-7515-4758-8F25-21C5951C5D3C}" type="slidenum">
              <a:rPr lang="en-US" smtClean="0"/>
              <a:t>‹#›</a:t>
            </a:fld>
            <a:endParaRPr lang="en-US"/>
          </a:p>
        </p:txBody>
      </p:sp>
    </p:spTree>
    <p:extLst>
      <p:ext uri="{BB962C8B-B14F-4D97-AF65-F5344CB8AC3E}">
        <p14:creationId xmlns:p14="http://schemas.microsoft.com/office/powerpoint/2010/main" val="362676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Between 1992 and 2015, fire prevention campaigns help decrease the number of annual fires but average fire size has overall increased. Back in 1992, 9076 fires sparked on average 33 acres each. In 2015, the raw numbers of fires decreased to about 5500, but with average size of 150 acres each. To compound the issue, the most destructive and largest fires, those over 1000 acres, have increased 100-200% over those 25 years.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was contacted to explore this further on your team’s behalf and come up with a plan of attack to alleviate this crisis, but the truth is, with some many factors, the right question is just “where should we start?</a:t>
            </a:r>
          </a:p>
        </p:txBody>
      </p:sp>
      <p:sp>
        <p:nvSpPr>
          <p:cNvPr id="4" name="Slide Number Placeholder 3"/>
          <p:cNvSpPr>
            <a:spLocks noGrp="1"/>
          </p:cNvSpPr>
          <p:nvPr>
            <p:ph type="sldNum" sz="quarter" idx="5"/>
          </p:nvPr>
        </p:nvSpPr>
        <p:spPr/>
        <p:txBody>
          <a:bodyPr/>
          <a:lstStyle/>
          <a:p>
            <a:fld id="{4D2D346A-7515-4758-8F25-21C5951C5D3C}" type="slidenum">
              <a:rPr lang="en-US" smtClean="0"/>
              <a:t>1</a:t>
            </a:fld>
            <a:endParaRPr lang="en-US"/>
          </a:p>
        </p:txBody>
      </p:sp>
    </p:spTree>
    <p:extLst>
      <p:ext uri="{BB962C8B-B14F-4D97-AF65-F5344CB8AC3E}">
        <p14:creationId xmlns:p14="http://schemas.microsoft.com/office/powerpoint/2010/main" val="3824862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2D346A-7515-4758-8F25-21C5951C5D3C}" type="slidenum">
              <a:rPr lang="en-US" smtClean="0"/>
              <a:t>20</a:t>
            </a:fld>
            <a:endParaRPr lang="en-US"/>
          </a:p>
        </p:txBody>
      </p:sp>
    </p:spTree>
    <p:extLst>
      <p:ext uri="{BB962C8B-B14F-4D97-AF65-F5344CB8AC3E}">
        <p14:creationId xmlns:p14="http://schemas.microsoft.com/office/powerpoint/2010/main" val="1628317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2D346A-7515-4758-8F25-21C5951C5D3C}" type="slidenum">
              <a:rPr lang="en-US" smtClean="0"/>
              <a:t>28</a:t>
            </a:fld>
            <a:endParaRPr lang="en-US"/>
          </a:p>
        </p:txBody>
      </p:sp>
    </p:spTree>
    <p:extLst>
      <p:ext uri="{BB962C8B-B14F-4D97-AF65-F5344CB8AC3E}">
        <p14:creationId xmlns:p14="http://schemas.microsoft.com/office/powerpoint/2010/main" val="899723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Why? Because in the limited time horizon is just too short to solve the California fire situation.  Instead we have framed this conversation as an exploratory analysis design, providing a lens into a high-level baseline understanding, some trends, and perhaps uncover some leading indicators. Our goal here is simply to discover the missing puzzle pieces you will need take this </a:t>
            </a:r>
            <a:r>
              <a:rPr lang="en-US" sz="1200" kern="1200" dirty="0" err="1">
                <a:solidFill>
                  <a:schemeClr val="tx1"/>
                </a:solidFill>
                <a:effectLst/>
                <a:latin typeface="+mn-lt"/>
                <a:ea typeface="+mn-ea"/>
                <a:cs typeface="+mn-cs"/>
              </a:rPr>
              <a:t>futher</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4D2D346A-7515-4758-8F25-21C5951C5D3C}" type="slidenum">
              <a:rPr lang="en-US" smtClean="0"/>
              <a:t>2</a:t>
            </a:fld>
            <a:endParaRPr lang="en-US"/>
          </a:p>
        </p:txBody>
      </p:sp>
    </p:spTree>
    <p:extLst>
      <p:ext uri="{BB962C8B-B14F-4D97-AF65-F5344CB8AC3E}">
        <p14:creationId xmlns:p14="http://schemas.microsoft.com/office/powerpoint/2010/main" val="2106835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are a few key new areas of inquiry that can explore the progress and shortfalls of the past 20 years traditional fire safety and most importantly, lead to possible next steps?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help explore this question, we looked at 24 years of public georeferenced US Wildfire data originally generated to support the national Fire Program Analysis (FPA) system. This amounted to 189,550 individual California fire data ranging from 1992-2015, incorporating 51 multidimensional attributes (geography, size, owner, duration, cause etc.) </a:t>
            </a:r>
          </a:p>
        </p:txBody>
      </p:sp>
      <p:sp>
        <p:nvSpPr>
          <p:cNvPr id="4" name="Slide Number Placeholder 3"/>
          <p:cNvSpPr>
            <a:spLocks noGrp="1"/>
          </p:cNvSpPr>
          <p:nvPr>
            <p:ph type="sldNum" sz="quarter" idx="5"/>
          </p:nvPr>
        </p:nvSpPr>
        <p:spPr/>
        <p:txBody>
          <a:bodyPr/>
          <a:lstStyle/>
          <a:p>
            <a:fld id="{4D2D346A-7515-4758-8F25-21C5951C5D3C}" type="slidenum">
              <a:rPr lang="en-US" smtClean="0"/>
              <a:t>3</a:t>
            </a:fld>
            <a:endParaRPr lang="en-US"/>
          </a:p>
        </p:txBody>
      </p:sp>
    </p:spTree>
    <p:extLst>
      <p:ext uri="{BB962C8B-B14F-4D97-AF65-F5344CB8AC3E}">
        <p14:creationId xmlns:p14="http://schemas.microsoft.com/office/powerpoint/2010/main" val="357398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entire state is full of small brush fires, but California’s  largest fires are concentrated in coastal and north/central areas. Over time, these fires have moved from the entire southern coast and Central Valley between 1992 and 1998, to more concentrated regional hotspots between 1999 and 2007, to finally more recently a huge concentration right through the middle of the state.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largest category of fires, Type G, have doubled in size during that span from an average of 6000 to over 12000 acres.</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a:p>
            <a:endParaRPr lang="en-US" b="0" dirty="0"/>
          </a:p>
        </p:txBody>
      </p:sp>
      <p:sp>
        <p:nvSpPr>
          <p:cNvPr id="4" name="Slide Number Placeholder 3"/>
          <p:cNvSpPr>
            <a:spLocks noGrp="1"/>
          </p:cNvSpPr>
          <p:nvPr>
            <p:ph type="sldNum" sz="quarter" idx="5"/>
          </p:nvPr>
        </p:nvSpPr>
        <p:spPr/>
        <p:txBody>
          <a:bodyPr/>
          <a:lstStyle/>
          <a:p>
            <a:fld id="{4D2D346A-7515-4758-8F25-21C5951C5D3C}" type="slidenum">
              <a:rPr lang="en-US" smtClean="0"/>
              <a:t>5</a:t>
            </a:fld>
            <a:endParaRPr lang="en-US"/>
          </a:p>
        </p:txBody>
      </p:sp>
    </p:spTree>
    <p:extLst>
      <p:ext uri="{BB962C8B-B14F-4D97-AF65-F5344CB8AC3E}">
        <p14:creationId xmlns:p14="http://schemas.microsoft.com/office/powerpoint/2010/main" val="1590697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Lightning, debris, and equipment are among the largest known causes in 2015. You’ll notice though that lightning caused large fires have doubled over 20 years, while forest fire prevention education must be working, with equipment fires, smoking, arson, and camping fires decreased substantially.</a:t>
            </a:r>
          </a:p>
        </p:txBody>
      </p:sp>
      <p:sp>
        <p:nvSpPr>
          <p:cNvPr id="4" name="Slide Number Placeholder 3"/>
          <p:cNvSpPr>
            <a:spLocks noGrp="1"/>
          </p:cNvSpPr>
          <p:nvPr>
            <p:ph type="sldNum" sz="quarter" idx="5"/>
          </p:nvPr>
        </p:nvSpPr>
        <p:spPr/>
        <p:txBody>
          <a:bodyPr/>
          <a:lstStyle/>
          <a:p>
            <a:fld id="{4D2D346A-7515-4758-8F25-21C5951C5D3C}" type="slidenum">
              <a:rPr lang="en-US" smtClean="0"/>
              <a:t>6</a:t>
            </a:fld>
            <a:endParaRPr lang="en-US"/>
          </a:p>
        </p:txBody>
      </p:sp>
    </p:spTree>
    <p:extLst>
      <p:ext uri="{BB962C8B-B14F-4D97-AF65-F5344CB8AC3E}">
        <p14:creationId xmlns:p14="http://schemas.microsoft.com/office/powerpoint/2010/main" val="23534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More may be done to gather to understand the 41% of fires whose reason is simply unknown or uncategorized, a trend that has been increasing since 1992. Interestingly in 2015, 90% of those missing causes were small fires due to volume, but equally large/small as likely to be “missing”</a:t>
            </a:r>
          </a:p>
          <a:p>
            <a:endParaRPr lang="en-US" dirty="0"/>
          </a:p>
        </p:txBody>
      </p:sp>
      <p:sp>
        <p:nvSpPr>
          <p:cNvPr id="4" name="Slide Number Placeholder 3"/>
          <p:cNvSpPr>
            <a:spLocks noGrp="1"/>
          </p:cNvSpPr>
          <p:nvPr>
            <p:ph type="sldNum" sz="quarter" idx="5"/>
          </p:nvPr>
        </p:nvSpPr>
        <p:spPr/>
        <p:txBody>
          <a:bodyPr/>
          <a:lstStyle/>
          <a:p>
            <a:fld id="{4D2D346A-7515-4758-8F25-21C5951C5D3C}" type="slidenum">
              <a:rPr lang="en-US" smtClean="0"/>
              <a:t>7</a:t>
            </a:fld>
            <a:endParaRPr lang="en-US"/>
          </a:p>
        </p:txBody>
      </p:sp>
    </p:spTree>
    <p:extLst>
      <p:ext uri="{BB962C8B-B14F-4D97-AF65-F5344CB8AC3E}">
        <p14:creationId xmlns:p14="http://schemas.microsoft.com/office/powerpoint/2010/main" val="3584014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drought year could mean less overall fires (fire ban/prevention?), but more huge fires.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just merely directional feedback, additional rain runoff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a good snowy winter) surprisingly leads to more overall forest fires in the medium size but limits those massive destructive fires.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help understand what next year’s fire danger might be, teams should look at both </a:t>
            </a:r>
            <a:r>
              <a:rPr lang="en-US" sz="1200" b="1" u="sng" kern="1200" dirty="0">
                <a:solidFill>
                  <a:schemeClr val="tx1"/>
                </a:solidFill>
                <a:effectLst/>
                <a:latin typeface="+mn-lt"/>
                <a:ea typeface="+mn-ea"/>
                <a:cs typeface="+mn-cs"/>
              </a:rPr>
              <a:t>last year’s fire situation </a:t>
            </a:r>
            <a:r>
              <a:rPr lang="en-US" sz="1200" kern="1200" dirty="0">
                <a:solidFill>
                  <a:schemeClr val="tx1"/>
                </a:solidFill>
                <a:effectLst/>
                <a:latin typeface="+mn-lt"/>
                <a:ea typeface="+mn-ea"/>
                <a:cs typeface="+mn-cs"/>
              </a:rPr>
              <a:t>and the fire situation from around </a:t>
            </a:r>
            <a:r>
              <a:rPr lang="en-US" sz="1200" b="1" u="sng" kern="1200" dirty="0">
                <a:solidFill>
                  <a:schemeClr val="tx1"/>
                </a:solidFill>
                <a:effectLst/>
                <a:latin typeface="+mn-lt"/>
                <a:ea typeface="+mn-ea"/>
                <a:cs typeface="+mn-cs"/>
              </a:rPr>
              <a:t>4 years ago</a:t>
            </a:r>
            <a:r>
              <a:rPr lang="en-US" sz="1200" kern="1200" dirty="0">
                <a:solidFill>
                  <a:schemeClr val="tx1"/>
                </a:solidFill>
                <a:effectLst/>
                <a:latin typeface="+mn-lt"/>
                <a:ea typeface="+mn-ea"/>
                <a:cs typeface="+mn-cs"/>
              </a:rPr>
              <a:t>. The fire data seemed very cyclical.</a:t>
            </a:r>
          </a:p>
          <a:p>
            <a:endParaRPr lang="en-US" dirty="0"/>
          </a:p>
        </p:txBody>
      </p:sp>
      <p:sp>
        <p:nvSpPr>
          <p:cNvPr id="4" name="Slide Number Placeholder 3"/>
          <p:cNvSpPr>
            <a:spLocks noGrp="1"/>
          </p:cNvSpPr>
          <p:nvPr>
            <p:ph type="sldNum" sz="quarter" idx="5"/>
          </p:nvPr>
        </p:nvSpPr>
        <p:spPr/>
        <p:txBody>
          <a:bodyPr/>
          <a:lstStyle/>
          <a:p>
            <a:fld id="{4D2D346A-7515-4758-8F25-21C5951C5D3C}" type="slidenum">
              <a:rPr lang="en-US" smtClean="0"/>
              <a:t>8</a:t>
            </a:fld>
            <a:endParaRPr lang="en-US"/>
          </a:p>
        </p:txBody>
      </p:sp>
    </p:spTree>
    <p:extLst>
      <p:ext uri="{BB962C8B-B14F-4D97-AF65-F5344CB8AC3E}">
        <p14:creationId xmlns:p14="http://schemas.microsoft.com/office/powerpoint/2010/main" val="679102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California’s </a:t>
            </a:r>
          </a:p>
        </p:txBody>
      </p:sp>
      <p:sp>
        <p:nvSpPr>
          <p:cNvPr id="4" name="Slide Number Placeholder 3"/>
          <p:cNvSpPr>
            <a:spLocks noGrp="1"/>
          </p:cNvSpPr>
          <p:nvPr>
            <p:ph type="sldNum" sz="quarter" idx="5"/>
          </p:nvPr>
        </p:nvSpPr>
        <p:spPr/>
        <p:txBody>
          <a:bodyPr/>
          <a:lstStyle/>
          <a:p>
            <a:fld id="{4D2D346A-7515-4758-8F25-21C5951C5D3C}" type="slidenum">
              <a:rPr lang="en-US" smtClean="0"/>
              <a:t>16</a:t>
            </a:fld>
            <a:endParaRPr lang="en-US"/>
          </a:p>
        </p:txBody>
      </p:sp>
    </p:spTree>
    <p:extLst>
      <p:ext uri="{BB962C8B-B14F-4D97-AF65-F5344CB8AC3E}">
        <p14:creationId xmlns:p14="http://schemas.microsoft.com/office/powerpoint/2010/main" val="3736786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California’s </a:t>
            </a:r>
          </a:p>
        </p:txBody>
      </p:sp>
      <p:sp>
        <p:nvSpPr>
          <p:cNvPr id="4" name="Slide Number Placeholder 3"/>
          <p:cNvSpPr>
            <a:spLocks noGrp="1"/>
          </p:cNvSpPr>
          <p:nvPr>
            <p:ph type="sldNum" sz="quarter" idx="5"/>
          </p:nvPr>
        </p:nvSpPr>
        <p:spPr/>
        <p:txBody>
          <a:bodyPr/>
          <a:lstStyle/>
          <a:p>
            <a:fld id="{4D2D346A-7515-4758-8F25-21C5951C5D3C}" type="slidenum">
              <a:rPr lang="en-US" smtClean="0"/>
              <a:t>17</a:t>
            </a:fld>
            <a:endParaRPr lang="en-US"/>
          </a:p>
        </p:txBody>
      </p:sp>
    </p:spTree>
    <p:extLst>
      <p:ext uri="{BB962C8B-B14F-4D97-AF65-F5344CB8AC3E}">
        <p14:creationId xmlns:p14="http://schemas.microsoft.com/office/powerpoint/2010/main" val="125184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5773-3C91-4FA4-B4BB-6190703F09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0B5C91-AA8A-4556-B641-C82F48D0D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8DF4A2-0E4B-4DE4-B964-592184E8AC51}"/>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5" name="Footer Placeholder 4">
            <a:extLst>
              <a:ext uri="{FF2B5EF4-FFF2-40B4-BE49-F238E27FC236}">
                <a16:creationId xmlns:a16="http://schemas.microsoft.com/office/drawing/2014/main" id="{B7368136-3FE4-465C-9957-6DA52CF56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8512C-4765-4F0E-9094-965265D4AFE5}"/>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95234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C294-00A7-4C75-9D56-EB0A0CABB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3FF938-62A9-4646-845C-DA240F6A1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35ACF-1A55-4EC4-910A-61CC025C8876}"/>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5" name="Footer Placeholder 4">
            <a:extLst>
              <a:ext uri="{FF2B5EF4-FFF2-40B4-BE49-F238E27FC236}">
                <a16:creationId xmlns:a16="http://schemas.microsoft.com/office/drawing/2014/main" id="{99BAF107-C69A-47D6-A43C-6711964D7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D9653-BA5A-4822-A027-42B6ED7809C8}"/>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358359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13EDE-8797-4CE8-B338-B378CD56FE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FB2A5-5ECB-4817-95AE-FD2E88B722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DDF06-E478-45DB-99F9-56C93622009B}"/>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5" name="Footer Placeholder 4">
            <a:extLst>
              <a:ext uri="{FF2B5EF4-FFF2-40B4-BE49-F238E27FC236}">
                <a16:creationId xmlns:a16="http://schemas.microsoft.com/office/drawing/2014/main" id="{0616E39E-8A2D-4EEF-A316-121C83BCD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A00FA-AF08-4F50-AC02-8AE9154C7DED}"/>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146440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2657-1067-409F-B83B-78F6E4825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CE780-3186-41A4-8894-7E178792D9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5C4A5-E82C-49C6-AF41-CD1F58AE034E}"/>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5" name="Footer Placeholder 4">
            <a:extLst>
              <a:ext uri="{FF2B5EF4-FFF2-40B4-BE49-F238E27FC236}">
                <a16:creationId xmlns:a16="http://schemas.microsoft.com/office/drawing/2014/main" id="{932F4E2E-3CF1-4D86-A608-35E8797D4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54C91-4A5E-44D2-92F3-910508574D5A}"/>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347043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DE1B6-FDEC-4899-B3C6-AB4D50112D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72A279-8FD0-4E69-9FFF-9D57923A7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639DC9-A519-441F-B390-46F8A579FE5A}"/>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5" name="Footer Placeholder 4">
            <a:extLst>
              <a:ext uri="{FF2B5EF4-FFF2-40B4-BE49-F238E27FC236}">
                <a16:creationId xmlns:a16="http://schemas.microsoft.com/office/drawing/2014/main" id="{7AB62F3E-48EF-4932-82E7-54E98F031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1599E-62CC-4979-8111-DD6A4C9BD020}"/>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46765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68BE-7999-43F3-98DA-3D7AA33936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7B9EB0-CFA8-4787-A4EF-03C7DB4BC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59995C-12C8-4319-B18F-A3F16A377F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7BA6E3-B40D-4F6E-B8F7-82D4DBDAFA98}"/>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6" name="Footer Placeholder 5">
            <a:extLst>
              <a:ext uri="{FF2B5EF4-FFF2-40B4-BE49-F238E27FC236}">
                <a16:creationId xmlns:a16="http://schemas.microsoft.com/office/drawing/2014/main" id="{A21B0B0B-FD12-4B6F-BA76-76C0783BD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40B73-BA74-4AE4-874D-D74440E07C29}"/>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134392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BED5-0DAD-4AB6-9756-3680B02D5A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DF9472-3A8D-42EE-81E7-DBC49926F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707A53-59A0-406D-90FC-C67CB40463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F45755-BB2C-43B7-BA63-A5AFFBE14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0988C5-F751-40AE-AC9D-D0CBC543EB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D973A5-C113-4DEE-9D0B-7D1C39B01D8F}"/>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8" name="Footer Placeholder 7">
            <a:extLst>
              <a:ext uri="{FF2B5EF4-FFF2-40B4-BE49-F238E27FC236}">
                <a16:creationId xmlns:a16="http://schemas.microsoft.com/office/drawing/2014/main" id="{3D79D3F5-3DDD-41F1-A78D-0007F7BF14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AF97D0-94EE-4D96-9D4E-FCB25EA73970}"/>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10459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ED4C-0ECB-4E89-8EBC-5BBC477E7A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66ABA2-7820-414B-8CE0-4A1BA2CC46E6}"/>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4" name="Footer Placeholder 3">
            <a:extLst>
              <a:ext uri="{FF2B5EF4-FFF2-40B4-BE49-F238E27FC236}">
                <a16:creationId xmlns:a16="http://schemas.microsoft.com/office/drawing/2014/main" id="{3E2BB1CB-E6A1-488C-8730-CEEB45A2BA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1CE69-F700-4D4E-B334-2C72EA573F18}"/>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294618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9F6C8-E366-4766-A7F1-8C584D674FED}"/>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3" name="Footer Placeholder 2">
            <a:extLst>
              <a:ext uri="{FF2B5EF4-FFF2-40B4-BE49-F238E27FC236}">
                <a16:creationId xmlns:a16="http://schemas.microsoft.com/office/drawing/2014/main" id="{D2C61215-9B2C-4706-8E72-F0D8B273C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E42CEB-FD30-4982-A04F-55DAF786BF0C}"/>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142829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4B10-FE8E-43B9-A5D4-C6BE447D3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A22D51-F54D-4F93-84B9-FCF46A9FEC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9E18C9-1A51-48D2-8FEC-E24814969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DABB7-D1EF-4DF9-A0C4-F6D649EC4AC3}"/>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6" name="Footer Placeholder 5">
            <a:extLst>
              <a:ext uri="{FF2B5EF4-FFF2-40B4-BE49-F238E27FC236}">
                <a16:creationId xmlns:a16="http://schemas.microsoft.com/office/drawing/2014/main" id="{F99E5EBE-56FF-4C5D-B3DC-9479B4D17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F4061-19E0-4E13-8869-E1A0F27FC1BC}"/>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387537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1362-2631-4573-9D80-999CE9624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40A6A5-260F-4808-828B-3709A9C53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2C084C-1337-4602-A8C6-DC1DE28F9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265B4-25DF-4470-B080-5EAE1440A18A}"/>
              </a:ext>
            </a:extLst>
          </p:cNvPr>
          <p:cNvSpPr>
            <a:spLocks noGrp="1"/>
          </p:cNvSpPr>
          <p:nvPr>
            <p:ph type="dt" sz="half" idx="10"/>
          </p:nvPr>
        </p:nvSpPr>
        <p:spPr/>
        <p:txBody>
          <a:bodyPr/>
          <a:lstStyle/>
          <a:p>
            <a:fld id="{B8C07C72-C49B-4A4D-AAC4-A65D6B22BBE5}" type="datetimeFigureOut">
              <a:rPr lang="en-US" smtClean="0"/>
              <a:t>5/1/2020</a:t>
            </a:fld>
            <a:endParaRPr lang="en-US"/>
          </a:p>
        </p:txBody>
      </p:sp>
      <p:sp>
        <p:nvSpPr>
          <p:cNvPr id="6" name="Footer Placeholder 5">
            <a:extLst>
              <a:ext uri="{FF2B5EF4-FFF2-40B4-BE49-F238E27FC236}">
                <a16:creationId xmlns:a16="http://schemas.microsoft.com/office/drawing/2014/main" id="{59F151CB-FAB7-4EEA-9DDF-951553722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1C3EC-4275-4362-B95C-96A0CBBBC3F2}"/>
              </a:ext>
            </a:extLst>
          </p:cNvPr>
          <p:cNvSpPr>
            <a:spLocks noGrp="1"/>
          </p:cNvSpPr>
          <p:nvPr>
            <p:ph type="sldNum" sz="quarter" idx="12"/>
          </p:nvPr>
        </p:nvSpPr>
        <p:spPr/>
        <p:txBody>
          <a:bodyPr/>
          <a:lstStyle/>
          <a:p>
            <a:fld id="{5DD55723-4C5A-4D52-AD5E-BCB64FE4DD0A}" type="slidenum">
              <a:rPr lang="en-US" smtClean="0"/>
              <a:t>‹#›</a:t>
            </a:fld>
            <a:endParaRPr lang="en-US"/>
          </a:p>
        </p:txBody>
      </p:sp>
    </p:spTree>
    <p:extLst>
      <p:ext uri="{BB962C8B-B14F-4D97-AF65-F5344CB8AC3E}">
        <p14:creationId xmlns:p14="http://schemas.microsoft.com/office/powerpoint/2010/main" val="58248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9000"/>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4F94C-EA62-4742-8231-55F770B6EB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0439E9-6A53-4CB1-A148-B5B311E1C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02712-8A69-4CFD-99C8-496789CD9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07C72-C49B-4A4D-AAC4-A65D6B22BBE5}" type="datetimeFigureOut">
              <a:rPr lang="en-US" smtClean="0"/>
              <a:t>5/1/2020</a:t>
            </a:fld>
            <a:endParaRPr lang="en-US"/>
          </a:p>
        </p:txBody>
      </p:sp>
      <p:sp>
        <p:nvSpPr>
          <p:cNvPr id="5" name="Footer Placeholder 4">
            <a:extLst>
              <a:ext uri="{FF2B5EF4-FFF2-40B4-BE49-F238E27FC236}">
                <a16:creationId xmlns:a16="http://schemas.microsoft.com/office/drawing/2014/main" id="{A9367028-64CD-4679-9C84-31DAB2A24D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0F5CA2-11A6-46D6-B98B-1339D73E2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55723-4C5A-4D52-AD5E-BCB64FE4DD0A}" type="slidenum">
              <a:rPr lang="en-US" smtClean="0"/>
              <a:t>‹#›</a:t>
            </a:fld>
            <a:endParaRPr lang="en-US"/>
          </a:p>
        </p:txBody>
      </p:sp>
    </p:spTree>
    <p:extLst>
      <p:ext uri="{BB962C8B-B14F-4D97-AF65-F5344CB8AC3E}">
        <p14:creationId xmlns:p14="http://schemas.microsoft.com/office/powerpoint/2010/main" val="1614633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JTL02CeYeck?feature=oembed" TargetMode="Externa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3ojeyI2Sl2I?feature=oembed" TargetMode="Externa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129B-0142-4FCC-AAA8-4B2A7034EB55}"/>
              </a:ext>
            </a:extLst>
          </p:cNvPr>
          <p:cNvSpPr>
            <a:spLocks noGrp="1"/>
          </p:cNvSpPr>
          <p:nvPr>
            <p:ph type="ctrTitle"/>
          </p:nvPr>
        </p:nvSpPr>
        <p:spPr>
          <a:xfrm>
            <a:off x="1524000" y="1300162"/>
            <a:ext cx="9144000" cy="2387600"/>
          </a:xfrm>
        </p:spPr>
        <p:txBody>
          <a:bodyPr>
            <a:normAutofit/>
          </a:bodyPr>
          <a:lstStyle/>
          <a:p>
            <a:r>
              <a:rPr lang="en-US" sz="8000" b="1" i="1" u="sng" dirty="0"/>
              <a:t>California Fire Crisis: Where to Start</a:t>
            </a:r>
          </a:p>
        </p:txBody>
      </p:sp>
      <p:sp>
        <p:nvSpPr>
          <p:cNvPr id="3" name="Subtitle 2">
            <a:extLst>
              <a:ext uri="{FF2B5EF4-FFF2-40B4-BE49-F238E27FC236}">
                <a16:creationId xmlns:a16="http://schemas.microsoft.com/office/drawing/2014/main" id="{D8067E6C-582D-4888-8538-F44E3338EFFB}"/>
              </a:ext>
            </a:extLst>
          </p:cNvPr>
          <p:cNvSpPr>
            <a:spLocks noGrp="1"/>
          </p:cNvSpPr>
          <p:nvPr>
            <p:ph type="subTitle" idx="1"/>
          </p:nvPr>
        </p:nvSpPr>
        <p:spPr>
          <a:xfrm>
            <a:off x="1524000" y="4729957"/>
            <a:ext cx="9144000" cy="1655762"/>
          </a:xfrm>
        </p:spPr>
        <p:txBody>
          <a:bodyPr/>
          <a:lstStyle/>
          <a:p>
            <a:r>
              <a:rPr lang="en-US" dirty="0"/>
              <a:t>Tim Enfield</a:t>
            </a:r>
          </a:p>
          <a:p>
            <a:r>
              <a:rPr lang="en-US" dirty="0"/>
              <a:t>April 2020</a:t>
            </a:r>
          </a:p>
          <a:p>
            <a:r>
              <a:rPr lang="en-US" dirty="0"/>
              <a:t>MSBA Practicum</a:t>
            </a:r>
          </a:p>
        </p:txBody>
      </p:sp>
    </p:spTree>
    <p:extLst>
      <p:ext uri="{BB962C8B-B14F-4D97-AF65-F5344CB8AC3E}">
        <p14:creationId xmlns:p14="http://schemas.microsoft.com/office/powerpoint/2010/main" val="3291603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3678D-450E-4E90-AA42-1DA8FA301161}"/>
              </a:ext>
            </a:extLst>
          </p:cNvPr>
          <p:cNvSpPr>
            <a:spLocks noGrp="1"/>
          </p:cNvSpPr>
          <p:nvPr>
            <p:ph idx="1"/>
          </p:nvPr>
        </p:nvSpPr>
        <p:spPr/>
        <p:txBody>
          <a:bodyPr>
            <a:normAutofit/>
          </a:bodyPr>
          <a:lstStyle/>
          <a:p>
            <a:pPr marL="0" indent="0">
              <a:buNone/>
            </a:pPr>
            <a:r>
              <a:rPr lang="en-US" i="1" dirty="0"/>
              <a:t>1. Over the past 20 years, the fire danger and populous California communities are colliding.  </a:t>
            </a:r>
          </a:p>
          <a:p>
            <a:pPr marL="514350" indent="-514350">
              <a:buFont typeface="+mj-lt"/>
              <a:buAutoNum type="arabicPeriod"/>
            </a:pPr>
            <a:endParaRPr lang="en-US" dirty="0"/>
          </a:p>
          <a:p>
            <a:pPr marL="0" indent="0">
              <a:buNone/>
            </a:pPr>
            <a:r>
              <a:rPr lang="en-US" b="1" dirty="0">
                <a:solidFill>
                  <a:schemeClr val="accent6"/>
                </a:solidFill>
              </a:rPr>
              <a:t>The areas that surround the central valley are often remote, dense forests and mountains, but they are the most important areas to protect—they have the largest fire risk.</a:t>
            </a:r>
          </a:p>
          <a:p>
            <a:pPr marL="0" indent="0">
              <a:buNone/>
            </a:pPr>
            <a:endParaRPr lang="en-US" dirty="0"/>
          </a:p>
        </p:txBody>
      </p:sp>
      <p:sp>
        <p:nvSpPr>
          <p:cNvPr id="7" name="Title 1">
            <a:extLst>
              <a:ext uri="{FF2B5EF4-FFF2-40B4-BE49-F238E27FC236}">
                <a16:creationId xmlns:a16="http://schemas.microsoft.com/office/drawing/2014/main" id="{B575D858-7B00-4CEF-A090-557B3CAC5280}"/>
              </a:ext>
            </a:extLst>
          </p:cNvPr>
          <p:cNvSpPr>
            <a:spLocks noGrp="1"/>
          </p:cNvSpPr>
          <p:nvPr>
            <p:ph type="title"/>
          </p:nvPr>
        </p:nvSpPr>
        <p:spPr>
          <a:xfrm>
            <a:off x="838200" y="365125"/>
            <a:ext cx="10515600" cy="587375"/>
          </a:xfrm>
        </p:spPr>
        <p:txBody>
          <a:bodyPr anchor="t">
            <a:normAutofit fontScale="90000"/>
          </a:bodyPr>
          <a:lstStyle/>
          <a:p>
            <a:r>
              <a:rPr lang="en-US" sz="3200" dirty="0"/>
              <a:t>So where does that leave us with the 4 key takeaways and areas of further inquiry?</a:t>
            </a:r>
          </a:p>
        </p:txBody>
      </p:sp>
      <p:graphicFrame>
        <p:nvGraphicFramePr>
          <p:cNvPr id="11" name="Diagram 10">
            <a:extLst>
              <a:ext uri="{FF2B5EF4-FFF2-40B4-BE49-F238E27FC236}">
                <a16:creationId xmlns:a16="http://schemas.microsoft.com/office/drawing/2014/main" id="{79BA9D44-C859-421A-BF46-C9F74147D5EE}"/>
              </a:ext>
            </a:extLst>
          </p:cNvPr>
          <p:cNvGraphicFramePr/>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19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575D858-7B00-4CEF-A090-557B3CAC5280}"/>
              </a:ext>
            </a:extLst>
          </p:cNvPr>
          <p:cNvSpPr>
            <a:spLocks noGrp="1"/>
          </p:cNvSpPr>
          <p:nvPr>
            <p:ph type="title"/>
          </p:nvPr>
        </p:nvSpPr>
        <p:spPr>
          <a:xfrm>
            <a:off x="838200" y="365125"/>
            <a:ext cx="10515600" cy="587375"/>
          </a:xfrm>
        </p:spPr>
        <p:txBody>
          <a:bodyPr anchor="t">
            <a:normAutofit fontScale="90000"/>
          </a:bodyPr>
          <a:lstStyle/>
          <a:p>
            <a:r>
              <a:rPr lang="en-US" sz="3200" dirty="0"/>
              <a:t>So where does that leave us with the 4 key takeaways and areas of further inquiry?</a:t>
            </a:r>
          </a:p>
        </p:txBody>
      </p:sp>
      <p:graphicFrame>
        <p:nvGraphicFramePr>
          <p:cNvPr id="11" name="Diagram 10">
            <a:extLst>
              <a:ext uri="{FF2B5EF4-FFF2-40B4-BE49-F238E27FC236}">
                <a16:creationId xmlns:a16="http://schemas.microsoft.com/office/drawing/2014/main" id="{79BA9D44-C859-421A-BF46-C9F74147D5EE}"/>
              </a:ext>
            </a:extLst>
          </p:cNvPr>
          <p:cNvGraphicFramePr/>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8BAC0314-F66D-4AD1-93D2-23965EF124AF}"/>
              </a:ext>
            </a:extLst>
          </p:cNvPr>
          <p:cNvSpPr>
            <a:spLocks noGrp="1"/>
          </p:cNvSpPr>
          <p:nvPr>
            <p:ph idx="1"/>
          </p:nvPr>
        </p:nvSpPr>
        <p:spPr>
          <a:xfrm>
            <a:off x="838200" y="1825625"/>
            <a:ext cx="10515600" cy="4351338"/>
          </a:xfrm>
        </p:spPr>
        <p:txBody>
          <a:bodyPr>
            <a:normAutofit/>
          </a:bodyPr>
          <a:lstStyle/>
          <a:p>
            <a:pPr marL="0" indent="0">
              <a:buNone/>
            </a:pPr>
            <a:r>
              <a:rPr lang="en-US" i="1" dirty="0"/>
              <a:t>2. Lightning is by far the largest reason for big fires and man-made reasons have greatly declined.</a:t>
            </a:r>
          </a:p>
          <a:p>
            <a:pPr marL="0" indent="0">
              <a:buNone/>
            </a:pPr>
            <a:endParaRPr lang="en-US" dirty="0"/>
          </a:p>
          <a:p>
            <a:pPr marL="0" indent="0">
              <a:buNone/>
            </a:pPr>
            <a:r>
              <a:rPr lang="en-US" b="1" dirty="0">
                <a:solidFill>
                  <a:schemeClr val="accent6"/>
                </a:solidFill>
              </a:rPr>
              <a:t>Ask and explore the question: “With the number of lightning fires increasing,  what is the best way to limit what a lightning strike can spark?”</a:t>
            </a:r>
          </a:p>
          <a:p>
            <a:pPr marL="0" indent="0">
              <a:buNone/>
            </a:pPr>
            <a:endParaRPr lang="en-US" dirty="0"/>
          </a:p>
        </p:txBody>
      </p:sp>
    </p:spTree>
    <p:extLst>
      <p:ext uri="{BB962C8B-B14F-4D97-AF65-F5344CB8AC3E}">
        <p14:creationId xmlns:p14="http://schemas.microsoft.com/office/powerpoint/2010/main" val="372912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575D858-7B00-4CEF-A090-557B3CAC5280}"/>
              </a:ext>
            </a:extLst>
          </p:cNvPr>
          <p:cNvSpPr>
            <a:spLocks noGrp="1"/>
          </p:cNvSpPr>
          <p:nvPr>
            <p:ph type="title"/>
          </p:nvPr>
        </p:nvSpPr>
        <p:spPr>
          <a:xfrm>
            <a:off x="838200" y="365125"/>
            <a:ext cx="10515600" cy="587375"/>
          </a:xfrm>
        </p:spPr>
        <p:txBody>
          <a:bodyPr anchor="t">
            <a:normAutofit fontScale="90000"/>
          </a:bodyPr>
          <a:lstStyle/>
          <a:p>
            <a:r>
              <a:rPr lang="en-US" sz="3200" dirty="0"/>
              <a:t>So where does that leave us with the 4 key takeaways and areas of further inquiry?</a:t>
            </a:r>
          </a:p>
        </p:txBody>
      </p:sp>
      <p:graphicFrame>
        <p:nvGraphicFramePr>
          <p:cNvPr id="11" name="Diagram 10">
            <a:extLst>
              <a:ext uri="{FF2B5EF4-FFF2-40B4-BE49-F238E27FC236}">
                <a16:creationId xmlns:a16="http://schemas.microsoft.com/office/drawing/2014/main" id="{79BA9D44-C859-421A-BF46-C9F74147D5EE}"/>
              </a:ext>
            </a:extLst>
          </p:cNvPr>
          <p:cNvGraphicFramePr/>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8BAC0314-F66D-4AD1-93D2-23965EF124AF}"/>
              </a:ext>
            </a:extLst>
          </p:cNvPr>
          <p:cNvSpPr>
            <a:spLocks noGrp="1"/>
          </p:cNvSpPr>
          <p:nvPr>
            <p:ph idx="1"/>
          </p:nvPr>
        </p:nvSpPr>
        <p:spPr>
          <a:xfrm>
            <a:off x="838200" y="1825625"/>
            <a:ext cx="10515600" cy="4351338"/>
          </a:xfrm>
        </p:spPr>
        <p:txBody>
          <a:bodyPr>
            <a:normAutofit lnSpcReduction="10000"/>
          </a:bodyPr>
          <a:lstStyle/>
          <a:p>
            <a:pPr marL="0" indent="0">
              <a:buNone/>
            </a:pPr>
            <a:r>
              <a:rPr lang="en-US" i="1" dirty="0"/>
              <a:t>3. A huge number of fires are now without an official cause and without an official cause, less can be learned from each.</a:t>
            </a:r>
          </a:p>
          <a:p>
            <a:pPr marL="0" indent="0">
              <a:buNone/>
            </a:pPr>
            <a:endParaRPr lang="en-US" dirty="0"/>
          </a:p>
          <a:p>
            <a:pPr marL="0" indent="0">
              <a:buNone/>
            </a:pPr>
            <a:r>
              <a:rPr lang="en-US" b="1" dirty="0">
                <a:solidFill>
                  <a:schemeClr val="accent6"/>
                </a:solidFill>
              </a:rPr>
              <a:t>While this is a difficult one, there is a big gap in understanding fire causes. Are the small fires ok not to know causes? At what point in the investigation is it classified and accepted as “missing”? Some of these may have explainable causes and some remain unexplained. </a:t>
            </a:r>
          </a:p>
          <a:p>
            <a:pPr marL="0" indent="0">
              <a:buNone/>
            </a:pPr>
            <a:endParaRPr lang="en-US" b="1" dirty="0">
              <a:solidFill>
                <a:schemeClr val="accent6"/>
              </a:solidFill>
            </a:endParaRPr>
          </a:p>
          <a:p>
            <a:pPr marL="0" indent="0">
              <a:buNone/>
            </a:pPr>
            <a:r>
              <a:rPr lang="en-US" b="1" dirty="0">
                <a:solidFill>
                  <a:schemeClr val="accent6"/>
                </a:solidFill>
              </a:rPr>
              <a:t>This discrepancy is worth exploring to bring greater clarity to issue and enhance future fire prevention education and risk planning. </a:t>
            </a:r>
          </a:p>
          <a:p>
            <a:pPr marL="0" indent="0">
              <a:buNone/>
            </a:pPr>
            <a:endParaRPr lang="en-US" b="1" dirty="0">
              <a:solidFill>
                <a:schemeClr val="accent6"/>
              </a:solidFill>
            </a:endParaRPr>
          </a:p>
          <a:p>
            <a:pPr marL="0" indent="0">
              <a:buNone/>
            </a:pPr>
            <a:endParaRPr lang="en-US" dirty="0"/>
          </a:p>
        </p:txBody>
      </p:sp>
    </p:spTree>
    <p:extLst>
      <p:ext uri="{BB962C8B-B14F-4D97-AF65-F5344CB8AC3E}">
        <p14:creationId xmlns:p14="http://schemas.microsoft.com/office/powerpoint/2010/main" val="104808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575D858-7B00-4CEF-A090-557B3CAC5280}"/>
              </a:ext>
            </a:extLst>
          </p:cNvPr>
          <p:cNvSpPr>
            <a:spLocks noGrp="1"/>
          </p:cNvSpPr>
          <p:nvPr>
            <p:ph type="title"/>
          </p:nvPr>
        </p:nvSpPr>
        <p:spPr>
          <a:xfrm>
            <a:off x="838200" y="365125"/>
            <a:ext cx="10515600" cy="587375"/>
          </a:xfrm>
        </p:spPr>
        <p:txBody>
          <a:bodyPr anchor="t">
            <a:normAutofit fontScale="90000"/>
          </a:bodyPr>
          <a:lstStyle/>
          <a:p>
            <a:r>
              <a:rPr lang="en-US" sz="3200" dirty="0"/>
              <a:t>So where does that leave us with the 4 key takeaways and areas of further inquiry?</a:t>
            </a:r>
          </a:p>
        </p:txBody>
      </p:sp>
      <p:graphicFrame>
        <p:nvGraphicFramePr>
          <p:cNvPr id="11" name="Diagram 10">
            <a:extLst>
              <a:ext uri="{FF2B5EF4-FFF2-40B4-BE49-F238E27FC236}">
                <a16:creationId xmlns:a16="http://schemas.microsoft.com/office/drawing/2014/main" id="{79BA9D44-C859-421A-BF46-C9F74147D5EE}"/>
              </a:ext>
            </a:extLst>
          </p:cNvPr>
          <p:cNvGraphicFramePr/>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8BAC0314-F66D-4AD1-93D2-23965EF124AF}"/>
              </a:ext>
            </a:extLst>
          </p:cNvPr>
          <p:cNvSpPr>
            <a:spLocks noGrp="1"/>
          </p:cNvSpPr>
          <p:nvPr>
            <p:ph idx="1"/>
          </p:nvPr>
        </p:nvSpPr>
        <p:spPr>
          <a:xfrm>
            <a:off x="838200" y="1825625"/>
            <a:ext cx="10515600" cy="4351338"/>
          </a:xfrm>
        </p:spPr>
        <p:txBody>
          <a:bodyPr>
            <a:normAutofit/>
          </a:bodyPr>
          <a:lstStyle/>
          <a:p>
            <a:pPr marL="0" indent="0">
              <a:buNone/>
            </a:pPr>
            <a:r>
              <a:rPr lang="en-US" i="1" dirty="0"/>
              <a:t>4. </a:t>
            </a:r>
            <a:r>
              <a:rPr lang="en-US" dirty="0"/>
              <a:t>Drought years seem to have fewer, more destructive fires, while there seems to be a four-year cycle with fire seasons. (El Nino/La Nina?)</a:t>
            </a:r>
          </a:p>
          <a:p>
            <a:pPr marL="0" indent="0">
              <a:buNone/>
            </a:pPr>
            <a:endParaRPr lang="en-US" dirty="0"/>
          </a:p>
          <a:p>
            <a:pPr marL="0" indent="0">
              <a:buNone/>
            </a:pPr>
            <a:r>
              <a:rPr lang="en-US" b="1" dirty="0">
                <a:solidFill>
                  <a:schemeClr val="accent6"/>
                </a:solidFill>
              </a:rPr>
              <a:t>Weather cycles are known to be a contribution to the fire seasons, but perhaps using additional time series analysis and </a:t>
            </a:r>
            <a:r>
              <a:rPr lang="en-US" b="1">
                <a:solidFill>
                  <a:schemeClr val="accent6"/>
                </a:solidFill>
              </a:rPr>
              <a:t>more input </a:t>
            </a:r>
            <a:r>
              <a:rPr lang="en-US" b="1" dirty="0">
                <a:solidFill>
                  <a:schemeClr val="accent6"/>
                </a:solidFill>
              </a:rPr>
              <a:t>data, a quality model can be developed to predict when and where spending should be allocated throughout the state of California.</a:t>
            </a:r>
          </a:p>
          <a:p>
            <a:pPr marL="0" indent="0">
              <a:buNone/>
            </a:pPr>
            <a:endParaRPr lang="en-US" b="1" dirty="0">
              <a:solidFill>
                <a:schemeClr val="accent6"/>
              </a:solidFill>
            </a:endParaRPr>
          </a:p>
          <a:p>
            <a:pPr marL="0" indent="0">
              <a:buNone/>
            </a:pPr>
            <a:endParaRPr lang="en-US" dirty="0"/>
          </a:p>
        </p:txBody>
      </p:sp>
    </p:spTree>
    <p:extLst>
      <p:ext uri="{BB962C8B-B14F-4D97-AF65-F5344CB8AC3E}">
        <p14:creationId xmlns:p14="http://schemas.microsoft.com/office/powerpoint/2010/main" val="290339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54029F6-D616-46FE-8D69-6B1EBE35782F}"/>
              </a:ext>
            </a:extLst>
          </p:cNvPr>
          <p:cNvSpPr>
            <a:spLocks noGrp="1"/>
          </p:cNvSpPr>
          <p:nvPr>
            <p:ph type="title"/>
          </p:nvPr>
        </p:nvSpPr>
        <p:spPr>
          <a:xfrm>
            <a:off x="4883056" y="2766218"/>
            <a:ext cx="2425888" cy="1325563"/>
          </a:xfrm>
        </p:spPr>
        <p:txBody>
          <a:bodyPr>
            <a:normAutofit/>
          </a:bodyPr>
          <a:lstStyle/>
          <a:p>
            <a:pPr algn="ctr"/>
            <a:r>
              <a:rPr lang="en-US" sz="8000" b="1" dirty="0"/>
              <a:t>Q&amp;A</a:t>
            </a:r>
          </a:p>
        </p:txBody>
      </p:sp>
      <p:graphicFrame>
        <p:nvGraphicFramePr>
          <p:cNvPr id="18" name="Diagram 17">
            <a:extLst>
              <a:ext uri="{FF2B5EF4-FFF2-40B4-BE49-F238E27FC236}">
                <a16:creationId xmlns:a16="http://schemas.microsoft.com/office/drawing/2014/main" id="{10BEE66E-A4A1-430A-87D6-DFA6D625FA18}"/>
              </a:ext>
            </a:extLst>
          </p:cNvPr>
          <p:cNvGraphicFramePr/>
          <p:nvPr>
            <p:extLst>
              <p:ext uri="{D42A27DB-BD31-4B8C-83A1-F6EECF244321}">
                <p14:modId xmlns:p14="http://schemas.microsoft.com/office/powerpoint/2010/main" val="3529919163"/>
              </p:ext>
            </p:extLst>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78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54029F6-D616-46FE-8D69-6B1EBE35782F}"/>
              </a:ext>
            </a:extLst>
          </p:cNvPr>
          <p:cNvSpPr>
            <a:spLocks noGrp="1"/>
          </p:cNvSpPr>
          <p:nvPr>
            <p:ph type="title"/>
          </p:nvPr>
        </p:nvSpPr>
        <p:spPr>
          <a:xfrm>
            <a:off x="3601543" y="2766218"/>
            <a:ext cx="4988913" cy="1325563"/>
          </a:xfrm>
        </p:spPr>
        <p:txBody>
          <a:bodyPr>
            <a:normAutofit/>
          </a:bodyPr>
          <a:lstStyle/>
          <a:p>
            <a:pPr algn="ctr"/>
            <a:r>
              <a:rPr lang="en-US" sz="8000" b="1" dirty="0"/>
              <a:t>Appendix</a:t>
            </a:r>
          </a:p>
        </p:txBody>
      </p:sp>
    </p:spTree>
    <p:extLst>
      <p:ext uri="{BB962C8B-B14F-4D97-AF65-F5344CB8AC3E}">
        <p14:creationId xmlns:p14="http://schemas.microsoft.com/office/powerpoint/2010/main" val="143182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title="Smokey The Bear- Putting Out Campfires (1995)">
            <a:hlinkClick r:id="" action="ppaction://media"/>
            <a:extLst>
              <a:ext uri="{FF2B5EF4-FFF2-40B4-BE49-F238E27FC236}">
                <a16:creationId xmlns:a16="http://schemas.microsoft.com/office/drawing/2014/main" id="{7E3A09CF-FBEC-4B7B-8368-BA882CABD5B0}"/>
              </a:ext>
            </a:extLst>
          </p:cNvPr>
          <p:cNvPicPr>
            <a:picLocks noRot="1" noChangeAspect="1"/>
          </p:cNvPicPr>
          <p:nvPr>
            <a:videoFile r:link="rId1"/>
          </p:nvPr>
        </p:nvPicPr>
        <p:blipFill>
          <a:blip r:embed="rId4"/>
          <a:stretch>
            <a:fillRect/>
          </a:stretch>
        </p:blipFill>
        <p:spPr>
          <a:xfrm>
            <a:off x="285750" y="347631"/>
            <a:ext cx="11649075" cy="6510369"/>
          </a:xfrm>
          <a:prstGeom prst="rect">
            <a:avLst/>
          </a:prstGeom>
        </p:spPr>
      </p:pic>
    </p:spTree>
    <p:extLst>
      <p:ext uri="{BB962C8B-B14F-4D97-AF65-F5344CB8AC3E}">
        <p14:creationId xmlns:p14="http://schemas.microsoft.com/office/powerpoint/2010/main" val="39189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We Spent 24 Hours With A California Firefighting Crew (HBO)">
            <a:hlinkClick r:id="" action="ppaction://media"/>
            <a:extLst>
              <a:ext uri="{FF2B5EF4-FFF2-40B4-BE49-F238E27FC236}">
                <a16:creationId xmlns:a16="http://schemas.microsoft.com/office/drawing/2014/main" id="{47DB4DFC-7D45-4C29-AA2B-DF57BC1344A5}"/>
              </a:ext>
            </a:extLst>
          </p:cNvPr>
          <p:cNvPicPr>
            <a:picLocks noRot="1" noChangeAspect="1"/>
          </p:cNvPicPr>
          <p:nvPr>
            <a:videoFile r:link="rId1"/>
          </p:nvPr>
        </p:nvPicPr>
        <p:blipFill>
          <a:blip r:embed="rId4"/>
          <a:stretch>
            <a:fillRect/>
          </a:stretch>
        </p:blipFill>
        <p:spPr>
          <a:xfrm>
            <a:off x="481012" y="304800"/>
            <a:ext cx="11229975" cy="6248400"/>
          </a:xfrm>
          <a:prstGeom prst="rect">
            <a:avLst/>
          </a:prstGeom>
        </p:spPr>
      </p:pic>
    </p:spTree>
    <p:extLst>
      <p:ext uri="{BB962C8B-B14F-4D97-AF65-F5344CB8AC3E}">
        <p14:creationId xmlns:p14="http://schemas.microsoft.com/office/powerpoint/2010/main" val="146513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D99563F-4879-4592-8FB7-2A46E145AE23}"/>
              </a:ext>
            </a:extLst>
          </p:cNvPr>
          <p:cNvGraphicFramePr>
            <a:graphicFrameLocks/>
          </p:cNvGraphicFramePr>
          <p:nvPr>
            <p:extLst>
              <p:ext uri="{D42A27DB-BD31-4B8C-83A1-F6EECF244321}">
                <p14:modId xmlns:p14="http://schemas.microsoft.com/office/powerpoint/2010/main" val="57125323"/>
              </p:ext>
            </p:extLst>
          </p:nvPr>
        </p:nvGraphicFramePr>
        <p:xfrm>
          <a:off x="506027" y="2601157"/>
          <a:ext cx="11052699" cy="4101483"/>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B5F18C98-721C-492C-A8C8-3F607227E7A4}"/>
              </a:ext>
            </a:extLst>
          </p:cNvPr>
          <p:cNvSpPr>
            <a:spLocks noGrp="1"/>
          </p:cNvSpPr>
          <p:nvPr>
            <p:ph type="title"/>
          </p:nvPr>
        </p:nvSpPr>
        <p:spPr>
          <a:xfrm>
            <a:off x="838200" y="365125"/>
            <a:ext cx="10515600" cy="1325563"/>
          </a:xfrm>
        </p:spPr>
        <p:txBody>
          <a:bodyPr>
            <a:normAutofit/>
          </a:bodyPr>
          <a:lstStyle/>
          <a:p>
            <a:r>
              <a:rPr lang="en-US" sz="2800" b="1" dirty="0"/>
              <a:t>Between 1992 and 2015, the number of annual fires trended downwards but average fire size has overall increased.</a:t>
            </a:r>
            <a:br>
              <a:rPr lang="en-US" sz="2800" b="1" dirty="0"/>
            </a:br>
            <a:endParaRPr lang="en-US" sz="2800" b="1" dirty="0"/>
          </a:p>
        </p:txBody>
      </p:sp>
    </p:spTree>
    <p:extLst>
      <p:ext uri="{BB962C8B-B14F-4D97-AF65-F5344CB8AC3E}">
        <p14:creationId xmlns:p14="http://schemas.microsoft.com/office/powerpoint/2010/main" val="2657136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5DD1-5374-4940-8703-801D33187A8A}"/>
              </a:ext>
            </a:extLst>
          </p:cNvPr>
          <p:cNvSpPr>
            <a:spLocks noGrp="1"/>
          </p:cNvSpPr>
          <p:nvPr>
            <p:ph type="title"/>
          </p:nvPr>
        </p:nvSpPr>
        <p:spPr/>
        <p:txBody>
          <a:bodyPr/>
          <a:lstStyle/>
          <a:p>
            <a:r>
              <a:rPr lang="en-US" b="1" u="sng" dirty="0"/>
              <a:t>Public Data Used:</a:t>
            </a:r>
          </a:p>
        </p:txBody>
      </p:sp>
      <p:sp>
        <p:nvSpPr>
          <p:cNvPr id="3" name="Content Placeholder 2">
            <a:extLst>
              <a:ext uri="{FF2B5EF4-FFF2-40B4-BE49-F238E27FC236}">
                <a16:creationId xmlns:a16="http://schemas.microsoft.com/office/drawing/2014/main" id="{DA4E1C9C-06B0-48AF-8FEE-B09D240014E0}"/>
              </a:ext>
            </a:extLst>
          </p:cNvPr>
          <p:cNvSpPr>
            <a:spLocks noGrp="1"/>
          </p:cNvSpPr>
          <p:nvPr>
            <p:ph idx="1"/>
          </p:nvPr>
        </p:nvSpPr>
        <p:spPr/>
        <p:txBody>
          <a:bodyPr>
            <a:normAutofit/>
          </a:bodyPr>
          <a:lstStyle/>
          <a:p>
            <a:r>
              <a:rPr lang="en-US" dirty="0"/>
              <a:t>24 years of georeferenced US Wildfire data originally generated to support the national Fire Program Analysis (FPA) system*</a:t>
            </a:r>
          </a:p>
          <a:p>
            <a:endParaRPr lang="en-US" dirty="0"/>
          </a:p>
          <a:p>
            <a:r>
              <a:rPr lang="en-US" dirty="0"/>
              <a:t>189,550 individual California fire data ranging from 1992-2015, incorporating 51 multidimensional attributes (geography, size, owner, duration, cause etc.) </a:t>
            </a:r>
          </a:p>
          <a:p>
            <a:endParaRPr lang="en-US" dirty="0"/>
          </a:p>
          <a:p>
            <a:r>
              <a:rPr lang="en-US" dirty="0"/>
              <a:t>Two data sets using SQL queries: individual fire data for geographical tracking and a year by year aggregated dataset for trend analysis</a:t>
            </a:r>
          </a:p>
        </p:txBody>
      </p:sp>
      <p:sp>
        <p:nvSpPr>
          <p:cNvPr id="4" name="Rectangle 3">
            <a:extLst>
              <a:ext uri="{FF2B5EF4-FFF2-40B4-BE49-F238E27FC236}">
                <a16:creationId xmlns:a16="http://schemas.microsoft.com/office/drawing/2014/main" id="{B7F696F2-DA4B-4D93-AF33-061C108A69E1}"/>
              </a:ext>
            </a:extLst>
          </p:cNvPr>
          <p:cNvSpPr/>
          <p:nvPr/>
        </p:nvSpPr>
        <p:spPr>
          <a:xfrm>
            <a:off x="11383" y="5875100"/>
            <a:ext cx="11281457" cy="369332"/>
          </a:xfrm>
          <a:prstGeom prst="rect">
            <a:avLst/>
          </a:prstGeom>
        </p:spPr>
        <p:txBody>
          <a:bodyPr wrap="square">
            <a:spAutoFit/>
          </a:bodyPr>
          <a:lstStyle/>
          <a:p>
            <a:r>
              <a:rPr lang="en-US" dirty="0"/>
              <a:t>*Available via Kaggle SQLite database of 2.5 MM fires: </a:t>
            </a:r>
            <a:r>
              <a:rPr lang="en-US" dirty="0">
                <a:hlinkClick r:id="rId2"/>
              </a:rPr>
              <a:t>https://www.kaggle.com/rtatman/188-million-us-wildfires</a:t>
            </a:r>
            <a:r>
              <a:rPr lang="en-US" dirty="0"/>
              <a:t> </a:t>
            </a:r>
          </a:p>
        </p:txBody>
      </p:sp>
    </p:spTree>
    <p:extLst>
      <p:ext uri="{BB962C8B-B14F-4D97-AF65-F5344CB8AC3E}">
        <p14:creationId xmlns:p14="http://schemas.microsoft.com/office/powerpoint/2010/main" val="345333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4EDBAD7-F9A0-49F5-B001-E276435D4473}"/>
              </a:ext>
            </a:extLst>
          </p:cNvPr>
          <p:cNvSpPr txBox="1">
            <a:spLocks/>
          </p:cNvSpPr>
          <p:nvPr/>
        </p:nvSpPr>
        <p:spPr>
          <a:xfrm>
            <a:off x="768658" y="313808"/>
            <a:ext cx="10515600" cy="628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Nobody can solve the California fire crisis over just 3 weeks.</a:t>
            </a:r>
          </a:p>
        </p:txBody>
      </p:sp>
      <p:sp>
        <p:nvSpPr>
          <p:cNvPr id="3" name="Content Placeholder 2">
            <a:extLst>
              <a:ext uri="{FF2B5EF4-FFF2-40B4-BE49-F238E27FC236}">
                <a16:creationId xmlns:a16="http://schemas.microsoft.com/office/drawing/2014/main" id="{52422DD6-B13C-4C9D-B6FF-F9A46ABF97BC}"/>
              </a:ext>
            </a:extLst>
          </p:cNvPr>
          <p:cNvSpPr>
            <a:spLocks noGrp="1"/>
          </p:cNvSpPr>
          <p:nvPr>
            <p:ph idx="1"/>
          </p:nvPr>
        </p:nvSpPr>
        <p:spPr>
          <a:xfrm>
            <a:off x="838200" y="1690688"/>
            <a:ext cx="4361758" cy="4486275"/>
          </a:xfrm>
        </p:spPr>
        <p:txBody>
          <a:bodyPr>
            <a:normAutofit/>
          </a:bodyPr>
          <a:lstStyle/>
          <a:p>
            <a:pPr marL="0" indent="0">
              <a:buNone/>
            </a:pPr>
            <a:endParaRPr lang="en-US" dirty="0"/>
          </a:p>
          <a:p>
            <a:pPr marL="0" indent="0">
              <a:buNone/>
            </a:pPr>
            <a:endParaRPr lang="en-US" dirty="0"/>
          </a:p>
          <a:p>
            <a:r>
              <a:rPr lang="en-US" dirty="0"/>
              <a:t>Designed as exploratory analysis only, to provide lens into:</a:t>
            </a:r>
          </a:p>
          <a:p>
            <a:pPr lvl="1"/>
            <a:r>
              <a:rPr lang="en-US" dirty="0"/>
              <a:t>High Level understanding of what is going on</a:t>
            </a:r>
          </a:p>
          <a:p>
            <a:pPr lvl="1"/>
            <a:r>
              <a:rPr lang="en-US" dirty="0"/>
              <a:t>Trends </a:t>
            </a:r>
          </a:p>
          <a:p>
            <a:pPr lvl="1"/>
            <a:r>
              <a:rPr lang="en-US" dirty="0"/>
              <a:t>Leading indicators</a:t>
            </a:r>
          </a:p>
          <a:p>
            <a:pPr marL="457200" lvl="1" indent="0">
              <a:buNone/>
            </a:pPr>
            <a:endParaRPr lang="en-US" dirty="0"/>
          </a:p>
        </p:txBody>
      </p:sp>
      <p:graphicFrame>
        <p:nvGraphicFramePr>
          <p:cNvPr id="8" name="Diagram 7">
            <a:extLst>
              <a:ext uri="{FF2B5EF4-FFF2-40B4-BE49-F238E27FC236}">
                <a16:creationId xmlns:a16="http://schemas.microsoft.com/office/drawing/2014/main" id="{D05130BD-D731-422E-A420-07809A1EFC09}"/>
              </a:ext>
            </a:extLst>
          </p:cNvPr>
          <p:cNvGraphicFramePr/>
          <p:nvPr>
            <p:extLst>
              <p:ext uri="{D42A27DB-BD31-4B8C-83A1-F6EECF244321}">
                <p14:modId xmlns:p14="http://schemas.microsoft.com/office/powerpoint/2010/main" val="175144353"/>
              </p:ext>
            </p:extLst>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Freeform 6">
            <a:extLst>
              <a:ext uri="{FF2B5EF4-FFF2-40B4-BE49-F238E27FC236}">
                <a16:creationId xmlns:a16="http://schemas.microsoft.com/office/drawing/2014/main" id="{F54B1312-2656-4730-AEA6-E68BF0E18F76}"/>
              </a:ext>
            </a:extLst>
          </p:cNvPr>
          <p:cNvSpPr>
            <a:spLocks/>
          </p:cNvSpPr>
          <p:nvPr/>
        </p:nvSpPr>
        <p:spPr bwMode="auto">
          <a:xfrm>
            <a:off x="10147926" y="2780569"/>
            <a:ext cx="1571625" cy="1727352"/>
          </a:xfrm>
          <a:custGeom>
            <a:avLst/>
            <a:gdLst>
              <a:gd name="T0" fmla="*/ 1085 w 1979"/>
              <a:gd name="T1" fmla="*/ 386 h 2371"/>
              <a:gd name="T2" fmla="*/ 1070 w 1979"/>
              <a:gd name="T3" fmla="*/ 368 h 2371"/>
              <a:gd name="T4" fmla="*/ 1073 w 1979"/>
              <a:gd name="T5" fmla="*/ 345 h 2371"/>
              <a:gd name="T6" fmla="*/ 1094 w 1979"/>
              <a:gd name="T7" fmla="*/ 323 h 2371"/>
              <a:gd name="T8" fmla="*/ 1124 w 1979"/>
              <a:gd name="T9" fmla="*/ 305 h 2371"/>
              <a:gd name="T10" fmla="*/ 1166 w 1979"/>
              <a:gd name="T11" fmla="*/ 265 h 2371"/>
              <a:gd name="T12" fmla="*/ 1188 w 1979"/>
              <a:gd name="T13" fmla="*/ 215 h 2371"/>
              <a:gd name="T14" fmla="*/ 1190 w 1979"/>
              <a:gd name="T15" fmla="*/ 164 h 2371"/>
              <a:gd name="T16" fmla="*/ 1163 w 1979"/>
              <a:gd name="T17" fmla="*/ 96 h 2371"/>
              <a:gd name="T18" fmla="*/ 1108 w 1979"/>
              <a:gd name="T19" fmla="*/ 42 h 2371"/>
              <a:gd name="T20" fmla="*/ 1030 w 1979"/>
              <a:gd name="T21" fmla="*/ 7 h 2371"/>
              <a:gd name="T22" fmla="*/ 963 w 1979"/>
              <a:gd name="T23" fmla="*/ 0 h 2371"/>
              <a:gd name="T24" fmla="*/ 873 w 1979"/>
              <a:gd name="T25" fmla="*/ 13 h 2371"/>
              <a:gd name="T26" fmla="*/ 800 w 1979"/>
              <a:gd name="T27" fmla="*/ 54 h 2371"/>
              <a:gd name="T28" fmla="*/ 750 w 1979"/>
              <a:gd name="T29" fmla="*/ 112 h 2371"/>
              <a:gd name="T30" fmla="*/ 732 w 1979"/>
              <a:gd name="T31" fmla="*/ 184 h 2371"/>
              <a:gd name="T32" fmla="*/ 740 w 1979"/>
              <a:gd name="T33" fmla="*/ 229 h 2371"/>
              <a:gd name="T34" fmla="*/ 765 w 1979"/>
              <a:gd name="T35" fmla="*/ 274 h 2371"/>
              <a:gd name="T36" fmla="*/ 813 w 1979"/>
              <a:gd name="T37" fmla="*/ 312 h 2371"/>
              <a:gd name="T38" fmla="*/ 837 w 1979"/>
              <a:gd name="T39" fmla="*/ 329 h 2371"/>
              <a:gd name="T40" fmla="*/ 852 w 1979"/>
              <a:gd name="T41" fmla="*/ 351 h 2371"/>
              <a:gd name="T42" fmla="*/ 850 w 1979"/>
              <a:gd name="T43" fmla="*/ 374 h 2371"/>
              <a:gd name="T44" fmla="*/ 831 w 1979"/>
              <a:gd name="T45" fmla="*/ 389 h 2371"/>
              <a:gd name="T46" fmla="*/ 0 w 1979"/>
              <a:gd name="T47" fmla="*/ 1233 h 2371"/>
              <a:gd name="T48" fmla="*/ 33 w 1979"/>
              <a:gd name="T49" fmla="*/ 1244 h 2371"/>
              <a:gd name="T50" fmla="*/ 70 w 1979"/>
              <a:gd name="T51" fmla="*/ 1205 h 2371"/>
              <a:gd name="T52" fmla="*/ 102 w 1979"/>
              <a:gd name="T53" fmla="*/ 1165 h 2371"/>
              <a:gd name="T54" fmla="*/ 142 w 1979"/>
              <a:gd name="T55" fmla="*/ 1138 h 2371"/>
              <a:gd name="T56" fmla="*/ 200 w 1979"/>
              <a:gd name="T57" fmla="*/ 1124 h 2371"/>
              <a:gd name="T58" fmla="*/ 254 w 1979"/>
              <a:gd name="T59" fmla="*/ 1135 h 2371"/>
              <a:gd name="T60" fmla="*/ 317 w 1979"/>
              <a:gd name="T61" fmla="*/ 1176 h 2371"/>
              <a:gd name="T62" fmla="*/ 362 w 1979"/>
              <a:gd name="T63" fmla="*/ 1245 h 2371"/>
              <a:gd name="T64" fmla="*/ 383 w 1979"/>
              <a:gd name="T65" fmla="*/ 1330 h 2371"/>
              <a:gd name="T66" fmla="*/ 380 w 1979"/>
              <a:gd name="T67" fmla="*/ 1401 h 2371"/>
              <a:gd name="T68" fmla="*/ 353 w 1979"/>
              <a:gd name="T69" fmla="*/ 1483 h 2371"/>
              <a:gd name="T70" fmla="*/ 303 w 1979"/>
              <a:gd name="T71" fmla="*/ 1544 h 2371"/>
              <a:gd name="T72" fmla="*/ 238 w 1979"/>
              <a:gd name="T73" fmla="*/ 1579 h 2371"/>
              <a:gd name="T74" fmla="*/ 184 w 1979"/>
              <a:gd name="T75" fmla="*/ 1583 h 2371"/>
              <a:gd name="T76" fmla="*/ 130 w 1979"/>
              <a:gd name="T77" fmla="*/ 1565 h 2371"/>
              <a:gd name="T78" fmla="*/ 88 w 1979"/>
              <a:gd name="T79" fmla="*/ 1528 h 2371"/>
              <a:gd name="T80" fmla="*/ 63 w 1979"/>
              <a:gd name="T81" fmla="*/ 1489 h 2371"/>
              <a:gd name="T82" fmla="*/ 24 w 1979"/>
              <a:gd name="T83" fmla="*/ 1462 h 2371"/>
              <a:gd name="T84" fmla="*/ 0 w 1979"/>
              <a:gd name="T85" fmla="*/ 2371 h 2371"/>
              <a:gd name="T86" fmla="*/ 853 w 1979"/>
              <a:gd name="T87" fmla="*/ 2356 h 2371"/>
              <a:gd name="T88" fmla="*/ 836 w 1979"/>
              <a:gd name="T89" fmla="*/ 2322 h 2371"/>
              <a:gd name="T90" fmla="*/ 800 w 1979"/>
              <a:gd name="T91" fmla="*/ 2298 h 2371"/>
              <a:gd name="T92" fmla="*/ 758 w 1979"/>
              <a:gd name="T93" fmla="*/ 2257 h 2371"/>
              <a:gd name="T94" fmla="*/ 735 w 1979"/>
              <a:gd name="T95" fmla="*/ 2208 h 2371"/>
              <a:gd name="T96" fmla="*/ 734 w 1979"/>
              <a:gd name="T97" fmla="*/ 2157 h 2371"/>
              <a:gd name="T98" fmla="*/ 759 w 1979"/>
              <a:gd name="T99" fmla="*/ 2088 h 2371"/>
              <a:gd name="T100" fmla="*/ 816 w 1979"/>
              <a:gd name="T101" fmla="*/ 2035 h 2371"/>
              <a:gd name="T102" fmla="*/ 894 w 1979"/>
              <a:gd name="T103" fmla="*/ 2000 h 2371"/>
              <a:gd name="T104" fmla="*/ 961 w 1979"/>
              <a:gd name="T105" fmla="*/ 1993 h 2371"/>
              <a:gd name="T106" fmla="*/ 1051 w 1979"/>
              <a:gd name="T107" fmla="*/ 2006 h 2371"/>
              <a:gd name="T108" fmla="*/ 1124 w 1979"/>
              <a:gd name="T109" fmla="*/ 2046 h 2371"/>
              <a:gd name="T110" fmla="*/ 1173 w 1979"/>
              <a:gd name="T111" fmla="*/ 2105 h 2371"/>
              <a:gd name="T112" fmla="*/ 1191 w 1979"/>
              <a:gd name="T113" fmla="*/ 2177 h 2371"/>
              <a:gd name="T114" fmla="*/ 1184 w 1979"/>
              <a:gd name="T115" fmla="*/ 2221 h 2371"/>
              <a:gd name="T116" fmla="*/ 1158 w 1979"/>
              <a:gd name="T117" fmla="*/ 2266 h 2371"/>
              <a:gd name="T118" fmla="*/ 1111 w 1979"/>
              <a:gd name="T119" fmla="*/ 2305 h 2371"/>
              <a:gd name="T120" fmla="*/ 1079 w 1979"/>
              <a:gd name="T121" fmla="*/ 2329 h 2371"/>
              <a:gd name="T122" fmla="*/ 1072 w 1979"/>
              <a:gd name="T123" fmla="*/ 2363 h 2371"/>
              <a:gd name="T124" fmla="*/ 1100 w 1979"/>
              <a:gd name="T125" fmla="*/ 392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79" h="2371">
                <a:moveTo>
                  <a:pt x="1100" y="392"/>
                </a:moveTo>
                <a:lnTo>
                  <a:pt x="1100" y="392"/>
                </a:lnTo>
                <a:lnTo>
                  <a:pt x="1093" y="389"/>
                </a:lnTo>
                <a:lnTo>
                  <a:pt x="1085" y="386"/>
                </a:lnTo>
                <a:lnTo>
                  <a:pt x="1081" y="383"/>
                </a:lnTo>
                <a:lnTo>
                  <a:pt x="1076" y="378"/>
                </a:lnTo>
                <a:lnTo>
                  <a:pt x="1073" y="374"/>
                </a:lnTo>
                <a:lnTo>
                  <a:pt x="1070" y="368"/>
                </a:lnTo>
                <a:lnTo>
                  <a:pt x="1070" y="363"/>
                </a:lnTo>
                <a:lnTo>
                  <a:pt x="1070" y="357"/>
                </a:lnTo>
                <a:lnTo>
                  <a:pt x="1072" y="351"/>
                </a:lnTo>
                <a:lnTo>
                  <a:pt x="1073" y="345"/>
                </a:lnTo>
                <a:lnTo>
                  <a:pt x="1078" y="339"/>
                </a:lnTo>
                <a:lnTo>
                  <a:pt x="1082" y="333"/>
                </a:lnTo>
                <a:lnTo>
                  <a:pt x="1087" y="329"/>
                </a:lnTo>
                <a:lnTo>
                  <a:pt x="1094" y="323"/>
                </a:lnTo>
                <a:lnTo>
                  <a:pt x="1102" y="317"/>
                </a:lnTo>
                <a:lnTo>
                  <a:pt x="1111" y="312"/>
                </a:lnTo>
                <a:lnTo>
                  <a:pt x="1111" y="312"/>
                </a:lnTo>
                <a:lnTo>
                  <a:pt x="1124" y="305"/>
                </a:lnTo>
                <a:lnTo>
                  <a:pt x="1136" y="296"/>
                </a:lnTo>
                <a:lnTo>
                  <a:pt x="1151" y="283"/>
                </a:lnTo>
                <a:lnTo>
                  <a:pt x="1158" y="274"/>
                </a:lnTo>
                <a:lnTo>
                  <a:pt x="1166" y="265"/>
                </a:lnTo>
                <a:lnTo>
                  <a:pt x="1173" y="254"/>
                </a:lnTo>
                <a:lnTo>
                  <a:pt x="1179" y="242"/>
                </a:lnTo>
                <a:lnTo>
                  <a:pt x="1184" y="229"/>
                </a:lnTo>
                <a:lnTo>
                  <a:pt x="1188" y="215"/>
                </a:lnTo>
                <a:lnTo>
                  <a:pt x="1190" y="200"/>
                </a:lnTo>
                <a:lnTo>
                  <a:pt x="1191" y="184"/>
                </a:lnTo>
                <a:lnTo>
                  <a:pt x="1191" y="184"/>
                </a:lnTo>
                <a:lnTo>
                  <a:pt x="1190" y="164"/>
                </a:lnTo>
                <a:lnTo>
                  <a:pt x="1187" y="147"/>
                </a:lnTo>
                <a:lnTo>
                  <a:pt x="1181" y="129"/>
                </a:lnTo>
                <a:lnTo>
                  <a:pt x="1173" y="112"/>
                </a:lnTo>
                <a:lnTo>
                  <a:pt x="1163" y="96"/>
                </a:lnTo>
                <a:lnTo>
                  <a:pt x="1152" y="81"/>
                </a:lnTo>
                <a:lnTo>
                  <a:pt x="1139" y="66"/>
                </a:lnTo>
                <a:lnTo>
                  <a:pt x="1124" y="54"/>
                </a:lnTo>
                <a:lnTo>
                  <a:pt x="1108" y="42"/>
                </a:lnTo>
                <a:lnTo>
                  <a:pt x="1090" y="31"/>
                </a:lnTo>
                <a:lnTo>
                  <a:pt x="1072" y="21"/>
                </a:lnTo>
                <a:lnTo>
                  <a:pt x="1051" y="13"/>
                </a:lnTo>
                <a:lnTo>
                  <a:pt x="1030" y="7"/>
                </a:lnTo>
                <a:lnTo>
                  <a:pt x="1007" y="3"/>
                </a:lnTo>
                <a:lnTo>
                  <a:pt x="985" y="0"/>
                </a:lnTo>
                <a:lnTo>
                  <a:pt x="963" y="0"/>
                </a:lnTo>
                <a:lnTo>
                  <a:pt x="963" y="0"/>
                </a:lnTo>
                <a:lnTo>
                  <a:pt x="939" y="0"/>
                </a:lnTo>
                <a:lnTo>
                  <a:pt x="916" y="3"/>
                </a:lnTo>
                <a:lnTo>
                  <a:pt x="894" y="7"/>
                </a:lnTo>
                <a:lnTo>
                  <a:pt x="873" y="13"/>
                </a:lnTo>
                <a:lnTo>
                  <a:pt x="852" y="21"/>
                </a:lnTo>
                <a:lnTo>
                  <a:pt x="834" y="31"/>
                </a:lnTo>
                <a:lnTo>
                  <a:pt x="816" y="42"/>
                </a:lnTo>
                <a:lnTo>
                  <a:pt x="800" y="54"/>
                </a:lnTo>
                <a:lnTo>
                  <a:pt x="785" y="66"/>
                </a:lnTo>
                <a:lnTo>
                  <a:pt x="771" y="81"/>
                </a:lnTo>
                <a:lnTo>
                  <a:pt x="761" y="96"/>
                </a:lnTo>
                <a:lnTo>
                  <a:pt x="750" y="112"/>
                </a:lnTo>
                <a:lnTo>
                  <a:pt x="743" y="129"/>
                </a:lnTo>
                <a:lnTo>
                  <a:pt x="737" y="147"/>
                </a:lnTo>
                <a:lnTo>
                  <a:pt x="734" y="164"/>
                </a:lnTo>
                <a:lnTo>
                  <a:pt x="732" y="184"/>
                </a:lnTo>
                <a:lnTo>
                  <a:pt x="732" y="184"/>
                </a:lnTo>
                <a:lnTo>
                  <a:pt x="734" y="200"/>
                </a:lnTo>
                <a:lnTo>
                  <a:pt x="735" y="215"/>
                </a:lnTo>
                <a:lnTo>
                  <a:pt x="740" y="229"/>
                </a:lnTo>
                <a:lnTo>
                  <a:pt x="744" y="242"/>
                </a:lnTo>
                <a:lnTo>
                  <a:pt x="752" y="254"/>
                </a:lnTo>
                <a:lnTo>
                  <a:pt x="758" y="265"/>
                </a:lnTo>
                <a:lnTo>
                  <a:pt x="765" y="274"/>
                </a:lnTo>
                <a:lnTo>
                  <a:pt x="773" y="283"/>
                </a:lnTo>
                <a:lnTo>
                  <a:pt x="788" y="296"/>
                </a:lnTo>
                <a:lnTo>
                  <a:pt x="800" y="305"/>
                </a:lnTo>
                <a:lnTo>
                  <a:pt x="813" y="312"/>
                </a:lnTo>
                <a:lnTo>
                  <a:pt x="813" y="312"/>
                </a:lnTo>
                <a:lnTo>
                  <a:pt x="822" y="317"/>
                </a:lnTo>
                <a:lnTo>
                  <a:pt x="830" y="323"/>
                </a:lnTo>
                <a:lnTo>
                  <a:pt x="837" y="329"/>
                </a:lnTo>
                <a:lnTo>
                  <a:pt x="843" y="333"/>
                </a:lnTo>
                <a:lnTo>
                  <a:pt x="847" y="339"/>
                </a:lnTo>
                <a:lnTo>
                  <a:pt x="850" y="345"/>
                </a:lnTo>
                <a:lnTo>
                  <a:pt x="852" y="351"/>
                </a:lnTo>
                <a:lnTo>
                  <a:pt x="853" y="357"/>
                </a:lnTo>
                <a:lnTo>
                  <a:pt x="853" y="363"/>
                </a:lnTo>
                <a:lnTo>
                  <a:pt x="853" y="368"/>
                </a:lnTo>
                <a:lnTo>
                  <a:pt x="850" y="374"/>
                </a:lnTo>
                <a:lnTo>
                  <a:pt x="847" y="378"/>
                </a:lnTo>
                <a:lnTo>
                  <a:pt x="843" y="383"/>
                </a:lnTo>
                <a:lnTo>
                  <a:pt x="839" y="386"/>
                </a:lnTo>
                <a:lnTo>
                  <a:pt x="831" y="389"/>
                </a:lnTo>
                <a:lnTo>
                  <a:pt x="824" y="392"/>
                </a:lnTo>
                <a:lnTo>
                  <a:pt x="0" y="392"/>
                </a:lnTo>
                <a:lnTo>
                  <a:pt x="0" y="1233"/>
                </a:lnTo>
                <a:lnTo>
                  <a:pt x="0" y="1233"/>
                </a:lnTo>
                <a:lnTo>
                  <a:pt x="6" y="1241"/>
                </a:lnTo>
                <a:lnTo>
                  <a:pt x="15" y="1245"/>
                </a:lnTo>
                <a:lnTo>
                  <a:pt x="24" y="1245"/>
                </a:lnTo>
                <a:lnTo>
                  <a:pt x="33" y="1244"/>
                </a:lnTo>
                <a:lnTo>
                  <a:pt x="43" y="1239"/>
                </a:lnTo>
                <a:lnTo>
                  <a:pt x="54" y="1230"/>
                </a:lnTo>
                <a:lnTo>
                  <a:pt x="63" y="1220"/>
                </a:lnTo>
                <a:lnTo>
                  <a:pt x="70" y="1205"/>
                </a:lnTo>
                <a:lnTo>
                  <a:pt x="70" y="1205"/>
                </a:lnTo>
                <a:lnTo>
                  <a:pt x="78" y="1193"/>
                </a:lnTo>
                <a:lnTo>
                  <a:pt x="88" y="1179"/>
                </a:lnTo>
                <a:lnTo>
                  <a:pt x="102" y="1165"/>
                </a:lnTo>
                <a:lnTo>
                  <a:pt x="109" y="1157"/>
                </a:lnTo>
                <a:lnTo>
                  <a:pt x="120" y="1150"/>
                </a:lnTo>
                <a:lnTo>
                  <a:pt x="130" y="1144"/>
                </a:lnTo>
                <a:lnTo>
                  <a:pt x="142" y="1138"/>
                </a:lnTo>
                <a:lnTo>
                  <a:pt x="154" y="1132"/>
                </a:lnTo>
                <a:lnTo>
                  <a:pt x="169" y="1129"/>
                </a:lnTo>
                <a:lnTo>
                  <a:pt x="184" y="1126"/>
                </a:lnTo>
                <a:lnTo>
                  <a:pt x="200" y="1124"/>
                </a:lnTo>
                <a:lnTo>
                  <a:pt x="200" y="1124"/>
                </a:lnTo>
                <a:lnTo>
                  <a:pt x="218" y="1126"/>
                </a:lnTo>
                <a:lnTo>
                  <a:pt x="238" y="1129"/>
                </a:lnTo>
                <a:lnTo>
                  <a:pt x="254" y="1135"/>
                </a:lnTo>
                <a:lnTo>
                  <a:pt x="272" y="1142"/>
                </a:lnTo>
                <a:lnTo>
                  <a:pt x="287" y="1153"/>
                </a:lnTo>
                <a:lnTo>
                  <a:pt x="303" y="1163"/>
                </a:lnTo>
                <a:lnTo>
                  <a:pt x="317" y="1176"/>
                </a:lnTo>
                <a:lnTo>
                  <a:pt x="330" y="1191"/>
                </a:lnTo>
                <a:lnTo>
                  <a:pt x="342" y="1208"/>
                </a:lnTo>
                <a:lnTo>
                  <a:pt x="353" y="1226"/>
                </a:lnTo>
                <a:lnTo>
                  <a:pt x="362" y="1245"/>
                </a:lnTo>
                <a:lnTo>
                  <a:pt x="369" y="1265"/>
                </a:lnTo>
                <a:lnTo>
                  <a:pt x="375" y="1286"/>
                </a:lnTo>
                <a:lnTo>
                  <a:pt x="380" y="1308"/>
                </a:lnTo>
                <a:lnTo>
                  <a:pt x="383" y="1330"/>
                </a:lnTo>
                <a:lnTo>
                  <a:pt x="384" y="1354"/>
                </a:lnTo>
                <a:lnTo>
                  <a:pt x="384" y="1354"/>
                </a:lnTo>
                <a:lnTo>
                  <a:pt x="383" y="1377"/>
                </a:lnTo>
                <a:lnTo>
                  <a:pt x="380" y="1401"/>
                </a:lnTo>
                <a:lnTo>
                  <a:pt x="375" y="1422"/>
                </a:lnTo>
                <a:lnTo>
                  <a:pt x="369" y="1443"/>
                </a:lnTo>
                <a:lnTo>
                  <a:pt x="362" y="1463"/>
                </a:lnTo>
                <a:lnTo>
                  <a:pt x="353" y="1483"/>
                </a:lnTo>
                <a:lnTo>
                  <a:pt x="342" y="1499"/>
                </a:lnTo>
                <a:lnTo>
                  <a:pt x="330" y="1516"/>
                </a:lnTo>
                <a:lnTo>
                  <a:pt x="317" y="1531"/>
                </a:lnTo>
                <a:lnTo>
                  <a:pt x="303" y="1544"/>
                </a:lnTo>
                <a:lnTo>
                  <a:pt x="287" y="1556"/>
                </a:lnTo>
                <a:lnTo>
                  <a:pt x="272" y="1565"/>
                </a:lnTo>
                <a:lnTo>
                  <a:pt x="254" y="1573"/>
                </a:lnTo>
                <a:lnTo>
                  <a:pt x="238" y="1579"/>
                </a:lnTo>
                <a:lnTo>
                  <a:pt x="218" y="1582"/>
                </a:lnTo>
                <a:lnTo>
                  <a:pt x="200" y="1583"/>
                </a:lnTo>
                <a:lnTo>
                  <a:pt x="200" y="1583"/>
                </a:lnTo>
                <a:lnTo>
                  <a:pt x="184" y="1583"/>
                </a:lnTo>
                <a:lnTo>
                  <a:pt x="169" y="1580"/>
                </a:lnTo>
                <a:lnTo>
                  <a:pt x="154" y="1576"/>
                </a:lnTo>
                <a:lnTo>
                  <a:pt x="142" y="1571"/>
                </a:lnTo>
                <a:lnTo>
                  <a:pt x="130" y="1565"/>
                </a:lnTo>
                <a:lnTo>
                  <a:pt x="120" y="1558"/>
                </a:lnTo>
                <a:lnTo>
                  <a:pt x="109" y="1550"/>
                </a:lnTo>
                <a:lnTo>
                  <a:pt x="102" y="1543"/>
                </a:lnTo>
                <a:lnTo>
                  <a:pt x="88" y="1528"/>
                </a:lnTo>
                <a:lnTo>
                  <a:pt x="78" y="1516"/>
                </a:lnTo>
                <a:lnTo>
                  <a:pt x="70" y="1502"/>
                </a:lnTo>
                <a:lnTo>
                  <a:pt x="70" y="1502"/>
                </a:lnTo>
                <a:lnTo>
                  <a:pt x="63" y="1489"/>
                </a:lnTo>
                <a:lnTo>
                  <a:pt x="54" y="1477"/>
                </a:lnTo>
                <a:lnTo>
                  <a:pt x="43" y="1469"/>
                </a:lnTo>
                <a:lnTo>
                  <a:pt x="33" y="1463"/>
                </a:lnTo>
                <a:lnTo>
                  <a:pt x="24" y="1462"/>
                </a:lnTo>
                <a:lnTo>
                  <a:pt x="15" y="1463"/>
                </a:lnTo>
                <a:lnTo>
                  <a:pt x="6" y="1468"/>
                </a:lnTo>
                <a:lnTo>
                  <a:pt x="0" y="1474"/>
                </a:lnTo>
                <a:lnTo>
                  <a:pt x="0" y="2371"/>
                </a:lnTo>
                <a:lnTo>
                  <a:pt x="847" y="2371"/>
                </a:lnTo>
                <a:lnTo>
                  <a:pt x="847" y="2371"/>
                </a:lnTo>
                <a:lnTo>
                  <a:pt x="852" y="2363"/>
                </a:lnTo>
                <a:lnTo>
                  <a:pt x="853" y="2356"/>
                </a:lnTo>
                <a:lnTo>
                  <a:pt x="853" y="2347"/>
                </a:lnTo>
                <a:lnTo>
                  <a:pt x="850" y="2338"/>
                </a:lnTo>
                <a:lnTo>
                  <a:pt x="844" y="2329"/>
                </a:lnTo>
                <a:lnTo>
                  <a:pt x="836" y="2322"/>
                </a:lnTo>
                <a:lnTo>
                  <a:pt x="825" y="2313"/>
                </a:lnTo>
                <a:lnTo>
                  <a:pt x="813" y="2305"/>
                </a:lnTo>
                <a:lnTo>
                  <a:pt x="813" y="2305"/>
                </a:lnTo>
                <a:lnTo>
                  <a:pt x="800" y="2298"/>
                </a:lnTo>
                <a:lnTo>
                  <a:pt x="788" y="2289"/>
                </a:lnTo>
                <a:lnTo>
                  <a:pt x="773" y="2275"/>
                </a:lnTo>
                <a:lnTo>
                  <a:pt x="765" y="2266"/>
                </a:lnTo>
                <a:lnTo>
                  <a:pt x="758" y="2257"/>
                </a:lnTo>
                <a:lnTo>
                  <a:pt x="750" y="2247"/>
                </a:lnTo>
                <a:lnTo>
                  <a:pt x="744" y="2235"/>
                </a:lnTo>
                <a:lnTo>
                  <a:pt x="740" y="2221"/>
                </a:lnTo>
                <a:lnTo>
                  <a:pt x="735" y="2208"/>
                </a:lnTo>
                <a:lnTo>
                  <a:pt x="732" y="2193"/>
                </a:lnTo>
                <a:lnTo>
                  <a:pt x="732" y="2177"/>
                </a:lnTo>
                <a:lnTo>
                  <a:pt x="732" y="2177"/>
                </a:lnTo>
                <a:lnTo>
                  <a:pt x="734" y="2157"/>
                </a:lnTo>
                <a:lnTo>
                  <a:pt x="737" y="2139"/>
                </a:lnTo>
                <a:lnTo>
                  <a:pt x="743" y="2121"/>
                </a:lnTo>
                <a:lnTo>
                  <a:pt x="750" y="2105"/>
                </a:lnTo>
                <a:lnTo>
                  <a:pt x="759" y="2088"/>
                </a:lnTo>
                <a:lnTo>
                  <a:pt x="771" y="2073"/>
                </a:lnTo>
                <a:lnTo>
                  <a:pt x="785" y="2060"/>
                </a:lnTo>
                <a:lnTo>
                  <a:pt x="800" y="2046"/>
                </a:lnTo>
                <a:lnTo>
                  <a:pt x="816" y="2035"/>
                </a:lnTo>
                <a:lnTo>
                  <a:pt x="833" y="2024"/>
                </a:lnTo>
                <a:lnTo>
                  <a:pt x="852" y="2015"/>
                </a:lnTo>
                <a:lnTo>
                  <a:pt x="873" y="2006"/>
                </a:lnTo>
                <a:lnTo>
                  <a:pt x="894" y="2000"/>
                </a:lnTo>
                <a:lnTo>
                  <a:pt x="915" y="1996"/>
                </a:lnTo>
                <a:lnTo>
                  <a:pt x="939" y="1993"/>
                </a:lnTo>
                <a:lnTo>
                  <a:pt x="961" y="1993"/>
                </a:lnTo>
                <a:lnTo>
                  <a:pt x="961" y="1993"/>
                </a:lnTo>
                <a:lnTo>
                  <a:pt x="985" y="1993"/>
                </a:lnTo>
                <a:lnTo>
                  <a:pt x="1007" y="1996"/>
                </a:lnTo>
                <a:lnTo>
                  <a:pt x="1030" y="2000"/>
                </a:lnTo>
                <a:lnTo>
                  <a:pt x="1051" y="2006"/>
                </a:lnTo>
                <a:lnTo>
                  <a:pt x="1070" y="2015"/>
                </a:lnTo>
                <a:lnTo>
                  <a:pt x="1090" y="2024"/>
                </a:lnTo>
                <a:lnTo>
                  <a:pt x="1108" y="2035"/>
                </a:lnTo>
                <a:lnTo>
                  <a:pt x="1124" y="2046"/>
                </a:lnTo>
                <a:lnTo>
                  <a:pt x="1139" y="2060"/>
                </a:lnTo>
                <a:lnTo>
                  <a:pt x="1152" y="2073"/>
                </a:lnTo>
                <a:lnTo>
                  <a:pt x="1163" y="2088"/>
                </a:lnTo>
                <a:lnTo>
                  <a:pt x="1173" y="2105"/>
                </a:lnTo>
                <a:lnTo>
                  <a:pt x="1181" y="2121"/>
                </a:lnTo>
                <a:lnTo>
                  <a:pt x="1187" y="2139"/>
                </a:lnTo>
                <a:lnTo>
                  <a:pt x="1190" y="2157"/>
                </a:lnTo>
                <a:lnTo>
                  <a:pt x="1191" y="2177"/>
                </a:lnTo>
                <a:lnTo>
                  <a:pt x="1191" y="2177"/>
                </a:lnTo>
                <a:lnTo>
                  <a:pt x="1190" y="2193"/>
                </a:lnTo>
                <a:lnTo>
                  <a:pt x="1187" y="2208"/>
                </a:lnTo>
                <a:lnTo>
                  <a:pt x="1184" y="2221"/>
                </a:lnTo>
                <a:lnTo>
                  <a:pt x="1178" y="2235"/>
                </a:lnTo>
                <a:lnTo>
                  <a:pt x="1172" y="2247"/>
                </a:lnTo>
                <a:lnTo>
                  <a:pt x="1166" y="2257"/>
                </a:lnTo>
                <a:lnTo>
                  <a:pt x="1158" y="2266"/>
                </a:lnTo>
                <a:lnTo>
                  <a:pt x="1151" y="2275"/>
                </a:lnTo>
                <a:lnTo>
                  <a:pt x="1136" y="2289"/>
                </a:lnTo>
                <a:lnTo>
                  <a:pt x="1123" y="2298"/>
                </a:lnTo>
                <a:lnTo>
                  <a:pt x="1111" y="2305"/>
                </a:lnTo>
                <a:lnTo>
                  <a:pt x="1111" y="2305"/>
                </a:lnTo>
                <a:lnTo>
                  <a:pt x="1097" y="2313"/>
                </a:lnTo>
                <a:lnTo>
                  <a:pt x="1087" y="2322"/>
                </a:lnTo>
                <a:lnTo>
                  <a:pt x="1079" y="2329"/>
                </a:lnTo>
                <a:lnTo>
                  <a:pt x="1073" y="2338"/>
                </a:lnTo>
                <a:lnTo>
                  <a:pt x="1070" y="2347"/>
                </a:lnTo>
                <a:lnTo>
                  <a:pt x="1070" y="2356"/>
                </a:lnTo>
                <a:lnTo>
                  <a:pt x="1072" y="2363"/>
                </a:lnTo>
                <a:lnTo>
                  <a:pt x="1076" y="2371"/>
                </a:lnTo>
                <a:lnTo>
                  <a:pt x="1979" y="2371"/>
                </a:lnTo>
                <a:lnTo>
                  <a:pt x="1979" y="392"/>
                </a:lnTo>
                <a:lnTo>
                  <a:pt x="1100" y="392"/>
                </a:lnTo>
                <a:close/>
              </a:path>
            </a:pathLst>
          </a:custGeom>
          <a:solidFill>
            <a:schemeClr val="accent6">
              <a:lumMod val="60000"/>
              <a:lumOff val="40000"/>
            </a:schemeClr>
          </a:solidFill>
          <a:ln w="28575">
            <a:solidFill>
              <a:schemeClr val="bg1">
                <a:lumMod val="50000"/>
              </a:schemeClr>
            </a:solidFill>
            <a:prstDash val="solid"/>
            <a:round/>
            <a:headEnd/>
            <a:tailEnd/>
          </a:ln>
        </p:spPr>
        <p:txBody>
          <a:bodyPr bIns="360000" anchor="ctr"/>
          <a:lstStyle/>
          <a:p>
            <a:pPr algn="ctr" eaLnBrk="1" hangingPunct="1"/>
            <a:endParaRPr lang="en-GB" b="1" dirty="0">
              <a:cs typeface="Arial" charset="0"/>
            </a:endParaRPr>
          </a:p>
          <a:p>
            <a:pPr algn="ctr" eaLnBrk="1" hangingPunct="1"/>
            <a:endParaRPr lang="en-GB" b="1" dirty="0">
              <a:cs typeface="Arial" charset="0"/>
            </a:endParaRPr>
          </a:p>
          <a:p>
            <a:pPr algn="ctr" eaLnBrk="1" hangingPunct="1"/>
            <a:r>
              <a:rPr lang="en-GB" b="1" dirty="0">
                <a:cs typeface="Arial" charset="0"/>
              </a:rPr>
              <a:t>   Duration</a:t>
            </a:r>
          </a:p>
        </p:txBody>
      </p:sp>
      <p:sp>
        <p:nvSpPr>
          <p:cNvPr id="19" name="Freeform 7">
            <a:extLst>
              <a:ext uri="{FF2B5EF4-FFF2-40B4-BE49-F238E27FC236}">
                <a16:creationId xmlns:a16="http://schemas.microsoft.com/office/drawing/2014/main" id="{E81E7CA4-A047-4471-A34E-44C24F4C65FF}"/>
              </a:ext>
            </a:extLst>
          </p:cNvPr>
          <p:cNvSpPr>
            <a:spLocks/>
          </p:cNvSpPr>
          <p:nvPr/>
        </p:nvSpPr>
        <p:spPr bwMode="auto">
          <a:xfrm>
            <a:off x="8568954" y="4194478"/>
            <a:ext cx="1884362" cy="1730268"/>
          </a:xfrm>
          <a:custGeom>
            <a:avLst/>
            <a:gdLst>
              <a:gd name="T0" fmla="*/ 2145 w 2376"/>
              <a:gd name="T1" fmla="*/ 1136 h 2374"/>
              <a:gd name="T2" fmla="*/ 2092 w 2376"/>
              <a:gd name="T3" fmla="*/ 1169 h 2374"/>
              <a:gd name="T4" fmla="*/ 2056 w 2376"/>
              <a:gd name="T5" fmla="*/ 1218 h 2374"/>
              <a:gd name="T6" fmla="*/ 2023 w 2376"/>
              <a:gd name="T7" fmla="*/ 1248 h 2374"/>
              <a:gd name="T8" fmla="*/ 1993 w 2376"/>
              <a:gd name="T9" fmla="*/ 1241 h 2374"/>
              <a:gd name="T10" fmla="*/ 1979 w 2376"/>
              <a:gd name="T11" fmla="*/ 1198 h 2374"/>
              <a:gd name="T12" fmla="*/ 1102 w 2376"/>
              <a:gd name="T13" fmla="*/ 393 h 2374"/>
              <a:gd name="T14" fmla="*/ 1072 w 2376"/>
              <a:gd name="T15" fmla="*/ 371 h 2374"/>
              <a:gd name="T16" fmla="*/ 1080 w 2376"/>
              <a:gd name="T17" fmla="*/ 338 h 2374"/>
              <a:gd name="T18" fmla="*/ 1113 w 2376"/>
              <a:gd name="T19" fmla="*/ 314 h 2374"/>
              <a:gd name="T20" fmla="*/ 1168 w 2376"/>
              <a:gd name="T21" fmla="*/ 265 h 2374"/>
              <a:gd name="T22" fmla="*/ 1192 w 2376"/>
              <a:gd name="T23" fmla="*/ 200 h 2374"/>
              <a:gd name="T24" fmla="*/ 1183 w 2376"/>
              <a:gd name="T25" fmla="*/ 130 h 2374"/>
              <a:gd name="T26" fmla="*/ 1126 w 2376"/>
              <a:gd name="T27" fmla="*/ 54 h 2374"/>
              <a:gd name="T28" fmla="*/ 1032 w 2376"/>
              <a:gd name="T29" fmla="*/ 9 h 2374"/>
              <a:gd name="T30" fmla="*/ 939 w 2376"/>
              <a:gd name="T31" fmla="*/ 2 h 2374"/>
              <a:gd name="T32" fmla="*/ 835 w 2376"/>
              <a:gd name="T33" fmla="*/ 32 h 2374"/>
              <a:gd name="T34" fmla="*/ 761 w 2376"/>
              <a:gd name="T35" fmla="*/ 97 h 2374"/>
              <a:gd name="T36" fmla="*/ 734 w 2376"/>
              <a:gd name="T37" fmla="*/ 184 h 2374"/>
              <a:gd name="T38" fmla="*/ 746 w 2376"/>
              <a:gd name="T39" fmla="*/ 242 h 2374"/>
              <a:gd name="T40" fmla="*/ 788 w 2376"/>
              <a:gd name="T41" fmla="*/ 296 h 2374"/>
              <a:gd name="T42" fmla="*/ 833 w 2376"/>
              <a:gd name="T43" fmla="*/ 326 h 2374"/>
              <a:gd name="T44" fmla="*/ 855 w 2376"/>
              <a:gd name="T45" fmla="*/ 359 h 2374"/>
              <a:gd name="T46" fmla="*/ 840 w 2376"/>
              <a:gd name="T47" fmla="*/ 386 h 2374"/>
              <a:gd name="T48" fmla="*/ 0 w 2376"/>
              <a:gd name="T49" fmla="*/ 395 h 2374"/>
              <a:gd name="T50" fmla="*/ 24 w 2376"/>
              <a:gd name="T51" fmla="*/ 1250 h 2374"/>
              <a:gd name="T52" fmla="*/ 72 w 2376"/>
              <a:gd name="T53" fmla="*/ 1208 h 2374"/>
              <a:gd name="T54" fmla="*/ 111 w 2376"/>
              <a:gd name="T55" fmla="*/ 1160 h 2374"/>
              <a:gd name="T56" fmla="*/ 169 w 2376"/>
              <a:gd name="T57" fmla="*/ 1132 h 2374"/>
              <a:gd name="T58" fmla="*/ 238 w 2376"/>
              <a:gd name="T59" fmla="*/ 1133 h 2374"/>
              <a:gd name="T60" fmla="*/ 319 w 2376"/>
              <a:gd name="T61" fmla="*/ 1181 h 2374"/>
              <a:gd name="T62" fmla="*/ 371 w 2376"/>
              <a:gd name="T63" fmla="*/ 1268 h 2374"/>
              <a:gd name="T64" fmla="*/ 386 w 2376"/>
              <a:gd name="T65" fmla="*/ 1358 h 2374"/>
              <a:gd name="T66" fmla="*/ 364 w 2376"/>
              <a:gd name="T67" fmla="*/ 1467 h 2374"/>
              <a:gd name="T68" fmla="*/ 304 w 2376"/>
              <a:gd name="T69" fmla="*/ 1547 h 2374"/>
              <a:gd name="T70" fmla="*/ 220 w 2376"/>
              <a:gd name="T71" fmla="*/ 1586 h 2374"/>
              <a:gd name="T72" fmla="*/ 156 w 2376"/>
              <a:gd name="T73" fmla="*/ 1579 h 2374"/>
              <a:gd name="T74" fmla="*/ 102 w 2376"/>
              <a:gd name="T75" fmla="*/ 1547 h 2374"/>
              <a:gd name="T76" fmla="*/ 63 w 2376"/>
              <a:gd name="T77" fmla="*/ 1492 h 2374"/>
              <a:gd name="T78" fmla="*/ 15 w 2376"/>
              <a:gd name="T79" fmla="*/ 1467 h 2374"/>
              <a:gd name="T80" fmla="*/ 1979 w 2376"/>
              <a:gd name="T81" fmla="*/ 1519 h 2374"/>
              <a:gd name="T82" fmla="*/ 1988 w 2376"/>
              <a:gd name="T83" fmla="*/ 1482 h 2374"/>
              <a:gd name="T84" fmla="*/ 2017 w 2376"/>
              <a:gd name="T85" fmla="*/ 1467 h 2374"/>
              <a:gd name="T86" fmla="*/ 2050 w 2376"/>
              <a:gd name="T87" fmla="*/ 1488 h 2374"/>
              <a:gd name="T88" fmla="*/ 2078 w 2376"/>
              <a:gd name="T89" fmla="*/ 1532 h 2374"/>
              <a:gd name="T90" fmla="*/ 2132 w 2376"/>
              <a:gd name="T91" fmla="*/ 1574 h 2374"/>
              <a:gd name="T92" fmla="*/ 2190 w 2376"/>
              <a:gd name="T93" fmla="*/ 1588 h 2374"/>
              <a:gd name="T94" fmla="*/ 2278 w 2376"/>
              <a:gd name="T95" fmla="*/ 1559 h 2374"/>
              <a:gd name="T96" fmla="*/ 2344 w 2376"/>
              <a:gd name="T97" fmla="*/ 1486 h 2374"/>
              <a:gd name="T98" fmla="*/ 2374 w 2376"/>
              <a:gd name="T99" fmla="*/ 1381 h 2374"/>
              <a:gd name="T100" fmla="*/ 2367 w 2376"/>
              <a:gd name="T101" fmla="*/ 1290 h 2374"/>
              <a:gd name="T102" fmla="*/ 2322 w 2376"/>
              <a:gd name="T103" fmla="*/ 1196 h 2374"/>
              <a:gd name="T104" fmla="*/ 2246 w 2376"/>
              <a:gd name="T105" fmla="*/ 1139 h 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76" h="2374">
                <a:moveTo>
                  <a:pt x="2190" y="1129"/>
                </a:moveTo>
                <a:lnTo>
                  <a:pt x="2190" y="1129"/>
                </a:lnTo>
                <a:lnTo>
                  <a:pt x="2174" y="1129"/>
                </a:lnTo>
                <a:lnTo>
                  <a:pt x="2159" y="1132"/>
                </a:lnTo>
                <a:lnTo>
                  <a:pt x="2145" y="1136"/>
                </a:lnTo>
                <a:lnTo>
                  <a:pt x="2132" y="1141"/>
                </a:lnTo>
                <a:lnTo>
                  <a:pt x="2121" y="1147"/>
                </a:lnTo>
                <a:lnTo>
                  <a:pt x="2110" y="1154"/>
                </a:lnTo>
                <a:lnTo>
                  <a:pt x="2101" y="1162"/>
                </a:lnTo>
                <a:lnTo>
                  <a:pt x="2092" y="1169"/>
                </a:lnTo>
                <a:lnTo>
                  <a:pt x="2078" y="1184"/>
                </a:lnTo>
                <a:lnTo>
                  <a:pt x="2069" y="1196"/>
                </a:lnTo>
                <a:lnTo>
                  <a:pt x="2062" y="1210"/>
                </a:lnTo>
                <a:lnTo>
                  <a:pt x="2062" y="1210"/>
                </a:lnTo>
                <a:lnTo>
                  <a:pt x="2056" y="1218"/>
                </a:lnTo>
                <a:lnTo>
                  <a:pt x="2050" y="1227"/>
                </a:lnTo>
                <a:lnTo>
                  <a:pt x="2044" y="1235"/>
                </a:lnTo>
                <a:lnTo>
                  <a:pt x="2036" y="1241"/>
                </a:lnTo>
                <a:lnTo>
                  <a:pt x="2030" y="1245"/>
                </a:lnTo>
                <a:lnTo>
                  <a:pt x="2023" y="1248"/>
                </a:lnTo>
                <a:lnTo>
                  <a:pt x="2017" y="1250"/>
                </a:lnTo>
                <a:lnTo>
                  <a:pt x="2009" y="1250"/>
                </a:lnTo>
                <a:lnTo>
                  <a:pt x="2003" y="1248"/>
                </a:lnTo>
                <a:lnTo>
                  <a:pt x="1999" y="1245"/>
                </a:lnTo>
                <a:lnTo>
                  <a:pt x="1993" y="1241"/>
                </a:lnTo>
                <a:lnTo>
                  <a:pt x="1988" y="1235"/>
                </a:lnTo>
                <a:lnTo>
                  <a:pt x="1985" y="1227"/>
                </a:lnTo>
                <a:lnTo>
                  <a:pt x="1982" y="1218"/>
                </a:lnTo>
                <a:lnTo>
                  <a:pt x="1981" y="1208"/>
                </a:lnTo>
                <a:lnTo>
                  <a:pt x="1979" y="1198"/>
                </a:lnTo>
                <a:lnTo>
                  <a:pt x="1979" y="395"/>
                </a:lnTo>
                <a:lnTo>
                  <a:pt x="1125" y="395"/>
                </a:lnTo>
                <a:lnTo>
                  <a:pt x="1125" y="395"/>
                </a:lnTo>
                <a:lnTo>
                  <a:pt x="1113" y="395"/>
                </a:lnTo>
                <a:lnTo>
                  <a:pt x="1102" y="393"/>
                </a:lnTo>
                <a:lnTo>
                  <a:pt x="1093" y="390"/>
                </a:lnTo>
                <a:lnTo>
                  <a:pt x="1086" y="386"/>
                </a:lnTo>
                <a:lnTo>
                  <a:pt x="1080" y="381"/>
                </a:lnTo>
                <a:lnTo>
                  <a:pt x="1075" y="377"/>
                </a:lnTo>
                <a:lnTo>
                  <a:pt x="1072" y="371"/>
                </a:lnTo>
                <a:lnTo>
                  <a:pt x="1071" y="365"/>
                </a:lnTo>
                <a:lnTo>
                  <a:pt x="1071" y="359"/>
                </a:lnTo>
                <a:lnTo>
                  <a:pt x="1072" y="351"/>
                </a:lnTo>
                <a:lnTo>
                  <a:pt x="1075" y="345"/>
                </a:lnTo>
                <a:lnTo>
                  <a:pt x="1080" y="338"/>
                </a:lnTo>
                <a:lnTo>
                  <a:pt x="1086" y="332"/>
                </a:lnTo>
                <a:lnTo>
                  <a:pt x="1093" y="326"/>
                </a:lnTo>
                <a:lnTo>
                  <a:pt x="1102" y="319"/>
                </a:lnTo>
                <a:lnTo>
                  <a:pt x="1113" y="314"/>
                </a:lnTo>
                <a:lnTo>
                  <a:pt x="1113" y="314"/>
                </a:lnTo>
                <a:lnTo>
                  <a:pt x="1125" y="307"/>
                </a:lnTo>
                <a:lnTo>
                  <a:pt x="1138" y="296"/>
                </a:lnTo>
                <a:lnTo>
                  <a:pt x="1153" y="283"/>
                </a:lnTo>
                <a:lnTo>
                  <a:pt x="1160" y="275"/>
                </a:lnTo>
                <a:lnTo>
                  <a:pt x="1168" y="265"/>
                </a:lnTo>
                <a:lnTo>
                  <a:pt x="1174" y="254"/>
                </a:lnTo>
                <a:lnTo>
                  <a:pt x="1180" y="242"/>
                </a:lnTo>
                <a:lnTo>
                  <a:pt x="1186" y="230"/>
                </a:lnTo>
                <a:lnTo>
                  <a:pt x="1189" y="215"/>
                </a:lnTo>
                <a:lnTo>
                  <a:pt x="1192" y="200"/>
                </a:lnTo>
                <a:lnTo>
                  <a:pt x="1193" y="184"/>
                </a:lnTo>
                <a:lnTo>
                  <a:pt x="1193" y="184"/>
                </a:lnTo>
                <a:lnTo>
                  <a:pt x="1192" y="166"/>
                </a:lnTo>
                <a:lnTo>
                  <a:pt x="1187" y="147"/>
                </a:lnTo>
                <a:lnTo>
                  <a:pt x="1183" y="130"/>
                </a:lnTo>
                <a:lnTo>
                  <a:pt x="1174" y="112"/>
                </a:lnTo>
                <a:lnTo>
                  <a:pt x="1165" y="97"/>
                </a:lnTo>
                <a:lnTo>
                  <a:pt x="1153" y="81"/>
                </a:lnTo>
                <a:lnTo>
                  <a:pt x="1141" y="67"/>
                </a:lnTo>
                <a:lnTo>
                  <a:pt x="1126" y="54"/>
                </a:lnTo>
                <a:lnTo>
                  <a:pt x="1110" y="42"/>
                </a:lnTo>
                <a:lnTo>
                  <a:pt x="1092" y="32"/>
                </a:lnTo>
                <a:lnTo>
                  <a:pt x="1072" y="23"/>
                </a:lnTo>
                <a:lnTo>
                  <a:pt x="1053" y="15"/>
                </a:lnTo>
                <a:lnTo>
                  <a:pt x="1032" y="9"/>
                </a:lnTo>
                <a:lnTo>
                  <a:pt x="1009" y="3"/>
                </a:lnTo>
                <a:lnTo>
                  <a:pt x="987" y="2"/>
                </a:lnTo>
                <a:lnTo>
                  <a:pt x="963" y="0"/>
                </a:lnTo>
                <a:lnTo>
                  <a:pt x="963" y="0"/>
                </a:lnTo>
                <a:lnTo>
                  <a:pt x="939" y="2"/>
                </a:lnTo>
                <a:lnTo>
                  <a:pt x="917" y="3"/>
                </a:lnTo>
                <a:lnTo>
                  <a:pt x="894" y="9"/>
                </a:lnTo>
                <a:lnTo>
                  <a:pt x="873" y="15"/>
                </a:lnTo>
                <a:lnTo>
                  <a:pt x="854" y="23"/>
                </a:lnTo>
                <a:lnTo>
                  <a:pt x="835" y="32"/>
                </a:lnTo>
                <a:lnTo>
                  <a:pt x="817" y="42"/>
                </a:lnTo>
                <a:lnTo>
                  <a:pt x="802" y="54"/>
                </a:lnTo>
                <a:lnTo>
                  <a:pt x="787" y="67"/>
                </a:lnTo>
                <a:lnTo>
                  <a:pt x="773" y="81"/>
                </a:lnTo>
                <a:lnTo>
                  <a:pt x="761" y="97"/>
                </a:lnTo>
                <a:lnTo>
                  <a:pt x="752" y="112"/>
                </a:lnTo>
                <a:lnTo>
                  <a:pt x="745" y="130"/>
                </a:lnTo>
                <a:lnTo>
                  <a:pt x="739" y="147"/>
                </a:lnTo>
                <a:lnTo>
                  <a:pt x="734" y="166"/>
                </a:lnTo>
                <a:lnTo>
                  <a:pt x="734" y="184"/>
                </a:lnTo>
                <a:lnTo>
                  <a:pt x="734" y="184"/>
                </a:lnTo>
                <a:lnTo>
                  <a:pt x="734" y="200"/>
                </a:lnTo>
                <a:lnTo>
                  <a:pt x="737" y="215"/>
                </a:lnTo>
                <a:lnTo>
                  <a:pt x="742" y="230"/>
                </a:lnTo>
                <a:lnTo>
                  <a:pt x="746" y="242"/>
                </a:lnTo>
                <a:lnTo>
                  <a:pt x="752" y="254"/>
                </a:lnTo>
                <a:lnTo>
                  <a:pt x="760" y="265"/>
                </a:lnTo>
                <a:lnTo>
                  <a:pt x="766" y="275"/>
                </a:lnTo>
                <a:lnTo>
                  <a:pt x="775" y="283"/>
                </a:lnTo>
                <a:lnTo>
                  <a:pt x="788" y="296"/>
                </a:lnTo>
                <a:lnTo>
                  <a:pt x="802" y="307"/>
                </a:lnTo>
                <a:lnTo>
                  <a:pt x="814" y="314"/>
                </a:lnTo>
                <a:lnTo>
                  <a:pt x="814" y="314"/>
                </a:lnTo>
                <a:lnTo>
                  <a:pt x="824" y="319"/>
                </a:lnTo>
                <a:lnTo>
                  <a:pt x="833" y="326"/>
                </a:lnTo>
                <a:lnTo>
                  <a:pt x="840" y="332"/>
                </a:lnTo>
                <a:lnTo>
                  <a:pt x="846" y="338"/>
                </a:lnTo>
                <a:lnTo>
                  <a:pt x="851" y="345"/>
                </a:lnTo>
                <a:lnTo>
                  <a:pt x="854" y="351"/>
                </a:lnTo>
                <a:lnTo>
                  <a:pt x="855" y="359"/>
                </a:lnTo>
                <a:lnTo>
                  <a:pt x="855" y="365"/>
                </a:lnTo>
                <a:lnTo>
                  <a:pt x="854" y="371"/>
                </a:lnTo>
                <a:lnTo>
                  <a:pt x="851" y="377"/>
                </a:lnTo>
                <a:lnTo>
                  <a:pt x="846" y="381"/>
                </a:lnTo>
                <a:lnTo>
                  <a:pt x="840" y="386"/>
                </a:lnTo>
                <a:lnTo>
                  <a:pt x="833" y="390"/>
                </a:lnTo>
                <a:lnTo>
                  <a:pt x="824" y="393"/>
                </a:lnTo>
                <a:lnTo>
                  <a:pt x="814" y="395"/>
                </a:lnTo>
                <a:lnTo>
                  <a:pt x="802" y="395"/>
                </a:lnTo>
                <a:lnTo>
                  <a:pt x="0" y="395"/>
                </a:lnTo>
                <a:lnTo>
                  <a:pt x="0" y="1236"/>
                </a:lnTo>
                <a:lnTo>
                  <a:pt x="0" y="1236"/>
                </a:lnTo>
                <a:lnTo>
                  <a:pt x="8" y="1244"/>
                </a:lnTo>
                <a:lnTo>
                  <a:pt x="15" y="1248"/>
                </a:lnTo>
                <a:lnTo>
                  <a:pt x="24" y="1250"/>
                </a:lnTo>
                <a:lnTo>
                  <a:pt x="35" y="1247"/>
                </a:lnTo>
                <a:lnTo>
                  <a:pt x="45" y="1242"/>
                </a:lnTo>
                <a:lnTo>
                  <a:pt x="54" y="1235"/>
                </a:lnTo>
                <a:lnTo>
                  <a:pt x="63" y="1223"/>
                </a:lnTo>
                <a:lnTo>
                  <a:pt x="72" y="1208"/>
                </a:lnTo>
                <a:lnTo>
                  <a:pt x="72" y="1208"/>
                </a:lnTo>
                <a:lnTo>
                  <a:pt x="80" y="1196"/>
                </a:lnTo>
                <a:lnTo>
                  <a:pt x="89" y="1183"/>
                </a:lnTo>
                <a:lnTo>
                  <a:pt x="102" y="1168"/>
                </a:lnTo>
                <a:lnTo>
                  <a:pt x="111" y="1160"/>
                </a:lnTo>
                <a:lnTo>
                  <a:pt x="120" y="1153"/>
                </a:lnTo>
                <a:lnTo>
                  <a:pt x="130" y="1147"/>
                </a:lnTo>
                <a:lnTo>
                  <a:pt x="142" y="1141"/>
                </a:lnTo>
                <a:lnTo>
                  <a:pt x="156" y="1135"/>
                </a:lnTo>
                <a:lnTo>
                  <a:pt x="169" y="1132"/>
                </a:lnTo>
                <a:lnTo>
                  <a:pt x="184" y="1129"/>
                </a:lnTo>
                <a:lnTo>
                  <a:pt x="201" y="1127"/>
                </a:lnTo>
                <a:lnTo>
                  <a:pt x="201" y="1127"/>
                </a:lnTo>
                <a:lnTo>
                  <a:pt x="220" y="1129"/>
                </a:lnTo>
                <a:lnTo>
                  <a:pt x="238" y="1133"/>
                </a:lnTo>
                <a:lnTo>
                  <a:pt x="256" y="1138"/>
                </a:lnTo>
                <a:lnTo>
                  <a:pt x="272" y="1147"/>
                </a:lnTo>
                <a:lnTo>
                  <a:pt x="289" y="1156"/>
                </a:lnTo>
                <a:lnTo>
                  <a:pt x="304" y="1168"/>
                </a:lnTo>
                <a:lnTo>
                  <a:pt x="319" y="1181"/>
                </a:lnTo>
                <a:lnTo>
                  <a:pt x="331" y="1195"/>
                </a:lnTo>
                <a:lnTo>
                  <a:pt x="343" y="1211"/>
                </a:lnTo>
                <a:lnTo>
                  <a:pt x="353" y="1229"/>
                </a:lnTo>
                <a:lnTo>
                  <a:pt x="364" y="1248"/>
                </a:lnTo>
                <a:lnTo>
                  <a:pt x="371" y="1268"/>
                </a:lnTo>
                <a:lnTo>
                  <a:pt x="377" y="1289"/>
                </a:lnTo>
                <a:lnTo>
                  <a:pt x="382" y="1311"/>
                </a:lnTo>
                <a:lnTo>
                  <a:pt x="385" y="1334"/>
                </a:lnTo>
                <a:lnTo>
                  <a:pt x="386" y="1358"/>
                </a:lnTo>
                <a:lnTo>
                  <a:pt x="386" y="1358"/>
                </a:lnTo>
                <a:lnTo>
                  <a:pt x="385" y="1381"/>
                </a:lnTo>
                <a:lnTo>
                  <a:pt x="382" y="1404"/>
                </a:lnTo>
                <a:lnTo>
                  <a:pt x="377" y="1426"/>
                </a:lnTo>
                <a:lnTo>
                  <a:pt x="371" y="1447"/>
                </a:lnTo>
                <a:lnTo>
                  <a:pt x="364" y="1467"/>
                </a:lnTo>
                <a:lnTo>
                  <a:pt x="353" y="1486"/>
                </a:lnTo>
                <a:lnTo>
                  <a:pt x="343" y="1504"/>
                </a:lnTo>
                <a:lnTo>
                  <a:pt x="331" y="1519"/>
                </a:lnTo>
                <a:lnTo>
                  <a:pt x="319" y="1534"/>
                </a:lnTo>
                <a:lnTo>
                  <a:pt x="304" y="1547"/>
                </a:lnTo>
                <a:lnTo>
                  <a:pt x="289" y="1559"/>
                </a:lnTo>
                <a:lnTo>
                  <a:pt x="272" y="1568"/>
                </a:lnTo>
                <a:lnTo>
                  <a:pt x="256" y="1577"/>
                </a:lnTo>
                <a:lnTo>
                  <a:pt x="238" y="1582"/>
                </a:lnTo>
                <a:lnTo>
                  <a:pt x="220" y="1586"/>
                </a:lnTo>
                <a:lnTo>
                  <a:pt x="201" y="1586"/>
                </a:lnTo>
                <a:lnTo>
                  <a:pt x="201" y="1586"/>
                </a:lnTo>
                <a:lnTo>
                  <a:pt x="184" y="1586"/>
                </a:lnTo>
                <a:lnTo>
                  <a:pt x="169" y="1583"/>
                </a:lnTo>
                <a:lnTo>
                  <a:pt x="156" y="1579"/>
                </a:lnTo>
                <a:lnTo>
                  <a:pt x="142" y="1574"/>
                </a:lnTo>
                <a:lnTo>
                  <a:pt x="130" y="1568"/>
                </a:lnTo>
                <a:lnTo>
                  <a:pt x="120" y="1561"/>
                </a:lnTo>
                <a:lnTo>
                  <a:pt x="111" y="1555"/>
                </a:lnTo>
                <a:lnTo>
                  <a:pt x="102" y="1547"/>
                </a:lnTo>
                <a:lnTo>
                  <a:pt x="89" y="1532"/>
                </a:lnTo>
                <a:lnTo>
                  <a:pt x="80" y="1519"/>
                </a:lnTo>
                <a:lnTo>
                  <a:pt x="72" y="1507"/>
                </a:lnTo>
                <a:lnTo>
                  <a:pt x="72" y="1507"/>
                </a:lnTo>
                <a:lnTo>
                  <a:pt x="63" y="1492"/>
                </a:lnTo>
                <a:lnTo>
                  <a:pt x="54" y="1480"/>
                </a:lnTo>
                <a:lnTo>
                  <a:pt x="45" y="1473"/>
                </a:lnTo>
                <a:lnTo>
                  <a:pt x="35" y="1467"/>
                </a:lnTo>
                <a:lnTo>
                  <a:pt x="24" y="1465"/>
                </a:lnTo>
                <a:lnTo>
                  <a:pt x="15" y="1467"/>
                </a:lnTo>
                <a:lnTo>
                  <a:pt x="8" y="1471"/>
                </a:lnTo>
                <a:lnTo>
                  <a:pt x="0" y="1479"/>
                </a:lnTo>
                <a:lnTo>
                  <a:pt x="0" y="2374"/>
                </a:lnTo>
                <a:lnTo>
                  <a:pt x="1979" y="2374"/>
                </a:lnTo>
                <a:lnTo>
                  <a:pt x="1979" y="1519"/>
                </a:lnTo>
                <a:lnTo>
                  <a:pt x="1979" y="1519"/>
                </a:lnTo>
                <a:lnTo>
                  <a:pt x="1981" y="1507"/>
                </a:lnTo>
                <a:lnTo>
                  <a:pt x="1982" y="1497"/>
                </a:lnTo>
                <a:lnTo>
                  <a:pt x="1985" y="1488"/>
                </a:lnTo>
                <a:lnTo>
                  <a:pt x="1988" y="1482"/>
                </a:lnTo>
                <a:lnTo>
                  <a:pt x="1993" y="1476"/>
                </a:lnTo>
                <a:lnTo>
                  <a:pt x="1999" y="1471"/>
                </a:lnTo>
                <a:lnTo>
                  <a:pt x="2003" y="1468"/>
                </a:lnTo>
                <a:lnTo>
                  <a:pt x="2009" y="1467"/>
                </a:lnTo>
                <a:lnTo>
                  <a:pt x="2017" y="1467"/>
                </a:lnTo>
                <a:lnTo>
                  <a:pt x="2023" y="1467"/>
                </a:lnTo>
                <a:lnTo>
                  <a:pt x="2030" y="1470"/>
                </a:lnTo>
                <a:lnTo>
                  <a:pt x="2036" y="1474"/>
                </a:lnTo>
                <a:lnTo>
                  <a:pt x="2044" y="1480"/>
                </a:lnTo>
                <a:lnTo>
                  <a:pt x="2050" y="1488"/>
                </a:lnTo>
                <a:lnTo>
                  <a:pt x="2056" y="1497"/>
                </a:lnTo>
                <a:lnTo>
                  <a:pt x="2062" y="1507"/>
                </a:lnTo>
                <a:lnTo>
                  <a:pt x="2062" y="1507"/>
                </a:lnTo>
                <a:lnTo>
                  <a:pt x="2069" y="1519"/>
                </a:lnTo>
                <a:lnTo>
                  <a:pt x="2078" y="1532"/>
                </a:lnTo>
                <a:lnTo>
                  <a:pt x="2092" y="1547"/>
                </a:lnTo>
                <a:lnTo>
                  <a:pt x="2101" y="1555"/>
                </a:lnTo>
                <a:lnTo>
                  <a:pt x="2110" y="1562"/>
                </a:lnTo>
                <a:lnTo>
                  <a:pt x="2121" y="1568"/>
                </a:lnTo>
                <a:lnTo>
                  <a:pt x="2132" y="1574"/>
                </a:lnTo>
                <a:lnTo>
                  <a:pt x="2145" y="1580"/>
                </a:lnTo>
                <a:lnTo>
                  <a:pt x="2159" y="1583"/>
                </a:lnTo>
                <a:lnTo>
                  <a:pt x="2174" y="1586"/>
                </a:lnTo>
                <a:lnTo>
                  <a:pt x="2190" y="1588"/>
                </a:lnTo>
                <a:lnTo>
                  <a:pt x="2190" y="1588"/>
                </a:lnTo>
                <a:lnTo>
                  <a:pt x="2210" y="1586"/>
                </a:lnTo>
                <a:lnTo>
                  <a:pt x="2228" y="1583"/>
                </a:lnTo>
                <a:lnTo>
                  <a:pt x="2246" y="1577"/>
                </a:lnTo>
                <a:lnTo>
                  <a:pt x="2262" y="1570"/>
                </a:lnTo>
                <a:lnTo>
                  <a:pt x="2278" y="1559"/>
                </a:lnTo>
                <a:lnTo>
                  <a:pt x="2293" y="1547"/>
                </a:lnTo>
                <a:lnTo>
                  <a:pt x="2308" y="1535"/>
                </a:lnTo>
                <a:lnTo>
                  <a:pt x="2322" y="1520"/>
                </a:lnTo>
                <a:lnTo>
                  <a:pt x="2332" y="1504"/>
                </a:lnTo>
                <a:lnTo>
                  <a:pt x="2344" y="1486"/>
                </a:lnTo>
                <a:lnTo>
                  <a:pt x="2353" y="1467"/>
                </a:lnTo>
                <a:lnTo>
                  <a:pt x="2361" y="1447"/>
                </a:lnTo>
                <a:lnTo>
                  <a:pt x="2367" y="1426"/>
                </a:lnTo>
                <a:lnTo>
                  <a:pt x="2371" y="1404"/>
                </a:lnTo>
                <a:lnTo>
                  <a:pt x="2374" y="1381"/>
                </a:lnTo>
                <a:lnTo>
                  <a:pt x="2376" y="1358"/>
                </a:lnTo>
                <a:lnTo>
                  <a:pt x="2376" y="1358"/>
                </a:lnTo>
                <a:lnTo>
                  <a:pt x="2374" y="1335"/>
                </a:lnTo>
                <a:lnTo>
                  <a:pt x="2371" y="1311"/>
                </a:lnTo>
                <a:lnTo>
                  <a:pt x="2367" y="1290"/>
                </a:lnTo>
                <a:lnTo>
                  <a:pt x="2361" y="1269"/>
                </a:lnTo>
                <a:lnTo>
                  <a:pt x="2353" y="1248"/>
                </a:lnTo>
                <a:lnTo>
                  <a:pt x="2344" y="1229"/>
                </a:lnTo>
                <a:lnTo>
                  <a:pt x="2332" y="1213"/>
                </a:lnTo>
                <a:lnTo>
                  <a:pt x="2322" y="1196"/>
                </a:lnTo>
                <a:lnTo>
                  <a:pt x="2308" y="1181"/>
                </a:lnTo>
                <a:lnTo>
                  <a:pt x="2293" y="1168"/>
                </a:lnTo>
                <a:lnTo>
                  <a:pt x="2278" y="1156"/>
                </a:lnTo>
                <a:lnTo>
                  <a:pt x="2262" y="1147"/>
                </a:lnTo>
                <a:lnTo>
                  <a:pt x="2246" y="1139"/>
                </a:lnTo>
                <a:lnTo>
                  <a:pt x="2228" y="1133"/>
                </a:lnTo>
                <a:lnTo>
                  <a:pt x="2210" y="1130"/>
                </a:lnTo>
                <a:lnTo>
                  <a:pt x="2190" y="1129"/>
                </a:lnTo>
                <a:lnTo>
                  <a:pt x="2190" y="1129"/>
                </a:lnTo>
                <a:close/>
              </a:path>
            </a:pathLst>
          </a:custGeom>
          <a:solidFill>
            <a:schemeClr val="accent6">
              <a:lumMod val="40000"/>
              <a:lumOff val="60000"/>
            </a:schemeClr>
          </a:solidFill>
          <a:ln w="28575">
            <a:solidFill>
              <a:schemeClr val="bg1">
                <a:lumMod val="50000"/>
              </a:schemeClr>
            </a:solidFill>
            <a:prstDash val="solid"/>
            <a:round/>
            <a:headEnd/>
            <a:tailEnd/>
          </a:ln>
        </p:spPr>
        <p:txBody>
          <a:bodyPr bIns="360000" anchor="ctr"/>
          <a:lstStyle/>
          <a:p>
            <a:pPr algn="ctr" eaLnBrk="1" hangingPunct="1"/>
            <a:endParaRPr lang="en-GB" dirty="0">
              <a:cs typeface="Arial" charset="0"/>
            </a:endParaRPr>
          </a:p>
          <a:p>
            <a:pPr algn="ctr" eaLnBrk="1" hangingPunct="1"/>
            <a:endParaRPr lang="en-GB" dirty="0">
              <a:cs typeface="Arial" charset="0"/>
            </a:endParaRPr>
          </a:p>
          <a:p>
            <a:pPr algn="ctr" eaLnBrk="1" hangingPunct="1"/>
            <a:r>
              <a:rPr lang="en-GB" b="1" dirty="0">
                <a:cs typeface="Arial" charset="0"/>
              </a:rPr>
              <a:t>Timing</a:t>
            </a:r>
          </a:p>
        </p:txBody>
      </p:sp>
      <p:sp>
        <p:nvSpPr>
          <p:cNvPr id="20" name="Freeform 8">
            <a:extLst>
              <a:ext uri="{FF2B5EF4-FFF2-40B4-BE49-F238E27FC236}">
                <a16:creationId xmlns:a16="http://schemas.microsoft.com/office/drawing/2014/main" id="{F0E459C5-C4D7-47DA-A502-FACC1CE71FCA}"/>
              </a:ext>
            </a:extLst>
          </p:cNvPr>
          <p:cNvSpPr>
            <a:spLocks/>
          </p:cNvSpPr>
          <p:nvPr/>
        </p:nvSpPr>
        <p:spPr bwMode="auto">
          <a:xfrm>
            <a:off x="8260918" y="1617078"/>
            <a:ext cx="1885950" cy="1728810"/>
          </a:xfrm>
          <a:custGeom>
            <a:avLst/>
            <a:gdLst>
              <a:gd name="T0" fmla="*/ 2222 w 2377"/>
              <a:gd name="T1" fmla="*/ 795 h 2371"/>
              <a:gd name="T2" fmla="*/ 2275 w 2377"/>
              <a:gd name="T3" fmla="*/ 827 h 2371"/>
              <a:gd name="T4" fmla="*/ 2314 w 2377"/>
              <a:gd name="T5" fmla="*/ 882 h 2371"/>
              <a:gd name="T6" fmla="*/ 2362 w 2377"/>
              <a:gd name="T7" fmla="*/ 907 h 2371"/>
              <a:gd name="T8" fmla="*/ 395 w 2377"/>
              <a:gd name="T9" fmla="*/ 855 h 2371"/>
              <a:gd name="T10" fmla="*/ 386 w 2377"/>
              <a:gd name="T11" fmla="*/ 892 h 2371"/>
              <a:gd name="T12" fmla="*/ 358 w 2377"/>
              <a:gd name="T13" fmla="*/ 907 h 2371"/>
              <a:gd name="T14" fmla="*/ 325 w 2377"/>
              <a:gd name="T15" fmla="*/ 886 h 2371"/>
              <a:gd name="T16" fmla="*/ 296 w 2377"/>
              <a:gd name="T17" fmla="*/ 842 h 2371"/>
              <a:gd name="T18" fmla="*/ 242 w 2377"/>
              <a:gd name="T19" fmla="*/ 800 h 2371"/>
              <a:gd name="T20" fmla="*/ 184 w 2377"/>
              <a:gd name="T21" fmla="*/ 786 h 2371"/>
              <a:gd name="T22" fmla="*/ 96 w 2377"/>
              <a:gd name="T23" fmla="*/ 815 h 2371"/>
              <a:gd name="T24" fmla="*/ 32 w 2377"/>
              <a:gd name="T25" fmla="*/ 888 h 2371"/>
              <a:gd name="T26" fmla="*/ 0 w 2377"/>
              <a:gd name="T27" fmla="*/ 993 h 2371"/>
              <a:gd name="T28" fmla="*/ 8 w 2377"/>
              <a:gd name="T29" fmla="*/ 1084 h 2371"/>
              <a:gd name="T30" fmla="*/ 54 w 2377"/>
              <a:gd name="T31" fmla="*/ 1178 h 2371"/>
              <a:gd name="T32" fmla="*/ 129 w 2377"/>
              <a:gd name="T33" fmla="*/ 1235 h 2371"/>
              <a:gd name="T34" fmla="*/ 201 w 2377"/>
              <a:gd name="T35" fmla="*/ 1245 h 2371"/>
              <a:gd name="T36" fmla="*/ 265 w 2377"/>
              <a:gd name="T37" fmla="*/ 1220 h 2371"/>
              <a:gd name="T38" fmla="*/ 313 w 2377"/>
              <a:gd name="T39" fmla="*/ 1164 h 2371"/>
              <a:gd name="T40" fmla="*/ 338 w 2377"/>
              <a:gd name="T41" fmla="*/ 1133 h 2371"/>
              <a:gd name="T42" fmla="*/ 371 w 2377"/>
              <a:gd name="T43" fmla="*/ 1126 h 2371"/>
              <a:gd name="T44" fmla="*/ 392 w 2377"/>
              <a:gd name="T45" fmla="*/ 1155 h 2371"/>
              <a:gd name="T46" fmla="*/ 1256 w 2377"/>
              <a:gd name="T47" fmla="*/ 1976 h 2371"/>
              <a:gd name="T48" fmla="*/ 1298 w 2377"/>
              <a:gd name="T49" fmla="*/ 1990 h 2371"/>
              <a:gd name="T50" fmla="*/ 1305 w 2377"/>
              <a:gd name="T51" fmla="*/ 2020 h 2371"/>
              <a:gd name="T52" fmla="*/ 1275 w 2377"/>
              <a:gd name="T53" fmla="*/ 2052 h 2371"/>
              <a:gd name="T54" fmla="*/ 1225 w 2377"/>
              <a:gd name="T55" fmla="*/ 2088 h 2371"/>
              <a:gd name="T56" fmla="*/ 1193 w 2377"/>
              <a:gd name="T57" fmla="*/ 2141 h 2371"/>
              <a:gd name="T58" fmla="*/ 1186 w 2377"/>
              <a:gd name="T59" fmla="*/ 2206 h 2371"/>
              <a:gd name="T60" fmla="*/ 1225 w 2377"/>
              <a:gd name="T61" fmla="*/ 2290 h 2371"/>
              <a:gd name="T62" fmla="*/ 1305 w 2377"/>
              <a:gd name="T63" fmla="*/ 2348 h 2371"/>
              <a:gd name="T64" fmla="*/ 1414 w 2377"/>
              <a:gd name="T65" fmla="*/ 2371 h 2371"/>
              <a:gd name="T66" fmla="*/ 1504 w 2377"/>
              <a:gd name="T67" fmla="*/ 2357 h 2371"/>
              <a:gd name="T68" fmla="*/ 1591 w 2377"/>
              <a:gd name="T69" fmla="*/ 2304 h 2371"/>
              <a:gd name="T70" fmla="*/ 1639 w 2377"/>
              <a:gd name="T71" fmla="*/ 2224 h 2371"/>
              <a:gd name="T72" fmla="*/ 1640 w 2377"/>
              <a:gd name="T73" fmla="*/ 2156 h 2371"/>
              <a:gd name="T74" fmla="*/ 1612 w 2377"/>
              <a:gd name="T75" fmla="*/ 2097 h 2371"/>
              <a:gd name="T76" fmla="*/ 1564 w 2377"/>
              <a:gd name="T77" fmla="*/ 2057 h 2371"/>
              <a:gd name="T78" fmla="*/ 1526 w 2377"/>
              <a:gd name="T79" fmla="*/ 2026 h 2371"/>
              <a:gd name="T80" fmla="*/ 1526 w 2377"/>
              <a:gd name="T81" fmla="*/ 1994 h 2371"/>
              <a:gd name="T82" fmla="*/ 1564 w 2377"/>
              <a:gd name="T83" fmla="*/ 1976 h 2371"/>
              <a:gd name="T84" fmla="*/ 2370 w 2377"/>
              <a:gd name="T85" fmla="*/ 1130 h 2371"/>
              <a:gd name="T86" fmla="*/ 2323 w 2377"/>
              <a:gd name="T87" fmla="*/ 1139 h 2371"/>
              <a:gd name="T88" fmla="*/ 2289 w 2377"/>
              <a:gd name="T89" fmla="*/ 1191 h 2371"/>
              <a:gd name="T90" fmla="*/ 2235 w 2377"/>
              <a:gd name="T91" fmla="*/ 1233 h 2371"/>
              <a:gd name="T92" fmla="*/ 2177 w 2377"/>
              <a:gd name="T93" fmla="*/ 1245 h 2371"/>
              <a:gd name="T94" fmla="*/ 2089 w 2377"/>
              <a:gd name="T95" fmla="*/ 1218 h 2371"/>
              <a:gd name="T96" fmla="*/ 2024 w 2377"/>
              <a:gd name="T97" fmla="*/ 1145 h 2371"/>
              <a:gd name="T98" fmla="*/ 1993 w 2377"/>
              <a:gd name="T99" fmla="*/ 1040 h 2371"/>
              <a:gd name="T100" fmla="*/ 2000 w 2377"/>
              <a:gd name="T101" fmla="*/ 948 h 2371"/>
              <a:gd name="T102" fmla="*/ 2047 w 2377"/>
              <a:gd name="T103" fmla="*/ 855 h 2371"/>
              <a:gd name="T104" fmla="*/ 2121 w 2377"/>
              <a:gd name="T105" fmla="*/ 797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77" h="2371">
                <a:moveTo>
                  <a:pt x="2177" y="788"/>
                </a:moveTo>
                <a:lnTo>
                  <a:pt x="2177" y="788"/>
                </a:lnTo>
                <a:lnTo>
                  <a:pt x="2193" y="788"/>
                </a:lnTo>
                <a:lnTo>
                  <a:pt x="2208" y="791"/>
                </a:lnTo>
                <a:lnTo>
                  <a:pt x="2222" y="795"/>
                </a:lnTo>
                <a:lnTo>
                  <a:pt x="2235" y="800"/>
                </a:lnTo>
                <a:lnTo>
                  <a:pt x="2247" y="806"/>
                </a:lnTo>
                <a:lnTo>
                  <a:pt x="2257" y="813"/>
                </a:lnTo>
                <a:lnTo>
                  <a:pt x="2266" y="819"/>
                </a:lnTo>
                <a:lnTo>
                  <a:pt x="2275" y="827"/>
                </a:lnTo>
                <a:lnTo>
                  <a:pt x="2289" y="842"/>
                </a:lnTo>
                <a:lnTo>
                  <a:pt x="2298" y="855"/>
                </a:lnTo>
                <a:lnTo>
                  <a:pt x="2305" y="867"/>
                </a:lnTo>
                <a:lnTo>
                  <a:pt x="2305" y="867"/>
                </a:lnTo>
                <a:lnTo>
                  <a:pt x="2314" y="882"/>
                </a:lnTo>
                <a:lnTo>
                  <a:pt x="2323" y="894"/>
                </a:lnTo>
                <a:lnTo>
                  <a:pt x="2334" y="901"/>
                </a:lnTo>
                <a:lnTo>
                  <a:pt x="2343" y="907"/>
                </a:lnTo>
                <a:lnTo>
                  <a:pt x="2353" y="909"/>
                </a:lnTo>
                <a:lnTo>
                  <a:pt x="2362" y="907"/>
                </a:lnTo>
                <a:lnTo>
                  <a:pt x="2370" y="903"/>
                </a:lnTo>
                <a:lnTo>
                  <a:pt x="2377" y="895"/>
                </a:lnTo>
                <a:lnTo>
                  <a:pt x="2377" y="0"/>
                </a:lnTo>
                <a:lnTo>
                  <a:pt x="395" y="0"/>
                </a:lnTo>
                <a:lnTo>
                  <a:pt x="395" y="855"/>
                </a:lnTo>
                <a:lnTo>
                  <a:pt x="395" y="855"/>
                </a:lnTo>
                <a:lnTo>
                  <a:pt x="393" y="867"/>
                </a:lnTo>
                <a:lnTo>
                  <a:pt x="392" y="877"/>
                </a:lnTo>
                <a:lnTo>
                  <a:pt x="389" y="886"/>
                </a:lnTo>
                <a:lnTo>
                  <a:pt x="386" y="892"/>
                </a:lnTo>
                <a:lnTo>
                  <a:pt x="382" y="898"/>
                </a:lnTo>
                <a:lnTo>
                  <a:pt x="377" y="903"/>
                </a:lnTo>
                <a:lnTo>
                  <a:pt x="371" y="906"/>
                </a:lnTo>
                <a:lnTo>
                  <a:pt x="365" y="907"/>
                </a:lnTo>
                <a:lnTo>
                  <a:pt x="358" y="907"/>
                </a:lnTo>
                <a:lnTo>
                  <a:pt x="352" y="907"/>
                </a:lnTo>
                <a:lnTo>
                  <a:pt x="344" y="904"/>
                </a:lnTo>
                <a:lnTo>
                  <a:pt x="338" y="900"/>
                </a:lnTo>
                <a:lnTo>
                  <a:pt x="331" y="894"/>
                </a:lnTo>
                <a:lnTo>
                  <a:pt x="325" y="886"/>
                </a:lnTo>
                <a:lnTo>
                  <a:pt x="319" y="877"/>
                </a:lnTo>
                <a:lnTo>
                  <a:pt x="313" y="867"/>
                </a:lnTo>
                <a:lnTo>
                  <a:pt x="313" y="867"/>
                </a:lnTo>
                <a:lnTo>
                  <a:pt x="305" y="855"/>
                </a:lnTo>
                <a:lnTo>
                  <a:pt x="296" y="842"/>
                </a:lnTo>
                <a:lnTo>
                  <a:pt x="283" y="827"/>
                </a:lnTo>
                <a:lnTo>
                  <a:pt x="274" y="819"/>
                </a:lnTo>
                <a:lnTo>
                  <a:pt x="265" y="812"/>
                </a:lnTo>
                <a:lnTo>
                  <a:pt x="254" y="806"/>
                </a:lnTo>
                <a:lnTo>
                  <a:pt x="242" y="800"/>
                </a:lnTo>
                <a:lnTo>
                  <a:pt x="229" y="794"/>
                </a:lnTo>
                <a:lnTo>
                  <a:pt x="216" y="791"/>
                </a:lnTo>
                <a:lnTo>
                  <a:pt x="201" y="788"/>
                </a:lnTo>
                <a:lnTo>
                  <a:pt x="184" y="786"/>
                </a:lnTo>
                <a:lnTo>
                  <a:pt x="184" y="786"/>
                </a:lnTo>
                <a:lnTo>
                  <a:pt x="165" y="788"/>
                </a:lnTo>
                <a:lnTo>
                  <a:pt x="147" y="791"/>
                </a:lnTo>
                <a:lnTo>
                  <a:pt x="129" y="797"/>
                </a:lnTo>
                <a:lnTo>
                  <a:pt x="112" y="804"/>
                </a:lnTo>
                <a:lnTo>
                  <a:pt x="96" y="815"/>
                </a:lnTo>
                <a:lnTo>
                  <a:pt x="81" y="825"/>
                </a:lnTo>
                <a:lnTo>
                  <a:pt x="66" y="839"/>
                </a:lnTo>
                <a:lnTo>
                  <a:pt x="54" y="854"/>
                </a:lnTo>
                <a:lnTo>
                  <a:pt x="42" y="870"/>
                </a:lnTo>
                <a:lnTo>
                  <a:pt x="32" y="888"/>
                </a:lnTo>
                <a:lnTo>
                  <a:pt x="21" y="907"/>
                </a:lnTo>
                <a:lnTo>
                  <a:pt x="14" y="927"/>
                </a:lnTo>
                <a:lnTo>
                  <a:pt x="8" y="948"/>
                </a:lnTo>
                <a:lnTo>
                  <a:pt x="3" y="970"/>
                </a:lnTo>
                <a:lnTo>
                  <a:pt x="0" y="993"/>
                </a:lnTo>
                <a:lnTo>
                  <a:pt x="0" y="1016"/>
                </a:lnTo>
                <a:lnTo>
                  <a:pt x="0" y="1016"/>
                </a:lnTo>
                <a:lnTo>
                  <a:pt x="0" y="1039"/>
                </a:lnTo>
                <a:lnTo>
                  <a:pt x="3" y="1063"/>
                </a:lnTo>
                <a:lnTo>
                  <a:pt x="8" y="1084"/>
                </a:lnTo>
                <a:lnTo>
                  <a:pt x="14" y="1105"/>
                </a:lnTo>
                <a:lnTo>
                  <a:pt x="21" y="1126"/>
                </a:lnTo>
                <a:lnTo>
                  <a:pt x="32" y="1145"/>
                </a:lnTo>
                <a:lnTo>
                  <a:pt x="42" y="1161"/>
                </a:lnTo>
                <a:lnTo>
                  <a:pt x="54" y="1178"/>
                </a:lnTo>
                <a:lnTo>
                  <a:pt x="66" y="1193"/>
                </a:lnTo>
                <a:lnTo>
                  <a:pt x="81" y="1206"/>
                </a:lnTo>
                <a:lnTo>
                  <a:pt x="96" y="1218"/>
                </a:lnTo>
                <a:lnTo>
                  <a:pt x="112" y="1227"/>
                </a:lnTo>
                <a:lnTo>
                  <a:pt x="129" y="1235"/>
                </a:lnTo>
                <a:lnTo>
                  <a:pt x="147" y="1241"/>
                </a:lnTo>
                <a:lnTo>
                  <a:pt x="165" y="1244"/>
                </a:lnTo>
                <a:lnTo>
                  <a:pt x="184" y="1245"/>
                </a:lnTo>
                <a:lnTo>
                  <a:pt x="184" y="1245"/>
                </a:lnTo>
                <a:lnTo>
                  <a:pt x="201" y="1245"/>
                </a:lnTo>
                <a:lnTo>
                  <a:pt x="216" y="1242"/>
                </a:lnTo>
                <a:lnTo>
                  <a:pt x="229" y="1238"/>
                </a:lnTo>
                <a:lnTo>
                  <a:pt x="242" y="1233"/>
                </a:lnTo>
                <a:lnTo>
                  <a:pt x="254" y="1227"/>
                </a:lnTo>
                <a:lnTo>
                  <a:pt x="265" y="1220"/>
                </a:lnTo>
                <a:lnTo>
                  <a:pt x="274" y="1212"/>
                </a:lnTo>
                <a:lnTo>
                  <a:pt x="283" y="1205"/>
                </a:lnTo>
                <a:lnTo>
                  <a:pt x="296" y="1190"/>
                </a:lnTo>
                <a:lnTo>
                  <a:pt x="305" y="1178"/>
                </a:lnTo>
                <a:lnTo>
                  <a:pt x="313" y="1164"/>
                </a:lnTo>
                <a:lnTo>
                  <a:pt x="313" y="1164"/>
                </a:lnTo>
                <a:lnTo>
                  <a:pt x="319" y="1155"/>
                </a:lnTo>
                <a:lnTo>
                  <a:pt x="325" y="1147"/>
                </a:lnTo>
                <a:lnTo>
                  <a:pt x="331" y="1139"/>
                </a:lnTo>
                <a:lnTo>
                  <a:pt x="338" y="1133"/>
                </a:lnTo>
                <a:lnTo>
                  <a:pt x="344" y="1129"/>
                </a:lnTo>
                <a:lnTo>
                  <a:pt x="352" y="1126"/>
                </a:lnTo>
                <a:lnTo>
                  <a:pt x="358" y="1124"/>
                </a:lnTo>
                <a:lnTo>
                  <a:pt x="365" y="1124"/>
                </a:lnTo>
                <a:lnTo>
                  <a:pt x="371" y="1126"/>
                </a:lnTo>
                <a:lnTo>
                  <a:pt x="377" y="1129"/>
                </a:lnTo>
                <a:lnTo>
                  <a:pt x="382" y="1133"/>
                </a:lnTo>
                <a:lnTo>
                  <a:pt x="386" y="1139"/>
                </a:lnTo>
                <a:lnTo>
                  <a:pt x="389" y="1147"/>
                </a:lnTo>
                <a:lnTo>
                  <a:pt x="392" y="1155"/>
                </a:lnTo>
                <a:lnTo>
                  <a:pt x="393" y="1166"/>
                </a:lnTo>
                <a:lnTo>
                  <a:pt x="395" y="1176"/>
                </a:lnTo>
                <a:lnTo>
                  <a:pt x="395" y="1979"/>
                </a:lnTo>
                <a:lnTo>
                  <a:pt x="1256" y="1976"/>
                </a:lnTo>
                <a:lnTo>
                  <a:pt x="1256" y="1976"/>
                </a:lnTo>
                <a:lnTo>
                  <a:pt x="1266" y="1978"/>
                </a:lnTo>
                <a:lnTo>
                  <a:pt x="1277" y="1979"/>
                </a:lnTo>
                <a:lnTo>
                  <a:pt x="1286" y="1982"/>
                </a:lnTo>
                <a:lnTo>
                  <a:pt x="1292" y="1985"/>
                </a:lnTo>
                <a:lnTo>
                  <a:pt x="1298" y="1990"/>
                </a:lnTo>
                <a:lnTo>
                  <a:pt x="1302" y="1996"/>
                </a:lnTo>
                <a:lnTo>
                  <a:pt x="1305" y="2000"/>
                </a:lnTo>
                <a:lnTo>
                  <a:pt x="1307" y="2006"/>
                </a:lnTo>
                <a:lnTo>
                  <a:pt x="1307" y="2014"/>
                </a:lnTo>
                <a:lnTo>
                  <a:pt x="1305" y="2020"/>
                </a:lnTo>
                <a:lnTo>
                  <a:pt x="1302" y="2027"/>
                </a:lnTo>
                <a:lnTo>
                  <a:pt x="1298" y="2033"/>
                </a:lnTo>
                <a:lnTo>
                  <a:pt x="1292" y="2040"/>
                </a:lnTo>
                <a:lnTo>
                  <a:pt x="1284" y="2046"/>
                </a:lnTo>
                <a:lnTo>
                  <a:pt x="1275" y="2052"/>
                </a:lnTo>
                <a:lnTo>
                  <a:pt x="1265" y="2057"/>
                </a:lnTo>
                <a:lnTo>
                  <a:pt x="1265" y="2057"/>
                </a:lnTo>
                <a:lnTo>
                  <a:pt x="1253" y="2064"/>
                </a:lnTo>
                <a:lnTo>
                  <a:pt x="1239" y="2075"/>
                </a:lnTo>
                <a:lnTo>
                  <a:pt x="1225" y="2088"/>
                </a:lnTo>
                <a:lnTo>
                  <a:pt x="1217" y="2097"/>
                </a:lnTo>
                <a:lnTo>
                  <a:pt x="1211" y="2106"/>
                </a:lnTo>
                <a:lnTo>
                  <a:pt x="1204" y="2117"/>
                </a:lnTo>
                <a:lnTo>
                  <a:pt x="1198" y="2129"/>
                </a:lnTo>
                <a:lnTo>
                  <a:pt x="1193" y="2141"/>
                </a:lnTo>
                <a:lnTo>
                  <a:pt x="1189" y="2156"/>
                </a:lnTo>
                <a:lnTo>
                  <a:pt x="1186" y="2171"/>
                </a:lnTo>
                <a:lnTo>
                  <a:pt x="1186" y="2187"/>
                </a:lnTo>
                <a:lnTo>
                  <a:pt x="1186" y="2187"/>
                </a:lnTo>
                <a:lnTo>
                  <a:pt x="1186" y="2206"/>
                </a:lnTo>
                <a:lnTo>
                  <a:pt x="1190" y="2224"/>
                </a:lnTo>
                <a:lnTo>
                  <a:pt x="1196" y="2242"/>
                </a:lnTo>
                <a:lnTo>
                  <a:pt x="1204" y="2259"/>
                </a:lnTo>
                <a:lnTo>
                  <a:pt x="1213" y="2275"/>
                </a:lnTo>
                <a:lnTo>
                  <a:pt x="1225" y="2290"/>
                </a:lnTo>
                <a:lnTo>
                  <a:pt x="1238" y="2304"/>
                </a:lnTo>
                <a:lnTo>
                  <a:pt x="1253" y="2317"/>
                </a:lnTo>
                <a:lnTo>
                  <a:pt x="1268" y="2329"/>
                </a:lnTo>
                <a:lnTo>
                  <a:pt x="1286" y="2339"/>
                </a:lnTo>
                <a:lnTo>
                  <a:pt x="1305" y="2348"/>
                </a:lnTo>
                <a:lnTo>
                  <a:pt x="1325" y="2357"/>
                </a:lnTo>
                <a:lnTo>
                  <a:pt x="1346" y="2363"/>
                </a:lnTo>
                <a:lnTo>
                  <a:pt x="1368" y="2368"/>
                </a:lnTo>
                <a:lnTo>
                  <a:pt x="1390" y="2371"/>
                </a:lnTo>
                <a:lnTo>
                  <a:pt x="1414" y="2371"/>
                </a:lnTo>
                <a:lnTo>
                  <a:pt x="1414" y="2371"/>
                </a:lnTo>
                <a:lnTo>
                  <a:pt x="1438" y="2371"/>
                </a:lnTo>
                <a:lnTo>
                  <a:pt x="1461" y="2368"/>
                </a:lnTo>
                <a:lnTo>
                  <a:pt x="1483" y="2363"/>
                </a:lnTo>
                <a:lnTo>
                  <a:pt x="1504" y="2357"/>
                </a:lnTo>
                <a:lnTo>
                  <a:pt x="1523" y="2348"/>
                </a:lnTo>
                <a:lnTo>
                  <a:pt x="1543" y="2339"/>
                </a:lnTo>
                <a:lnTo>
                  <a:pt x="1561" y="2329"/>
                </a:lnTo>
                <a:lnTo>
                  <a:pt x="1577" y="2317"/>
                </a:lnTo>
                <a:lnTo>
                  <a:pt x="1591" y="2304"/>
                </a:lnTo>
                <a:lnTo>
                  <a:pt x="1604" y="2290"/>
                </a:lnTo>
                <a:lnTo>
                  <a:pt x="1616" y="2275"/>
                </a:lnTo>
                <a:lnTo>
                  <a:pt x="1625" y="2259"/>
                </a:lnTo>
                <a:lnTo>
                  <a:pt x="1634" y="2242"/>
                </a:lnTo>
                <a:lnTo>
                  <a:pt x="1639" y="2224"/>
                </a:lnTo>
                <a:lnTo>
                  <a:pt x="1643" y="2206"/>
                </a:lnTo>
                <a:lnTo>
                  <a:pt x="1645" y="2187"/>
                </a:lnTo>
                <a:lnTo>
                  <a:pt x="1645" y="2187"/>
                </a:lnTo>
                <a:lnTo>
                  <a:pt x="1643" y="2171"/>
                </a:lnTo>
                <a:lnTo>
                  <a:pt x="1640" y="2156"/>
                </a:lnTo>
                <a:lnTo>
                  <a:pt x="1637" y="2141"/>
                </a:lnTo>
                <a:lnTo>
                  <a:pt x="1631" y="2129"/>
                </a:lnTo>
                <a:lnTo>
                  <a:pt x="1625" y="2117"/>
                </a:lnTo>
                <a:lnTo>
                  <a:pt x="1619" y="2106"/>
                </a:lnTo>
                <a:lnTo>
                  <a:pt x="1612" y="2097"/>
                </a:lnTo>
                <a:lnTo>
                  <a:pt x="1604" y="2088"/>
                </a:lnTo>
                <a:lnTo>
                  <a:pt x="1589" y="2075"/>
                </a:lnTo>
                <a:lnTo>
                  <a:pt x="1576" y="2064"/>
                </a:lnTo>
                <a:lnTo>
                  <a:pt x="1564" y="2057"/>
                </a:lnTo>
                <a:lnTo>
                  <a:pt x="1564" y="2057"/>
                </a:lnTo>
                <a:lnTo>
                  <a:pt x="1553" y="2052"/>
                </a:lnTo>
                <a:lnTo>
                  <a:pt x="1544" y="2046"/>
                </a:lnTo>
                <a:lnTo>
                  <a:pt x="1537" y="2039"/>
                </a:lnTo>
                <a:lnTo>
                  <a:pt x="1531" y="2033"/>
                </a:lnTo>
                <a:lnTo>
                  <a:pt x="1526" y="2026"/>
                </a:lnTo>
                <a:lnTo>
                  <a:pt x="1523" y="2020"/>
                </a:lnTo>
                <a:lnTo>
                  <a:pt x="1522" y="2012"/>
                </a:lnTo>
                <a:lnTo>
                  <a:pt x="1522" y="2006"/>
                </a:lnTo>
                <a:lnTo>
                  <a:pt x="1523" y="2000"/>
                </a:lnTo>
                <a:lnTo>
                  <a:pt x="1526" y="1994"/>
                </a:lnTo>
                <a:lnTo>
                  <a:pt x="1531" y="1990"/>
                </a:lnTo>
                <a:lnTo>
                  <a:pt x="1537" y="1985"/>
                </a:lnTo>
                <a:lnTo>
                  <a:pt x="1544" y="1981"/>
                </a:lnTo>
                <a:lnTo>
                  <a:pt x="1553" y="1978"/>
                </a:lnTo>
                <a:lnTo>
                  <a:pt x="1564" y="1976"/>
                </a:lnTo>
                <a:lnTo>
                  <a:pt x="1576" y="1976"/>
                </a:lnTo>
                <a:lnTo>
                  <a:pt x="2377" y="1976"/>
                </a:lnTo>
                <a:lnTo>
                  <a:pt x="2377" y="1138"/>
                </a:lnTo>
                <a:lnTo>
                  <a:pt x="2377" y="1138"/>
                </a:lnTo>
                <a:lnTo>
                  <a:pt x="2370" y="1130"/>
                </a:lnTo>
                <a:lnTo>
                  <a:pt x="2362" y="1126"/>
                </a:lnTo>
                <a:lnTo>
                  <a:pt x="2353" y="1124"/>
                </a:lnTo>
                <a:lnTo>
                  <a:pt x="2343" y="1127"/>
                </a:lnTo>
                <a:lnTo>
                  <a:pt x="2334" y="1132"/>
                </a:lnTo>
                <a:lnTo>
                  <a:pt x="2323" y="1139"/>
                </a:lnTo>
                <a:lnTo>
                  <a:pt x="2314" y="1151"/>
                </a:lnTo>
                <a:lnTo>
                  <a:pt x="2305" y="1166"/>
                </a:lnTo>
                <a:lnTo>
                  <a:pt x="2305" y="1166"/>
                </a:lnTo>
                <a:lnTo>
                  <a:pt x="2298" y="1178"/>
                </a:lnTo>
                <a:lnTo>
                  <a:pt x="2289" y="1191"/>
                </a:lnTo>
                <a:lnTo>
                  <a:pt x="2275" y="1206"/>
                </a:lnTo>
                <a:lnTo>
                  <a:pt x="2266" y="1214"/>
                </a:lnTo>
                <a:lnTo>
                  <a:pt x="2257" y="1220"/>
                </a:lnTo>
                <a:lnTo>
                  <a:pt x="2247" y="1227"/>
                </a:lnTo>
                <a:lnTo>
                  <a:pt x="2235" y="1233"/>
                </a:lnTo>
                <a:lnTo>
                  <a:pt x="2222" y="1239"/>
                </a:lnTo>
                <a:lnTo>
                  <a:pt x="2208" y="1242"/>
                </a:lnTo>
                <a:lnTo>
                  <a:pt x="2193" y="1245"/>
                </a:lnTo>
                <a:lnTo>
                  <a:pt x="2177" y="1245"/>
                </a:lnTo>
                <a:lnTo>
                  <a:pt x="2177" y="1245"/>
                </a:lnTo>
                <a:lnTo>
                  <a:pt x="2157" y="1245"/>
                </a:lnTo>
                <a:lnTo>
                  <a:pt x="2139" y="1241"/>
                </a:lnTo>
                <a:lnTo>
                  <a:pt x="2121" y="1236"/>
                </a:lnTo>
                <a:lnTo>
                  <a:pt x="2105" y="1227"/>
                </a:lnTo>
                <a:lnTo>
                  <a:pt x="2089" y="1218"/>
                </a:lnTo>
                <a:lnTo>
                  <a:pt x="2074" y="1206"/>
                </a:lnTo>
                <a:lnTo>
                  <a:pt x="2060" y="1193"/>
                </a:lnTo>
                <a:lnTo>
                  <a:pt x="2047" y="1179"/>
                </a:lnTo>
                <a:lnTo>
                  <a:pt x="2035" y="1163"/>
                </a:lnTo>
                <a:lnTo>
                  <a:pt x="2024" y="1145"/>
                </a:lnTo>
                <a:lnTo>
                  <a:pt x="2015" y="1126"/>
                </a:lnTo>
                <a:lnTo>
                  <a:pt x="2006" y="1106"/>
                </a:lnTo>
                <a:lnTo>
                  <a:pt x="2000" y="1085"/>
                </a:lnTo>
                <a:lnTo>
                  <a:pt x="1996" y="1063"/>
                </a:lnTo>
                <a:lnTo>
                  <a:pt x="1993" y="1040"/>
                </a:lnTo>
                <a:lnTo>
                  <a:pt x="1993" y="1016"/>
                </a:lnTo>
                <a:lnTo>
                  <a:pt x="1993" y="1016"/>
                </a:lnTo>
                <a:lnTo>
                  <a:pt x="1993" y="993"/>
                </a:lnTo>
                <a:lnTo>
                  <a:pt x="1996" y="970"/>
                </a:lnTo>
                <a:lnTo>
                  <a:pt x="2000" y="948"/>
                </a:lnTo>
                <a:lnTo>
                  <a:pt x="2006" y="927"/>
                </a:lnTo>
                <a:lnTo>
                  <a:pt x="2015" y="907"/>
                </a:lnTo>
                <a:lnTo>
                  <a:pt x="2024" y="888"/>
                </a:lnTo>
                <a:lnTo>
                  <a:pt x="2035" y="870"/>
                </a:lnTo>
                <a:lnTo>
                  <a:pt x="2047" y="855"/>
                </a:lnTo>
                <a:lnTo>
                  <a:pt x="2060" y="840"/>
                </a:lnTo>
                <a:lnTo>
                  <a:pt x="2074" y="827"/>
                </a:lnTo>
                <a:lnTo>
                  <a:pt x="2089" y="815"/>
                </a:lnTo>
                <a:lnTo>
                  <a:pt x="2105" y="806"/>
                </a:lnTo>
                <a:lnTo>
                  <a:pt x="2121" y="797"/>
                </a:lnTo>
                <a:lnTo>
                  <a:pt x="2139" y="792"/>
                </a:lnTo>
                <a:lnTo>
                  <a:pt x="2157" y="788"/>
                </a:lnTo>
                <a:lnTo>
                  <a:pt x="2177" y="788"/>
                </a:lnTo>
                <a:lnTo>
                  <a:pt x="2177" y="788"/>
                </a:lnTo>
                <a:close/>
              </a:path>
            </a:pathLst>
          </a:custGeom>
          <a:solidFill>
            <a:schemeClr val="accent6">
              <a:lumMod val="40000"/>
              <a:lumOff val="60000"/>
            </a:schemeClr>
          </a:solidFill>
          <a:ln w="28575">
            <a:solidFill>
              <a:schemeClr val="bg1">
                <a:lumMod val="50000"/>
              </a:schemeClr>
            </a:solidFill>
            <a:prstDash val="solid"/>
            <a:round/>
            <a:headEnd/>
            <a:tailEnd/>
          </a:ln>
        </p:spPr>
        <p:txBody>
          <a:bodyPr bIns="360000" anchor="ctr"/>
          <a:lstStyle/>
          <a:p>
            <a:pPr algn="ctr" eaLnBrk="1" hangingPunct="1"/>
            <a:r>
              <a:rPr lang="en-GB" b="1" dirty="0">
                <a:cs typeface="Arial" charset="0"/>
              </a:rPr>
              <a:t>Causes</a:t>
            </a:r>
          </a:p>
        </p:txBody>
      </p:sp>
      <p:sp>
        <p:nvSpPr>
          <p:cNvPr id="21" name="Freeform 12">
            <a:extLst>
              <a:ext uri="{FF2B5EF4-FFF2-40B4-BE49-F238E27FC236}">
                <a16:creationId xmlns:a16="http://schemas.microsoft.com/office/drawing/2014/main" id="{7E52C4AA-59DC-4137-86D8-8EE6FDFD2173}"/>
              </a:ext>
            </a:extLst>
          </p:cNvPr>
          <p:cNvSpPr>
            <a:spLocks/>
          </p:cNvSpPr>
          <p:nvPr/>
        </p:nvSpPr>
        <p:spPr bwMode="auto">
          <a:xfrm>
            <a:off x="9847293" y="1614595"/>
            <a:ext cx="1887537" cy="1440189"/>
          </a:xfrm>
          <a:custGeom>
            <a:avLst/>
            <a:gdLst>
              <a:gd name="T0" fmla="*/ 1586 w 2377"/>
              <a:gd name="T1" fmla="*/ 1797 h 1975"/>
              <a:gd name="T2" fmla="*/ 1564 w 2377"/>
              <a:gd name="T3" fmla="*/ 1845 h 1975"/>
              <a:gd name="T4" fmla="*/ 1522 w 2377"/>
              <a:gd name="T5" fmla="*/ 1886 h 1975"/>
              <a:gd name="T6" fmla="*/ 1489 w 2377"/>
              <a:gd name="T7" fmla="*/ 1906 h 1975"/>
              <a:gd name="T8" fmla="*/ 1470 w 2377"/>
              <a:gd name="T9" fmla="*/ 1933 h 1975"/>
              <a:gd name="T10" fmla="*/ 1473 w 2377"/>
              <a:gd name="T11" fmla="*/ 1957 h 1975"/>
              <a:gd name="T12" fmla="*/ 1500 w 2377"/>
              <a:gd name="T13" fmla="*/ 1973 h 1975"/>
              <a:gd name="T14" fmla="*/ 2377 w 2377"/>
              <a:gd name="T15" fmla="*/ 0 h 1975"/>
              <a:gd name="T16" fmla="*/ 395 w 2377"/>
              <a:gd name="T17" fmla="*/ 855 h 1975"/>
              <a:gd name="T18" fmla="*/ 390 w 2377"/>
              <a:gd name="T19" fmla="*/ 886 h 1975"/>
              <a:gd name="T20" fmla="*/ 371 w 2377"/>
              <a:gd name="T21" fmla="*/ 907 h 1975"/>
              <a:gd name="T22" fmla="*/ 346 w 2377"/>
              <a:gd name="T23" fmla="*/ 904 h 1975"/>
              <a:gd name="T24" fmla="*/ 320 w 2377"/>
              <a:gd name="T25" fmla="*/ 877 h 1975"/>
              <a:gd name="T26" fmla="*/ 298 w 2377"/>
              <a:gd name="T27" fmla="*/ 842 h 1975"/>
              <a:gd name="T28" fmla="*/ 254 w 2377"/>
              <a:gd name="T29" fmla="*/ 806 h 1975"/>
              <a:gd name="T30" fmla="*/ 201 w 2377"/>
              <a:gd name="T31" fmla="*/ 788 h 1975"/>
              <a:gd name="T32" fmla="*/ 148 w 2377"/>
              <a:gd name="T33" fmla="*/ 792 h 1975"/>
              <a:gd name="T34" fmla="*/ 83 w 2377"/>
              <a:gd name="T35" fmla="*/ 827 h 1975"/>
              <a:gd name="T36" fmla="*/ 32 w 2377"/>
              <a:gd name="T37" fmla="*/ 888 h 1975"/>
              <a:gd name="T38" fmla="*/ 5 w 2377"/>
              <a:gd name="T39" fmla="*/ 970 h 1975"/>
              <a:gd name="T40" fmla="*/ 2 w 2377"/>
              <a:gd name="T41" fmla="*/ 1040 h 1975"/>
              <a:gd name="T42" fmla="*/ 23 w 2377"/>
              <a:gd name="T43" fmla="*/ 1126 h 1975"/>
              <a:gd name="T44" fmla="*/ 68 w 2377"/>
              <a:gd name="T45" fmla="*/ 1193 h 1975"/>
              <a:gd name="T46" fmla="*/ 130 w 2377"/>
              <a:gd name="T47" fmla="*/ 1236 h 1975"/>
              <a:gd name="T48" fmla="*/ 184 w 2377"/>
              <a:gd name="T49" fmla="*/ 1245 h 1975"/>
              <a:gd name="T50" fmla="*/ 243 w 2377"/>
              <a:gd name="T51" fmla="*/ 1233 h 1975"/>
              <a:gd name="T52" fmla="*/ 283 w 2377"/>
              <a:gd name="T53" fmla="*/ 1206 h 1975"/>
              <a:gd name="T54" fmla="*/ 314 w 2377"/>
              <a:gd name="T55" fmla="*/ 1166 h 1975"/>
              <a:gd name="T56" fmla="*/ 340 w 2377"/>
              <a:gd name="T57" fmla="*/ 1133 h 1975"/>
              <a:gd name="T58" fmla="*/ 365 w 2377"/>
              <a:gd name="T59" fmla="*/ 1124 h 1975"/>
              <a:gd name="T60" fmla="*/ 388 w 2377"/>
              <a:gd name="T61" fmla="*/ 1139 h 1975"/>
              <a:gd name="T62" fmla="*/ 395 w 2377"/>
              <a:gd name="T63" fmla="*/ 1178 h 1975"/>
              <a:gd name="T64" fmla="*/ 1199 w 2377"/>
              <a:gd name="T65" fmla="*/ 1975 h 1975"/>
              <a:gd name="T66" fmla="*/ 1229 w 2377"/>
              <a:gd name="T67" fmla="*/ 1970 h 1975"/>
              <a:gd name="T68" fmla="*/ 1250 w 2377"/>
              <a:gd name="T69" fmla="*/ 1951 h 1975"/>
              <a:gd name="T70" fmla="*/ 1247 w 2377"/>
              <a:gd name="T71" fmla="*/ 1925 h 1975"/>
              <a:gd name="T72" fmla="*/ 1222 w 2377"/>
              <a:gd name="T73" fmla="*/ 1900 h 1975"/>
              <a:gd name="T74" fmla="*/ 1186 w 2377"/>
              <a:gd name="T75" fmla="*/ 1878 h 1975"/>
              <a:gd name="T76" fmla="*/ 1150 w 2377"/>
              <a:gd name="T77" fmla="*/ 1834 h 1975"/>
              <a:gd name="T78" fmla="*/ 1132 w 2377"/>
              <a:gd name="T79" fmla="*/ 1780 h 1975"/>
              <a:gd name="T80" fmla="*/ 1135 w 2377"/>
              <a:gd name="T81" fmla="*/ 1728 h 1975"/>
              <a:gd name="T82" fmla="*/ 1169 w 2377"/>
              <a:gd name="T83" fmla="*/ 1662 h 1975"/>
              <a:gd name="T84" fmla="*/ 1232 w 2377"/>
              <a:gd name="T85" fmla="*/ 1611 h 1975"/>
              <a:gd name="T86" fmla="*/ 1314 w 2377"/>
              <a:gd name="T87" fmla="*/ 1585 h 1975"/>
              <a:gd name="T88" fmla="*/ 1383 w 2377"/>
              <a:gd name="T89" fmla="*/ 1582 h 1975"/>
              <a:gd name="T90" fmla="*/ 1470 w 2377"/>
              <a:gd name="T91" fmla="*/ 1602 h 1975"/>
              <a:gd name="T92" fmla="*/ 1537 w 2377"/>
              <a:gd name="T93" fmla="*/ 1647 h 1975"/>
              <a:gd name="T94" fmla="*/ 1579 w 2377"/>
              <a:gd name="T95" fmla="*/ 1710 h 1975"/>
              <a:gd name="T96" fmla="*/ 1589 w 2377"/>
              <a:gd name="T97" fmla="*/ 1764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77" h="1975">
                <a:moveTo>
                  <a:pt x="1589" y="1764"/>
                </a:moveTo>
                <a:lnTo>
                  <a:pt x="1589" y="1764"/>
                </a:lnTo>
                <a:lnTo>
                  <a:pt x="1588" y="1780"/>
                </a:lnTo>
                <a:lnTo>
                  <a:pt x="1586" y="1797"/>
                </a:lnTo>
                <a:lnTo>
                  <a:pt x="1582" y="1810"/>
                </a:lnTo>
                <a:lnTo>
                  <a:pt x="1577" y="1822"/>
                </a:lnTo>
                <a:lnTo>
                  <a:pt x="1571" y="1834"/>
                </a:lnTo>
                <a:lnTo>
                  <a:pt x="1564" y="1845"/>
                </a:lnTo>
                <a:lnTo>
                  <a:pt x="1556" y="1855"/>
                </a:lnTo>
                <a:lnTo>
                  <a:pt x="1549" y="1863"/>
                </a:lnTo>
                <a:lnTo>
                  <a:pt x="1534" y="1878"/>
                </a:lnTo>
                <a:lnTo>
                  <a:pt x="1522" y="1886"/>
                </a:lnTo>
                <a:lnTo>
                  <a:pt x="1509" y="1894"/>
                </a:lnTo>
                <a:lnTo>
                  <a:pt x="1509" y="1894"/>
                </a:lnTo>
                <a:lnTo>
                  <a:pt x="1498" y="1900"/>
                </a:lnTo>
                <a:lnTo>
                  <a:pt x="1489" y="1906"/>
                </a:lnTo>
                <a:lnTo>
                  <a:pt x="1483" y="1912"/>
                </a:lnTo>
                <a:lnTo>
                  <a:pt x="1477" y="1919"/>
                </a:lnTo>
                <a:lnTo>
                  <a:pt x="1473" y="1925"/>
                </a:lnTo>
                <a:lnTo>
                  <a:pt x="1470" y="1933"/>
                </a:lnTo>
                <a:lnTo>
                  <a:pt x="1468" y="1939"/>
                </a:lnTo>
                <a:lnTo>
                  <a:pt x="1468" y="1945"/>
                </a:lnTo>
                <a:lnTo>
                  <a:pt x="1470" y="1951"/>
                </a:lnTo>
                <a:lnTo>
                  <a:pt x="1473" y="1957"/>
                </a:lnTo>
                <a:lnTo>
                  <a:pt x="1477" y="1963"/>
                </a:lnTo>
                <a:lnTo>
                  <a:pt x="1483" y="1967"/>
                </a:lnTo>
                <a:lnTo>
                  <a:pt x="1491" y="1970"/>
                </a:lnTo>
                <a:lnTo>
                  <a:pt x="1500" y="1973"/>
                </a:lnTo>
                <a:lnTo>
                  <a:pt x="1509" y="1975"/>
                </a:lnTo>
                <a:lnTo>
                  <a:pt x="1521" y="1975"/>
                </a:lnTo>
                <a:lnTo>
                  <a:pt x="2377" y="1975"/>
                </a:lnTo>
                <a:lnTo>
                  <a:pt x="2377" y="0"/>
                </a:lnTo>
                <a:lnTo>
                  <a:pt x="398" y="0"/>
                </a:lnTo>
                <a:lnTo>
                  <a:pt x="398" y="454"/>
                </a:lnTo>
                <a:lnTo>
                  <a:pt x="395" y="454"/>
                </a:lnTo>
                <a:lnTo>
                  <a:pt x="395" y="855"/>
                </a:lnTo>
                <a:lnTo>
                  <a:pt x="395" y="855"/>
                </a:lnTo>
                <a:lnTo>
                  <a:pt x="395" y="867"/>
                </a:lnTo>
                <a:lnTo>
                  <a:pt x="393" y="877"/>
                </a:lnTo>
                <a:lnTo>
                  <a:pt x="390" y="886"/>
                </a:lnTo>
                <a:lnTo>
                  <a:pt x="388" y="894"/>
                </a:lnTo>
                <a:lnTo>
                  <a:pt x="383" y="900"/>
                </a:lnTo>
                <a:lnTo>
                  <a:pt x="377" y="904"/>
                </a:lnTo>
                <a:lnTo>
                  <a:pt x="371" y="907"/>
                </a:lnTo>
                <a:lnTo>
                  <a:pt x="365" y="909"/>
                </a:lnTo>
                <a:lnTo>
                  <a:pt x="359" y="909"/>
                </a:lnTo>
                <a:lnTo>
                  <a:pt x="353" y="907"/>
                </a:lnTo>
                <a:lnTo>
                  <a:pt x="346" y="904"/>
                </a:lnTo>
                <a:lnTo>
                  <a:pt x="340" y="900"/>
                </a:lnTo>
                <a:lnTo>
                  <a:pt x="332" y="894"/>
                </a:lnTo>
                <a:lnTo>
                  <a:pt x="326" y="886"/>
                </a:lnTo>
                <a:lnTo>
                  <a:pt x="320" y="877"/>
                </a:lnTo>
                <a:lnTo>
                  <a:pt x="314" y="867"/>
                </a:lnTo>
                <a:lnTo>
                  <a:pt x="314" y="867"/>
                </a:lnTo>
                <a:lnTo>
                  <a:pt x="307" y="855"/>
                </a:lnTo>
                <a:lnTo>
                  <a:pt x="298" y="842"/>
                </a:lnTo>
                <a:lnTo>
                  <a:pt x="283" y="827"/>
                </a:lnTo>
                <a:lnTo>
                  <a:pt x="275" y="819"/>
                </a:lnTo>
                <a:lnTo>
                  <a:pt x="265" y="813"/>
                </a:lnTo>
                <a:lnTo>
                  <a:pt x="254" y="806"/>
                </a:lnTo>
                <a:lnTo>
                  <a:pt x="243" y="800"/>
                </a:lnTo>
                <a:lnTo>
                  <a:pt x="231" y="795"/>
                </a:lnTo>
                <a:lnTo>
                  <a:pt x="217" y="791"/>
                </a:lnTo>
                <a:lnTo>
                  <a:pt x="201" y="788"/>
                </a:lnTo>
                <a:lnTo>
                  <a:pt x="184" y="788"/>
                </a:lnTo>
                <a:lnTo>
                  <a:pt x="184" y="788"/>
                </a:lnTo>
                <a:lnTo>
                  <a:pt x="166" y="788"/>
                </a:lnTo>
                <a:lnTo>
                  <a:pt x="148" y="792"/>
                </a:lnTo>
                <a:lnTo>
                  <a:pt x="130" y="797"/>
                </a:lnTo>
                <a:lnTo>
                  <a:pt x="112" y="806"/>
                </a:lnTo>
                <a:lnTo>
                  <a:pt x="98" y="815"/>
                </a:lnTo>
                <a:lnTo>
                  <a:pt x="83" y="827"/>
                </a:lnTo>
                <a:lnTo>
                  <a:pt x="68" y="840"/>
                </a:lnTo>
                <a:lnTo>
                  <a:pt x="54" y="855"/>
                </a:lnTo>
                <a:lnTo>
                  <a:pt x="42" y="870"/>
                </a:lnTo>
                <a:lnTo>
                  <a:pt x="32" y="888"/>
                </a:lnTo>
                <a:lnTo>
                  <a:pt x="23" y="907"/>
                </a:lnTo>
                <a:lnTo>
                  <a:pt x="15" y="927"/>
                </a:lnTo>
                <a:lnTo>
                  <a:pt x="9" y="948"/>
                </a:lnTo>
                <a:lnTo>
                  <a:pt x="5" y="970"/>
                </a:lnTo>
                <a:lnTo>
                  <a:pt x="2" y="993"/>
                </a:lnTo>
                <a:lnTo>
                  <a:pt x="0" y="1016"/>
                </a:lnTo>
                <a:lnTo>
                  <a:pt x="0" y="1016"/>
                </a:lnTo>
                <a:lnTo>
                  <a:pt x="2" y="1040"/>
                </a:lnTo>
                <a:lnTo>
                  <a:pt x="5" y="1063"/>
                </a:lnTo>
                <a:lnTo>
                  <a:pt x="9" y="1085"/>
                </a:lnTo>
                <a:lnTo>
                  <a:pt x="15" y="1106"/>
                </a:lnTo>
                <a:lnTo>
                  <a:pt x="23" y="1126"/>
                </a:lnTo>
                <a:lnTo>
                  <a:pt x="32" y="1145"/>
                </a:lnTo>
                <a:lnTo>
                  <a:pt x="42" y="1163"/>
                </a:lnTo>
                <a:lnTo>
                  <a:pt x="54" y="1179"/>
                </a:lnTo>
                <a:lnTo>
                  <a:pt x="68" y="1193"/>
                </a:lnTo>
                <a:lnTo>
                  <a:pt x="83" y="1206"/>
                </a:lnTo>
                <a:lnTo>
                  <a:pt x="98" y="1218"/>
                </a:lnTo>
                <a:lnTo>
                  <a:pt x="112" y="1227"/>
                </a:lnTo>
                <a:lnTo>
                  <a:pt x="130" y="1236"/>
                </a:lnTo>
                <a:lnTo>
                  <a:pt x="148" y="1241"/>
                </a:lnTo>
                <a:lnTo>
                  <a:pt x="166" y="1245"/>
                </a:lnTo>
                <a:lnTo>
                  <a:pt x="184" y="1245"/>
                </a:lnTo>
                <a:lnTo>
                  <a:pt x="184" y="1245"/>
                </a:lnTo>
                <a:lnTo>
                  <a:pt x="201" y="1245"/>
                </a:lnTo>
                <a:lnTo>
                  <a:pt x="217" y="1242"/>
                </a:lnTo>
                <a:lnTo>
                  <a:pt x="231" y="1239"/>
                </a:lnTo>
                <a:lnTo>
                  <a:pt x="243" y="1233"/>
                </a:lnTo>
                <a:lnTo>
                  <a:pt x="254" y="1227"/>
                </a:lnTo>
                <a:lnTo>
                  <a:pt x="265" y="1220"/>
                </a:lnTo>
                <a:lnTo>
                  <a:pt x="275" y="1214"/>
                </a:lnTo>
                <a:lnTo>
                  <a:pt x="283" y="1206"/>
                </a:lnTo>
                <a:lnTo>
                  <a:pt x="298" y="1191"/>
                </a:lnTo>
                <a:lnTo>
                  <a:pt x="307" y="1178"/>
                </a:lnTo>
                <a:lnTo>
                  <a:pt x="314" y="1166"/>
                </a:lnTo>
                <a:lnTo>
                  <a:pt x="314" y="1166"/>
                </a:lnTo>
                <a:lnTo>
                  <a:pt x="320" y="1155"/>
                </a:lnTo>
                <a:lnTo>
                  <a:pt x="326" y="1147"/>
                </a:lnTo>
                <a:lnTo>
                  <a:pt x="332" y="1139"/>
                </a:lnTo>
                <a:lnTo>
                  <a:pt x="340" y="1133"/>
                </a:lnTo>
                <a:lnTo>
                  <a:pt x="346" y="1129"/>
                </a:lnTo>
                <a:lnTo>
                  <a:pt x="353" y="1126"/>
                </a:lnTo>
                <a:lnTo>
                  <a:pt x="359" y="1124"/>
                </a:lnTo>
                <a:lnTo>
                  <a:pt x="365" y="1124"/>
                </a:lnTo>
                <a:lnTo>
                  <a:pt x="371" y="1126"/>
                </a:lnTo>
                <a:lnTo>
                  <a:pt x="377" y="1129"/>
                </a:lnTo>
                <a:lnTo>
                  <a:pt x="383" y="1133"/>
                </a:lnTo>
                <a:lnTo>
                  <a:pt x="388" y="1139"/>
                </a:lnTo>
                <a:lnTo>
                  <a:pt x="390" y="1147"/>
                </a:lnTo>
                <a:lnTo>
                  <a:pt x="393" y="1155"/>
                </a:lnTo>
                <a:lnTo>
                  <a:pt x="395" y="1166"/>
                </a:lnTo>
                <a:lnTo>
                  <a:pt x="395" y="1178"/>
                </a:lnTo>
                <a:lnTo>
                  <a:pt x="395" y="1429"/>
                </a:lnTo>
                <a:lnTo>
                  <a:pt x="398" y="1429"/>
                </a:lnTo>
                <a:lnTo>
                  <a:pt x="398" y="1975"/>
                </a:lnTo>
                <a:lnTo>
                  <a:pt x="1199" y="1975"/>
                </a:lnTo>
                <a:lnTo>
                  <a:pt x="1199" y="1975"/>
                </a:lnTo>
                <a:lnTo>
                  <a:pt x="1211" y="1975"/>
                </a:lnTo>
                <a:lnTo>
                  <a:pt x="1220" y="1973"/>
                </a:lnTo>
                <a:lnTo>
                  <a:pt x="1229" y="1970"/>
                </a:lnTo>
                <a:lnTo>
                  <a:pt x="1237" y="1967"/>
                </a:lnTo>
                <a:lnTo>
                  <a:pt x="1242" y="1963"/>
                </a:lnTo>
                <a:lnTo>
                  <a:pt x="1247" y="1957"/>
                </a:lnTo>
                <a:lnTo>
                  <a:pt x="1250" y="1951"/>
                </a:lnTo>
                <a:lnTo>
                  <a:pt x="1251" y="1945"/>
                </a:lnTo>
                <a:lnTo>
                  <a:pt x="1251" y="1939"/>
                </a:lnTo>
                <a:lnTo>
                  <a:pt x="1250" y="1933"/>
                </a:lnTo>
                <a:lnTo>
                  <a:pt x="1247" y="1925"/>
                </a:lnTo>
                <a:lnTo>
                  <a:pt x="1242" y="1919"/>
                </a:lnTo>
                <a:lnTo>
                  <a:pt x="1238" y="1912"/>
                </a:lnTo>
                <a:lnTo>
                  <a:pt x="1231" y="1906"/>
                </a:lnTo>
                <a:lnTo>
                  <a:pt x="1222" y="1900"/>
                </a:lnTo>
                <a:lnTo>
                  <a:pt x="1211" y="1894"/>
                </a:lnTo>
                <a:lnTo>
                  <a:pt x="1211" y="1894"/>
                </a:lnTo>
                <a:lnTo>
                  <a:pt x="1198" y="1886"/>
                </a:lnTo>
                <a:lnTo>
                  <a:pt x="1186" y="1878"/>
                </a:lnTo>
                <a:lnTo>
                  <a:pt x="1171" y="1863"/>
                </a:lnTo>
                <a:lnTo>
                  <a:pt x="1163" y="1855"/>
                </a:lnTo>
                <a:lnTo>
                  <a:pt x="1156" y="1845"/>
                </a:lnTo>
                <a:lnTo>
                  <a:pt x="1150" y="1834"/>
                </a:lnTo>
                <a:lnTo>
                  <a:pt x="1142" y="1822"/>
                </a:lnTo>
                <a:lnTo>
                  <a:pt x="1138" y="1810"/>
                </a:lnTo>
                <a:lnTo>
                  <a:pt x="1133" y="1797"/>
                </a:lnTo>
                <a:lnTo>
                  <a:pt x="1132" y="1780"/>
                </a:lnTo>
                <a:lnTo>
                  <a:pt x="1130" y="1764"/>
                </a:lnTo>
                <a:lnTo>
                  <a:pt x="1130" y="1764"/>
                </a:lnTo>
                <a:lnTo>
                  <a:pt x="1132" y="1746"/>
                </a:lnTo>
                <a:lnTo>
                  <a:pt x="1135" y="1728"/>
                </a:lnTo>
                <a:lnTo>
                  <a:pt x="1141" y="1710"/>
                </a:lnTo>
                <a:lnTo>
                  <a:pt x="1148" y="1692"/>
                </a:lnTo>
                <a:lnTo>
                  <a:pt x="1159" y="1677"/>
                </a:lnTo>
                <a:lnTo>
                  <a:pt x="1169" y="1662"/>
                </a:lnTo>
                <a:lnTo>
                  <a:pt x="1183" y="1647"/>
                </a:lnTo>
                <a:lnTo>
                  <a:pt x="1198" y="1634"/>
                </a:lnTo>
                <a:lnTo>
                  <a:pt x="1214" y="1622"/>
                </a:lnTo>
                <a:lnTo>
                  <a:pt x="1232" y="1611"/>
                </a:lnTo>
                <a:lnTo>
                  <a:pt x="1250" y="1602"/>
                </a:lnTo>
                <a:lnTo>
                  <a:pt x="1271" y="1595"/>
                </a:lnTo>
                <a:lnTo>
                  <a:pt x="1292" y="1589"/>
                </a:lnTo>
                <a:lnTo>
                  <a:pt x="1314" y="1585"/>
                </a:lnTo>
                <a:lnTo>
                  <a:pt x="1337" y="1582"/>
                </a:lnTo>
                <a:lnTo>
                  <a:pt x="1361" y="1580"/>
                </a:lnTo>
                <a:lnTo>
                  <a:pt x="1361" y="1580"/>
                </a:lnTo>
                <a:lnTo>
                  <a:pt x="1383" y="1582"/>
                </a:lnTo>
                <a:lnTo>
                  <a:pt x="1405" y="1585"/>
                </a:lnTo>
                <a:lnTo>
                  <a:pt x="1428" y="1589"/>
                </a:lnTo>
                <a:lnTo>
                  <a:pt x="1449" y="1595"/>
                </a:lnTo>
                <a:lnTo>
                  <a:pt x="1470" y="1602"/>
                </a:lnTo>
                <a:lnTo>
                  <a:pt x="1488" y="1611"/>
                </a:lnTo>
                <a:lnTo>
                  <a:pt x="1506" y="1622"/>
                </a:lnTo>
                <a:lnTo>
                  <a:pt x="1522" y="1634"/>
                </a:lnTo>
                <a:lnTo>
                  <a:pt x="1537" y="1647"/>
                </a:lnTo>
                <a:lnTo>
                  <a:pt x="1550" y="1662"/>
                </a:lnTo>
                <a:lnTo>
                  <a:pt x="1561" y="1677"/>
                </a:lnTo>
                <a:lnTo>
                  <a:pt x="1571" y="1692"/>
                </a:lnTo>
                <a:lnTo>
                  <a:pt x="1579" y="1710"/>
                </a:lnTo>
                <a:lnTo>
                  <a:pt x="1585" y="1728"/>
                </a:lnTo>
                <a:lnTo>
                  <a:pt x="1588" y="1746"/>
                </a:lnTo>
                <a:lnTo>
                  <a:pt x="1589" y="1764"/>
                </a:lnTo>
                <a:lnTo>
                  <a:pt x="1589" y="1764"/>
                </a:lnTo>
                <a:close/>
              </a:path>
            </a:pathLst>
          </a:custGeom>
          <a:solidFill>
            <a:schemeClr val="accent6">
              <a:lumMod val="60000"/>
              <a:lumOff val="40000"/>
            </a:schemeClr>
          </a:solidFill>
          <a:ln w="28575">
            <a:solidFill>
              <a:schemeClr val="bg1">
                <a:lumMod val="50000"/>
              </a:schemeClr>
            </a:solidFill>
            <a:prstDash val="solid"/>
            <a:round/>
            <a:headEnd/>
            <a:tailEnd/>
          </a:ln>
        </p:spPr>
        <p:txBody>
          <a:bodyPr bIns="360000" anchor="ctr"/>
          <a:lstStyle/>
          <a:p>
            <a:pPr algn="ctr" eaLnBrk="1" hangingPunct="1"/>
            <a:endParaRPr lang="en-GB" dirty="0">
              <a:cs typeface="Arial" charset="0"/>
            </a:endParaRPr>
          </a:p>
          <a:p>
            <a:pPr algn="ctr" eaLnBrk="1" hangingPunct="1"/>
            <a:r>
              <a:rPr lang="en-GB" b="1" dirty="0">
                <a:cs typeface="Arial" charset="0"/>
              </a:rPr>
              <a:t>Size/</a:t>
            </a:r>
          </a:p>
          <a:p>
            <a:pPr algn="ctr" eaLnBrk="1" hangingPunct="1"/>
            <a:r>
              <a:rPr lang="en-GB" b="1" dirty="0">
                <a:cs typeface="Arial" charset="0"/>
              </a:rPr>
              <a:t>Quantity</a:t>
            </a:r>
          </a:p>
        </p:txBody>
      </p:sp>
      <p:sp>
        <p:nvSpPr>
          <p:cNvPr id="22" name="Freeform 13">
            <a:extLst>
              <a:ext uri="{FF2B5EF4-FFF2-40B4-BE49-F238E27FC236}">
                <a16:creationId xmlns:a16="http://schemas.microsoft.com/office/drawing/2014/main" id="{024937A5-8BBB-4D32-A772-6FF90835FCAC}"/>
              </a:ext>
            </a:extLst>
          </p:cNvPr>
          <p:cNvSpPr>
            <a:spLocks/>
          </p:cNvSpPr>
          <p:nvPr/>
        </p:nvSpPr>
        <p:spPr bwMode="auto">
          <a:xfrm>
            <a:off x="10136274" y="4216747"/>
            <a:ext cx="1570037" cy="1731725"/>
          </a:xfrm>
          <a:custGeom>
            <a:avLst/>
            <a:gdLst>
              <a:gd name="T0" fmla="*/ 179 w 1976"/>
              <a:gd name="T1" fmla="*/ 1584 h 2375"/>
              <a:gd name="T2" fmla="*/ 130 w 1976"/>
              <a:gd name="T3" fmla="*/ 1563 h 2375"/>
              <a:gd name="T4" fmla="*/ 88 w 1976"/>
              <a:gd name="T5" fmla="*/ 1520 h 2375"/>
              <a:gd name="T6" fmla="*/ 70 w 1976"/>
              <a:gd name="T7" fmla="*/ 1489 h 2375"/>
              <a:gd name="T8" fmla="*/ 43 w 1976"/>
              <a:gd name="T9" fmla="*/ 1468 h 2375"/>
              <a:gd name="T10" fmla="*/ 18 w 1976"/>
              <a:gd name="T11" fmla="*/ 1472 h 2375"/>
              <a:gd name="T12" fmla="*/ 1 w 1976"/>
              <a:gd name="T13" fmla="*/ 1498 h 2375"/>
              <a:gd name="T14" fmla="*/ 1976 w 1976"/>
              <a:gd name="T15" fmla="*/ 2375 h 2375"/>
              <a:gd name="T16" fmla="*/ 1120 w 1976"/>
              <a:gd name="T17" fmla="*/ 394 h 2375"/>
              <a:gd name="T18" fmla="*/ 1088 w 1976"/>
              <a:gd name="T19" fmla="*/ 390 h 2375"/>
              <a:gd name="T20" fmla="*/ 1069 w 1976"/>
              <a:gd name="T21" fmla="*/ 370 h 2375"/>
              <a:gd name="T22" fmla="*/ 1070 w 1976"/>
              <a:gd name="T23" fmla="*/ 345 h 2375"/>
              <a:gd name="T24" fmla="*/ 1097 w 1976"/>
              <a:gd name="T25" fmla="*/ 318 h 2375"/>
              <a:gd name="T26" fmla="*/ 1133 w 1976"/>
              <a:gd name="T27" fmla="*/ 296 h 2375"/>
              <a:gd name="T28" fmla="*/ 1169 w 1976"/>
              <a:gd name="T29" fmla="*/ 254 h 2375"/>
              <a:gd name="T30" fmla="*/ 1187 w 1976"/>
              <a:gd name="T31" fmla="*/ 200 h 2375"/>
              <a:gd name="T32" fmla="*/ 1184 w 1976"/>
              <a:gd name="T33" fmla="*/ 146 h 2375"/>
              <a:gd name="T34" fmla="*/ 1149 w 1976"/>
              <a:gd name="T35" fmla="*/ 80 h 2375"/>
              <a:gd name="T36" fmla="*/ 1087 w 1976"/>
              <a:gd name="T37" fmla="*/ 31 h 2375"/>
              <a:gd name="T38" fmla="*/ 1004 w 1976"/>
              <a:gd name="T39" fmla="*/ 3 h 2375"/>
              <a:gd name="T40" fmla="*/ 936 w 1976"/>
              <a:gd name="T41" fmla="*/ 1 h 2375"/>
              <a:gd name="T42" fmla="*/ 849 w 1976"/>
              <a:gd name="T43" fmla="*/ 22 h 2375"/>
              <a:gd name="T44" fmla="*/ 782 w 1976"/>
              <a:gd name="T45" fmla="*/ 67 h 2375"/>
              <a:gd name="T46" fmla="*/ 740 w 1976"/>
              <a:gd name="T47" fmla="*/ 130 h 2375"/>
              <a:gd name="T48" fmla="*/ 729 w 1976"/>
              <a:gd name="T49" fmla="*/ 184 h 2375"/>
              <a:gd name="T50" fmla="*/ 741 w 1976"/>
              <a:gd name="T51" fmla="*/ 242 h 2375"/>
              <a:gd name="T52" fmla="*/ 770 w 1976"/>
              <a:gd name="T53" fmla="*/ 282 h 2375"/>
              <a:gd name="T54" fmla="*/ 810 w 1976"/>
              <a:gd name="T55" fmla="*/ 314 h 2375"/>
              <a:gd name="T56" fmla="*/ 841 w 1976"/>
              <a:gd name="T57" fmla="*/ 338 h 2375"/>
              <a:gd name="T58" fmla="*/ 850 w 1976"/>
              <a:gd name="T59" fmla="*/ 364 h 2375"/>
              <a:gd name="T60" fmla="*/ 836 w 1976"/>
              <a:gd name="T61" fmla="*/ 385 h 2375"/>
              <a:gd name="T62" fmla="*/ 798 w 1976"/>
              <a:gd name="T63" fmla="*/ 394 h 2375"/>
              <a:gd name="T64" fmla="*/ 0 w 1976"/>
              <a:gd name="T65" fmla="*/ 1199 h 2375"/>
              <a:gd name="T66" fmla="*/ 4 w 1976"/>
              <a:gd name="T67" fmla="*/ 1228 h 2375"/>
              <a:gd name="T68" fmla="*/ 24 w 1976"/>
              <a:gd name="T69" fmla="*/ 1249 h 2375"/>
              <a:gd name="T70" fmla="*/ 49 w 1976"/>
              <a:gd name="T71" fmla="*/ 1246 h 2375"/>
              <a:gd name="T72" fmla="*/ 76 w 1976"/>
              <a:gd name="T73" fmla="*/ 1219 h 2375"/>
              <a:gd name="T74" fmla="*/ 99 w 1976"/>
              <a:gd name="T75" fmla="*/ 1185 h 2375"/>
              <a:gd name="T76" fmla="*/ 140 w 1976"/>
              <a:gd name="T77" fmla="*/ 1148 h 2375"/>
              <a:gd name="T78" fmla="*/ 194 w 1976"/>
              <a:gd name="T79" fmla="*/ 1130 h 2375"/>
              <a:gd name="T80" fmla="*/ 248 w 1976"/>
              <a:gd name="T81" fmla="*/ 1134 h 2375"/>
              <a:gd name="T82" fmla="*/ 314 w 1976"/>
              <a:gd name="T83" fmla="*/ 1169 h 2375"/>
              <a:gd name="T84" fmla="*/ 363 w 1976"/>
              <a:gd name="T85" fmla="*/ 1230 h 2375"/>
              <a:gd name="T86" fmla="*/ 392 w 1976"/>
              <a:gd name="T87" fmla="*/ 1312 h 2375"/>
              <a:gd name="T88" fmla="*/ 393 w 1976"/>
              <a:gd name="T89" fmla="*/ 1382 h 2375"/>
              <a:gd name="T90" fmla="*/ 372 w 1976"/>
              <a:gd name="T91" fmla="*/ 1468 h 2375"/>
              <a:gd name="T92" fmla="*/ 327 w 1976"/>
              <a:gd name="T93" fmla="*/ 1536 h 2375"/>
              <a:gd name="T94" fmla="*/ 265 w 1976"/>
              <a:gd name="T95" fmla="*/ 1578 h 2375"/>
              <a:gd name="T96" fmla="*/ 211 w 1976"/>
              <a:gd name="T97" fmla="*/ 1589 h 2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6" h="2375">
                <a:moveTo>
                  <a:pt x="211" y="1589"/>
                </a:moveTo>
                <a:lnTo>
                  <a:pt x="211" y="1589"/>
                </a:lnTo>
                <a:lnTo>
                  <a:pt x="194" y="1587"/>
                </a:lnTo>
                <a:lnTo>
                  <a:pt x="179" y="1584"/>
                </a:lnTo>
                <a:lnTo>
                  <a:pt x="164" y="1581"/>
                </a:lnTo>
                <a:lnTo>
                  <a:pt x="152" y="1575"/>
                </a:lnTo>
                <a:lnTo>
                  <a:pt x="140" y="1569"/>
                </a:lnTo>
                <a:lnTo>
                  <a:pt x="130" y="1563"/>
                </a:lnTo>
                <a:lnTo>
                  <a:pt x="121" y="1556"/>
                </a:lnTo>
                <a:lnTo>
                  <a:pt x="112" y="1548"/>
                </a:lnTo>
                <a:lnTo>
                  <a:pt x="99" y="1533"/>
                </a:lnTo>
                <a:lnTo>
                  <a:pt x="88" y="1520"/>
                </a:lnTo>
                <a:lnTo>
                  <a:pt x="81" y="1508"/>
                </a:lnTo>
                <a:lnTo>
                  <a:pt x="81" y="1508"/>
                </a:lnTo>
                <a:lnTo>
                  <a:pt x="76" y="1498"/>
                </a:lnTo>
                <a:lnTo>
                  <a:pt x="70" y="1489"/>
                </a:lnTo>
                <a:lnTo>
                  <a:pt x="63" y="1481"/>
                </a:lnTo>
                <a:lnTo>
                  <a:pt x="57" y="1475"/>
                </a:lnTo>
                <a:lnTo>
                  <a:pt x="49" y="1471"/>
                </a:lnTo>
                <a:lnTo>
                  <a:pt x="43" y="1468"/>
                </a:lnTo>
                <a:lnTo>
                  <a:pt x="36" y="1468"/>
                </a:lnTo>
                <a:lnTo>
                  <a:pt x="30" y="1468"/>
                </a:lnTo>
                <a:lnTo>
                  <a:pt x="24" y="1469"/>
                </a:lnTo>
                <a:lnTo>
                  <a:pt x="18" y="1472"/>
                </a:lnTo>
                <a:lnTo>
                  <a:pt x="13" y="1477"/>
                </a:lnTo>
                <a:lnTo>
                  <a:pt x="9" y="1483"/>
                </a:lnTo>
                <a:lnTo>
                  <a:pt x="4" y="1489"/>
                </a:lnTo>
                <a:lnTo>
                  <a:pt x="1" y="1498"/>
                </a:lnTo>
                <a:lnTo>
                  <a:pt x="0" y="1508"/>
                </a:lnTo>
                <a:lnTo>
                  <a:pt x="0" y="1520"/>
                </a:lnTo>
                <a:lnTo>
                  <a:pt x="0" y="2375"/>
                </a:lnTo>
                <a:lnTo>
                  <a:pt x="1976" y="2375"/>
                </a:lnTo>
                <a:lnTo>
                  <a:pt x="1976" y="396"/>
                </a:lnTo>
                <a:lnTo>
                  <a:pt x="1522" y="396"/>
                </a:lnTo>
                <a:lnTo>
                  <a:pt x="1522" y="394"/>
                </a:lnTo>
                <a:lnTo>
                  <a:pt x="1120" y="394"/>
                </a:lnTo>
                <a:lnTo>
                  <a:pt x="1120" y="394"/>
                </a:lnTo>
                <a:lnTo>
                  <a:pt x="1108" y="394"/>
                </a:lnTo>
                <a:lnTo>
                  <a:pt x="1097" y="393"/>
                </a:lnTo>
                <a:lnTo>
                  <a:pt x="1088" y="390"/>
                </a:lnTo>
                <a:lnTo>
                  <a:pt x="1082" y="385"/>
                </a:lnTo>
                <a:lnTo>
                  <a:pt x="1076" y="381"/>
                </a:lnTo>
                <a:lnTo>
                  <a:pt x="1072" y="376"/>
                </a:lnTo>
                <a:lnTo>
                  <a:pt x="1069" y="370"/>
                </a:lnTo>
                <a:lnTo>
                  <a:pt x="1067" y="364"/>
                </a:lnTo>
                <a:lnTo>
                  <a:pt x="1067" y="358"/>
                </a:lnTo>
                <a:lnTo>
                  <a:pt x="1067" y="351"/>
                </a:lnTo>
                <a:lnTo>
                  <a:pt x="1070" y="345"/>
                </a:lnTo>
                <a:lnTo>
                  <a:pt x="1075" y="338"/>
                </a:lnTo>
                <a:lnTo>
                  <a:pt x="1081" y="332"/>
                </a:lnTo>
                <a:lnTo>
                  <a:pt x="1088" y="324"/>
                </a:lnTo>
                <a:lnTo>
                  <a:pt x="1097" y="318"/>
                </a:lnTo>
                <a:lnTo>
                  <a:pt x="1108" y="314"/>
                </a:lnTo>
                <a:lnTo>
                  <a:pt x="1108" y="314"/>
                </a:lnTo>
                <a:lnTo>
                  <a:pt x="1120" y="306"/>
                </a:lnTo>
                <a:lnTo>
                  <a:pt x="1133" y="296"/>
                </a:lnTo>
                <a:lnTo>
                  <a:pt x="1148" y="282"/>
                </a:lnTo>
                <a:lnTo>
                  <a:pt x="1155" y="273"/>
                </a:lnTo>
                <a:lnTo>
                  <a:pt x="1163" y="264"/>
                </a:lnTo>
                <a:lnTo>
                  <a:pt x="1169" y="254"/>
                </a:lnTo>
                <a:lnTo>
                  <a:pt x="1175" y="242"/>
                </a:lnTo>
                <a:lnTo>
                  <a:pt x="1181" y="230"/>
                </a:lnTo>
                <a:lnTo>
                  <a:pt x="1184" y="215"/>
                </a:lnTo>
                <a:lnTo>
                  <a:pt x="1187" y="200"/>
                </a:lnTo>
                <a:lnTo>
                  <a:pt x="1188" y="184"/>
                </a:lnTo>
                <a:lnTo>
                  <a:pt x="1188" y="184"/>
                </a:lnTo>
                <a:lnTo>
                  <a:pt x="1187" y="166"/>
                </a:lnTo>
                <a:lnTo>
                  <a:pt x="1184" y="146"/>
                </a:lnTo>
                <a:lnTo>
                  <a:pt x="1178" y="130"/>
                </a:lnTo>
                <a:lnTo>
                  <a:pt x="1170" y="112"/>
                </a:lnTo>
                <a:lnTo>
                  <a:pt x="1160" y="95"/>
                </a:lnTo>
                <a:lnTo>
                  <a:pt x="1149" y="80"/>
                </a:lnTo>
                <a:lnTo>
                  <a:pt x="1136" y="67"/>
                </a:lnTo>
                <a:lnTo>
                  <a:pt x="1121" y="53"/>
                </a:lnTo>
                <a:lnTo>
                  <a:pt x="1105" y="42"/>
                </a:lnTo>
                <a:lnTo>
                  <a:pt x="1087" y="31"/>
                </a:lnTo>
                <a:lnTo>
                  <a:pt x="1067" y="22"/>
                </a:lnTo>
                <a:lnTo>
                  <a:pt x="1048" y="15"/>
                </a:lnTo>
                <a:lnTo>
                  <a:pt x="1027" y="7"/>
                </a:lnTo>
                <a:lnTo>
                  <a:pt x="1004" y="3"/>
                </a:lnTo>
                <a:lnTo>
                  <a:pt x="982" y="1"/>
                </a:lnTo>
                <a:lnTo>
                  <a:pt x="958" y="0"/>
                </a:lnTo>
                <a:lnTo>
                  <a:pt x="958" y="0"/>
                </a:lnTo>
                <a:lnTo>
                  <a:pt x="936" y="1"/>
                </a:lnTo>
                <a:lnTo>
                  <a:pt x="912" y="3"/>
                </a:lnTo>
                <a:lnTo>
                  <a:pt x="891" y="7"/>
                </a:lnTo>
                <a:lnTo>
                  <a:pt x="870" y="15"/>
                </a:lnTo>
                <a:lnTo>
                  <a:pt x="849" y="22"/>
                </a:lnTo>
                <a:lnTo>
                  <a:pt x="830" y="31"/>
                </a:lnTo>
                <a:lnTo>
                  <a:pt x="813" y="42"/>
                </a:lnTo>
                <a:lnTo>
                  <a:pt x="797" y="53"/>
                </a:lnTo>
                <a:lnTo>
                  <a:pt x="782" y="67"/>
                </a:lnTo>
                <a:lnTo>
                  <a:pt x="768" y="80"/>
                </a:lnTo>
                <a:lnTo>
                  <a:pt x="756" y="95"/>
                </a:lnTo>
                <a:lnTo>
                  <a:pt x="747" y="112"/>
                </a:lnTo>
                <a:lnTo>
                  <a:pt x="740" y="130"/>
                </a:lnTo>
                <a:lnTo>
                  <a:pt x="734" y="146"/>
                </a:lnTo>
                <a:lnTo>
                  <a:pt x="731" y="166"/>
                </a:lnTo>
                <a:lnTo>
                  <a:pt x="729" y="184"/>
                </a:lnTo>
                <a:lnTo>
                  <a:pt x="729" y="184"/>
                </a:lnTo>
                <a:lnTo>
                  <a:pt x="729" y="200"/>
                </a:lnTo>
                <a:lnTo>
                  <a:pt x="732" y="215"/>
                </a:lnTo>
                <a:lnTo>
                  <a:pt x="737" y="230"/>
                </a:lnTo>
                <a:lnTo>
                  <a:pt x="741" y="242"/>
                </a:lnTo>
                <a:lnTo>
                  <a:pt x="747" y="254"/>
                </a:lnTo>
                <a:lnTo>
                  <a:pt x="755" y="264"/>
                </a:lnTo>
                <a:lnTo>
                  <a:pt x="762" y="273"/>
                </a:lnTo>
                <a:lnTo>
                  <a:pt x="770" y="282"/>
                </a:lnTo>
                <a:lnTo>
                  <a:pt x="785" y="296"/>
                </a:lnTo>
                <a:lnTo>
                  <a:pt x="797" y="306"/>
                </a:lnTo>
                <a:lnTo>
                  <a:pt x="810" y="314"/>
                </a:lnTo>
                <a:lnTo>
                  <a:pt x="810" y="314"/>
                </a:lnTo>
                <a:lnTo>
                  <a:pt x="819" y="318"/>
                </a:lnTo>
                <a:lnTo>
                  <a:pt x="828" y="324"/>
                </a:lnTo>
                <a:lnTo>
                  <a:pt x="836" y="332"/>
                </a:lnTo>
                <a:lnTo>
                  <a:pt x="841" y="338"/>
                </a:lnTo>
                <a:lnTo>
                  <a:pt x="846" y="345"/>
                </a:lnTo>
                <a:lnTo>
                  <a:pt x="849" y="351"/>
                </a:lnTo>
                <a:lnTo>
                  <a:pt x="850" y="358"/>
                </a:lnTo>
                <a:lnTo>
                  <a:pt x="850" y="364"/>
                </a:lnTo>
                <a:lnTo>
                  <a:pt x="849" y="370"/>
                </a:lnTo>
                <a:lnTo>
                  <a:pt x="846" y="376"/>
                </a:lnTo>
                <a:lnTo>
                  <a:pt x="841" y="381"/>
                </a:lnTo>
                <a:lnTo>
                  <a:pt x="836" y="385"/>
                </a:lnTo>
                <a:lnTo>
                  <a:pt x="828" y="390"/>
                </a:lnTo>
                <a:lnTo>
                  <a:pt x="819" y="393"/>
                </a:lnTo>
                <a:lnTo>
                  <a:pt x="809" y="394"/>
                </a:lnTo>
                <a:lnTo>
                  <a:pt x="798" y="394"/>
                </a:lnTo>
                <a:lnTo>
                  <a:pt x="547" y="394"/>
                </a:lnTo>
                <a:lnTo>
                  <a:pt x="547" y="396"/>
                </a:lnTo>
                <a:lnTo>
                  <a:pt x="0" y="396"/>
                </a:lnTo>
                <a:lnTo>
                  <a:pt x="0" y="1199"/>
                </a:lnTo>
                <a:lnTo>
                  <a:pt x="0" y="1199"/>
                </a:lnTo>
                <a:lnTo>
                  <a:pt x="0" y="1209"/>
                </a:lnTo>
                <a:lnTo>
                  <a:pt x="1" y="1219"/>
                </a:lnTo>
                <a:lnTo>
                  <a:pt x="4" y="1228"/>
                </a:lnTo>
                <a:lnTo>
                  <a:pt x="9" y="1236"/>
                </a:lnTo>
                <a:lnTo>
                  <a:pt x="13" y="1242"/>
                </a:lnTo>
                <a:lnTo>
                  <a:pt x="18" y="1246"/>
                </a:lnTo>
                <a:lnTo>
                  <a:pt x="24" y="1249"/>
                </a:lnTo>
                <a:lnTo>
                  <a:pt x="30" y="1251"/>
                </a:lnTo>
                <a:lnTo>
                  <a:pt x="36" y="1251"/>
                </a:lnTo>
                <a:lnTo>
                  <a:pt x="43" y="1249"/>
                </a:lnTo>
                <a:lnTo>
                  <a:pt x="49" y="1246"/>
                </a:lnTo>
                <a:lnTo>
                  <a:pt x="57" y="1242"/>
                </a:lnTo>
                <a:lnTo>
                  <a:pt x="63" y="1236"/>
                </a:lnTo>
                <a:lnTo>
                  <a:pt x="70" y="1228"/>
                </a:lnTo>
                <a:lnTo>
                  <a:pt x="76" y="1219"/>
                </a:lnTo>
                <a:lnTo>
                  <a:pt x="81" y="1211"/>
                </a:lnTo>
                <a:lnTo>
                  <a:pt x="81" y="1211"/>
                </a:lnTo>
                <a:lnTo>
                  <a:pt x="88" y="1197"/>
                </a:lnTo>
                <a:lnTo>
                  <a:pt x="99" y="1185"/>
                </a:lnTo>
                <a:lnTo>
                  <a:pt x="112" y="1170"/>
                </a:lnTo>
                <a:lnTo>
                  <a:pt x="121" y="1163"/>
                </a:lnTo>
                <a:lnTo>
                  <a:pt x="130" y="1155"/>
                </a:lnTo>
                <a:lnTo>
                  <a:pt x="140" y="1148"/>
                </a:lnTo>
                <a:lnTo>
                  <a:pt x="152" y="1142"/>
                </a:lnTo>
                <a:lnTo>
                  <a:pt x="164" y="1137"/>
                </a:lnTo>
                <a:lnTo>
                  <a:pt x="179" y="1133"/>
                </a:lnTo>
                <a:lnTo>
                  <a:pt x="194" y="1130"/>
                </a:lnTo>
                <a:lnTo>
                  <a:pt x="211" y="1130"/>
                </a:lnTo>
                <a:lnTo>
                  <a:pt x="211" y="1130"/>
                </a:lnTo>
                <a:lnTo>
                  <a:pt x="229" y="1131"/>
                </a:lnTo>
                <a:lnTo>
                  <a:pt x="248" y="1134"/>
                </a:lnTo>
                <a:lnTo>
                  <a:pt x="265" y="1140"/>
                </a:lnTo>
                <a:lnTo>
                  <a:pt x="282" y="1148"/>
                </a:lnTo>
                <a:lnTo>
                  <a:pt x="299" y="1157"/>
                </a:lnTo>
                <a:lnTo>
                  <a:pt x="314" y="1169"/>
                </a:lnTo>
                <a:lnTo>
                  <a:pt x="327" y="1182"/>
                </a:lnTo>
                <a:lnTo>
                  <a:pt x="341" y="1197"/>
                </a:lnTo>
                <a:lnTo>
                  <a:pt x="353" y="1214"/>
                </a:lnTo>
                <a:lnTo>
                  <a:pt x="363" y="1230"/>
                </a:lnTo>
                <a:lnTo>
                  <a:pt x="372" y="1249"/>
                </a:lnTo>
                <a:lnTo>
                  <a:pt x="380" y="1270"/>
                </a:lnTo>
                <a:lnTo>
                  <a:pt x="387" y="1291"/>
                </a:lnTo>
                <a:lnTo>
                  <a:pt x="392" y="1312"/>
                </a:lnTo>
                <a:lnTo>
                  <a:pt x="393" y="1336"/>
                </a:lnTo>
                <a:lnTo>
                  <a:pt x="395" y="1359"/>
                </a:lnTo>
                <a:lnTo>
                  <a:pt x="395" y="1359"/>
                </a:lnTo>
                <a:lnTo>
                  <a:pt x="393" y="1382"/>
                </a:lnTo>
                <a:lnTo>
                  <a:pt x="392" y="1405"/>
                </a:lnTo>
                <a:lnTo>
                  <a:pt x="387" y="1427"/>
                </a:lnTo>
                <a:lnTo>
                  <a:pt x="380" y="1448"/>
                </a:lnTo>
                <a:lnTo>
                  <a:pt x="372" y="1468"/>
                </a:lnTo>
                <a:lnTo>
                  <a:pt x="363" y="1487"/>
                </a:lnTo>
                <a:lnTo>
                  <a:pt x="353" y="1505"/>
                </a:lnTo>
                <a:lnTo>
                  <a:pt x="341" y="1521"/>
                </a:lnTo>
                <a:lnTo>
                  <a:pt x="327" y="1536"/>
                </a:lnTo>
                <a:lnTo>
                  <a:pt x="314" y="1548"/>
                </a:lnTo>
                <a:lnTo>
                  <a:pt x="299" y="1560"/>
                </a:lnTo>
                <a:lnTo>
                  <a:pt x="282" y="1571"/>
                </a:lnTo>
                <a:lnTo>
                  <a:pt x="265" y="1578"/>
                </a:lnTo>
                <a:lnTo>
                  <a:pt x="248" y="1584"/>
                </a:lnTo>
                <a:lnTo>
                  <a:pt x="229" y="1587"/>
                </a:lnTo>
                <a:lnTo>
                  <a:pt x="211" y="1589"/>
                </a:lnTo>
                <a:lnTo>
                  <a:pt x="211" y="1589"/>
                </a:lnTo>
                <a:close/>
              </a:path>
            </a:pathLst>
          </a:custGeom>
          <a:solidFill>
            <a:schemeClr val="accent6">
              <a:lumMod val="60000"/>
              <a:lumOff val="40000"/>
            </a:schemeClr>
          </a:solidFill>
          <a:ln w="28575">
            <a:solidFill>
              <a:schemeClr val="bg1">
                <a:lumMod val="50000"/>
              </a:schemeClr>
            </a:solidFill>
            <a:prstDash val="solid"/>
            <a:round/>
            <a:headEnd/>
            <a:tailEnd/>
          </a:ln>
        </p:spPr>
        <p:txBody>
          <a:bodyPr bIns="360000" anchor="ctr"/>
          <a:lstStyle/>
          <a:p>
            <a:pPr algn="ctr" eaLnBrk="1" hangingPunct="1"/>
            <a:endParaRPr lang="en-GB" b="1" dirty="0">
              <a:cs typeface="Arial" charset="0"/>
            </a:endParaRPr>
          </a:p>
          <a:p>
            <a:pPr algn="ctr" eaLnBrk="1" hangingPunct="1"/>
            <a:endParaRPr lang="en-GB" b="1" dirty="0">
              <a:cs typeface="Arial" charset="0"/>
            </a:endParaRPr>
          </a:p>
          <a:p>
            <a:pPr algn="ctr" eaLnBrk="1" hangingPunct="1"/>
            <a:r>
              <a:rPr lang="en-GB" b="1" dirty="0">
                <a:cs typeface="Arial" charset="0"/>
              </a:rPr>
              <a:t>     Destruction</a:t>
            </a:r>
          </a:p>
        </p:txBody>
      </p:sp>
      <p:sp>
        <p:nvSpPr>
          <p:cNvPr id="23" name="Freeform 5">
            <a:extLst>
              <a:ext uri="{FF2B5EF4-FFF2-40B4-BE49-F238E27FC236}">
                <a16:creationId xmlns:a16="http://schemas.microsoft.com/office/drawing/2014/main" id="{FF6A3585-8F00-4ACC-8C39-65C7C2FB41DF}"/>
              </a:ext>
            </a:extLst>
          </p:cNvPr>
          <p:cNvSpPr>
            <a:spLocks/>
          </p:cNvSpPr>
          <p:nvPr/>
        </p:nvSpPr>
        <p:spPr bwMode="auto">
          <a:xfrm>
            <a:off x="5428880" y="3028460"/>
            <a:ext cx="1571625" cy="1733182"/>
          </a:xfrm>
          <a:custGeom>
            <a:avLst/>
            <a:gdLst>
              <a:gd name="T0" fmla="*/ 1810 w 1979"/>
              <a:gd name="T1" fmla="*/ 795 h 2378"/>
              <a:gd name="T2" fmla="*/ 1859 w 1979"/>
              <a:gd name="T3" fmla="*/ 816 h 2378"/>
              <a:gd name="T4" fmla="*/ 1901 w 1979"/>
              <a:gd name="T5" fmla="*/ 859 h 2378"/>
              <a:gd name="T6" fmla="*/ 1925 w 1979"/>
              <a:gd name="T7" fmla="*/ 897 h 2378"/>
              <a:gd name="T8" fmla="*/ 1964 w 1979"/>
              <a:gd name="T9" fmla="*/ 912 h 2378"/>
              <a:gd name="T10" fmla="*/ 1131 w 1979"/>
              <a:gd name="T11" fmla="*/ 0 h 2378"/>
              <a:gd name="T12" fmla="*/ 1125 w 1979"/>
              <a:gd name="T13" fmla="*/ 24 h 2378"/>
              <a:gd name="T14" fmla="*/ 1152 w 1979"/>
              <a:gd name="T15" fmla="*/ 58 h 2378"/>
              <a:gd name="T16" fmla="*/ 1191 w 1979"/>
              <a:gd name="T17" fmla="*/ 82 h 2378"/>
              <a:gd name="T18" fmla="*/ 1229 w 1979"/>
              <a:gd name="T19" fmla="*/ 125 h 2378"/>
              <a:gd name="T20" fmla="*/ 1245 w 1979"/>
              <a:gd name="T21" fmla="*/ 178 h 2378"/>
              <a:gd name="T22" fmla="*/ 1242 w 1979"/>
              <a:gd name="T23" fmla="*/ 231 h 2378"/>
              <a:gd name="T24" fmla="*/ 1208 w 1979"/>
              <a:gd name="T25" fmla="*/ 297 h 2378"/>
              <a:gd name="T26" fmla="*/ 1145 w 1979"/>
              <a:gd name="T27" fmla="*/ 348 h 2378"/>
              <a:gd name="T28" fmla="*/ 1063 w 1979"/>
              <a:gd name="T29" fmla="*/ 375 h 2378"/>
              <a:gd name="T30" fmla="*/ 994 w 1979"/>
              <a:gd name="T31" fmla="*/ 378 h 2378"/>
              <a:gd name="T32" fmla="*/ 907 w 1979"/>
              <a:gd name="T33" fmla="*/ 357 h 2378"/>
              <a:gd name="T34" fmla="*/ 840 w 1979"/>
              <a:gd name="T35" fmla="*/ 312 h 2378"/>
              <a:gd name="T36" fmla="*/ 798 w 1979"/>
              <a:gd name="T37" fmla="*/ 249 h 2378"/>
              <a:gd name="T38" fmla="*/ 788 w 1979"/>
              <a:gd name="T39" fmla="*/ 194 h 2378"/>
              <a:gd name="T40" fmla="*/ 800 w 1979"/>
              <a:gd name="T41" fmla="*/ 136 h 2378"/>
              <a:gd name="T42" fmla="*/ 828 w 1979"/>
              <a:gd name="T43" fmla="*/ 95 h 2378"/>
              <a:gd name="T44" fmla="*/ 868 w 1979"/>
              <a:gd name="T45" fmla="*/ 65 h 2378"/>
              <a:gd name="T46" fmla="*/ 906 w 1979"/>
              <a:gd name="T47" fmla="*/ 33 h 2378"/>
              <a:gd name="T48" fmla="*/ 903 w 1979"/>
              <a:gd name="T49" fmla="*/ 0 h 2378"/>
              <a:gd name="T50" fmla="*/ 856 w 1979"/>
              <a:gd name="T51" fmla="*/ 1982 h 2378"/>
              <a:gd name="T52" fmla="*/ 894 w 1979"/>
              <a:gd name="T53" fmla="*/ 1991 h 2378"/>
              <a:gd name="T54" fmla="*/ 909 w 1979"/>
              <a:gd name="T55" fmla="*/ 2013 h 2378"/>
              <a:gd name="T56" fmla="*/ 900 w 1979"/>
              <a:gd name="T57" fmla="*/ 2039 h 2378"/>
              <a:gd name="T58" fmla="*/ 868 w 1979"/>
              <a:gd name="T59" fmla="*/ 2064 h 2378"/>
              <a:gd name="T60" fmla="*/ 828 w 1979"/>
              <a:gd name="T61" fmla="*/ 2095 h 2378"/>
              <a:gd name="T62" fmla="*/ 800 w 1979"/>
              <a:gd name="T63" fmla="*/ 2134 h 2378"/>
              <a:gd name="T64" fmla="*/ 788 w 1979"/>
              <a:gd name="T65" fmla="*/ 2193 h 2378"/>
              <a:gd name="T66" fmla="*/ 798 w 1979"/>
              <a:gd name="T67" fmla="*/ 2248 h 2378"/>
              <a:gd name="T68" fmla="*/ 840 w 1979"/>
              <a:gd name="T69" fmla="*/ 2311 h 2378"/>
              <a:gd name="T70" fmla="*/ 907 w 1979"/>
              <a:gd name="T71" fmla="*/ 2356 h 2378"/>
              <a:gd name="T72" fmla="*/ 994 w 1979"/>
              <a:gd name="T73" fmla="*/ 2376 h 2378"/>
              <a:gd name="T74" fmla="*/ 1063 w 1979"/>
              <a:gd name="T75" fmla="*/ 2374 h 2378"/>
              <a:gd name="T76" fmla="*/ 1145 w 1979"/>
              <a:gd name="T77" fmla="*/ 2347 h 2378"/>
              <a:gd name="T78" fmla="*/ 1206 w 1979"/>
              <a:gd name="T79" fmla="*/ 2296 h 2378"/>
              <a:gd name="T80" fmla="*/ 1242 w 1979"/>
              <a:gd name="T81" fmla="*/ 2230 h 2378"/>
              <a:gd name="T82" fmla="*/ 1245 w 1979"/>
              <a:gd name="T83" fmla="*/ 2178 h 2378"/>
              <a:gd name="T84" fmla="*/ 1227 w 1979"/>
              <a:gd name="T85" fmla="*/ 2124 h 2378"/>
              <a:gd name="T86" fmla="*/ 1191 w 1979"/>
              <a:gd name="T87" fmla="*/ 2081 h 2378"/>
              <a:gd name="T88" fmla="*/ 1155 w 1979"/>
              <a:gd name="T89" fmla="*/ 2058 h 2378"/>
              <a:gd name="T90" fmla="*/ 1128 w 1979"/>
              <a:gd name="T91" fmla="*/ 2033 h 2378"/>
              <a:gd name="T92" fmla="*/ 1127 w 1979"/>
              <a:gd name="T93" fmla="*/ 2006 h 2378"/>
              <a:gd name="T94" fmla="*/ 1146 w 1979"/>
              <a:gd name="T95" fmla="*/ 1988 h 2378"/>
              <a:gd name="T96" fmla="*/ 1979 w 1979"/>
              <a:gd name="T97" fmla="*/ 1982 h 2378"/>
              <a:gd name="T98" fmla="*/ 1964 w 1979"/>
              <a:gd name="T99" fmla="*/ 1130 h 2378"/>
              <a:gd name="T100" fmla="*/ 1925 w 1979"/>
              <a:gd name="T101" fmla="*/ 1143 h 2378"/>
              <a:gd name="T102" fmla="*/ 1901 w 1979"/>
              <a:gd name="T103" fmla="*/ 1182 h 2378"/>
              <a:gd name="T104" fmla="*/ 1859 w 1979"/>
              <a:gd name="T105" fmla="*/ 1224 h 2378"/>
              <a:gd name="T106" fmla="*/ 1810 w 1979"/>
              <a:gd name="T107" fmla="*/ 1246 h 2378"/>
              <a:gd name="T108" fmla="*/ 1759 w 1979"/>
              <a:gd name="T109" fmla="*/ 1248 h 2378"/>
              <a:gd name="T110" fmla="*/ 1690 w 1979"/>
              <a:gd name="T111" fmla="*/ 1222 h 2378"/>
              <a:gd name="T112" fmla="*/ 1637 w 1979"/>
              <a:gd name="T113" fmla="*/ 1166 h 2378"/>
              <a:gd name="T114" fmla="*/ 1602 w 1979"/>
              <a:gd name="T115" fmla="*/ 1088 h 2378"/>
              <a:gd name="T116" fmla="*/ 1595 w 1979"/>
              <a:gd name="T117" fmla="*/ 1021 h 2378"/>
              <a:gd name="T118" fmla="*/ 1610 w 1979"/>
              <a:gd name="T119" fmla="*/ 931 h 2378"/>
              <a:gd name="T120" fmla="*/ 1649 w 1979"/>
              <a:gd name="T121" fmla="*/ 858 h 2378"/>
              <a:gd name="T122" fmla="*/ 1707 w 1979"/>
              <a:gd name="T123" fmla="*/ 808 h 2378"/>
              <a:gd name="T124" fmla="*/ 1779 w 1979"/>
              <a:gd name="T125" fmla="*/ 790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79" h="2378">
                <a:moveTo>
                  <a:pt x="1779" y="790"/>
                </a:moveTo>
                <a:lnTo>
                  <a:pt x="1779" y="790"/>
                </a:lnTo>
                <a:lnTo>
                  <a:pt x="1795" y="792"/>
                </a:lnTo>
                <a:lnTo>
                  <a:pt x="1810" y="795"/>
                </a:lnTo>
                <a:lnTo>
                  <a:pt x="1825" y="798"/>
                </a:lnTo>
                <a:lnTo>
                  <a:pt x="1837" y="804"/>
                </a:lnTo>
                <a:lnTo>
                  <a:pt x="1849" y="810"/>
                </a:lnTo>
                <a:lnTo>
                  <a:pt x="1859" y="816"/>
                </a:lnTo>
                <a:lnTo>
                  <a:pt x="1868" y="823"/>
                </a:lnTo>
                <a:lnTo>
                  <a:pt x="1877" y="831"/>
                </a:lnTo>
                <a:lnTo>
                  <a:pt x="1891" y="846"/>
                </a:lnTo>
                <a:lnTo>
                  <a:pt x="1901" y="859"/>
                </a:lnTo>
                <a:lnTo>
                  <a:pt x="1909" y="871"/>
                </a:lnTo>
                <a:lnTo>
                  <a:pt x="1909" y="871"/>
                </a:lnTo>
                <a:lnTo>
                  <a:pt x="1916" y="886"/>
                </a:lnTo>
                <a:lnTo>
                  <a:pt x="1925" y="897"/>
                </a:lnTo>
                <a:lnTo>
                  <a:pt x="1936" y="906"/>
                </a:lnTo>
                <a:lnTo>
                  <a:pt x="1945" y="910"/>
                </a:lnTo>
                <a:lnTo>
                  <a:pt x="1955" y="913"/>
                </a:lnTo>
                <a:lnTo>
                  <a:pt x="1964" y="912"/>
                </a:lnTo>
                <a:lnTo>
                  <a:pt x="1972" y="907"/>
                </a:lnTo>
                <a:lnTo>
                  <a:pt x="1979" y="900"/>
                </a:lnTo>
                <a:lnTo>
                  <a:pt x="1979" y="0"/>
                </a:lnTo>
                <a:lnTo>
                  <a:pt x="1131" y="0"/>
                </a:lnTo>
                <a:lnTo>
                  <a:pt x="1131" y="0"/>
                </a:lnTo>
                <a:lnTo>
                  <a:pt x="1127" y="7"/>
                </a:lnTo>
                <a:lnTo>
                  <a:pt x="1125" y="15"/>
                </a:lnTo>
                <a:lnTo>
                  <a:pt x="1125" y="24"/>
                </a:lnTo>
                <a:lnTo>
                  <a:pt x="1128" y="33"/>
                </a:lnTo>
                <a:lnTo>
                  <a:pt x="1134" y="42"/>
                </a:lnTo>
                <a:lnTo>
                  <a:pt x="1142" y="50"/>
                </a:lnTo>
                <a:lnTo>
                  <a:pt x="1152" y="58"/>
                </a:lnTo>
                <a:lnTo>
                  <a:pt x="1166" y="65"/>
                </a:lnTo>
                <a:lnTo>
                  <a:pt x="1166" y="65"/>
                </a:lnTo>
                <a:lnTo>
                  <a:pt x="1179" y="73"/>
                </a:lnTo>
                <a:lnTo>
                  <a:pt x="1191" y="82"/>
                </a:lnTo>
                <a:lnTo>
                  <a:pt x="1206" y="95"/>
                </a:lnTo>
                <a:lnTo>
                  <a:pt x="1214" y="104"/>
                </a:lnTo>
                <a:lnTo>
                  <a:pt x="1221" y="113"/>
                </a:lnTo>
                <a:lnTo>
                  <a:pt x="1229" y="125"/>
                </a:lnTo>
                <a:lnTo>
                  <a:pt x="1235" y="136"/>
                </a:lnTo>
                <a:lnTo>
                  <a:pt x="1239" y="149"/>
                </a:lnTo>
                <a:lnTo>
                  <a:pt x="1244" y="163"/>
                </a:lnTo>
                <a:lnTo>
                  <a:pt x="1245" y="178"/>
                </a:lnTo>
                <a:lnTo>
                  <a:pt x="1247" y="194"/>
                </a:lnTo>
                <a:lnTo>
                  <a:pt x="1247" y="194"/>
                </a:lnTo>
                <a:lnTo>
                  <a:pt x="1245" y="213"/>
                </a:lnTo>
                <a:lnTo>
                  <a:pt x="1242" y="231"/>
                </a:lnTo>
                <a:lnTo>
                  <a:pt x="1236" y="249"/>
                </a:lnTo>
                <a:lnTo>
                  <a:pt x="1229" y="266"/>
                </a:lnTo>
                <a:lnTo>
                  <a:pt x="1218" y="282"/>
                </a:lnTo>
                <a:lnTo>
                  <a:pt x="1208" y="297"/>
                </a:lnTo>
                <a:lnTo>
                  <a:pt x="1194" y="312"/>
                </a:lnTo>
                <a:lnTo>
                  <a:pt x="1179" y="326"/>
                </a:lnTo>
                <a:lnTo>
                  <a:pt x="1163" y="336"/>
                </a:lnTo>
                <a:lnTo>
                  <a:pt x="1145" y="348"/>
                </a:lnTo>
                <a:lnTo>
                  <a:pt x="1127" y="357"/>
                </a:lnTo>
                <a:lnTo>
                  <a:pt x="1106" y="364"/>
                </a:lnTo>
                <a:lnTo>
                  <a:pt x="1085" y="370"/>
                </a:lnTo>
                <a:lnTo>
                  <a:pt x="1063" y="375"/>
                </a:lnTo>
                <a:lnTo>
                  <a:pt x="1040" y="378"/>
                </a:lnTo>
                <a:lnTo>
                  <a:pt x="1018" y="379"/>
                </a:lnTo>
                <a:lnTo>
                  <a:pt x="1018" y="379"/>
                </a:lnTo>
                <a:lnTo>
                  <a:pt x="994" y="378"/>
                </a:lnTo>
                <a:lnTo>
                  <a:pt x="972" y="375"/>
                </a:lnTo>
                <a:lnTo>
                  <a:pt x="949" y="370"/>
                </a:lnTo>
                <a:lnTo>
                  <a:pt x="928" y="364"/>
                </a:lnTo>
                <a:lnTo>
                  <a:pt x="907" y="357"/>
                </a:lnTo>
                <a:lnTo>
                  <a:pt x="889" y="348"/>
                </a:lnTo>
                <a:lnTo>
                  <a:pt x="871" y="336"/>
                </a:lnTo>
                <a:lnTo>
                  <a:pt x="855" y="326"/>
                </a:lnTo>
                <a:lnTo>
                  <a:pt x="840" y="312"/>
                </a:lnTo>
                <a:lnTo>
                  <a:pt x="827" y="297"/>
                </a:lnTo>
                <a:lnTo>
                  <a:pt x="816" y="282"/>
                </a:lnTo>
                <a:lnTo>
                  <a:pt x="806" y="266"/>
                </a:lnTo>
                <a:lnTo>
                  <a:pt x="798" y="249"/>
                </a:lnTo>
                <a:lnTo>
                  <a:pt x="792" y="231"/>
                </a:lnTo>
                <a:lnTo>
                  <a:pt x="789" y="213"/>
                </a:lnTo>
                <a:lnTo>
                  <a:pt x="788" y="194"/>
                </a:lnTo>
                <a:lnTo>
                  <a:pt x="788" y="194"/>
                </a:lnTo>
                <a:lnTo>
                  <a:pt x="789" y="178"/>
                </a:lnTo>
                <a:lnTo>
                  <a:pt x="791" y="163"/>
                </a:lnTo>
                <a:lnTo>
                  <a:pt x="795" y="149"/>
                </a:lnTo>
                <a:lnTo>
                  <a:pt x="800" y="136"/>
                </a:lnTo>
                <a:lnTo>
                  <a:pt x="807" y="125"/>
                </a:lnTo>
                <a:lnTo>
                  <a:pt x="813" y="113"/>
                </a:lnTo>
                <a:lnTo>
                  <a:pt x="821" y="104"/>
                </a:lnTo>
                <a:lnTo>
                  <a:pt x="828" y="95"/>
                </a:lnTo>
                <a:lnTo>
                  <a:pt x="843" y="82"/>
                </a:lnTo>
                <a:lnTo>
                  <a:pt x="855" y="73"/>
                </a:lnTo>
                <a:lnTo>
                  <a:pt x="868" y="65"/>
                </a:lnTo>
                <a:lnTo>
                  <a:pt x="868" y="65"/>
                </a:lnTo>
                <a:lnTo>
                  <a:pt x="882" y="58"/>
                </a:lnTo>
                <a:lnTo>
                  <a:pt x="892" y="50"/>
                </a:lnTo>
                <a:lnTo>
                  <a:pt x="900" y="42"/>
                </a:lnTo>
                <a:lnTo>
                  <a:pt x="906" y="33"/>
                </a:lnTo>
                <a:lnTo>
                  <a:pt x="909" y="24"/>
                </a:lnTo>
                <a:lnTo>
                  <a:pt x="909" y="15"/>
                </a:lnTo>
                <a:lnTo>
                  <a:pt x="907" y="7"/>
                </a:lnTo>
                <a:lnTo>
                  <a:pt x="903" y="0"/>
                </a:lnTo>
                <a:lnTo>
                  <a:pt x="0" y="0"/>
                </a:lnTo>
                <a:lnTo>
                  <a:pt x="0" y="1982"/>
                </a:lnTo>
                <a:lnTo>
                  <a:pt x="856" y="1982"/>
                </a:lnTo>
                <a:lnTo>
                  <a:pt x="856" y="1982"/>
                </a:lnTo>
                <a:lnTo>
                  <a:pt x="867" y="1983"/>
                </a:lnTo>
                <a:lnTo>
                  <a:pt x="877" y="1985"/>
                </a:lnTo>
                <a:lnTo>
                  <a:pt x="886" y="1988"/>
                </a:lnTo>
                <a:lnTo>
                  <a:pt x="894" y="1991"/>
                </a:lnTo>
                <a:lnTo>
                  <a:pt x="900" y="1995"/>
                </a:lnTo>
                <a:lnTo>
                  <a:pt x="904" y="2001"/>
                </a:lnTo>
                <a:lnTo>
                  <a:pt x="907" y="2006"/>
                </a:lnTo>
                <a:lnTo>
                  <a:pt x="909" y="2013"/>
                </a:lnTo>
                <a:lnTo>
                  <a:pt x="909" y="2019"/>
                </a:lnTo>
                <a:lnTo>
                  <a:pt x="907" y="2025"/>
                </a:lnTo>
                <a:lnTo>
                  <a:pt x="904" y="2033"/>
                </a:lnTo>
                <a:lnTo>
                  <a:pt x="900" y="2039"/>
                </a:lnTo>
                <a:lnTo>
                  <a:pt x="894" y="2046"/>
                </a:lnTo>
                <a:lnTo>
                  <a:pt x="886" y="2052"/>
                </a:lnTo>
                <a:lnTo>
                  <a:pt x="877" y="2058"/>
                </a:lnTo>
                <a:lnTo>
                  <a:pt x="868" y="2064"/>
                </a:lnTo>
                <a:lnTo>
                  <a:pt x="868" y="2064"/>
                </a:lnTo>
                <a:lnTo>
                  <a:pt x="855" y="2072"/>
                </a:lnTo>
                <a:lnTo>
                  <a:pt x="843" y="2081"/>
                </a:lnTo>
                <a:lnTo>
                  <a:pt x="828" y="2095"/>
                </a:lnTo>
                <a:lnTo>
                  <a:pt x="821" y="2103"/>
                </a:lnTo>
                <a:lnTo>
                  <a:pt x="813" y="2113"/>
                </a:lnTo>
                <a:lnTo>
                  <a:pt x="806" y="2124"/>
                </a:lnTo>
                <a:lnTo>
                  <a:pt x="800" y="2134"/>
                </a:lnTo>
                <a:lnTo>
                  <a:pt x="795" y="2148"/>
                </a:lnTo>
                <a:lnTo>
                  <a:pt x="791" y="2161"/>
                </a:lnTo>
                <a:lnTo>
                  <a:pt x="788" y="2178"/>
                </a:lnTo>
                <a:lnTo>
                  <a:pt x="788" y="2193"/>
                </a:lnTo>
                <a:lnTo>
                  <a:pt x="788" y="2193"/>
                </a:lnTo>
                <a:lnTo>
                  <a:pt x="789" y="2212"/>
                </a:lnTo>
                <a:lnTo>
                  <a:pt x="792" y="2230"/>
                </a:lnTo>
                <a:lnTo>
                  <a:pt x="798" y="2248"/>
                </a:lnTo>
                <a:lnTo>
                  <a:pt x="806" y="2264"/>
                </a:lnTo>
                <a:lnTo>
                  <a:pt x="815" y="2281"/>
                </a:lnTo>
                <a:lnTo>
                  <a:pt x="827" y="2296"/>
                </a:lnTo>
                <a:lnTo>
                  <a:pt x="840" y="2311"/>
                </a:lnTo>
                <a:lnTo>
                  <a:pt x="855" y="2324"/>
                </a:lnTo>
                <a:lnTo>
                  <a:pt x="871" y="2336"/>
                </a:lnTo>
                <a:lnTo>
                  <a:pt x="888" y="2347"/>
                </a:lnTo>
                <a:lnTo>
                  <a:pt x="907" y="2356"/>
                </a:lnTo>
                <a:lnTo>
                  <a:pt x="928" y="2363"/>
                </a:lnTo>
                <a:lnTo>
                  <a:pt x="949" y="2369"/>
                </a:lnTo>
                <a:lnTo>
                  <a:pt x="970" y="2374"/>
                </a:lnTo>
                <a:lnTo>
                  <a:pt x="994" y="2376"/>
                </a:lnTo>
                <a:lnTo>
                  <a:pt x="1016" y="2378"/>
                </a:lnTo>
                <a:lnTo>
                  <a:pt x="1016" y="2378"/>
                </a:lnTo>
                <a:lnTo>
                  <a:pt x="1040" y="2376"/>
                </a:lnTo>
                <a:lnTo>
                  <a:pt x="1063" y="2374"/>
                </a:lnTo>
                <a:lnTo>
                  <a:pt x="1085" y="2369"/>
                </a:lnTo>
                <a:lnTo>
                  <a:pt x="1106" y="2363"/>
                </a:lnTo>
                <a:lnTo>
                  <a:pt x="1125" y="2356"/>
                </a:lnTo>
                <a:lnTo>
                  <a:pt x="1145" y="2347"/>
                </a:lnTo>
                <a:lnTo>
                  <a:pt x="1163" y="2336"/>
                </a:lnTo>
                <a:lnTo>
                  <a:pt x="1179" y="2324"/>
                </a:lnTo>
                <a:lnTo>
                  <a:pt x="1194" y="2311"/>
                </a:lnTo>
                <a:lnTo>
                  <a:pt x="1206" y="2296"/>
                </a:lnTo>
                <a:lnTo>
                  <a:pt x="1218" y="2281"/>
                </a:lnTo>
                <a:lnTo>
                  <a:pt x="1229" y="2264"/>
                </a:lnTo>
                <a:lnTo>
                  <a:pt x="1236" y="2248"/>
                </a:lnTo>
                <a:lnTo>
                  <a:pt x="1242" y="2230"/>
                </a:lnTo>
                <a:lnTo>
                  <a:pt x="1245" y="2212"/>
                </a:lnTo>
                <a:lnTo>
                  <a:pt x="1247" y="2193"/>
                </a:lnTo>
                <a:lnTo>
                  <a:pt x="1247" y="2193"/>
                </a:lnTo>
                <a:lnTo>
                  <a:pt x="1245" y="2178"/>
                </a:lnTo>
                <a:lnTo>
                  <a:pt x="1242" y="2161"/>
                </a:lnTo>
                <a:lnTo>
                  <a:pt x="1239" y="2148"/>
                </a:lnTo>
                <a:lnTo>
                  <a:pt x="1233" y="2134"/>
                </a:lnTo>
                <a:lnTo>
                  <a:pt x="1227" y="2124"/>
                </a:lnTo>
                <a:lnTo>
                  <a:pt x="1221" y="2113"/>
                </a:lnTo>
                <a:lnTo>
                  <a:pt x="1214" y="2103"/>
                </a:lnTo>
                <a:lnTo>
                  <a:pt x="1206" y="2095"/>
                </a:lnTo>
                <a:lnTo>
                  <a:pt x="1191" y="2081"/>
                </a:lnTo>
                <a:lnTo>
                  <a:pt x="1178" y="2072"/>
                </a:lnTo>
                <a:lnTo>
                  <a:pt x="1166" y="2064"/>
                </a:lnTo>
                <a:lnTo>
                  <a:pt x="1166" y="2064"/>
                </a:lnTo>
                <a:lnTo>
                  <a:pt x="1155" y="2058"/>
                </a:lnTo>
                <a:lnTo>
                  <a:pt x="1146" y="2052"/>
                </a:lnTo>
                <a:lnTo>
                  <a:pt x="1139" y="2046"/>
                </a:lnTo>
                <a:lnTo>
                  <a:pt x="1133" y="2039"/>
                </a:lnTo>
                <a:lnTo>
                  <a:pt x="1128" y="2033"/>
                </a:lnTo>
                <a:lnTo>
                  <a:pt x="1125" y="2025"/>
                </a:lnTo>
                <a:lnTo>
                  <a:pt x="1125" y="2019"/>
                </a:lnTo>
                <a:lnTo>
                  <a:pt x="1125" y="2013"/>
                </a:lnTo>
                <a:lnTo>
                  <a:pt x="1127" y="2006"/>
                </a:lnTo>
                <a:lnTo>
                  <a:pt x="1130" y="2001"/>
                </a:lnTo>
                <a:lnTo>
                  <a:pt x="1134" y="1995"/>
                </a:lnTo>
                <a:lnTo>
                  <a:pt x="1140" y="1991"/>
                </a:lnTo>
                <a:lnTo>
                  <a:pt x="1146" y="1988"/>
                </a:lnTo>
                <a:lnTo>
                  <a:pt x="1155" y="1985"/>
                </a:lnTo>
                <a:lnTo>
                  <a:pt x="1166" y="1983"/>
                </a:lnTo>
                <a:lnTo>
                  <a:pt x="1178" y="1982"/>
                </a:lnTo>
                <a:lnTo>
                  <a:pt x="1979" y="1982"/>
                </a:lnTo>
                <a:lnTo>
                  <a:pt x="1979" y="1142"/>
                </a:lnTo>
                <a:lnTo>
                  <a:pt x="1979" y="1142"/>
                </a:lnTo>
                <a:lnTo>
                  <a:pt x="1972" y="1134"/>
                </a:lnTo>
                <a:lnTo>
                  <a:pt x="1964" y="1130"/>
                </a:lnTo>
                <a:lnTo>
                  <a:pt x="1955" y="1128"/>
                </a:lnTo>
                <a:lnTo>
                  <a:pt x="1945" y="1130"/>
                </a:lnTo>
                <a:lnTo>
                  <a:pt x="1936" y="1136"/>
                </a:lnTo>
                <a:lnTo>
                  <a:pt x="1925" y="1143"/>
                </a:lnTo>
                <a:lnTo>
                  <a:pt x="1916" y="1155"/>
                </a:lnTo>
                <a:lnTo>
                  <a:pt x="1909" y="1170"/>
                </a:lnTo>
                <a:lnTo>
                  <a:pt x="1909" y="1170"/>
                </a:lnTo>
                <a:lnTo>
                  <a:pt x="1901" y="1182"/>
                </a:lnTo>
                <a:lnTo>
                  <a:pt x="1891" y="1196"/>
                </a:lnTo>
                <a:lnTo>
                  <a:pt x="1877" y="1209"/>
                </a:lnTo>
                <a:lnTo>
                  <a:pt x="1868" y="1216"/>
                </a:lnTo>
                <a:lnTo>
                  <a:pt x="1859" y="1224"/>
                </a:lnTo>
                <a:lnTo>
                  <a:pt x="1849" y="1231"/>
                </a:lnTo>
                <a:lnTo>
                  <a:pt x="1837" y="1237"/>
                </a:lnTo>
                <a:lnTo>
                  <a:pt x="1825" y="1242"/>
                </a:lnTo>
                <a:lnTo>
                  <a:pt x="1810" y="1246"/>
                </a:lnTo>
                <a:lnTo>
                  <a:pt x="1795" y="1249"/>
                </a:lnTo>
                <a:lnTo>
                  <a:pt x="1779" y="1249"/>
                </a:lnTo>
                <a:lnTo>
                  <a:pt x="1779" y="1249"/>
                </a:lnTo>
                <a:lnTo>
                  <a:pt x="1759" y="1248"/>
                </a:lnTo>
                <a:lnTo>
                  <a:pt x="1741" y="1245"/>
                </a:lnTo>
                <a:lnTo>
                  <a:pt x="1723" y="1239"/>
                </a:lnTo>
                <a:lnTo>
                  <a:pt x="1707" y="1231"/>
                </a:lnTo>
                <a:lnTo>
                  <a:pt x="1690" y="1222"/>
                </a:lnTo>
                <a:lnTo>
                  <a:pt x="1676" y="1211"/>
                </a:lnTo>
                <a:lnTo>
                  <a:pt x="1662" y="1197"/>
                </a:lnTo>
                <a:lnTo>
                  <a:pt x="1649" y="1182"/>
                </a:lnTo>
                <a:lnTo>
                  <a:pt x="1637" y="1166"/>
                </a:lnTo>
                <a:lnTo>
                  <a:pt x="1626" y="1149"/>
                </a:lnTo>
                <a:lnTo>
                  <a:pt x="1617" y="1130"/>
                </a:lnTo>
                <a:lnTo>
                  <a:pt x="1610" y="1110"/>
                </a:lnTo>
                <a:lnTo>
                  <a:pt x="1602" y="1088"/>
                </a:lnTo>
                <a:lnTo>
                  <a:pt x="1598" y="1067"/>
                </a:lnTo>
                <a:lnTo>
                  <a:pt x="1595" y="1043"/>
                </a:lnTo>
                <a:lnTo>
                  <a:pt x="1595" y="1021"/>
                </a:lnTo>
                <a:lnTo>
                  <a:pt x="1595" y="1021"/>
                </a:lnTo>
                <a:lnTo>
                  <a:pt x="1595" y="997"/>
                </a:lnTo>
                <a:lnTo>
                  <a:pt x="1598" y="974"/>
                </a:lnTo>
                <a:lnTo>
                  <a:pt x="1602" y="952"/>
                </a:lnTo>
                <a:lnTo>
                  <a:pt x="1610" y="931"/>
                </a:lnTo>
                <a:lnTo>
                  <a:pt x="1617" y="912"/>
                </a:lnTo>
                <a:lnTo>
                  <a:pt x="1626" y="892"/>
                </a:lnTo>
                <a:lnTo>
                  <a:pt x="1637" y="874"/>
                </a:lnTo>
                <a:lnTo>
                  <a:pt x="1649" y="858"/>
                </a:lnTo>
                <a:lnTo>
                  <a:pt x="1662" y="843"/>
                </a:lnTo>
                <a:lnTo>
                  <a:pt x="1676" y="831"/>
                </a:lnTo>
                <a:lnTo>
                  <a:pt x="1690" y="819"/>
                </a:lnTo>
                <a:lnTo>
                  <a:pt x="1707" y="808"/>
                </a:lnTo>
                <a:lnTo>
                  <a:pt x="1723" y="801"/>
                </a:lnTo>
                <a:lnTo>
                  <a:pt x="1741" y="795"/>
                </a:lnTo>
                <a:lnTo>
                  <a:pt x="1759" y="792"/>
                </a:lnTo>
                <a:lnTo>
                  <a:pt x="1779" y="790"/>
                </a:lnTo>
                <a:lnTo>
                  <a:pt x="1779" y="790"/>
                </a:lnTo>
                <a:close/>
              </a:path>
            </a:pathLst>
          </a:custGeom>
          <a:solidFill>
            <a:srgbClr val="BADCA2"/>
          </a:solidFill>
          <a:ln w="28575">
            <a:solidFill>
              <a:schemeClr val="bg1">
                <a:lumMod val="50000"/>
              </a:schemeClr>
            </a:solidFill>
            <a:prstDash val="solid"/>
            <a:round/>
            <a:headEnd/>
            <a:tailEnd/>
          </a:ln>
        </p:spPr>
        <p:txBody>
          <a:bodyPr bIns="360000" anchor="ctr"/>
          <a:lstStyle/>
          <a:p>
            <a:pPr algn="ctr" eaLnBrk="1" hangingPunct="1"/>
            <a:r>
              <a:rPr lang="en-GB" dirty="0">
                <a:cs typeface="Arial" charset="0"/>
              </a:rPr>
              <a:t>Season</a:t>
            </a:r>
          </a:p>
        </p:txBody>
      </p:sp>
      <p:sp>
        <p:nvSpPr>
          <p:cNvPr id="24" name="Freeform 10">
            <a:extLst>
              <a:ext uri="{FF2B5EF4-FFF2-40B4-BE49-F238E27FC236}">
                <a16:creationId xmlns:a16="http://schemas.microsoft.com/office/drawing/2014/main" id="{E0A557B9-ACA8-4AD8-AA2C-9877045BA18C}"/>
              </a:ext>
            </a:extLst>
          </p:cNvPr>
          <p:cNvSpPr>
            <a:spLocks/>
          </p:cNvSpPr>
          <p:nvPr/>
        </p:nvSpPr>
        <p:spPr bwMode="auto">
          <a:xfrm>
            <a:off x="5430467" y="1612922"/>
            <a:ext cx="1568450" cy="1731725"/>
          </a:xfrm>
          <a:custGeom>
            <a:avLst/>
            <a:gdLst>
              <a:gd name="T0" fmla="*/ 1797 w 1976"/>
              <a:gd name="T1" fmla="*/ 791 h 2375"/>
              <a:gd name="T2" fmla="*/ 1846 w 1976"/>
              <a:gd name="T3" fmla="*/ 812 h 2375"/>
              <a:gd name="T4" fmla="*/ 1886 w 1976"/>
              <a:gd name="T5" fmla="*/ 855 h 2375"/>
              <a:gd name="T6" fmla="*/ 1906 w 1976"/>
              <a:gd name="T7" fmla="*/ 886 h 2375"/>
              <a:gd name="T8" fmla="*/ 1933 w 1976"/>
              <a:gd name="T9" fmla="*/ 907 h 2375"/>
              <a:gd name="T10" fmla="*/ 1958 w 1976"/>
              <a:gd name="T11" fmla="*/ 903 h 2375"/>
              <a:gd name="T12" fmla="*/ 1973 w 1976"/>
              <a:gd name="T13" fmla="*/ 877 h 2375"/>
              <a:gd name="T14" fmla="*/ 0 w 1976"/>
              <a:gd name="T15" fmla="*/ 0 h 2375"/>
              <a:gd name="T16" fmla="*/ 856 w 1976"/>
              <a:gd name="T17" fmla="*/ 1981 h 2375"/>
              <a:gd name="T18" fmla="*/ 886 w 1976"/>
              <a:gd name="T19" fmla="*/ 1985 h 2375"/>
              <a:gd name="T20" fmla="*/ 907 w 1976"/>
              <a:gd name="T21" fmla="*/ 2005 h 2375"/>
              <a:gd name="T22" fmla="*/ 904 w 1976"/>
              <a:gd name="T23" fmla="*/ 2030 h 2375"/>
              <a:gd name="T24" fmla="*/ 879 w 1976"/>
              <a:gd name="T25" fmla="*/ 2057 h 2375"/>
              <a:gd name="T26" fmla="*/ 843 w 1976"/>
              <a:gd name="T27" fmla="*/ 2079 h 2375"/>
              <a:gd name="T28" fmla="*/ 807 w 1976"/>
              <a:gd name="T29" fmla="*/ 2121 h 2375"/>
              <a:gd name="T30" fmla="*/ 789 w 1976"/>
              <a:gd name="T31" fmla="*/ 2175 h 2375"/>
              <a:gd name="T32" fmla="*/ 792 w 1976"/>
              <a:gd name="T33" fmla="*/ 2229 h 2375"/>
              <a:gd name="T34" fmla="*/ 827 w 1976"/>
              <a:gd name="T35" fmla="*/ 2295 h 2375"/>
              <a:gd name="T36" fmla="*/ 889 w 1976"/>
              <a:gd name="T37" fmla="*/ 2344 h 2375"/>
              <a:gd name="T38" fmla="*/ 972 w 1976"/>
              <a:gd name="T39" fmla="*/ 2372 h 2375"/>
              <a:gd name="T40" fmla="*/ 1040 w 1976"/>
              <a:gd name="T41" fmla="*/ 2374 h 2375"/>
              <a:gd name="T42" fmla="*/ 1127 w 1976"/>
              <a:gd name="T43" fmla="*/ 2353 h 2375"/>
              <a:gd name="T44" fmla="*/ 1194 w 1976"/>
              <a:gd name="T45" fmla="*/ 2308 h 2375"/>
              <a:gd name="T46" fmla="*/ 1236 w 1976"/>
              <a:gd name="T47" fmla="*/ 2245 h 2375"/>
              <a:gd name="T48" fmla="*/ 1247 w 1976"/>
              <a:gd name="T49" fmla="*/ 2191 h 2375"/>
              <a:gd name="T50" fmla="*/ 1235 w 1976"/>
              <a:gd name="T51" fmla="*/ 2133 h 2375"/>
              <a:gd name="T52" fmla="*/ 1206 w 1976"/>
              <a:gd name="T53" fmla="*/ 2093 h 2375"/>
              <a:gd name="T54" fmla="*/ 1166 w 1976"/>
              <a:gd name="T55" fmla="*/ 2061 h 2375"/>
              <a:gd name="T56" fmla="*/ 1134 w 1976"/>
              <a:gd name="T57" fmla="*/ 2037 h 2375"/>
              <a:gd name="T58" fmla="*/ 1125 w 1976"/>
              <a:gd name="T59" fmla="*/ 2011 h 2375"/>
              <a:gd name="T60" fmla="*/ 1140 w 1976"/>
              <a:gd name="T61" fmla="*/ 1990 h 2375"/>
              <a:gd name="T62" fmla="*/ 1178 w 1976"/>
              <a:gd name="T63" fmla="*/ 1981 h 2375"/>
              <a:gd name="T64" fmla="*/ 1976 w 1976"/>
              <a:gd name="T65" fmla="*/ 1176 h 2375"/>
              <a:gd name="T66" fmla="*/ 1972 w 1976"/>
              <a:gd name="T67" fmla="*/ 1147 h 2375"/>
              <a:gd name="T68" fmla="*/ 1952 w 1976"/>
              <a:gd name="T69" fmla="*/ 1126 h 2375"/>
              <a:gd name="T70" fmla="*/ 1927 w 1976"/>
              <a:gd name="T71" fmla="*/ 1129 h 2375"/>
              <a:gd name="T72" fmla="*/ 1900 w 1976"/>
              <a:gd name="T73" fmla="*/ 1155 h 2375"/>
              <a:gd name="T74" fmla="*/ 1877 w 1976"/>
              <a:gd name="T75" fmla="*/ 1190 h 2375"/>
              <a:gd name="T76" fmla="*/ 1835 w 1976"/>
              <a:gd name="T77" fmla="*/ 1227 h 2375"/>
              <a:gd name="T78" fmla="*/ 1782 w 1976"/>
              <a:gd name="T79" fmla="*/ 1245 h 2375"/>
              <a:gd name="T80" fmla="*/ 1728 w 1976"/>
              <a:gd name="T81" fmla="*/ 1241 h 2375"/>
              <a:gd name="T82" fmla="*/ 1662 w 1976"/>
              <a:gd name="T83" fmla="*/ 1206 h 2375"/>
              <a:gd name="T84" fmla="*/ 1613 w 1976"/>
              <a:gd name="T85" fmla="*/ 1145 h 2375"/>
              <a:gd name="T86" fmla="*/ 1584 w 1976"/>
              <a:gd name="T87" fmla="*/ 1063 h 2375"/>
              <a:gd name="T88" fmla="*/ 1581 w 1976"/>
              <a:gd name="T89" fmla="*/ 993 h 2375"/>
              <a:gd name="T90" fmla="*/ 1604 w 1976"/>
              <a:gd name="T91" fmla="*/ 907 h 2375"/>
              <a:gd name="T92" fmla="*/ 1649 w 1976"/>
              <a:gd name="T93" fmla="*/ 839 h 2375"/>
              <a:gd name="T94" fmla="*/ 1710 w 1976"/>
              <a:gd name="T95" fmla="*/ 797 h 2375"/>
              <a:gd name="T96" fmla="*/ 1765 w 1976"/>
              <a:gd name="T97" fmla="*/ 786 h 2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6" h="2375">
                <a:moveTo>
                  <a:pt x="1765" y="786"/>
                </a:moveTo>
                <a:lnTo>
                  <a:pt x="1765" y="786"/>
                </a:lnTo>
                <a:lnTo>
                  <a:pt x="1782" y="788"/>
                </a:lnTo>
                <a:lnTo>
                  <a:pt x="1797" y="791"/>
                </a:lnTo>
                <a:lnTo>
                  <a:pt x="1810" y="794"/>
                </a:lnTo>
                <a:lnTo>
                  <a:pt x="1824" y="800"/>
                </a:lnTo>
                <a:lnTo>
                  <a:pt x="1835" y="806"/>
                </a:lnTo>
                <a:lnTo>
                  <a:pt x="1846" y="812"/>
                </a:lnTo>
                <a:lnTo>
                  <a:pt x="1855" y="819"/>
                </a:lnTo>
                <a:lnTo>
                  <a:pt x="1864" y="827"/>
                </a:lnTo>
                <a:lnTo>
                  <a:pt x="1877" y="842"/>
                </a:lnTo>
                <a:lnTo>
                  <a:pt x="1886" y="855"/>
                </a:lnTo>
                <a:lnTo>
                  <a:pt x="1894" y="867"/>
                </a:lnTo>
                <a:lnTo>
                  <a:pt x="1894" y="867"/>
                </a:lnTo>
                <a:lnTo>
                  <a:pt x="1900" y="877"/>
                </a:lnTo>
                <a:lnTo>
                  <a:pt x="1906" y="886"/>
                </a:lnTo>
                <a:lnTo>
                  <a:pt x="1913" y="894"/>
                </a:lnTo>
                <a:lnTo>
                  <a:pt x="1919" y="900"/>
                </a:lnTo>
                <a:lnTo>
                  <a:pt x="1927" y="904"/>
                </a:lnTo>
                <a:lnTo>
                  <a:pt x="1933" y="907"/>
                </a:lnTo>
                <a:lnTo>
                  <a:pt x="1940" y="907"/>
                </a:lnTo>
                <a:lnTo>
                  <a:pt x="1946" y="907"/>
                </a:lnTo>
                <a:lnTo>
                  <a:pt x="1952" y="906"/>
                </a:lnTo>
                <a:lnTo>
                  <a:pt x="1958" y="903"/>
                </a:lnTo>
                <a:lnTo>
                  <a:pt x="1963" y="898"/>
                </a:lnTo>
                <a:lnTo>
                  <a:pt x="1967" y="892"/>
                </a:lnTo>
                <a:lnTo>
                  <a:pt x="1972" y="886"/>
                </a:lnTo>
                <a:lnTo>
                  <a:pt x="1973" y="877"/>
                </a:lnTo>
                <a:lnTo>
                  <a:pt x="1976" y="867"/>
                </a:lnTo>
                <a:lnTo>
                  <a:pt x="1976" y="855"/>
                </a:lnTo>
                <a:lnTo>
                  <a:pt x="1976" y="0"/>
                </a:lnTo>
                <a:lnTo>
                  <a:pt x="0" y="0"/>
                </a:lnTo>
                <a:lnTo>
                  <a:pt x="0" y="1979"/>
                </a:lnTo>
                <a:lnTo>
                  <a:pt x="454" y="1979"/>
                </a:lnTo>
                <a:lnTo>
                  <a:pt x="454" y="1981"/>
                </a:lnTo>
                <a:lnTo>
                  <a:pt x="856" y="1981"/>
                </a:lnTo>
                <a:lnTo>
                  <a:pt x="856" y="1981"/>
                </a:lnTo>
                <a:lnTo>
                  <a:pt x="868" y="1981"/>
                </a:lnTo>
                <a:lnTo>
                  <a:pt x="877" y="1982"/>
                </a:lnTo>
                <a:lnTo>
                  <a:pt x="886" y="1985"/>
                </a:lnTo>
                <a:lnTo>
                  <a:pt x="894" y="1990"/>
                </a:lnTo>
                <a:lnTo>
                  <a:pt x="900" y="1994"/>
                </a:lnTo>
                <a:lnTo>
                  <a:pt x="904" y="1999"/>
                </a:lnTo>
                <a:lnTo>
                  <a:pt x="907" y="2005"/>
                </a:lnTo>
                <a:lnTo>
                  <a:pt x="909" y="2011"/>
                </a:lnTo>
                <a:lnTo>
                  <a:pt x="909" y="2017"/>
                </a:lnTo>
                <a:lnTo>
                  <a:pt x="907" y="2024"/>
                </a:lnTo>
                <a:lnTo>
                  <a:pt x="904" y="2030"/>
                </a:lnTo>
                <a:lnTo>
                  <a:pt x="900" y="2037"/>
                </a:lnTo>
                <a:lnTo>
                  <a:pt x="895" y="2043"/>
                </a:lnTo>
                <a:lnTo>
                  <a:pt x="888" y="2051"/>
                </a:lnTo>
                <a:lnTo>
                  <a:pt x="879" y="2057"/>
                </a:lnTo>
                <a:lnTo>
                  <a:pt x="868" y="2061"/>
                </a:lnTo>
                <a:lnTo>
                  <a:pt x="868" y="2061"/>
                </a:lnTo>
                <a:lnTo>
                  <a:pt x="855" y="2069"/>
                </a:lnTo>
                <a:lnTo>
                  <a:pt x="843" y="2079"/>
                </a:lnTo>
                <a:lnTo>
                  <a:pt x="828" y="2093"/>
                </a:lnTo>
                <a:lnTo>
                  <a:pt x="821" y="2102"/>
                </a:lnTo>
                <a:lnTo>
                  <a:pt x="813" y="2111"/>
                </a:lnTo>
                <a:lnTo>
                  <a:pt x="807" y="2121"/>
                </a:lnTo>
                <a:lnTo>
                  <a:pt x="800" y="2133"/>
                </a:lnTo>
                <a:lnTo>
                  <a:pt x="795" y="2145"/>
                </a:lnTo>
                <a:lnTo>
                  <a:pt x="791" y="2160"/>
                </a:lnTo>
                <a:lnTo>
                  <a:pt x="789" y="2175"/>
                </a:lnTo>
                <a:lnTo>
                  <a:pt x="788" y="2191"/>
                </a:lnTo>
                <a:lnTo>
                  <a:pt x="788" y="2191"/>
                </a:lnTo>
                <a:lnTo>
                  <a:pt x="789" y="2209"/>
                </a:lnTo>
                <a:lnTo>
                  <a:pt x="792" y="2229"/>
                </a:lnTo>
                <a:lnTo>
                  <a:pt x="798" y="2245"/>
                </a:lnTo>
                <a:lnTo>
                  <a:pt x="806" y="2263"/>
                </a:lnTo>
                <a:lnTo>
                  <a:pt x="816" y="2280"/>
                </a:lnTo>
                <a:lnTo>
                  <a:pt x="827" y="2295"/>
                </a:lnTo>
                <a:lnTo>
                  <a:pt x="840" y="2308"/>
                </a:lnTo>
                <a:lnTo>
                  <a:pt x="855" y="2321"/>
                </a:lnTo>
                <a:lnTo>
                  <a:pt x="871" y="2333"/>
                </a:lnTo>
                <a:lnTo>
                  <a:pt x="889" y="2344"/>
                </a:lnTo>
                <a:lnTo>
                  <a:pt x="907" y="2353"/>
                </a:lnTo>
                <a:lnTo>
                  <a:pt x="928" y="2360"/>
                </a:lnTo>
                <a:lnTo>
                  <a:pt x="949" y="2368"/>
                </a:lnTo>
                <a:lnTo>
                  <a:pt x="972" y="2372"/>
                </a:lnTo>
                <a:lnTo>
                  <a:pt x="994" y="2374"/>
                </a:lnTo>
                <a:lnTo>
                  <a:pt x="1018" y="2375"/>
                </a:lnTo>
                <a:lnTo>
                  <a:pt x="1018" y="2375"/>
                </a:lnTo>
                <a:lnTo>
                  <a:pt x="1040" y="2374"/>
                </a:lnTo>
                <a:lnTo>
                  <a:pt x="1063" y="2372"/>
                </a:lnTo>
                <a:lnTo>
                  <a:pt x="1085" y="2368"/>
                </a:lnTo>
                <a:lnTo>
                  <a:pt x="1106" y="2360"/>
                </a:lnTo>
                <a:lnTo>
                  <a:pt x="1127" y="2353"/>
                </a:lnTo>
                <a:lnTo>
                  <a:pt x="1145" y="2344"/>
                </a:lnTo>
                <a:lnTo>
                  <a:pt x="1163" y="2333"/>
                </a:lnTo>
                <a:lnTo>
                  <a:pt x="1179" y="2321"/>
                </a:lnTo>
                <a:lnTo>
                  <a:pt x="1194" y="2308"/>
                </a:lnTo>
                <a:lnTo>
                  <a:pt x="1208" y="2295"/>
                </a:lnTo>
                <a:lnTo>
                  <a:pt x="1218" y="2280"/>
                </a:lnTo>
                <a:lnTo>
                  <a:pt x="1229" y="2263"/>
                </a:lnTo>
                <a:lnTo>
                  <a:pt x="1236" y="2245"/>
                </a:lnTo>
                <a:lnTo>
                  <a:pt x="1242" y="2229"/>
                </a:lnTo>
                <a:lnTo>
                  <a:pt x="1245" y="2209"/>
                </a:lnTo>
                <a:lnTo>
                  <a:pt x="1247" y="2191"/>
                </a:lnTo>
                <a:lnTo>
                  <a:pt x="1247" y="2191"/>
                </a:lnTo>
                <a:lnTo>
                  <a:pt x="1245" y="2175"/>
                </a:lnTo>
                <a:lnTo>
                  <a:pt x="1244" y="2160"/>
                </a:lnTo>
                <a:lnTo>
                  <a:pt x="1239" y="2145"/>
                </a:lnTo>
                <a:lnTo>
                  <a:pt x="1235" y="2133"/>
                </a:lnTo>
                <a:lnTo>
                  <a:pt x="1229" y="2121"/>
                </a:lnTo>
                <a:lnTo>
                  <a:pt x="1221" y="2111"/>
                </a:lnTo>
                <a:lnTo>
                  <a:pt x="1214" y="2102"/>
                </a:lnTo>
                <a:lnTo>
                  <a:pt x="1206" y="2093"/>
                </a:lnTo>
                <a:lnTo>
                  <a:pt x="1191" y="2079"/>
                </a:lnTo>
                <a:lnTo>
                  <a:pt x="1179" y="2069"/>
                </a:lnTo>
                <a:lnTo>
                  <a:pt x="1166" y="2061"/>
                </a:lnTo>
                <a:lnTo>
                  <a:pt x="1166" y="2061"/>
                </a:lnTo>
                <a:lnTo>
                  <a:pt x="1155" y="2057"/>
                </a:lnTo>
                <a:lnTo>
                  <a:pt x="1146" y="2051"/>
                </a:lnTo>
                <a:lnTo>
                  <a:pt x="1139" y="2043"/>
                </a:lnTo>
                <a:lnTo>
                  <a:pt x="1134" y="2037"/>
                </a:lnTo>
                <a:lnTo>
                  <a:pt x="1130" y="2030"/>
                </a:lnTo>
                <a:lnTo>
                  <a:pt x="1127" y="2024"/>
                </a:lnTo>
                <a:lnTo>
                  <a:pt x="1125" y="2017"/>
                </a:lnTo>
                <a:lnTo>
                  <a:pt x="1125" y="2011"/>
                </a:lnTo>
                <a:lnTo>
                  <a:pt x="1127" y="2005"/>
                </a:lnTo>
                <a:lnTo>
                  <a:pt x="1130" y="1999"/>
                </a:lnTo>
                <a:lnTo>
                  <a:pt x="1134" y="1994"/>
                </a:lnTo>
                <a:lnTo>
                  <a:pt x="1140" y="1990"/>
                </a:lnTo>
                <a:lnTo>
                  <a:pt x="1148" y="1985"/>
                </a:lnTo>
                <a:lnTo>
                  <a:pt x="1157" y="1982"/>
                </a:lnTo>
                <a:lnTo>
                  <a:pt x="1166" y="1981"/>
                </a:lnTo>
                <a:lnTo>
                  <a:pt x="1178" y="1981"/>
                </a:lnTo>
                <a:lnTo>
                  <a:pt x="1429" y="1981"/>
                </a:lnTo>
                <a:lnTo>
                  <a:pt x="1429" y="1979"/>
                </a:lnTo>
                <a:lnTo>
                  <a:pt x="1976" y="1979"/>
                </a:lnTo>
                <a:lnTo>
                  <a:pt x="1976" y="1176"/>
                </a:lnTo>
                <a:lnTo>
                  <a:pt x="1976" y="1176"/>
                </a:lnTo>
                <a:lnTo>
                  <a:pt x="1976" y="1166"/>
                </a:lnTo>
                <a:lnTo>
                  <a:pt x="1973" y="1155"/>
                </a:lnTo>
                <a:lnTo>
                  <a:pt x="1972" y="1147"/>
                </a:lnTo>
                <a:lnTo>
                  <a:pt x="1967" y="1139"/>
                </a:lnTo>
                <a:lnTo>
                  <a:pt x="1963" y="1133"/>
                </a:lnTo>
                <a:lnTo>
                  <a:pt x="1958" y="1129"/>
                </a:lnTo>
                <a:lnTo>
                  <a:pt x="1952" y="1126"/>
                </a:lnTo>
                <a:lnTo>
                  <a:pt x="1946" y="1124"/>
                </a:lnTo>
                <a:lnTo>
                  <a:pt x="1940" y="1124"/>
                </a:lnTo>
                <a:lnTo>
                  <a:pt x="1933" y="1126"/>
                </a:lnTo>
                <a:lnTo>
                  <a:pt x="1927" y="1129"/>
                </a:lnTo>
                <a:lnTo>
                  <a:pt x="1919" y="1133"/>
                </a:lnTo>
                <a:lnTo>
                  <a:pt x="1913" y="1139"/>
                </a:lnTo>
                <a:lnTo>
                  <a:pt x="1906" y="1147"/>
                </a:lnTo>
                <a:lnTo>
                  <a:pt x="1900" y="1155"/>
                </a:lnTo>
                <a:lnTo>
                  <a:pt x="1894" y="1164"/>
                </a:lnTo>
                <a:lnTo>
                  <a:pt x="1894" y="1164"/>
                </a:lnTo>
                <a:lnTo>
                  <a:pt x="1886" y="1178"/>
                </a:lnTo>
                <a:lnTo>
                  <a:pt x="1877" y="1190"/>
                </a:lnTo>
                <a:lnTo>
                  <a:pt x="1864" y="1205"/>
                </a:lnTo>
                <a:lnTo>
                  <a:pt x="1855" y="1212"/>
                </a:lnTo>
                <a:lnTo>
                  <a:pt x="1846" y="1220"/>
                </a:lnTo>
                <a:lnTo>
                  <a:pt x="1835" y="1227"/>
                </a:lnTo>
                <a:lnTo>
                  <a:pt x="1824" y="1233"/>
                </a:lnTo>
                <a:lnTo>
                  <a:pt x="1810" y="1238"/>
                </a:lnTo>
                <a:lnTo>
                  <a:pt x="1797" y="1242"/>
                </a:lnTo>
                <a:lnTo>
                  <a:pt x="1782" y="1245"/>
                </a:lnTo>
                <a:lnTo>
                  <a:pt x="1765" y="1245"/>
                </a:lnTo>
                <a:lnTo>
                  <a:pt x="1765" y="1245"/>
                </a:lnTo>
                <a:lnTo>
                  <a:pt x="1746" y="1244"/>
                </a:lnTo>
                <a:lnTo>
                  <a:pt x="1728" y="1241"/>
                </a:lnTo>
                <a:lnTo>
                  <a:pt x="1710" y="1235"/>
                </a:lnTo>
                <a:lnTo>
                  <a:pt x="1693" y="1227"/>
                </a:lnTo>
                <a:lnTo>
                  <a:pt x="1677" y="1218"/>
                </a:lnTo>
                <a:lnTo>
                  <a:pt x="1662" y="1206"/>
                </a:lnTo>
                <a:lnTo>
                  <a:pt x="1649" y="1193"/>
                </a:lnTo>
                <a:lnTo>
                  <a:pt x="1635" y="1178"/>
                </a:lnTo>
                <a:lnTo>
                  <a:pt x="1623" y="1161"/>
                </a:lnTo>
                <a:lnTo>
                  <a:pt x="1613" y="1145"/>
                </a:lnTo>
                <a:lnTo>
                  <a:pt x="1604" y="1126"/>
                </a:lnTo>
                <a:lnTo>
                  <a:pt x="1595" y="1105"/>
                </a:lnTo>
                <a:lnTo>
                  <a:pt x="1589" y="1084"/>
                </a:lnTo>
                <a:lnTo>
                  <a:pt x="1584" y="1063"/>
                </a:lnTo>
                <a:lnTo>
                  <a:pt x="1581" y="1039"/>
                </a:lnTo>
                <a:lnTo>
                  <a:pt x="1581" y="1016"/>
                </a:lnTo>
                <a:lnTo>
                  <a:pt x="1581" y="1016"/>
                </a:lnTo>
                <a:lnTo>
                  <a:pt x="1581" y="993"/>
                </a:lnTo>
                <a:lnTo>
                  <a:pt x="1584" y="970"/>
                </a:lnTo>
                <a:lnTo>
                  <a:pt x="1589" y="948"/>
                </a:lnTo>
                <a:lnTo>
                  <a:pt x="1595" y="927"/>
                </a:lnTo>
                <a:lnTo>
                  <a:pt x="1604" y="907"/>
                </a:lnTo>
                <a:lnTo>
                  <a:pt x="1613" y="888"/>
                </a:lnTo>
                <a:lnTo>
                  <a:pt x="1623" y="870"/>
                </a:lnTo>
                <a:lnTo>
                  <a:pt x="1635" y="854"/>
                </a:lnTo>
                <a:lnTo>
                  <a:pt x="1649" y="839"/>
                </a:lnTo>
                <a:lnTo>
                  <a:pt x="1662" y="825"/>
                </a:lnTo>
                <a:lnTo>
                  <a:pt x="1677" y="815"/>
                </a:lnTo>
                <a:lnTo>
                  <a:pt x="1693" y="804"/>
                </a:lnTo>
                <a:lnTo>
                  <a:pt x="1710" y="797"/>
                </a:lnTo>
                <a:lnTo>
                  <a:pt x="1728" y="791"/>
                </a:lnTo>
                <a:lnTo>
                  <a:pt x="1746" y="788"/>
                </a:lnTo>
                <a:lnTo>
                  <a:pt x="1765" y="786"/>
                </a:lnTo>
                <a:lnTo>
                  <a:pt x="1765" y="786"/>
                </a:lnTo>
                <a:close/>
              </a:path>
            </a:pathLst>
          </a:custGeom>
          <a:solidFill>
            <a:srgbClr val="BADCA2"/>
          </a:solidFill>
          <a:ln w="28575">
            <a:solidFill>
              <a:schemeClr val="bg1">
                <a:lumMod val="50000"/>
              </a:schemeClr>
            </a:solidFill>
            <a:prstDash val="solid"/>
            <a:round/>
            <a:headEnd/>
            <a:tailEnd/>
          </a:ln>
        </p:spPr>
        <p:txBody>
          <a:bodyPr bIns="360000" anchor="ctr"/>
          <a:lstStyle/>
          <a:p>
            <a:pPr algn="ctr" eaLnBrk="1" hangingPunct="1"/>
            <a:r>
              <a:rPr lang="en-GB" dirty="0">
                <a:cs typeface="Arial" charset="0"/>
              </a:rPr>
              <a:t>Weather</a:t>
            </a:r>
          </a:p>
        </p:txBody>
      </p:sp>
      <p:sp>
        <p:nvSpPr>
          <p:cNvPr id="25" name="Freeform 11">
            <a:extLst>
              <a:ext uri="{FF2B5EF4-FFF2-40B4-BE49-F238E27FC236}">
                <a16:creationId xmlns:a16="http://schemas.microsoft.com/office/drawing/2014/main" id="{D5494C18-5DF9-4F70-AD41-49D5EEB40C76}"/>
              </a:ext>
            </a:extLst>
          </p:cNvPr>
          <p:cNvSpPr>
            <a:spLocks/>
          </p:cNvSpPr>
          <p:nvPr/>
        </p:nvSpPr>
        <p:spPr bwMode="auto">
          <a:xfrm>
            <a:off x="5428880" y="4473706"/>
            <a:ext cx="1887537" cy="1441647"/>
          </a:xfrm>
          <a:custGeom>
            <a:avLst/>
            <a:gdLst>
              <a:gd name="T0" fmla="*/ 791 w 2377"/>
              <a:gd name="T1" fmla="*/ 179 h 1976"/>
              <a:gd name="T2" fmla="*/ 813 w 2377"/>
              <a:gd name="T3" fmla="*/ 131 h 1976"/>
              <a:gd name="T4" fmla="*/ 855 w 2377"/>
              <a:gd name="T5" fmla="*/ 89 h 1976"/>
              <a:gd name="T6" fmla="*/ 886 w 2377"/>
              <a:gd name="T7" fmla="*/ 70 h 1976"/>
              <a:gd name="T8" fmla="*/ 907 w 2377"/>
              <a:gd name="T9" fmla="*/ 43 h 1976"/>
              <a:gd name="T10" fmla="*/ 904 w 2377"/>
              <a:gd name="T11" fmla="*/ 19 h 1976"/>
              <a:gd name="T12" fmla="*/ 877 w 2377"/>
              <a:gd name="T13" fmla="*/ 3 h 1976"/>
              <a:gd name="T14" fmla="*/ 0 w 2377"/>
              <a:gd name="T15" fmla="*/ 1976 h 1976"/>
              <a:gd name="T16" fmla="*/ 1980 w 2377"/>
              <a:gd name="T17" fmla="*/ 1121 h 1976"/>
              <a:gd name="T18" fmla="*/ 1986 w 2377"/>
              <a:gd name="T19" fmla="*/ 1090 h 1976"/>
              <a:gd name="T20" fmla="*/ 2004 w 2377"/>
              <a:gd name="T21" fmla="*/ 1069 h 1976"/>
              <a:gd name="T22" fmla="*/ 2031 w 2377"/>
              <a:gd name="T23" fmla="*/ 1072 h 1976"/>
              <a:gd name="T24" fmla="*/ 2057 w 2377"/>
              <a:gd name="T25" fmla="*/ 1099 h 1976"/>
              <a:gd name="T26" fmla="*/ 2079 w 2377"/>
              <a:gd name="T27" fmla="*/ 1134 h 1976"/>
              <a:gd name="T28" fmla="*/ 2121 w 2377"/>
              <a:gd name="T29" fmla="*/ 1170 h 1976"/>
              <a:gd name="T30" fmla="*/ 2175 w 2377"/>
              <a:gd name="T31" fmla="*/ 1188 h 1976"/>
              <a:gd name="T32" fmla="*/ 2229 w 2377"/>
              <a:gd name="T33" fmla="*/ 1184 h 1976"/>
              <a:gd name="T34" fmla="*/ 2294 w 2377"/>
              <a:gd name="T35" fmla="*/ 1149 h 1976"/>
              <a:gd name="T36" fmla="*/ 2345 w 2377"/>
              <a:gd name="T37" fmla="*/ 1088 h 1976"/>
              <a:gd name="T38" fmla="*/ 2372 w 2377"/>
              <a:gd name="T39" fmla="*/ 1006 h 1976"/>
              <a:gd name="T40" fmla="*/ 2375 w 2377"/>
              <a:gd name="T41" fmla="*/ 936 h 1976"/>
              <a:gd name="T42" fmla="*/ 2354 w 2377"/>
              <a:gd name="T43" fmla="*/ 850 h 1976"/>
              <a:gd name="T44" fmla="*/ 2309 w 2377"/>
              <a:gd name="T45" fmla="*/ 783 h 1976"/>
              <a:gd name="T46" fmla="*/ 2247 w 2377"/>
              <a:gd name="T47" fmla="*/ 740 h 1976"/>
              <a:gd name="T48" fmla="*/ 2191 w 2377"/>
              <a:gd name="T49" fmla="*/ 729 h 1976"/>
              <a:gd name="T50" fmla="*/ 2133 w 2377"/>
              <a:gd name="T51" fmla="*/ 743 h 1976"/>
              <a:gd name="T52" fmla="*/ 2093 w 2377"/>
              <a:gd name="T53" fmla="*/ 770 h 1976"/>
              <a:gd name="T54" fmla="*/ 2063 w 2377"/>
              <a:gd name="T55" fmla="*/ 810 h 1976"/>
              <a:gd name="T56" fmla="*/ 2037 w 2377"/>
              <a:gd name="T57" fmla="*/ 843 h 1976"/>
              <a:gd name="T58" fmla="*/ 2010 w 2377"/>
              <a:gd name="T59" fmla="*/ 852 h 1976"/>
              <a:gd name="T60" fmla="*/ 1989 w 2377"/>
              <a:gd name="T61" fmla="*/ 837 h 1976"/>
              <a:gd name="T62" fmla="*/ 1980 w 2377"/>
              <a:gd name="T63" fmla="*/ 798 h 1976"/>
              <a:gd name="T64" fmla="*/ 1178 w 2377"/>
              <a:gd name="T65" fmla="*/ 0 h 1976"/>
              <a:gd name="T66" fmla="*/ 1146 w 2377"/>
              <a:gd name="T67" fmla="*/ 6 h 1976"/>
              <a:gd name="T68" fmla="*/ 1127 w 2377"/>
              <a:gd name="T69" fmla="*/ 25 h 1976"/>
              <a:gd name="T70" fmla="*/ 1128 w 2377"/>
              <a:gd name="T71" fmla="*/ 51 h 1976"/>
              <a:gd name="T72" fmla="*/ 1155 w 2377"/>
              <a:gd name="T73" fmla="*/ 76 h 1976"/>
              <a:gd name="T74" fmla="*/ 1191 w 2377"/>
              <a:gd name="T75" fmla="*/ 98 h 1976"/>
              <a:gd name="T76" fmla="*/ 1227 w 2377"/>
              <a:gd name="T77" fmla="*/ 142 h 1976"/>
              <a:gd name="T78" fmla="*/ 1245 w 2377"/>
              <a:gd name="T79" fmla="*/ 196 h 1976"/>
              <a:gd name="T80" fmla="*/ 1242 w 2377"/>
              <a:gd name="T81" fmla="*/ 248 h 1976"/>
              <a:gd name="T82" fmla="*/ 1206 w 2377"/>
              <a:gd name="T83" fmla="*/ 314 h 1976"/>
              <a:gd name="T84" fmla="*/ 1145 w 2377"/>
              <a:gd name="T85" fmla="*/ 365 h 1976"/>
              <a:gd name="T86" fmla="*/ 1063 w 2377"/>
              <a:gd name="T87" fmla="*/ 391 h 1976"/>
              <a:gd name="T88" fmla="*/ 994 w 2377"/>
              <a:gd name="T89" fmla="*/ 394 h 1976"/>
              <a:gd name="T90" fmla="*/ 907 w 2377"/>
              <a:gd name="T91" fmla="*/ 374 h 1976"/>
              <a:gd name="T92" fmla="*/ 840 w 2377"/>
              <a:gd name="T93" fmla="*/ 329 h 1976"/>
              <a:gd name="T94" fmla="*/ 798 w 2377"/>
              <a:gd name="T95" fmla="*/ 266 h 1976"/>
              <a:gd name="T96" fmla="*/ 788 w 2377"/>
              <a:gd name="T97" fmla="*/ 212 h 1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77" h="1976">
                <a:moveTo>
                  <a:pt x="788" y="212"/>
                </a:moveTo>
                <a:lnTo>
                  <a:pt x="788" y="212"/>
                </a:lnTo>
                <a:lnTo>
                  <a:pt x="788" y="196"/>
                </a:lnTo>
                <a:lnTo>
                  <a:pt x="791" y="179"/>
                </a:lnTo>
                <a:lnTo>
                  <a:pt x="795" y="166"/>
                </a:lnTo>
                <a:lnTo>
                  <a:pt x="800" y="152"/>
                </a:lnTo>
                <a:lnTo>
                  <a:pt x="806" y="142"/>
                </a:lnTo>
                <a:lnTo>
                  <a:pt x="813" y="131"/>
                </a:lnTo>
                <a:lnTo>
                  <a:pt x="821" y="121"/>
                </a:lnTo>
                <a:lnTo>
                  <a:pt x="828" y="113"/>
                </a:lnTo>
                <a:lnTo>
                  <a:pt x="843" y="98"/>
                </a:lnTo>
                <a:lnTo>
                  <a:pt x="855" y="89"/>
                </a:lnTo>
                <a:lnTo>
                  <a:pt x="868" y="82"/>
                </a:lnTo>
                <a:lnTo>
                  <a:pt x="868" y="82"/>
                </a:lnTo>
                <a:lnTo>
                  <a:pt x="877" y="76"/>
                </a:lnTo>
                <a:lnTo>
                  <a:pt x="886" y="70"/>
                </a:lnTo>
                <a:lnTo>
                  <a:pt x="894" y="64"/>
                </a:lnTo>
                <a:lnTo>
                  <a:pt x="900" y="57"/>
                </a:lnTo>
                <a:lnTo>
                  <a:pt x="904" y="51"/>
                </a:lnTo>
                <a:lnTo>
                  <a:pt x="907" y="43"/>
                </a:lnTo>
                <a:lnTo>
                  <a:pt x="909" y="37"/>
                </a:lnTo>
                <a:lnTo>
                  <a:pt x="909" y="31"/>
                </a:lnTo>
                <a:lnTo>
                  <a:pt x="907" y="25"/>
                </a:lnTo>
                <a:lnTo>
                  <a:pt x="904" y="19"/>
                </a:lnTo>
                <a:lnTo>
                  <a:pt x="900" y="13"/>
                </a:lnTo>
                <a:lnTo>
                  <a:pt x="894" y="9"/>
                </a:lnTo>
                <a:lnTo>
                  <a:pt x="886" y="6"/>
                </a:lnTo>
                <a:lnTo>
                  <a:pt x="877" y="3"/>
                </a:lnTo>
                <a:lnTo>
                  <a:pt x="867" y="1"/>
                </a:lnTo>
                <a:lnTo>
                  <a:pt x="856" y="0"/>
                </a:lnTo>
                <a:lnTo>
                  <a:pt x="0" y="0"/>
                </a:lnTo>
                <a:lnTo>
                  <a:pt x="0" y="1976"/>
                </a:lnTo>
                <a:lnTo>
                  <a:pt x="1979" y="1976"/>
                </a:lnTo>
                <a:lnTo>
                  <a:pt x="1979" y="1522"/>
                </a:lnTo>
                <a:lnTo>
                  <a:pt x="1980" y="1522"/>
                </a:lnTo>
                <a:lnTo>
                  <a:pt x="1980" y="1121"/>
                </a:lnTo>
                <a:lnTo>
                  <a:pt x="1980" y="1121"/>
                </a:lnTo>
                <a:lnTo>
                  <a:pt x="1982" y="1109"/>
                </a:lnTo>
                <a:lnTo>
                  <a:pt x="1983" y="1099"/>
                </a:lnTo>
                <a:lnTo>
                  <a:pt x="1986" y="1090"/>
                </a:lnTo>
                <a:lnTo>
                  <a:pt x="1989" y="1082"/>
                </a:lnTo>
                <a:lnTo>
                  <a:pt x="1994" y="1076"/>
                </a:lnTo>
                <a:lnTo>
                  <a:pt x="2000" y="1072"/>
                </a:lnTo>
                <a:lnTo>
                  <a:pt x="2004" y="1069"/>
                </a:lnTo>
                <a:lnTo>
                  <a:pt x="2010" y="1067"/>
                </a:lnTo>
                <a:lnTo>
                  <a:pt x="2018" y="1067"/>
                </a:lnTo>
                <a:lnTo>
                  <a:pt x="2024" y="1069"/>
                </a:lnTo>
                <a:lnTo>
                  <a:pt x="2031" y="1072"/>
                </a:lnTo>
                <a:lnTo>
                  <a:pt x="2037" y="1076"/>
                </a:lnTo>
                <a:lnTo>
                  <a:pt x="2045" y="1082"/>
                </a:lnTo>
                <a:lnTo>
                  <a:pt x="2051" y="1090"/>
                </a:lnTo>
                <a:lnTo>
                  <a:pt x="2057" y="1099"/>
                </a:lnTo>
                <a:lnTo>
                  <a:pt x="2063" y="1109"/>
                </a:lnTo>
                <a:lnTo>
                  <a:pt x="2063" y="1109"/>
                </a:lnTo>
                <a:lnTo>
                  <a:pt x="2070" y="1121"/>
                </a:lnTo>
                <a:lnTo>
                  <a:pt x="2079" y="1134"/>
                </a:lnTo>
                <a:lnTo>
                  <a:pt x="2093" y="1149"/>
                </a:lnTo>
                <a:lnTo>
                  <a:pt x="2102" y="1157"/>
                </a:lnTo>
                <a:lnTo>
                  <a:pt x="2111" y="1163"/>
                </a:lnTo>
                <a:lnTo>
                  <a:pt x="2121" y="1170"/>
                </a:lnTo>
                <a:lnTo>
                  <a:pt x="2133" y="1176"/>
                </a:lnTo>
                <a:lnTo>
                  <a:pt x="2146" y="1181"/>
                </a:lnTo>
                <a:lnTo>
                  <a:pt x="2160" y="1185"/>
                </a:lnTo>
                <a:lnTo>
                  <a:pt x="2175" y="1188"/>
                </a:lnTo>
                <a:lnTo>
                  <a:pt x="2191" y="1188"/>
                </a:lnTo>
                <a:lnTo>
                  <a:pt x="2191" y="1188"/>
                </a:lnTo>
                <a:lnTo>
                  <a:pt x="2211" y="1188"/>
                </a:lnTo>
                <a:lnTo>
                  <a:pt x="2229" y="1184"/>
                </a:lnTo>
                <a:lnTo>
                  <a:pt x="2247" y="1179"/>
                </a:lnTo>
                <a:lnTo>
                  <a:pt x="2263" y="1170"/>
                </a:lnTo>
                <a:lnTo>
                  <a:pt x="2279" y="1161"/>
                </a:lnTo>
                <a:lnTo>
                  <a:pt x="2294" y="1149"/>
                </a:lnTo>
                <a:lnTo>
                  <a:pt x="2309" y="1136"/>
                </a:lnTo>
                <a:lnTo>
                  <a:pt x="2321" y="1121"/>
                </a:lnTo>
                <a:lnTo>
                  <a:pt x="2333" y="1106"/>
                </a:lnTo>
                <a:lnTo>
                  <a:pt x="2345" y="1088"/>
                </a:lnTo>
                <a:lnTo>
                  <a:pt x="2354" y="1069"/>
                </a:lnTo>
                <a:lnTo>
                  <a:pt x="2362" y="1049"/>
                </a:lnTo>
                <a:lnTo>
                  <a:pt x="2368" y="1028"/>
                </a:lnTo>
                <a:lnTo>
                  <a:pt x="2372" y="1006"/>
                </a:lnTo>
                <a:lnTo>
                  <a:pt x="2375" y="983"/>
                </a:lnTo>
                <a:lnTo>
                  <a:pt x="2377" y="960"/>
                </a:lnTo>
                <a:lnTo>
                  <a:pt x="2377" y="960"/>
                </a:lnTo>
                <a:lnTo>
                  <a:pt x="2375" y="936"/>
                </a:lnTo>
                <a:lnTo>
                  <a:pt x="2372" y="913"/>
                </a:lnTo>
                <a:lnTo>
                  <a:pt x="2368" y="891"/>
                </a:lnTo>
                <a:lnTo>
                  <a:pt x="2362" y="870"/>
                </a:lnTo>
                <a:lnTo>
                  <a:pt x="2354" y="850"/>
                </a:lnTo>
                <a:lnTo>
                  <a:pt x="2345" y="831"/>
                </a:lnTo>
                <a:lnTo>
                  <a:pt x="2333" y="813"/>
                </a:lnTo>
                <a:lnTo>
                  <a:pt x="2321" y="797"/>
                </a:lnTo>
                <a:lnTo>
                  <a:pt x="2309" y="783"/>
                </a:lnTo>
                <a:lnTo>
                  <a:pt x="2294" y="770"/>
                </a:lnTo>
                <a:lnTo>
                  <a:pt x="2279" y="758"/>
                </a:lnTo>
                <a:lnTo>
                  <a:pt x="2263" y="749"/>
                </a:lnTo>
                <a:lnTo>
                  <a:pt x="2247" y="740"/>
                </a:lnTo>
                <a:lnTo>
                  <a:pt x="2229" y="735"/>
                </a:lnTo>
                <a:lnTo>
                  <a:pt x="2211" y="731"/>
                </a:lnTo>
                <a:lnTo>
                  <a:pt x="2191" y="729"/>
                </a:lnTo>
                <a:lnTo>
                  <a:pt x="2191" y="729"/>
                </a:lnTo>
                <a:lnTo>
                  <a:pt x="2175" y="731"/>
                </a:lnTo>
                <a:lnTo>
                  <a:pt x="2160" y="734"/>
                </a:lnTo>
                <a:lnTo>
                  <a:pt x="2146" y="737"/>
                </a:lnTo>
                <a:lnTo>
                  <a:pt x="2133" y="743"/>
                </a:lnTo>
                <a:lnTo>
                  <a:pt x="2121" y="749"/>
                </a:lnTo>
                <a:lnTo>
                  <a:pt x="2111" y="755"/>
                </a:lnTo>
                <a:lnTo>
                  <a:pt x="2102" y="762"/>
                </a:lnTo>
                <a:lnTo>
                  <a:pt x="2093" y="770"/>
                </a:lnTo>
                <a:lnTo>
                  <a:pt x="2079" y="785"/>
                </a:lnTo>
                <a:lnTo>
                  <a:pt x="2070" y="798"/>
                </a:lnTo>
                <a:lnTo>
                  <a:pt x="2063" y="810"/>
                </a:lnTo>
                <a:lnTo>
                  <a:pt x="2063" y="810"/>
                </a:lnTo>
                <a:lnTo>
                  <a:pt x="2057" y="820"/>
                </a:lnTo>
                <a:lnTo>
                  <a:pt x="2051" y="829"/>
                </a:lnTo>
                <a:lnTo>
                  <a:pt x="2045" y="837"/>
                </a:lnTo>
                <a:lnTo>
                  <a:pt x="2037" y="843"/>
                </a:lnTo>
                <a:lnTo>
                  <a:pt x="2031" y="847"/>
                </a:lnTo>
                <a:lnTo>
                  <a:pt x="2024" y="850"/>
                </a:lnTo>
                <a:lnTo>
                  <a:pt x="2018" y="852"/>
                </a:lnTo>
                <a:lnTo>
                  <a:pt x="2010" y="852"/>
                </a:lnTo>
                <a:lnTo>
                  <a:pt x="2004" y="850"/>
                </a:lnTo>
                <a:lnTo>
                  <a:pt x="2000" y="847"/>
                </a:lnTo>
                <a:lnTo>
                  <a:pt x="1994" y="843"/>
                </a:lnTo>
                <a:lnTo>
                  <a:pt x="1989" y="837"/>
                </a:lnTo>
                <a:lnTo>
                  <a:pt x="1986" y="829"/>
                </a:lnTo>
                <a:lnTo>
                  <a:pt x="1983" y="820"/>
                </a:lnTo>
                <a:lnTo>
                  <a:pt x="1982" y="810"/>
                </a:lnTo>
                <a:lnTo>
                  <a:pt x="1980" y="798"/>
                </a:lnTo>
                <a:lnTo>
                  <a:pt x="1980" y="547"/>
                </a:lnTo>
                <a:lnTo>
                  <a:pt x="1979" y="547"/>
                </a:lnTo>
                <a:lnTo>
                  <a:pt x="1979" y="0"/>
                </a:lnTo>
                <a:lnTo>
                  <a:pt x="1178" y="0"/>
                </a:lnTo>
                <a:lnTo>
                  <a:pt x="1178" y="0"/>
                </a:lnTo>
                <a:lnTo>
                  <a:pt x="1166" y="1"/>
                </a:lnTo>
                <a:lnTo>
                  <a:pt x="1155" y="3"/>
                </a:lnTo>
                <a:lnTo>
                  <a:pt x="1146" y="6"/>
                </a:lnTo>
                <a:lnTo>
                  <a:pt x="1140" y="9"/>
                </a:lnTo>
                <a:lnTo>
                  <a:pt x="1134" y="13"/>
                </a:lnTo>
                <a:lnTo>
                  <a:pt x="1130" y="19"/>
                </a:lnTo>
                <a:lnTo>
                  <a:pt x="1127" y="25"/>
                </a:lnTo>
                <a:lnTo>
                  <a:pt x="1125" y="31"/>
                </a:lnTo>
                <a:lnTo>
                  <a:pt x="1125" y="37"/>
                </a:lnTo>
                <a:lnTo>
                  <a:pt x="1125" y="43"/>
                </a:lnTo>
                <a:lnTo>
                  <a:pt x="1128" y="51"/>
                </a:lnTo>
                <a:lnTo>
                  <a:pt x="1133" y="57"/>
                </a:lnTo>
                <a:lnTo>
                  <a:pt x="1139" y="64"/>
                </a:lnTo>
                <a:lnTo>
                  <a:pt x="1146" y="70"/>
                </a:lnTo>
                <a:lnTo>
                  <a:pt x="1155" y="76"/>
                </a:lnTo>
                <a:lnTo>
                  <a:pt x="1166" y="82"/>
                </a:lnTo>
                <a:lnTo>
                  <a:pt x="1166" y="82"/>
                </a:lnTo>
                <a:lnTo>
                  <a:pt x="1178" y="89"/>
                </a:lnTo>
                <a:lnTo>
                  <a:pt x="1191" y="98"/>
                </a:lnTo>
                <a:lnTo>
                  <a:pt x="1206" y="113"/>
                </a:lnTo>
                <a:lnTo>
                  <a:pt x="1214" y="121"/>
                </a:lnTo>
                <a:lnTo>
                  <a:pt x="1221" y="131"/>
                </a:lnTo>
                <a:lnTo>
                  <a:pt x="1227" y="142"/>
                </a:lnTo>
                <a:lnTo>
                  <a:pt x="1233" y="152"/>
                </a:lnTo>
                <a:lnTo>
                  <a:pt x="1239" y="166"/>
                </a:lnTo>
                <a:lnTo>
                  <a:pt x="1242" y="179"/>
                </a:lnTo>
                <a:lnTo>
                  <a:pt x="1245" y="196"/>
                </a:lnTo>
                <a:lnTo>
                  <a:pt x="1247" y="212"/>
                </a:lnTo>
                <a:lnTo>
                  <a:pt x="1247" y="212"/>
                </a:lnTo>
                <a:lnTo>
                  <a:pt x="1245" y="230"/>
                </a:lnTo>
                <a:lnTo>
                  <a:pt x="1242" y="248"/>
                </a:lnTo>
                <a:lnTo>
                  <a:pt x="1236" y="266"/>
                </a:lnTo>
                <a:lnTo>
                  <a:pt x="1229" y="282"/>
                </a:lnTo>
                <a:lnTo>
                  <a:pt x="1218" y="299"/>
                </a:lnTo>
                <a:lnTo>
                  <a:pt x="1206" y="314"/>
                </a:lnTo>
                <a:lnTo>
                  <a:pt x="1194" y="329"/>
                </a:lnTo>
                <a:lnTo>
                  <a:pt x="1179" y="342"/>
                </a:lnTo>
                <a:lnTo>
                  <a:pt x="1163" y="354"/>
                </a:lnTo>
                <a:lnTo>
                  <a:pt x="1145" y="365"/>
                </a:lnTo>
                <a:lnTo>
                  <a:pt x="1125" y="374"/>
                </a:lnTo>
                <a:lnTo>
                  <a:pt x="1106" y="381"/>
                </a:lnTo>
                <a:lnTo>
                  <a:pt x="1085" y="387"/>
                </a:lnTo>
                <a:lnTo>
                  <a:pt x="1063" y="391"/>
                </a:lnTo>
                <a:lnTo>
                  <a:pt x="1040" y="394"/>
                </a:lnTo>
                <a:lnTo>
                  <a:pt x="1016" y="396"/>
                </a:lnTo>
                <a:lnTo>
                  <a:pt x="1016" y="396"/>
                </a:lnTo>
                <a:lnTo>
                  <a:pt x="994" y="394"/>
                </a:lnTo>
                <a:lnTo>
                  <a:pt x="970" y="391"/>
                </a:lnTo>
                <a:lnTo>
                  <a:pt x="949" y="387"/>
                </a:lnTo>
                <a:lnTo>
                  <a:pt x="928" y="381"/>
                </a:lnTo>
                <a:lnTo>
                  <a:pt x="907" y="374"/>
                </a:lnTo>
                <a:lnTo>
                  <a:pt x="888" y="365"/>
                </a:lnTo>
                <a:lnTo>
                  <a:pt x="871" y="354"/>
                </a:lnTo>
                <a:lnTo>
                  <a:pt x="855" y="342"/>
                </a:lnTo>
                <a:lnTo>
                  <a:pt x="840" y="329"/>
                </a:lnTo>
                <a:lnTo>
                  <a:pt x="827" y="314"/>
                </a:lnTo>
                <a:lnTo>
                  <a:pt x="815" y="299"/>
                </a:lnTo>
                <a:lnTo>
                  <a:pt x="806" y="282"/>
                </a:lnTo>
                <a:lnTo>
                  <a:pt x="798" y="266"/>
                </a:lnTo>
                <a:lnTo>
                  <a:pt x="792" y="248"/>
                </a:lnTo>
                <a:lnTo>
                  <a:pt x="789" y="230"/>
                </a:lnTo>
                <a:lnTo>
                  <a:pt x="788" y="212"/>
                </a:lnTo>
                <a:lnTo>
                  <a:pt x="788" y="212"/>
                </a:lnTo>
                <a:close/>
              </a:path>
            </a:pathLst>
          </a:custGeom>
          <a:solidFill>
            <a:srgbClr val="BADCA2"/>
          </a:solidFill>
          <a:ln w="28575">
            <a:solidFill>
              <a:schemeClr val="bg1">
                <a:lumMod val="50000"/>
              </a:schemeClr>
            </a:solidFill>
            <a:prstDash val="solid"/>
            <a:round/>
            <a:headEnd/>
            <a:tailEnd/>
          </a:ln>
        </p:spPr>
        <p:txBody>
          <a:bodyPr bIns="360000" anchor="ctr"/>
          <a:lstStyle/>
          <a:p>
            <a:pPr algn="ctr" eaLnBrk="1" hangingPunct="1"/>
            <a:r>
              <a:rPr lang="en-GB" dirty="0">
                <a:cs typeface="Arial" charset="0"/>
              </a:rPr>
              <a:t>Historical </a:t>
            </a:r>
          </a:p>
          <a:p>
            <a:pPr algn="ctr" eaLnBrk="1" hangingPunct="1"/>
            <a:r>
              <a:rPr lang="en-GB" dirty="0">
                <a:cs typeface="Arial" charset="0"/>
              </a:rPr>
              <a:t>Trends </a:t>
            </a:r>
          </a:p>
        </p:txBody>
      </p:sp>
      <p:sp>
        <p:nvSpPr>
          <p:cNvPr id="26" name="Freeform 7">
            <a:extLst>
              <a:ext uri="{FF2B5EF4-FFF2-40B4-BE49-F238E27FC236}">
                <a16:creationId xmlns:a16="http://schemas.microsoft.com/office/drawing/2014/main" id="{62B74213-84D4-4733-B5D8-2D07E8E8B67B}"/>
              </a:ext>
            </a:extLst>
          </p:cNvPr>
          <p:cNvSpPr>
            <a:spLocks/>
          </p:cNvSpPr>
          <p:nvPr/>
        </p:nvSpPr>
        <p:spPr bwMode="auto">
          <a:xfrm>
            <a:off x="6998917" y="4185086"/>
            <a:ext cx="1884362" cy="1730267"/>
          </a:xfrm>
          <a:custGeom>
            <a:avLst/>
            <a:gdLst>
              <a:gd name="T0" fmla="*/ 2145 w 2376"/>
              <a:gd name="T1" fmla="*/ 1136 h 2374"/>
              <a:gd name="T2" fmla="*/ 2092 w 2376"/>
              <a:gd name="T3" fmla="*/ 1169 h 2374"/>
              <a:gd name="T4" fmla="*/ 2056 w 2376"/>
              <a:gd name="T5" fmla="*/ 1218 h 2374"/>
              <a:gd name="T6" fmla="*/ 2023 w 2376"/>
              <a:gd name="T7" fmla="*/ 1248 h 2374"/>
              <a:gd name="T8" fmla="*/ 1993 w 2376"/>
              <a:gd name="T9" fmla="*/ 1241 h 2374"/>
              <a:gd name="T10" fmla="*/ 1979 w 2376"/>
              <a:gd name="T11" fmla="*/ 1198 h 2374"/>
              <a:gd name="T12" fmla="*/ 1102 w 2376"/>
              <a:gd name="T13" fmla="*/ 393 h 2374"/>
              <a:gd name="T14" fmla="*/ 1072 w 2376"/>
              <a:gd name="T15" fmla="*/ 371 h 2374"/>
              <a:gd name="T16" fmla="*/ 1080 w 2376"/>
              <a:gd name="T17" fmla="*/ 338 h 2374"/>
              <a:gd name="T18" fmla="*/ 1113 w 2376"/>
              <a:gd name="T19" fmla="*/ 314 h 2374"/>
              <a:gd name="T20" fmla="*/ 1168 w 2376"/>
              <a:gd name="T21" fmla="*/ 265 h 2374"/>
              <a:gd name="T22" fmla="*/ 1192 w 2376"/>
              <a:gd name="T23" fmla="*/ 200 h 2374"/>
              <a:gd name="T24" fmla="*/ 1183 w 2376"/>
              <a:gd name="T25" fmla="*/ 130 h 2374"/>
              <a:gd name="T26" fmla="*/ 1126 w 2376"/>
              <a:gd name="T27" fmla="*/ 54 h 2374"/>
              <a:gd name="T28" fmla="*/ 1032 w 2376"/>
              <a:gd name="T29" fmla="*/ 9 h 2374"/>
              <a:gd name="T30" fmla="*/ 939 w 2376"/>
              <a:gd name="T31" fmla="*/ 2 h 2374"/>
              <a:gd name="T32" fmla="*/ 835 w 2376"/>
              <a:gd name="T33" fmla="*/ 32 h 2374"/>
              <a:gd name="T34" fmla="*/ 761 w 2376"/>
              <a:gd name="T35" fmla="*/ 97 h 2374"/>
              <a:gd name="T36" fmla="*/ 734 w 2376"/>
              <a:gd name="T37" fmla="*/ 184 h 2374"/>
              <a:gd name="T38" fmla="*/ 746 w 2376"/>
              <a:gd name="T39" fmla="*/ 242 h 2374"/>
              <a:gd name="T40" fmla="*/ 788 w 2376"/>
              <a:gd name="T41" fmla="*/ 296 h 2374"/>
              <a:gd name="T42" fmla="*/ 833 w 2376"/>
              <a:gd name="T43" fmla="*/ 326 h 2374"/>
              <a:gd name="T44" fmla="*/ 855 w 2376"/>
              <a:gd name="T45" fmla="*/ 359 h 2374"/>
              <a:gd name="T46" fmla="*/ 840 w 2376"/>
              <a:gd name="T47" fmla="*/ 386 h 2374"/>
              <a:gd name="T48" fmla="*/ 0 w 2376"/>
              <a:gd name="T49" fmla="*/ 395 h 2374"/>
              <a:gd name="T50" fmla="*/ 24 w 2376"/>
              <a:gd name="T51" fmla="*/ 1250 h 2374"/>
              <a:gd name="T52" fmla="*/ 72 w 2376"/>
              <a:gd name="T53" fmla="*/ 1208 h 2374"/>
              <a:gd name="T54" fmla="*/ 111 w 2376"/>
              <a:gd name="T55" fmla="*/ 1160 h 2374"/>
              <a:gd name="T56" fmla="*/ 169 w 2376"/>
              <a:gd name="T57" fmla="*/ 1132 h 2374"/>
              <a:gd name="T58" fmla="*/ 238 w 2376"/>
              <a:gd name="T59" fmla="*/ 1133 h 2374"/>
              <a:gd name="T60" fmla="*/ 319 w 2376"/>
              <a:gd name="T61" fmla="*/ 1181 h 2374"/>
              <a:gd name="T62" fmla="*/ 371 w 2376"/>
              <a:gd name="T63" fmla="*/ 1268 h 2374"/>
              <a:gd name="T64" fmla="*/ 386 w 2376"/>
              <a:gd name="T65" fmla="*/ 1358 h 2374"/>
              <a:gd name="T66" fmla="*/ 364 w 2376"/>
              <a:gd name="T67" fmla="*/ 1467 h 2374"/>
              <a:gd name="T68" fmla="*/ 304 w 2376"/>
              <a:gd name="T69" fmla="*/ 1547 h 2374"/>
              <a:gd name="T70" fmla="*/ 220 w 2376"/>
              <a:gd name="T71" fmla="*/ 1586 h 2374"/>
              <a:gd name="T72" fmla="*/ 156 w 2376"/>
              <a:gd name="T73" fmla="*/ 1579 h 2374"/>
              <a:gd name="T74" fmla="*/ 102 w 2376"/>
              <a:gd name="T75" fmla="*/ 1547 h 2374"/>
              <a:gd name="T76" fmla="*/ 63 w 2376"/>
              <a:gd name="T77" fmla="*/ 1492 h 2374"/>
              <a:gd name="T78" fmla="*/ 15 w 2376"/>
              <a:gd name="T79" fmla="*/ 1467 h 2374"/>
              <a:gd name="T80" fmla="*/ 1979 w 2376"/>
              <a:gd name="T81" fmla="*/ 1519 h 2374"/>
              <a:gd name="T82" fmla="*/ 1988 w 2376"/>
              <a:gd name="T83" fmla="*/ 1482 h 2374"/>
              <a:gd name="T84" fmla="*/ 2017 w 2376"/>
              <a:gd name="T85" fmla="*/ 1467 h 2374"/>
              <a:gd name="T86" fmla="*/ 2050 w 2376"/>
              <a:gd name="T87" fmla="*/ 1488 h 2374"/>
              <a:gd name="T88" fmla="*/ 2078 w 2376"/>
              <a:gd name="T89" fmla="*/ 1532 h 2374"/>
              <a:gd name="T90" fmla="*/ 2132 w 2376"/>
              <a:gd name="T91" fmla="*/ 1574 h 2374"/>
              <a:gd name="T92" fmla="*/ 2190 w 2376"/>
              <a:gd name="T93" fmla="*/ 1588 h 2374"/>
              <a:gd name="T94" fmla="*/ 2278 w 2376"/>
              <a:gd name="T95" fmla="*/ 1559 h 2374"/>
              <a:gd name="T96" fmla="*/ 2344 w 2376"/>
              <a:gd name="T97" fmla="*/ 1486 h 2374"/>
              <a:gd name="T98" fmla="*/ 2374 w 2376"/>
              <a:gd name="T99" fmla="*/ 1381 h 2374"/>
              <a:gd name="T100" fmla="*/ 2367 w 2376"/>
              <a:gd name="T101" fmla="*/ 1290 h 2374"/>
              <a:gd name="T102" fmla="*/ 2322 w 2376"/>
              <a:gd name="T103" fmla="*/ 1196 h 2374"/>
              <a:gd name="T104" fmla="*/ 2246 w 2376"/>
              <a:gd name="T105" fmla="*/ 1139 h 2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76" h="2374">
                <a:moveTo>
                  <a:pt x="2190" y="1129"/>
                </a:moveTo>
                <a:lnTo>
                  <a:pt x="2190" y="1129"/>
                </a:lnTo>
                <a:lnTo>
                  <a:pt x="2174" y="1129"/>
                </a:lnTo>
                <a:lnTo>
                  <a:pt x="2159" y="1132"/>
                </a:lnTo>
                <a:lnTo>
                  <a:pt x="2145" y="1136"/>
                </a:lnTo>
                <a:lnTo>
                  <a:pt x="2132" y="1141"/>
                </a:lnTo>
                <a:lnTo>
                  <a:pt x="2121" y="1147"/>
                </a:lnTo>
                <a:lnTo>
                  <a:pt x="2110" y="1154"/>
                </a:lnTo>
                <a:lnTo>
                  <a:pt x="2101" y="1162"/>
                </a:lnTo>
                <a:lnTo>
                  <a:pt x="2092" y="1169"/>
                </a:lnTo>
                <a:lnTo>
                  <a:pt x="2078" y="1184"/>
                </a:lnTo>
                <a:lnTo>
                  <a:pt x="2069" y="1196"/>
                </a:lnTo>
                <a:lnTo>
                  <a:pt x="2062" y="1210"/>
                </a:lnTo>
                <a:lnTo>
                  <a:pt x="2062" y="1210"/>
                </a:lnTo>
                <a:lnTo>
                  <a:pt x="2056" y="1218"/>
                </a:lnTo>
                <a:lnTo>
                  <a:pt x="2050" y="1227"/>
                </a:lnTo>
                <a:lnTo>
                  <a:pt x="2044" y="1235"/>
                </a:lnTo>
                <a:lnTo>
                  <a:pt x="2036" y="1241"/>
                </a:lnTo>
                <a:lnTo>
                  <a:pt x="2030" y="1245"/>
                </a:lnTo>
                <a:lnTo>
                  <a:pt x="2023" y="1248"/>
                </a:lnTo>
                <a:lnTo>
                  <a:pt x="2017" y="1250"/>
                </a:lnTo>
                <a:lnTo>
                  <a:pt x="2009" y="1250"/>
                </a:lnTo>
                <a:lnTo>
                  <a:pt x="2003" y="1248"/>
                </a:lnTo>
                <a:lnTo>
                  <a:pt x="1999" y="1245"/>
                </a:lnTo>
                <a:lnTo>
                  <a:pt x="1993" y="1241"/>
                </a:lnTo>
                <a:lnTo>
                  <a:pt x="1988" y="1235"/>
                </a:lnTo>
                <a:lnTo>
                  <a:pt x="1985" y="1227"/>
                </a:lnTo>
                <a:lnTo>
                  <a:pt x="1982" y="1218"/>
                </a:lnTo>
                <a:lnTo>
                  <a:pt x="1981" y="1208"/>
                </a:lnTo>
                <a:lnTo>
                  <a:pt x="1979" y="1198"/>
                </a:lnTo>
                <a:lnTo>
                  <a:pt x="1979" y="395"/>
                </a:lnTo>
                <a:lnTo>
                  <a:pt x="1125" y="395"/>
                </a:lnTo>
                <a:lnTo>
                  <a:pt x="1125" y="395"/>
                </a:lnTo>
                <a:lnTo>
                  <a:pt x="1113" y="395"/>
                </a:lnTo>
                <a:lnTo>
                  <a:pt x="1102" y="393"/>
                </a:lnTo>
                <a:lnTo>
                  <a:pt x="1093" y="390"/>
                </a:lnTo>
                <a:lnTo>
                  <a:pt x="1086" y="386"/>
                </a:lnTo>
                <a:lnTo>
                  <a:pt x="1080" y="381"/>
                </a:lnTo>
                <a:lnTo>
                  <a:pt x="1075" y="377"/>
                </a:lnTo>
                <a:lnTo>
                  <a:pt x="1072" y="371"/>
                </a:lnTo>
                <a:lnTo>
                  <a:pt x="1071" y="365"/>
                </a:lnTo>
                <a:lnTo>
                  <a:pt x="1071" y="359"/>
                </a:lnTo>
                <a:lnTo>
                  <a:pt x="1072" y="351"/>
                </a:lnTo>
                <a:lnTo>
                  <a:pt x="1075" y="345"/>
                </a:lnTo>
                <a:lnTo>
                  <a:pt x="1080" y="338"/>
                </a:lnTo>
                <a:lnTo>
                  <a:pt x="1086" y="332"/>
                </a:lnTo>
                <a:lnTo>
                  <a:pt x="1093" y="326"/>
                </a:lnTo>
                <a:lnTo>
                  <a:pt x="1102" y="319"/>
                </a:lnTo>
                <a:lnTo>
                  <a:pt x="1113" y="314"/>
                </a:lnTo>
                <a:lnTo>
                  <a:pt x="1113" y="314"/>
                </a:lnTo>
                <a:lnTo>
                  <a:pt x="1125" y="307"/>
                </a:lnTo>
                <a:lnTo>
                  <a:pt x="1138" y="296"/>
                </a:lnTo>
                <a:lnTo>
                  <a:pt x="1153" y="283"/>
                </a:lnTo>
                <a:lnTo>
                  <a:pt x="1160" y="275"/>
                </a:lnTo>
                <a:lnTo>
                  <a:pt x="1168" y="265"/>
                </a:lnTo>
                <a:lnTo>
                  <a:pt x="1174" y="254"/>
                </a:lnTo>
                <a:lnTo>
                  <a:pt x="1180" y="242"/>
                </a:lnTo>
                <a:lnTo>
                  <a:pt x="1186" y="230"/>
                </a:lnTo>
                <a:lnTo>
                  <a:pt x="1189" y="215"/>
                </a:lnTo>
                <a:lnTo>
                  <a:pt x="1192" y="200"/>
                </a:lnTo>
                <a:lnTo>
                  <a:pt x="1193" y="184"/>
                </a:lnTo>
                <a:lnTo>
                  <a:pt x="1193" y="184"/>
                </a:lnTo>
                <a:lnTo>
                  <a:pt x="1192" y="166"/>
                </a:lnTo>
                <a:lnTo>
                  <a:pt x="1187" y="147"/>
                </a:lnTo>
                <a:lnTo>
                  <a:pt x="1183" y="130"/>
                </a:lnTo>
                <a:lnTo>
                  <a:pt x="1174" y="112"/>
                </a:lnTo>
                <a:lnTo>
                  <a:pt x="1165" y="97"/>
                </a:lnTo>
                <a:lnTo>
                  <a:pt x="1153" y="81"/>
                </a:lnTo>
                <a:lnTo>
                  <a:pt x="1141" y="67"/>
                </a:lnTo>
                <a:lnTo>
                  <a:pt x="1126" y="54"/>
                </a:lnTo>
                <a:lnTo>
                  <a:pt x="1110" y="42"/>
                </a:lnTo>
                <a:lnTo>
                  <a:pt x="1092" y="32"/>
                </a:lnTo>
                <a:lnTo>
                  <a:pt x="1072" y="23"/>
                </a:lnTo>
                <a:lnTo>
                  <a:pt x="1053" y="15"/>
                </a:lnTo>
                <a:lnTo>
                  <a:pt x="1032" y="9"/>
                </a:lnTo>
                <a:lnTo>
                  <a:pt x="1009" y="3"/>
                </a:lnTo>
                <a:lnTo>
                  <a:pt x="987" y="2"/>
                </a:lnTo>
                <a:lnTo>
                  <a:pt x="963" y="0"/>
                </a:lnTo>
                <a:lnTo>
                  <a:pt x="963" y="0"/>
                </a:lnTo>
                <a:lnTo>
                  <a:pt x="939" y="2"/>
                </a:lnTo>
                <a:lnTo>
                  <a:pt x="917" y="3"/>
                </a:lnTo>
                <a:lnTo>
                  <a:pt x="894" y="9"/>
                </a:lnTo>
                <a:lnTo>
                  <a:pt x="873" y="15"/>
                </a:lnTo>
                <a:lnTo>
                  <a:pt x="854" y="23"/>
                </a:lnTo>
                <a:lnTo>
                  <a:pt x="835" y="32"/>
                </a:lnTo>
                <a:lnTo>
                  <a:pt x="817" y="42"/>
                </a:lnTo>
                <a:lnTo>
                  <a:pt x="802" y="54"/>
                </a:lnTo>
                <a:lnTo>
                  <a:pt x="787" y="67"/>
                </a:lnTo>
                <a:lnTo>
                  <a:pt x="773" y="81"/>
                </a:lnTo>
                <a:lnTo>
                  <a:pt x="761" y="97"/>
                </a:lnTo>
                <a:lnTo>
                  <a:pt x="752" y="112"/>
                </a:lnTo>
                <a:lnTo>
                  <a:pt x="745" y="130"/>
                </a:lnTo>
                <a:lnTo>
                  <a:pt x="739" y="147"/>
                </a:lnTo>
                <a:lnTo>
                  <a:pt x="734" y="166"/>
                </a:lnTo>
                <a:lnTo>
                  <a:pt x="734" y="184"/>
                </a:lnTo>
                <a:lnTo>
                  <a:pt x="734" y="184"/>
                </a:lnTo>
                <a:lnTo>
                  <a:pt x="734" y="200"/>
                </a:lnTo>
                <a:lnTo>
                  <a:pt x="737" y="215"/>
                </a:lnTo>
                <a:lnTo>
                  <a:pt x="742" y="230"/>
                </a:lnTo>
                <a:lnTo>
                  <a:pt x="746" y="242"/>
                </a:lnTo>
                <a:lnTo>
                  <a:pt x="752" y="254"/>
                </a:lnTo>
                <a:lnTo>
                  <a:pt x="760" y="265"/>
                </a:lnTo>
                <a:lnTo>
                  <a:pt x="766" y="275"/>
                </a:lnTo>
                <a:lnTo>
                  <a:pt x="775" y="283"/>
                </a:lnTo>
                <a:lnTo>
                  <a:pt x="788" y="296"/>
                </a:lnTo>
                <a:lnTo>
                  <a:pt x="802" y="307"/>
                </a:lnTo>
                <a:lnTo>
                  <a:pt x="814" y="314"/>
                </a:lnTo>
                <a:lnTo>
                  <a:pt x="814" y="314"/>
                </a:lnTo>
                <a:lnTo>
                  <a:pt x="824" y="319"/>
                </a:lnTo>
                <a:lnTo>
                  <a:pt x="833" y="326"/>
                </a:lnTo>
                <a:lnTo>
                  <a:pt x="840" y="332"/>
                </a:lnTo>
                <a:lnTo>
                  <a:pt x="846" y="338"/>
                </a:lnTo>
                <a:lnTo>
                  <a:pt x="851" y="345"/>
                </a:lnTo>
                <a:lnTo>
                  <a:pt x="854" y="351"/>
                </a:lnTo>
                <a:lnTo>
                  <a:pt x="855" y="359"/>
                </a:lnTo>
                <a:lnTo>
                  <a:pt x="855" y="365"/>
                </a:lnTo>
                <a:lnTo>
                  <a:pt x="854" y="371"/>
                </a:lnTo>
                <a:lnTo>
                  <a:pt x="851" y="377"/>
                </a:lnTo>
                <a:lnTo>
                  <a:pt x="846" y="381"/>
                </a:lnTo>
                <a:lnTo>
                  <a:pt x="840" y="386"/>
                </a:lnTo>
                <a:lnTo>
                  <a:pt x="833" y="390"/>
                </a:lnTo>
                <a:lnTo>
                  <a:pt x="824" y="393"/>
                </a:lnTo>
                <a:lnTo>
                  <a:pt x="814" y="395"/>
                </a:lnTo>
                <a:lnTo>
                  <a:pt x="802" y="395"/>
                </a:lnTo>
                <a:lnTo>
                  <a:pt x="0" y="395"/>
                </a:lnTo>
                <a:lnTo>
                  <a:pt x="0" y="1236"/>
                </a:lnTo>
                <a:lnTo>
                  <a:pt x="0" y="1236"/>
                </a:lnTo>
                <a:lnTo>
                  <a:pt x="8" y="1244"/>
                </a:lnTo>
                <a:lnTo>
                  <a:pt x="15" y="1248"/>
                </a:lnTo>
                <a:lnTo>
                  <a:pt x="24" y="1250"/>
                </a:lnTo>
                <a:lnTo>
                  <a:pt x="35" y="1247"/>
                </a:lnTo>
                <a:lnTo>
                  <a:pt x="45" y="1242"/>
                </a:lnTo>
                <a:lnTo>
                  <a:pt x="54" y="1235"/>
                </a:lnTo>
                <a:lnTo>
                  <a:pt x="63" y="1223"/>
                </a:lnTo>
                <a:lnTo>
                  <a:pt x="72" y="1208"/>
                </a:lnTo>
                <a:lnTo>
                  <a:pt x="72" y="1208"/>
                </a:lnTo>
                <a:lnTo>
                  <a:pt x="80" y="1196"/>
                </a:lnTo>
                <a:lnTo>
                  <a:pt x="89" y="1183"/>
                </a:lnTo>
                <a:lnTo>
                  <a:pt x="102" y="1168"/>
                </a:lnTo>
                <a:lnTo>
                  <a:pt x="111" y="1160"/>
                </a:lnTo>
                <a:lnTo>
                  <a:pt x="120" y="1153"/>
                </a:lnTo>
                <a:lnTo>
                  <a:pt x="130" y="1147"/>
                </a:lnTo>
                <a:lnTo>
                  <a:pt x="142" y="1141"/>
                </a:lnTo>
                <a:lnTo>
                  <a:pt x="156" y="1135"/>
                </a:lnTo>
                <a:lnTo>
                  <a:pt x="169" y="1132"/>
                </a:lnTo>
                <a:lnTo>
                  <a:pt x="184" y="1129"/>
                </a:lnTo>
                <a:lnTo>
                  <a:pt x="201" y="1127"/>
                </a:lnTo>
                <a:lnTo>
                  <a:pt x="201" y="1127"/>
                </a:lnTo>
                <a:lnTo>
                  <a:pt x="220" y="1129"/>
                </a:lnTo>
                <a:lnTo>
                  <a:pt x="238" y="1133"/>
                </a:lnTo>
                <a:lnTo>
                  <a:pt x="256" y="1138"/>
                </a:lnTo>
                <a:lnTo>
                  <a:pt x="272" y="1147"/>
                </a:lnTo>
                <a:lnTo>
                  <a:pt x="289" y="1156"/>
                </a:lnTo>
                <a:lnTo>
                  <a:pt x="304" y="1168"/>
                </a:lnTo>
                <a:lnTo>
                  <a:pt x="319" y="1181"/>
                </a:lnTo>
                <a:lnTo>
                  <a:pt x="331" y="1195"/>
                </a:lnTo>
                <a:lnTo>
                  <a:pt x="343" y="1211"/>
                </a:lnTo>
                <a:lnTo>
                  <a:pt x="353" y="1229"/>
                </a:lnTo>
                <a:lnTo>
                  <a:pt x="364" y="1248"/>
                </a:lnTo>
                <a:lnTo>
                  <a:pt x="371" y="1268"/>
                </a:lnTo>
                <a:lnTo>
                  <a:pt x="377" y="1289"/>
                </a:lnTo>
                <a:lnTo>
                  <a:pt x="382" y="1311"/>
                </a:lnTo>
                <a:lnTo>
                  <a:pt x="385" y="1334"/>
                </a:lnTo>
                <a:lnTo>
                  <a:pt x="386" y="1358"/>
                </a:lnTo>
                <a:lnTo>
                  <a:pt x="386" y="1358"/>
                </a:lnTo>
                <a:lnTo>
                  <a:pt x="385" y="1381"/>
                </a:lnTo>
                <a:lnTo>
                  <a:pt x="382" y="1404"/>
                </a:lnTo>
                <a:lnTo>
                  <a:pt x="377" y="1426"/>
                </a:lnTo>
                <a:lnTo>
                  <a:pt x="371" y="1447"/>
                </a:lnTo>
                <a:lnTo>
                  <a:pt x="364" y="1467"/>
                </a:lnTo>
                <a:lnTo>
                  <a:pt x="353" y="1486"/>
                </a:lnTo>
                <a:lnTo>
                  <a:pt x="343" y="1504"/>
                </a:lnTo>
                <a:lnTo>
                  <a:pt x="331" y="1519"/>
                </a:lnTo>
                <a:lnTo>
                  <a:pt x="319" y="1534"/>
                </a:lnTo>
                <a:lnTo>
                  <a:pt x="304" y="1547"/>
                </a:lnTo>
                <a:lnTo>
                  <a:pt x="289" y="1559"/>
                </a:lnTo>
                <a:lnTo>
                  <a:pt x="272" y="1568"/>
                </a:lnTo>
                <a:lnTo>
                  <a:pt x="256" y="1577"/>
                </a:lnTo>
                <a:lnTo>
                  <a:pt x="238" y="1582"/>
                </a:lnTo>
                <a:lnTo>
                  <a:pt x="220" y="1586"/>
                </a:lnTo>
                <a:lnTo>
                  <a:pt x="201" y="1586"/>
                </a:lnTo>
                <a:lnTo>
                  <a:pt x="201" y="1586"/>
                </a:lnTo>
                <a:lnTo>
                  <a:pt x="184" y="1586"/>
                </a:lnTo>
                <a:lnTo>
                  <a:pt x="169" y="1583"/>
                </a:lnTo>
                <a:lnTo>
                  <a:pt x="156" y="1579"/>
                </a:lnTo>
                <a:lnTo>
                  <a:pt x="142" y="1574"/>
                </a:lnTo>
                <a:lnTo>
                  <a:pt x="130" y="1568"/>
                </a:lnTo>
                <a:lnTo>
                  <a:pt x="120" y="1561"/>
                </a:lnTo>
                <a:lnTo>
                  <a:pt x="111" y="1555"/>
                </a:lnTo>
                <a:lnTo>
                  <a:pt x="102" y="1547"/>
                </a:lnTo>
                <a:lnTo>
                  <a:pt x="89" y="1532"/>
                </a:lnTo>
                <a:lnTo>
                  <a:pt x="80" y="1519"/>
                </a:lnTo>
                <a:lnTo>
                  <a:pt x="72" y="1507"/>
                </a:lnTo>
                <a:lnTo>
                  <a:pt x="72" y="1507"/>
                </a:lnTo>
                <a:lnTo>
                  <a:pt x="63" y="1492"/>
                </a:lnTo>
                <a:lnTo>
                  <a:pt x="54" y="1480"/>
                </a:lnTo>
                <a:lnTo>
                  <a:pt x="45" y="1473"/>
                </a:lnTo>
                <a:lnTo>
                  <a:pt x="35" y="1467"/>
                </a:lnTo>
                <a:lnTo>
                  <a:pt x="24" y="1465"/>
                </a:lnTo>
                <a:lnTo>
                  <a:pt x="15" y="1467"/>
                </a:lnTo>
                <a:lnTo>
                  <a:pt x="8" y="1471"/>
                </a:lnTo>
                <a:lnTo>
                  <a:pt x="0" y="1479"/>
                </a:lnTo>
                <a:lnTo>
                  <a:pt x="0" y="2374"/>
                </a:lnTo>
                <a:lnTo>
                  <a:pt x="1979" y="2374"/>
                </a:lnTo>
                <a:lnTo>
                  <a:pt x="1979" y="1519"/>
                </a:lnTo>
                <a:lnTo>
                  <a:pt x="1979" y="1519"/>
                </a:lnTo>
                <a:lnTo>
                  <a:pt x="1981" y="1507"/>
                </a:lnTo>
                <a:lnTo>
                  <a:pt x="1982" y="1497"/>
                </a:lnTo>
                <a:lnTo>
                  <a:pt x="1985" y="1488"/>
                </a:lnTo>
                <a:lnTo>
                  <a:pt x="1988" y="1482"/>
                </a:lnTo>
                <a:lnTo>
                  <a:pt x="1993" y="1476"/>
                </a:lnTo>
                <a:lnTo>
                  <a:pt x="1999" y="1471"/>
                </a:lnTo>
                <a:lnTo>
                  <a:pt x="2003" y="1468"/>
                </a:lnTo>
                <a:lnTo>
                  <a:pt x="2009" y="1467"/>
                </a:lnTo>
                <a:lnTo>
                  <a:pt x="2017" y="1467"/>
                </a:lnTo>
                <a:lnTo>
                  <a:pt x="2023" y="1467"/>
                </a:lnTo>
                <a:lnTo>
                  <a:pt x="2030" y="1470"/>
                </a:lnTo>
                <a:lnTo>
                  <a:pt x="2036" y="1474"/>
                </a:lnTo>
                <a:lnTo>
                  <a:pt x="2044" y="1480"/>
                </a:lnTo>
                <a:lnTo>
                  <a:pt x="2050" y="1488"/>
                </a:lnTo>
                <a:lnTo>
                  <a:pt x="2056" y="1497"/>
                </a:lnTo>
                <a:lnTo>
                  <a:pt x="2062" y="1507"/>
                </a:lnTo>
                <a:lnTo>
                  <a:pt x="2062" y="1507"/>
                </a:lnTo>
                <a:lnTo>
                  <a:pt x="2069" y="1519"/>
                </a:lnTo>
                <a:lnTo>
                  <a:pt x="2078" y="1532"/>
                </a:lnTo>
                <a:lnTo>
                  <a:pt x="2092" y="1547"/>
                </a:lnTo>
                <a:lnTo>
                  <a:pt x="2101" y="1555"/>
                </a:lnTo>
                <a:lnTo>
                  <a:pt x="2110" y="1562"/>
                </a:lnTo>
                <a:lnTo>
                  <a:pt x="2121" y="1568"/>
                </a:lnTo>
                <a:lnTo>
                  <a:pt x="2132" y="1574"/>
                </a:lnTo>
                <a:lnTo>
                  <a:pt x="2145" y="1580"/>
                </a:lnTo>
                <a:lnTo>
                  <a:pt x="2159" y="1583"/>
                </a:lnTo>
                <a:lnTo>
                  <a:pt x="2174" y="1586"/>
                </a:lnTo>
                <a:lnTo>
                  <a:pt x="2190" y="1588"/>
                </a:lnTo>
                <a:lnTo>
                  <a:pt x="2190" y="1588"/>
                </a:lnTo>
                <a:lnTo>
                  <a:pt x="2210" y="1586"/>
                </a:lnTo>
                <a:lnTo>
                  <a:pt x="2228" y="1583"/>
                </a:lnTo>
                <a:lnTo>
                  <a:pt x="2246" y="1577"/>
                </a:lnTo>
                <a:lnTo>
                  <a:pt x="2262" y="1570"/>
                </a:lnTo>
                <a:lnTo>
                  <a:pt x="2278" y="1559"/>
                </a:lnTo>
                <a:lnTo>
                  <a:pt x="2293" y="1547"/>
                </a:lnTo>
                <a:lnTo>
                  <a:pt x="2308" y="1535"/>
                </a:lnTo>
                <a:lnTo>
                  <a:pt x="2322" y="1520"/>
                </a:lnTo>
                <a:lnTo>
                  <a:pt x="2332" y="1504"/>
                </a:lnTo>
                <a:lnTo>
                  <a:pt x="2344" y="1486"/>
                </a:lnTo>
                <a:lnTo>
                  <a:pt x="2353" y="1467"/>
                </a:lnTo>
                <a:lnTo>
                  <a:pt x="2361" y="1447"/>
                </a:lnTo>
                <a:lnTo>
                  <a:pt x="2367" y="1426"/>
                </a:lnTo>
                <a:lnTo>
                  <a:pt x="2371" y="1404"/>
                </a:lnTo>
                <a:lnTo>
                  <a:pt x="2374" y="1381"/>
                </a:lnTo>
                <a:lnTo>
                  <a:pt x="2376" y="1358"/>
                </a:lnTo>
                <a:lnTo>
                  <a:pt x="2376" y="1358"/>
                </a:lnTo>
                <a:lnTo>
                  <a:pt x="2374" y="1335"/>
                </a:lnTo>
                <a:lnTo>
                  <a:pt x="2371" y="1311"/>
                </a:lnTo>
                <a:lnTo>
                  <a:pt x="2367" y="1290"/>
                </a:lnTo>
                <a:lnTo>
                  <a:pt x="2361" y="1269"/>
                </a:lnTo>
                <a:lnTo>
                  <a:pt x="2353" y="1248"/>
                </a:lnTo>
                <a:lnTo>
                  <a:pt x="2344" y="1229"/>
                </a:lnTo>
                <a:lnTo>
                  <a:pt x="2332" y="1213"/>
                </a:lnTo>
                <a:lnTo>
                  <a:pt x="2322" y="1196"/>
                </a:lnTo>
                <a:lnTo>
                  <a:pt x="2308" y="1181"/>
                </a:lnTo>
                <a:lnTo>
                  <a:pt x="2293" y="1168"/>
                </a:lnTo>
                <a:lnTo>
                  <a:pt x="2278" y="1156"/>
                </a:lnTo>
                <a:lnTo>
                  <a:pt x="2262" y="1147"/>
                </a:lnTo>
                <a:lnTo>
                  <a:pt x="2246" y="1139"/>
                </a:lnTo>
                <a:lnTo>
                  <a:pt x="2228" y="1133"/>
                </a:lnTo>
                <a:lnTo>
                  <a:pt x="2210" y="1130"/>
                </a:lnTo>
                <a:lnTo>
                  <a:pt x="2190" y="1129"/>
                </a:lnTo>
                <a:lnTo>
                  <a:pt x="2190" y="1129"/>
                </a:lnTo>
                <a:close/>
              </a:path>
            </a:pathLst>
          </a:custGeom>
          <a:solidFill>
            <a:srgbClr val="E4F1DB"/>
          </a:solidFill>
          <a:ln w="28575">
            <a:solidFill>
              <a:schemeClr val="bg1">
                <a:lumMod val="50000"/>
              </a:schemeClr>
            </a:solidFill>
            <a:prstDash val="solid"/>
            <a:round/>
            <a:headEnd/>
            <a:tailEnd/>
          </a:ln>
        </p:spPr>
        <p:txBody>
          <a:bodyPr bIns="360000" anchor="ctr"/>
          <a:lstStyle/>
          <a:p>
            <a:pPr algn="ctr" eaLnBrk="1" hangingPunct="1"/>
            <a:endParaRPr lang="en-GB" dirty="0">
              <a:cs typeface="Arial" charset="0"/>
            </a:endParaRPr>
          </a:p>
          <a:p>
            <a:pPr algn="ctr" eaLnBrk="1" hangingPunct="1"/>
            <a:endParaRPr lang="en-GB" dirty="0">
              <a:cs typeface="Arial" charset="0"/>
            </a:endParaRPr>
          </a:p>
          <a:p>
            <a:pPr algn="ctr" eaLnBrk="1" hangingPunct="1"/>
            <a:r>
              <a:rPr lang="en-GB" dirty="0">
                <a:cs typeface="Arial" charset="0"/>
              </a:rPr>
              <a:t>Leading </a:t>
            </a:r>
          </a:p>
          <a:p>
            <a:pPr algn="ctr" eaLnBrk="1" hangingPunct="1"/>
            <a:r>
              <a:rPr lang="en-GB" dirty="0">
                <a:cs typeface="Arial" charset="0"/>
              </a:rPr>
              <a:t>Indicators</a:t>
            </a:r>
          </a:p>
        </p:txBody>
      </p:sp>
      <p:sp>
        <p:nvSpPr>
          <p:cNvPr id="27" name="Freeform 8">
            <a:extLst>
              <a:ext uri="{FF2B5EF4-FFF2-40B4-BE49-F238E27FC236}">
                <a16:creationId xmlns:a16="http://schemas.microsoft.com/office/drawing/2014/main" id="{19EC6343-0B14-4A40-BFA4-EC9F1CB62FD4}"/>
              </a:ext>
            </a:extLst>
          </p:cNvPr>
          <p:cNvSpPr>
            <a:spLocks/>
          </p:cNvSpPr>
          <p:nvPr/>
        </p:nvSpPr>
        <p:spPr bwMode="auto">
          <a:xfrm>
            <a:off x="6668291" y="1614596"/>
            <a:ext cx="1885950" cy="1728810"/>
          </a:xfrm>
          <a:custGeom>
            <a:avLst/>
            <a:gdLst>
              <a:gd name="T0" fmla="*/ 2222 w 2377"/>
              <a:gd name="T1" fmla="*/ 795 h 2371"/>
              <a:gd name="T2" fmla="*/ 2275 w 2377"/>
              <a:gd name="T3" fmla="*/ 827 h 2371"/>
              <a:gd name="T4" fmla="*/ 2314 w 2377"/>
              <a:gd name="T5" fmla="*/ 882 h 2371"/>
              <a:gd name="T6" fmla="*/ 2362 w 2377"/>
              <a:gd name="T7" fmla="*/ 907 h 2371"/>
              <a:gd name="T8" fmla="*/ 395 w 2377"/>
              <a:gd name="T9" fmla="*/ 855 h 2371"/>
              <a:gd name="T10" fmla="*/ 386 w 2377"/>
              <a:gd name="T11" fmla="*/ 892 h 2371"/>
              <a:gd name="T12" fmla="*/ 358 w 2377"/>
              <a:gd name="T13" fmla="*/ 907 h 2371"/>
              <a:gd name="T14" fmla="*/ 325 w 2377"/>
              <a:gd name="T15" fmla="*/ 886 h 2371"/>
              <a:gd name="T16" fmla="*/ 296 w 2377"/>
              <a:gd name="T17" fmla="*/ 842 h 2371"/>
              <a:gd name="T18" fmla="*/ 242 w 2377"/>
              <a:gd name="T19" fmla="*/ 800 h 2371"/>
              <a:gd name="T20" fmla="*/ 184 w 2377"/>
              <a:gd name="T21" fmla="*/ 786 h 2371"/>
              <a:gd name="T22" fmla="*/ 96 w 2377"/>
              <a:gd name="T23" fmla="*/ 815 h 2371"/>
              <a:gd name="T24" fmla="*/ 32 w 2377"/>
              <a:gd name="T25" fmla="*/ 888 h 2371"/>
              <a:gd name="T26" fmla="*/ 0 w 2377"/>
              <a:gd name="T27" fmla="*/ 993 h 2371"/>
              <a:gd name="T28" fmla="*/ 8 w 2377"/>
              <a:gd name="T29" fmla="*/ 1084 h 2371"/>
              <a:gd name="T30" fmla="*/ 54 w 2377"/>
              <a:gd name="T31" fmla="*/ 1178 h 2371"/>
              <a:gd name="T32" fmla="*/ 129 w 2377"/>
              <a:gd name="T33" fmla="*/ 1235 h 2371"/>
              <a:gd name="T34" fmla="*/ 201 w 2377"/>
              <a:gd name="T35" fmla="*/ 1245 h 2371"/>
              <a:gd name="T36" fmla="*/ 265 w 2377"/>
              <a:gd name="T37" fmla="*/ 1220 h 2371"/>
              <a:gd name="T38" fmla="*/ 313 w 2377"/>
              <a:gd name="T39" fmla="*/ 1164 h 2371"/>
              <a:gd name="T40" fmla="*/ 338 w 2377"/>
              <a:gd name="T41" fmla="*/ 1133 h 2371"/>
              <a:gd name="T42" fmla="*/ 371 w 2377"/>
              <a:gd name="T43" fmla="*/ 1126 h 2371"/>
              <a:gd name="T44" fmla="*/ 392 w 2377"/>
              <a:gd name="T45" fmla="*/ 1155 h 2371"/>
              <a:gd name="T46" fmla="*/ 1256 w 2377"/>
              <a:gd name="T47" fmla="*/ 1976 h 2371"/>
              <a:gd name="T48" fmla="*/ 1298 w 2377"/>
              <a:gd name="T49" fmla="*/ 1990 h 2371"/>
              <a:gd name="T50" fmla="*/ 1305 w 2377"/>
              <a:gd name="T51" fmla="*/ 2020 h 2371"/>
              <a:gd name="T52" fmla="*/ 1275 w 2377"/>
              <a:gd name="T53" fmla="*/ 2052 h 2371"/>
              <a:gd name="T54" fmla="*/ 1225 w 2377"/>
              <a:gd name="T55" fmla="*/ 2088 h 2371"/>
              <a:gd name="T56" fmla="*/ 1193 w 2377"/>
              <a:gd name="T57" fmla="*/ 2141 h 2371"/>
              <a:gd name="T58" fmla="*/ 1186 w 2377"/>
              <a:gd name="T59" fmla="*/ 2206 h 2371"/>
              <a:gd name="T60" fmla="*/ 1225 w 2377"/>
              <a:gd name="T61" fmla="*/ 2290 h 2371"/>
              <a:gd name="T62" fmla="*/ 1305 w 2377"/>
              <a:gd name="T63" fmla="*/ 2348 h 2371"/>
              <a:gd name="T64" fmla="*/ 1414 w 2377"/>
              <a:gd name="T65" fmla="*/ 2371 h 2371"/>
              <a:gd name="T66" fmla="*/ 1504 w 2377"/>
              <a:gd name="T67" fmla="*/ 2357 h 2371"/>
              <a:gd name="T68" fmla="*/ 1591 w 2377"/>
              <a:gd name="T69" fmla="*/ 2304 h 2371"/>
              <a:gd name="T70" fmla="*/ 1639 w 2377"/>
              <a:gd name="T71" fmla="*/ 2224 h 2371"/>
              <a:gd name="T72" fmla="*/ 1640 w 2377"/>
              <a:gd name="T73" fmla="*/ 2156 h 2371"/>
              <a:gd name="T74" fmla="*/ 1612 w 2377"/>
              <a:gd name="T75" fmla="*/ 2097 h 2371"/>
              <a:gd name="T76" fmla="*/ 1564 w 2377"/>
              <a:gd name="T77" fmla="*/ 2057 h 2371"/>
              <a:gd name="T78" fmla="*/ 1526 w 2377"/>
              <a:gd name="T79" fmla="*/ 2026 h 2371"/>
              <a:gd name="T80" fmla="*/ 1526 w 2377"/>
              <a:gd name="T81" fmla="*/ 1994 h 2371"/>
              <a:gd name="T82" fmla="*/ 1564 w 2377"/>
              <a:gd name="T83" fmla="*/ 1976 h 2371"/>
              <a:gd name="T84" fmla="*/ 2370 w 2377"/>
              <a:gd name="T85" fmla="*/ 1130 h 2371"/>
              <a:gd name="T86" fmla="*/ 2323 w 2377"/>
              <a:gd name="T87" fmla="*/ 1139 h 2371"/>
              <a:gd name="T88" fmla="*/ 2289 w 2377"/>
              <a:gd name="T89" fmla="*/ 1191 h 2371"/>
              <a:gd name="T90" fmla="*/ 2235 w 2377"/>
              <a:gd name="T91" fmla="*/ 1233 h 2371"/>
              <a:gd name="T92" fmla="*/ 2177 w 2377"/>
              <a:gd name="T93" fmla="*/ 1245 h 2371"/>
              <a:gd name="T94" fmla="*/ 2089 w 2377"/>
              <a:gd name="T95" fmla="*/ 1218 h 2371"/>
              <a:gd name="T96" fmla="*/ 2024 w 2377"/>
              <a:gd name="T97" fmla="*/ 1145 h 2371"/>
              <a:gd name="T98" fmla="*/ 1993 w 2377"/>
              <a:gd name="T99" fmla="*/ 1040 h 2371"/>
              <a:gd name="T100" fmla="*/ 2000 w 2377"/>
              <a:gd name="T101" fmla="*/ 948 h 2371"/>
              <a:gd name="T102" fmla="*/ 2047 w 2377"/>
              <a:gd name="T103" fmla="*/ 855 h 2371"/>
              <a:gd name="T104" fmla="*/ 2121 w 2377"/>
              <a:gd name="T105" fmla="*/ 797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77" h="2371">
                <a:moveTo>
                  <a:pt x="2177" y="788"/>
                </a:moveTo>
                <a:lnTo>
                  <a:pt x="2177" y="788"/>
                </a:lnTo>
                <a:lnTo>
                  <a:pt x="2193" y="788"/>
                </a:lnTo>
                <a:lnTo>
                  <a:pt x="2208" y="791"/>
                </a:lnTo>
                <a:lnTo>
                  <a:pt x="2222" y="795"/>
                </a:lnTo>
                <a:lnTo>
                  <a:pt x="2235" y="800"/>
                </a:lnTo>
                <a:lnTo>
                  <a:pt x="2247" y="806"/>
                </a:lnTo>
                <a:lnTo>
                  <a:pt x="2257" y="813"/>
                </a:lnTo>
                <a:lnTo>
                  <a:pt x="2266" y="819"/>
                </a:lnTo>
                <a:lnTo>
                  <a:pt x="2275" y="827"/>
                </a:lnTo>
                <a:lnTo>
                  <a:pt x="2289" y="842"/>
                </a:lnTo>
                <a:lnTo>
                  <a:pt x="2298" y="855"/>
                </a:lnTo>
                <a:lnTo>
                  <a:pt x="2305" y="867"/>
                </a:lnTo>
                <a:lnTo>
                  <a:pt x="2305" y="867"/>
                </a:lnTo>
                <a:lnTo>
                  <a:pt x="2314" y="882"/>
                </a:lnTo>
                <a:lnTo>
                  <a:pt x="2323" y="894"/>
                </a:lnTo>
                <a:lnTo>
                  <a:pt x="2334" y="901"/>
                </a:lnTo>
                <a:lnTo>
                  <a:pt x="2343" y="907"/>
                </a:lnTo>
                <a:lnTo>
                  <a:pt x="2353" y="909"/>
                </a:lnTo>
                <a:lnTo>
                  <a:pt x="2362" y="907"/>
                </a:lnTo>
                <a:lnTo>
                  <a:pt x="2370" y="903"/>
                </a:lnTo>
                <a:lnTo>
                  <a:pt x="2377" y="895"/>
                </a:lnTo>
                <a:lnTo>
                  <a:pt x="2377" y="0"/>
                </a:lnTo>
                <a:lnTo>
                  <a:pt x="395" y="0"/>
                </a:lnTo>
                <a:lnTo>
                  <a:pt x="395" y="855"/>
                </a:lnTo>
                <a:lnTo>
                  <a:pt x="395" y="855"/>
                </a:lnTo>
                <a:lnTo>
                  <a:pt x="393" y="867"/>
                </a:lnTo>
                <a:lnTo>
                  <a:pt x="392" y="877"/>
                </a:lnTo>
                <a:lnTo>
                  <a:pt x="389" y="886"/>
                </a:lnTo>
                <a:lnTo>
                  <a:pt x="386" y="892"/>
                </a:lnTo>
                <a:lnTo>
                  <a:pt x="382" y="898"/>
                </a:lnTo>
                <a:lnTo>
                  <a:pt x="377" y="903"/>
                </a:lnTo>
                <a:lnTo>
                  <a:pt x="371" y="906"/>
                </a:lnTo>
                <a:lnTo>
                  <a:pt x="365" y="907"/>
                </a:lnTo>
                <a:lnTo>
                  <a:pt x="358" y="907"/>
                </a:lnTo>
                <a:lnTo>
                  <a:pt x="352" y="907"/>
                </a:lnTo>
                <a:lnTo>
                  <a:pt x="344" y="904"/>
                </a:lnTo>
                <a:lnTo>
                  <a:pt x="338" y="900"/>
                </a:lnTo>
                <a:lnTo>
                  <a:pt x="331" y="894"/>
                </a:lnTo>
                <a:lnTo>
                  <a:pt x="325" y="886"/>
                </a:lnTo>
                <a:lnTo>
                  <a:pt x="319" y="877"/>
                </a:lnTo>
                <a:lnTo>
                  <a:pt x="313" y="867"/>
                </a:lnTo>
                <a:lnTo>
                  <a:pt x="313" y="867"/>
                </a:lnTo>
                <a:lnTo>
                  <a:pt x="305" y="855"/>
                </a:lnTo>
                <a:lnTo>
                  <a:pt x="296" y="842"/>
                </a:lnTo>
                <a:lnTo>
                  <a:pt x="283" y="827"/>
                </a:lnTo>
                <a:lnTo>
                  <a:pt x="274" y="819"/>
                </a:lnTo>
                <a:lnTo>
                  <a:pt x="265" y="812"/>
                </a:lnTo>
                <a:lnTo>
                  <a:pt x="254" y="806"/>
                </a:lnTo>
                <a:lnTo>
                  <a:pt x="242" y="800"/>
                </a:lnTo>
                <a:lnTo>
                  <a:pt x="229" y="794"/>
                </a:lnTo>
                <a:lnTo>
                  <a:pt x="216" y="791"/>
                </a:lnTo>
                <a:lnTo>
                  <a:pt x="201" y="788"/>
                </a:lnTo>
                <a:lnTo>
                  <a:pt x="184" y="786"/>
                </a:lnTo>
                <a:lnTo>
                  <a:pt x="184" y="786"/>
                </a:lnTo>
                <a:lnTo>
                  <a:pt x="165" y="788"/>
                </a:lnTo>
                <a:lnTo>
                  <a:pt x="147" y="791"/>
                </a:lnTo>
                <a:lnTo>
                  <a:pt x="129" y="797"/>
                </a:lnTo>
                <a:lnTo>
                  <a:pt x="112" y="804"/>
                </a:lnTo>
                <a:lnTo>
                  <a:pt x="96" y="815"/>
                </a:lnTo>
                <a:lnTo>
                  <a:pt x="81" y="825"/>
                </a:lnTo>
                <a:lnTo>
                  <a:pt x="66" y="839"/>
                </a:lnTo>
                <a:lnTo>
                  <a:pt x="54" y="854"/>
                </a:lnTo>
                <a:lnTo>
                  <a:pt x="42" y="870"/>
                </a:lnTo>
                <a:lnTo>
                  <a:pt x="32" y="888"/>
                </a:lnTo>
                <a:lnTo>
                  <a:pt x="21" y="907"/>
                </a:lnTo>
                <a:lnTo>
                  <a:pt x="14" y="927"/>
                </a:lnTo>
                <a:lnTo>
                  <a:pt x="8" y="948"/>
                </a:lnTo>
                <a:lnTo>
                  <a:pt x="3" y="970"/>
                </a:lnTo>
                <a:lnTo>
                  <a:pt x="0" y="993"/>
                </a:lnTo>
                <a:lnTo>
                  <a:pt x="0" y="1016"/>
                </a:lnTo>
                <a:lnTo>
                  <a:pt x="0" y="1016"/>
                </a:lnTo>
                <a:lnTo>
                  <a:pt x="0" y="1039"/>
                </a:lnTo>
                <a:lnTo>
                  <a:pt x="3" y="1063"/>
                </a:lnTo>
                <a:lnTo>
                  <a:pt x="8" y="1084"/>
                </a:lnTo>
                <a:lnTo>
                  <a:pt x="14" y="1105"/>
                </a:lnTo>
                <a:lnTo>
                  <a:pt x="21" y="1126"/>
                </a:lnTo>
                <a:lnTo>
                  <a:pt x="32" y="1145"/>
                </a:lnTo>
                <a:lnTo>
                  <a:pt x="42" y="1161"/>
                </a:lnTo>
                <a:lnTo>
                  <a:pt x="54" y="1178"/>
                </a:lnTo>
                <a:lnTo>
                  <a:pt x="66" y="1193"/>
                </a:lnTo>
                <a:lnTo>
                  <a:pt x="81" y="1206"/>
                </a:lnTo>
                <a:lnTo>
                  <a:pt x="96" y="1218"/>
                </a:lnTo>
                <a:lnTo>
                  <a:pt x="112" y="1227"/>
                </a:lnTo>
                <a:lnTo>
                  <a:pt x="129" y="1235"/>
                </a:lnTo>
                <a:lnTo>
                  <a:pt x="147" y="1241"/>
                </a:lnTo>
                <a:lnTo>
                  <a:pt x="165" y="1244"/>
                </a:lnTo>
                <a:lnTo>
                  <a:pt x="184" y="1245"/>
                </a:lnTo>
                <a:lnTo>
                  <a:pt x="184" y="1245"/>
                </a:lnTo>
                <a:lnTo>
                  <a:pt x="201" y="1245"/>
                </a:lnTo>
                <a:lnTo>
                  <a:pt x="216" y="1242"/>
                </a:lnTo>
                <a:lnTo>
                  <a:pt x="229" y="1238"/>
                </a:lnTo>
                <a:lnTo>
                  <a:pt x="242" y="1233"/>
                </a:lnTo>
                <a:lnTo>
                  <a:pt x="254" y="1227"/>
                </a:lnTo>
                <a:lnTo>
                  <a:pt x="265" y="1220"/>
                </a:lnTo>
                <a:lnTo>
                  <a:pt x="274" y="1212"/>
                </a:lnTo>
                <a:lnTo>
                  <a:pt x="283" y="1205"/>
                </a:lnTo>
                <a:lnTo>
                  <a:pt x="296" y="1190"/>
                </a:lnTo>
                <a:lnTo>
                  <a:pt x="305" y="1178"/>
                </a:lnTo>
                <a:lnTo>
                  <a:pt x="313" y="1164"/>
                </a:lnTo>
                <a:lnTo>
                  <a:pt x="313" y="1164"/>
                </a:lnTo>
                <a:lnTo>
                  <a:pt x="319" y="1155"/>
                </a:lnTo>
                <a:lnTo>
                  <a:pt x="325" y="1147"/>
                </a:lnTo>
                <a:lnTo>
                  <a:pt x="331" y="1139"/>
                </a:lnTo>
                <a:lnTo>
                  <a:pt x="338" y="1133"/>
                </a:lnTo>
                <a:lnTo>
                  <a:pt x="344" y="1129"/>
                </a:lnTo>
                <a:lnTo>
                  <a:pt x="352" y="1126"/>
                </a:lnTo>
                <a:lnTo>
                  <a:pt x="358" y="1124"/>
                </a:lnTo>
                <a:lnTo>
                  <a:pt x="365" y="1124"/>
                </a:lnTo>
                <a:lnTo>
                  <a:pt x="371" y="1126"/>
                </a:lnTo>
                <a:lnTo>
                  <a:pt x="377" y="1129"/>
                </a:lnTo>
                <a:lnTo>
                  <a:pt x="382" y="1133"/>
                </a:lnTo>
                <a:lnTo>
                  <a:pt x="386" y="1139"/>
                </a:lnTo>
                <a:lnTo>
                  <a:pt x="389" y="1147"/>
                </a:lnTo>
                <a:lnTo>
                  <a:pt x="392" y="1155"/>
                </a:lnTo>
                <a:lnTo>
                  <a:pt x="393" y="1166"/>
                </a:lnTo>
                <a:lnTo>
                  <a:pt x="395" y="1176"/>
                </a:lnTo>
                <a:lnTo>
                  <a:pt x="395" y="1979"/>
                </a:lnTo>
                <a:lnTo>
                  <a:pt x="1256" y="1976"/>
                </a:lnTo>
                <a:lnTo>
                  <a:pt x="1256" y="1976"/>
                </a:lnTo>
                <a:lnTo>
                  <a:pt x="1266" y="1978"/>
                </a:lnTo>
                <a:lnTo>
                  <a:pt x="1277" y="1979"/>
                </a:lnTo>
                <a:lnTo>
                  <a:pt x="1286" y="1982"/>
                </a:lnTo>
                <a:lnTo>
                  <a:pt x="1292" y="1985"/>
                </a:lnTo>
                <a:lnTo>
                  <a:pt x="1298" y="1990"/>
                </a:lnTo>
                <a:lnTo>
                  <a:pt x="1302" y="1996"/>
                </a:lnTo>
                <a:lnTo>
                  <a:pt x="1305" y="2000"/>
                </a:lnTo>
                <a:lnTo>
                  <a:pt x="1307" y="2006"/>
                </a:lnTo>
                <a:lnTo>
                  <a:pt x="1307" y="2014"/>
                </a:lnTo>
                <a:lnTo>
                  <a:pt x="1305" y="2020"/>
                </a:lnTo>
                <a:lnTo>
                  <a:pt x="1302" y="2027"/>
                </a:lnTo>
                <a:lnTo>
                  <a:pt x="1298" y="2033"/>
                </a:lnTo>
                <a:lnTo>
                  <a:pt x="1292" y="2040"/>
                </a:lnTo>
                <a:lnTo>
                  <a:pt x="1284" y="2046"/>
                </a:lnTo>
                <a:lnTo>
                  <a:pt x="1275" y="2052"/>
                </a:lnTo>
                <a:lnTo>
                  <a:pt x="1265" y="2057"/>
                </a:lnTo>
                <a:lnTo>
                  <a:pt x="1265" y="2057"/>
                </a:lnTo>
                <a:lnTo>
                  <a:pt x="1253" y="2064"/>
                </a:lnTo>
                <a:lnTo>
                  <a:pt x="1239" y="2075"/>
                </a:lnTo>
                <a:lnTo>
                  <a:pt x="1225" y="2088"/>
                </a:lnTo>
                <a:lnTo>
                  <a:pt x="1217" y="2097"/>
                </a:lnTo>
                <a:lnTo>
                  <a:pt x="1211" y="2106"/>
                </a:lnTo>
                <a:lnTo>
                  <a:pt x="1204" y="2117"/>
                </a:lnTo>
                <a:lnTo>
                  <a:pt x="1198" y="2129"/>
                </a:lnTo>
                <a:lnTo>
                  <a:pt x="1193" y="2141"/>
                </a:lnTo>
                <a:lnTo>
                  <a:pt x="1189" y="2156"/>
                </a:lnTo>
                <a:lnTo>
                  <a:pt x="1186" y="2171"/>
                </a:lnTo>
                <a:lnTo>
                  <a:pt x="1186" y="2187"/>
                </a:lnTo>
                <a:lnTo>
                  <a:pt x="1186" y="2187"/>
                </a:lnTo>
                <a:lnTo>
                  <a:pt x="1186" y="2206"/>
                </a:lnTo>
                <a:lnTo>
                  <a:pt x="1190" y="2224"/>
                </a:lnTo>
                <a:lnTo>
                  <a:pt x="1196" y="2242"/>
                </a:lnTo>
                <a:lnTo>
                  <a:pt x="1204" y="2259"/>
                </a:lnTo>
                <a:lnTo>
                  <a:pt x="1213" y="2275"/>
                </a:lnTo>
                <a:lnTo>
                  <a:pt x="1225" y="2290"/>
                </a:lnTo>
                <a:lnTo>
                  <a:pt x="1238" y="2304"/>
                </a:lnTo>
                <a:lnTo>
                  <a:pt x="1253" y="2317"/>
                </a:lnTo>
                <a:lnTo>
                  <a:pt x="1268" y="2329"/>
                </a:lnTo>
                <a:lnTo>
                  <a:pt x="1286" y="2339"/>
                </a:lnTo>
                <a:lnTo>
                  <a:pt x="1305" y="2348"/>
                </a:lnTo>
                <a:lnTo>
                  <a:pt x="1325" y="2357"/>
                </a:lnTo>
                <a:lnTo>
                  <a:pt x="1346" y="2363"/>
                </a:lnTo>
                <a:lnTo>
                  <a:pt x="1368" y="2368"/>
                </a:lnTo>
                <a:lnTo>
                  <a:pt x="1390" y="2371"/>
                </a:lnTo>
                <a:lnTo>
                  <a:pt x="1414" y="2371"/>
                </a:lnTo>
                <a:lnTo>
                  <a:pt x="1414" y="2371"/>
                </a:lnTo>
                <a:lnTo>
                  <a:pt x="1438" y="2371"/>
                </a:lnTo>
                <a:lnTo>
                  <a:pt x="1461" y="2368"/>
                </a:lnTo>
                <a:lnTo>
                  <a:pt x="1483" y="2363"/>
                </a:lnTo>
                <a:lnTo>
                  <a:pt x="1504" y="2357"/>
                </a:lnTo>
                <a:lnTo>
                  <a:pt x="1523" y="2348"/>
                </a:lnTo>
                <a:lnTo>
                  <a:pt x="1543" y="2339"/>
                </a:lnTo>
                <a:lnTo>
                  <a:pt x="1561" y="2329"/>
                </a:lnTo>
                <a:lnTo>
                  <a:pt x="1577" y="2317"/>
                </a:lnTo>
                <a:lnTo>
                  <a:pt x="1591" y="2304"/>
                </a:lnTo>
                <a:lnTo>
                  <a:pt x="1604" y="2290"/>
                </a:lnTo>
                <a:lnTo>
                  <a:pt x="1616" y="2275"/>
                </a:lnTo>
                <a:lnTo>
                  <a:pt x="1625" y="2259"/>
                </a:lnTo>
                <a:lnTo>
                  <a:pt x="1634" y="2242"/>
                </a:lnTo>
                <a:lnTo>
                  <a:pt x="1639" y="2224"/>
                </a:lnTo>
                <a:lnTo>
                  <a:pt x="1643" y="2206"/>
                </a:lnTo>
                <a:lnTo>
                  <a:pt x="1645" y="2187"/>
                </a:lnTo>
                <a:lnTo>
                  <a:pt x="1645" y="2187"/>
                </a:lnTo>
                <a:lnTo>
                  <a:pt x="1643" y="2171"/>
                </a:lnTo>
                <a:lnTo>
                  <a:pt x="1640" y="2156"/>
                </a:lnTo>
                <a:lnTo>
                  <a:pt x="1637" y="2141"/>
                </a:lnTo>
                <a:lnTo>
                  <a:pt x="1631" y="2129"/>
                </a:lnTo>
                <a:lnTo>
                  <a:pt x="1625" y="2117"/>
                </a:lnTo>
                <a:lnTo>
                  <a:pt x="1619" y="2106"/>
                </a:lnTo>
                <a:lnTo>
                  <a:pt x="1612" y="2097"/>
                </a:lnTo>
                <a:lnTo>
                  <a:pt x="1604" y="2088"/>
                </a:lnTo>
                <a:lnTo>
                  <a:pt x="1589" y="2075"/>
                </a:lnTo>
                <a:lnTo>
                  <a:pt x="1576" y="2064"/>
                </a:lnTo>
                <a:lnTo>
                  <a:pt x="1564" y="2057"/>
                </a:lnTo>
                <a:lnTo>
                  <a:pt x="1564" y="2057"/>
                </a:lnTo>
                <a:lnTo>
                  <a:pt x="1553" y="2052"/>
                </a:lnTo>
                <a:lnTo>
                  <a:pt x="1544" y="2046"/>
                </a:lnTo>
                <a:lnTo>
                  <a:pt x="1537" y="2039"/>
                </a:lnTo>
                <a:lnTo>
                  <a:pt x="1531" y="2033"/>
                </a:lnTo>
                <a:lnTo>
                  <a:pt x="1526" y="2026"/>
                </a:lnTo>
                <a:lnTo>
                  <a:pt x="1523" y="2020"/>
                </a:lnTo>
                <a:lnTo>
                  <a:pt x="1522" y="2012"/>
                </a:lnTo>
                <a:lnTo>
                  <a:pt x="1522" y="2006"/>
                </a:lnTo>
                <a:lnTo>
                  <a:pt x="1523" y="2000"/>
                </a:lnTo>
                <a:lnTo>
                  <a:pt x="1526" y="1994"/>
                </a:lnTo>
                <a:lnTo>
                  <a:pt x="1531" y="1990"/>
                </a:lnTo>
                <a:lnTo>
                  <a:pt x="1537" y="1985"/>
                </a:lnTo>
                <a:lnTo>
                  <a:pt x="1544" y="1981"/>
                </a:lnTo>
                <a:lnTo>
                  <a:pt x="1553" y="1978"/>
                </a:lnTo>
                <a:lnTo>
                  <a:pt x="1564" y="1976"/>
                </a:lnTo>
                <a:lnTo>
                  <a:pt x="1576" y="1976"/>
                </a:lnTo>
                <a:lnTo>
                  <a:pt x="2377" y="1976"/>
                </a:lnTo>
                <a:lnTo>
                  <a:pt x="2377" y="1138"/>
                </a:lnTo>
                <a:lnTo>
                  <a:pt x="2377" y="1138"/>
                </a:lnTo>
                <a:lnTo>
                  <a:pt x="2370" y="1130"/>
                </a:lnTo>
                <a:lnTo>
                  <a:pt x="2362" y="1126"/>
                </a:lnTo>
                <a:lnTo>
                  <a:pt x="2353" y="1124"/>
                </a:lnTo>
                <a:lnTo>
                  <a:pt x="2343" y="1127"/>
                </a:lnTo>
                <a:lnTo>
                  <a:pt x="2334" y="1132"/>
                </a:lnTo>
                <a:lnTo>
                  <a:pt x="2323" y="1139"/>
                </a:lnTo>
                <a:lnTo>
                  <a:pt x="2314" y="1151"/>
                </a:lnTo>
                <a:lnTo>
                  <a:pt x="2305" y="1166"/>
                </a:lnTo>
                <a:lnTo>
                  <a:pt x="2305" y="1166"/>
                </a:lnTo>
                <a:lnTo>
                  <a:pt x="2298" y="1178"/>
                </a:lnTo>
                <a:lnTo>
                  <a:pt x="2289" y="1191"/>
                </a:lnTo>
                <a:lnTo>
                  <a:pt x="2275" y="1206"/>
                </a:lnTo>
                <a:lnTo>
                  <a:pt x="2266" y="1214"/>
                </a:lnTo>
                <a:lnTo>
                  <a:pt x="2257" y="1220"/>
                </a:lnTo>
                <a:lnTo>
                  <a:pt x="2247" y="1227"/>
                </a:lnTo>
                <a:lnTo>
                  <a:pt x="2235" y="1233"/>
                </a:lnTo>
                <a:lnTo>
                  <a:pt x="2222" y="1239"/>
                </a:lnTo>
                <a:lnTo>
                  <a:pt x="2208" y="1242"/>
                </a:lnTo>
                <a:lnTo>
                  <a:pt x="2193" y="1245"/>
                </a:lnTo>
                <a:lnTo>
                  <a:pt x="2177" y="1245"/>
                </a:lnTo>
                <a:lnTo>
                  <a:pt x="2177" y="1245"/>
                </a:lnTo>
                <a:lnTo>
                  <a:pt x="2157" y="1245"/>
                </a:lnTo>
                <a:lnTo>
                  <a:pt x="2139" y="1241"/>
                </a:lnTo>
                <a:lnTo>
                  <a:pt x="2121" y="1236"/>
                </a:lnTo>
                <a:lnTo>
                  <a:pt x="2105" y="1227"/>
                </a:lnTo>
                <a:lnTo>
                  <a:pt x="2089" y="1218"/>
                </a:lnTo>
                <a:lnTo>
                  <a:pt x="2074" y="1206"/>
                </a:lnTo>
                <a:lnTo>
                  <a:pt x="2060" y="1193"/>
                </a:lnTo>
                <a:lnTo>
                  <a:pt x="2047" y="1179"/>
                </a:lnTo>
                <a:lnTo>
                  <a:pt x="2035" y="1163"/>
                </a:lnTo>
                <a:lnTo>
                  <a:pt x="2024" y="1145"/>
                </a:lnTo>
                <a:lnTo>
                  <a:pt x="2015" y="1126"/>
                </a:lnTo>
                <a:lnTo>
                  <a:pt x="2006" y="1106"/>
                </a:lnTo>
                <a:lnTo>
                  <a:pt x="2000" y="1085"/>
                </a:lnTo>
                <a:lnTo>
                  <a:pt x="1996" y="1063"/>
                </a:lnTo>
                <a:lnTo>
                  <a:pt x="1993" y="1040"/>
                </a:lnTo>
                <a:lnTo>
                  <a:pt x="1993" y="1016"/>
                </a:lnTo>
                <a:lnTo>
                  <a:pt x="1993" y="1016"/>
                </a:lnTo>
                <a:lnTo>
                  <a:pt x="1993" y="993"/>
                </a:lnTo>
                <a:lnTo>
                  <a:pt x="1996" y="970"/>
                </a:lnTo>
                <a:lnTo>
                  <a:pt x="2000" y="948"/>
                </a:lnTo>
                <a:lnTo>
                  <a:pt x="2006" y="927"/>
                </a:lnTo>
                <a:lnTo>
                  <a:pt x="2015" y="907"/>
                </a:lnTo>
                <a:lnTo>
                  <a:pt x="2024" y="888"/>
                </a:lnTo>
                <a:lnTo>
                  <a:pt x="2035" y="870"/>
                </a:lnTo>
                <a:lnTo>
                  <a:pt x="2047" y="855"/>
                </a:lnTo>
                <a:lnTo>
                  <a:pt x="2060" y="840"/>
                </a:lnTo>
                <a:lnTo>
                  <a:pt x="2074" y="827"/>
                </a:lnTo>
                <a:lnTo>
                  <a:pt x="2089" y="815"/>
                </a:lnTo>
                <a:lnTo>
                  <a:pt x="2105" y="806"/>
                </a:lnTo>
                <a:lnTo>
                  <a:pt x="2121" y="797"/>
                </a:lnTo>
                <a:lnTo>
                  <a:pt x="2139" y="792"/>
                </a:lnTo>
                <a:lnTo>
                  <a:pt x="2157" y="788"/>
                </a:lnTo>
                <a:lnTo>
                  <a:pt x="2177" y="788"/>
                </a:lnTo>
                <a:lnTo>
                  <a:pt x="2177" y="788"/>
                </a:lnTo>
                <a:close/>
              </a:path>
            </a:pathLst>
          </a:custGeom>
          <a:solidFill>
            <a:srgbClr val="E4F1DB"/>
          </a:solidFill>
          <a:ln w="28575">
            <a:solidFill>
              <a:schemeClr val="bg1">
                <a:lumMod val="50000"/>
              </a:schemeClr>
            </a:solidFill>
            <a:prstDash val="solid"/>
            <a:round/>
            <a:headEnd/>
            <a:tailEnd/>
          </a:ln>
        </p:spPr>
        <p:txBody>
          <a:bodyPr bIns="360000" anchor="ctr"/>
          <a:lstStyle/>
          <a:p>
            <a:pPr algn="ctr" eaLnBrk="1" hangingPunct="1"/>
            <a:r>
              <a:rPr lang="en-GB" dirty="0">
                <a:cs typeface="Arial" charset="0"/>
              </a:rPr>
              <a:t>Prevention </a:t>
            </a:r>
          </a:p>
          <a:p>
            <a:pPr algn="ctr" eaLnBrk="1" hangingPunct="1"/>
            <a:r>
              <a:rPr lang="en-GB" dirty="0">
                <a:cs typeface="Arial" charset="0"/>
              </a:rPr>
              <a:t>Efforts</a:t>
            </a:r>
          </a:p>
        </p:txBody>
      </p:sp>
      <p:sp>
        <p:nvSpPr>
          <p:cNvPr id="4" name="TextBox 3">
            <a:extLst>
              <a:ext uri="{FF2B5EF4-FFF2-40B4-BE49-F238E27FC236}">
                <a16:creationId xmlns:a16="http://schemas.microsoft.com/office/drawing/2014/main" id="{DAB216E9-D920-41FA-99E6-1D269B30478E}"/>
              </a:ext>
            </a:extLst>
          </p:cNvPr>
          <p:cNvSpPr txBox="1"/>
          <p:nvPr/>
        </p:nvSpPr>
        <p:spPr>
          <a:xfrm>
            <a:off x="8177292" y="3291409"/>
            <a:ext cx="896399" cy="1015663"/>
          </a:xfrm>
          <a:prstGeom prst="rect">
            <a:avLst/>
          </a:prstGeom>
          <a:noFill/>
        </p:spPr>
        <p:txBody>
          <a:bodyPr wrap="none" rtlCol="0">
            <a:spAutoFit/>
          </a:bodyPr>
          <a:lstStyle/>
          <a:p>
            <a:r>
              <a:rPr lang="en-US" sz="6000" b="1" dirty="0"/>
              <a:t>??</a:t>
            </a:r>
          </a:p>
        </p:txBody>
      </p:sp>
    </p:spTree>
    <p:extLst>
      <p:ext uri="{BB962C8B-B14F-4D97-AF65-F5344CB8AC3E}">
        <p14:creationId xmlns:p14="http://schemas.microsoft.com/office/powerpoint/2010/main" val="4243845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3822DAC-65DA-40E0-80C4-A71DD29C3620}"/>
              </a:ext>
            </a:extLst>
          </p:cNvPr>
          <p:cNvPicPr>
            <a:picLocks noChangeAspect="1"/>
          </p:cNvPicPr>
          <p:nvPr/>
        </p:nvPicPr>
        <p:blipFill>
          <a:blip r:embed="rId3"/>
          <a:stretch>
            <a:fillRect/>
          </a:stretch>
        </p:blipFill>
        <p:spPr>
          <a:xfrm>
            <a:off x="6487640" y="1774140"/>
            <a:ext cx="4989389" cy="4405879"/>
          </a:xfrm>
          <a:prstGeom prst="rect">
            <a:avLst/>
          </a:prstGeom>
        </p:spPr>
      </p:pic>
      <p:sp>
        <p:nvSpPr>
          <p:cNvPr id="8" name="TextBox 7">
            <a:extLst>
              <a:ext uri="{FF2B5EF4-FFF2-40B4-BE49-F238E27FC236}">
                <a16:creationId xmlns:a16="http://schemas.microsoft.com/office/drawing/2014/main" id="{852AA23F-6300-43BF-9D46-93837A6BB64F}"/>
              </a:ext>
            </a:extLst>
          </p:cNvPr>
          <p:cNvSpPr txBox="1"/>
          <p:nvPr/>
        </p:nvSpPr>
        <p:spPr>
          <a:xfrm>
            <a:off x="6487640" y="5769612"/>
            <a:ext cx="3308213" cy="369332"/>
          </a:xfrm>
          <a:prstGeom prst="rect">
            <a:avLst/>
          </a:prstGeom>
          <a:noFill/>
        </p:spPr>
        <p:txBody>
          <a:bodyPr wrap="none" rtlCol="0">
            <a:spAutoFit/>
          </a:bodyPr>
          <a:lstStyle/>
          <a:p>
            <a:r>
              <a:rPr lang="en-US" dirty="0"/>
              <a:t>Largest fires (at least 1000 acres) </a:t>
            </a:r>
          </a:p>
        </p:txBody>
      </p:sp>
      <p:pic>
        <p:nvPicPr>
          <p:cNvPr id="9" name="Picture 8">
            <a:extLst>
              <a:ext uri="{FF2B5EF4-FFF2-40B4-BE49-F238E27FC236}">
                <a16:creationId xmlns:a16="http://schemas.microsoft.com/office/drawing/2014/main" id="{1154845C-D036-4329-9960-B1C336232240}"/>
              </a:ext>
            </a:extLst>
          </p:cNvPr>
          <p:cNvPicPr>
            <a:picLocks noChangeAspect="1"/>
          </p:cNvPicPr>
          <p:nvPr/>
        </p:nvPicPr>
        <p:blipFill>
          <a:blip r:embed="rId4"/>
          <a:stretch>
            <a:fillRect/>
          </a:stretch>
        </p:blipFill>
        <p:spPr>
          <a:xfrm>
            <a:off x="1518082" y="1783665"/>
            <a:ext cx="3853787" cy="4322427"/>
          </a:xfrm>
          <a:prstGeom prst="rect">
            <a:avLst/>
          </a:prstGeom>
        </p:spPr>
      </p:pic>
      <p:sp>
        <p:nvSpPr>
          <p:cNvPr id="10" name="TextBox 9">
            <a:extLst>
              <a:ext uri="{FF2B5EF4-FFF2-40B4-BE49-F238E27FC236}">
                <a16:creationId xmlns:a16="http://schemas.microsoft.com/office/drawing/2014/main" id="{2E9BA5AC-6162-4ABE-B0D5-3DCC69967508}"/>
              </a:ext>
            </a:extLst>
          </p:cNvPr>
          <p:cNvSpPr txBox="1"/>
          <p:nvPr/>
        </p:nvSpPr>
        <p:spPr>
          <a:xfrm>
            <a:off x="1518082" y="5810687"/>
            <a:ext cx="3091295" cy="369332"/>
          </a:xfrm>
          <a:prstGeom prst="rect">
            <a:avLst/>
          </a:prstGeom>
          <a:noFill/>
        </p:spPr>
        <p:txBody>
          <a:bodyPr wrap="none" rtlCol="0">
            <a:spAutoFit/>
          </a:bodyPr>
          <a:lstStyle/>
          <a:p>
            <a:r>
              <a:rPr lang="en-US" dirty="0"/>
              <a:t>Brush fires (less than 10 acres) </a:t>
            </a:r>
          </a:p>
        </p:txBody>
      </p:sp>
      <p:sp>
        <p:nvSpPr>
          <p:cNvPr id="13" name="Title 1">
            <a:extLst>
              <a:ext uri="{FF2B5EF4-FFF2-40B4-BE49-F238E27FC236}">
                <a16:creationId xmlns:a16="http://schemas.microsoft.com/office/drawing/2014/main" id="{7EDD6AA3-4CED-45B7-A0AE-CD062A8EA0F5}"/>
              </a:ext>
            </a:extLst>
          </p:cNvPr>
          <p:cNvSpPr>
            <a:spLocks noGrp="1"/>
          </p:cNvSpPr>
          <p:nvPr>
            <p:ph type="title"/>
          </p:nvPr>
        </p:nvSpPr>
        <p:spPr>
          <a:xfrm>
            <a:off x="838200" y="365125"/>
            <a:ext cx="10515600" cy="1325563"/>
          </a:xfrm>
        </p:spPr>
        <p:txBody>
          <a:bodyPr>
            <a:normAutofit/>
          </a:bodyPr>
          <a:lstStyle/>
          <a:p>
            <a:r>
              <a:rPr lang="en-US" sz="2800" b="1" dirty="0"/>
              <a:t>The entire state is full of small brush fires, but California’s  largest fires are concentrated in coastal and north/central areas.  </a:t>
            </a:r>
            <a:r>
              <a:rPr lang="en-US" sz="2800" b="1" u="sng" dirty="0"/>
              <a:t> </a:t>
            </a:r>
          </a:p>
        </p:txBody>
      </p:sp>
      <p:sp>
        <p:nvSpPr>
          <p:cNvPr id="11" name="Oval 10">
            <a:extLst>
              <a:ext uri="{FF2B5EF4-FFF2-40B4-BE49-F238E27FC236}">
                <a16:creationId xmlns:a16="http://schemas.microsoft.com/office/drawing/2014/main" id="{A748DF66-2227-4AE3-912B-4808DA5C13D7}"/>
              </a:ext>
            </a:extLst>
          </p:cNvPr>
          <p:cNvSpPr/>
          <p:nvPr/>
        </p:nvSpPr>
        <p:spPr>
          <a:xfrm rot="4298455">
            <a:off x="6966467" y="2058017"/>
            <a:ext cx="2613440" cy="17829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369EE36-F9F7-4707-9842-5BBAD48A3872}"/>
              </a:ext>
            </a:extLst>
          </p:cNvPr>
          <p:cNvSpPr/>
          <p:nvPr/>
        </p:nvSpPr>
        <p:spPr>
          <a:xfrm rot="2027039">
            <a:off x="7694797" y="5217459"/>
            <a:ext cx="2613440" cy="6489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002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5DD1-5374-4940-8703-801D33187A8A}"/>
              </a:ext>
            </a:extLst>
          </p:cNvPr>
          <p:cNvSpPr>
            <a:spLocks noGrp="1"/>
          </p:cNvSpPr>
          <p:nvPr>
            <p:ph type="title"/>
          </p:nvPr>
        </p:nvSpPr>
        <p:spPr/>
        <p:txBody>
          <a:bodyPr/>
          <a:lstStyle/>
          <a:p>
            <a:r>
              <a:rPr lang="en-US" dirty="0"/>
              <a:t>1992-1999 (Large Fires)</a:t>
            </a:r>
          </a:p>
        </p:txBody>
      </p:sp>
      <p:pic>
        <p:nvPicPr>
          <p:cNvPr id="16" name="Picture 15">
            <a:extLst>
              <a:ext uri="{FF2B5EF4-FFF2-40B4-BE49-F238E27FC236}">
                <a16:creationId xmlns:a16="http://schemas.microsoft.com/office/drawing/2014/main" id="{D0AEB8A3-5E90-4290-9060-A2035F434360}"/>
              </a:ext>
            </a:extLst>
          </p:cNvPr>
          <p:cNvPicPr>
            <a:picLocks noChangeAspect="1"/>
          </p:cNvPicPr>
          <p:nvPr/>
        </p:nvPicPr>
        <p:blipFill rotWithShape="1">
          <a:blip r:embed="rId2"/>
          <a:srcRect l="9262" t="-1497" r="1590" b="401"/>
          <a:stretch/>
        </p:blipFill>
        <p:spPr>
          <a:xfrm>
            <a:off x="5198794" y="1690688"/>
            <a:ext cx="6861126" cy="4251880"/>
          </a:xfrm>
          <a:prstGeom prst="rect">
            <a:avLst/>
          </a:prstGeom>
        </p:spPr>
      </p:pic>
      <p:sp>
        <p:nvSpPr>
          <p:cNvPr id="18" name="TextBox 17">
            <a:extLst>
              <a:ext uri="{FF2B5EF4-FFF2-40B4-BE49-F238E27FC236}">
                <a16:creationId xmlns:a16="http://schemas.microsoft.com/office/drawing/2014/main" id="{0FCD12BD-C342-4A78-BCE9-3E639600BBF5}"/>
              </a:ext>
            </a:extLst>
          </p:cNvPr>
          <p:cNvSpPr txBox="1"/>
          <p:nvPr/>
        </p:nvSpPr>
        <p:spPr>
          <a:xfrm>
            <a:off x="295275" y="5942568"/>
            <a:ext cx="4571444" cy="369332"/>
          </a:xfrm>
          <a:prstGeom prst="rect">
            <a:avLst/>
          </a:prstGeom>
          <a:noFill/>
        </p:spPr>
        <p:txBody>
          <a:bodyPr wrap="none" rtlCol="0">
            <a:spAutoFit/>
          </a:bodyPr>
          <a:lstStyle/>
          <a:p>
            <a:r>
              <a:rPr lang="en-US" dirty="0"/>
              <a:t>At least 1000 acres, where darker is bigger fire </a:t>
            </a:r>
          </a:p>
        </p:txBody>
      </p:sp>
      <p:sp>
        <p:nvSpPr>
          <p:cNvPr id="19" name="TextBox 18">
            <a:extLst>
              <a:ext uri="{FF2B5EF4-FFF2-40B4-BE49-F238E27FC236}">
                <a16:creationId xmlns:a16="http://schemas.microsoft.com/office/drawing/2014/main" id="{9CA59DAA-9AEC-4EFC-A5C0-681EFDDC7363}"/>
              </a:ext>
            </a:extLst>
          </p:cNvPr>
          <p:cNvSpPr txBox="1"/>
          <p:nvPr/>
        </p:nvSpPr>
        <p:spPr>
          <a:xfrm>
            <a:off x="295275" y="1819275"/>
            <a:ext cx="4099172" cy="2062103"/>
          </a:xfrm>
          <a:prstGeom prst="rect">
            <a:avLst/>
          </a:prstGeom>
          <a:noFill/>
        </p:spPr>
        <p:txBody>
          <a:bodyPr wrap="square" rtlCol="0">
            <a:spAutoFit/>
          </a:bodyPr>
          <a:lstStyle/>
          <a:p>
            <a:r>
              <a:rPr lang="en-US" sz="3200" b="1" dirty="0"/>
              <a:t>Over time, these fires have moved from the entire southern coast and Central Valley….</a:t>
            </a:r>
          </a:p>
        </p:txBody>
      </p:sp>
      <p:sp>
        <p:nvSpPr>
          <p:cNvPr id="20" name="TextBox 19">
            <a:extLst>
              <a:ext uri="{FF2B5EF4-FFF2-40B4-BE49-F238E27FC236}">
                <a16:creationId xmlns:a16="http://schemas.microsoft.com/office/drawing/2014/main" id="{45478350-192D-46D0-B275-60324665D6AC}"/>
              </a:ext>
            </a:extLst>
          </p:cNvPr>
          <p:cNvSpPr txBox="1"/>
          <p:nvPr/>
        </p:nvSpPr>
        <p:spPr>
          <a:xfrm>
            <a:off x="295275" y="5111571"/>
            <a:ext cx="4338870" cy="830997"/>
          </a:xfrm>
          <a:prstGeom prst="rect">
            <a:avLst/>
          </a:prstGeom>
          <a:noFill/>
        </p:spPr>
        <p:txBody>
          <a:bodyPr wrap="square" rtlCol="0">
            <a:spAutoFit/>
          </a:bodyPr>
          <a:lstStyle/>
          <a:p>
            <a:r>
              <a:rPr lang="en-US" sz="2800" b="1" dirty="0"/>
              <a:t>Avg Large Fire: 6,624 acres</a:t>
            </a:r>
          </a:p>
          <a:p>
            <a:r>
              <a:rPr lang="en-US" sz="2000" b="1" dirty="0"/>
              <a:t>Annual Large Fires: 50 fires</a:t>
            </a:r>
          </a:p>
        </p:txBody>
      </p:sp>
      <p:sp>
        <p:nvSpPr>
          <p:cNvPr id="3" name="Oval 2">
            <a:extLst>
              <a:ext uri="{FF2B5EF4-FFF2-40B4-BE49-F238E27FC236}">
                <a16:creationId xmlns:a16="http://schemas.microsoft.com/office/drawing/2014/main" id="{2F5E6609-E31B-4F1E-B6DF-10978BA1761A}"/>
              </a:ext>
            </a:extLst>
          </p:cNvPr>
          <p:cNvSpPr/>
          <p:nvPr/>
        </p:nvSpPr>
        <p:spPr>
          <a:xfrm rot="2027039">
            <a:off x="8145597" y="4925582"/>
            <a:ext cx="2613440" cy="6489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0DDD6F-892A-4E4A-9356-C9CE759CC032}"/>
              </a:ext>
            </a:extLst>
          </p:cNvPr>
          <p:cNvSpPr/>
          <p:nvPr/>
        </p:nvSpPr>
        <p:spPr>
          <a:xfrm rot="2027039">
            <a:off x="8344627" y="3821650"/>
            <a:ext cx="1875968" cy="864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068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5DD1-5374-4940-8703-801D33187A8A}"/>
              </a:ext>
            </a:extLst>
          </p:cNvPr>
          <p:cNvSpPr>
            <a:spLocks noGrp="1"/>
          </p:cNvSpPr>
          <p:nvPr>
            <p:ph type="title"/>
          </p:nvPr>
        </p:nvSpPr>
        <p:spPr/>
        <p:txBody>
          <a:bodyPr/>
          <a:lstStyle/>
          <a:p>
            <a:r>
              <a:rPr lang="en-US" dirty="0"/>
              <a:t>2000-2007 (Large Fires)</a:t>
            </a:r>
          </a:p>
        </p:txBody>
      </p:sp>
      <p:pic>
        <p:nvPicPr>
          <p:cNvPr id="18" name="Picture 17">
            <a:extLst>
              <a:ext uri="{FF2B5EF4-FFF2-40B4-BE49-F238E27FC236}">
                <a16:creationId xmlns:a16="http://schemas.microsoft.com/office/drawing/2014/main" id="{4139AFAE-A235-4CEC-9E19-FBDCDB9746C7}"/>
              </a:ext>
            </a:extLst>
          </p:cNvPr>
          <p:cNvPicPr>
            <a:picLocks noChangeAspect="1"/>
          </p:cNvPicPr>
          <p:nvPr/>
        </p:nvPicPr>
        <p:blipFill rotWithShape="1">
          <a:blip r:embed="rId2"/>
          <a:srcRect b="1915"/>
          <a:stretch/>
        </p:blipFill>
        <p:spPr>
          <a:xfrm>
            <a:off x="5198794" y="1690687"/>
            <a:ext cx="6861126" cy="4158815"/>
          </a:xfrm>
          <a:prstGeom prst="rect">
            <a:avLst/>
          </a:prstGeom>
        </p:spPr>
      </p:pic>
      <p:sp>
        <p:nvSpPr>
          <p:cNvPr id="21" name="TextBox 20">
            <a:extLst>
              <a:ext uri="{FF2B5EF4-FFF2-40B4-BE49-F238E27FC236}">
                <a16:creationId xmlns:a16="http://schemas.microsoft.com/office/drawing/2014/main" id="{69DB4254-0FD4-4B8B-8F76-04C39F131E51}"/>
              </a:ext>
            </a:extLst>
          </p:cNvPr>
          <p:cNvSpPr txBox="1"/>
          <p:nvPr/>
        </p:nvSpPr>
        <p:spPr>
          <a:xfrm>
            <a:off x="295275" y="5942568"/>
            <a:ext cx="4571444" cy="369332"/>
          </a:xfrm>
          <a:prstGeom prst="rect">
            <a:avLst/>
          </a:prstGeom>
          <a:noFill/>
        </p:spPr>
        <p:txBody>
          <a:bodyPr wrap="none" rtlCol="0">
            <a:spAutoFit/>
          </a:bodyPr>
          <a:lstStyle/>
          <a:p>
            <a:r>
              <a:rPr lang="en-US" dirty="0"/>
              <a:t>At least 1000 acres, where darker is bigger fire </a:t>
            </a:r>
          </a:p>
        </p:txBody>
      </p:sp>
      <p:sp>
        <p:nvSpPr>
          <p:cNvPr id="22" name="TextBox 21">
            <a:extLst>
              <a:ext uri="{FF2B5EF4-FFF2-40B4-BE49-F238E27FC236}">
                <a16:creationId xmlns:a16="http://schemas.microsoft.com/office/drawing/2014/main" id="{0FA7497E-BAC8-4CB2-904A-7C77EEEF5EAF}"/>
              </a:ext>
            </a:extLst>
          </p:cNvPr>
          <p:cNvSpPr txBox="1"/>
          <p:nvPr/>
        </p:nvSpPr>
        <p:spPr>
          <a:xfrm>
            <a:off x="295275" y="5111571"/>
            <a:ext cx="4571444" cy="830997"/>
          </a:xfrm>
          <a:prstGeom prst="rect">
            <a:avLst/>
          </a:prstGeom>
          <a:noFill/>
        </p:spPr>
        <p:txBody>
          <a:bodyPr wrap="square" rtlCol="0">
            <a:spAutoFit/>
          </a:bodyPr>
          <a:lstStyle/>
          <a:p>
            <a:r>
              <a:rPr lang="en-US" sz="2800" b="1" u="sng" dirty="0"/>
              <a:t>Avg Large Fire: 11,141 acres</a:t>
            </a:r>
          </a:p>
          <a:p>
            <a:r>
              <a:rPr lang="en-US" sz="2000" b="1" dirty="0"/>
              <a:t>Annual Large Fires: 61 fires</a:t>
            </a:r>
          </a:p>
        </p:txBody>
      </p:sp>
      <p:sp>
        <p:nvSpPr>
          <p:cNvPr id="8" name="TextBox 7">
            <a:extLst>
              <a:ext uri="{FF2B5EF4-FFF2-40B4-BE49-F238E27FC236}">
                <a16:creationId xmlns:a16="http://schemas.microsoft.com/office/drawing/2014/main" id="{36C8A5E7-E1FD-4E47-9664-020BAA177826}"/>
              </a:ext>
            </a:extLst>
          </p:cNvPr>
          <p:cNvSpPr txBox="1"/>
          <p:nvPr/>
        </p:nvSpPr>
        <p:spPr>
          <a:xfrm>
            <a:off x="295275" y="1819275"/>
            <a:ext cx="4099172" cy="1569660"/>
          </a:xfrm>
          <a:prstGeom prst="rect">
            <a:avLst/>
          </a:prstGeom>
          <a:noFill/>
        </p:spPr>
        <p:txBody>
          <a:bodyPr wrap="square" rtlCol="0">
            <a:spAutoFit/>
          </a:bodyPr>
          <a:lstStyle/>
          <a:p>
            <a:r>
              <a:rPr lang="en-US" sz="3200" b="1" dirty="0"/>
              <a:t>….to more concentrated regional hotspots…. </a:t>
            </a:r>
          </a:p>
        </p:txBody>
      </p:sp>
      <p:sp>
        <p:nvSpPr>
          <p:cNvPr id="9" name="Oval 8">
            <a:extLst>
              <a:ext uri="{FF2B5EF4-FFF2-40B4-BE49-F238E27FC236}">
                <a16:creationId xmlns:a16="http://schemas.microsoft.com/office/drawing/2014/main" id="{A824F106-1258-4531-856C-B9837359CBEB}"/>
              </a:ext>
            </a:extLst>
          </p:cNvPr>
          <p:cNvSpPr/>
          <p:nvPr/>
        </p:nvSpPr>
        <p:spPr>
          <a:xfrm rot="2027039">
            <a:off x="8590311" y="5202600"/>
            <a:ext cx="1439275" cy="6489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D03C87-FBF1-4891-8AD0-82B9C6903542}"/>
              </a:ext>
            </a:extLst>
          </p:cNvPr>
          <p:cNvSpPr/>
          <p:nvPr/>
        </p:nvSpPr>
        <p:spPr>
          <a:xfrm rot="2027039">
            <a:off x="7760124" y="3384831"/>
            <a:ext cx="1439275" cy="834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2D0AD94-25FF-4AD3-83F9-2F27D0AD4BD7}"/>
              </a:ext>
            </a:extLst>
          </p:cNvPr>
          <p:cNvSpPr/>
          <p:nvPr/>
        </p:nvSpPr>
        <p:spPr>
          <a:xfrm rot="2027039">
            <a:off x="8071615" y="2339773"/>
            <a:ext cx="522979" cy="622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551A39B-19C3-44E0-8B28-9E9182E1D628}"/>
              </a:ext>
            </a:extLst>
          </p:cNvPr>
          <p:cNvSpPr/>
          <p:nvPr/>
        </p:nvSpPr>
        <p:spPr>
          <a:xfrm rot="2027039">
            <a:off x="6876852" y="1841826"/>
            <a:ext cx="522979" cy="622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55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5DD1-5374-4940-8703-801D33187A8A}"/>
              </a:ext>
            </a:extLst>
          </p:cNvPr>
          <p:cNvSpPr>
            <a:spLocks noGrp="1"/>
          </p:cNvSpPr>
          <p:nvPr>
            <p:ph type="title"/>
          </p:nvPr>
        </p:nvSpPr>
        <p:spPr/>
        <p:txBody>
          <a:bodyPr/>
          <a:lstStyle/>
          <a:p>
            <a:r>
              <a:rPr lang="en-US" dirty="0"/>
              <a:t>2008-2015 (Large Fires)</a:t>
            </a:r>
          </a:p>
        </p:txBody>
      </p:sp>
      <p:pic>
        <p:nvPicPr>
          <p:cNvPr id="12" name="Picture 11">
            <a:extLst>
              <a:ext uri="{FF2B5EF4-FFF2-40B4-BE49-F238E27FC236}">
                <a16:creationId xmlns:a16="http://schemas.microsoft.com/office/drawing/2014/main" id="{0722E940-08B0-47ED-8526-42AF007A752E}"/>
              </a:ext>
            </a:extLst>
          </p:cNvPr>
          <p:cNvPicPr>
            <a:picLocks noChangeAspect="1"/>
          </p:cNvPicPr>
          <p:nvPr/>
        </p:nvPicPr>
        <p:blipFill rotWithShape="1">
          <a:blip r:embed="rId2"/>
          <a:srcRect b="1285"/>
          <a:stretch/>
        </p:blipFill>
        <p:spPr>
          <a:xfrm>
            <a:off x="5198794" y="1819275"/>
            <a:ext cx="6861126" cy="4081567"/>
          </a:xfrm>
          <a:prstGeom prst="rect">
            <a:avLst/>
          </a:prstGeom>
        </p:spPr>
      </p:pic>
      <p:sp>
        <p:nvSpPr>
          <p:cNvPr id="14" name="TextBox 13">
            <a:extLst>
              <a:ext uri="{FF2B5EF4-FFF2-40B4-BE49-F238E27FC236}">
                <a16:creationId xmlns:a16="http://schemas.microsoft.com/office/drawing/2014/main" id="{AFF2E4D1-9207-41BF-B987-4363937FECF6}"/>
              </a:ext>
            </a:extLst>
          </p:cNvPr>
          <p:cNvSpPr txBox="1"/>
          <p:nvPr/>
        </p:nvSpPr>
        <p:spPr>
          <a:xfrm>
            <a:off x="295275" y="5942568"/>
            <a:ext cx="4571444" cy="369332"/>
          </a:xfrm>
          <a:prstGeom prst="rect">
            <a:avLst/>
          </a:prstGeom>
          <a:noFill/>
        </p:spPr>
        <p:txBody>
          <a:bodyPr wrap="none" rtlCol="0">
            <a:spAutoFit/>
          </a:bodyPr>
          <a:lstStyle/>
          <a:p>
            <a:r>
              <a:rPr lang="en-US" dirty="0"/>
              <a:t>At least 1000 acres, where darker is bigger fire </a:t>
            </a:r>
          </a:p>
        </p:txBody>
      </p:sp>
      <p:sp>
        <p:nvSpPr>
          <p:cNvPr id="15" name="TextBox 14">
            <a:extLst>
              <a:ext uri="{FF2B5EF4-FFF2-40B4-BE49-F238E27FC236}">
                <a16:creationId xmlns:a16="http://schemas.microsoft.com/office/drawing/2014/main" id="{D47C0ED1-7708-4EE1-A282-7459F298E317}"/>
              </a:ext>
            </a:extLst>
          </p:cNvPr>
          <p:cNvSpPr txBox="1"/>
          <p:nvPr/>
        </p:nvSpPr>
        <p:spPr>
          <a:xfrm>
            <a:off x="295275" y="5111571"/>
            <a:ext cx="4734640" cy="830997"/>
          </a:xfrm>
          <a:prstGeom prst="rect">
            <a:avLst/>
          </a:prstGeom>
          <a:noFill/>
        </p:spPr>
        <p:txBody>
          <a:bodyPr wrap="square" rtlCol="0">
            <a:spAutoFit/>
          </a:bodyPr>
          <a:lstStyle/>
          <a:p>
            <a:r>
              <a:rPr lang="en-US" sz="2800" b="1" u="sng" dirty="0"/>
              <a:t>Avg Large Fire: 12,100 acres</a:t>
            </a:r>
            <a:endParaRPr lang="en-US" sz="2800" b="1" dirty="0"/>
          </a:p>
          <a:p>
            <a:r>
              <a:rPr lang="en-US" sz="2000" b="1" dirty="0"/>
              <a:t>Annual Large Fires: 53 fires</a:t>
            </a:r>
          </a:p>
        </p:txBody>
      </p:sp>
      <p:sp>
        <p:nvSpPr>
          <p:cNvPr id="10" name="TextBox 9">
            <a:extLst>
              <a:ext uri="{FF2B5EF4-FFF2-40B4-BE49-F238E27FC236}">
                <a16:creationId xmlns:a16="http://schemas.microsoft.com/office/drawing/2014/main" id="{E344627C-437C-4710-9A8F-8DBB1FA000F2}"/>
              </a:ext>
            </a:extLst>
          </p:cNvPr>
          <p:cNvSpPr txBox="1"/>
          <p:nvPr/>
        </p:nvSpPr>
        <p:spPr>
          <a:xfrm>
            <a:off x="295275" y="1819275"/>
            <a:ext cx="4099172" cy="2062103"/>
          </a:xfrm>
          <a:prstGeom prst="rect">
            <a:avLst/>
          </a:prstGeom>
          <a:noFill/>
        </p:spPr>
        <p:txBody>
          <a:bodyPr wrap="square" rtlCol="0">
            <a:spAutoFit/>
          </a:bodyPr>
          <a:lstStyle/>
          <a:p>
            <a:r>
              <a:rPr lang="en-US" sz="3200" b="1" dirty="0"/>
              <a:t>….to more recently a huge concentration right through the middle of the state.</a:t>
            </a:r>
          </a:p>
        </p:txBody>
      </p:sp>
      <p:sp>
        <p:nvSpPr>
          <p:cNvPr id="11" name="Oval 10">
            <a:extLst>
              <a:ext uri="{FF2B5EF4-FFF2-40B4-BE49-F238E27FC236}">
                <a16:creationId xmlns:a16="http://schemas.microsoft.com/office/drawing/2014/main" id="{8119E6F8-1721-4825-8D73-CCC4BCBCCAC8}"/>
              </a:ext>
            </a:extLst>
          </p:cNvPr>
          <p:cNvSpPr/>
          <p:nvPr/>
        </p:nvSpPr>
        <p:spPr>
          <a:xfrm rot="3313431">
            <a:off x="6060154" y="3632532"/>
            <a:ext cx="4893635" cy="671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225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72D7BE44-586C-4D6D-A003-62734C034D03}"/>
              </a:ext>
            </a:extLst>
          </p:cNvPr>
          <p:cNvGraphicFramePr>
            <a:graphicFrameLocks/>
          </p:cNvGraphicFramePr>
          <p:nvPr>
            <p:extLst>
              <p:ext uri="{D42A27DB-BD31-4B8C-83A1-F6EECF244321}">
                <p14:modId xmlns:p14="http://schemas.microsoft.com/office/powerpoint/2010/main" val="1903422219"/>
              </p:ext>
            </p:extLst>
          </p:nvPr>
        </p:nvGraphicFramePr>
        <p:xfrm>
          <a:off x="5743852" y="2264336"/>
          <a:ext cx="6316068" cy="4713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663C54BC-D2B8-435B-B484-30E120BE6EE0}"/>
              </a:ext>
            </a:extLst>
          </p:cNvPr>
          <p:cNvGraphicFramePr>
            <a:graphicFrameLocks/>
          </p:cNvGraphicFramePr>
          <p:nvPr>
            <p:extLst>
              <p:ext uri="{D42A27DB-BD31-4B8C-83A1-F6EECF244321}">
                <p14:modId xmlns:p14="http://schemas.microsoft.com/office/powerpoint/2010/main" val="3368546335"/>
              </p:ext>
            </p:extLst>
          </p:nvPr>
        </p:nvGraphicFramePr>
        <p:xfrm>
          <a:off x="0" y="2125694"/>
          <a:ext cx="5841507" cy="4991205"/>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657BCF89-1E22-4A3C-8B48-8CB9323BCD76}"/>
              </a:ext>
            </a:extLst>
          </p:cNvPr>
          <p:cNvSpPr txBox="1"/>
          <p:nvPr/>
        </p:nvSpPr>
        <p:spPr>
          <a:xfrm>
            <a:off x="2328186" y="1792846"/>
            <a:ext cx="1208023" cy="369332"/>
          </a:xfrm>
          <a:prstGeom prst="rect">
            <a:avLst/>
          </a:prstGeom>
          <a:noFill/>
        </p:spPr>
        <p:txBody>
          <a:bodyPr wrap="none" rtlCol="0">
            <a:spAutoFit/>
          </a:bodyPr>
          <a:lstStyle/>
          <a:p>
            <a:r>
              <a:rPr lang="en-US" b="1" dirty="0"/>
              <a:t>Small Fires</a:t>
            </a:r>
          </a:p>
        </p:txBody>
      </p:sp>
      <p:sp>
        <p:nvSpPr>
          <p:cNvPr id="11" name="TextBox 10">
            <a:extLst>
              <a:ext uri="{FF2B5EF4-FFF2-40B4-BE49-F238E27FC236}">
                <a16:creationId xmlns:a16="http://schemas.microsoft.com/office/drawing/2014/main" id="{30C7B9FD-1A4E-4D46-A87A-87725E9F5D73}"/>
              </a:ext>
            </a:extLst>
          </p:cNvPr>
          <p:cNvSpPr txBox="1"/>
          <p:nvPr/>
        </p:nvSpPr>
        <p:spPr>
          <a:xfrm>
            <a:off x="8437502" y="1895004"/>
            <a:ext cx="1198020" cy="369332"/>
          </a:xfrm>
          <a:prstGeom prst="rect">
            <a:avLst/>
          </a:prstGeom>
          <a:noFill/>
        </p:spPr>
        <p:txBody>
          <a:bodyPr wrap="none" rtlCol="0">
            <a:spAutoFit/>
          </a:bodyPr>
          <a:lstStyle/>
          <a:p>
            <a:r>
              <a:rPr lang="en-US" b="1" dirty="0"/>
              <a:t>Large Fires</a:t>
            </a:r>
          </a:p>
        </p:txBody>
      </p:sp>
      <p:sp>
        <p:nvSpPr>
          <p:cNvPr id="14" name="Title 1">
            <a:extLst>
              <a:ext uri="{FF2B5EF4-FFF2-40B4-BE49-F238E27FC236}">
                <a16:creationId xmlns:a16="http://schemas.microsoft.com/office/drawing/2014/main" id="{38F1901A-5AA4-46B1-A823-7076284623A4}"/>
              </a:ext>
            </a:extLst>
          </p:cNvPr>
          <p:cNvSpPr>
            <a:spLocks noGrp="1"/>
          </p:cNvSpPr>
          <p:nvPr>
            <p:ph type="title"/>
          </p:nvPr>
        </p:nvSpPr>
        <p:spPr>
          <a:xfrm>
            <a:off x="838200" y="365125"/>
            <a:ext cx="10515600" cy="1325563"/>
          </a:xfrm>
        </p:spPr>
        <p:txBody>
          <a:bodyPr>
            <a:normAutofit/>
          </a:bodyPr>
          <a:lstStyle/>
          <a:p>
            <a:r>
              <a:rPr lang="en-US" sz="2800" b="1" dirty="0"/>
              <a:t>Lightning, debris, and equipment are among the largest known causes in 2015.</a:t>
            </a:r>
            <a:br>
              <a:rPr lang="en-US" sz="2800" b="1" dirty="0"/>
            </a:br>
            <a:endParaRPr lang="en-US" sz="2800" b="1" dirty="0"/>
          </a:p>
        </p:txBody>
      </p:sp>
    </p:spTree>
    <p:extLst>
      <p:ext uri="{BB962C8B-B14F-4D97-AF65-F5344CB8AC3E}">
        <p14:creationId xmlns:p14="http://schemas.microsoft.com/office/powerpoint/2010/main" val="287898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EFD9A8C3-6310-4051-B326-A24E27420269}"/>
              </a:ext>
            </a:extLst>
          </p:cNvPr>
          <p:cNvGraphicFramePr>
            <a:graphicFrameLocks/>
          </p:cNvGraphicFramePr>
          <p:nvPr/>
        </p:nvGraphicFramePr>
        <p:xfrm>
          <a:off x="532662" y="1866861"/>
          <a:ext cx="11527258" cy="3977196"/>
        </p:xfrm>
        <a:graphic>
          <a:graphicData uri="http://schemas.openxmlformats.org/drawingml/2006/chart">
            <c:chart xmlns:c="http://schemas.openxmlformats.org/drawingml/2006/chart" xmlns:r="http://schemas.openxmlformats.org/officeDocument/2006/relationships" r:id="rId2"/>
          </a:graphicData>
        </a:graphic>
      </p:graphicFrame>
      <p:sp>
        <p:nvSpPr>
          <p:cNvPr id="11" name="Title 1">
            <a:extLst>
              <a:ext uri="{FF2B5EF4-FFF2-40B4-BE49-F238E27FC236}">
                <a16:creationId xmlns:a16="http://schemas.microsoft.com/office/drawing/2014/main" id="{8ABDF8EF-7600-485E-A34E-51B54465919D}"/>
              </a:ext>
            </a:extLst>
          </p:cNvPr>
          <p:cNvSpPr>
            <a:spLocks noGrp="1"/>
          </p:cNvSpPr>
          <p:nvPr>
            <p:ph type="title"/>
          </p:nvPr>
        </p:nvSpPr>
        <p:spPr>
          <a:xfrm>
            <a:off x="838200" y="365125"/>
            <a:ext cx="10515600" cy="1325563"/>
          </a:xfrm>
        </p:spPr>
        <p:txBody>
          <a:bodyPr>
            <a:normAutofit/>
          </a:bodyPr>
          <a:lstStyle/>
          <a:p>
            <a:r>
              <a:rPr lang="en-US" sz="2800" b="1" dirty="0"/>
              <a:t>The July 4</a:t>
            </a:r>
            <a:r>
              <a:rPr lang="en-US" sz="2800" b="1" baseline="30000" dirty="0"/>
              <a:t>th</a:t>
            </a:r>
            <a:r>
              <a:rPr lang="en-US" sz="2800" b="1" dirty="0"/>
              <a:t> and Labor day holidays are consistently, year over year the most common times for small fires.  </a:t>
            </a:r>
            <a:endParaRPr lang="en-US" sz="2800" b="1" u="sng" dirty="0"/>
          </a:p>
        </p:txBody>
      </p:sp>
      <p:sp>
        <p:nvSpPr>
          <p:cNvPr id="9" name="Oval 8">
            <a:extLst>
              <a:ext uri="{FF2B5EF4-FFF2-40B4-BE49-F238E27FC236}">
                <a16:creationId xmlns:a16="http://schemas.microsoft.com/office/drawing/2014/main" id="{F356BF8F-2D22-4558-86BC-1D3E319F8FF4}"/>
              </a:ext>
            </a:extLst>
          </p:cNvPr>
          <p:cNvSpPr/>
          <p:nvPr/>
        </p:nvSpPr>
        <p:spPr>
          <a:xfrm>
            <a:off x="6296291" y="2365718"/>
            <a:ext cx="443883" cy="29794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DA9C650-AAD5-4E63-B6BF-565674A1E3EB}"/>
              </a:ext>
            </a:extLst>
          </p:cNvPr>
          <p:cNvSpPr/>
          <p:nvPr/>
        </p:nvSpPr>
        <p:spPr>
          <a:xfrm>
            <a:off x="8021346" y="2956262"/>
            <a:ext cx="443883" cy="2565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9005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ABDF8EF-7600-485E-A34E-51B54465919D}"/>
              </a:ext>
            </a:extLst>
          </p:cNvPr>
          <p:cNvSpPr>
            <a:spLocks noGrp="1"/>
          </p:cNvSpPr>
          <p:nvPr>
            <p:ph type="title"/>
          </p:nvPr>
        </p:nvSpPr>
        <p:spPr>
          <a:xfrm>
            <a:off x="838200" y="365125"/>
            <a:ext cx="10515600" cy="1325563"/>
          </a:xfrm>
        </p:spPr>
        <p:txBody>
          <a:bodyPr>
            <a:normAutofit/>
          </a:bodyPr>
          <a:lstStyle/>
          <a:p>
            <a:r>
              <a:rPr lang="en-US" sz="2800" b="1" dirty="0"/>
              <a:t>With larger fires more often, a bad season can track to a single, unexpected abnormal day/week (think weather).   </a:t>
            </a:r>
            <a:endParaRPr lang="en-US" sz="2800" b="1" u="sng" dirty="0"/>
          </a:p>
        </p:txBody>
      </p:sp>
      <p:sp>
        <p:nvSpPr>
          <p:cNvPr id="2" name="Rectangle 1">
            <a:extLst>
              <a:ext uri="{FF2B5EF4-FFF2-40B4-BE49-F238E27FC236}">
                <a16:creationId xmlns:a16="http://schemas.microsoft.com/office/drawing/2014/main" id="{B1644C6F-10AF-42A2-97CA-AEA82471ECCC}"/>
              </a:ext>
            </a:extLst>
          </p:cNvPr>
          <p:cNvSpPr/>
          <p:nvPr/>
        </p:nvSpPr>
        <p:spPr>
          <a:xfrm>
            <a:off x="194230" y="5459218"/>
            <a:ext cx="9820637" cy="369332"/>
          </a:xfrm>
          <a:prstGeom prst="rect">
            <a:avLst/>
          </a:prstGeom>
        </p:spPr>
        <p:txBody>
          <a:bodyPr wrap="none">
            <a:spAutoFit/>
          </a:bodyPr>
          <a:lstStyle/>
          <a:p>
            <a:r>
              <a:rPr lang="en-US" dirty="0"/>
              <a:t>*The Northwest California Lightning Event of June 20-21, 2008 accounted for 68 (500+ total) large fires.</a:t>
            </a:r>
          </a:p>
        </p:txBody>
      </p:sp>
      <p:graphicFrame>
        <p:nvGraphicFramePr>
          <p:cNvPr id="15" name="Chart 14">
            <a:extLst>
              <a:ext uri="{FF2B5EF4-FFF2-40B4-BE49-F238E27FC236}">
                <a16:creationId xmlns:a16="http://schemas.microsoft.com/office/drawing/2014/main" id="{2EA9817A-CCB1-43A2-A10C-7574557CAF6D}"/>
              </a:ext>
            </a:extLst>
          </p:cNvPr>
          <p:cNvGraphicFramePr>
            <a:graphicFrameLocks/>
          </p:cNvGraphicFramePr>
          <p:nvPr>
            <p:extLst>
              <p:ext uri="{D42A27DB-BD31-4B8C-83A1-F6EECF244321}">
                <p14:modId xmlns:p14="http://schemas.microsoft.com/office/powerpoint/2010/main" val="927138066"/>
              </p:ext>
            </p:extLst>
          </p:nvPr>
        </p:nvGraphicFramePr>
        <p:xfrm>
          <a:off x="0" y="1899821"/>
          <a:ext cx="12192000" cy="3445379"/>
        </p:xfrm>
        <a:graphic>
          <a:graphicData uri="http://schemas.openxmlformats.org/drawingml/2006/chart">
            <c:chart xmlns:c="http://schemas.openxmlformats.org/drawingml/2006/chart" xmlns:r="http://schemas.openxmlformats.org/officeDocument/2006/relationships" r:id="rId2"/>
          </a:graphicData>
        </a:graphic>
      </p:graphicFrame>
      <p:sp>
        <p:nvSpPr>
          <p:cNvPr id="16" name="Oval 15">
            <a:extLst>
              <a:ext uri="{FF2B5EF4-FFF2-40B4-BE49-F238E27FC236}">
                <a16:creationId xmlns:a16="http://schemas.microsoft.com/office/drawing/2014/main" id="{C4E757B4-7E86-45CC-9F71-773D43CF4BA6}"/>
              </a:ext>
            </a:extLst>
          </p:cNvPr>
          <p:cNvSpPr/>
          <p:nvPr/>
        </p:nvSpPr>
        <p:spPr>
          <a:xfrm>
            <a:off x="5388746" y="2258736"/>
            <a:ext cx="707254" cy="308646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7" name="Oval 16">
            <a:extLst>
              <a:ext uri="{FF2B5EF4-FFF2-40B4-BE49-F238E27FC236}">
                <a16:creationId xmlns:a16="http://schemas.microsoft.com/office/drawing/2014/main" id="{04217ED8-8D47-4D8D-9BB4-9166CD2D78EB}"/>
              </a:ext>
            </a:extLst>
          </p:cNvPr>
          <p:cNvSpPr/>
          <p:nvPr/>
        </p:nvSpPr>
        <p:spPr>
          <a:xfrm>
            <a:off x="8303044" y="1899821"/>
            <a:ext cx="707254" cy="308646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8" name="Rectangle 17">
            <a:extLst>
              <a:ext uri="{FF2B5EF4-FFF2-40B4-BE49-F238E27FC236}">
                <a16:creationId xmlns:a16="http://schemas.microsoft.com/office/drawing/2014/main" id="{DA5F9EE6-3383-4C0E-A55B-684B9CC735E5}"/>
              </a:ext>
            </a:extLst>
          </p:cNvPr>
          <p:cNvSpPr/>
          <p:nvPr/>
        </p:nvSpPr>
        <p:spPr>
          <a:xfrm>
            <a:off x="194230" y="5864149"/>
            <a:ext cx="9235413" cy="369332"/>
          </a:xfrm>
          <a:prstGeom prst="rect">
            <a:avLst/>
          </a:prstGeom>
        </p:spPr>
        <p:txBody>
          <a:bodyPr wrap="none">
            <a:spAutoFit/>
          </a:bodyPr>
          <a:lstStyle/>
          <a:p>
            <a:r>
              <a:rPr lang="en-US" dirty="0"/>
              <a:t>** Bark beetles hit 2003 California particularly tough, and in 2003, 389 on a single day of 9/3/03.</a:t>
            </a:r>
          </a:p>
        </p:txBody>
      </p:sp>
    </p:spTree>
    <p:extLst>
      <p:ext uri="{BB962C8B-B14F-4D97-AF65-F5344CB8AC3E}">
        <p14:creationId xmlns:p14="http://schemas.microsoft.com/office/powerpoint/2010/main" val="578941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D449763-9269-4FF1-96F1-A82E1154DCD9}"/>
              </a:ext>
            </a:extLst>
          </p:cNvPr>
          <p:cNvGraphicFramePr>
            <a:graphicFrameLocks noGrp="1"/>
          </p:cNvGraphicFramePr>
          <p:nvPr>
            <p:extLst>
              <p:ext uri="{D42A27DB-BD31-4B8C-83A1-F6EECF244321}">
                <p14:modId xmlns:p14="http://schemas.microsoft.com/office/powerpoint/2010/main" val="1402578415"/>
              </p:ext>
            </p:extLst>
          </p:nvPr>
        </p:nvGraphicFramePr>
        <p:xfrm>
          <a:off x="1497204" y="2391508"/>
          <a:ext cx="9927771" cy="3612547"/>
        </p:xfrm>
        <a:graphic>
          <a:graphicData uri="http://schemas.openxmlformats.org/drawingml/2006/table">
            <a:tbl>
              <a:tblPr>
                <a:tableStyleId>{68D230F3-CF80-4859-8CE7-A43EE81993B5}</a:tableStyleId>
              </a:tblPr>
              <a:tblGrid>
                <a:gridCol w="3494400">
                  <a:extLst>
                    <a:ext uri="{9D8B030D-6E8A-4147-A177-3AD203B41FA5}">
                      <a16:colId xmlns:a16="http://schemas.microsoft.com/office/drawing/2014/main" val="3039411573"/>
                    </a:ext>
                  </a:extLst>
                </a:gridCol>
                <a:gridCol w="3035973">
                  <a:extLst>
                    <a:ext uri="{9D8B030D-6E8A-4147-A177-3AD203B41FA5}">
                      <a16:colId xmlns:a16="http://schemas.microsoft.com/office/drawing/2014/main" val="3344002763"/>
                    </a:ext>
                  </a:extLst>
                </a:gridCol>
                <a:gridCol w="3397398">
                  <a:extLst>
                    <a:ext uri="{9D8B030D-6E8A-4147-A177-3AD203B41FA5}">
                      <a16:colId xmlns:a16="http://schemas.microsoft.com/office/drawing/2014/main" val="2525562879"/>
                    </a:ext>
                  </a:extLst>
                </a:gridCol>
              </a:tblGrid>
              <a:tr h="572167">
                <a:tc>
                  <a:txBody>
                    <a:bodyPr/>
                    <a:lstStyle/>
                    <a:p>
                      <a:pPr algn="ctr" fontAlgn="b"/>
                      <a:r>
                        <a:rPr lang="en-US" sz="2800" b="1" u="none" strike="noStrike" dirty="0">
                          <a:effectLst/>
                        </a:rPr>
                        <a:t>Category of Fire</a:t>
                      </a:r>
                      <a:endParaRPr lang="en-US" sz="2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1" u="none" strike="noStrike" dirty="0">
                          <a:effectLst/>
                        </a:rPr>
                        <a:t>Miscellaneous</a:t>
                      </a:r>
                      <a:endParaRPr lang="en-US" sz="2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b="1" u="none" strike="noStrike" dirty="0">
                          <a:effectLst/>
                        </a:rPr>
                        <a:t>Missing/Undefined</a:t>
                      </a:r>
                      <a:endParaRPr lang="en-US" sz="2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4119274"/>
                  </a:ext>
                </a:extLst>
              </a:tr>
              <a:tr h="288615">
                <a:tc>
                  <a:txBody>
                    <a:bodyPr/>
                    <a:lstStyle/>
                    <a:p>
                      <a:pPr algn="ctr" fontAlgn="b"/>
                      <a:r>
                        <a:rPr lang="en-US" sz="2800" u="none" strike="noStrike" dirty="0">
                          <a:effectLst/>
                        </a:rPr>
                        <a:t>A- small</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22%</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17%</a:t>
                      </a:r>
                      <a:endParaRPr lang="en-US"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7992237"/>
                  </a:ext>
                </a:extLst>
              </a:tr>
              <a:tr h="288615">
                <a:tc>
                  <a:txBody>
                    <a:bodyPr/>
                    <a:lstStyle/>
                    <a:p>
                      <a:pPr algn="ctr" fontAlgn="b"/>
                      <a:r>
                        <a:rPr lang="en-US" sz="2800" u="none" strike="noStrike" dirty="0">
                          <a:effectLst/>
                        </a:rPr>
                        <a:t>B-small</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26%</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23%</a:t>
                      </a:r>
                      <a:endParaRPr lang="en-US"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29474660"/>
                  </a:ext>
                </a:extLst>
              </a:tr>
              <a:tr h="288615">
                <a:tc>
                  <a:txBody>
                    <a:bodyPr/>
                    <a:lstStyle/>
                    <a:p>
                      <a:pPr algn="ctr" fontAlgn="b"/>
                      <a:r>
                        <a:rPr lang="en-US" sz="2800" u="none" strike="noStrike" dirty="0">
                          <a:effectLst/>
                        </a:rPr>
                        <a:t>C-small</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26%</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23%</a:t>
                      </a:r>
                      <a:endParaRPr lang="en-US"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5155640"/>
                  </a:ext>
                </a:extLst>
              </a:tr>
              <a:tr h="288615">
                <a:tc>
                  <a:txBody>
                    <a:bodyPr/>
                    <a:lstStyle/>
                    <a:p>
                      <a:pPr algn="ctr" fontAlgn="b"/>
                      <a:r>
                        <a:rPr lang="en-US" sz="2800" u="none" strike="noStrike" dirty="0">
                          <a:effectLst/>
                        </a:rPr>
                        <a:t>D</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dirty="0">
                          <a:effectLst/>
                        </a:rPr>
                        <a:t>28%</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21%</a:t>
                      </a:r>
                      <a:endParaRPr lang="en-US"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6256292"/>
                  </a:ext>
                </a:extLst>
              </a:tr>
              <a:tr h="288615">
                <a:tc>
                  <a:txBody>
                    <a:bodyPr/>
                    <a:lstStyle/>
                    <a:p>
                      <a:pPr algn="ctr" fontAlgn="b"/>
                      <a:r>
                        <a:rPr lang="en-US" sz="2800" u="none" strike="noStrike" dirty="0">
                          <a:effectLst/>
                        </a:rPr>
                        <a:t>E</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dirty="0">
                          <a:effectLst/>
                        </a:rPr>
                        <a:t>17%</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21%</a:t>
                      </a:r>
                      <a:endParaRPr lang="en-US"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3508798"/>
                  </a:ext>
                </a:extLst>
              </a:tr>
              <a:tr h="288615">
                <a:tc>
                  <a:txBody>
                    <a:bodyPr/>
                    <a:lstStyle/>
                    <a:p>
                      <a:pPr algn="ctr" fontAlgn="b"/>
                      <a:r>
                        <a:rPr lang="en-US" sz="2800" u="none" strike="noStrike" dirty="0">
                          <a:effectLst/>
                        </a:rPr>
                        <a:t>F-large</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dirty="0">
                          <a:effectLst/>
                        </a:rPr>
                        <a:t>38%</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a:effectLst/>
                        </a:rPr>
                        <a:t>33%</a:t>
                      </a:r>
                      <a:endParaRPr lang="en-US" sz="2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4699691"/>
                  </a:ext>
                </a:extLst>
              </a:tr>
              <a:tr h="288615">
                <a:tc>
                  <a:txBody>
                    <a:bodyPr/>
                    <a:lstStyle/>
                    <a:p>
                      <a:pPr algn="ctr" fontAlgn="b"/>
                      <a:r>
                        <a:rPr lang="en-US" sz="2800" u="none" strike="noStrike" dirty="0">
                          <a:effectLst/>
                        </a:rPr>
                        <a:t>G-large</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dirty="0">
                          <a:effectLst/>
                        </a:rPr>
                        <a:t>4%</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800" u="none" strike="noStrike" dirty="0">
                          <a:effectLst/>
                        </a:rPr>
                        <a:t>11%</a:t>
                      </a:r>
                      <a:endParaRPr lang="en-US"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252725"/>
                  </a:ext>
                </a:extLst>
              </a:tr>
            </a:tbl>
          </a:graphicData>
        </a:graphic>
      </p:graphicFrame>
      <p:sp>
        <p:nvSpPr>
          <p:cNvPr id="14" name="Title 1">
            <a:extLst>
              <a:ext uri="{FF2B5EF4-FFF2-40B4-BE49-F238E27FC236}">
                <a16:creationId xmlns:a16="http://schemas.microsoft.com/office/drawing/2014/main" id="{508FFA96-A0D3-4572-92F2-CCF7AD4FA6AA}"/>
              </a:ext>
            </a:extLst>
          </p:cNvPr>
          <p:cNvSpPr>
            <a:spLocks noGrp="1"/>
          </p:cNvSpPr>
          <p:nvPr>
            <p:ph type="title"/>
          </p:nvPr>
        </p:nvSpPr>
        <p:spPr>
          <a:xfrm>
            <a:off x="838200" y="365125"/>
            <a:ext cx="10515600" cy="1325563"/>
          </a:xfrm>
        </p:spPr>
        <p:txBody>
          <a:bodyPr/>
          <a:lstStyle/>
          <a:p>
            <a:r>
              <a:rPr lang="en-US" dirty="0"/>
              <a:t>2015 Missing Causes, by Size</a:t>
            </a:r>
          </a:p>
        </p:txBody>
      </p:sp>
    </p:spTree>
    <p:extLst>
      <p:ext uri="{BB962C8B-B14F-4D97-AF65-F5344CB8AC3E}">
        <p14:creationId xmlns:p14="http://schemas.microsoft.com/office/powerpoint/2010/main" val="659818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6D7C78B-E327-4D0F-9448-538FE4E24C22}"/>
              </a:ext>
            </a:extLst>
          </p:cNvPr>
          <p:cNvSpPr>
            <a:spLocks noGrp="1"/>
          </p:cNvSpPr>
          <p:nvPr>
            <p:ph type="title"/>
          </p:nvPr>
        </p:nvSpPr>
        <p:spPr>
          <a:xfrm>
            <a:off x="838200" y="365125"/>
            <a:ext cx="10515600" cy="1325563"/>
          </a:xfrm>
        </p:spPr>
        <p:txBody>
          <a:bodyPr>
            <a:normAutofit/>
          </a:bodyPr>
          <a:lstStyle/>
          <a:p>
            <a:r>
              <a:rPr lang="en-US" sz="2500" dirty="0"/>
              <a:t>To help understand what next year’s fire danger might be, teams should look at both </a:t>
            </a:r>
            <a:r>
              <a:rPr lang="en-US" sz="2500" b="1" u="sng" dirty="0"/>
              <a:t>last year’s fire situation </a:t>
            </a:r>
            <a:r>
              <a:rPr lang="en-US" sz="2500" dirty="0"/>
              <a:t>and the fire situation from around </a:t>
            </a:r>
            <a:r>
              <a:rPr lang="en-US" sz="2500" b="1" u="sng" dirty="0"/>
              <a:t>4 years ago</a:t>
            </a:r>
            <a:r>
              <a:rPr lang="en-US" sz="2500" dirty="0"/>
              <a:t>. </a:t>
            </a:r>
            <a:br>
              <a:rPr lang="en-US" sz="2500" dirty="0"/>
            </a:br>
            <a:endParaRPr lang="en-US" sz="2500" dirty="0"/>
          </a:p>
        </p:txBody>
      </p:sp>
      <p:pic>
        <p:nvPicPr>
          <p:cNvPr id="8" name="Picture 7">
            <a:extLst>
              <a:ext uri="{FF2B5EF4-FFF2-40B4-BE49-F238E27FC236}">
                <a16:creationId xmlns:a16="http://schemas.microsoft.com/office/drawing/2014/main" id="{8397C4AD-DDD7-47B4-9CCE-D8D18257FAE8}"/>
              </a:ext>
            </a:extLst>
          </p:cNvPr>
          <p:cNvPicPr>
            <a:picLocks noChangeAspect="1"/>
          </p:cNvPicPr>
          <p:nvPr/>
        </p:nvPicPr>
        <p:blipFill>
          <a:blip r:embed="rId3"/>
          <a:stretch>
            <a:fillRect/>
          </a:stretch>
        </p:blipFill>
        <p:spPr>
          <a:xfrm>
            <a:off x="6340510" y="2043406"/>
            <a:ext cx="5278000" cy="3917825"/>
          </a:xfrm>
          <a:prstGeom prst="rect">
            <a:avLst/>
          </a:prstGeom>
        </p:spPr>
      </p:pic>
      <p:sp>
        <p:nvSpPr>
          <p:cNvPr id="9" name="Rectangle 8">
            <a:extLst>
              <a:ext uri="{FF2B5EF4-FFF2-40B4-BE49-F238E27FC236}">
                <a16:creationId xmlns:a16="http://schemas.microsoft.com/office/drawing/2014/main" id="{34187C82-63A4-41CC-956C-3B093F548D52}"/>
              </a:ext>
            </a:extLst>
          </p:cNvPr>
          <p:cNvSpPr/>
          <p:nvPr/>
        </p:nvSpPr>
        <p:spPr>
          <a:xfrm>
            <a:off x="639192" y="2263806"/>
            <a:ext cx="4908206" cy="3693319"/>
          </a:xfrm>
          <a:prstGeom prst="rect">
            <a:avLst/>
          </a:prstGeom>
        </p:spPr>
        <p:txBody>
          <a:bodyPr wrap="square">
            <a:spAutoFit/>
          </a:bodyPr>
          <a:lstStyle/>
          <a:p>
            <a:endParaRPr lang="en-US" dirty="0"/>
          </a:p>
          <a:p>
            <a:r>
              <a:rPr lang="en-US" dirty="0"/>
              <a:t>Initial </a:t>
            </a:r>
            <a:r>
              <a:rPr lang="en-US" dirty="0" err="1"/>
              <a:t>TimeSeries</a:t>
            </a:r>
            <a:r>
              <a:rPr lang="en-US" dirty="0"/>
              <a:t> Formula</a:t>
            </a:r>
          </a:p>
          <a:p>
            <a:endParaRPr lang="en-US" dirty="0"/>
          </a:p>
          <a:p>
            <a:r>
              <a:rPr lang="en-US" dirty="0"/>
              <a:t>1 – </a:t>
            </a:r>
          </a:p>
          <a:p>
            <a:endParaRPr lang="en-US" dirty="0"/>
          </a:p>
          <a:p>
            <a:r>
              <a:rPr lang="en-US" dirty="0"/>
              <a:t>0.38748 *(Last Year’s Fire Count) – </a:t>
            </a:r>
          </a:p>
          <a:p>
            <a:endParaRPr lang="en-US" dirty="0"/>
          </a:p>
          <a:p>
            <a:r>
              <a:rPr lang="en-US" dirty="0"/>
              <a:t>0.31774 B**(Fire Count from 4 years ago) </a:t>
            </a:r>
          </a:p>
          <a:p>
            <a:endParaRPr lang="en-US" dirty="0"/>
          </a:p>
          <a:p>
            <a:r>
              <a:rPr lang="en-US" dirty="0"/>
              <a:t>+ 7146.7 (Constant)</a:t>
            </a:r>
          </a:p>
          <a:p>
            <a:endParaRPr lang="en-US" dirty="0"/>
          </a:p>
          <a:p>
            <a:endParaRPr lang="en-US" dirty="0"/>
          </a:p>
          <a:p>
            <a:r>
              <a:rPr lang="en-US" dirty="0"/>
              <a:t>= Directional Estimation of Total Fire Count</a:t>
            </a:r>
          </a:p>
        </p:txBody>
      </p:sp>
    </p:spTree>
    <p:extLst>
      <p:ext uri="{BB962C8B-B14F-4D97-AF65-F5344CB8AC3E}">
        <p14:creationId xmlns:p14="http://schemas.microsoft.com/office/powerpoint/2010/main" val="382950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87D8-7420-4DEC-AC27-F0EC3D4A160A}"/>
              </a:ext>
            </a:extLst>
          </p:cNvPr>
          <p:cNvSpPr>
            <a:spLocks noGrp="1"/>
          </p:cNvSpPr>
          <p:nvPr>
            <p:ph type="title"/>
          </p:nvPr>
        </p:nvSpPr>
        <p:spPr/>
        <p:txBody>
          <a:bodyPr/>
          <a:lstStyle/>
          <a:p>
            <a:r>
              <a:rPr lang="en-US" b="1" u="sng" dirty="0"/>
              <a:t>Core Business Question</a:t>
            </a:r>
          </a:p>
        </p:txBody>
      </p:sp>
      <p:sp>
        <p:nvSpPr>
          <p:cNvPr id="3" name="Content Placeholder 2">
            <a:extLst>
              <a:ext uri="{FF2B5EF4-FFF2-40B4-BE49-F238E27FC236}">
                <a16:creationId xmlns:a16="http://schemas.microsoft.com/office/drawing/2014/main" id="{0963678D-450E-4E90-AA42-1DA8FA301161}"/>
              </a:ext>
            </a:extLst>
          </p:cNvPr>
          <p:cNvSpPr>
            <a:spLocks noGrp="1"/>
          </p:cNvSpPr>
          <p:nvPr>
            <p:ph idx="1"/>
          </p:nvPr>
        </p:nvSpPr>
        <p:spPr/>
        <p:txBody>
          <a:bodyPr/>
          <a:lstStyle/>
          <a:p>
            <a:pPr marL="0" indent="0">
              <a:buNone/>
            </a:pPr>
            <a:r>
              <a:rPr lang="en-US" dirty="0"/>
              <a:t>What are a few key new areas of inquiry that can explore the progress and shortfalls of the past 20 years traditional fire safety and most importantly, lead to possible next steps?</a:t>
            </a:r>
          </a:p>
        </p:txBody>
      </p:sp>
      <p:graphicFrame>
        <p:nvGraphicFramePr>
          <p:cNvPr id="5" name="Diagram 4">
            <a:extLst>
              <a:ext uri="{FF2B5EF4-FFF2-40B4-BE49-F238E27FC236}">
                <a16:creationId xmlns:a16="http://schemas.microsoft.com/office/drawing/2014/main" id="{A69C9C84-3AC4-4323-9B92-3FA61A842D18}"/>
              </a:ext>
            </a:extLst>
          </p:cNvPr>
          <p:cNvGraphicFramePr/>
          <p:nvPr>
            <p:extLst>
              <p:ext uri="{D42A27DB-BD31-4B8C-83A1-F6EECF244321}">
                <p14:modId xmlns:p14="http://schemas.microsoft.com/office/powerpoint/2010/main" val="391083464"/>
              </p:ext>
            </p:extLst>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36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3678D-450E-4E90-AA42-1DA8FA301161}"/>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Over the past 20 years, the fire danger and populous California communities are colliding.</a:t>
            </a:r>
          </a:p>
          <a:p>
            <a:pPr marL="514350" indent="-514350">
              <a:buFont typeface="+mj-lt"/>
              <a:buAutoNum type="arabicPeriod"/>
            </a:pPr>
            <a:endParaRPr lang="en-US" dirty="0"/>
          </a:p>
          <a:p>
            <a:pPr marL="514350" indent="-514350">
              <a:buFont typeface="+mj-lt"/>
              <a:buAutoNum type="arabicPeriod"/>
            </a:pPr>
            <a:r>
              <a:rPr lang="en-US" dirty="0"/>
              <a:t>Lightning is by far the largest reason for big fires and man-made reasons have greatly declined.</a:t>
            </a:r>
          </a:p>
          <a:p>
            <a:pPr marL="514350" indent="-514350">
              <a:buFont typeface="+mj-lt"/>
              <a:buAutoNum type="arabicPeriod"/>
            </a:pPr>
            <a:endParaRPr lang="en-US" dirty="0"/>
          </a:p>
          <a:p>
            <a:pPr marL="514350" indent="-514350">
              <a:buFont typeface="+mj-lt"/>
              <a:buAutoNum type="arabicPeriod"/>
            </a:pPr>
            <a:r>
              <a:rPr lang="en-US" dirty="0"/>
              <a:t>A huge number of fires are now without an official cause.</a:t>
            </a:r>
          </a:p>
          <a:p>
            <a:pPr marL="514350" indent="-514350">
              <a:buFont typeface="+mj-lt"/>
              <a:buAutoNum type="arabicPeriod"/>
            </a:pPr>
            <a:endParaRPr lang="en-US" dirty="0"/>
          </a:p>
          <a:p>
            <a:pPr marL="514350" indent="-514350">
              <a:buFont typeface="+mj-lt"/>
              <a:buAutoNum type="arabicPeriod"/>
            </a:pPr>
            <a:r>
              <a:rPr lang="en-US" dirty="0"/>
              <a:t>Drought years seem to have fewer, more destructive fires, while there seems to be a four-year cycle with fire seasons. (El Nino/La Nina?)</a:t>
            </a:r>
          </a:p>
          <a:p>
            <a:pPr marL="514350" indent="-514350">
              <a:buFont typeface="+mj-lt"/>
              <a:buAutoNum type="arabicPeriod"/>
            </a:pPr>
            <a:endParaRPr lang="en-US" dirty="0"/>
          </a:p>
          <a:p>
            <a:pPr marL="514350" indent="-514350">
              <a:buFont typeface="+mj-lt"/>
              <a:buAutoNum type="arabicPeriod"/>
            </a:pPr>
            <a:endParaRPr lang="en-US" dirty="0"/>
          </a:p>
        </p:txBody>
      </p:sp>
      <p:graphicFrame>
        <p:nvGraphicFramePr>
          <p:cNvPr id="5" name="Diagram 4">
            <a:extLst>
              <a:ext uri="{FF2B5EF4-FFF2-40B4-BE49-F238E27FC236}">
                <a16:creationId xmlns:a16="http://schemas.microsoft.com/office/drawing/2014/main" id="{A69C9C84-3AC4-4323-9B92-3FA61A842D18}"/>
              </a:ext>
            </a:extLst>
          </p:cNvPr>
          <p:cNvGraphicFramePr/>
          <p:nvPr>
            <p:extLst>
              <p:ext uri="{D42A27DB-BD31-4B8C-83A1-F6EECF244321}">
                <p14:modId xmlns:p14="http://schemas.microsoft.com/office/powerpoint/2010/main" val="956062278"/>
              </p:ext>
            </p:extLst>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B575D858-7B00-4CEF-A090-557B3CAC5280}"/>
              </a:ext>
            </a:extLst>
          </p:cNvPr>
          <p:cNvSpPr>
            <a:spLocks noGrp="1"/>
          </p:cNvSpPr>
          <p:nvPr>
            <p:ph type="title"/>
          </p:nvPr>
        </p:nvSpPr>
        <p:spPr>
          <a:xfrm>
            <a:off x="838200" y="365125"/>
            <a:ext cx="10515600" cy="587375"/>
          </a:xfrm>
        </p:spPr>
        <p:txBody>
          <a:bodyPr anchor="t">
            <a:normAutofit/>
          </a:bodyPr>
          <a:lstStyle/>
          <a:p>
            <a:r>
              <a:rPr lang="en-US" sz="3200" dirty="0"/>
              <a:t>Exploratory Analysis gives four key takeaways</a:t>
            </a:r>
          </a:p>
        </p:txBody>
      </p:sp>
    </p:spTree>
    <p:extLst>
      <p:ext uri="{BB962C8B-B14F-4D97-AF65-F5344CB8AC3E}">
        <p14:creationId xmlns:p14="http://schemas.microsoft.com/office/powerpoint/2010/main" val="422067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5DD1-5374-4940-8703-801D33187A8A}"/>
              </a:ext>
            </a:extLst>
          </p:cNvPr>
          <p:cNvSpPr>
            <a:spLocks noGrp="1"/>
          </p:cNvSpPr>
          <p:nvPr>
            <p:ph type="title"/>
          </p:nvPr>
        </p:nvSpPr>
        <p:spPr/>
        <p:txBody>
          <a:bodyPr/>
          <a:lstStyle/>
          <a:p>
            <a:r>
              <a:rPr lang="en-US" dirty="0"/>
              <a:t>2008-2015 (Large Fires)</a:t>
            </a:r>
          </a:p>
        </p:txBody>
      </p:sp>
      <p:graphicFrame>
        <p:nvGraphicFramePr>
          <p:cNvPr id="5" name="Diagram 4">
            <a:extLst>
              <a:ext uri="{FF2B5EF4-FFF2-40B4-BE49-F238E27FC236}">
                <a16:creationId xmlns:a16="http://schemas.microsoft.com/office/drawing/2014/main" id="{606408FE-0121-4058-BFB4-F60359A970B9}"/>
              </a:ext>
            </a:extLst>
          </p:cNvPr>
          <p:cNvGraphicFramePr/>
          <p:nvPr>
            <p:extLst>
              <p:ext uri="{D42A27DB-BD31-4B8C-83A1-F6EECF244321}">
                <p14:modId xmlns:p14="http://schemas.microsoft.com/office/powerpoint/2010/main" val="3444420703"/>
              </p:ext>
            </p:extLst>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AFF2E4D1-9207-41BF-B987-4363937FECF6}"/>
              </a:ext>
            </a:extLst>
          </p:cNvPr>
          <p:cNvSpPr txBox="1"/>
          <p:nvPr/>
        </p:nvSpPr>
        <p:spPr>
          <a:xfrm>
            <a:off x="295275" y="5942568"/>
            <a:ext cx="4571444" cy="369332"/>
          </a:xfrm>
          <a:prstGeom prst="rect">
            <a:avLst/>
          </a:prstGeom>
          <a:noFill/>
        </p:spPr>
        <p:txBody>
          <a:bodyPr wrap="none" rtlCol="0">
            <a:spAutoFit/>
          </a:bodyPr>
          <a:lstStyle/>
          <a:p>
            <a:r>
              <a:rPr lang="en-US" dirty="0"/>
              <a:t>At least 1000 acres, where darker is bigger fire </a:t>
            </a:r>
          </a:p>
        </p:txBody>
      </p:sp>
      <p:sp>
        <p:nvSpPr>
          <p:cNvPr id="15" name="TextBox 14">
            <a:extLst>
              <a:ext uri="{FF2B5EF4-FFF2-40B4-BE49-F238E27FC236}">
                <a16:creationId xmlns:a16="http://schemas.microsoft.com/office/drawing/2014/main" id="{D47C0ED1-7708-4EE1-A282-7459F298E317}"/>
              </a:ext>
            </a:extLst>
          </p:cNvPr>
          <p:cNvSpPr txBox="1"/>
          <p:nvPr/>
        </p:nvSpPr>
        <p:spPr>
          <a:xfrm>
            <a:off x="295275" y="5111571"/>
            <a:ext cx="4734640" cy="830997"/>
          </a:xfrm>
          <a:prstGeom prst="rect">
            <a:avLst/>
          </a:prstGeom>
          <a:noFill/>
        </p:spPr>
        <p:txBody>
          <a:bodyPr wrap="square" rtlCol="0">
            <a:spAutoFit/>
          </a:bodyPr>
          <a:lstStyle/>
          <a:p>
            <a:r>
              <a:rPr lang="en-US" sz="2800" b="1" u="sng" dirty="0"/>
              <a:t>Avg Large Fire: 12,100 acres</a:t>
            </a:r>
            <a:endParaRPr lang="en-US" sz="2800" b="1" dirty="0"/>
          </a:p>
          <a:p>
            <a:r>
              <a:rPr lang="en-US" sz="2000" b="1" dirty="0"/>
              <a:t>Annual Large Fires: 53 fires</a:t>
            </a:r>
          </a:p>
        </p:txBody>
      </p:sp>
      <p:sp>
        <p:nvSpPr>
          <p:cNvPr id="10" name="TextBox 9">
            <a:extLst>
              <a:ext uri="{FF2B5EF4-FFF2-40B4-BE49-F238E27FC236}">
                <a16:creationId xmlns:a16="http://schemas.microsoft.com/office/drawing/2014/main" id="{E344627C-437C-4710-9A8F-8DBB1FA000F2}"/>
              </a:ext>
            </a:extLst>
          </p:cNvPr>
          <p:cNvSpPr txBox="1"/>
          <p:nvPr/>
        </p:nvSpPr>
        <p:spPr>
          <a:xfrm>
            <a:off x="295275" y="1819275"/>
            <a:ext cx="5963482" cy="2062103"/>
          </a:xfrm>
          <a:prstGeom prst="rect">
            <a:avLst/>
          </a:prstGeom>
          <a:noFill/>
        </p:spPr>
        <p:txBody>
          <a:bodyPr wrap="square" rtlCol="0">
            <a:spAutoFit/>
          </a:bodyPr>
          <a:lstStyle/>
          <a:p>
            <a:r>
              <a:rPr lang="en-US" sz="3200" dirty="0"/>
              <a:t>Recent years have seen danger from the largest fires inching closer and closer on the densest population regions. </a:t>
            </a:r>
          </a:p>
        </p:txBody>
      </p:sp>
      <p:sp>
        <p:nvSpPr>
          <p:cNvPr id="11" name="Oval 10">
            <a:extLst>
              <a:ext uri="{FF2B5EF4-FFF2-40B4-BE49-F238E27FC236}">
                <a16:creationId xmlns:a16="http://schemas.microsoft.com/office/drawing/2014/main" id="{8119E6F8-1721-4825-8D73-CCC4BCBCCAC8}"/>
              </a:ext>
            </a:extLst>
          </p:cNvPr>
          <p:cNvSpPr/>
          <p:nvPr/>
        </p:nvSpPr>
        <p:spPr>
          <a:xfrm rot="3313431">
            <a:off x="6060154" y="3632532"/>
            <a:ext cx="4893635" cy="671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A5D486B-91E9-4BFA-B702-BDE93068478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0439"/>
          <a:stretch/>
        </p:blipFill>
        <p:spPr bwMode="auto">
          <a:xfrm>
            <a:off x="6569476" y="1332565"/>
            <a:ext cx="5588671" cy="4837258"/>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B154708-0D96-414A-B9A7-4F7D84AAA7D8}"/>
              </a:ext>
            </a:extLst>
          </p:cNvPr>
          <p:cNvSpPr/>
          <p:nvPr/>
        </p:nvSpPr>
        <p:spPr>
          <a:xfrm rot="2861786">
            <a:off x="6537913" y="3604584"/>
            <a:ext cx="4893635" cy="8427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55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EA488870-1EC9-44A3-B881-C24984435B94}"/>
              </a:ext>
            </a:extLst>
          </p:cNvPr>
          <p:cNvGraphicFramePr/>
          <p:nvPr>
            <p:extLst>
              <p:ext uri="{D42A27DB-BD31-4B8C-83A1-F6EECF244321}">
                <p14:modId xmlns:p14="http://schemas.microsoft.com/office/powerpoint/2010/main" val="3273319473"/>
              </p:ext>
            </p:extLst>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5">
            <a:extLst>
              <a:ext uri="{FF2B5EF4-FFF2-40B4-BE49-F238E27FC236}">
                <a16:creationId xmlns:a16="http://schemas.microsoft.com/office/drawing/2014/main" id="{4397954E-9C9F-484A-8DA2-2C43FC2A7B8E}"/>
              </a:ext>
            </a:extLst>
          </p:cNvPr>
          <p:cNvGraphicFramePr>
            <a:graphicFrameLocks noGrp="1"/>
          </p:cNvGraphicFramePr>
          <p:nvPr>
            <p:extLst>
              <p:ext uri="{D42A27DB-BD31-4B8C-83A1-F6EECF244321}">
                <p14:modId xmlns:p14="http://schemas.microsoft.com/office/powerpoint/2010/main" val="2409229689"/>
              </p:ext>
            </p:extLst>
          </p:nvPr>
        </p:nvGraphicFramePr>
        <p:xfrm>
          <a:off x="502260" y="1690688"/>
          <a:ext cx="11187480" cy="3862392"/>
        </p:xfrm>
        <a:graphic>
          <a:graphicData uri="http://schemas.openxmlformats.org/drawingml/2006/table">
            <a:tbl>
              <a:tblPr firstRow="1" bandRow="1">
                <a:tableStyleId>{5C22544A-7EE6-4342-B048-85BDC9FD1C3A}</a:tableStyleId>
              </a:tblPr>
              <a:tblGrid>
                <a:gridCol w="3729160">
                  <a:extLst>
                    <a:ext uri="{9D8B030D-6E8A-4147-A177-3AD203B41FA5}">
                      <a16:colId xmlns:a16="http://schemas.microsoft.com/office/drawing/2014/main" val="3016977250"/>
                    </a:ext>
                  </a:extLst>
                </a:gridCol>
                <a:gridCol w="3729160">
                  <a:extLst>
                    <a:ext uri="{9D8B030D-6E8A-4147-A177-3AD203B41FA5}">
                      <a16:colId xmlns:a16="http://schemas.microsoft.com/office/drawing/2014/main" val="213437135"/>
                    </a:ext>
                  </a:extLst>
                </a:gridCol>
                <a:gridCol w="3729160">
                  <a:extLst>
                    <a:ext uri="{9D8B030D-6E8A-4147-A177-3AD203B41FA5}">
                      <a16:colId xmlns:a16="http://schemas.microsoft.com/office/drawing/2014/main" val="886840229"/>
                    </a:ext>
                  </a:extLst>
                </a:gridCol>
              </a:tblGrid>
              <a:tr h="661992">
                <a:tc>
                  <a:txBody>
                    <a:bodyPr/>
                    <a:lstStyle/>
                    <a:p>
                      <a:r>
                        <a:rPr lang="en-US" dirty="0"/>
                        <a:t>Top 7 Causes </a:t>
                      </a:r>
                    </a:p>
                  </a:txBody>
                  <a:tcPr/>
                </a:tc>
                <a:tc>
                  <a:txBody>
                    <a:bodyPr/>
                    <a:lstStyle/>
                    <a:p>
                      <a:pPr algn="ctr"/>
                      <a:r>
                        <a:rPr lang="en-US" dirty="0"/>
                        <a:t>Small Fire, </a:t>
                      </a:r>
                    </a:p>
                    <a:p>
                      <a:pPr algn="ctr"/>
                      <a:r>
                        <a:rPr lang="en-US" dirty="0"/>
                        <a:t>from 1992 to 2015*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Large Fire,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from 1992 to 2015*</a:t>
                      </a:r>
                    </a:p>
                  </a:txBody>
                  <a:tcPr/>
                </a:tc>
                <a:extLst>
                  <a:ext uri="{0D108BD9-81ED-4DB2-BD59-A6C34878D82A}">
                    <a16:rowId xmlns:a16="http://schemas.microsoft.com/office/drawing/2014/main" val="1468649218"/>
                  </a:ext>
                </a:extLst>
              </a:tr>
              <a:tr h="330996">
                <a:tc>
                  <a:txBody>
                    <a:bodyPr/>
                    <a:lstStyle/>
                    <a:p>
                      <a:r>
                        <a:rPr lang="en-US" b="1" dirty="0"/>
                        <a:t>Equipment Use</a:t>
                      </a:r>
                    </a:p>
                  </a:txBody>
                  <a:tcPr/>
                </a:tc>
                <a:tc>
                  <a:txBody>
                    <a:bodyPr/>
                    <a:lstStyle/>
                    <a:p>
                      <a:pPr algn="ctr" fontAlgn="b"/>
                      <a:r>
                        <a:rPr lang="en-US" sz="2400" b="1" i="0" u="none" strike="noStrike" dirty="0">
                          <a:solidFill>
                            <a:srgbClr val="00B050"/>
                          </a:solidFill>
                          <a:effectLst/>
                          <a:latin typeface="Calibri" panose="020F0502020204030204" pitchFamily="34" charset="0"/>
                        </a:rPr>
                        <a:t>-74%</a:t>
                      </a:r>
                    </a:p>
                  </a:txBody>
                  <a:tcPr marL="7620" marR="7620" marT="7620" marB="0" anchor="b"/>
                </a:tc>
                <a:tc>
                  <a:txBody>
                    <a:bodyPr/>
                    <a:lstStyle/>
                    <a:p>
                      <a:pPr algn="ctr"/>
                      <a:r>
                        <a:rPr lang="en-US" sz="2400" b="1" dirty="0">
                          <a:solidFill>
                            <a:srgbClr val="00B050"/>
                          </a:solidFill>
                        </a:rPr>
                        <a:t>-79%</a:t>
                      </a:r>
                    </a:p>
                  </a:txBody>
                  <a:tcPr/>
                </a:tc>
                <a:extLst>
                  <a:ext uri="{0D108BD9-81ED-4DB2-BD59-A6C34878D82A}">
                    <a16:rowId xmlns:a16="http://schemas.microsoft.com/office/drawing/2014/main" val="1656447070"/>
                  </a:ext>
                </a:extLst>
              </a:tr>
              <a:tr h="330996">
                <a:tc>
                  <a:txBody>
                    <a:bodyPr/>
                    <a:lstStyle/>
                    <a:p>
                      <a:r>
                        <a:rPr lang="en-US" b="1" dirty="0"/>
                        <a:t>Lightning</a:t>
                      </a:r>
                    </a:p>
                  </a:txBody>
                  <a:tcPr/>
                </a:tc>
                <a:tc>
                  <a:txBody>
                    <a:bodyPr/>
                    <a:lstStyle/>
                    <a:p>
                      <a:pPr algn="ctr" fontAlgn="b"/>
                      <a:r>
                        <a:rPr lang="en-US" sz="2400" b="1" i="0" u="none" strike="noStrike" dirty="0">
                          <a:solidFill>
                            <a:schemeClr val="accent1"/>
                          </a:solidFill>
                          <a:effectLst/>
                          <a:latin typeface="Calibri" panose="020F0502020204030204" pitchFamily="34" charset="0"/>
                        </a:rPr>
                        <a:t>+45%</a:t>
                      </a:r>
                    </a:p>
                  </a:txBody>
                  <a:tcPr marL="7620" marR="7620" marT="7620" marB="0" anchor="b"/>
                </a:tc>
                <a:tc>
                  <a:txBody>
                    <a:bodyPr/>
                    <a:lstStyle/>
                    <a:p>
                      <a:pPr algn="ctr"/>
                      <a:r>
                        <a:rPr lang="en-US" sz="2400" b="1" dirty="0">
                          <a:solidFill>
                            <a:schemeClr val="accent1"/>
                          </a:solidFill>
                        </a:rPr>
                        <a:t>+215%</a:t>
                      </a:r>
                    </a:p>
                  </a:txBody>
                  <a:tcPr/>
                </a:tc>
                <a:extLst>
                  <a:ext uri="{0D108BD9-81ED-4DB2-BD59-A6C34878D82A}">
                    <a16:rowId xmlns:a16="http://schemas.microsoft.com/office/drawing/2014/main" val="4222147636"/>
                  </a:ext>
                </a:extLst>
              </a:tr>
              <a:tr h="330996">
                <a:tc>
                  <a:txBody>
                    <a:bodyPr/>
                    <a:lstStyle/>
                    <a:p>
                      <a:r>
                        <a:rPr lang="en-US" b="1" dirty="0"/>
                        <a:t>Arson</a:t>
                      </a:r>
                    </a:p>
                  </a:txBody>
                  <a:tcPr/>
                </a:tc>
                <a:tc>
                  <a:txBody>
                    <a:bodyPr/>
                    <a:lstStyle/>
                    <a:p>
                      <a:pPr algn="ctr" fontAlgn="b"/>
                      <a:r>
                        <a:rPr lang="en-US" sz="2400" b="1" i="0" u="none" strike="noStrike" dirty="0">
                          <a:solidFill>
                            <a:srgbClr val="00B050"/>
                          </a:solidFill>
                          <a:effectLst/>
                          <a:latin typeface="Calibri" panose="020F0502020204030204" pitchFamily="34" charset="0"/>
                        </a:rPr>
                        <a:t>-13%</a:t>
                      </a:r>
                    </a:p>
                  </a:txBody>
                  <a:tcPr marL="7620" marR="7620" marT="7620" marB="0" anchor="b"/>
                </a:tc>
                <a:tc>
                  <a:txBody>
                    <a:bodyPr/>
                    <a:lstStyle/>
                    <a:p>
                      <a:pPr algn="ctr"/>
                      <a:r>
                        <a:rPr lang="en-US" sz="2400" b="1" dirty="0">
                          <a:solidFill>
                            <a:srgbClr val="00B050"/>
                          </a:solidFill>
                        </a:rPr>
                        <a:t>-87%</a:t>
                      </a:r>
                    </a:p>
                  </a:txBody>
                  <a:tcPr/>
                </a:tc>
                <a:extLst>
                  <a:ext uri="{0D108BD9-81ED-4DB2-BD59-A6C34878D82A}">
                    <a16:rowId xmlns:a16="http://schemas.microsoft.com/office/drawing/2014/main" val="1067886207"/>
                  </a:ext>
                </a:extLst>
              </a:tr>
              <a:tr h="330996">
                <a:tc>
                  <a:txBody>
                    <a:bodyPr/>
                    <a:lstStyle/>
                    <a:p>
                      <a:r>
                        <a:rPr lang="en-US" b="1" dirty="0"/>
                        <a:t>Debris Burning</a:t>
                      </a:r>
                    </a:p>
                  </a:txBody>
                  <a:tcPr/>
                </a:tc>
                <a:tc>
                  <a:txBody>
                    <a:bodyPr/>
                    <a:lstStyle/>
                    <a:p>
                      <a:pPr algn="ctr" fontAlgn="b"/>
                      <a:r>
                        <a:rPr lang="en-US" sz="2400" b="1" i="0" u="none" strike="noStrike" dirty="0">
                          <a:solidFill>
                            <a:schemeClr val="accent1"/>
                          </a:solidFill>
                          <a:effectLst/>
                          <a:latin typeface="Calibri" panose="020F0502020204030204" pitchFamily="34" charset="0"/>
                        </a:rPr>
                        <a:t>+37%</a:t>
                      </a:r>
                    </a:p>
                  </a:txBody>
                  <a:tcPr marL="7620" marR="7620" marT="7620" marB="0" anchor="b"/>
                </a:tc>
                <a:tc>
                  <a:txBody>
                    <a:bodyPr/>
                    <a:lstStyle/>
                    <a:p>
                      <a:pPr algn="ctr"/>
                      <a:r>
                        <a:rPr lang="en-US" sz="2400" b="1" dirty="0">
                          <a:solidFill>
                            <a:schemeClr val="accent1"/>
                          </a:solidFill>
                        </a:rPr>
                        <a:t>+55%</a:t>
                      </a:r>
                    </a:p>
                  </a:txBody>
                  <a:tcPr/>
                </a:tc>
                <a:extLst>
                  <a:ext uri="{0D108BD9-81ED-4DB2-BD59-A6C34878D82A}">
                    <a16:rowId xmlns:a16="http://schemas.microsoft.com/office/drawing/2014/main" val="2236946797"/>
                  </a:ext>
                </a:extLst>
              </a:tr>
              <a:tr h="330996">
                <a:tc>
                  <a:txBody>
                    <a:bodyPr/>
                    <a:lstStyle/>
                    <a:p>
                      <a:r>
                        <a:rPr lang="en-US" b="1" dirty="0"/>
                        <a:t>Campfire</a:t>
                      </a:r>
                    </a:p>
                  </a:txBody>
                  <a:tcPr/>
                </a:tc>
                <a:tc>
                  <a:txBody>
                    <a:bodyPr/>
                    <a:lstStyle/>
                    <a:p>
                      <a:pPr algn="ctr" fontAlgn="b"/>
                      <a:r>
                        <a:rPr lang="en-US" sz="2400" b="1" i="0" u="none" strike="noStrike" dirty="0">
                          <a:solidFill>
                            <a:schemeClr val="accent1"/>
                          </a:solidFill>
                          <a:effectLst/>
                          <a:latin typeface="Calibri" panose="020F0502020204030204" pitchFamily="34" charset="0"/>
                        </a:rPr>
                        <a:t>+16%</a:t>
                      </a:r>
                    </a:p>
                  </a:txBody>
                  <a:tcPr marL="7620" marR="7620" marT="7620" marB="0" anchor="b"/>
                </a:tc>
                <a:tc>
                  <a:txBody>
                    <a:bodyPr/>
                    <a:lstStyle/>
                    <a:p>
                      <a:pPr algn="ctr"/>
                      <a:r>
                        <a:rPr lang="en-US" sz="2400" b="1" dirty="0">
                          <a:solidFill>
                            <a:srgbClr val="00B050"/>
                          </a:solidFill>
                        </a:rPr>
                        <a:t>-37%</a:t>
                      </a:r>
                    </a:p>
                  </a:txBody>
                  <a:tcPr/>
                </a:tc>
                <a:extLst>
                  <a:ext uri="{0D108BD9-81ED-4DB2-BD59-A6C34878D82A}">
                    <a16:rowId xmlns:a16="http://schemas.microsoft.com/office/drawing/2014/main" val="1518748629"/>
                  </a:ext>
                </a:extLst>
              </a:tr>
              <a:tr h="330996">
                <a:tc>
                  <a:txBody>
                    <a:bodyPr/>
                    <a:lstStyle/>
                    <a:p>
                      <a:r>
                        <a:rPr lang="en-US" b="1" dirty="0"/>
                        <a:t>Children</a:t>
                      </a:r>
                    </a:p>
                  </a:txBody>
                  <a:tcPr/>
                </a:tc>
                <a:tc>
                  <a:txBody>
                    <a:bodyPr/>
                    <a:lstStyle/>
                    <a:p>
                      <a:pPr algn="ctr"/>
                      <a:r>
                        <a:rPr lang="en-US" sz="2400" b="1" dirty="0">
                          <a:solidFill>
                            <a:srgbClr val="00B050"/>
                          </a:solidFill>
                        </a:rPr>
                        <a:t>-78%</a:t>
                      </a:r>
                    </a:p>
                  </a:txBody>
                  <a:tcPr/>
                </a:tc>
                <a:tc>
                  <a:txBody>
                    <a:bodyPr/>
                    <a:lstStyle/>
                    <a:p>
                      <a:pPr algn="ctr"/>
                      <a:r>
                        <a:rPr lang="en-US" sz="2400" b="1" dirty="0">
                          <a:solidFill>
                            <a:srgbClr val="00B050"/>
                          </a:solidFill>
                        </a:rPr>
                        <a:t>-100%</a:t>
                      </a:r>
                    </a:p>
                  </a:txBody>
                  <a:tcPr/>
                </a:tc>
                <a:extLst>
                  <a:ext uri="{0D108BD9-81ED-4DB2-BD59-A6C34878D82A}">
                    <a16:rowId xmlns:a16="http://schemas.microsoft.com/office/drawing/2014/main" val="3697827059"/>
                  </a:ext>
                </a:extLst>
              </a:tr>
              <a:tr h="330996">
                <a:tc>
                  <a:txBody>
                    <a:bodyPr/>
                    <a:lstStyle/>
                    <a:p>
                      <a:r>
                        <a:rPr lang="en-US" b="1" dirty="0"/>
                        <a:t>Smoking</a:t>
                      </a:r>
                    </a:p>
                  </a:txBody>
                  <a:tcPr/>
                </a:tc>
                <a:tc>
                  <a:txBody>
                    <a:bodyPr/>
                    <a:lstStyle/>
                    <a:p>
                      <a:pPr algn="ctr"/>
                      <a:r>
                        <a:rPr lang="en-US" sz="2400" b="1" dirty="0">
                          <a:solidFill>
                            <a:srgbClr val="00B050"/>
                          </a:solidFill>
                        </a:rPr>
                        <a:t>-74%</a:t>
                      </a:r>
                    </a:p>
                  </a:txBody>
                  <a:tcPr/>
                </a:tc>
                <a:tc>
                  <a:txBody>
                    <a:bodyPr/>
                    <a:lstStyle/>
                    <a:p>
                      <a:pPr algn="ctr"/>
                      <a:r>
                        <a:rPr lang="en-US" sz="2400" b="1" dirty="0">
                          <a:solidFill>
                            <a:srgbClr val="00B050"/>
                          </a:solidFill>
                        </a:rPr>
                        <a:t>-80%</a:t>
                      </a:r>
                    </a:p>
                  </a:txBody>
                  <a:tcPr/>
                </a:tc>
                <a:extLst>
                  <a:ext uri="{0D108BD9-81ED-4DB2-BD59-A6C34878D82A}">
                    <a16:rowId xmlns:a16="http://schemas.microsoft.com/office/drawing/2014/main" val="2134076376"/>
                  </a:ext>
                </a:extLst>
              </a:tr>
            </a:tbl>
          </a:graphicData>
        </a:graphic>
      </p:graphicFrame>
      <p:sp>
        <p:nvSpPr>
          <p:cNvPr id="8" name="TextBox 7">
            <a:extLst>
              <a:ext uri="{FF2B5EF4-FFF2-40B4-BE49-F238E27FC236}">
                <a16:creationId xmlns:a16="http://schemas.microsoft.com/office/drawing/2014/main" id="{DD115DBB-7E0A-404C-84A1-717BB27C41E5}"/>
              </a:ext>
            </a:extLst>
          </p:cNvPr>
          <p:cNvSpPr txBox="1"/>
          <p:nvPr/>
        </p:nvSpPr>
        <p:spPr>
          <a:xfrm>
            <a:off x="1005061" y="5781675"/>
            <a:ext cx="3672287" cy="369332"/>
          </a:xfrm>
          <a:prstGeom prst="rect">
            <a:avLst/>
          </a:prstGeom>
          <a:noFill/>
        </p:spPr>
        <p:txBody>
          <a:bodyPr wrap="none" rtlCol="0">
            <a:spAutoFit/>
          </a:bodyPr>
          <a:lstStyle/>
          <a:p>
            <a:r>
              <a:rPr lang="en-US" dirty="0"/>
              <a:t>*as a %  change based on 1992 levels</a:t>
            </a:r>
          </a:p>
        </p:txBody>
      </p:sp>
      <p:sp>
        <p:nvSpPr>
          <p:cNvPr id="11" name="Title 1">
            <a:extLst>
              <a:ext uri="{FF2B5EF4-FFF2-40B4-BE49-F238E27FC236}">
                <a16:creationId xmlns:a16="http://schemas.microsoft.com/office/drawing/2014/main" id="{3A29705C-212B-4AD4-A0EB-E5BF42A4E0CF}"/>
              </a:ext>
            </a:extLst>
          </p:cNvPr>
          <p:cNvSpPr>
            <a:spLocks noGrp="1"/>
          </p:cNvSpPr>
          <p:nvPr>
            <p:ph type="title"/>
          </p:nvPr>
        </p:nvSpPr>
        <p:spPr>
          <a:xfrm>
            <a:off x="838200" y="365125"/>
            <a:ext cx="10515600" cy="1325563"/>
          </a:xfrm>
        </p:spPr>
        <p:txBody>
          <a:bodyPr>
            <a:normAutofit fontScale="90000"/>
          </a:bodyPr>
          <a:lstStyle/>
          <a:p>
            <a:r>
              <a:rPr lang="en-US" sz="2800" b="1" dirty="0"/>
              <a:t>Many of the preventable, directly human factors have greatly reduced fires, but lightning and brush fires are much more likely to cause big fires today.</a:t>
            </a:r>
            <a:br>
              <a:rPr lang="en-US" sz="2800" b="1" dirty="0"/>
            </a:br>
            <a:endParaRPr lang="en-US" sz="2800" b="1" dirty="0"/>
          </a:p>
        </p:txBody>
      </p:sp>
      <p:sp>
        <p:nvSpPr>
          <p:cNvPr id="12" name="Rectangle 11">
            <a:extLst>
              <a:ext uri="{FF2B5EF4-FFF2-40B4-BE49-F238E27FC236}">
                <a16:creationId xmlns:a16="http://schemas.microsoft.com/office/drawing/2014/main" id="{BAE3FD9B-BD0E-4F98-90E9-DC436F547DE1}"/>
              </a:ext>
            </a:extLst>
          </p:cNvPr>
          <p:cNvSpPr/>
          <p:nvPr/>
        </p:nvSpPr>
        <p:spPr>
          <a:xfrm>
            <a:off x="502261" y="2760955"/>
            <a:ext cx="11187480" cy="550416"/>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31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BFC8B7A-8806-4259-9C46-A8C274BDAC90}"/>
              </a:ext>
            </a:extLst>
          </p:cNvPr>
          <p:cNvGraphicFramePr/>
          <p:nvPr>
            <p:extLst>
              <p:ext uri="{D42A27DB-BD31-4B8C-83A1-F6EECF244321}">
                <p14:modId xmlns:p14="http://schemas.microsoft.com/office/powerpoint/2010/main" val="1226697513"/>
              </p:ext>
            </p:extLst>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e 5">
            <a:extLst>
              <a:ext uri="{FF2B5EF4-FFF2-40B4-BE49-F238E27FC236}">
                <a16:creationId xmlns:a16="http://schemas.microsoft.com/office/drawing/2014/main" id="{CA139249-31FB-4210-99C3-94E6A3A5CBFD}"/>
              </a:ext>
            </a:extLst>
          </p:cNvPr>
          <p:cNvGraphicFramePr>
            <a:graphicFrameLocks noGrp="1"/>
          </p:cNvGraphicFramePr>
          <p:nvPr>
            <p:extLst>
              <p:ext uri="{D42A27DB-BD31-4B8C-83A1-F6EECF244321}">
                <p14:modId xmlns:p14="http://schemas.microsoft.com/office/powerpoint/2010/main" val="1280764100"/>
              </p:ext>
            </p:extLst>
          </p:nvPr>
        </p:nvGraphicFramePr>
        <p:xfrm>
          <a:off x="541539" y="2290439"/>
          <a:ext cx="11650461" cy="2648596"/>
        </p:xfrm>
        <a:graphic>
          <a:graphicData uri="http://schemas.openxmlformats.org/drawingml/2006/table">
            <a:tbl>
              <a:tblPr firstRow="1" bandRow="1">
                <a:tableStyleId>{2D5ABB26-0587-4C30-8999-92F81FD0307C}</a:tableStyleId>
              </a:tblPr>
              <a:tblGrid>
                <a:gridCol w="4514757">
                  <a:extLst>
                    <a:ext uri="{9D8B030D-6E8A-4147-A177-3AD203B41FA5}">
                      <a16:colId xmlns:a16="http://schemas.microsoft.com/office/drawing/2014/main" val="3016977250"/>
                    </a:ext>
                  </a:extLst>
                </a:gridCol>
                <a:gridCol w="3567852">
                  <a:extLst>
                    <a:ext uri="{9D8B030D-6E8A-4147-A177-3AD203B41FA5}">
                      <a16:colId xmlns:a16="http://schemas.microsoft.com/office/drawing/2014/main" val="213437135"/>
                    </a:ext>
                  </a:extLst>
                </a:gridCol>
                <a:gridCol w="3567852">
                  <a:extLst>
                    <a:ext uri="{9D8B030D-6E8A-4147-A177-3AD203B41FA5}">
                      <a16:colId xmlns:a16="http://schemas.microsoft.com/office/drawing/2014/main" val="886840229"/>
                    </a:ext>
                  </a:extLst>
                </a:gridCol>
              </a:tblGrid>
              <a:tr h="744838">
                <a:tc>
                  <a:txBody>
                    <a:bodyPr/>
                    <a:lstStyle/>
                    <a:p>
                      <a:endParaRPr lang="en-US" sz="3600" b="1" dirty="0"/>
                    </a:p>
                  </a:txBody>
                  <a:tcPr/>
                </a:tc>
                <a:tc>
                  <a:txBody>
                    <a:bodyPr/>
                    <a:lstStyle/>
                    <a:p>
                      <a:pPr algn="ctr"/>
                      <a:r>
                        <a:rPr lang="en-US" sz="3600" b="1" dirty="0"/>
                        <a:t>1992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t>2015</a:t>
                      </a:r>
                    </a:p>
                  </a:txBody>
                  <a:tcPr/>
                </a:tc>
                <a:extLst>
                  <a:ext uri="{0D108BD9-81ED-4DB2-BD59-A6C34878D82A}">
                    <a16:rowId xmlns:a16="http://schemas.microsoft.com/office/drawing/2014/main" val="1468649218"/>
                  </a:ext>
                </a:extLst>
              </a:tr>
              <a:tr h="951879">
                <a:tc>
                  <a:txBody>
                    <a:bodyPr/>
                    <a:lstStyle/>
                    <a:p>
                      <a:pPr algn="ctr"/>
                      <a:r>
                        <a:rPr lang="en-US" sz="3600" b="1" dirty="0"/>
                        <a:t>“Miscellaneous”</a:t>
                      </a:r>
                    </a:p>
                  </a:txBody>
                  <a:tcPr anchor="ctr"/>
                </a:tc>
                <a:tc>
                  <a:txBody>
                    <a:bodyPr/>
                    <a:lstStyle/>
                    <a:p>
                      <a:pPr algn="ctr" fontAlgn="b"/>
                      <a:r>
                        <a:rPr lang="en-US" sz="4400" b="1" u="none" strike="noStrike" dirty="0">
                          <a:effectLst/>
                        </a:rPr>
                        <a:t>25%</a:t>
                      </a:r>
                      <a:endParaRPr lang="en-US" sz="4400" b="1" i="0" u="none" strike="noStrike" dirty="0">
                        <a:solidFill>
                          <a:srgbClr val="00B050"/>
                        </a:solidFill>
                        <a:effectLst/>
                        <a:latin typeface="Calibri" panose="020F0502020204030204" pitchFamily="34" charset="0"/>
                      </a:endParaRPr>
                    </a:p>
                  </a:txBody>
                  <a:tcPr marL="7620" marR="7620" marT="7620" marB="0" anchor="ctr"/>
                </a:tc>
                <a:tc>
                  <a:txBody>
                    <a:bodyPr/>
                    <a:lstStyle/>
                    <a:p>
                      <a:pPr algn="ctr"/>
                      <a:r>
                        <a:rPr lang="en-US" sz="4400" b="1" dirty="0"/>
                        <a:t>20%</a:t>
                      </a:r>
                      <a:endParaRPr lang="en-US" sz="4400" b="1" dirty="0">
                        <a:solidFill>
                          <a:srgbClr val="00B050"/>
                        </a:solidFill>
                      </a:endParaRPr>
                    </a:p>
                  </a:txBody>
                  <a:tcPr anchor="ctr"/>
                </a:tc>
                <a:extLst>
                  <a:ext uri="{0D108BD9-81ED-4DB2-BD59-A6C34878D82A}">
                    <a16:rowId xmlns:a16="http://schemas.microsoft.com/office/drawing/2014/main" val="1656447070"/>
                  </a:ext>
                </a:extLst>
              </a:tr>
              <a:tr h="951879">
                <a:tc>
                  <a:txBody>
                    <a:bodyPr/>
                    <a:lstStyle/>
                    <a:p>
                      <a:pPr algn="ctr"/>
                      <a:r>
                        <a:rPr lang="en-US" sz="3600" b="1" dirty="0"/>
                        <a:t>“Missing/Undefined”</a:t>
                      </a:r>
                    </a:p>
                  </a:txBody>
                  <a:tcPr anchor="ctr"/>
                </a:tc>
                <a:tc>
                  <a:txBody>
                    <a:bodyPr/>
                    <a:lstStyle/>
                    <a:p>
                      <a:pPr algn="ctr" fontAlgn="b"/>
                      <a:r>
                        <a:rPr lang="en-US" sz="4400" b="1" u="none" strike="noStrike" dirty="0">
                          <a:effectLst/>
                        </a:rPr>
                        <a:t>0%</a:t>
                      </a:r>
                      <a:endParaRPr lang="en-US" sz="4400" b="1" i="0" u="none" strike="noStrike" dirty="0">
                        <a:solidFill>
                          <a:schemeClr val="accent1"/>
                        </a:solidFill>
                        <a:effectLst/>
                        <a:latin typeface="Calibri" panose="020F0502020204030204" pitchFamily="34" charset="0"/>
                      </a:endParaRPr>
                    </a:p>
                  </a:txBody>
                  <a:tcPr marL="7620" marR="7620" marT="7620" marB="0" anchor="ctr"/>
                </a:tc>
                <a:tc>
                  <a:txBody>
                    <a:bodyPr/>
                    <a:lstStyle/>
                    <a:p>
                      <a:pPr algn="ctr"/>
                      <a:r>
                        <a:rPr lang="en-US" sz="4400" b="1" dirty="0"/>
                        <a:t>21%*</a:t>
                      </a:r>
                      <a:endParaRPr lang="en-US" sz="4400" b="1" dirty="0">
                        <a:solidFill>
                          <a:schemeClr val="accent1"/>
                        </a:solidFill>
                      </a:endParaRPr>
                    </a:p>
                  </a:txBody>
                  <a:tcPr anchor="ctr"/>
                </a:tc>
                <a:extLst>
                  <a:ext uri="{0D108BD9-81ED-4DB2-BD59-A6C34878D82A}">
                    <a16:rowId xmlns:a16="http://schemas.microsoft.com/office/drawing/2014/main" val="4222147636"/>
                  </a:ext>
                </a:extLst>
              </a:tr>
            </a:tbl>
          </a:graphicData>
        </a:graphic>
      </p:graphicFrame>
      <p:sp>
        <p:nvSpPr>
          <p:cNvPr id="5" name="Title 1">
            <a:extLst>
              <a:ext uri="{FF2B5EF4-FFF2-40B4-BE49-F238E27FC236}">
                <a16:creationId xmlns:a16="http://schemas.microsoft.com/office/drawing/2014/main" id="{94466E0D-5FA7-4D2E-821B-C3CF209B3674}"/>
              </a:ext>
            </a:extLst>
          </p:cNvPr>
          <p:cNvSpPr txBox="1">
            <a:spLocks/>
          </p:cNvSpPr>
          <p:nvPr/>
        </p:nvSpPr>
        <p:spPr>
          <a:xfrm>
            <a:off x="919383" y="2290439"/>
            <a:ext cx="10515600" cy="628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p>
        </p:txBody>
      </p:sp>
      <p:sp>
        <p:nvSpPr>
          <p:cNvPr id="7" name="Title 1">
            <a:extLst>
              <a:ext uri="{FF2B5EF4-FFF2-40B4-BE49-F238E27FC236}">
                <a16:creationId xmlns:a16="http://schemas.microsoft.com/office/drawing/2014/main" id="{EF8F892D-4D70-4C44-94F6-817492674D68}"/>
              </a:ext>
            </a:extLst>
          </p:cNvPr>
          <p:cNvSpPr>
            <a:spLocks noGrp="1"/>
          </p:cNvSpPr>
          <p:nvPr>
            <p:ph type="title"/>
          </p:nvPr>
        </p:nvSpPr>
        <p:spPr>
          <a:xfrm>
            <a:off x="838200" y="365125"/>
            <a:ext cx="10515600" cy="587375"/>
          </a:xfrm>
        </p:spPr>
        <p:txBody>
          <a:bodyPr anchor="t">
            <a:normAutofit fontScale="90000"/>
          </a:bodyPr>
          <a:lstStyle/>
          <a:p>
            <a:r>
              <a:rPr lang="en-US" sz="3200" dirty="0"/>
              <a:t>More may be done to gather to understand the 41% of fires whose reason is simply unknown or uncategorized, a trend that has been increasing since 1992.</a:t>
            </a:r>
          </a:p>
        </p:txBody>
      </p:sp>
      <p:sp>
        <p:nvSpPr>
          <p:cNvPr id="2" name="TextBox 1">
            <a:extLst>
              <a:ext uri="{FF2B5EF4-FFF2-40B4-BE49-F238E27FC236}">
                <a16:creationId xmlns:a16="http://schemas.microsoft.com/office/drawing/2014/main" id="{74E9A7C7-2370-4C4E-AFC0-4D14D33D353A}"/>
              </a:ext>
            </a:extLst>
          </p:cNvPr>
          <p:cNvSpPr txBox="1"/>
          <p:nvPr/>
        </p:nvSpPr>
        <p:spPr>
          <a:xfrm>
            <a:off x="1095270" y="5767754"/>
            <a:ext cx="8496941" cy="369332"/>
          </a:xfrm>
          <a:prstGeom prst="rect">
            <a:avLst/>
          </a:prstGeom>
          <a:noFill/>
        </p:spPr>
        <p:txBody>
          <a:bodyPr wrap="none" rtlCol="0">
            <a:spAutoFit/>
          </a:bodyPr>
          <a:lstStyle/>
          <a:p>
            <a:r>
              <a:rPr lang="en-US" dirty="0"/>
              <a:t>*In 2015, 90% small fires due to volume, but equally large/small as likely to be “missing”</a:t>
            </a:r>
          </a:p>
        </p:txBody>
      </p:sp>
    </p:spTree>
    <p:extLst>
      <p:ext uri="{BB962C8B-B14F-4D97-AF65-F5344CB8AC3E}">
        <p14:creationId xmlns:p14="http://schemas.microsoft.com/office/powerpoint/2010/main" val="71352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5DD1-5374-4940-8703-801D33187A8A}"/>
              </a:ext>
            </a:extLst>
          </p:cNvPr>
          <p:cNvSpPr>
            <a:spLocks noGrp="1"/>
          </p:cNvSpPr>
          <p:nvPr>
            <p:ph type="title"/>
          </p:nvPr>
        </p:nvSpPr>
        <p:spPr/>
        <p:txBody>
          <a:bodyPr>
            <a:normAutofit/>
          </a:bodyPr>
          <a:lstStyle/>
          <a:p>
            <a:r>
              <a:rPr lang="en-US" sz="2500" dirty="0"/>
              <a:t>A drought year could mean less overall fires (fire ban/prevention?), but more huge fires.  </a:t>
            </a:r>
            <a:br>
              <a:rPr lang="en-US" sz="2500" dirty="0"/>
            </a:br>
            <a:endParaRPr lang="en-US" sz="2500" dirty="0"/>
          </a:p>
        </p:txBody>
      </p:sp>
      <p:graphicFrame>
        <p:nvGraphicFramePr>
          <p:cNvPr id="6" name="Diagram 5">
            <a:extLst>
              <a:ext uri="{FF2B5EF4-FFF2-40B4-BE49-F238E27FC236}">
                <a16:creationId xmlns:a16="http://schemas.microsoft.com/office/drawing/2014/main" id="{C0B68BE5-216C-47BB-A0C1-1BC09F33BCE2}"/>
              </a:ext>
            </a:extLst>
          </p:cNvPr>
          <p:cNvGraphicFramePr/>
          <p:nvPr>
            <p:extLst>
              <p:ext uri="{D42A27DB-BD31-4B8C-83A1-F6EECF244321}">
                <p14:modId xmlns:p14="http://schemas.microsoft.com/office/powerpoint/2010/main" val="1186891152"/>
              </p:ext>
            </p:extLst>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DB5A577C-E788-45CF-BCCB-5212CD15238E}"/>
              </a:ext>
            </a:extLst>
          </p:cNvPr>
          <p:cNvPicPr>
            <a:picLocks noChangeAspect="1"/>
          </p:cNvPicPr>
          <p:nvPr/>
        </p:nvPicPr>
        <p:blipFill rotWithShape="1">
          <a:blip r:embed="rId8"/>
          <a:srcRect t="162" b="86636"/>
          <a:stretch/>
        </p:blipFill>
        <p:spPr>
          <a:xfrm>
            <a:off x="347994" y="2441740"/>
            <a:ext cx="10943594" cy="843722"/>
          </a:xfrm>
          <a:prstGeom prst="rect">
            <a:avLst/>
          </a:prstGeom>
        </p:spPr>
      </p:pic>
      <p:pic>
        <p:nvPicPr>
          <p:cNvPr id="5" name="Picture 4">
            <a:extLst>
              <a:ext uri="{FF2B5EF4-FFF2-40B4-BE49-F238E27FC236}">
                <a16:creationId xmlns:a16="http://schemas.microsoft.com/office/drawing/2014/main" id="{1844432A-FA40-4427-A95A-8ED139948152}"/>
              </a:ext>
            </a:extLst>
          </p:cNvPr>
          <p:cNvPicPr>
            <a:picLocks noChangeAspect="1"/>
          </p:cNvPicPr>
          <p:nvPr/>
        </p:nvPicPr>
        <p:blipFill rotWithShape="1">
          <a:blip r:embed="rId8"/>
          <a:srcRect t="84003"/>
          <a:stretch/>
        </p:blipFill>
        <p:spPr>
          <a:xfrm>
            <a:off x="347993" y="3228640"/>
            <a:ext cx="10943593" cy="1086389"/>
          </a:xfrm>
          <a:prstGeom prst="rect">
            <a:avLst/>
          </a:prstGeom>
        </p:spPr>
      </p:pic>
      <p:sp>
        <p:nvSpPr>
          <p:cNvPr id="10" name="Oval 9">
            <a:extLst>
              <a:ext uri="{FF2B5EF4-FFF2-40B4-BE49-F238E27FC236}">
                <a16:creationId xmlns:a16="http://schemas.microsoft.com/office/drawing/2014/main" id="{3356F4E3-84F5-4680-AF0C-0815FEDA8AB0}"/>
              </a:ext>
            </a:extLst>
          </p:cNvPr>
          <p:cNvSpPr/>
          <p:nvPr/>
        </p:nvSpPr>
        <p:spPr>
          <a:xfrm>
            <a:off x="7794595" y="2972844"/>
            <a:ext cx="887026" cy="15979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B6935D-15D1-425B-9C6E-691A70A5F84E}"/>
              </a:ext>
            </a:extLst>
          </p:cNvPr>
          <p:cNvSpPr/>
          <p:nvPr/>
        </p:nvSpPr>
        <p:spPr>
          <a:xfrm>
            <a:off x="2740755" y="2811072"/>
            <a:ext cx="887026" cy="159798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89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3678D-450E-4E90-AA42-1DA8FA301161}"/>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Over the past 20 years, the fire danger and populous California communities are colliding.  </a:t>
            </a:r>
          </a:p>
          <a:p>
            <a:pPr marL="514350" indent="-514350">
              <a:buFont typeface="+mj-lt"/>
              <a:buAutoNum type="arabicPeriod"/>
            </a:pPr>
            <a:endParaRPr lang="en-US" dirty="0"/>
          </a:p>
          <a:p>
            <a:pPr marL="514350" indent="-514350">
              <a:buFont typeface="+mj-lt"/>
              <a:buAutoNum type="arabicPeriod"/>
            </a:pPr>
            <a:r>
              <a:rPr lang="en-US" dirty="0"/>
              <a:t>Lightning is by far the largest reason for big fires and man-made reasons have greatly declined.</a:t>
            </a:r>
          </a:p>
          <a:p>
            <a:pPr marL="514350" indent="-514350">
              <a:buFont typeface="+mj-lt"/>
              <a:buAutoNum type="arabicPeriod"/>
            </a:pPr>
            <a:endParaRPr lang="en-US" dirty="0"/>
          </a:p>
          <a:p>
            <a:pPr marL="514350" indent="-514350">
              <a:buFont typeface="+mj-lt"/>
              <a:buAutoNum type="arabicPeriod"/>
            </a:pPr>
            <a:r>
              <a:rPr lang="en-US" dirty="0"/>
              <a:t>A huge number of fires are now without an official cause.</a:t>
            </a:r>
          </a:p>
          <a:p>
            <a:pPr marL="514350" indent="-514350">
              <a:buFont typeface="+mj-lt"/>
              <a:buAutoNum type="arabicPeriod"/>
            </a:pPr>
            <a:endParaRPr lang="en-US" dirty="0"/>
          </a:p>
          <a:p>
            <a:pPr marL="514350" indent="-514350">
              <a:buFont typeface="+mj-lt"/>
              <a:buAutoNum type="arabicPeriod"/>
            </a:pPr>
            <a:r>
              <a:rPr lang="en-US" dirty="0"/>
              <a:t>Drought years seem to have fewer, more destructive fires, while there seems to be a four-year cycle with fire seasons. (El Nino/La Nina?)</a:t>
            </a:r>
          </a:p>
          <a:p>
            <a:pPr marL="514350" indent="-514350">
              <a:buFont typeface="+mj-lt"/>
              <a:buAutoNum type="arabicPeriod"/>
            </a:pPr>
            <a:endParaRPr lang="en-US" dirty="0"/>
          </a:p>
          <a:p>
            <a:pPr marL="514350" indent="-514350">
              <a:buFont typeface="+mj-lt"/>
              <a:buAutoNum type="arabicPeriod"/>
            </a:pPr>
            <a:endParaRPr lang="en-US" dirty="0"/>
          </a:p>
        </p:txBody>
      </p:sp>
      <p:sp>
        <p:nvSpPr>
          <p:cNvPr id="7" name="Title 1">
            <a:extLst>
              <a:ext uri="{FF2B5EF4-FFF2-40B4-BE49-F238E27FC236}">
                <a16:creationId xmlns:a16="http://schemas.microsoft.com/office/drawing/2014/main" id="{B575D858-7B00-4CEF-A090-557B3CAC5280}"/>
              </a:ext>
            </a:extLst>
          </p:cNvPr>
          <p:cNvSpPr>
            <a:spLocks noGrp="1"/>
          </p:cNvSpPr>
          <p:nvPr>
            <p:ph type="title"/>
          </p:nvPr>
        </p:nvSpPr>
        <p:spPr>
          <a:xfrm>
            <a:off x="838200" y="365125"/>
            <a:ext cx="10515600" cy="587375"/>
          </a:xfrm>
        </p:spPr>
        <p:txBody>
          <a:bodyPr anchor="t">
            <a:normAutofit fontScale="90000"/>
          </a:bodyPr>
          <a:lstStyle/>
          <a:p>
            <a:r>
              <a:rPr lang="en-US" sz="3200" dirty="0"/>
              <a:t>So where does that leave us with the 4 key takeaways and areas of further inquiry?</a:t>
            </a:r>
          </a:p>
        </p:txBody>
      </p:sp>
      <p:graphicFrame>
        <p:nvGraphicFramePr>
          <p:cNvPr id="11" name="Diagram 10">
            <a:extLst>
              <a:ext uri="{FF2B5EF4-FFF2-40B4-BE49-F238E27FC236}">
                <a16:creationId xmlns:a16="http://schemas.microsoft.com/office/drawing/2014/main" id="{79BA9D44-C859-421A-BF46-C9F74147D5EE}"/>
              </a:ext>
            </a:extLst>
          </p:cNvPr>
          <p:cNvGraphicFramePr/>
          <p:nvPr>
            <p:extLst>
              <p:ext uri="{D42A27DB-BD31-4B8C-83A1-F6EECF244321}">
                <p14:modId xmlns:p14="http://schemas.microsoft.com/office/powerpoint/2010/main" val="1975055921"/>
              </p:ext>
            </p:extLst>
          </p:nvPr>
        </p:nvGraphicFramePr>
        <p:xfrm>
          <a:off x="132080" y="6311900"/>
          <a:ext cx="11927840" cy="369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186528"/>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1547</TotalTime>
  <Words>2128</Words>
  <Application>Microsoft Office PowerPoint</Application>
  <PresentationFormat>Widescreen</PresentationFormat>
  <Paragraphs>287</Paragraphs>
  <Slides>28</Slides>
  <Notes>11</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California Fire Crisis: Where to Start</vt:lpstr>
      <vt:lpstr>PowerPoint Presentation</vt:lpstr>
      <vt:lpstr>Core Business Question</vt:lpstr>
      <vt:lpstr>Exploratory Analysis gives four key takeaways</vt:lpstr>
      <vt:lpstr>2008-2015 (Large Fires)</vt:lpstr>
      <vt:lpstr>Many of the preventable, directly human factors have greatly reduced fires, but lightning and brush fires are much more likely to cause big fires today. </vt:lpstr>
      <vt:lpstr>More may be done to gather to understand the 41% of fires whose reason is simply unknown or uncategorized, a trend that has been increasing since 1992.</vt:lpstr>
      <vt:lpstr>A drought year could mean less overall fires (fire ban/prevention?), but more huge fires.   </vt:lpstr>
      <vt:lpstr>So where does that leave us with the 4 key takeaways and areas of further inquiry?</vt:lpstr>
      <vt:lpstr>So where does that leave us with the 4 key takeaways and areas of further inquiry?</vt:lpstr>
      <vt:lpstr>So where does that leave us with the 4 key takeaways and areas of further inquiry?</vt:lpstr>
      <vt:lpstr>So where does that leave us with the 4 key takeaways and areas of further inquiry?</vt:lpstr>
      <vt:lpstr>So where does that leave us with the 4 key takeaways and areas of further inquiry?</vt:lpstr>
      <vt:lpstr>Q&amp;A</vt:lpstr>
      <vt:lpstr>Appendix</vt:lpstr>
      <vt:lpstr>PowerPoint Presentation</vt:lpstr>
      <vt:lpstr>PowerPoint Presentation</vt:lpstr>
      <vt:lpstr>Between 1992 and 2015, the number of annual fires trended downwards but average fire size has overall increased. </vt:lpstr>
      <vt:lpstr>Public Data Used:</vt:lpstr>
      <vt:lpstr>The entire state is full of small brush fires, but California’s  largest fires are concentrated in coastal and north/central areas.   </vt:lpstr>
      <vt:lpstr>1992-1999 (Large Fires)</vt:lpstr>
      <vt:lpstr>2000-2007 (Large Fires)</vt:lpstr>
      <vt:lpstr>2008-2015 (Large Fires)</vt:lpstr>
      <vt:lpstr>Lightning, debris, and equipment are among the largest known causes in 2015. </vt:lpstr>
      <vt:lpstr>The July 4th and Labor day holidays are consistently, year over year the most common times for small fires.  </vt:lpstr>
      <vt:lpstr>With larger fires more often, a bad season can track to a single, unexpected abnormal day/week (think weather).   </vt:lpstr>
      <vt:lpstr>2015 Missing Causes, by Size</vt:lpstr>
      <vt:lpstr>To help understand what next year’s fire danger might be, teams should look at both last year’s fire situation and the fire situation from around 4 years ago.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Fires: Where to Start?</dc:title>
  <dc:creator>Tim Enfield</dc:creator>
  <cp:lastModifiedBy>Tim Enfield</cp:lastModifiedBy>
  <cp:revision>207</cp:revision>
  <dcterms:created xsi:type="dcterms:W3CDTF">2020-04-18T19:23:01Z</dcterms:created>
  <dcterms:modified xsi:type="dcterms:W3CDTF">2020-05-02T02:26:09Z</dcterms:modified>
</cp:coreProperties>
</file>