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
  </p:notesMasterIdLst>
  <p:sldIdLst>
    <p:sldId id="262" r:id="rId2"/>
    <p:sldId id="264" r:id="rId3"/>
    <p:sldId id="258" r:id="rId4"/>
    <p:sldId id="257" r:id="rId5"/>
    <p:sldId id="259" r:id="rId6"/>
    <p:sldId id="260"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F"/>
    <a:srgbClr val="491777"/>
    <a:srgbClr val="491978"/>
    <a:srgbClr val="E4DBFF"/>
    <a:srgbClr val="8D78AB"/>
    <a:srgbClr val="FFFFFF"/>
    <a:srgbClr val="794DFF"/>
    <a:srgbClr val="491A78"/>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0065" autoAdjust="0"/>
  </p:normalViewPr>
  <p:slideViewPr>
    <p:cSldViewPr snapToGrid="0">
      <p:cViewPr varScale="1">
        <p:scale>
          <a:sx n="74" d="100"/>
          <a:sy n="74"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BE5B0-24FD-4A89-9F2B-A61B749ADA37}"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260A6-60D6-43FF-B9A3-8D3432FF256A}" type="slidenum">
              <a:rPr lang="en-US" smtClean="0"/>
              <a:t>‹#›</a:t>
            </a:fld>
            <a:endParaRPr lang="en-US"/>
          </a:p>
        </p:txBody>
      </p:sp>
    </p:spTree>
    <p:extLst>
      <p:ext uri="{BB962C8B-B14F-4D97-AF65-F5344CB8AC3E}">
        <p14:creationId xmlns:p14="http://schemas.microsoft.com/office/powerpoint/2010/main" val="400203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D260A6-60D6-43FF-B9A3-8D3432FF256A}" type="slidenum">
              <a:rPr lang="en-US" smtClean="0"/>
              <a:t>4</a:t>
            </a:fld>
            <a:endParaRPr lang="en-US"/>
          </a:p>
        </p:txBody>
      </p:sp>
    </p:spTree>
    <p:extLst>
      <p:ext uri="{BB962C8B-B14F-4D97-AF65-F5344CB8AC3E}">
        <p14:creationId xmlns:p14="http://schemas.microsoft.com/office/powerpoint/2010/main" val="330427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4479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6982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3918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9190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9139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284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500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4634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8689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953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2/2/2023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589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2/2/2023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89828103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timothypenfield/TheWorkx/raw/main/Projects/PowerBI/Vendor%20Payment%20Delays%20Case%20Study/CaseStudy__Clean.pbi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10" name="Rectangle 9">
            <a:extLst>
              <a:ext uri="{FF2B5EF4-FFF2-40B4-BE49-F238E27FC236}">
                <a16:creationId xmlns:a16="http://schemas.microsoft.com/office/drawing/2014/main" id="{10FF16C3-87D5-3C1C-37B0-E54EA9909F5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a:extLst>
              <a:ext uri="{FF2B5EF4-FFF2-40B4-BE49-F238E27FC236}">
                <a16:creationId xmlns:a16="http://schemas.microsoft.com/office/drawing/2014/main" id="{91952C85-4214-6051-7466-BD829E98DA63}"/>
              </a:ext>
            </a:extLst>
          </p:cNvPr>
          <p:cNvSpPr txBox="1"/>
          <p:nvPr/>
        </p:nvSpPr>
        <p:spPr>
          <a:xfrm>
            <a:off x="4913368" y="2795039"/>
            <a:ext cx="4403860" cy="2062103"/>
          </a:xfrm>
          <a:prstGeom prst="rect">
            <a:avLst/>
          </a:prstGeom>
          <a:noFill/>
        </p:spPr>
        <p:txBody>
          <a:bodyPr wrap="square" rtlCol="0">
            <a:spAutoFit/>
          </a:bodyPr>
          <a:lstStyle/>
          <a:p>
            <a:pPr algn="ctr"/>
            <a:r>
              <a:rPr lang="en-US" sz="3600" b="1" dirty="0"/>
              <a:t>2022 YTD Vendor</a:t>
            </a:r>
          </a:p>
          <a:p>
            <a:pPr algn="ctr"/>
            <a:r>
              <a:rPr lang="en-US" sz="3600" b="1" dirty="0"/>
              <a:t> Payment Inquiry</a:t>
            </a:r>
          </a:p>
          <a:p>
            <a:pPr algn="ctr"/>
            <a:endParaRPr lang="en-US" sz="2800" dirty="0"/>
          </a:p>
          <a:p>
            <a:pPr algn="ctr"/>
            <a:r>
              <a:rPr lang="en-US" sz="2800" dirty="0"/>
              <a:t>Tim Enfield</a:t>
            </a:r>
          </a:p>
        </p:txBody>
      </p:sp>
      <p:sp>
        <p:nvSpPr>
          <p:cNvPr id="4" name="TextBox 3">
            <a:extLst>
              <a:ext uri="{FF2B5EF4-FFF2-40B4-BE49-F238E27FC236}">
                <a16:creationId xmlns:a16="http://schemas.microsoft.com/office/drawing/2014/main" id="{7FCEFEDD-92F6-1E31-6A00-B660D0E1D261}"/>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65364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a:t>
            </a:r>
          </a:p>
        </p:txBody>
      </p:sp>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p:txBody>
      </p:sp>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p:txBody>
      </p:sp>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p:txBody>
      </p:sp>
      <p:sp>
        <p:nvSpPr>
          <p:cNvPr id="6" name="Rectangle 5">
            <a:extLst>
              <a:ext uri="{FF2B5EF4-FFF2-40B4-BE49-F238E27FC236}">
                <a16:creationId xmlns:a16="http://schemas.microsoft.com/office/drawing/2014/main" id="{2B00FB22-9450-9B81-80E4-8B2E46D7A047}"/>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Agenda: How We Will Spend This Hour</a:t>
            </a:r>
            <a:endParaRPr lang="en-US" b="1" dirty="0"/>
          </a:p>
        </p:txBody>
      </p:sp>
      <p:sp>
        <p:nvSpPr>
          <p:cNvPr id="10" name="Rectangle 9">
            <a:extLst>
              <a:ext uri="{FF2B5EF4-FFF2-40B4-BE49-F238E27FC236}">
                <a16:creationId xmlns:a16="http://schemas.microsoft.com/office/drawing/2014/main" id="{5E93CBE5-23C4-6DCC-B4E1-73F1384EA95C}"/>
              </a:ext>
            </a:extLst>
          </p:cNvPr>
          <p:cNvSpPr/>
          <p:nvPr/>
        </p:nvSpPr>
        <p:spPr>
          <a:xfrm>
            <a:off x="2034025" y="1887915"/>
            <a:ext cx="1015340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Set the stage with the core business need to examine the ~2900 purchase orders in process so far in 2022. (5 min.)</a:t>
            </a:r>
            <a:endParaRPr lang="en-US" sz="1600" dirty="0"/>
          </a:p>
        </p:txBody>
      </p:sp>
      <p:sp>
        <p:nvSpPr>
          <p:cNvPr id="11" name="Rectangle 10">
            <a:extLst>
              <a:ext uri="{FF2B5EF4-FFF2-40B4-BE49-F238E27FC236}">
                <a16:creationId xmlns:a16="http://schemas.microsoft.com/office/drawing/2014/main" id="{CF8F288C-ACC0-0F11-D265-CC699C05EEF5}"/>
              </a:ext>
            </a:extLst>
          </p:cNvPr>
          <p:cNvSpPr/>
          <p:nvPr/>
        </p:nvSpPr>
        <p:spPr>
          <a:xfrm>
            <a:off x="2038597" y="3038062"/>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Focus on processing times, staffing, and vendor outlooks, with an eye of outliers and potential areas of concern. (30 min.)</a:t>
            </a:r>
            <a:endParaRPr lang="en-US" sz="1600" dirty="0"/>
          </a:p>
        </p:txBody>
      </p:sp>
      <p:sp>
        <p:nvSpPr>
          <p:cNvPr id="12" name="Rectangle 11">
            <a:extLst>
              <a:ext uri="{FF2B5EF4-FFF2-40B4-BE49-F238E27FC236}">
                <a16:creationId xmlns:a16="http://schemas.microsoft.com/office/drawing/2014/main" id="{C14F0B4A-A845-AFA6-3F0A-0030E6930927}"/>
              </a:ext>
            </a:extLst>
          </p:cNvPr>
          <p:cNvSpPr/>
          <p:nvPr/>
        </p:nvSpPr>
        <p:spPr>
          <a:xfrm>
            <a:off x="2016548" y="4150901"/>
            <a:ext cx="10194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Translating the core data takeaways into business considerations and processes to review (10 min) </a:t>
            </a:r>
            <a:endParaRPr lang="en-US" sz="1600" dirty="0"/>
          </a:p>
        </p:txBody>
      </p:sp>
      <p:sp>
        <p:nvSpPr>
          <p:cNvPr id="13" name="Rectangle 12">
            <a:extLst>
              <a:ext uri="{FF2B5EF4-FFF2-40B4-BE49-F238E27FC236}">
                <a16:creationId xmlns:a16="http://schemas.microsoft.com/office/drawing/2014/main" id="{6EFE5DB6-9863-B779-EC5A-A93B34487769}"/>
              </a:ext>
            </a:extLst>
          </p:cNvPr>
          <p:cNvSpPr/>
          <p:nvPr/>
        </p:nvSpPr>
        <p:spPr>
          <a:xfrm>
            <a:off x="2016547" y="5338355"/>
            <a:ext cx="10175453" cy="75014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What Needs Clarification? (15 min.)</a:t>
            </a:r>
            <a:r>
              <a:rPr lang="en-US" sz="1600" dirty="0"/>
              <a:t> </a:t>
            </a:r>
          </a:p>
        </p:txBody>
      </p:sp>
      <p:sp>
        <p:nvSpPr>
          <p:cNvPr id="14" name="TextBox 13">
            <a:extLst>
              <a:ext uri="{FF2B5EF4-FFF2-40B4-BE49-F238E27FC236}">
                <a16:creationId xmlns:a16="http://schemas.microsoft.com/office/drawing/2014/main" id="{60C1D912-9BA6-3446-B132-CB08837E7A4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Tree>
    <p:extLst>
      <p:ext uri="{BB962C8B-B14F-4D97-AF65-F5344CB8AC3E}">
        <p14:creationId xmlns:p14="http://schemas.microsoft.com/office/powerpoint/2010/main" val="125631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2" name="Rectangle 1">
            <a:extLst>
              <a:ext uri="{FF2B5EF4-FFF2-40B4-BE49-F238E27FC236}">
                <a16:creationId xmlns:a16="http://schemas.microsoft.com/office/drawing/2014/main" id="{E1398582-D483-E3BC-419E-A8081884244C}"/>
              </a:ext>
            </a:extLst>
          </p:cNvPr>
          <p:cNvSpPr/>
          <p:nvPr/>
        </p:nvSpPr>
        <p:spPr>
          <a:xfrm>
            <a:off x="-1" y="1887915"/>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and Assumptions </a:t>
            </a:r>
          </a:p>
          <a:p>
            <a:pPr algn="ctr"/>
            <a:r>
              <a:rPr lang="en-US" sz="1100" dirty="0"/>
              <a:t>(5 min)</a:t>
            </a:r>
          </a:p>
        </p:txBody>
      </p:sp>
      <p:sp>
        <p:nvSpPr>
          <p:cNvPr id="10" name="Rectangle 9">
            <a:extLst>
              <a:ext uri="{FF2B5EF4-FFF2-40B4-BE49-F238E27FC236}">
                <a16:creationId xmlns:a16="http://schemas.microsoft.com/office/drawing/2014/main" id="{F7B12ED5-5350-07F4-431C-6A9AB8439503}"/>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Business Ask: </a:t>
            </a:r>
            <a:r>
              <a:rPr lang="en-US" sz="1600" b="1" dirty="0">
                <a:solidFill>
                  <a:schemeClr val="tx1"/>
                </a:solidFill>
              </a:rPr>
              <a:t>Measure and Assess Work Completion and Payment Approval for vendors during the first part of 2022.</a:t>
            </a:r>
          </a:p>
        </p:txBody>
      </p:sp>
      <p:sp>
        <p:nvSpPr>
          <p:cNvPr id="3" name="TextBox 2">
            <a:extLst>
              <a:ext uri="{FF2B5EF4-FFF2-40B4-BE49-F238E27FC236}">
                <a16:creationId xmlns:a16="http://schemas.microsoft.com/office/drawing/2014/main" id="{80AC699C-C030-08D4-CECB-C5F64C458B92}"/>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E515AF3D-D301-42E4-3B6F-E73665B60F88}"/>
              </a:ext>
            </a:extLst>
          </p:cNvPr>
          <p:cNvSpPr txBox="1"/>
          <p:nvPr/>
        </p:nvSpPr>
        <p:spPr>
          <a:xfrm>
            <a:off x="2491273" y="1609401"/>
            <a:ext cx="9697679" cy="4893647"/>
          </a:xfrm>
          <a:prstGeom prst="rect">
            <a:avLst/>
          </a:prstGeom>
          <a:noFill/>
        </p:spPr>
        <p:txBody>
          <a:bodyPr wrap="square" rtlCol="0">
            <a:spAutoFit/>
          </a:bodyPr>
          <a:lstStyle/>
          <a:p>
            <a:r>
              <a:rPr lang="en-US" sz="1600" u="sng" dirty="0"/>
              <a:t>Primary Objectives:</a:t>
            </a:r>
          </a:p>
          <a:p>
            <a:pPr marL="800100" lvl="1" indent="-342900">
              <a:buFont typeface="+mj-lt"/>
              <a:buAutoNum type="arabicPeriod"/>
            </a:pPr>
            <a:r>
              <a:rPr lang="en-US" sz="1400" dirty="0"/>
              <a:t>Understand when completed work is being paid, compared to 7-day goal turnaround</a:t>
            </a:r>
          </a:p>
          <a:p>
            <a:pPr marL="800100" lvl="1" indent="-342900">
              <a:buFont typeface="+mj-lt"/>
              <a:buAutoNum type="arabicPeriod"/>
            </a:pPr>
            <a:r>
              <a:rPr lang="en-US" sz="1400" dirty="0"/>
              <a:t>Explore staffing needs and expectations for process owners (Project Coordinators and Specialists)</a:t>
            </a:r>
          </a:p>
          <a:p>
            <a:pPr marL="800100" lvl="1" indent="-342900">
              <a:buFont typeface="+mj-lt"/>
              <a:buAutoNum type="arabicPeriod"/>
            </a:pPr>
            <a:r>
              <a:rPr lang="en-US" sz="1400" dirty="0"/>
              <a:t>Additionally, identify any data gaps that might shed light on process improvements</a:t>
            </a:r>
          </a:p>
          <a:p>
            <a:endParaRPr lang="en-US" sz="1600" dirty="0"/>
          </a:p>
          <a:p>
            <a:endParaRPr lang="en-US" sz="1600" dirty="0"/>
          </a:p>
          <a:p>
            <a:endParaRPr lang="en-US" sz="1600" dirty="0"/>
          </a:p>
          <a:p>
            <a:r>
              <a:rPr lang="en-US" sz="1600" u="sng" dirty="0"/>
              <a:t>Data Details:</a:t>
            </a:r>
          </a:p>
          <a:p>
            <a:pPr marL="285750" indent="-285750">
              <a:buFont typeface="Arial" panose="020B0604020202020204" pitchFamily="34" charset="0"/>
              <a:buChar char="•"/>
            </a:pPr>
            <a:r>
              <a:rPr lang="en-US" sz="1400" dirty="0"/>
              <a:t>Purchase Order data aggregated from 1/1/2022 to 2/28/22 (most recent available) based on invoice data, employee records, and a list from Project Services about when work was delivered.</a:t>
            </a:r>
          </a:p>
          <a:p>
            <a:pPr marL="285750" indent="-285750">
              <a:buFont typeface="Arial" panose="020B0604020202020204" pitchFamily="34" charset="0"/>
              <a:buChar char="•"/>
            </a:pPr>
            <a:r>
              <a:rPr lang="en-US" sz="1400" dirty="0"/>
              <a:t>2901 unique POs/Jobs listed, as a combination of in process, completed, paid, and unpaid efforts</a:t>
            </a:r>
            <a:r>
              <a:rPr lang="en-US" sz="1600" dirty="0"/>
              <a:t>.</a:t>
            </a:r>
          </a:p>
          <a:p>
            <a:endParaRPr lang="en-US" sz="1600" dirty="0"/>
          </a:p>
          <a:p>
            <a:endParaRPr lang="en-US" sz="1600" dirty="0"/>
          </a:p>
          <a:p>
            <a:r>
              <a:rPr lang="en-US" sz="1600" u="sng" dirty="0"/>
              <a:t>Data Assumptions:</a:t>
            </a:r>
          </a:p>
          <a:p>
            <a:pPr marL="285750" indent="-285750">
              <a:buFont typeface="Arial" panose="020B0604020202020204" pitchFamily="34" charset="0"/>
              <a:buChar char="•"/>
            </a:pPr>
            <a:r>
              <a:rPr lang="en-US" sz="1400" dirty="0"/>
              <a:t>Power BI Desktop was used due to license limitation – if presented,  cloud-based visuals would be used.</a:t>
            </a:r>
          </a:p>
          <a:p>
            <a:pPr marL="285750" indent="-285750">
              <a:buFont typeface="Arial" panose="020B0604020202020204" pitchFamily="34" charset="0"/>
              <a:buChar char="•"/>
            </a:pPr>
            <a:r>
              <a:rPr lang="en-US" sz="1400" dirty="0"/>
              <a:t>Snapshot Data: Today’s Date is 3/1/22 (parameter will be used to alter if needed). Less Longitudinal Benefit for date filter given only 2 months. </a:t>
            </a:r>
          </a:p>
          <a:p>
            <a:pPr marL="285750" indent="-285750">
              <a:buFont typeface="Arial" panose="020B0604020202020204" pitchFamily="34" charset="0"/>
              <a:buChar char="•"/>
            </a:pPr>
            <a:r>
              <a:rPr lang="en-US" sz="1400" dirty="0"/>
              <a:t>Goal Turnaround: 7 calendar (and not business) days. Service Level Agreement (SLA) is merely an internal, non-contractual metric at this time, used for ease of communication.</a:t>
            </a:r>
          </a:p>
          <a:p>
            <a:pPr marL="285750" indent="-285750">
              <a:buFont typeface="Arial" panose="020B0604020202020204" pitchFamily="34" charset="0"/>
              <a:buChar char="•"/>
            </a:pPr>
            <a:r>
              <a:rPr lang="en-US" sz="1400" dirty="0"/>
              <a:t>Age: Defined as days since project completion. Capped at 58 days since no completion date dates prior to 2022 are in data set.  Assumption is that all POs opened in 2022 and no carry over occurred, but likely false.</a:t>
            </a:r>
          </a:p>
        </p:txBody>
      </p:sp>
    </p:spTree>
    <p:extLst>
      <p:ext uri="{BB962C8B-B14F-4D97-AF65-F5344CB8AC3E}">
        <p14:creationId xmlns:p14="http://schemas.microsoft.com/office/powerpoint/2010/main" val="18520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3" name="Rectangle 2">
            <a:extLst>
              <a:ext uri="{FF2B5EF4-FFF2-40B4-BE49-F238E27FC236}">
                <a16:creationId xmlns:a16="http://schemas.microsoft.com/office/drawing/2014/main" id="{6D6D7364-5DF2-3E53-A902-333577FEA0A2}"/>
              </a:ext>
            </a:extLst>
          </p:cNvPr>
          <p:cNvSpPr/>
          <p:nvPr/>
        </p:nvSpPr>
        <p:spPr>
          <a:xfrm>
            <a:off x="0" y="3038062"/>
            <a:ext cx="2038597" cy="750143"/>
          </a:xfrm>
          <a:prstGeom prst="rect">
            <a:avLst/>
          </a:prstGeom>
          <a:solidFill>
            <a:srgbClr val="491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Takeaways</a:t>
            </a:r>
          </a:p>
          <a:p>
            <a:pPr algn="ctr"/>
            <a:r>
              <a:rPr lang="en-US" sz="1100" dirty="0"/>
              <a:t>(30 min)</a:t>
            </a:r>
            <a:endParaRPr lang="en-US" sz="1800" dirty="0"/>
          </a:p>
        </p:txBody>
      </p:sp>
      <p:sp>
        <p:nvSpPr>
          <p:cNvPr id="12" name="Rectangle 11">
            <a:extLst>
              <a:ext uri="{FF2B5EF4-FFF2-40B4-BE49-F238E27FC236}">
                <a16:creationId xmlns:a16="http://schemas.microsoft.com/office/drawing/2014/main" id="{89C971E3-E938-EA1F-0D7A-1038F5C00A7C}"/>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the Numbers Tell Us</a:t>
            </a:r>
            <a:endParaRPr lang="en-US" b="1" dirty="0"/>
          </a:p>
        </p:txBody>
      </p:sp>
      <p:sp>
        <p:nvSpPr>
          <p:cNvPr id="2" name="TextBox 1">
            <a:extLst>
              <a:ext uri="{FF2B5EF4-FFF2-40B4-BE49-F238E27FC236}">
                <a16:creationId xmlns:a16="http://schemas.microsoft.com/office/drawing/2014/main" id="{8638F45C-222F-F3FA-6B61-57AB37AF6FC4}"/>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8" name="TextBox 7">
            <a:extLst>
              <a:ext uri="{FF2B5EF4-FFF2-40B4-BE49-F238E27FC236}">
                <a16:creationId xmlns:a16="http://schemas.microsoft.com/office/drawing/2014/main" id="{30197465-ED0F-F104-0314-CEE0F8F73240}"/>
              </a:ext>
            </a:extLst>
          </p:cNvPr>
          <p:cNvSpPr txBox="1"/>
          <p:nvPr/>
        </p:nvSpPr>
        <p:spPr>
          <a:xfrm>
            <a:off x="-4348166" y="7359907"/>
            <a:ext cx="9577021" cy="523220"/>
          </a:xfrm>
          <a:prstGeom prst="rect">
            <a:avLst/>
          </a:prstGeom>
          <a:noFill/>
        </p:spPr>
        <p:txBody>
          <a:bodyPr wrap="square" rtlCol="0">
            <a:spAutoFit/>
          </a:bodyPr>
          <a:lstStyle/>
          <a:p>
            <a:endParaRPr lang="en-US" sz="1400" dirty="0"/>
          </a:p>
          <a:p>
            <a:endParaRPr lang="en-US" sz="1400" dirty="0"/>
          </a:p>
        </p:txBody>
      </p:sp>
      <p:graphicFrame>
        <p:nvGraphicFramePr>
          <p:cNvPr id="21" name="Table 22">
            <a:extLst>
              <a:ext uri="{FF2B5EF4-FFF2-40B4-BE49-F238E27FC236}">
                <a16:creationId xmlns:a16="http://schemas.microsoft.com/office/drawing/2014/main" id="{216CD0C8-01EA-7682-ED4B-F5FB2641DEB3}"/>
              </a:ext>
            </a:extLst>
          </p:cNvPr>
          <p:cNvGraphicFramePr>
            <a:graphicFrameLocks noGrp="1"/>
          </p:cNvGraphicFramePr>
          <p:nvPr>
            <p:extLst>
              <p:ext uri="{D42A27DB-BD31-4B8C-83A1-F6EECF244321}">
                <p14:modId xmlns:p14="http://schemas.microsoft.com/office/powerpoint/2010/main" val="1775554844"/>
              </p:ext>
            </p:extLst>
          </p:nvPr>
        </p:nvGraphicFramePr>
        <p:xfrm>
          <a:off x="2321234" y="1257299"/>
          <a:ext cx="9870766" cy="5517572"/>
        </p:xfrm>
        <a:graphic>
          <a:graphicData uri="http://schemas.openxmlformats.org/drawingml/2006/table">
            <a:tbl>
              <a:tblPr firstRow="1" bandRow="1">
                <a:tableStyleId>{21E4AEA4-8DFA-4A89-87EB-49C32662AFE0}</a:tableStyleId>
              </a:tblPr>
              <a:tblGrid>
                <a:gridCol w="7508566">
                  <a:extLst>
                    <a:ext uri="{9D8B030D-6E8A-4147-A177-3AD203B41FA5}">
                      <a16:colId xmlns:a16="http://schemas.microsoft.com/office/drawing/2014/main" val="3052445449"/>
                    </a:ext>
                  </a:extLst>
                </a:gridCol>
                <a:gridCol w="2362200">
                  <a:extLst>
                    <a:ext uri="{9D8B030D-6E8A-4147-A177-3AD203B41FA5}">
                      <a16:colId xmlns:a16="http://schemas.microsoft.com/office/drawing/2014/main" val="2472488427"/>
                    </a:ext>
                  </a:extLst>
                </a:gridCol>
              </a:tblGrid>
              <a:tr h="419056">
                <a:tc>
                  <a:txBody>
                    <a:bodyPr/>
                    <a:lstStyle/>
                    <a:p>
                      <a:r>
                        <a:rPr lang="en-US" dirty="0">
                          <a:solidFill>
                            <a:srgbClr val="491777"/>
                          </a:solidFill>
                        </a:rPr>
                        <a:t>Key Findings</a:t>
                      </a:r>
                    </a:p>
                  </a:txBody>
                  <a:tcPr>
                    <a:lnB w="38100" cap="flat" cmpd="sng" algn="ctr">
                      <a:solidFill>
                        <a:schemeClr val="tx1"/>
                      </a:solidFill>
                      <a:prstDash val="solid"/>
                      <a:round/>
                      <a:headEnd type="none" w="med" len="med"/>
                      <a:tailEnd type="none" w="med" len="med"/>
                    </a:lnB>
                    <a:noFill/>
                  </a:tcPr>
                </a:tc>
                <a:tc>
                  <a:txBody>
                    <a:bodyPr/>
                    <a:lstStyle/>
                    <a:p>
                      <a:r>
                        <a:rPr lang="en-US" dirty="0">
                          <a:solidFill>
                            <a:srgbClr val="491777"/>
                          </a:solidFill>
                        </a:rPr>
                        <a:t>(Data) Concerns</a:t>
                      </a:r>
                    </a:p>
                  </a:txBody>
                  <a:tcPr>
                    <a:lnB w="3810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623218640"/>
                  </a:ext>
                </a:extLst>
              </a:tr>
              <a:tr h="2549258">
                <a:tc>
                  <a:txBody>
                    <a:bodyPr/>
                    <a:lstStyle/>
                    <a:p>
                      <a:r>
                        <a:rPr lang="en-US" sz="1400" b="1" i="1" u="none" dirty="0"/>
                        <a:t>Theme: Project Closure/Payment Timing</a:t>
                      </a:r>
                    </a:p>
                    <a:p>
                      <a:pPr marL="285750" indent="-285750">
                        <a:buFont typeface="Arial" panose="020B0604020202020204" pitchFamily="34" charset="0"/>
                        <a:buChar char="•"/>
                      </a:pPr>
                      <a:r>
                        <a:rPr lang="en-US" sz="1400" dirty="0"/>
                        <a:t>Majority of open jobs have not completed and therefore not ready to be paid (63%).</a:t>
                      </a:r>
                    </a:p>
                    <a:p>
                      <a:endParaRPr lang="en-US" sz="1400" dirty="0"/>
                    </a:p>
                    <a:p>
                      <a:pPr marL="285750" indent="-285750">
                        <a:buFont typeface="Arial" panose="020B0604020202020204" pitchFamily="34" charset="0"/>
                        <a:buChar char="•"/>
                      </a:pPr>
                      <a:r>
                        <a:rPr lang="en-US" sz="1400" dirty="0"/>
                        <a:t>56% of Completed Projects have payment approved within 7 days, similar whether a Blanket or Standard PO was used.</a:t>
                      </a:r>
                    </a:p>
                    <a:p>
                      <a:pPr marL="742950" lvl="1" indent="-285750">
                        <a:buFont typeface="Arial" panose="020B0604020202020204" pitchFamily="34" charset="0"/>
                        <a:buChar char="•"/>
                      </a:pPr>
                      <a:r>
                        <a:rPr lang="en-US" sz="1400" dirty="0"/>
                        <a:t>Nearly 70% of Completed Projects are approved within 2 weeks.</a:t>
                      </a:r>
                    </a:p>
                    <a:p>
                      <a:pPr marL="742950" lvl="1" indent="-285750">
                        <a:buFont typeface="Arial" panose="020B0604020202020204" pitchFamily="34" charset="0"/>
                        <a:buChar char="•"/>
                      </a:pPr>
                      <a:r>
                        <a:rPr lang="en-US" sz="1400" dirty="0"/>
                        <a:t>88% of Completed Projects are approved within 1 month.</a:t>
                      </a:r>
                    </a:p>
                    <a:p>
                      <a:pPr lvl="1"/>
                      <a:endParaRPr lang="en-US" sz="1400" dirty="0"/>
                    </a:p>
                    <a:p>
                      <a:pPr marL="285750" indent="-285750">
                        <a:buFont typeface="Arial" panose="020B0604020202020204" pitchFamily="34" charset="0"/>
                        <a:buChar char="•"/>
                      </a:pPr>
                      <a:r>
                        <a:rPr lang="en-US" sz="1400" dirty="0"/>
                        <a:t>The companies’ largest vendors (Tucson, Diablo) have the most open POs and the lowest SLAs. </a:t>
                      </a: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“Project Not Completed”, but Paid Invoices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1" u="none"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Large # of POs opened, but not work yet completed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i="1" u="none"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1" u="none" dirty="0"/>
                        <a:t>Largest Vendor Volume, Lowest SLA</a:t>
                      </a:r>
                    </a:p>
                    <a:p>
                      <a:endParaRPr lang="en-US" dirty="0"/>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2846656879"/>
                  </a:ext>
                </a:extLst>
              </a:tr>
              <a:tr h="2549258">
                <a:tc>
                  <a:txBody>
                    <a:bodyPr/>
                    <a:lstStyle/>
                    <a:p>
                      <a:r>
                        <a:rPr lang="en-US" sz="1400" b="1" i="1" u="none" dirty="0"/>
                        <a:t>Theme: Staffing and Roles Impact</a:t>
                      </a:r>
                    </a:p>
                    <a:p>
                      <a:pPr marL="285750" indent="-285750">
                        <a:buFont typeface="Arial" panose="020B0604020202020204" pitchFamily="34" charset="0"/>
                        <a:buChar char="•"/>
                      </a:pPr>
                      <a:r>
                        <a:rPr lang="en-US" sz="1400" dirty="0"/>
                        <a:t>The 815 open Purchase Orders are not evenly distributed amongst the 100 staff.</a:t>
                      </a:r>
                    </a:p>
                    <a:p>
                      <a:pPr marL="742950" lvl="1" indent="-285750">
                        <a:buFont typeface="Arial" panose="020B0604020202020204" pitchFamily="34" charset="0"/>
                        <a:buChar char="•"/>
                      </a:pPr>
                      <a:r>
                        <a:rPr lang="en-US" sz="1400" dirty="0"/>
                        <a:t>Some staff are taking as much as 10% of the overall PO workload, many &lt;1%.</a:t>
                      </a:r>
                    </a:p>
                    <a:p>
                      <a:pPr marL="742950" lvl="1" indent="-285750">
                        <a:buFont typeface="Arial" panose="020B0604020202020204" pitchFamily="34" charset="0"/>
                        <a:buChar char="•"/>
                      </a:pPr>
                      <a:endParaRPr lang="en-US" sz="1400" dirty="0"/>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A few staff members with very large assignment numbers have predominantly “Unapproved” </a:t>
                      </a:r>
                      <a:r>
                        <a:rPr lang="en-US" sz="1400" dirty="0" err="1"/>
                        <a:t>POs.</a:t>
                      </a:r>
                      <a:endParaRPr lang="en-US" sz="1400" dirty="0">
                        <a:highlight>
                          <a:srgbClr val="FFFF00"/>
                        </a:highlight>
                      </a:endParaRP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Project Coordinators have incorrectly handled 954 of 2255 (42%) blanket </a:t>
                      </a:r>
                      <a:r>
                        <a:rPr lang="en-US" sz="1400" dirty="0" err="1"/>
                        <a:t>POs.</a:t>
                      </a:r>
                      <a:r>
                        <a:rPr lang="en-US" sz="1400" dirty="0"/>
                        <a:t> 80 Project Coordinators average 5 Open POs assigned, while the 20 specialist have 21 assigned on average.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400" i="1" dirty="0"/>
                        <a:t>Staffing Responsibilities</a:t>
                      </a:r>
                    </a:p>
                    <a:p>
                      <a:pPr marL="285750" indent="-285750">
                        <a:buFont typeface="Arial" panose="020B0604020202020204" pitchFamily="34" charset="0"/>
                        <a:buChar char="•"/>
                      </a:pPr>
                      <a:endParaRPr lang="en-US" sz="1400" i="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1" dirty="0"/>
                        <a:t>PO Allocation per Employee</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r>
                        <a:rPr lang="en-US" sz="1400" i="1" dirty="0"/>
                        <a:t>Spike in late February Volume</a:t>
                      </a:r>
                    </a:p>
                    <a:p>
                      <a:endParaRPr lang="en-US" sz="1800" i="1" kern="1200" dirty="0">
                        <a:solidFill>
                          <a:schemeClr val="dk1"/>
                        </a:solidFill>
                        <a:latin typeface="+mn-lt"/>
                        <a:ea typeface="+mn-ea"/>
                        <a:cs typeface="+mn-cs"/>
                      </a:endParaRPr>
                    </a:p>
                    <a:p>
                      <a:r>
                        <a:rPr lang="en-US" sz="1200" b="1" dirty="0">
                          <a:solidFill>
                            <a:schemeClr val="tx1"/>
                          </a:solidFill>
                        </a:rPr>
                        <a:t>See ‘Records to Review’ page for data details.</a:t>
                      </a:r>
                      <a:endParaRPr lang="en-US" sz="1200" i="1" kern="1200" dirty="0">
                        <a:solidFill>
                          <a:schemeClr val="dk1"/>
                        </a:solidFill>
                        <a:latin typeface="+mn-lt"/>
                        <a:ea typeface="+mn-ea"/>
                        <a:cs typeface="+mn-cs"/>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AF8FF"/>
                    </a:solidFill>
                  </a:tcPr>
                </a:tc>
                <a:extLst>
                  <a:ext uri="{0D108BD9-81ED-4DB2-BD59-A6C34878D82A}">
                    <a16:rowId xmlns:a16="http://schemas.microsoft.com/office/drawing/2014/main" val="1553623660"/>
                  </a:ext>
                </a:extLst>
              </a:tr>
            </a:tbl>
          </a:graphicData>
        </a:graphic>
      </p:graphicFrame>
      <p:sp>
        <p:nvSpPr>
          <p:cNvPr id="4" name="TextBox 3">
            <a:extLst>
              <a:ext uri="{FF2B5EF4-FFF2-40B4-BE49-F238E27FC236}">
                <a16:creationId xmlns:a16="http://schemas.microsoft.com/office/drawing/2014/main" id="{68006E92-2B4F-4653-5787-21F50FF303AA}"/>
              </a:ext>
            </a:extLst>
          </p:cNvPr>
          <p:cNvSpPr txBox="1"/>
          <p:nvPr/>
        </p:nvSpPr>
        <p:spPr>
          <a:xfrm>
            <a:off x="4735930" y="687689"/>
            <a:ext cx="5633273" cy="261610"/>
          </a:xfrm>
          <a:prstGeom prst="rect">
            <a:avLst/>
          </a:prstGeom>
          <a:noFill/>
        </p:spPr>
        <p:txBody>
          <a:bodyPr wrap="none" rtlCol="0">
            <a:spAutoFit/>
          </a:bodyPr>
          <a:lstStyle/>
          <a:p>
            <a:r>
              <a:rPr lang="en-US" sz="1100" b="1" dirty="0"/>
              <a:t>Refer to the related </a:t>
            </a:r>
            <a:r>
              <a:rPr lang="en-US" sz="1100" b="1" dirty="0">
                <a:hlinkClick r:id="rId4"/>
              </a:rPr>
              <a:t>“Vendor Payment” Power BI Report. </a:t>
            </a:r>
            <a:r>
              <a:rPr lang="en-US" sz="1100" b="1" dirty="0"/>
              <a:t>[GITHUB DOWNLOAD]</a:t>
            </a:r>
          </a:p>
        </p:txBody>
      </p:sp>
    </p:spTree>
    <p:extLst>
      <p:ext uri="{BB962C8B-B14F-4D97-AF65-F5344CB8AC3E}">
        <p14:creationId xmlns:p14="http://schemas.microsoft.com/office/powerpoint/2010/main" val="147147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4" name="Rectangle 3">
            <a:extLst>
              <a:ext uri="{FF2B5EF4-FFF2-40B4-BE49-F238E27FC236}">
                <a16:creationId xmlns:a16="http://schemas.microsoft.com/office/drawing/2014/main" id="{6E80A5D0-AA58-31CE-F231-5424E112394F}"/>
              </a:ext>
            </a:extLst>
          </p:cNvPr>
          <p:cNvSpPr/>
          <p:nvPr/>
        </p:nvSpPr>
        <p:spPr>
          <a:xfrm>
            <a:off x="22049" y="4188209"/>
            <a:ext cx="2016548"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Implications and Next Steps</a:t>
            </a:r>
          </a:p>
          <a:p>
            <a:pPr algn="ctr"/>
            <a:r>
              <a:rPr lang="en-US" sz="1100" dirty="0"/>
              <a:t>(10 min)</a:t>
            </a:r>
          </a:p>
        </p:txBody>
      </p:sp>
      <p:sp>
        <p:nvSpPr>
          <p:cNvPr id="10" name="Rectangle 9">
            <a:extLst>
              <a:ext uri="{FF2B5EF4-FFF2-40B4-BE49-F238E27FC236}">
                <a16:creationId xmlns:a16="http://schemas.microsoft.com/office/drawing/2014/main" id="{E2DC64D1-AFA8-9197-84CC-FA329605445B}"/>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Exploring the Business Opportunities </a:t>
            </a:r>
            <a:endParaRPr lang="en-US" b="1" dirty="0"/>
          </a:p>
        </p:txBody>
      </p:sp>
      <p:sp>
        <p:nvSpPr>
          <p:cNvPr id="2" name="TextBox 1">
            <a:extLst>
              <a:ext uri="{FF2B5EF4-FFF2-40B4-BE49-F238E27FC236}">
                <a16:creationId xmlns:a16="http://schemas.microsoft.com/office/drawing/2014/main" id="{49C3975B-A2D3-7B24-D3DC-1A8B0E785798}"/>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graphicFrame>
        <p:nvGraphicFramePr>
          <p:cNvPr id="6" name="Table 22">
            <a:extLst>
              <a:ext uri="{FF2B5EF4-FFF2-40B4-BE49-F238E27FC236}">
                <a16:creationId xmlns:a16="http://schemas.microsoft.com/office/drawing/2014/main" id="{35439B49-A086-B7C2-F58F-B6FFBF7385F2}"/>
              </a:ext>
            </a:extLst>
          </p:cNvPr>
          <p:cNvGraphicFramePr>
            <a:graphicFrameLocks noGrp="1"/>
          </p:cNvGraphicFramePr>
          <p:nvPr>
            <p:extLst>
              <p:ext uri="{D42A27DB-BD31-4B8C-83A1-F6EECF244321}">
                <p14:modId xmlns:p14="http://schemas.microsoft.com/office/powerpoint/2010/main" val="3941231857"/>
              </p:ext>
            </p:extLst>
          </p:nvPr>
        </p:nvGraphicFramePr>
        <p:xfrm>
          <a:off x="2452255" y="1189597"/>
          <a:ext cx="9538854" cy="5418760"/>
        </p:xfrm>
        <a:graphic>
          <a:graphicData uri="http://schemas.openxmlformats.org/drawingml/2006/table">
            <a:tbl>
              <a:tblPr firstRow="1" bandRow="1">
                <a:tableStyleId>{21E4AEA4-8DFA-4A89-87EB-49C32662AFE0}</a:tableStyleId>
              </a:tblPr>
              <a:tblGrid>
                <a:gridCol w="9538854">
                  <a:extLst>
                    <a:ext uri="{9D8B030D-6E8A-4147-A177-3AD203B41FA5}">
                      <a16:colId xmlns:a16="http://schemas.microsoft.com/office/drawing/2014/main" val="3052445449"/>
                    </a:ext>
                  </a:extLst>
                </a:gridCol>
              </a:tblGrid>
              <a:tr h="633400">
                <a:tc>
                  <a:txBody>
                    <a:bodyPr/>
                    <a:lstStyle/>
                    <a:p>
                      <a:r>
                        <a:rPr lang="en-US" dirty="0">
                          <a:solidFill>
                            <a:srgbClr val="491777"/>
                          </a:solidFill>
                        </a:rPr>
                        <a:t>Exploring the Business Opportunities to Improve SLA % and Overall Efficiency</a:t>
                      </a:r>
                    </a:p>
                  </a:txBody>
                  <a:tcPr>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3218640"/>
                  </a:ext>
                </a:extLst>
              </a:tr>
              <a:tr h="4338812">
                <a:tc>
                  <a:txBody>
                    <a:bodyPr/>
                    <a:lstStyle/>
                    <a:p>
                      <a:r>
                        <a:rPr lang="en-US" sz="1400" b="1" i="1" u="none" dirty="0"/>
                        <a:t>Opportunity #1: Review Staffing Workloads and Allocations, specifically with Blanket POs</a:t>
                      </a:r>
                      <a:endParaRPr lang="en-US" sz="1400" dirty="0"/>
                    </a:p>
                    <a:p>
                      <a:pPr marL="0" indent="0">
                        <a:buFont typeface="Arial" panose="020B0604020202020204" pitchFamily="34" charset="0"/>
                        <a:buNone/>
                      </a:pPr>
                      <a:r>
                        <a:rPr lang="en-US" sz="1400" dirty="0"/>
                        <a:t>Project Coordinators and Project Specialists may be able to share work more effectively, adjust resourcing needs.</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Meet with managers to better align resource allocation processes and training for each role.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#2: Explore PO Review Cycles to Understand Large Volume of Open POs </a:t>
                      </a:r>
                    </a:p>
                    <a:p>
                      <a:pPr marL="0" indent="0">
                        <a:buFont typeface="Arial" panose="020B0604020202020204" pitchFamily="34" charset="0"/>
                        <a:buNone/>
                      </a:pPr>
                      <a:r>
                        <a:rPr lang="en-US" sz="1400" dirty="0"/>
                        <a:t>Invoices are paid from incomplete projects, and overwhelming number of incomplete projects have open </a:t>
                      </a:r>
                      <a:r>
                        <a:rPr lang="en-US" sz="1400" dirty="0" err="1"/>
                        <a:t>POs.</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Discuss with Project teams what reviews can be added to review PO backlog periodically.</a:t>
                      </a:r>
                      <a:endParaRPr lang="en-US" sz="1400" b="1" dirty="0">
                        <a:solidFill>
                          <a:srgbClr val="FF0000"/>
                        </a:solidFill>
                      </a:endParaRPr>
                    </a:p>
                    <a:p>
                      <a:pPr marL="0" indent="0">
                        <a:buFont typeface="Arial" panose="020B0604020202020204" pitchFamily="34" charset="0"/>
                        <a:buNone/>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i="1"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#3: Increase Visibility and Efficiency for our Largest Vendors</a:t>
                      </a:r>
                    </a:p>
                    <a:p>
                      <a:pPr marL="0" indent="0">
                        <a:buFont typeface="Arial" panose="020B0604020202020204" pitchFamily="34" charset="0"/>
                        <a:buNone/>
                      </a:pPr>
                      <a:r>
                        <a:rPr lang="en-US" sz="1400" dirty="0"/>
                        <a:t>The largest vendors need to be served better once their work is completed.</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Discuss with Procurement and A/P what additional alerts or support can be provided.</a:t>
                      </a:r>
                      <a:endParaRPr lang="en-US" sz="14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1" u="none" dirty="0"/>
                        <a:t>Opportunity #4: Understand Increased Volume in late February </a:t>
                      </a:r>
                    </a:p>
                    <a:p>
                      <a:pPr marL="0" indent="0">
                        <a:buFont typeface="Arial" panose="020B0604020202020204" pitchFamily="34" charset="0"/>
                        <a:buNone/>
                      </a:pPr>
                      <a:r>
                        <a:rPr lang="en-US" sz="1400" dirty="0"/>
                        <a:t>Will it be the new normal or just an anomaly? </a:t>
                      </a:r>
                      <a:endParaRPr lang="en-US" sz="1400" b="1" dirty="0">
                        <a:solidFill>
                          <a:srgbClr val="FF0000"/>
                        </a:solidFill>
                      </a:endParaRPr>
                    </a:p>
                    <a:p>
                      <a:pPr marL="0" indent="0">
                        <a:buFont typeface="Arial" panose="020B0604020202020204" pitchFamily="34" charset="0"/>
                        <a:buNone/>
                      </a:pPr>
                      <a:r>
                        <a:rPr lang="en-US" sz="1400" b="1" dirty="0">
                          <a:solidFill>
                            <a:srgbClr val="FF0000"/>
                          </a:solidFill>
                        </a:rPr>
                        <a:t>Next Step: </a:t>
                      </a:r>
                      <a:r>
                        <a:rPr lang="en-US" sz="1400" b="0" dirty="0">
                          <a:solidFill>
                            <a:srgbClr val="FF0000"/>
                          </a:solidFill>
                        </a:rPr>
                        <a:t>Expand review into past years, if available, and explore any seasonality/trends. Ensure forecasts are visible for appropriate managers.  </a:t>
                      </a:r>
                    </a:p>
                    <a:p>
                      <a:pPr marL="0" indent="0">
                        <a:buFont typeface="Arial" panose="020B0604020202020204" pitchFamily="34" charset="0"/>
                        <a:buNone/>
                      </a:pPr>
                      <a:endParaRPr lang="en-US" sz="1400" b="1" dirty="0">
                        <a:solidFill>
                          <a:srgbClr val="FF0000"/>
                        </a:solidFill>
                      </a:endParaRPr>
                    </a:p>
                  </a:txBody>
                  <a:tcP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656879"/>
                  </a:ext>
                </a:extLst>
              </a:tr>
            </a:tbl>
          </a:graphicData>
        </a:graphic>
      </p:graphicFrame>
    </p:spTree>
    <p:extLst>
      <p:ext uri="{BB962C8B-B14F-4D97-AF65-F5344CB8AC3E}">
        <p14:creationId xmlns:p14="http://schemas.microsoft.com/office/powerpoint/2010/main" val="125828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a:p>
            <a:pPr algn="ctr"/>
            <a:r>
              <a:rPr lang="en-US" sz="1100" dirty="0"/>
              <a:t>(15 min)</a:t>
            </a:r>
          </a:p>
        </p:txBody>
      </p:sp>
      <p:sp>
        <p:nvSpPr>
          <p:cNvPr id="10" name="Rectangle 9">
            <a:extLst>
              <a:ext uri="{FF2B5EF4-FFF2-40B4-BE49-F238E27FC236}">
                <a16:creationId xmlns:a16="http://schemas.microsoft.com/office/drawing/2014/main" id="{331AC4C7-1B08-0145-A80D-2ADC4702ABC0}"/>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This is just meant as the launching point for a broader conversation.</a:t>
            </a:r>
          </a:p>
        </p:txBody>
      </p:sp>
      <p:sp>
        <p:nvSpPr>
          <p:cNvPr id="2" name="TextBox 1">
            <a:extLst>
              <a:ext uri="{FF2B5EF4-FFF2-40B4-BE49-F238E27FC236}">
                <a16:creationId xmlns:a16="http://schemas.microsoft.com/office/drawing/2014/main" id="{20B73169-74D6-4ACF-E59A-3F4196FF6B17}"/>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4" name="TextBox 3">
            <a:extLst>
              <a:ext uri="{FF2B5EF4-FFF2-40B4-BE49-F238E27FC236}">
                <a16:creationId xmlns:a16="http://schemas.microsoft.com/office/drawing/2014/main" id="{307CCD2C-6A7B-799A-F1BD-773E466126F6}"/>
              </a:ext>
            </a:extLst>
          </p:cNvPr>
          <p:cNvSpPr txBox="1"/>
          <p:nvPr/>
        </p:nvSpPr>
        <p:spPr>
          <a:xfrm>
            <a:off x="3587354" y="3105834"/>
            <a:ext cx="7055887" cy="646331"/>
          </a:xfrm>
          <a:prstGeom prst="rect">
            <a:avLst/>
          </a:prstGeom>
          <a:noFill/>
        </p:spPr>
        <p:txBody>
          <a:bodyPr wrap="square" rtlCol="0">
            <a:spAutoFit/>
          </a:bodyPr>
          <a:lstStyle/>
          <a:p>
            <a:pPr algn="ctr"/>
            <a:r>
              <a:rPr lang="en-US" sz="3600" dirty="0"/>
              <a:t>What sparked your interest?</a:t>
            </a:r>
          </a:p>
        </p:txBody>
      </p:sp>
    </p:spTree>
    <p:extLst>
      <p:ext uri="{BB962C8B-B14F-4D97-AF65-F5344CB8AC3E}">
        <p14:creationId xmlns:p14="http://schemas.microsoft.com/office/powerpoint/2010/main" val="314797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85B89E-8329-EF38-641D-D54F425DC155}"/>
              </a:ext>
            </a:extLst>
          </p:cNvPr>
          <p:cNvSpPr/>
          <p:nvPr/>
        </p:nvSpPr>
        <p:spPr>
          <a:xfrm>
            <a:off x="0" y="0"/>
            <a:ext cx="2038597" cy="6858000"/>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F997986-342A-D243-8850-6EC026781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97" y="382670"/>
            <a:ext cx="1527402" cy="412616"/>
          </a:xfrm>
          <a:prstGeom prst="rect">
            <a:avLst/>
          </a:prstGeom>
        </p:spPr>
      </p:pic>
      <p:sp>
        <p:nvSpPr>
          <p:cNvPr id="9" name="Rectangle 8">
            <a:extLst>
              <a:ext uri="{FF2B5EF4-FFF2-40B4-BE49-F238E27FC236}">
                <a16:creationId xmlns:a16="http://schemas.microsoft.com/office/drawing/2014/main" id="{D7AA9BF5-92C4-A8C3-B723-AE3D4A0DC1A5}"/>
              </a:ext>
            </a:extLst>
          </p:cNvPr>
          <p:cNvSpPr/>
          <p:nvPr/>
        </p:nvSpPr>
        <p:spPr>
          <a:xfrm>
            <a:off x="0" y="5338356"/>
            <a:ext cx="2038597" cy="750143"/>
          </a:xfrm>
          <a:prstGeom prst="rect">
            <a:avLst/>
          </a:prstGeom>
          <a:solidFill>
            <a:srgbClr val="491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Q&amp;A</a:t>
            </a:r>
          </a:p>
          <a:p>
            <a:pPr algn="ctr"/>
            <a:r>
              <a:rPr lang="en-US" sz="1100" dirty="0"/>
              <a:t>(15 min)</a:t>
            </a:r>
          </a:p>
        </p:txBody>
      </p:sp>
      <p:sp>
        <p:nvSpPr>
          <p:cNvPr id="6" name="Text Placeholder 1">
            <a:extLst>
              <a:ext uri="{FF2B5EF4-FFF2-40B4-BE49-F238E27FC236}">
                <a16:creationId xmlns:a16="http://schemas.microsoft.com/office/drawing/2014/main" id="{39B584FE-3D6E-523D-7705-07E84E73404E}"/>
              </a:ext>
            </a:extLst>
          </p:cNvPr>
          <p:cNvSpPr txBox="1">
            <a:spLocks/>
          </p:cNvSpPr>
          <p:nvPr/>
        </p:nvSpPr>
        <p:spPr>
          <a:xfrm>
            <a:off x="3546708" y="4207286"/>
            <a:ext cx="7134130" cy="373487"/>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TIM ENFIELD</a:t>
            </a:r>
          </a:p>
        </p:txBody>
      </p:sp>
      <p:sp>
        <p:nvSpPr>
          <p:cNvPr id="8" name="Title 2">
            <a:extLst>
              <a:ext uri="{FF2B5EF4-FFF2-40B4-BE49-F238E27FC236}">
                <a16:creationId xmlns:a16="http://schemas.microsoft.com/office/drawing/2014/main" id="{C0DF34B9-D735-9D92-7FF6-D9BAA96350F3}"/>
              </a:ext>
            </a:extLst>
          </p:cNvPr>
          <p:cNvSpPr txBox="1">
            <a:spLocks/>
          </p:cNvSpPr>
          <p:nvPr/>
        </p:nvSpPr>
        <p:spPr>
          <a:xfrm>
            <a:off x="3546708" y="3208517"/>
            <a:ext cx="8642244" cy="595256"/>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lang="en-US" sz="6600" kern="120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sz="4000" dirty="0">
                <a:solidFill>
                  <a:srgbClr val="491978"/>
                </a:solidFill>
              </a:rPr>
              <a:t>For Further Considerations </a:t>
            </a:r>
          </a:p>
        </p:txBody>
      </p:sp>
      <p:sp>
        <p:nvSpPr>
          <p:cNvPr id="10" name="Text Placeholder 4">
            <a:extLst>
              <a:ext uri="{FF2B5EF4-FFF2-40B4-BE49-F238E27FC236}">
                <a16:creationId xmlns:a16="http://schemas.microsoft.com/office/drawing/2014/main" id="{C2629745-71DB-E122-5F4A-F0C03BF3BC21}"/>
              </a:ext>
            </a:extLst>
          </p:cNvPr>
          <p:cNvSpPr txBox="1">
            <a:spLocks/>
          </p:cNvSpPr>
          <p:nvPr/>
        </p:nvSpPr>
        <p:spPr>
          <a:xfrm>
            <a:off x="3546708" y="4785578"/>
            <a:ext cx="7134130" cy="767340"/>
          </a:xfrm>
          <a:prstGeom prst="rect">
            <a:avLst/>
          </a:prstGeom>
        </p:spPr>
        <p:txBody>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 Reporting Analyst II</a:t>
            </a:r>
          </a:p>
          <a:p>
            <a:pPr marL="0" indent="0">
              <a:buNone/>
            </a:pPr>
            <a:r>
              <a:rPr lang="en-US" sz="1400" dirty="0"/>
              <a:t>(505) 470-3296</a:t>
            </a:r>
          </a:p>
          <a:p>
            <a:pPr marL="0" indent="0">
              <a:buNone/>
            </a:pPr>
            <a:r>
              <a:rPr lang="en-US" sz="1400" dirty="0"/>
              <a:t>timothypenfield@gmail.com</a:t>
            </a:r>
          </a:p>
        </p:txBody>
      </p:sp>
      <p:sp>
        <p:nvSpPr>
          <p:cNvPr id="12" name="TextBox 11">
            <a:extLst>
              <a:ext uri="{FF2B5EF4-FFF2-40B4-BE49-F238E27FC236}">
                <a16:creationId xmlns:a16="http://schemas.microsoft.com/office/drawing/2014/main" id="{730D8CFE-B340-2A8F-D6FF-6FEC843EA2B6}"/>
              </a:ext>
            </a:extLst>
          </p:cNvPr>
          <p:cNvSpPr txBox="1"/>
          <p:nvPr/>
        </p:nvSpPr>
        <p:spPr>
          <a:xfrm>
            <a:off x="284161" y="944172"/>
            <a:ext cx="1470274" cy="713016"/>
          </a:xfrm>
          <a:prstGeom prst="rect">
            <a:avLst/>
          </a:prstGeom>
          <a:noFill/>
        </p:spPr>
        <p:txBody>
          <a:bodyPr wrap="none" rtlCol="0">
            <a:spAutoFit/>
          </a:bodyPr>
          <a:lstStyle/>
          <a:p>
            <a:pPr algn="ctr"/>
            <a:r>
              <a:rPr lang="en-US" sz="1100" b="1" i="1" dirty="0"/>
              <a:t>February 3, 2023</a:t>
            </a:r>
            <a:endParaRPr lang="en-US" sz="1100" b="1" i="1" baseline="30000" dirty="0"/>
          </a:p>
          <a:p>
            <a:pPr algn="ctr"/>
            <a:r>
              <a:rPr lang="en-US" sz="1100" b="1" i="1" dirty="0"/>
              <a:t>Case Study Review</a:t>
            </a:r>
          </a:p>
          <a:p>
            <a:pPr algn="ctr"/>
            <a:r>
              <a:rPr lang="en-US" sz="1100" b="1" i="1" dirty="0"/>
              <a:t>8:30 AM CST</a:t>
            </a:r>
          </a:p>
          <a:p>
            <a:pPr algn="ctr"/>
            <a:endParaRPr lang="en-US" sz="1100" b="1" i="1" baseline="30000" dirty="0"/>
          </a:p>
        </p:txBody>
      </p:sp>
      <p:sp>
        <p:nvSpPr>
          <p:cNvPr id="14" name="Rectangle 13">
            <a:extLst>
              <a:ext uri="{FF2B5EF4-FFF2-40B4-BE49-F238E27FC236}">
                <a16:creationId xmlns:a16="http://schemas.microsoft.com/office/drawing/2014/main" id="{ED06974D-3E33-41CD-D1E7-7B1D9DCCD66D}"/>
              </a:ext>
            </a:extLst>
          </p:cNvPr>
          <p:cNvSpPr/>
          <p:nvPr/>
        </p:nvSpPr>
        <p:spPr>
          <a:xfrm>
            <a:off x="2038597" y="0"/>
            <a:ext cx="10153403" cy="1033153"/>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1" name="Picture Placeholder 6" descr="A person in a suit and tie&#10;&#10;Description automatically generated with medium confidence">
            <a:extLst>
              <a:ext uri="{FF2B5EF4-FFF2-40B4-BE49-F238E27FC236}">
                <a16:creationId xmlns:a16="http://schemas.microsoft.com/office/drawing/2014/main" id="{27A79095-8F42-DAED-A942-24E0F878AFB8}"/>
              </a:ext>
            </a:extLst>
          </p:cNvPr>
          <p:cNvPicPr>
            <a:picLocks noChangeAspect="1"/>
          </p:cNvPicPr>
          <p:nvPr/>
        </p:nvPicPr>
        <p:blipFill rotWithShape="1">
          <a:blip r:embed="rId3"/>
          <a:srcRect t="6561" b="26841"/>
          <a:stretch/>
        </p:blipFill>
        <p:spPr>
          <a:xfrm>
            <a:off x="5606550" y="695184"/>
            <a:ext cx="2207020" cy="2207020"/>
          </a:xfrm>
          <a:prstGeom prst="ellipse">
            <a:avLst/>
          </a:prstGeom>
        </p:spPr>
      </p:pic>
    </p:spTree>
    <p:extLst>
      <p:ext uri="{BB962C8B-B14F-4D97-AF65-F5344CB8AC3E}">
        <p14:creationId xmlns:p14="http://schemas.microsoft.com/office/powerpoint/2010/main" val="324511231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955</Words>
  <Application>Microsoft Office PowerPoint</Application>
  <PresentationFormat>Widescreen</PresentationFormat>
  <Paragraphs>123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Avenir Next LT Pro</vt:lpstr>
      <vt:lpstr>Calibri</vt:lpstr>
      <vt:lpstr>FadeVTI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Enfield</dc:creator>
  <cp:lastModifiedBy>Tim Enfield</cp:lastModifiedBy>
  <cp:revision>64</cp:revision>
  <dcterms:created xsi:type="dcterms:W3CDTF">2023-01-31T16:54:18Z</dcterms:created>
  <dcterms:modified xsi:type="dcterms:W3CDTF">2023-02-02T13:09:47Z</dcterms:modified>
</cp:coreProperties>
</file>