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9"/>
  </p:notesMasterIdLst>
  <p:sldIdLst>
    <p:sldId id="262" r:id="rId2"/>
    <p:sldId id="264" r:id="rId3"/>
    <p:sldId id="258" r:id="rId4"/>
    <p:sldId id="257" r:id="rId5"/>
    <p:sldId id="259" r:id="rId6"/>
    <p:sldId id="260"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8FF"/>
    <a:srgbClr val="491777"/>
    <a:srgbClr val="491978"/>
    <a:srgbClr val="E4DBFF"/>
    <a:srgbClr val="8D78AB"/>
    <a:srgbClr val="FFFFFF"/>
    <a:srgbClr val="794DFF"/>
    <a:srgbClr val="491A78"/>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0065" autoAdjust="0"/>
  </p:normalViewPr>
  <p:slideViewPr>
    <p:cSldViewPr snapToGrid="0">
      <p:cViewPr>
        <p:scale>
          <a:sx n="70" d="100"/>
          <a:sy n="70" d="100"/>
        </p:scale>
        <p:origin x="195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BE5B0-24FD-4A89-9F2B-A61B749ADA37}" type="datetimeFigureOut">
              <a:rPr lang="en-US" smtClean="0"/>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260A6-60D6-43FF-B9A3-8D3432FF256A}" type="slidenum">
              <a:rPr lang="en-US" smtClean="0"/>
              <a:t>‹#›</a:t>
            </a:fld>
            <a:endParaRPr lang="en-US"/>
          </a:p>
        </p:txBody>
      </p:sp>
    </p:spTree>
    <p:extLst>
      <p:ext uri="{BB962C8B-B14F-4D97-AF65-F5344CB8AC3E}">
        <p14:creationId xmlns:p14="http://schemas.microsoft.com/office/powerpoint/2010/main" val="4002036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dirty="0"/>
              <a:t>Other Interesting Findings</a:t>
            </a:r>
            <a:endParaRPr lang="en-US" sz="1200" dirty="0"/>
          </a:p>
          <a:p>
            <a:pPr marL="285750" indent="-285750">
              <a:buFont typeface="Arial" panose="020B0604020202020204" pitchFamily="34" charset="0"/>
              <a:buChar char="•"/>
            </a:pPr>
            <a:r>
              <a:rPr lang="en-US" sz="1200" dirty="0"/>
              <a:t>An average invoice/PO is $600 and 2 the two largest vendors account for 61% of POs</a:t>
            </a:r>
          </a:p>
          <a:p>
            <a:endParaRPr lang="en-US" sz="1200" dirty="0"/>
          </a:p>
          <a:p>
            <a:pPr marL="285750" indent="-285750">
              <a:buFont typeface="Arial" panose="020B0604020202020204" pitchFamily="34" charset="0"/>
              <a:buChar char="•"/>
            </a:pPr>
            <a:r>
              <a:rPr lang="en-US" sz="1200" dirty="0"/>
              <a:t>During the two months reviewed, processing outpaced work completion velocity, but in the last 2 weeks of February there was a noted spike in work entering and exiting the queue.</a:t>
            </a:r>
          </a:p>
          <a:p>
            <a:endParaRPr lang="en-US" dirty="0"/>
          </a:p>
        </p:txBody>
      </p:sp>
      <p:sp>
        <p:nvSpPr>
          <p:cNvPr id="4" name="Slide Number Placeholder 3"/>
          <p:cNvSpPr>
            <a:spLocks noGrp="1"/>
          </p:cNvSpPr>
          <p:nvPr>
            <p:ph type="sldNum" sz="quarter" idx="5"/>
          </p:nvPr>
        </p:nvSpPr>
        <p:spPr/>
        <p:txBody>
          <a:bodyPr/>
          <a:lstStyle/>
          <a:p>
            <a:fld id="{ABD260A6-60D6-43FF-B9A3-8D3432FF256A}" type="slidenum">
              <a:rPr lang="en-US" smtClean="0"/>
              <a:t>4</a:t>
            </a:fld>
            <a:endParaRPr lang="en-US"/>
          </a:p>
        </p:txBody>
      </p:sp>
    </p:spTree>
    <p:extLst>
      <p:ext uri="{BB962C8B-B14F-4D97-AF65-F5344CB8AC3E}">
        <p14:creationId xmlns:p14="http://schemas.microsoft.com/office/powerpoint/2010/main" val="3304277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2/1/2023</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24479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2/1/2023</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6982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2/1/2023</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3918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2/1/2023</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39190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2/1/2023</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691399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2/1/2023</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2843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2/1/2023</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9500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2/1/2023</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4634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2/1/2023</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58689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2/1/2023</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9532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2/1/2023</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2589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2/1/2023</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89828103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10" name="Rectangle 9">
            <a:extLst>
              <a:ext uri="{FF2B5EF4-FFF2-40B4-BE49-F238E27FC236}">
                <a16:creationId xmlns:a16="http://schemas.microsoft.com/office/drawing/2014/main" id="{10FF16C3-87D5-3C1C-37B0-E54EA9909F5C}"/>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a:extLst>
              <a:ext uri="{FF2B5EF4-FFF2-40B4-BE49-F238E27FC236}">
                <a16:creationId xmlns:a16="http://schemas.microsoft.com/office/drawing/2014/main" id="{91952C85-4214-6051-7466-BD829E98DA63}"/>
              </a:ext>
            </a:extLst>
          </p:cNvPr>
          <p:cNvSpPr txBox="1"/>
          <p:nvPr/>
        </p:nvSpPr>
        <p:spPr>
          <a:xfrm>
            <a:off x="4913368" y="2795039"/>
            <a:ext cx="4403860" cy="2062103"/>
          </a:xfrm>
          <a:prstGeom prst="rect">
            <a:avLst/>
          </a:prstGeom>
          <a:noFill/>
        </p:spPr>
        <p:txBody>
          <a:bodyPr wrap="square" rtlCol="0">
            <a:spAutoFit/>
          </a:bodyPr>
          <a:lstStyle/>
          <a:p>
            <a:pPr algn="ctr"/>
            <a:r>
              <a:rPr lang="en-US" sz="3600" b="1" dirty="0"/>
              <a:t>2022 YTD Vendor</a:t>
            </a:r>
          </a:p>
          <a:p>
            <a:pPr algn="ctr"/>
            <a:r>
              <a:rPr lang="en-US" sz="3600" b="1" dirty="0"/>
              <a:t> Payment Inquiry</a:t>
            </a:r>
          </a:p>
          <a:p>
            <a:pPr algn="ctr"/>
            <a:endParaRPr lang="en-US" sz="2800" dirty="0"/>
          </a:p>
          <a:p>
            <a:pPr algn="ctr"/>
            <a:r>
              <a:rPr lang="en-US" sz="2800" dirty="0"/>
              <a:t>Tim Enfield</a:t>
            </a:r>
          </a:p>
        </p:txBody>
      </p:sp>
      <p:sp>
        <p:nvSpPr>
          <p:cNvPr id="4" name="TextBox 3">
            <a:extLst>
              <a:ext uri="{FF2B5EF4-FFF2-40B4-BE49-F238E27FC236}">
                <a16:creationId xmlns:a16="http://schemas.microsoft.com/office/drawing/2014/main" id="{7FCEFEDD-92F6-1E31-6A00-B660D0E1D261}"/>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Tree>
    <p:extLst>
      <p:ext uri="{BB962C8B-B14F-4D97-AF65-F5344CB8AC3E}">
        <p14:creationId xmlns:p14="http://schemas.microsoft.com/office/powerpoint/2010/main" val="65364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2" name="Rectangle 1">
            <a:extLst>
              <a:ext uri="{FF2B5EF4-FFF2-40B4-BE49-F238E27FC236}">
                <a16:creationId xmlns:a16="http://schemas.microsoft.com/office/drawing/2014/main" id="{E1398582-D483-E3BC-419E-A8081884244C}"/>
              </a:ext>
            </a:extLst>
          </p:cNvPr>
          <p:cNvSpPr/>
          <p:nvPr/>
        </p:nvSpPr>
        <p:spPr>
          <a:xfrm>
            <a:off x="-1" y="1887915"/>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Background and Assumptions</a:t>
            </a:r>
          </a:p>
        </p:txBody>
      </p:sp>
      <p:sp>
        <p:nvSpPr>
          <p:cNvPr id="3" name="Rectangle 2">
            <a:extLst>
              <a:ext uri="{FF2B5EF4-FFF2-40B4-BE49-F238E27FC236}">
                <a16:creationId xmlns:a16="http://schemas.microsoft.com/office/drawing/2014/main" id="{6D6D7364-5DF2-3E53-A902-333577FEA0A2}"/>
              </a:ext>
            </a:extLst>
          </p:cNvPr>
          <p:cNvSpPr/>
          <p:nvPr/>
        </p:nvSpPr>
        <p:spPr>
          <a:xfrm>
            <a:off x="0" y="3038062"/>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Takeaways</a:t>
            </a:r>
          </a:p>
        </p:txBody>
      </p:sp>
      <p:sp>
        <p:nvSpPr>
          <p:cNvPr id="4" name="Rectangle 3">
            <a:extLst>
              <a:ext uri="{FF2B5EF4-FFF2-40B4-BE49-F238E27FC236}">
                <a16:creationId xmlns:a16="http://schemas.microsoft.com/office/drawing/2014/main" id="{6E80A5D0-AA58-31CE-F231-5424E112394F}"/>
              </a:ext>
            </a:extLst>
          </p:cNvPr>
          <p:cNvSpPr/>
          <p:nvPr/>
        </p:nvSpPr>
        <p:spPr>
          <a:xfrm>
            <a:off x="22049" y="4188209"/>
            <a:ext cx="2016548"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Implications and Next Steps</a:t>
            </a:r>
          </a:p>
        </p:txBody>
      </p:sp>
      <p:sp>
        <p:nvSpPr>
          <p:cNvPr id="9" name="Rectangle 8">
            <a:extLst>
              <a:ext uri="{FF2B5EF4-FFF2-40B4-BE49-F238E27FC236}">
                <a16:creationId xmlns:a16="http://schemas.microsoft.com/office/drawing/2014/main" id="{D7AA9BF5-92C4-A8C3-B723-AE3D4A0DC1A5}"/>
              </a:ext>
            </a:extLst>
          </p:cNvPr>
          <p:cNvSpPr/>
          <p:nvPr/>
        </p:nvSpPr>
        <p:spPr>
          <a:xfrm>
            <a:off x="0" y="5338356"/>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Q&amp;A</a:t>
            </a:r>
          </a:p>
        </p:txBody>
      </p:sp>
      <p:sp>
        <p:nvSpPr>
          <p:cNvPr id="6" name="Rectangle 5">
            <a:extLst>
              <a:ext uri="{FF2B5EF4-FFF2-40B4-BE49-F238E27FC236}">
                <a16:creationId xmlns:a16="http://schemas.microsoft.com/office/drawing/2014/main" id="{2B00FB22-9450-9B81-80E4-8B2E46D7A047}"/>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Agenda: How We Will Spend This Hour</a:t>
            </a:r>
            <a:endParaRPr lang="en-US" b="1" dirty="0"/>
          </a:p>
        </p:txBody>
      </p:sp>
      <p:sp>
        <p:nvSpPr>
          <p:cNvPr id="10" name="Rectangle 9">
            <a:extLst>
              <a:ext uri="{FF2B5EF4-FFF2-40B4-BE49-F238E27FC236}">
                <a16:creationId xmlns:a16="http://schemas.microsoft.com/office/drawing/2014/main" id="{5E93CBE5-23C4-6DCC-B4E1-73F1384EA95C}"/>
              </a:ext>
            </a:extLst>
          </p:cNvPr>
          <p:cNvSpPr/>
          <p:nvPr/>
        </p:nvSpPr>
        <p:spPr>
          <a:xfrm>
            <a:off x="2034025" y="1887915"/>
            <a:ext cx="10153403" cy="75014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Set the stage with the core business need to examine the ~2900 purchase orders in process so far in 2022. (5 min.)</a:t>
            </a:r>
            <a:endParaRPr lang="en-US" sz="1600" dirty="0"/>
          </a:p>
        </p:txBody>
      </p:sp>
      <p:sp>
        <p:nvSpPr>
          <p:cNvPr id="11" name="Rectangle 10">
            <a:extLst>
              <a:ext uri="{FF2B5EF4-FFF2-40B4-BE49-F238E27FC236}">
                <a16:creationId xmlns:a16="http://schemas.microsoft.com/office/drawing/2014/main" id="{CF8F288C-ACC0-0F11-D265-CC699C05EEF5}"/>
              </a:ext>
            </a:extLst>
          </p:cNvPr>
          <p:cNvSpPr/>
          <p:nvPr/>
        </p:nvSpPr>
        <p:spPr>
          <a:xfrm>
            <a:off x="2038597" y="3038062"/>
            <a:ext cx="10194453" cy="75014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Focus on processing times, staffing, and vendor outlooks, with an eye of outliers and potential areas of concern. (30 min.)</a:t>
            </a:r>
            <a:endParaRPr lang="en-US" sz="1600" dirty="0"/>
          </a:p>
        </p:txBody>
      </p:sp>
      <p:sp>
        <p:nvSpPr>
          <p:cNvPr id="12" name="Rectangle 11">
            <a:extLst>
              <a:ext uri="{FF2B5EF4-FFF2-40B4-BE49-F238E27FC236}">
                <a16:creationId xmlns:a16="http://schemas.microsoft.com/office/drawing/2014/main" id="{C14F0B4A-A845-AFA6-3F0A-0030E6930927}"/>
              </a:ext>
            </a:extLst>
          </p:cNvPr>
          <p:cNvSpPr/>
          <p:nvPr/>
        </p:nvSpPr>
        <p:spPr>
          <a:xfrm>
            <a:off x="2016548" y="4150901"/>
            <a:ext cx="10194453" cy="75014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Translating the core data takeaways into business considerations and processes to review (10 min) </a:t>
            </a:r>
            <a:endParaRPr lang="en-US" sz="1600" dirty="0"/>
          </a:p>
        </p:txBody>
      </p:sp>
      <p:sp>
        <p:nvSpPr>
          <p:cNvPr id="13" name="Rectangle 12">
            <a:extLst>
              <a:ext uri="{FF2B5EF4-FFF2-40B4-BE49-F238E27FC236}">
                <a16:creationId xmlns:a16="http://schemas.microsoft.com/office/drawing/2014/main" id="{6EFE5DB6-9863-B779-EC5A-A93B34487769}"/>
              </a:ext>
            </a:extLst>
          </p:cNvPr>
          <p:cNvSpPr/>
          <p:nvPr/>
        </p:nvSpPr>
        <p:spPr>
          <a:xfrm>
            <a:off x="2016547" y="5338355"/>
            <a:ext cx="10175453" cy="75014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What Needs Clarification? (15 min.)</a:t>
            </a:r>
            <a:r>
              <a:rPr lang="en-US" sz="1600" dirty="0"/>
              <a:t> </a:t>
            </a:r>
          </a:p>
        </p:txBody>
      </p:sp>
      <p:sp>
        <p:nvSpPr>
          <p:cNvPr id="14" name="TextBox 13">
            <a:extLst>
              <a:ext uri="{FF2B5EF4-FFF2-40B4-BE49-F238E27FC236}">
                <a16:creationId xmlns:a16="http://schemas.microsoft.com/office/drawing/2014/main" id="{60C1D912-9BA6-3446-B132-CB08837E7A48}"/>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Tree>
    <p:extLst>
      <p:ext uri="{BB962C8B-B14F-4D97-AF65-F5344CB8AC3E}">
        <p14:creationId xmlns:p14="http://schemas.microsoft.com/office/powerpoint/2010/main" val="1256318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2" name="Rectangle 1">
            <a:extLst>
              <a:ext uri="{FF2B5EF4-FFF2-40B4-BE49-F238E27FC236}">
                <a16:creationId xmlns:a16="http://schemas.microsoft.com/office/drawing/2014/main" id="{E1398582-D483-E3BC-419E-A8081884244C}"/>
              </a:ext>
            </a:extLst>
          </p:cNvPr>
          <p:cNvSpPr/>
          <p:nvPr/>
        </p:nvSpPr>
        <p:spPr>
          <a:xfrm>
            <a:off x="-1" y="1887915"/>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Background and Assumptions</a:t>
            </a:r>
          </a:p>
        </p:txBody>
      </p:sp>
      <p:sp>
        <p:nvSpPr>
          <p:cNvPr id="10" name="Rectangle 9">
            <a:extLst>
              <a:ext uri="{FF2B5EF4-FFF2-40B4-BE49-F238E27FC236}">
                <a16:creationId xmlns:a16="http://schemas.microsoft.com/office/drawing/2014/main" id="{F7B12ED5-5350-07F4-431C-6A9AB8439503}"/>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Business Ask: </a:t>
            </a:r>
            <a:r>
              <a:rPr lang="en-US" sz="1600" b="1" dirty="0">
                <a:solidFill>
                  <a:schemeClr val="tx1"/>
                </a:solidFill>
              </a:rPr>
              <a:t>Measure and Assess Work Completion and Payment Approval for vendors during the first part of 2022.</a:t>
            </a:r>
          </a:p>
        </p:txBody>
      </p:sp>
      <p:sp>
        <p:nvSpPr>
          <p:cNvPr id="3" name="TextBox 2">
            <a:extLst>
              <a:ext uri="{FF2B5EF4-FFF2-40B4-BE49-F238E27FC236}">
                <a16:creationId xmlns:a16="http://schemas.microsoft.com/office/drawing/2014/main" id="{80AC699C-C030-08D4-CECB-C5F64C458B92}"/>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
        <p:nvSpPr>
          <p:cNvPr id="4" name="TextBox 3">
            <a:extLst>
              <a:ext uri="{FF2B5EF4-FFF2-40B4-BE49-F238E27FC236}">
                <a16:creationId xmlns:a16="http://schemas.microsoft.com/office/drawing/2014/main" id="{E515AF3D-D301-42E4-3B6F-E73665B60F88}"/>
              </a:ext>
            </a:extLst>
          </p:cNvPr>
          <p:cNvSpPr txBox="1"/>
          <p:nvPr/>
        </p:nvSpPr>
        <p:spPr>
          <a:xfrm>
            <a:off x="2491273" y="1609401"/>
            <a:ext cx="9697679" cy="4893647"/>
          </a:xfrm>
          <a:prstGeom prst="rect">
            <a:avLst/>
          </a:prstGeom>
          <a:noFill/>
        </p:spPr>
        <p:txBody>
          <a:bodyPr wrap="square" rtlCol="0">
            <a:spAutoFit/>
          </a:bodyPr>
          <a:lstStyle/>
          <a:p>
            <a:r>
              <a:rPr lang="en-US" sz="1600" u="sng" dirty="0"/>
              <a:t>Primary Objectives:</a:t>
            </a:r>
          </a:p>
          <a:p>
            <a:pPr marL="800100" lvl="1" indent="-342900">
              <a:buFont typeface="+mj-lt"/>
              <a:buAutoNum type="arabicPeriod"/>
            </a:pPr>
            <a:r>
              <a:rPr lang="en-US" sz="1400" dirty="0"/>
              <a:t>Understand when completed work is being paid, compared to 7-day goal turnaround</a:t>
            </a:r>
          </a:p>
          <a:p>
            <a:pPr marL="800100" lvl="1" indent="-342900">
              <a:buFont typeface="+mj-lt"/>
              <a:buAutoNum type="arabicPeriod"/>
            </a:pPr>
            <a:r>
              <a:rPr lang="en-US" sz="1400" dirty="0"/>
              <a:t>Explore staffing needs and expectations for process owners (Project Coordinators and Specialists)</a:t>
            </a:r>
          </a:p>
          <a:p>
            <a:pPr marL="800100" lvl="1" indent="-342900">
              <a:buFont typeface="+mj-lt"/>
              <a:buAutoNum type="arabicPeriod"/>
            </a:pPr>
            <a:r>
              <a:rPr lang="en-US" sz="1400" dirty="0"/>
              <a:t>Additionally, identify any data gaps that might shed light on process improvements</a:t>
            </a:r>
          </a:p>
          <a:p>
            <a:endParaRPr lang="en-US" sz="1600" dirty="0"/>
          </a:p>
          <a:p>
            <a:endParaRPr lang="en-US" sz="1600" dirty="0"/>
          </a:p>
          <a:p>
            <a:endParaRPr lang="en-US" sz="1600" dirty="0"/>
          </a:p>
          <a:p>
            <a:r>
              <a:rPr lang="en-US" sz="1600" u="sng" dirty="0"/>
              <a:t>Data Details:</a:t>
            </a:r>
          </a:p>
          <a:p>
            <a:pPr marL="285750" indent="-285750">
              <a:buFont typeface="Arial" panose="020B0604020202020204" pitchFamily="34" charset="0"/>
              <a:buChar char="•"/>
            </a:pPr>
            <a:r>
              <a:rPr lang="en-US" sz="1400" dirty="0"/>
              <a:t>Purchase Order data aggregated from 1/1/2022 to 2/28/22 (most recent available) based on invoice data, employee records, and a list from Project Services about when work was delivered.</a:t>
            </a:r>
          </a:p>
          <a:p>
            <a:pPr marL="285750" indent="-285750">
              <a:buFont typeface="Arial" panose="020B0604020202020204" pitchFamily="34" charset="0"/>
              <a:buChar char="•"/>
            </a:pPr>
            <a:r>
              <a:rPr lang="en-US" sz="1400" dirty="0"/>
              <a:t>2901 unique POs/Jobs listed, as a combination of in process, completed, paid, and unpaid efforts</a:t>
            </a:r>
            <a:r>
              <a:rPr lang="en-US" sz="1600" dirty="0"/>
              <a:t>.</a:t>
            </a:r>
          </a:p>
          <a:p>
            <a:endParaRPr lang="en-US" sz="1600" dirty="0"/>
          </a:p>
          <a:p>
            <a:endParaRPr lang="en-US" sz="1600" dirty="0"/>
          </a:p>
          <a:p>
            <a:r>
              <a:rPr lang="en-US" sz="1600" u="sng" dirty="0"/>
              <a:t>Data Assumptions:</a:t>
            </a:r>
          </a:p>
          <a:p>
            <a:pPr marL="285750" indent="-285750">
              <a:buFont typeface="Arial" panose="020B0604020202020204" pitchFamily="34" charset="0"/>
              <a:buChar char="•"/>
            </a:pPr>
            <a:r>
              <a:rPr lang="en-US" sz="1400" dirty="0"/>
              <a:t>Power BI Desktop was used due to license limitation – if presented,  presentation would be linked into this report.</a:t>
            </a:r>
          </a:p>
          <a:p>
            <a:pPr marL="285750" indent="-285750">
              <a:buFont typeface="Arial" panose="020B0604020202020204" pitchFamily="34" charset="0"/>
              <a:buChar char="•"/>
            </a:pPr>
            <a:r>
              <a:rPr lang="en-US" sz="1400" dirty="0"/>
              <a:t>Snapshot Data: Today’s Date is 3/1/22 (parameter will be used to alter if needed). Less </a:t>
            </a:r>
            <a:r>
              <a:rPr lang="en-US" sz="1400" dirty="0" err="1"/>
              <a:t>Longtidunal</a:t>
            </a:r>
            <a:r>
              <a:rPr lang="en-US" sz="1400" dirty="0"/>
              <a:t> Benefit for date filter given only 2 months. </a:t>
            </a:r>
          </a:p>
          <a:p>
            <a:pPr marL="285750" indent="-285750">
              <a:buFont typeface="Arial" panose="020B0604020202020204" pitchFamily="34" charset="0"/>
              <a:buChar char="•"/>
            </a:pPr>
            <a:r>
              <a:rPr lang="en-US" sz="1400" dirty="0"/>
              <a:t>Goal Turnaround: 7 calendar (and not business) days. SLA is merely an internal, non-contractual metric at this time, used for ease of use.</a:t>
            </a:r>
          </a:p>
          <a:p>
            <a:pPr marL="285750" indent="-285750">
              <a:buFont typeface="Arial" panose="020B0604020202020204" pitchFamily="34" charset="0"/>
              <a:buChar char="•"/>
            </a:pPr>
            <a:r>
              <a:rPr lang="en-US" sz="1400" dirty="0"/>
              <a:t>Age: can be defined as days since project completion. Capped at 58 days since no completion date dates prior to 2022 are in data set.  Assumption is that all POs opened in 2022 and no carry over occurred.</a:t>
            </a:r>
          </a:p>
        </p:txBody>
      </p:sp>
    </p:spTree>
    <p:extLst>
      <p:ext uri="{BB962C8B-B14F-4D97-AF65-F5344CB8AC3E}">
        <p14:creationId xmlns:p14="http://schemas.microsoft.com/office/powerpoint/2010/main" val="185207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3" name="Rectangle 2">
            <a:extLst>
              <a:ext uri="{FF2B5EF4-FFF2-40B4-BE49-F238E27FC236}">
                <a16:creationId xmlns:a16="http://schemas.microsoft.com/office/drawing/2014/main" id="{6D6D7364-5DF2-3E53-A902-333577FEA0A2}"/>
              </a:ext>
            </a:extLst>
          </p:cNvPr>
          <p:cNvSpPr/>
          <p:nvPr/>
        </p:nvSpPr>
        <p:spPr>
          <a:xfrm>
            <a:off x="0" y="3038062"/>
            <a:ext cx="2038597" cy="750143"/>
          </a:xfrm>
          <a:prstGeom prst="rect">
            <a:avLst/>
          </a:prstGeom>
          <a:solidFill>
            <a:srgbClr val="491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Takeaways</a:t>
            </a:r>
          </a:p>
        </p:txBody>
      </p:sp>
      <p:sp>
        <p:nvSpPr>
          <p:cNvPr id="12" name="Rectangle 11">
            <a:extLst>
              <a:ext uri="{FF2B5EF4-FFF2-40B4-BE49-F238E27FC236}">
                <a16:creationId xmlns:a16="http://schemas.microsoft.com/office/drawing/2014/main" id="{89C971E3-E938-EA1F-0D7A-1038F5C00A7C}"/>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the Numbers Tell Us</a:t>
            </a:r>
            <a:endParaRPr lang="en-US" b="1" dirty="0"/>
          </a:p>
        </p:txBody>
      </p:sp>
      <p:sp>
        <p:nvSpPr>
          <p:cNvPr id="2" name="TextBox 1">
            <a:extLst>
              <a:ext uri="{FF2B5EF4-FFF2-40B4-BE49-F238E27FC236}">
                <a16:creationId xmlns:a16="http://schemas.microsoft.com/office/drawing/2014/main" id="{8638F45C-222F-F3FA-6B61-57AB37AF6FC4}"/>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
        <p:nvSpPr>
          <p:cNvPr id="8" name="TextBox 7">
            <a:extLst>
              <a:ext uri="{FF2B5EF4-FFF2-40B4-BE49-F238E27FC236}">
                <a16:creationId xmlns:a16="http://schemas.microsoft.com/office/drawing/2014/main" id="{30197465-ED0F-F104-0314-CEE0F8F73240}"/>
              </a:ext>
            </a:extLst>
          </p:cNvPr>
          <p:cNvSpPr txBox="1"/>
          <p:nvPr/>
        </p:nvSpPr>
        <p:spPr>
          <a:xfrm>
            <a:off x="-4348166" y="7359907"/>
            <a:ext cx="9577021" cy="523220"/>
          </a:xfrm>
          <a:prstGeom prst="rect">
            <a:avLst/>
          </a:prstGeom>
          <a:noFill/>
        </p:spPr>
        <p:txBody>
          <a:bodyPr wrap="square" rtlCol="0">
            <a:spAutoFit/>
          </a:bodyPr>
          <a:lstStyle/>
          <a:p>
            <a:endParaRPr lang="en-US" sz="1400" dirty="0"/>
          </a:p>
          <a:p>
            <a:endParaRPr lang="en-US" sz="1400" dirty="0"/>
          </a:p>
        </p:txBody>
      </p:sp>
      <p:graphicFrame>
        <p:nvGraphicFramePr>
          <p:cNvPr id="21" name="Table 22">
            <a:extLst>
              <a:ext uri="{FF2B5EF4-FFF2-40B4-BE49-F238E27FC236}">
                <a16:creationId xmlns:a16="http://schemas.microsoft.com/office/drawing/2014/main" id="{216CD0C8-01EA-7682-ED4B-F5FB2641DEB3}"/>
              </a:ext>
            </a:extLst>
          </p:cNvPr>
          <p:cNvGraphicFramePr>
            <a:graphicFrameLocks noGrp="1"/>
          </p:cNvGraphicFramePr>
          <p:nvPr>
            <p:extLst>
              <p:ext uri="{D42A27DB-BD31-4B8C-83A1-F6EECF244321}">
                <p14:modId xmlns:p14="http://schemas.microsoft.com/office/powerpoint/2010/main" val="2015603194"/>
              </p:ext>
            </p:extLst>
          </p:nvPr>
        </p:nvGraphicFramePr>
        <p:xfrm>
          <a:off x="2445487" y="1189596"/>
          <a:ext cx="9462352" cy="5572466"/>
        </p:xfrm>
        <a:graphic>
          <a:graphicData uri="http://schemas.openxmlformats.org/drawingml/2006/table">
            <a:tbl>
              <a:tblPr firstRow="1" bandRow="1">
                <a:tableStyleId>{21E4AEA4-8DFA-4A89-87EB-49C32662AFE0}</a:tableStyleId>
              </a:tblPr>
              <a:tblGrid>
                <a:gridCol w="5989676">
                  <a:extLst>
                    <a:ext uri="{9D8B030D-6E8A-4147-A177-3AD203B41FA5}">
                      <a16:colId xmlns:a16="http://schemas.microsoft.com/office/drawing/2014/main" val="3052445449"/>
                    </a:ext>
                  </a:extLst>
                </a:gridCol>
                <a:gridCol w="3472676">
                  <a:extLst>
                    <a:ext uri="{9D8B030D-6E8A-4147-A177-3AD203B41FA5}">
                      <a16:colId xmlns:a16="http://schemas.microsoft.com/office/drawing/2014/main" val="2472488427"/>
                    </a:ext>
                  </a:extLst>
                </a:gridCol>
              </a:tblGrid>
              <a:tr h="482306">
                <a:tc>
                  <a:txBody>
                    <a:bodyPr/>
                    <a:lstStyle/>
                    <a:p>
                      <a:r>
                        <a:rPr lang="en-US" dirty="0">
                          <a:solidFill>
                            <a:srgbClr val="491777"/>
                          </a:solidFill>
                        </a:rPr>
                        <a:t>Key Findings</a:t>
                      </a:r>
                    </a:p>
                  </a:txBody>
                  <a:tcPr>
                    <a:lnB w="38100" cap="flat" cmpd="sng" algn="ctr">
                      <a:solidFill>
                        <a:schemeClr val="tx1"/>
                      </a:solidFill>
                      <a:prstDash val="solid"/>
                      <a:round/>
                      <a:headEnd type="none" w="med" len="med"/>
                      <a:tailEnd type="none" w="med" len="med"/>
                    </a:lnB>
                    <a:noFill/>
                  </a:tcPr>
                </a:tc>
                <a:tc>
                  <a:txBody>
                    <a:bodyPr/>
                    <a:lstStyle/>
                    <a:p>
                      <a:r>
                        <a:rPr lang="en-US" dirty="0">
                          <a:solidFill>
                            <a:srgbClr val="491777"/>
                          </a:solidFill>
                        </a:rPr>
                        <a:t>Considerations</a:t>
                      </a:r>
                    </a:p>
                  </a:txBody>
                  <a:tcPr>
                    <a:lnB w="38100" cap="flat" cmpd="sng" algn="ctr">
                      <a:solidFill>
                        <a:schemeClr val="tx1"/>
                      </a:solidFill>
                      <a:prstDash val="solid"/>
                      <a:round/>
                      <a:headEnd type="none" w="med" len="med"/>
                      <a:tailEnd type="none" w="med" len="med"/>
                    </a:lnB>
                    <a:solidFill>
                      <a:srgbClr val="FAF8FF"/>
                    </a:solidFill>
                  </a:tcPr>
                </a:tc>
                <a:extLst>
                  <a:ext uri="{0D108BD9-81ED-4DB2-BD59-A6C34878D82A}">
                    <a16:rowId xmlns:a16="http://schemas.microsoft.com/office/drawing/2014/main" val="623218640"/>
                  </a:ext>
                </a:extLst>
              </a:tr>
              <a:tr h="2359006">
                <a:tc>
                  <a:txBody>
                    <a:bodyPr/>
                    <a:lstStyle/>
                    <a:p>
                      <a:r>
                        <a:rPr lang="en-US" sz="1400" b="1" i="1" u="none" dirty="0"/>
                        <a:t>Theme: Project Closure/Payment Timing:</a:t>
                      </a:r>
                    </a:p>
                    <a:p>
                      <a:pPr marL="285750" indent="-285750">
                        <a:buFont typeface="Arial" panose="020B0604020202020204" pitchFamily="34" charset="0"/>
                        <a:buChar char="•"/>
                      </a:pPr>
                      <a:r>
                        <a:rPr lang="en-US" sz="1400" dirty="0"/>
                        <a:t>Majority of open jobs have not completed and therefore not ready to be paid (63%).</a:t>
                      </a:r>
                    </a:p>
                    <a:p>
                      <a:endParaRPr lang="en-US" sz="1400" dirty="0"/>
                    </a:p>
                    <a:p>
                      <a:pPr marL="285750" indent="-285750">
                        <a:buFont typeface="Arial" panose="020B0604020202020204" pitchFamily="34" charset="0"/>
                        <a:buChar char="•"/>
                      </a:pPr>
                      <a:r>
                        <a:rPr lang="en-US" sz="1400" dirty="0"/>
                        <a:t>56% of Completed Projects have payment approved within 7 days, independent of whether a Blanket or Standard PO was used.</a:t>
                      </a:r>
                    </a:p>
                    <a:p>
                      <a:pPr marL="742950" lvl="1" indent="-285750">
                        <a:buFont typeface="Arial" panose="020B0604020202020204" pitchFamily="34" charset="0"/>
                        <a:buChar char="•"/>
                      </a:pPr>
                      <a:r>
                        <a:rPr lang="en-US" sz="1400" dirty="0"/>
                        <a:t>Nearly 70% of Completed Projects are approved within 2 weeks.</a:t>
                      </a:r>
                    </a:p>
                    <a:p>
                      <a:pPr marL="742950" lvl="1" indent="-285750">
                        <a:buFont typeface="Arial" panose="020B0604020202020204" pitchFamily="34" charset="0"/>
                        <a:buChar char="•"/>
                      </a:pPr>
                      <a:r>
                        <a:rPr lang="en-US" sz="1400" dirty="0"/>
                        <a:t>88% of Completed Projects are approved within 1 month.</a:t>
                      </a:r>
                    </a:p>
                    <a:p>
                      <a:pPr lvl="1"/>
                      <a:endParaRPr lang="en-US" sz="1400" dirty="0"/>
                    </a:p>
                    <a:p>
                      <a:pPr marL="285750" indent="-285750">
                        <a:buFont typeface="Arial" panose="020B0604020202020204" pitchFamily="34" charset="0"/>
                        <a:buChar char="•"/>
                      </a:pPr>
                      <a:r>
                        <a:rPr lang="en-US" sz="1400" dirty="0"/>
                        <a:t>The companies’ largest vendors (Tucson, Diablo) have the most open POs and the lowest SLAs. </a:t>
                      </a:r>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1" u="none" dirty="0"/>
                        <a:t>What is an expected turnaround for a </a:t>
                      </a:r>
                    </a:p>
                    <a:p>
                      <a:endParaRPr lang="en-US" dirty="0"/>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AF8FF"/>
                    </a:solidFill>
                  </a:tcPr>
                </a:tc>
                <a:extLst>
                  <a:ext uri="{0D108BD9-81ED-4DB2-BD59-A6C34878D82A}">
                    <a16:rowId xmlns:a16="http://schemas.microsoft.com/office/drawing/2014/main" val="2846656879"/>
                  </a:ext>
                </a:extLst>
              </a:tr>
              <a:tr h="2359006">
                <a:tc>
                  <a:txBody>
                    <a:bodyPr/>
                    <a:lstStyle/>
                    <a:p>
                      <a:r>
                        <a:rPr lang="en-US" sz="1400" b="1" i="1" u="none" dirty="0"/>
                        <a:t>Theme: Staffing and Roles Impact:</a:t>
                      </a:r>
                    </a:p>
                    <a:p>
                      <a:pPr marL="285750" indent="-285750">
                        <a:buFont typeface="Arial" panose="020B0604020202020204" pitchFamily="34" charset="0"/>
                        <a:buChar char="•"/>
                      </a:pPr>
                      <a:r>
                        <a:rPr lang="en-US" sz="1400" dirty="0"/>
                        <a:t>The 815 open Purchase Orders are not evenly distributed amongst the 100 staff.</a:t>
                      </a:r>
                    </a:p>
                    <a:p>
                      <a:pPr marL="742950" lvl="1" indent="-285750">
                        <a:buFont typeface="Arial" panose="020B0604020202020204" pitchFamily="34" charset="0"/>
                        <a:buChar char="•"/>
                      </a:pPr>
                      <a:r>
                        <a:rPr lang="en-US" sz="1400" dirty="0"/>
                        <a:t>Some staff are taking as much as 10% of the overall PO workload, many less than 1%.</a:t>
                      </a:r>
                    </a:p>
                    <a:p>
                      <a:pPr marL="742950" lvl="1" indent="-285750">
                        <a:buFont typeface="Arial" panose="020B0604020202020204" pitchFamily="34" charset="0"/>
                        <a:buChar char="•"/>
                      </a:pPr>
                      <a:endParaRPr lang="en-US" sz="1400" dirty="0"/>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A few staff members with very large assignment numbers have predominantly “Unapproved” </a:t>
                      </a:r>
                      <a:r>
                        <a:rPr lang="en-US" sz="1400" dirty="0" err="1"/>
                        <a:t>POs.</a:t>
                      </a:r>
                      <a:endParaRPr lang="en-US" sz="1400" dirty="0">
                        <a:highlight>
                          <a:srgbClr val="FFFF00"/>
                        </a:highlight>
                      </a:endParaRP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Project Coordinators have incorrectly handled 954 of 2255 (42%) blanket </a:t>
                      </a:r>
                      <a:r>
                        <a:rPr lang="en-US" sz="1400" dirty="0" err="1"/>
                        <a:t>POs.</a:t>
                      </a:r>
                      <a:r>
                        <a:rPr lang="en-US" sz="1400" dirty="0"/>
                        <a:t> 80 Project Coordinators average 5 Open POs assigned, while the 20 specialist have 21 assigned on average.</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1" u="none" dirty="0"/>
                        <a:t>Coordinators and Specialist</a:t>
                      </a:r>
                    </a:p>
                    <a:p>
                      <a:endParaRPr lang="en-US" sz="1800" kern="1200" dirty="0">
                        <a:solidFill>
                          <a:schemeClr val="dk1"/>
                        </a:solidFill>
                        <a:latin typeface="+mn-lt"/>
                        <a:ea typeface="+mn-ea"/>
                        <a:cs typeface="+mn-cs"/>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AF8FF"/>
                    </a:solidFill>
                  </a:tcPr>
                </a:tc>
                <a:extLst>
                  <a:ext uri="{0D108BD9-81ED-4DB2-BD59-A6C34878D82A}">
                    <a16:rowId xmlns:a16="http://schemas.microsoft.com/office/drawing/2014/main" val="1553623660"/>
                  </a:ext>
                </a:extLst>
              </a:tr>
            </a:tbl>
          </a:graphicData>
        </a:graphic>
      </p:graphicFrame>
      <p:sp>
        <p:nvSpPr>
          <p:cNvPr id="4" name="TextBox 3">
            <a:extLst>
              <a:ext uri="{FF2B5EF4-FFF2-40B4-BE49-F238E27FC236}">
                <a16:creationId xmlns:a16="http://schemas.microsoft.com/office/drawing/2014/main" id="{68006E92-2B4F-4653-5787-21F50FF303AA}"/>
              </a:ext>
            </a:extLst>
          </p:cNvPr>
          <p:cNvSpPr txBox="1"/>
          <p:nvPr/>
        </p:nvSpPr>
        <p:spPr>
          <a:xfrm>
            <a:off x="4735930" y="687689"/>
            <a:ext cx="4881465" cy="261610"/>
          </a:xfrm>
          <a:prstGeom prst="rect">
            <a:avLst/>
          </a:prstGeom>
          <a:noFill/>
        </p:spPr>
        <p:txBody>
          <a:bodyPr wrap="none" rtlCol="0">
            <a:spAutoFit/>
          </a:bodyPr>
          <a:lstStyle/>
          <a:p>
            <a:r>
              <a:rPr lang="en-US" sz="1100" b="1" dirty="0"/>
              <a:t>Refer to the related “Vendor Payment” Power BI Report here. [NOT A LIVE LINK]</a:t>
            </a:r>
          </a:p>
        </p:txBody>
      </p:sp>
    </p:spTree>
    <p:extLst>
      <p:ext uri="{BB962C8B-B14F-4D97-AF65-F5344CB8AC3E}">
        <p14:creationId xmlns:p14="http://schemas.microsoft.com/office/powerpoint/2010/main" val="147147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4" name="Rectangle 3">
            <a:extLst>
              <a:ext uri="{FF2B5EF4-FFF2-40B4-BE49-F238E27FC236}">
                <a16:creationId xmlns:a16="http://schemas.microsoft.com/office/drawing/2014/main" id="{6E80A5D0-AA58-31CE-F231-5424E112394F}"/>
              </a:ext>
            </a:extLst>
          </p:cNvPr>
          <p:cNvSpPr/>
          <p:nvPr/>
        </p:nvSpPr>
        <p:spPr>
          <a:xfrm>
            <a:off x="22049" y="4188209"/>
            <a:ext cx="2016548"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Implications and Next Steps</a:t>
            </a:r>
          </a:p>
        </p:txBody>
      </p:sp>
      <p:sp>
        <p:nvSpPr>
          <p:cNvPr id="10" name="Rectangle 9">
            <a:extLst>
              <a:ext uri="{FF2B5EF4-FFF2-40B4-BE49-F238E27FC236}">
                <a16:creationId xmlns:a16="http://schemas.microsoft.com/office/drawing/2014/main" id="{E2DC64D1-AFA8-9197-84CC-FA329605445B}"/>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Exploring the Business Opportunities </a:t>
            </a:r>
            <a:endParaRPr lang="en-US" b="1" dirty="0"/>
          </a:p>
        </p:txBody>
      </p:sp>
      <p:sp>
        <p:nvSpPr>
          <p:cNvPr id="2" name="TextBox 1">
            <a:extLst>
              <a:ext uri="{FF2B5EF4-FFF2-40B4-BE49-F238E27FC236}">
                <a16:creationId xmlns:a16="http://schemas.microsoft.com/office/drawing/2014/main" id="{49C3975B-A2D3-7B24-D3DC-1A8B0E785798}"/>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graphicFrame>
        <p:nvGraphicFramePr>
          <p:cNvPr id="6" name="Table 22">
            <a:extLst>
              <a:ext uri="{FF2B5EF4-FFF2-40B4-BE49-F238E27FC236}">
                <a16:creationId xmlns:a16="http://schemas.microsoft.com/office/drawing/2014/main" id="{35439B49-A086-B7C2-F58F-B6FFBF7385F2}"/>
              </a:ext>
            </a:extLst>
          </p:cNvPr>
          <p:cNvGraphicFramePr>
            <a:graphicFrameLocks noGrp="1"/>
          </p:cNvGraphicFramePr>
          <p:nvPr>
            <p:extLst>
              <p:ext uri="{D42A27DB-BD31-4B8C-83A1-F6EECF244321}">
                <p14:modId xmlns:p14="http://schemas.microsoft.com/office/powerpoint/2010/main" val="4108609805"/>
              </p:ext>
            </p:extLst>
          </p:nvPr>
        </p:nvGraphicFramePr>
        <p:xfrm>
          <a:off x="2445486" y="1189597"/>
          <a:ext cx="9462353" cy="5468092"/>
        </p:xfrm>
        <a:graphic>
          <a:graphicData uri="http://schemas.openxmlformats.org/drawingml/2006/table">
            <a:tbl>
              <a:tblPr firstRow="1" bandRow="1">
                <a:tableStyleId>{21E4AEA4-8DFA-4A89-87EB-49C32662AFE0}</a:tableStyleId>
              </a:tblPr>
              <a:tblGrid>
                <a:gridCol w="9462353">
                  <a:extLst>
                    <a:ext uri="{9D8B030D-6E8A-4147-A177-3AD203B41FA5}">
                      <a16:colId xmlns:a16="http://schemas.microsoft.com/office/drawing/2014/main" val="3052445449"/>
                    </a:ext>
                  </a:extLst>
                </a:gridCol>
              </a:tblGrid>
              <a:tr h="542853">
                <a:tc>
                  <a:txBody>
                    <a:bodyPr/>
                    <a:lstStyle/>
                    <a:p>
                      <a:r>
                        <a:rPr lang="en-US" dirty="0">
                          <a:solidFill>
                            <a:srgbClr val="491777"/>
                          </a:solidFill>
                        </a:rPr>
                        <a:t>Exploring the Business Opportunities to Improve SLA %</a:t>
                      </a:r>
                    </a:p>
                  </a:txBody>
                  <a:tcPr>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3218640"/>
                  </a:ext>
                </a:extLst>
              </a:tr>
              <a:tr h="3248312">
                <a:tc>
                  <a:txBody>
                    <a:bodyPr/>
                    <a:lstStyle/>
                    <a:p>
                      <a:r>
                        <a:rPr lang="en-US" sz="1400" b="1" i="1" u="none" dirty="0"/>
                        <a:t>Opportunity #1: Added Visibility for the Largest Vendors</a:t>
                      </a:r>
                      <a:endParaRPr lang="en-US" sz="1400" dirty="0"/>
                    </a:p>
                    <a:p>
                      <a:pPr marL="0" indent="0">
                        <a:buFont typeface="Arial" panose="020B0604020202020204" pitchFamily="34" charset="0"/>
                        <a:buNone/>
                      </a:pPr>
                      <a:r>
                        <a:rPr lang="en-US" sz="1400" dirty="0"/>
                        <a:t>Majority of open jobs have not completed and therefore not ready to be paid (63%).</a:t>
                      </a:r>
                      <a:endParaRPr lang="en-US" sz="1400" b="1" dirty="0">
                        <a:solidFill>
                          <a:srgbClr val="FF0000"/>
                        </a:solidFill>
                      </a:endParaRPr>
                    </a:p>
                    <a:p>
                      <a:pPr marL="0" indent="0">
                        <a:buFont typeface="Arial" panose="020B0604020202020204" pitchFamily="34" charset="0"/>
                        <a:buNone/>
                      </a:pPr>
                      <a:r>
                        <a:rPr lang="en-US" sz="1400" b="1" dirty="0">
                          <a:solidFill>
                            <a:srgbClr val="FF0000"/>
                          </a:solidFill>
                        </a:rPr>
                        <a:t>Next Step:</a:t>
                      </a:r>
                    </a:p>
                    <a:p>
                      <a:pPr marL="0" indent="0">
                        <a:buFont typeface="Arial" panose="020B0604020202020204" pitchFamily="34" charset="0"/>
                        <a:buNone/>
                      </a:pPr>
                      <a:endParaRPr lang="en-US" sz="14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1" u="none" dirty="0"/>
                        <a:t>Opportunity #2: Added Visibility to the Largest Vendors</a:t>
                      </a:r>
                    </a:p>
                    <a:p>
                      <a:pPr marL="0" indent="0">
                        <a:buFont typeface="Arial" panose="020B0604020202020204" pitchFamily="34" charset="0"/>
                        <a:buNone/>
                      </a:pPr>
                      <a:r>
                        <a:rPr lang="en-US" sz="1400" dirty="0"/>
                        <a:t>Majority of open jobs have not completed and therefore not ready to be paid (63%).</a:t>
                      </a:r>
                      <a:endParaRPr lang="en-US" sz="1400" b="1" dirty="0">
                        <a:solidFill>
                          <a:srgbClr val="FF0000"/>
                        </a:solidFill>
                      </a:endParaRPr>
                    </a:p>
                    <a:p>
                      <a:pPr marL="0" indent="0">
                        <a:buFont typeface="Arial" panose="020B0604020202020204" pitchFamily="34" charset="0"/>
                        <a:buNone/>
                      </a:pPr>
                      <a:r>
                        <a:rPr lang="en-US" sz="1400" b="1" dirty="0">
                          <a:solidFill>
                            <a:srgbClr val="FF0000"/>
                          </a:solidFill>
                        </a:rPr>
                        <a:t>Next Step:</a:t>
                      </a:r>
                    </a:p>
                    <a:p>
                      <a:pPr marL="0" indent="0">
                        <a:buFont typeface="Arial" panose="020B0604020202020204" pitchFamily="34" charset="0"/>
                        <a:buNone/>
                      </a:pPr>
                      <a:endParaRPr lang="en-US" sz="14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1" u="none" dirty="0"/>
                        <a:t>Opportunity #2: Added Visibility to the Largest Vendors</a:t>
                      </a:r>
                    </a:p>
                    <a:p>
                      <a:pPr marL="0" indent="0">
                        <a:buFont typeface="Arial" panose="020B0604020202020204" pitchFamily="34" charset="0"/>
                        <a:buNone/>
                      </a:pPr>
                      <a:r>
                        <a:rPr lang="en-US" sz="1400" dirty="0"/>
                        <a:t>Majority of open jobs have not completed and therefore not ready to be paid (63%).</a:t>
                      </a:r>
                      <a:endParaRPr lang="en-US" sz="1400" b="1" dirty="0">
                        <a:solidFill>
                          <a:srgbClr val="FF0000"/>
                        </a:solidFill>
                      </a:endParaRPr>
                    </a:p>
                    <a:p>
                      <a:pPr marL="0" indent="0">
                        <a:buFont typeface="Arial" panose="020B0604020202020204" pitchFamily="34" charset="0"/>
                        <a:buNone/>
                      </a:pPr>
                      <a:r>
                        <a:rPr lang="en-US" sz="1400" b="1" dirty="0">
                          <a:solidFill>
                            <a:srgbClr val="FF0000"/>
                          </a:solidFill>
                        </a:rPr>
                        <a:t>Next Step: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1" u="none" dirty="0"/>
                        <a:t>Opportunity #2: Added Visibility to the Largest Vendors</a:t>
                      </a:r>
                    </a:p>
                    <a:p>
                      <a:pPr marL="0" indent="0">
                        <a:buFont typeface="Arial" panose="020B0604020202020204" pitchFamily="34" charset="0"/>
                        <a:buNone/>
                      </a:pPr>
                      <a:r>
                        <a:rPr lang="en-US" sz="1400" dirty="0"/>
                        <a:t>Majority of open jobs have not completed and therefore not ready to be paid (63%).</a:t>
                      </a:r>
                      <a:endParaRPr lang="en-US" sz="1400" b="1" dirty="0">
                        <a:solidFill>
                          <a:srgbClr val="FF0000"/>
                        </a:solidFill>
                      </a:endParaRPr>
                    </a:p>
                    <a:p>
                      <a:pPr marL="0" indent="0">
                        <a:buFont typeface="Arial" panose="020B0604020202020204" pitchFamily="34" charset="0"/>
                        <a:buNone/>
                      </a:pPr>
                      <a:r>
                        <a:rPr lang="en-US" sz="1400" b="1" dirty="0">
                          <a:solidFill>
                            <a:srgbClr val="FF0000"/>
                          </a:solidFill>
                        </a:rPr>
                        <a:t>Next Step:</a:t>
                      </a:r>
                    </a:p>
                    <a:p>
                      <a:pPr marL="0" indent="0">
                        <a:buFont typeface="Arial" panose="020B0604020202020204" pitchFamily="34" charset="0"/>
                        <a:buNone/>
                      </a:pPr>
                      <a:endParaRPr lang="en-US" sz="1400" b="1" dirty="0">
                        <a:solidFill>
                          <a:srgbClr val="FF0000"/>
                        </a:solidFill>
                      </a:endParaRPr>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6656879"/>
                  </a:ext>
                </a:extLst>
              </a:tr>
              <a:tr h="1420039">
                <a:tc>
                  <a:txBody>
                    <a:bodyPr/>
                    <a:lstStyle/>
                    <a:p>
                      <a:r>
                        <a:rPr lang="en-US" sz="1400" b="1" dirty="0">
                          <a:solidFill>
                            <a:srgbClr val="FF0000"/>
                          </a:solidFill>
                        </a:rPr>
                        <a:t>Potential Areas of Date Concern (see ‘Records to Review’):</a:t>
                      </a:r>
                    </a:p>
                    <a:p>
                      <a:pPr marL="285750" indent="-285750">
                        <a:buFont typeface="Arial" panose="020B0604020202020204" pitchFamily="34" charset="0"/>
                        <a:buChar char="•"/>
                      </a:pPr>
                      <a:r>
                        <a:rPr lang="en-US" sz="1400" dirty="0"/>
                        <a:t>“Project Not Completed”, but Paid Invoices</a:t>
                      </a:r>
                    </a:p>
                    <a:p>
                      <a:pPr marL="285750" indent="-285750">
                        <a:buFont typeface="Arial" panose="020B0604020202020204" pitchFamily="34" charset="0"/>
                        <a:buChar char="•"/>
                      </a:pPr>
                      <a:r>
                        <a:rPr lang="en-US" sz="1400" dirty="0"/>
                        <a:t>Large # of POs opened, but not work yet completed</a:t>
                      </a:r>
                    </a:p>
                    <a:p>
                      <a:pPr marL="285750" indent="-285750">
                        <a:buFont typeface="Arial" panose="020B0604020202020204" pitchFamily="34" charset="0"/>
                        <a:buChar char="•"/>
                      </a:pPr>
                      <a:r>
                        <a:rPr lang="en-US" sz="1400" dirty="0"/>
                        <a:t>Largest Vendor Volume, Lowest SLA</a:t>
                      </a:r>
                    </a:p>
                    <a:p>
                      <a:pPr marL="285750" indent="-285750">
                        <a:buFont typeface="Arial" panose="020B0604020202020204" pitchFamily="34" charset="0"/>
                        <a:buChar char="•"/>
                      </a:pPr>
                      <a:r>
                        <a:rPr lang="en-US" sz="1400" dirty="0"/>
                        <a:t>Coordinator vs. Specialist Staffing Levels/Responsibilities</a:t>
                      </a:r>
                    </a:p>
                    <a:p>
                      <a:pPr marL="285750" indent="-285750">
                        <a:buFont typeface="Arial" panose="020B0604020202020204" pitchFamily="34" charset="0"/>
                        <a:buChar char="•"/>
                      </a:pPr>
                      <a:r>
                        <a:rPr lang="en-US" sz="1400" dirty="0"/>
                        <a:t>Spike in February Volume</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3623660"/>
                  </a:ext>
                </a:extLst>
              </a:tr>
            </a:tbl>
          </a:graphicData>
        </a:graphic>
      </p:graphicFrame>
    </p:spTree>
    <p:extLst>
      <p:ext uri="{BB962C8B-B14F-4D97-AF65-F5344CB8AC3E}">
        <p14:creationId xmlns:p14="http://schemas.microsoft.com/office/powerpoint/2010/main" val="125828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9" name="Rectangle 8">
            <a:extLst>
              <a:ext uri="{FF2B5EF4-FFF2-40B4-BE49-F238E27FC236}">
                <a16:creationId xmlns:a16="http://schemas.microsoft.com/office/drawing/2014/main" id="{D7AA9BF5-92C4-A8C3-B723-AE3D4A0DC1A5}"/>
              </a:ext>
            </a:extLst>
          </p:cNvPr>
          <p:cNvSpPr/>
          <p:nvPr/>
        </p:nvSpPr>
        <p:spPr>
          <a:xfrm>
            <a:off x="0" y="5338356"/>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Q&amp;A</a:t>
            </a:r>
          </a:p>
        </p:txBody>
      </p:sp>
      <p:sp>
        <p:nvSpPr>
          <p:cNvPr id="10" name="Rectangle 9">
            <a:extLst>
              <a:ext uri="{FF2B5EF4-FFF2-40B4-BE49-F238E27FC236}">
                <a16:creationId xmlns:a16="http://schemas.microsoft.com/office/drawing/2014/main" id="{331AC4C7-1B08-0145-A80D-2ADC4702ABC0}"/>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This is just meant as the launching point for a broader conversation.</a:t>
            </a:r>
          </a:p>
        </p:txBody>
      </p:sp>
      <p:sp>
        <p:nvSpPr>
          <p:cNvPr id="2" name="TextBox 1">
            <a:extLst>
              <a:ext uri="{FF2B5EF4-FFF2-40B4-BE49-F238E27FC236}">
                <a16:creationId xmlns:a16="http://schemas.microsoft.com/office/drawing/2014/main" id="{20B73169-74D6-4ACF-E59A-3F4196FF6B17}"/>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
        <p:nvSpPr>
          <p:cNvPr id="4" name="TextBox 3">
            <a:extLst>
              <a:ext uri="{FF2B5EF4-FFF2-40B4-BE49-F238E27FC236}">
                <a16:creationId xmlns:a16="http://schemas.microsoft.com/office/drawing/2014/main" id="{307CCD2C-6A7B-799A-F1BD-773E466126F6}"/>
              </a:ext>
            </a:extLst>
          </p:cNvPr>
          <p:cNvSpPr txBox="1"/>
          <p:nvPr/>
        </p:nvSpPr>
        <p:spPr>
          <a:xfrm>
            <a:off x="3587354" y="3105834"/>
            <a:ext cx="7055887" cy="646331"/>
          </a:xfrm>
          <a:prstGeom prst="rect">
            <a:avLst/>
          </a:prstGeom>
          <a:noFill/>
        </p:spPr>
        <p:txBody>
          <a:bodyPr wrap="square" rtlCol="0">
            <a:spAutoFit/>
          </a:bodyPr>
          <a:lstStyle/>
          <a:p>
            <a:pPr algn="ctr"/>
            <a:r>
              <a:rPr lang="en-US" sz="3600" dirty="0"/>
              <a:t>What sparked your interest?</a:t>
            </a:r>
          </a:p>
        </p:txBody>
      </p:sp>
    </p:spTree>
    <p:extLst>
      <p:ext uri="{BB962C8B-B14F-4D97-AF65-F5344CB8AC3E}">
        <p14:creationId xmlns:p14="http://schemas.microsoft.com/office/powerpoint/2010/main" val="314797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9" name="Rectangle 8">
            <a:extLst>
              <a:ext uri="{FF2B5EF4-FFF2-40B4-BE49-F238E27FC236}">
                <a16:creationId xmlns:a16="http://schemas.microsoft.com/office/drawing/2014/main" id="{D7AA9BF5-92C4-A8C3-B723-AE3D4A0DC1A5}"/>
              </a:ext>
            </a:extLst>
          </p:cNvPr>
          <p:cNvSpPr/>
          <p:nvPr/>
        </p:nvSpPr>
        <p:spPr>
          <a:xfrm>
            <a:off x="0" y="5338356"/>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Q&amp;A</a:t>
            </a:r>
          </a:p>
        </p:txBody>
      </p:sp>
      <p:sp>
        <p:nvSpPr>
          <p:cNvPr id="6" name="Text Placeholder 1">
            <a:extLst>
              <a:ext uri="{FF2B5EF4-FFF2-40B4-BE49-F238E27FC236}">
                <a16:creationId xmlns:a16="http://schemas.microsoft.com/office/drawing/2014/main" id="{39B584FE-3D6E-523D-7705-07E84E73404E}"/>
              </a:ext>
            </a:extLst>
          </p:cNvPr>
          <p:cNvSpPr txBox="1">
            <a:spLocks/>
          </p:cNvSpPr>
          <p:nvPr/>
        </p:nvSpPr>
        <p:spPr>
          <a:xfrm>
            <a:off x="3546708" y="4207286"/>
            <a:ext cx="7134130" cy="373487"/>
          </a:xfrm>
          <a:prstGeom prst="rect">
            <a:avLst/>
          </a:prstGeom>
        </p:spPr>
        <p:txBody>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TIM ENFIELD</a:t>
            </a:r>
          </a:p>
        </p:txBody>
      </p:sp>
      <p:sp>
        <p:nvSpPr>
          <p:cNvPr id="8" name="Title 2">
            <a:extLst>
              <a:ext uri="{FF2B5EF4-FFF2-40B4-BE49-F238E27FC236}">
                <a16:creationId xmlns:a16="http://schemas.microsoft.com/office/drawing/2014/main" id="{C0DF34B9-D735-9D92-7FF6-D9BAA96350F3}"/>
              </a:ext>
            </a:extLst>
          </p:cNvPr>
          <p:cNvSpPr txBox="1">
            <a:spLocks/>
          </p:cNvSpPr>
          <p:nvPr/>
        </p:nvSpPr>
        <p:spPr>
          <a:xfrm>
            <a:off x="3546708" y="3208517"/>
            <a:ext cx="8642244" cy="595256"/>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100000"/>
              </a:lnSpc>
              <a:spcBef>
                <a:spcPct val="0"/>
              </a:spcBef>
              <a:buNone/>
              <a:defRPr lang="en-US" sz="6600" kern="120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sz="4000" dirty="0">
                <a:solidFill>
                  <a:srgbClr val="491978"/>
                </a:solidFill>
              </a:rPr>
              <a:t>For Further Considerations </a:t>
            </a:r>
          </a:p>
        </p:txBody>
      </p:sp>
      <p:sp>
        <p:nvSpPr>
          <p:cNvPr id="10" name="Text Placeholder 4">
            <a:extLst>
              <a:ext uri="{FF2B5EF4-FFF2-40B4-BE49-F238E27FC236}">
                <a16:creationId xmlns:a16="http://schemas.microsoft.com/office/drawing/2014/main" id="{C2629745-71DB-E122-5F4A-F0C03BF3BC21}"/>
              </a:ext>
            </a:extLst>
          </p:cNvPr>
          <p:cNvSpPr txBox="1">
            <a:spLocks/>
          </p:cNvSpPr>
          <p:nvPr/>
        </p:nvSpPr>
        <p:spPr>
          <a:xfrm>
            <a:off x="3546708" y="4785578"/>
            <a:ext cx="7134130" cy="767340"/>
          </a:xfrm>
          <a:prstGeom prst="rect">
            <a:avLst/>
          </a:prstGeom>
        </p:spPr>
        <p:txBody>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BI Reporting Analyst II</a:t>
            </a:r>
          </a:p>
          <a:p>
            <a:pPr marL="0" indent="0">
              <a:buNone/>
            </a:pPr>
            <a:r>
              <a:rPr lang="en-US" sz="1400" dirty="0"/>
              <a:t>(505) 470-3296</a:t>
            </a:r>
          </a:p>
          <a:p>
            <a:pPr marL="0" indent="0">
              <a:buNone/>
            </a:pPr>
            <a:r>
              <a:rPr lang="en-US" sz="1400" dirty="0"/>
              <a:t>timothypenfield@gmail.com</a:t>
            </a:r>
          </a:p>
        </p:txBody>
      </p:sp>
      <p:sp>
        <p:nvSpPr>
          <p:cNvPr id="12" name="TextBox 11">
            <a:extLst>
              <a:ext uri="{FF2B5EF4-FFF2-40B4-BE49-F238E27FC236}">
                <a16:creationId xmlns:a16="http://schemas.microsoft.com/office/drawing/2014/main" id="{730D8CFE-B340-2A8F-D6FF-6FEC843EA2B6}"/>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
        <p:nvSpPr>
          <p:cNvPr id="14" name="Rectangle 13">
            <a:extLst>
              <a:ext uri="{FF2B5EF4-FFF2-40B4-BE49-F238E27FC236}">
                <a16:creationId xmlns:a16="http://schemas.microsoft.com/office/drawing/2014/main" id="{ED06974D-3E33-41CD-D1E7-7B1D9DCCD66D}"/>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1" name="Picture Placeholder 6" descr="A person in a suit and tie&#10;&#10;Description automatically generated with medium confidence">
            <a:extLst>
              <a:ext uri="{FF2B5EF4-FFF2-40B4-BE49-F238E27FC236}">
                <a16:creationId xmlns:a16="http://schemas.microsoft.com/office/drawing/2014/main" id="{27A79095-8F42-DAED-A942-24E0F878AFB8}"/>
              </a:ext>
            </a:extLst>
          </p:cNvPr>
          <p:cNvPicPr>
            <a:picLocks noChangeAspect="1"/>
          </p:cNvPicPr>
          <p:nvPr/>
        </p:nvPicPr>
        <p:blipFill rotWithShape="1">
          <a:blip r:embed="rId3"/>
          <a:srcRect t="6561" b="26841"/>
          <a:stretch/>
        </p:blipFill>
        <p:spPr>
          <a:xfrm>
            <a:off x="5606550" y="695184"/>
            <a:ext cx="2207020" cy="2207020"/>
          </a:xfrm>
          <a:prstGeom prst="ellipse">
            <a:avLst/>
          </a:prstGeom>
        </p:spPr>
      </p:pic>
    </p:spTree>
    <p:extLst>
      <p:ext uri="{BB962C8B-B14F-4D97-AF65-F5344CB8AC3E}">
        <p14:creationId xmlns:p14="http://schemas.microsoft.com/office/powerpoint/2010/main" val="3245112315"/>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1568</TotalTime>
  <Words>926</Words>
  <Application>Microsoft Office PowerPoint</Application>
  <PresentationFormat>Widescreen</PresentationFormat>
  <Paragraphs>113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Aharoni</vt:lpstr>
      <vt:lpstr>Arial</vt:lpstr>
      <vt:lpstr>Avenir Next LT Pro</vt:lpstr>
      <vt:lpstr>Calibri</vt:lpstr>
      <vt:lpstr>FadeVTI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Enfield</dc:creator>
  <cp:lastModifiedBy>Tim Enfield</cp:lastModifiedBy>
  <cp:revision>27</cp:revision>
  <dcterms:created xsi:type="dcterms:W3CDTF">2023-01-31T16:54:18Z</dcterms:created>
  <dcterms:modified xsi:type="dcterms:W3CDTF">2023-02-02T05:45:45Z</dcterms:modified>
</cp:coreProperties>
</file>