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6" r:id="rId3"/>
    <p:sldId id="290" r:id="rId4"/>
    <p:sldId id="294" r:id="rId5"/>
    <p:sldId id="284" r:id="rId6"/>
    <p:sldId id="286" r:id="rId7"/>
    <p:sldId id="287" r:id="rId8"/>
    <p:sldId id="291" r:id="rId9"/>
    <p:sldId id="293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700" dirty="0" smtClean="0"/>
              <a:t/>
            </a:r>
            <a:br>
              <a:rPr lang="en-CA" sz="3700" dirty="0" smtClean="0"/>
            </a:br>
            <a:r>
              <a:rPr lang="en-CA" sz="3700" dirty="0" smtClean="0"/>
              <a:t>Assembly Basics - 2</a:t>
            </a:r>
            <a:endParaRPr lang="en-CA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foo(</a:t>
            </a:r>
            <a:r>
              <a:rPr lang="en-CA" sz="1800" dirty="0" err="1" smtClean="0"/>
              <a:t>int</a:t>
            </a:r>
            <a:r>
              <a:rPr lang="en-CA" sz="1800" dirty="0" smtClean="0"/>
              <a:t> a, </a:t>
            </a:r>
            <a:r>
              <a:rPr lang="en-CA" sz="1800" dirty="0" err="1" smtClean="0"/>
              <a:t>int</a:t>
            </a:r>
            <a:r>
              <a:rPr lang="en-CA" sz="1800" dirty="0" smtClean="0"/>
              <a:t> b) {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c = (a + b) * 12;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d = 56;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e = 0;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f = d &lt;&lt; 2;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g = e &gt;&gt; 3;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h = d &amp; e;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i</a:t>
            </a:r>
            <a:r>
              <a:rPr lang="en-CA" sz="1800" dirty="0" smtClean="0"/>
              <a:t> = d | e;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j = ~</a:t>
            </a:r>
            <a:r>
              <a:rPr lang="en-CA" sz="1800" dirty="0" err="1" smtClean="0"/>
              <a:t>i</a:t>
            </a:r>
            <a:r>
              <a:rPr lang="en-CA" sz="1800" dirty="0" smtClean="0"/>
              <a:t>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*p = &amp;a;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*p = 56;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p = &amp;b;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*p = 78;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return  j;</a:t>
            </a:r>
          </a:p>
          <a:p>
            <a:pPr marL="109728" indent="0">
              <a:buNone/>
            </a:pPr>
            <a:r>
              <a:rPr lang="en-CA" sz="1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1628800"/>
            <a:ext cx="518457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300" dirty="0" smtClean="0"/>
              <a:t>Save the C code in </a:t>
            </a:r>
            <a:r>
              <a:rPr lang="en-CA" sz="2300" i="1" dirty="0" err="1" smtClean="0"/>
              <a:t>foo.c</a:t>
            </a:r>
            <a:endParaRPr lang="en-CA" sz="23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300" dirty="0" smtClean="0"/>
              <a:t>Compile </a:t>
            </a:r>
            <a:r>
              <a:rPr lang="en-CA" sz="2300" i="1" dirty="0" err="1" smtClean="0"/>
              <a:t>foo.c</a:t>
            </a:r>
            <a:r>
              <a:rPr lang="en-CA" sz="2300" dirty="0" smtClean="0"/>
              <a:t> </a:t>
            </a:r>
            <a:r>
              <a:rPr lang="en-CA" sz="2300" dirty="0"/>
              <a:t>to assembly </a:t>
            </a:r>
            <a:r>
              <a:rPr lang="en-CA" sz="2300" dirty="0" smtClean="0"/>
              <a:t>code using “</a:t>
            </a:r>
            <a:r>
              <a:rPr lang="en-CA" sz="2300" dirty="0" err="1" smtClean="0"/>
              <a:t>gcc</a:t>
            </a:r>
            <a:r>
              <a:rPr lang="en-CA" sz="2300" dirty="0" smtClean="0"/>
              <a:t> –S </a:t>
            </a:r>
            <a:r>
              <a:rPr lang="en-CA" sz="2300" dirty="0" err="1" smtClean="0"/>
              <a:t>foo.c</a:t>
            </a:r>
            <a:r>
              <a:rPr lang="en-CA" sz="23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300" dirty="0" smtClean="0"/>
              <a:t>Read assembly code in </a:t>
            </a:r>
            <a:r>
              <a:rPr lang="en-CA" sz="2300" i="1" dirty="0" err="1" smtClean="0"/>
              <a:t>foo.s</a:t>
            </a:r>
            <a:r>
              <a:rPr lang="en-CA" sz="2300" dirty="0" smtClean="0"/>
              <a:t> and answer questions:</a:t>
            </a:r>
          </a:p>
          <a:p>
            <a:endParaRPr lang="en-CA" sz="23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300" dirty="0" smtClean="0"/>
              <a:t>Where each variable in the C program is stored? e.g. -8(%</a:t>
            </a:r>
            <a:r>
              <a:rPr lang="en-CA" sz="2300" dirty="0" err="1" smtClean="0"/>
              <a:t>rbp</a:t>
            </a:r>
            <a:r>
              <a:rPr lang="en-CA" sz="2300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CA" sz="2300" dirty="0" smtClean="0"/>
              <a:t>Which assembly language instructions implement each statement in the C program?</a:t>
            </a:r>
            <a:endParaRPr lang="en-CA" sz="2300" dirty="0"/>
          </a:p>
        </p:txBody>
      </p:sp>
    </p:spTree>
    <p:extLst>
      <p:ext uri="{BB962C8B-B14F-4D97-AF65-F5344CB8AC3E}">
        <p14:creationId xmlns:p14="http://schemas.microsoft.com/office/powerpoint/2010/main" val="34906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Operands for Moving Data Instruction</a:t>
            </a:r>
          </a:p>
          <a:p>
            <a:r>
              <a:rPr lang="en-CA" dirty="0" smtClean="0"/>
              <a:t>C Local Variables in Assembly</a:t>
            </a:r>
            <a:endParaRPr lang="en-CA" dirty="0" smtClean="0"/>
          </a:p>
          <a:p>
            <a:r>
              <a:rPr lang="en-CA" dirty="0" smtClean="0"/>
              <a:t>Memory Addressing Modes</a:t>
            </a:r>
          </a:p>
          <a:p>
            <a:r>
              <a:rPr lang="en-CA" dirty="0" smtClean="0"/>
              <a:t>Address Computation Instruction</a:t>
            </a:r>
            <a:endParaRPr lang="en-CA" dirty="0" smtClean="0"/>
          </a:p>
          <a:p>
            <a:r>
              <a:rPr lang="en-CA" dirty="0" smtClean="0"/>
              <a:t>Exercise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859968" cy="573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Operands for </a:t>
            </a:r>
            <a:r>
              <a:rPr lang="en-US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movq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Instruction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 err="1" smtClean="0">
                <a:latin typeface="Courier New" pitchFamily="49" charset="0"/>
              </a:rPr>
              <a:t>movq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 smtClean="0">
                <a:latin typeface="Courier New" pitchFamily="49" charset="0"/>
              </a:rPr>
              <a:t>movq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$0x4,</a:t>
            </a:r>
            <a:r>
              <a:rPr lang="en-US" sz="2000" b="1" dirty="0" smtClean="0">
                <a:latin typeface="Courier New" pitchFamily="49" charset="0"/>
              </a:rPr>
              <a:t>%rax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 smtClean="0">
                <a:latin typeface="Courier New" pitchFamily="49" charset="0"/>
              </a:rPr>
              <a:t>movq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$-147,(</a:t>
            </a:r>
            <a:r>
              <a:rPr lang="en-US" sz="2000" b="1" dirty="0" smtClean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ax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 smtClean="0">
                <a:latin typeface="Courier New" pitchFamily="49" charset="0"/>
              </a:rPr>
              <a:t>movq</a:t>
            </a:r>
            <a:r>
              <a:rPr lang="en-US" sz="2000" b="1" dirty="0" smtClean="0">
                <a:latin typeface="Courier New" pitchFamily="49" charset="0"/>
              </a:rPr>
              <a:t> 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ax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dx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 smtClean="0">
                <a:latin typeface="Courier New" pitchFamily="49" charset="0"/>
              </a:rPr>
              <a:t>movq</a:t>
            </a:r>
            <a:r>
              <a:rPr lang="en-US" sz="2000" b="1" dirty="0" smtClean="0">
                <a:latin typeface="Courier New" pitchFamily="49" charset="0"/>
              </a:rPr>
              <a:t> 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ax</a:t>
            </a:r>
            <a:r>
              <a:rPr lang="en-US" sz="2000" b="1" dirty="0">
                <a:latin typeface="Courier New" pitchFamily="49" charset="0"/>
              </a:rPr>
              <a:t>,(</a:t>
            </a:r>
            <a:r>
              <a:rPr lang="en-US" sz="2000" b="1" dirty="0" smtClean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dx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 smtClean="0">
                <a:latin typeface="Courier New" pitchFamily="49" charset="0"/>
              </a:rPr>
              <a:t>movq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ax</a:t>
            </a:r>
            <a:r>
              <a:rPr lang="en-US" sz="2000" b="1" dirty="0">
                <a:latin typeface="Courier New" pitchFamily="49" charset="0"/>
              </a:rPr>
              <a:t>),</a:t>
            </a:r>
            <a:r>
              <a:rPr lang="en-US" sz="2000" b="1" dirty="0" smtClean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r</a:t>
            </a:r>
            <a:r>
              <a:rPr lang="en-US" sz="2000" b="1" dirty="0" err="1" smtClean="0">
                <a:latin typeface="Courier New" pitchFamily="49" charset="0"/>
              </a:rPr>
              <a:t>dx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</p:spTree>
    <p:extLst>
      <p:ext uri="{BB962C8B-B14F-4D97-AF65-F5344CB8AC3E}">
        <p14:creationId xmlns:p14="http://schemas.microsoft.com/office/powerpoint/2010/main" val="3388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2962672" cy="130752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square(</a:t>
            </a:r>
            <a:r>
              <a:rPr lang="en-CA" sz="1800" dirty="0" err="1" smtClean="0"/>
              <a:t>int</a:t>
            </a:r>
            <a:r>
              <a:rPr lang="en-CA" sz="1800" dirty="0" smtClean="0"/>
              <a:t> a) {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result = a * a;</a:t>
            </a:r>
          </a:p>
          <a:p>
            <a:pPr marL="109728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return result;</a:t>
            </a:r>
          </a:p>
          <a:p>
            <a:pPr marL="109728" indent="0">
              <a:buNone/>
            </a:pPr>
            <a:r>
              <a:rPr lang="en-CA" sz="18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 Local Variables in Assembly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7408" y="3732520"/>
            <a:ext cx="2989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square: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pushq</a:t>
            </a:r>
            <a:r>
              <a:rPr lang="en-CA" dirty="0" smtClean="0"/>
              <a:t> %</a:t>
            </a:r>
            <a:r>
              <a:rPr lang="en-CA" dirty="0" err="1" smtClean="0"/>
              <a:t>rbp</a:t>
            </a:r>
            <a:r>
              <a:rPr lang="en-CA" dirty="0" smtClean="0"/>
              <a:t>  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mov</a:t>
            </a:r>
            <a:r>
              <a:rPr lang="en-CA" dirty="0" smtClean="0"/>
              <a:t> %</a:t>
            </a:r>
            <a:r>
              <a:rPr lang="en-CA" dirty="0" err="1" smtClean="0"/>
              <a:t>rsp</a:t>
            </a:r>
            <a:r>
              <a:rPr lang="en-CA" dirty="0" smtClean="0"/>
              <a:t>, %</a:t>
            </a:r>
            <a:r>
              <a:rPr lang="en-CA" dirty="0" err="1" smtClean="0"/>
              <a:t>rbp</a:t>
            </a:r>
            <a:endParaRPr lang="en-CA" dirty="0" smtClean="0"/>
          </a:p>
          <a:p>
            <a:r>
              <a:rPr lang="en-CA" dirty="0" smtClean="0"/>
              <a:t>    </a:t>
            </a:r>
            <a:r>
              <a:rPr lang="en-CA" dirty="0" err="1" smtClean="0"/>
              <a:t>movq</a:t>
            </a:r>
            <a:r>
              <a:rPr lang="en-CA" dirty="0" smtClean="0"/>
              <a:t> %</a:t>
            </a:r>
            <a:r>
              <a:rPr lang="en-CA" dirty="0" err="1"/>
              <a:t>r</a:t>
            </a:r>
            <a:r>
              <a:rPr lang="en-CA" dirty="0" err="1" smtClean="0"/>
              <a:t>di</a:t>
            </a:r>
            <a:r>
              <a:rPr lang="en-CA" dirty="0" smtClean="0"/>
              <a:t>, -24(%</a:t>
            </a:r>
            <a:r>
              <a:rPr lang="en-CA" dirty="0" err="1" smtClean="0"/>
              <a:t>rbp</a:t>
            </a:r>
            <a:r>
              <a:rPr lang="en-CA" dirty="0" smtClean="0"/>
              <a:t>)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movq</a:t>
            </a:r>
            <a:r>
              <a:rPr lang="en-CA" dirty="0" smtClean="0"/>
              <a:t> -24(%</a:t>
            </a:r>
            <a:r>
              <a:rPr lang="en-CA" dirty="0" err="1" smtClean="0"/>
              <a:t>rbp</a:t>
            </a:r>
            <a:r>
              <a:rPr lang="en-CA" dirty="0" smtClean="0"/>
              <a:t>),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endParaRPr lang="en-CA" dirty="0" smtClean="0"/>
          </a:p>
          <a:p>
            <a:r>
              <a:rPr lang="en-CA" dirty="0" smtClean="0"/>
              <a:t>    </a:t>
            </a:r>
            <a:r>
              <a:rPr lang="en-CA" dirty="0" err="1" smtClean="0"/>
              <a:t>imulq</a:t>
            </a:r>
            <a:r>
              <a:rPr lang="en-CA" dirty="0" smtClean="0"/>
              <a:t> -24(%</a:t>
            </a:r>
            <a:r>
              <a:rPr lang="en-CA" dirty="0" err="1" smtClean="0"/>
              <a:t>rbp</a:t>
            </a:r>
            <a:r>
              <a:rPr lang="en-CA" dirty="0" smtClean="0"/>
              <a:t>),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endParaRPr lang="en-CA" dirty="0" smtClean="0"/>
          </a:p>
          <a:p>
            <a:r>
              <a:rPr lang="en-CA" dirty="0" smtClean="0"/>
              <a:t>    </a:t>
            </a:r>
            <a:r>
              <a:rPr lang="en-CA" dirty="0" err="1" smtClean="0"/>
              <a:t>movq</a:t>
            </a:r>
            <a:r>
              <a:rPr lang="en-CA" dirty="0" smtClean="0"/>
              <a:t>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r>
              <a:rPr lang="en-CA" dirty="0" smtClean="0"/>
              <a:t>, -8(%</a:t>
            </a:r>
            <a:r>
              <a:rPr lang="en-CA" dirty="0" err="1" smtClean="0"/>
              <a:t>rbp</a:t>
            </a:r>
            <a:r>
              <a:rPr lang="en-CA" dirty="0" smtClean="0"/>
              <a:t>)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movq</a:t>
            </a:r>
            <a:r>
              <a:rPr lang="en-CA" dirty="0" smtClean="0"/>
              <a:t> -8(%</a:t>
            </a:r>
            <a:r>
              <a:rPr lang="en-CA" dirty="0" err="1" smtClean="0"/>
              <a:t>rbp</a:t>
            </a:r>
            <a:r>
              <a:rPr lang="en-CA" dirty="0" smtClean="0"/>
              <a:t>),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endParaRPr lang="en-CA" dirty="0" smtClean="0"/>
          </a:p>
          <a:p>
            <a:r>
              <a:rPr lang="en-CA" dirty="0" smtClean="0"/>
              <a:t>    </a:t>
            </a:r>
            <a:r>
              <a:rPr lang="en-CA" dirty="0" err="1" smtClean="0"/>
              <a:t>popq</a:t>
            </a:r>
            <a:r>
              <a:rPr lang="en-CA" dirty="0" smtClean="0"/>
              <a:t> %</a:t>
            </a:r>
            <a:r>
              <a:rPr lang="en-CA" dirty="0" err="1" smtClean="0"/>
              <a:t>rbp</a:t>
            </a:r>
            <a:endParaRPr lang="en-CA" dirty="0" smtClean="0"/>
          </a:p>
          <a:p>
            <a:r>
              <a:rPr lang="en-CA" dirty="0" smtClean="0"/>
              <a:t>    ret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736131"/>
            <a:ext cx="2369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square:</a:t>
            </a:r>
          </a:p>
          <a:p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 err="1" smtClean="0"/>
              <a:t>movq</a:t>
            </a:r>
            <a:r>
              <a:rPr lang="en-CA" dirty="0" smtClean="0"/>
              <a:t> %</a:t>
            </a:r>
            <a:r>
              <a:rPr lang="en-CA" dirty="0" err="1"/>
              <a:t>r</a:t>
            </a:r>
            <a:r>
              <a:rPr lang="en-CA" dirty="0" err="1" smtClean="0"/>
              <a:t>di</a:t>
            </a:r>
            <a:r>
              <a:rPr lang="en-CA" dirty="0" smtClean="0"/>
              <a:t>,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dirty="0" err="1" smtClean="0"/>
              <a:t>imulq</a:t>
            </a:r>
            <a:r>
              <a:rPr lang="en-CA" dirty="0" smtClean="0"/>
              <a:t> %</a:t>
            </a:r>
            <a:r>
              <a:rPr lang="en-CA" dirty="0" err="1"/>
              <a:t>r</a:t>
            </a:r>
            <a:r>
              <a:rPr lang="en-CA" dirty="0" err="1" smtClean="0"/>
              <a:t>di</a:t>
            </a:r>
            <a:r>
              <a:rPr lang="en-CA" dirty="0" smtClean="0"/>
              <a:t>, %</a:t>
            </a:r>
            <a:r>
              <a:rPr lang="en-CA" dirty="0" err="1"/>
              <a:t>r</a:t>
            </a:r>
            <a:r>
              <a:rPr lang="en-CA" dirty="0" err="1" smtClean="0"/>
              <a:t>ax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  ret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16607" y="2788850"/>
            <a:ext cx="3772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Compiled with “</a:t>
            </a:r>
            <a:r>
              <a:rPr lang="en-CA" b="1" dirty="0" err="1" smtClean="0"/>
              <a:t>gcc</a:t>
            </a:r>
            <a:r>
              <a:rPr lang="en-CA" b="1" dirty="0" smtClean="0"/>
              <a:t> –S </a:t>
            </a:r>
            <a:r>
              <a:rPr lang="en-CA" b="1" dirty="0" err="1" smtClean="0"/>
              <a:t>square.c</a:t>
            </a:r>
            <a:r>
              <a:rPr lang="en-CA" b="1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a: </a:t>
            </a:r>
            <a:r>
              <a:rPr lang="en-CA" b="1" dirty="0" err="1"/>
              <a:t>r</a:t>
            </a:r>
            <a:r>
              <a:rPr lang="en-CA" b="1" dirty="0" err="1" smtClean="0"/>
              <a:t>di</a:t>
            </a:r>
            <a:r>
              <a:rPr lang="en-CA" b="1" dirty="0" smtClean="0"/>
              <a:t>, -24(%</a:t>
            </a:r>
            <a:r>
              <a:rPr lang="en-CA" b="1" dirty="0" err="1" smtClean="0"/>
              <a:t>rbp</a:t>
            </a:r>
            <a:r>
              <a:rPr lang="en-CA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result: -8(%</a:t>
            </a:r>
            <a:r>
              <a:rPr lang="en-CA" b="1" dirty="0" err="1" smtClean="0"/>
              <a:t>rbp</a:t>
            </a:r>
            <a:r>
              <a:rPr lang="en-CA" b="1" dirty="0" smtClean="0"/>
              <a:t>)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23888" y="2788850"/>
            <a:ext cx="428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Compiled with “</a:t>
            </a:r>
            <a:r>
              <a:rPr lang="en-CA" b="1" dirty="0" err="1" smtClean="0"/>
              <a:t>gcc</a:t>
            </a:r>
            <a:r>
              <a:rPr lang="en-CA" b="1" dirty="0" smtClean="0"/>
              <a:t> –</a:t>
            </a:r>
            <a:r>
              <a:rPr lang="en-CA" b="1" dirty="0" err="1" smtClean="0"/>
              <a:t>Og</a:t>
            </a:r>
            <a:r>
              <a:rPr lang="en-CA" b="1" dirty="0" smtClean="0"/>
              <a:t> –S </a:t>
            </a:r>
            <a:r>
              <a:rPr lang="en-CA" b="1" dirty="0" err="1" smtClean="0"/>
              <a:t>square.c</a:t>
            </a:r>
            <a:r>
              <a:rPr lang="en-CA" b="1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a: </a:t>
            </a:r>
            <a:r>
              <a:rPr lang="en-CA" b="1" dirty="0" err="1" smtClean="0"/>
              <a:t>rdi</a:t>
            </a:r>
            <a:endParaRPr lang="en-C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result: %</a:t>
            </a:r>
            <a:r>
              <a:rPr lang="en-CA" b="1" dirty="0" err="1" smtClean="0"/>
              <a:t>rax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28974" y="1444133"/>
            <a:ext cx="446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typically in the form of registers or –n(%</a:t>
            </a:r>
            <a:r>
              <a:rPr lang="en-CA" b="1" dirty="0" err="1" smtClean="0"/>
              <a:t>rbp</a:t>
            </a:r>
            <a:r>
              <a:rPr lang="en-CA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affected by optimization level used by compiler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285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851148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(R</a:t>
            </a:r>
            <a:r>
              <a:rPr lang="en-US" dirty="0"/>
              <a:t>)	</a:t>
            </a:r>
            <a:r>
              <a:rPr lang="en-US" dirty="0" err="1" smtClean="0"/>
              <a:t>Reg</a:t>
            </a:r>
            <a:r>
              <a:rPr lang="en-US" dirty="0" smtClean="0"/>
              <a:t>[R]</a:t>
            </a:r>
            <a:endParaRPr lang="en-US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 smtClean="0">
                <a:latin typeface="Courier New" pitchFamily="49" charset="0"/>
              </a:rPr>
              <a:t>rax</a:t>
            </a:r>
            <a:r>
              <a:rPr lang="en-US" sz="2400" b="1" dirty="0" smtClean="0">
                <a:latin typeface="Courier New" pitchFamily="49" charset="0"/>
              </a:rPr>
              <a:t>       # a = *b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D(R</a:t>
            </a:r>
            <a:r>
              <a:rPr lang="en-US" dirty="0"/>
              <a:t>)	</a:t>
            </a:r>
            <a:r>
              <a:rPr lang="en-US" dirty="0" err="1" smtClean="0"/>
              <a:t>Reg</a:t>
            </a:r>
            <a:r>
              <a:rPr lang="en-US" dirty="0" smtClean="0"/>
              <a:t>[R]+D</a:t>
            </a:r>
            <a:endParaRPr lang="en-US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</a:t>
            </a:r>
            <a:r>
              <a:rPr lang="en-US" sz="2400" dirty="0" smtClean="0"/>
              <a:t>starting memory address</a:t>
            </a:r>
            <a:endParaRPr lang="en-US" sz="2400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-8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 smtClean="0">
                <a:latin typeface="Courier New" pitchFamily="49" charset="0"/>
              </a:rPr>
              <a:t>rdx</a:t>
            </a:r>
            <a:r>
              <a:rPr lang="en-US" sz="2400" b="1" dirty="0" smtClean="0">
                <a:latin typeface="Courier New" pitchFamily="49" charset="0"/>
              </a:rPr>
              <a:t>     # c = d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60716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* </a:t>
            </a:r>
            <a:r>
              <a:rPr lang="en-CA" b="1" dirty="0" err="1" smtClean="0"/>
              <a:t>Reg</a:t>
            </a:r>
            <a:r>
              <a:rPr lang="en-CA" b="1" dirty="0" smtClean="0"/>
              <a:t>[R} refers to the value stored in register 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407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963" y="548680"/>
            <a:ext cx="8839200" cy="573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65113" indent="-265113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D(</a:t>
            </a:r>
            <a:r>
              <a:rPr lang="en-US" dirty="0" err="1" smtClean="0"/>
              <a:t>Rb</a:t>
            </a:r>
            <a:r>
              <a:rPr lang="en-US" dirty="0" smtClean="0"/>
              <a:t>, </a:t>
            </a:r>
            <a:r>
              <a:rPr lang="en-US" dirty="0" err="1" smtClean="0"/>
              <a:t>Ri</a:t>
            </a:r>
            <a:r>
              <a:rPr lang="en-US" dirty="0" smtClean="0"/>
              <a:t>, S):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 + S *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 + D</a:t>
            </a:r>
            <a:endParaRPr lang="en-US" dirty="0"/>
          </a:p>
          <a:p>
            <a:pPr marL="521145" lvl="1" indent="-265113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21145" lvl="1" indent="-265113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21145" lvl="1" indent="-265113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21145" lvl="1" indent="-265113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Only one element needs to be present inside parentheses</a:t>
            </a:r>
            <a:endParaRPr lang="en-US" dirty="0"/>
          </a:p>
          <a:p>
            <a:pPr marL="530225" lvl="1" indent="-2746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</a:t>
            </a:r>
            <a:endParaRPr lang="en-US" dirty="0"/>
          </a:p>
          <a:p>
            <a:pPr marL="530225" lvl="1" indent="-2746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]+D</a:t>
            </a:r>
            <a:endParaRPr lang="en-US" dirty="0"/>
          </a:p>
          <a:p>
            <a:pPr marL="530225" lvl="1" indent="-2746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]+S*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60716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* </a:t>
            </a:r>
            <a:r>
              <a:rPr lang="en-CA" b="1" dirty="0" err="1" smtClean="0"/>
              <a:t>Reg</a:t>
            </a:r>
            <a:r>
              <a:rPr lang="en-CA" b="1" dirty="0" smtClean="0"/>
              <a:t>[R} refers to the value stored in register 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539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2910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80963" indent="-80963"/>
            <a:r>
              <a:rPr lang="en-US" dirty="0">
                <a:latin typeface="Lucida Sans Unicode" panose="020B0602030504020204" pitchFamily="34" charset="0"/>
                <a:ea typeface="Calibri" charset="0"/>
                <a:cs typeface="Lucida Sans Unicode" panose="020B0602030504020204" pitchFamily="34" charset="0"/>
                <a:sym typeface="Calibri" charset="0"/>
              </a:rPr>
              <a:t>Address Computation Examples</a:t>
            </a:r>
            <a:endParaRPr lang="en-US" dirty="0">
              <a:latin typeface="Lucida Sans Unicode" panose="020B0602030504020204" pitchFamily="34" charset="0"/>
              <a:ea typeface="ヒラギノ角ゴ ProN W3" charset="0"/>
              <a:cs typeface="Lucida Sans Unicode" panose="020B0602030504020204" pitchFamily="34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76673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08862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</a:t>
            </a:r>
            <a:r>
              <a:rPr lang="en-US" dirty="0" smtClean="0"/>
              <a:t>accessing memory</a:t>
            </a:r>
            <a:endParaRPr lang="en-US" dirty="0"/>
          </a:p>
          <a:p>
            <a:pPr marL="552450" lvl="1"/>
            <a:r>
              <a:rPr lang="en-US" dirty="0" smtClean="0"/>
              <a:t>Computing </a:t>
            </a:r>
            <a:r>
              <a:rPr lang="en-US" dirty="0"/>
              <a:t>arithmetic expressions of the form </a:t>
            </a:r>
            <a:r>
              <a:rPr lang="en-US" dirty="0" err="1" smtClean="0"/>
              <a:t>x+k</a:t>
            </a:r>
            <a:r>
              <a:rPr lang="en-US" dirty="0" smtClean="0"/>
              <a:t>*y, k </a:t>
            </a:r>
            <a:r>
              <a:rPr lang="en-US" dirty="0"/>
              <a:t>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179512" y="5481074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2819400" y="5740400"/>
            <a:ext cx="63246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 or x*3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 or t*4</a:t>
            </a:r>
            <a:endParaRPr lang="en-US" sz="1800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4909870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assembly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by </a:t>
            </a:r>
            <a:r>
              <a:rPr lang="en-US" sz="2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gcc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with -</a:t>
            </a:r>
            <a:r>
              <a:rPr lang="en-US" sz="2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Og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Using </a:t>
            </a:r>
            <a:r>
              <a:rPr lang="en-US" dirty="0" err="1" smtClean="0"/>
              <a:t>leaq</a:t>
            </a:r>
            <a:r>
              <a:rPr lang="en-US" dirty="0" smtClean="0"/>
              <a:t> to Compute</a:t>
            </a:r>
            <a:r>
              <a:rPr lang="en-US" dirty="0" smtClean="0"/>
              <a:t> Arithmetic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5006280" cy="282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</a:t>
            </a:r>
            <a:r>
              <a:rPr lang="en-US" dirty="0" smtClean="0"/>
              <a:t>multiplication</a:t>
            </a:r>
          </a:p>
          <a:p>
            <a:pPr marL="22860" indent="0">
              <a:buNone/>
            </a:pPr>
            <a:r>
              <a:rPr lang="en-US" dirty="0" smtClean="0"/>
              <a:t>Register Uses</a:t>
            </a:r>
          </a:p>
          <a:p>
            <a:pPr marL="736092" lvl="1" indent="-457200"/>
            <a:r>
              <a:rPr lang="en-US" dirty="0" smtClean="0"/>
              <a:t>%</a:t>
            </a:r>
            <a:r>
              <a:rPr lang="en-US" dirty="0" err="1" smtClean="0"/>
              <a:t>rdi</a:t>
            </a:r>
            <a:r>
              <a:rPr lang="en-US" dirty="0" smtClean="0"/>
              <a:t>: parameter x</a:t>
            </a:r>
          </a:p>
          <a:p>
            <a:pPr marL="736092" lvl="1" indent="-457200"/>
            <a:r>
              <a:rPr lang="en-US" dirty="0" smtClean="0"/>
              <a:t>%</a:t>
            </a:r>
            <a:r>
              <a:rPr lang="en-US" dirty="0" err="1" smtClean="0"/>
              <a:t>rsi</a:t>
            </a:r>
            <a:r>
              <a:rPr lang="en-US" dirty="0" smtClean="0"/>
              <a:t>: parameter y</a:t>
            </a:r>
          </a:p>
          <a:p>
            <a:pPr marL="736092" lvl="1" indent="-457200"/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dirty="0" smtClean="0"/>
              <a:t>: parameter z</a:t>
            </a:r>
            <a:endParaRPr lang="en-US" dirty="0" smtClean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4601</TotalTime>
  <Words>800</Words>
  <Application>Microsoft Office PowerPoint</Application>
  <PresentationFormat>On-screen Show (4:3)</PresentationFormat>
  <Paragraphs>180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Assembly Basics - 2</vt:lpstr>
      <vt:lpstr>Agenda</vt:lpstr>
      <vt:lpstr>Operands for movq Instruction</vt:lpstr>
      <vt:lpstr>C Local Variables in Assembly</vt:lpstr>
      <vt:lpstr>Simple Memory Addressing Modes</vt:lpstr>
      <vt:lpstr>Complete Memory Addressing Modes</vt:lpstr>
      <vt:lpstr>Address Computation Examples</vt:lpstr>
      <vt:lpstr>Address Computation Instruction</vt:lpstr>
      <vt:lpstr>Using leaq to Compute Arithmetic Expressions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781</cp:revision>
  <dcterms:created xsi:type="dcterms:W3CDTF">2020-04-03T00:26:09Z</dcterms:created>
  <dcterms:modified xsi:type="dcterms:W3CDTF">2020-05-04T16:20:52Z</dcterms:modified>
</cp:coreProperties>
</file>